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60" r:id="rId3"/>
    <p:sldId id="261" r:id="rId4"/>
    <p:sldId id="263" r:id="rId5"/>
    <p:sldId id="262" r:id="rId6"/>
    <p:sldId id="258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6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ở đầu" id="{A160553A-3313-488C-95F6-1B56745BE5D4}">
          <p14:sldIdLst>
            <p14:sldId id="257"/>
            <p14:sldId id="260"/>
            <p14:sldId id="261"/>
            <p14:sldId id="263"/>
            <p14:sldId id="262"/>
            <p14:sldId id="258"/>
          </p14:sldIdLst>
        </p14:section>
        <p14:section name="Sơ qua về Liên Xô" id="{2BA9304F-F09F-4BBE-8E40-23D1DC9A0BCE}">
          <p14:sldIdLst>
            <p14:sldId id="264"/>
          </p14:sldIdLst>
        </p14:section>
        <p14:section name="I" id="{E8D59844-49E4-4E90-96C7-FC6DF61AF46C}">
          <p14:sldIdLst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</p14:sldIdLst>
        </p14:section>
        <p14:section name="II" id="{CC760A86-9300-43AC-941F-FF4696C4F95B}">
          <p14:sldIdLst>
            <p14:sldId id="273"/>
            <p14:sldId id="276"/>
          </p14:sldIdLst>
        </p14:section>
        <p14:section name="Kết thúc" id="{04EE62A1-69D2-4B92-B841-ECF0A05DCB37}">
          <p14:sldIdLst>
            <p14:sldId id="274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0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64" y="72"/>
      </p:cViewPr>
      <p:guideLst>
        <p:guide orient="horz" pos="230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535233-2E27-48CF-A78F-B7CA5599CA81}" type="datetimeFigureOut">
              <a:rPr lang="en-US" smtClean="0"/>
              <a:t>09-09-2020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BB61FB-74EA-4A71-902C-A474056DB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504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E57F9-99B0-4224-81E8-E3C397E0EE9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865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3525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FFCF0-ECBB-4576-B037-975964D39C2A}" type="datetimeFigureOut">
              <a:rPr lang="en-US" smtClean="0"/>
              <a:t>09-09-2020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2DE0E-CE0A-47D4-A5AD-FB9775389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88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FFCF0-ECBB-4576-B037-975964D39C2A}" type="datetimeFigureOut">
              <a:rPr lang="en-US" smtClean="0"/>
              <a:t>09-09-2020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2DE0E-CE0A-47D4-A5AD-FB9775389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54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FFCF0-ECBB-4576-B037-975964D39C2A}" type="datetimeFigureOut">
              <a:rPr lang="en-US" smtClean="0"/>
              <a:t>09-09-2020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2DE0E-CE0A-47D4-A5AD-FB9775389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3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FFCF0-ECBB-4576-B037-975964D39C2A}" type="datetimeFigureOut">
              <a:rPr lang="en-US" smtClean="0"/>
              <a:t>09-09-2020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2DE0E-CE0A-47D4-A5AD-FB9775389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2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FFCF0-ECBB-4576-B037-975964D39C2A}" type="datetimeFigureOut">
              <a:rPr lang="en-US" smtClean="0"/>
              <a:t>09-09-2020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2DE0E-CE0A-47D4-A5AD-FB9775389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04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FFCF0-ECBB-4576-B037-975964D39C2A}" type="datetimeFigureOut">
              <a:rPr lang="en-US" smtClean="0"/>
              <a:t>09-09-2020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2DE0E-CE0A-47D4-A5AD-FB9775389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45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FFCF0-ECBB-4576-B037-975964D39C2A}" type="datetimeFigureOut">
              <a:rPr lang="en-US" smtClean="0"/>
              <a:t>09-09-2020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2DE0E-CE0A-47D4-A5AD-FB9775389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26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FFCF0-ECBB-4576-B037-975964D39C2A}" type="datetimeFigureOut">
              <a:rPr lang="en-US" smtClean="0"/>
              <a:t>09-09-2020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2DE0E-CE0A-47D4-A5AD-FB9775389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17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FFCF0-ECBB-4576-B037-975964D39C2A}" type="datetimeFigureOut">
              <a:rPr lang="en-US" smtClean="0"/>
              <a:t>09-09-2020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2DE0E-CE0A-47D4-A5AD-FB9775389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2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FFCF0-ECBB-4576-B037-975964D39C2A}" type="datetimeFigureOut">
              <a:rPr lang="en-US" smtClean="0"/>
              <a:t>09-09-2020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2DE0E-CE0A-47D4-A5AD-FB9775389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28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FFCF0-ECBB-4576-B037-975964D39C2A}" type="datetimeFigureOut">
              <a:rPr lang="en-US" smtClean="0"/>
              <a:t>09-09-2020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2DE0E-CE0A-47D4-A5AD-FB9775389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86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FFCF0-ECBB-4576-B037-975964D39C2A}" type="datetimeFigureOut">
              <a:rPr lang="en-US" smtClean="0"/>
              <a:t>09-09-2020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2DE0E-CE0A-47D4-A5AD-FB9775389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68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18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2387600"/>
          </a:xfrm>
        </p:spPr>
        <p:txBody>
          <a:bodyPr>
            <a:normAutofit/>
          </a:bodyPr>
          <a:lstStyle/>
          <a:p>
            <a:r>
              <a:rPr lang="en-US" sz="7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lang="en-US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THCS </a:t>
            </a:r>
            <a:r>
              <a:rPr lang="en-US" sz="72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ĐTVH</a:t>
            </a:r>
            <a:endParaRPr lang="en-US" sz="7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Môn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Lịch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9</a:t>
            </a:r>
          </a:p>
        </p:txBody>
      </p:sp>
    </p:spTree>
    <p:extLst>
      <p:ext uri="{BB962C8B-B14F-4D97-AF65-F5344CB8AC3E}">
        <p14:creationId xmlns:p14="http://schemas.microsoft.com/office/powerpoint/2010/main" val="424237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(Ảnh chia sẻ trên Reddit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960" y="2058334"/>
            <a:ext cx="5014747" cy="3182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6508974" y="2057401"/>
            <a:ext cx="4399658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914400" eaLnBrk="1" hangingPunct="1">
              <a:defRPr/>
            </a:pPr>
            <a:r>
              <a:rPr lang="vi-VN" altLang="en-US" sz="20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 cuộc khủng hoảng dầu mỏ nổ ra vào năm 1973, chính phủ Hà Lan quyết định ban bố lệnh cấm ô tô lưu thông vào Chủ Nhật hàng tuần (gọi là “Car-free Sunday”). Nhiều người dân Hà Lan đã phải chọn cách đi bộ, đi xe đạp, hoặc cưỡi ngựa.</a:t>
            </a:r>
            <a:endParaRPr lang="en-US" altLang="en-US" sz="2000" dirty="0" smtClean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 rot="10800000" flipV="1">
            <a:off x="980118" y="1480034"/>
            <a:ext cx="10231764" cy="46166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defRPr/>
            </a:pPr>
            <a:r>
              <a:rPr lang="en-US" altLang="en-US" sz="2400" b="1" dirty="0" err="1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Khủng</a:t>
            </a:r>
            <a:r>
              <a:rPr lang="en-US" altLang="en-US" sz="2400" b="1" dirty="0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hoảng</a:t>
            </a:r>
            <a:r>
              <a:rPr lang="en-US" altLang="en-US" sz="2400" b="1" dirty="0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dầu</a:t>
            </a:r>
            <a:r>
              <a:rPr lang="en-US" altLang="en-US" sz="2400" b="1" dirty="0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mỏ</a:t>
            </a:r>
            <a:r>
              <a:rPr lang="en-US" altLang="en-US" sz="2400" b="1" dirty="0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(1973)</a:t>
            </a:r>
            <a:r>
              <a:rPr lang="en-US" altLang="en-US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grpSp>
        <p:nvGrpSpPr>
          <p:cNvPr id="5" name="Group 4"/>
          <p:cNvGrpSpPr/>
          <p:nvPr/>
        </p:nvGrpSpPr>
        <p:grpSpPr>
          <a:xfrm rot="10800000" flipV="1">
            <a:off x="-12866" y="0"/>
            <a:ext cx="5410200" cy="2971800"/>
            <a:chOff x="1065212" y="1343528"/>
            <a:chExt cx="5410200" cy="29718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065212" y="1646740"/>
              <a:ext cx="5410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589212" y="1951540"/>
              <a:ext cx="3886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4609306" y="2828634"/>
              <a:ext cx="29718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4607717" y="2523834"/>
              <a:ext cx="2362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 rot="10800000">
            <a:off x="0" y="3924300"/>
            <a:ext cx="5410200" cy="2971800"/>
            <a:chOff x="1065212" y="1343528"/>
            <a:chExt cx="5410200" cy="2971800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1065212" y="1646740"/>
              <a:ext cx="5410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589212" y="1951540"/>
              <a:ext cx="3886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4609306" y="2828634"/>
              <a:ext cx="29718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4607717" y="2523834"/>
              <a:ext cx="2362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6781800" y="0"/>
            <a:ext cx="5410200" cy="2971800"/>
            <a:chOff x="1065212" y="1343528"/>
            <a:chExt cx="5410200" cy="29718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065212" y="1646740"/>
              <a:ext cx="5410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589212" y="1951540"/>
              <a:ext cx="3886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4609306" y="2828634"/>
              <a:ext cx="29718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4607717" y="2523834"/>
              <a:ext cx="2362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 flipV="1">
            <a:off x="6775674" y="3883400"/>
            <a:ext cx="5410200" cy="2971800"/>
            <a:chOff x="1065212" y="1343528"/>
            <a:chExt cx="5410200" cy="297180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1065212" y="1646740"/>
              <a:ext cx="5410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2589212" y="1951540"/>
              <a:ext cx="3886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4609306" y="2828634"/>
              <a:ext cx="29718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4607717" y="2523834"/>
              <a:ext cx="2362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2807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0" y="705853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0" y="842211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2005263" y="0"/>
            <a:ext cx="0" cy="70585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70146" y="91316"/>
            <a:ext cx="1064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BÀI 2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5263" y="200736"/>
            <a:ext cx="10186737" cy="357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25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LIÊN XÔ VÀ CÁC NƯỚC ĐÔNG ÂU TỪ GIỮA NHỮNG NĂM 70 ĐẾN ĐẦU NHỮNG NĂM 90 CỦA THẾ KỈ XX</a:t>
            </a:r>
            <a:endParaRPr lang="en-US" sz="1725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010400" y="1758734"/>
            <a:ext cx="16042" cy="50992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45065" y="1216968"/>
            <a:ext cx="7912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92D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 – SỰ KHỦNG HOẢNG VÀ TAN RÃ CỦA LIÊN XÔ BANG VIẾT</a:t>
            </a:r>
            <a:endParaRPr lang="en-US" sz="2400" dirty="0">
              <a:solidFill>
                <a:srgbClr val="92D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010400" y="1758734"/>
            <a:ext cx="5037221" cy="1353434"/>
            <a:chOff x="7222322" y="1758734"/>
            <a:chExt cx="4825299" cy="1353434"/>
          </a:xfrm>
        </p:grpSpPr>
        <p:sp>
          <p:nvSpPr>
            <p:cNvPr id="11" name="Rectangle 10"/>
            <p:cNvSpPr/>
            <p:nvPr/>
          </p:nvSpPr>
          <p:spPr>
            <a:xfrm>
              <a:off x="7491663" y="2047965"/>
              <a:ext cx="4555958" cy="1064203"/>
            </a:xfrm>
            <a:prstGeom prst="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hỏi</a:t>
              </a:r>
              <a:r>
                <a:rPr lang="en-US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  <a:r>
                <a:rPr lang="en-US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đưa</a:t>
              </a:r>
              <a:r>
                <a:rPr lang="en-US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đất</a:t>
              </a:r>
              <a:r>
                <a:rPr lang="en-US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nước</a:t>
              </a:r>
              <a:r>
                <a:rPr lang="en-US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thoát</a:t>
              </a:r>
              <a:r>
                <a:rPr lang="en-US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khỏi</a:t>
              </a:r>
              <a:r>
                <a:rPr lang="en-US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tình</a:t>
              </a:r>
              <a:r>
                <a:rPr lang="en-US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trạng</a:t>
              </a:r>
              <a:r>
                <a:rPr lang="en-US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khủng</a:t>
              </a:r>
              <a:r>
                <a:rPr lang="en-US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hoảng</a:t>
              </a:r>
              <a:r>
                <a:rPr lang="en-US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Goóc-ba-chốp</a:t>
              </a:r>
              <a:r>
                <a:rPr lang="en-US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đã</a:t>
              </a:r>
              <a:r>
                <a:rPr lang="en-US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gì</a:t>
              </a:r>
              <a:r>
                <a:rPr lang="en-US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pic>
          <p:nvPicPr>
            <p:cNvPr id="12" name="Picture 73" descr="qustionsm_w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222322" y="1758734"/>
              <a:ext cx="538681" cy="5386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TextBox 13"/>
          <p:cNvSpPr txBox="1"/>
          <p:nvPr/>
        </p:nvSpPr>
        <p:spPr>
          <a:xfrm>
            <a:off x="470146" y="1674903"/>
            <a:ext cx="1662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・)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Diễn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biến</a:t>
            </a:r>
            <a:endParaRPr lang="en-US" b="1" dirty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0146" y="2044235"/>
            <a:ext cx="62751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3 – 1985,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nắm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quyền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Goóc-ba-chốp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đưa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lối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cải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tổ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Đưa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đất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nước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ra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khỏi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khủng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hoảng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,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khắc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phục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sai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lầm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,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khuyết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điểm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,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xây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dựng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chủ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nghĩa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xã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hội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.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" name="Picture 19" descr="cây viết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85670"/>
            <a:ext cx="550728" cy="599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37"/>
          <p:cNvSpPr/>
          <p:nvPr/>
        </p:nvSpPr>
        <p:spPr>
          <a:xfrm>
            <a:off x="7026442" y="3213551"/>
            <a:ext cx="5181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endParaRPr lang="en-US" b="1" i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đưa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thoát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khỏi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trạng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khủng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hoảng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3 - 1985,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Goóc-ba-chốp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cuộc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cải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tổ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”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nhằm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khắc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phục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sai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lầm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thiếu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sót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nay,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đưa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thoát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khỏi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khủng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hoảng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xây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dựng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xã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đích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nó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010400" y="1769070"/>
            <a:ext cx="5037221" cy="1353434"/>
            <a:chOff x="7222322" y="1758734"/>
            <a:chExt cx="4825299" cy="1353434"/>
          </a:xfrm>
        </p:grpSpPr>
        <p:sp>
          <p:nvSpPr>
            <p:cNvPr id="17" name="Rectangle 16"/>
            <p:cNvSpPr/>
            <p:nvPr/>
          </p:nvSpPr>
          <p:spPr>
            <a:xfrm>
              <a:off x="7491663" y="2047965"/>
              <a:ext cx="4555958" cy="1064203"/>
            </a:xfrm>
            <a:prstGeom prst="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hỏi</a:t>
              </a:r>
              <a:r>
                <a:rPr lang="en-US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  <a:r>
                <a:rPr lang="en-US" altLang="en-US" b="1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Tháng</a:t>
              </a:r>
              <a:r>
                <a:rPr lang="en-US" altLang="en-US" b="1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3 - 1985 </a:t>
              </a:r>
              <a:r>
                <a:rPr lang="en-US" altLang="en-US" b="1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nhân</a:t>
              </a:r>
              <a:r>
                <a:rPr lang="en-US" altLang="en-US" b="1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b="1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vật</a:t>
              </a:r>
              <a:r>
                <a:rPr lang="en-US" altLang="en-US" b="1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b="1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nào</a:t>
              </a:r>
              <a:r>
                <a:rPr lang="en-US" altLang="en-US" b="1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b="1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lên</a:t>
              </a:r>
              <a:r>
                <a:rPr lang="en-US" altLang="en-US" b="1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b="1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nắm</a:t>
              </a:r>
              <a:r>
                <a:rPr lang="en-US" altLang="en-US" b="1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quyền</a:t>
              </a:r>
              <a:r>
                <a:rPr lang="en-US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pic>
          <p:nvPicPr>
            <p:cNvPr id="18" name="Picture 73" descr="qustionsm_w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222322" y="1758734"/>
              <a:ext cx="538681" cy="5386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Rectangle 20"/>
          <p:cNvSpPr/>
          <p:nvPr/>
        </p:nvSpPr>
        <p:spPr>
          <a:xfrm>
            <a:off x="7026442" y="3202605"/>
            <a:ext cx="518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endParaRPr lang="en-US" b="1" i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altLang="en-US" dirty="0">
                <a:latin typeface="Cambria" panose="02040503050406030204" pitchFamily="18" charset="0"/>
                <a:ea typeface="Cambria" panose="02040503050406030204" pitchFamily="18" charset="0"/>
              </a:rPr>
              <a:t>M. </a:t>
            </a:r>
            <a:r>
              <a:rPr lang="en-US" alt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Gorbachov</a:t>
            </a:r>
            <a:r>
              <a:rPr lang="en-US" alt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alt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nắm</a:t>
            </a:r>
            <a:r>
              <a:rPr lang="en-US" alt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quyền</a:t>
            </a:r>
            <a:r>
              <a:rPr lang="en-US" alt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alt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thống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53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8" grpId="0"/>
      <p:bldP spid="38" grpId="1"/>
      <p:bldP spid="21" grpId="0"/>
      <p:bldP spid="2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 rot="10800000" flipV="1">
            <a:off x="-12866" y="0"/>
            <a:ext cx="5410200" cy="2971800"/>
            <a:chOff x="1065212" y="1343528"/>
            <a:chExt cx="5410200" cy="29718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065212" y="1646740"/>
              <a:ext cx="5410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589212" y="1951540"/>
              <a:ext cx="3886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4609306" y="2828634"/>
              <a:ext cx="29718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4607717" y="2523834"/>
              <a:ext cx="2362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 rot="10800000">
            <a:off x="0" y="3924300"/>
            <a:ext cx="5410200" cy="2971800"/>
            <a:chOff x="1065212" y="1343528"/>
            <a:chExt cx="5410200" cy="297180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1065212" y="1646740"/>
              <a:ext cx="5410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589212" y="1951540"/>
              <a:ext cx="3886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4609306" y="2828634"/>
              <a:ext cx="29718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4607717" y="2523834"/>
              <a:ext cx="2362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6781800" y="0"/>
            <a:ext cx="5410200" cy="2971800"/>
            <a:chOff x="1065212" y="1343528"/>
            <a:chExt cx="5410200" cy="297180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1065212" y="1646740"/>
              <a:ext cx="5410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589212" y="1951540"/>
              <a:ext cx="3886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4609306" y="2828634"/>
              <a:ext cx="29718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4607717" y="2523834"/>
              <a:ext cx="2362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 flipV="1">
            <a:off x="6775674" y="3883400"/>
            <a:ext cx="5410200" cy="2971800"/>
            <a:chOff x="1065212" y="1343528"/>
            <a:chExt cx="5410200" cy="2971800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1065212" y="1646740"/>
              <a:ext cx="5410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2589212" y="1951540"/>
              <a:ext cx="3886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4609306" y="2828634"/>
              <a:ext cx="29718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4607717" y="2523834"/>
              <a:ext cx="2362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3760137" y="2057401"/>
            <a:ext cx="714849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Goóc-ba-chốp</a:t>
            </a:r>
            <a:r>
              <a:rPr lang="en-US" alt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(2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3,1931)</a:t>
            </a:r>
          </a:p>
          <a:p>
            <a:pPr marL="342900" indent="-342900">
              <a:buFontTx/>
              <a:buChar char="-"/>
            </a:pPr>
            <a:r>
              <a:rPr lang="en-US" alt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Từng</a:t>
            </a:r>
            <a:r>
              <a:rPr lang="en-US" alt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lãnh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đạo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bang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Xô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1985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tới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1991 </a:t>
            </a:r>
          </a:p>
          <a:p>
            <a:pPr marL="342900" indent="-342900">
              <a:buFontTx/>
              <a:buChar char="-"/>
            </a:pPr>
            <a:r>
              <a:rPr lang="en-US" alt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alt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nỗ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cải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ông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chấm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dứt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Chiến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Lạnh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nhưng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cũng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góp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thúc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quyền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uy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tối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Đảng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xô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 (CPSU)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bang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Xô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 rot="10800000" flipV="1">
            <a:off x="980118" y="1510811"/>
            <a:ext cx="10231764" cy="40011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Mikhail Sergeyevich </a:t>
            </a:r>
            <a:r>
              <a:rPr lang="vi-VN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Gorbachyov</a:t>
            </a:r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phiên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âm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: 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Mi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kha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-in </a:t>
            </a:r>
            <a:r>
              <a:rPr lang="en-US" sz="20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Goóc-ba-chốp</a:t>
            </a:r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vi-VN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50" name="Picture 2" descr="Gorbachev (cropped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836" y="2052638"/>
            <a:ext cx="2095500" cy="318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pload.wikimedia.org/wikipedia/commons/thumb/3/3f/Gorbachev_Signature.svg/128px-Gorbachev_Signature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0310">
            <a:off x="6797368" y="3998568"/>
            <a:ext cx="2657426" cy="60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30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Picture 10" descr="https://upload.wikimedia.org/wikipedia/commons/thumb/b/bb/Bundesarchiv_Bild_183-1986-0416-418%2C_Berlin%2C_Michail_Gorbatschow_an_der_Mauer.jpg/220px-Bundesarchiv_Bild_183-1986-0416-418%2C_Berlin%2C_Michail_Gorbatschow_an_der_Mau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361" y="3977690"/>
            <a:ext cx="2445797" cy="220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upload.wikimedia.org/wikipedia/commons/thumb/6/66/Reagan_and_Gorbachev_hold_discussions.jpg/275px-Reagan_and_Gorbachev_hold_discussion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9"/>
          <a:stretch/>
        </p:blipFill>
        <p:spPr bwMode="auto">
          <a:xfrm>
            <a:off x="7917741" y="3924300"/>
            <a:ext cx="2445797" cy="226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upload.wikimedia.org/wikipedia/commons/thumb/c/c5/%D0%9C%D0%B8%D1%88%D0%B0_%D0%93%D0%BE%D1%80%D0%B1%D0%B0%D1%87%D1%91%D0%B2_%D1%81_%D0%B4%D0%B5%D0%B4%D0%BE%D0%BC_%D0%9F%D0%B0%D0%BD%D1%82%D0%B5%D0%BB%D0%B5%D0%B5%D0%BC_%D0%B8_%D0%B1%D0%B0%D0%B1%D1%83%D1%88%D0%BA%D0%BE%D0%B9_%D0%92%D0%B0%D1%81%D0%B8%D0%BB%D0%B8%D1%81%D0%BE%D0%B9.jpg/220px-%D0%9C%D0%B8%D1%88%D0%B0_%D0%93%D0%BE%D1%80%D0%B1%D0%B0%D1%87%D1%91%D0%B2_%D1%81_%D0%B4%D0%B5%D0%B4%D0%BE%D0%BC_%D0%9F%D0%B0%D0%BD%D1%82%D0%B5%D0%BB%D0%B5%D0%B5%D0%BC_%D0%B8_%D0%B1%D0%B0%D0%B1%D1%83%D1%88%D0%BA%D0%BE%D0%B9_%D0%92%D0%B0%D1%81%D0%B8%D0%BB%D0%B8%D1%81%D0%BE%D0%B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16"/>
          <a:stretch/>
        </p:blipFill>
        <p:spPr bwMode="auto">
          <a:xfrm>
            <a:off x="7917741" y="715008"/>
            <a:ext cx="2445797" cy="225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Mikhail Gorbachev có ân hận vì để mất Liên Xô? - BBC News Tiếng Việ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2" r="10877"/>
          <a:stretch/>
        </p:blipFill>
        <p:spPr bwMode="auto">
          <a:xfrm>
            <a:off x="2044361" y="715008"/>
            <a:ext cx="2445797" cy="225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 rot="10800000" flipV="1">
            <a:off x="-12866" y="0"/>
            <a:ext cx="5410200" cy="2971800"/>
            <a:chOff x="1065212" y="1343528"/>
            <a:chExt cx="5410200" cy="2971800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1065212" y="1646740"/>
              <a:ext cx="5410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2589212" y="1951540"/>
              <a:ext cx="3886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>
              <a:off x="4609306" y="2828634"/>
              <a:ext cx="29718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4607717" y="2523834"/>
              <a:ext cx="2362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 rot="10800000">
            <a:off x="0" y="3924300"/>
            <a:ext cx="5410200" cy="2971800"/>
            <a:chOff x="1065212" y="1343528"/>
            <a:chExt cx="5410200" cy="297180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1065212" y="1646740"/>
              <a:ext cx="5410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589212" y="1951540"/>
              <a:ext cx="3886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4609306" y="2828634"/>
              <a:ext cx="29718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4607717" y="2523834"/>
              <a:ext cx="2362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6781800" y="0"/>
            <a:ext cx="5410200" cy="2971800"/>
            <a:chOff x="1065212" y="1343528"/>
            <a:chExt cx="5410200" cy="2971800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1065212" y="1646740"/>
              <a:ext cx="5410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589212" y="1951540"/>
              <a:ext cx="3886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4609306" y="2828634"/>
              <a:ext cx="29718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4607717" y="2523834"/>
              <a:ext cx="2362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flipV="1">
            <a:off x="6775674" y="3883400"/>
            <a:ext cx="5410200" cy="2971800"/>
            <a:chOff x="1065212" y="1343528"/>
            <a:chExt cx="5410200" cy="2971800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1065212" y="1646740"/>
              <a:ext cx="5410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589212" y="1951540"/>
              <a:ext cx="3886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4609306" y="2828634"/>
              <a:ext cx="29718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4607717" y="2523834"/>
              <a:ext cx="2362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0" y="3163101"/>
            <a:ext cx="1218587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thiệu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Goóc-ba-chốp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044361" y="2689536"/>
            <a:ext cx="2445797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en-US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Goóc-ba-chốp</a:t>
            </a:r>
            <a:endParaRPr lang="en-US" sz="1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917741" y="2320204"/>
            <a:ext cx="244579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en-US" sz="1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Goóc-ba-chốp</a:t>
            </a:r>
            <a:r>
              <a:rPr lang="en-US" altLang="en-US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và </a:t>
            </a:r>
            <a:r>
              <a:rPr lang="vi-VN" sz="1200" dirty="0">
                <a:latin typeface="Cambria" panose="02040503050406030204" pitchFamily="18" charset="0"/>
                <a:ea typeface="Cambria" panose="02040503050406030204" pitchFamily="18" charset="0"/>
              </a:rPr>
              <a:t>ông bà ngoại người Ukraine, được chụp vào khoảng cuối thập niên </a:t>
            </a:r>
            <a:r>
              <a:rPr lang="vi-VN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1930</a:t>
            </a:r>
            <a:endParaRPr lang="en-US" altLang="en-US" sz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924530" y="5453450"/>
            <a:ext cx="2445797" cy="7386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en-US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Goóc-ba-chốp</a:t>
            </a:r>
            <a:r>
              <a:rPr lang="en-US" sz="1400" dirty="0" smtClean="0"/>
              <a:t> </a:t>
            </a:r>
            <a:r>
              <a:rPr lang="en-US" sz="1400" dirty="0" err="1"/>
              <a:t>đối</a:t>
            </a:r>
            <a:r>
              <a:rPr lang="en-US" sz="1400" dirty="0"/>
              <a:t> </a:t>
            </a:r>
            <a:r>
              <a:rPr lang="en-US" sz="1400" dirty="0" err="1"/>
              <a:t>thoại</a:t>
            </a:r>
            <a:r>
              <a:rPr lang="en-US" sz="1400" dirty="0"/>
              <a:t> </a:t>
            </a:r>
            <a:r>
              <a:rPr lang="en-US" sz="1400" dirty="0" err="1"/>
              <a:t>trực</a:t>
            </a:r>
            <a:r>
              <a:rPr lang="en-US" sz="1400" dirty="0"/>
              <a:t> </a:t>
            </a:r>
            <a:r>
              <a:rPr lang="en-US" sz="1400" dirty="0" err="1"/>
              <a:t>tiếp</a:t>
            </a:r>
            <a:r>
              <a:rPr lang="en-US" sz="1400" dirty="0"/>
              <a:t> </a:t>
            </a:r>
            <a:r>
              <a:rPr lang="en-US" sz="1400" dirty="0" err="1"/>
              <a:t>với</a:t>
            </a:r>
            <a:r>
              <a:rPr lang="en-US" sz="1400" dirty="0"/>
              <a:t> </a:t>
            </a:r>
            <a:r>
              <a:rPr lang="en-US" sz="1400" dirty="0" err="1"/>
              <a:t>Tổng</a:t>
            </a:r>
            <a:r>
              <a:rPr lang="en-US" sz="1400" dirty="0"/>
              <a:t> </a:t>
            </a:r>
            <a:r>
              <a:rPr lang="en-US" sz="1400" dirty="0" err="1"/>
              <a:t>thống</a:t>
            </a:r>
            <a:r>
              <a:rPr lang="en-US" sz="1400" dirty="0"/>
              <a:t> </a:t>
            </a:r>
            <a:r>
              <a:rPr lang="en-US" sz="1400" dirty="0" err="1"/>
              <a:t>Hoa</a:t>
            </a:r>
            <a:r>
              <a:rPr lang="en-US" sz="1400" dirty="0"/>
              <a:t> </a:t>
            </a:r>
            <a:r>
              <a:rPr lang="en-US" sz="1400" dirty="0" err="1"/>
              <a:t>Kỳ</a:t>
            </a:r>
            <a:r>
              <a:rPr lang="en-US" sz="1400" dirty="0"/>
              <a:t> Ronald Reagan</a:t>
            </a:r>
            <a:endParaRPr lang="fr-FR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037572" y="3986136"/>
            <a:ext cx="244579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en-US" sz="1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Goóc-ba-chốp</a:t>
            </a:r>
            <a:r>
              <a:rPr lang="en-US" altLang="en-US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smtClean="0"/>
              <a:t>(</a:t>
            </a:r>
            <a:r>
              <a:rPr lang="en-US" sz="1200" dirty="0" err="1" smtClean="0"/>
              <a:t>giữa</a:t>
            </a:r>
            <a:r>
              <a:rPr lang="en-US" sz="1200" dirty="0"/>
              <a:t>) </a:t>
            </a:r>
            <a:r>
              <a:rPr lang="en-US" sz="1200" dirty="0" err="1"/>
              <a:t>tại</a:t>
            </a:r>
            <a:r>
              <a:rPr lang="en-US" sz="1200" dirty="0"/>
              <a:t> </a:t>
            </a:r>
            <a:r>
              <a:rPr lang="en-US" sz="1200" dirty="0" err="1"/>
              <a:t>Cổng</a:t>
            </a:r>
            <a:r>
              <a:rPr lang="en-US" sz="1200" dirty="0"/>
              <a:t> Brandenburg </a:t>
            </a:r>
            <a:r>
              <a:rPr lang="en-US" sz="1200" dirty="0" err="1"/>
              <a:t>vào</a:t>
            </a:r>
            <a:r>
              <a:rPr lang="en-US" sz="1200" dirty="0"/>
              <a:t> </a:t>
            </a:r>
            <a:r>
              <a:rPr lang="en-US" sz="1200" dirty="0" err="1"/>
              <a:t>tháng</a:t>
            </a:r>
            <a:r>
              <a:rPr lang="en-US" sz="1200" dirty="0"/>
              <a:t> 4 - 1986 </a:t>
            </a:r>
            <a:r>
              <a:rPr lang="en-US" sz="1200" dirty="0" err="1"/>
              <a:t>trong</a:t>
            </a:r>
            <a:r>
              <a:rPr lang="en-US" sz="1200" dirty="0"/>
              <a:t> </a:t>
            </a:r>
            <a:r>
              <a:rPr lang="en-US" sz="1200" dirty="0" err="1"/>
              <a:t>chuyến</a:t>
            </a:r>
            <a:r>
              <a:rPr lang="en-US" sz="1200" dirty="0"/>
              <a:t> </a:t>
            </a:r>
            <a:r>
              <a:rPr lang="en-US" sz="1200" dirty="0" err="1"/>
              <a:t>thăm</a:t>
            </a:r>
            <a:r>
              <a:rPr lang="en-US" sz="1200" dirty="0"/>
              <a:t> </a:t>
            </a:r>
            <a:r>
              <a:rPr lang="en-US" sz="1200" dirty="0" err="1"/>
              <a:t>Đông</a:t>
            </a:r>
            <a:r>
              <a:rPr lang="en-US" sz="1200" dirty="0"/>
              <a:t> </a:t>
            </a:r>
            <a:r>
              <a:rPr lang="en-US" sz="1200" dirty="0" err="1" smtClean="0"/>
              <a:t>Đức</a:t>
            </a:r>
            <a:endParaRPr lang="fr-FR" sz="1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14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3" grpId="0" animBg="1"/>
      <p:bldP spid="45" grpId="0" animBg="1"/>
      <p:bldP spid="48" grpId="0" animBg="1"/>
      <p:bldP spid="5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0" y="705853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0" y="842211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2005263" y="0"/>
            <a:ext cx="0" cy="70585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70146" y="91316"/>
            <a:ext cx="1064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BÀI 2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5263" y="200736"/>
            <a:ext cx="10186737" cy="357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25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LIÊN XÔ VÀ CÁC NƯỚC ĐÔNG ÂU TỪ GIỮA NHỮNG NĂM 70 ĐẾN ĐẦU NHỮNG NĂM 90 CỦA THẾ KỈ XX</a:t>
            </a:r>
            <a:endParaRPr lang="en-US" sz="1725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010400" y="1758734"/>
            <a:ext cx="16042" cy="50992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45065" y="1216968"/>
            <a:ext cx="7912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92D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 – SỰ KHỦNG HOẢNG VÀ TAN RÃ CỦA LIÊN XÔ BANG VIẾT</a:t>
            </a:r>
            <a:endParaRPr lang="en-US" sz="2400" dirty="0">
              <a:solidFill>
                <a:srgbClr val="92D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010400" y="1758734"/>
            <a:ext cx="5037221" cy="1353434"/>
            <a:chOff x="7222322" y="1758734"/>
            <a:chExt cx="4825299" cy="1353434"/>
          </a:xfrm>
        </p:grpSpPr>
        <p:sp>
          <p:nvSpPr>
            <p:cNvPr id="11" name="Rectangle 10"/>
            <p:cNvSpPr/>
            <p:nvPr/>
          </p:nvSpPr>
          <p:spPr>
            <a:xfrm>
              <a:off x="7491663" y="2047965"/>
              <a:ext cx="4555958" cy="1064203"/>
            </a:xfrm>
            <a:prstGeom prst="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hỏi</a:t>
              </a:r>
              <a:r>
                <a:rPr lang="en-US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  <a:r>
                <a:rPr lang="en-US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Nội</a:t>
              </a:r>
              <a:r>
                <a:rPr lang="en-US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dung </a:t>
              </a:r>
              <a:r>
                <a:rPr lang="en-US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công</a:t>
              </a:r>
              <a:r>
                <a:rPr lang="en-US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cuộc</a:t>
              </a:r>
              <a:r>
                <a:rPr lang="en-US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cải</a:t>
              </a:r>
              <a:r>
                <a:rPr lang="en-US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tổ</a:t>
              </a:r>
              <a:r>
                <a:rPr lang="en-US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Goóc-ba-chốp</a:t>
              </a:r>
              <a:r>
                <a:rPr lang="en-US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như</a:t>
              </a:r>
              <a:r>
                <a:rPr lang="en-US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thế</a:t>
              </a:r>
              <a:r>
                <a:rPr lang="en-US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nào</a:t>
              </a:r>
              <a:r>
                <a:rPr lang="en-US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pic>
          <p:nvPicPr>
            <p:cNvPr id="12" name="Picture 73" descr="qustionsm_w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222322" y="1758734"/>
              <a:ext cx="538681" cy="5386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TextBox 13"/>
          <p:cNvSpPr txBox="1"/>
          <p:nvPr/>
        </p:nvSpPr>
        <p:spPr>
          <a:xfrm>
            <a:off x="470146" y="1674903"/>
            <a:ext cx="1662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・)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Diễn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biến</a:t>
            </a:r>
            <a:endParaRPr lang="en-US" b="1" dirty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0146" y="2044235"/>
            <a:ext cx="62751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3 – 1985,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nắm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quyền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Goóc-ba-chốp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đưa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lối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cải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tổ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Đưa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đất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nước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ra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khỏi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khủng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hoảng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,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khắc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phục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sai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lầm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,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khuyết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điểm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,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xây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dựng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chủ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nghĩa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xã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hội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.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" name="Picture 19" descr="cây viết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67565"/>
            <a:ext cx="550728" cy="599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7026442" y="3202605"/>
            <a:ext cx="5181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endParaRPr lang="en-US" b="1" i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kinh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tế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Xây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dựng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nền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kinh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tế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thị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chế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đa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tức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Đảng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),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xóa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bỏ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chế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Đảng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xóa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bỏ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lãnh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đạo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Đảng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Xô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),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tuyên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bố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khai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”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mọi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xã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cuộc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bãi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diễn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hòa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đòi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li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khai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tách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quốc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độc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chống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ráo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riết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0146" y="2967565"/>
            <a:ext cx="627512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cải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tổ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do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thiếu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điều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kiện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thiết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lâm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trạng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bế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tắc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khó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khăn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càng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rối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loạn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bãi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mâu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thuẫn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sắc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tộc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đòi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li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khai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tệ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nạn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xã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tăng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…  </a:t>
            </a:r>
          </a:p>
          <a:p>
            <a:pPr marL="285750" indent="-285750" algn="just">
              <a:buFontTx/>
              <a:buChar char="-"/>
            </a:pP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19 – 8 – 1991: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Cuộc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đảo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Goóc-ba-chốp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gây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hậu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quả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nghiêm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trọng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.</a:t>
            </a:r>
          </a:p>
          <a:p>
            <a:pPr algn="just"/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+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Đảng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và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bộ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máy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Nhà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nước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hầu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như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tê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liệt</a:t>
            </a:r>
            <a:endParaRPr lang="en-US" dirty="0" smtClean="0">
              <a:latin typeface="Cambria" panose="02040503050406030204" pitchFamily="18" charset="0"/>
              <a:ea typeface="Cambria" panose="02040503050406030204" pitchFamily="18" charset="0"/>
              <a:sym typeface="Wingdings" panose="05000000000000000000" pitchFamily="2" charset="2"/>
            </a:endParaRPr>
          </a:p>
          <a:p>
            <a:pPr algn="just"/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+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Ngày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21 – 12 – 1991: 11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nước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cộng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hòa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thành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lập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Cộng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đồng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quốc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gia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độc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lập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(SNG)</a:t>
            </a:r>
          </a:p>
          <a:p>
            <a:pPr marL="285750" indent="-285750" algn="just">
              <a:buFontTx/>
              <a:buChar char="-"/>
            </a:pP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Ngày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25 – 12 – 1991: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Tổng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thống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Goóc-ba-chốp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chức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just"/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Chế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độ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xã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hội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chủ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nghĩa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ở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Liên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bang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Xô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Viết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chấm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dứt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sau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74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năm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tồn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tại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.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7010400" y="1768433"/>
            <a:ext cx="5037221" cy="1353434"/>
            <a:chOff x="7222322" y="1758734"/>
            <a:chExt cx="4825299" cy="1353434"/>
          </a:xfrm>
        </p:grpSpPr>
        <p:sp>
          <p:nvSpPr>
            <p:cNvPr id="25" name="Rectangle 24"/>
            <p:cNvSpPr/>
            <p:nvPr/>
          </p:nvSpPr>
          <p:spPr>
            <a:xfrm>
              <a:off x="7491663" y="2047965"/>
              <a:ext cx="4555958" cy="1064203"/>
            </a:xfrm>
            <a:prstGeom prst="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hỏi</a:t>
              </a:r>
              <a:r>
                <a:rPr lang="en-US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  <a:r>
                <a:rPr lang="en-US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Cho </a:t>
              </a:r>
              <a:r>
                <a:rPr lang="en-US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biết</a:t>
              </a:r>
              <a:r>
                <a:rPr lang="en-US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kết</a:t>
              </a:r>
              <a:r>
                <a:rPr lang="en-US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quả</a:t>
              </a:r>
              <a:r>
                <a:rPr lang="en-US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công</a:t>
              </a:r>
              <a:r>
                <a:rPr lang="en-US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cuộc</a:t>
              </a:r>
              <a:r>
                <a:rPr lang="en-US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cải</a:t>
              </a:r>
              <a:r>
                <a:rPr lang="en-US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tổ</a:t>
              </a:r>
              <a:r>
                <a:rPr lang="en-US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Goóc-ba-chốp</a:t>
              </a:r>
              <a:r>
                <a:rPr lang="en-US" b="1" i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US" b="1" i="1" dirty="0" smtClean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26" name="Picture 73" descr="qustionsm_w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222322" y="1758734"/>
              <a:ext cx="538681" cy="5386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1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484" y="1674902"/>
            <a:ext cx="5165557" cy="5183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7026442" y="1674903"/>
            <a:ext cx="5181599" cy="5183097"/>
            <a:chOff x="7026442" y="1674903"/>
            <a:chExt cx="5181599" cy="5183097"/>
          </a:xfrm>
        </p:grpSpPr>
        <p:pic>
          <p:nvPicPr>
            <p:cNvPr id="32" name="Picture 4" descr="cuoc dinh cong cua cong dan xuong dong tau Lenin tai Gdansk 198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2483" y="1674903"/>
              <a:ext cx="5165558" cy="5183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7026442" y="6577153"/>
              <a:ext cx="5149518" cy="28084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en-US" sz="1225" b="1" i="1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Cuộc</a:t>
              </a:r>
              <a:r>
                <a:rPr lang="en-US" altLang="en-US" sz="1225" b="1" i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225" b="1" i="1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đình</a:t>
              </a:r>
              <a:r>
                <a:rPr lang="en-US" altLang="en-US" sz="1225" b="1" i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225" b="1" i="1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altLang="en-US" sz="1225" b="1" i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225" b="1" i="1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1225" b="1" i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225" b="1" i="1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altLang="en-US" sz="1225" b="1" i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225" b="1" i="1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altLang="en-US" sz="1225" b="1" i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225" b="1" i="1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xưởng</a:t>
              </a:r>
              <a:r>
                <a:rPr lang="en-US" altLang="en-US" sz="1225" b="1" i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225" b="1" i="1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đóng</a:t>
              </a:r>
              <a:r>
                <a:rPr lang="en-US" altLang="en-US" sz="1225" b="1" i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225" b="1" i="1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tàu</a:t>
              </a:r>
              <a:r>
                <a:rPr lang="en-US" altLang="en-US" sz="1225" b="1" i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Lenin </a:t>
              </a:r>
              <a:r>
                <a:rPr lang="en-US" altLang="en-US" sz="1225" b="1" i="1" dirty="0" err="1" smtClean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tại</a:t>
              </a:r>
              <a:r>
                <a:rPr lang="en-US" altLang="en-US" sz="1225" b="1" i="1" dirty="0" smtClean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225" b="1" i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Gdansk, 1980</a:t>
              </a:r>
              <a:endParaRPr lang="en-US" sz="1225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042481" y="1674901"/>
            <a:ext cx="5181598" cy="5199030"/>
            <a:chOff x="7042481" y="1674901"/>
            <a:chExt cx="5181598" cy="5199030"/>
          </a:xfrm>
        </p:grpSpPr>
        <p:pic>
          <p:nvPicPr>
            <p:cNvPr id="34" name="Picture 4" descr="Block Yeltsin đòi Gorbachev phải đọc bản tuyên bố giải tán đảng cộng sản Liên Xô sau cuộc đảo chánh thất bại của phe giáo điều vào tháng 8 nam 199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2481" y="1674901"/>
              <a:ext cx="5165559" cy="5183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extBox 34"/>
            <p:cNvSpPr txBox="1"/>
            <p:nvPr/>
          </p:nvSpPr>
          <p:spPr>
            <a:xfrm>
              <a:off x="7042481" y="6135267"/>
              <a:ext cx="5181598" cy="73866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en-US" sz="1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Block Yeltsin </a:t>
              </a:r>
              <a:r>
                <a:rPr lang="en-US" altLang="en-US" sz="14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đòi</a:t>
              </a:r>
              <a:r>
                <a:rPr lang="en-US" altLang="en-US" sz="1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Gorbachev </a:t>
              </a:r>
              <a:r>
                <a:rPr lang="en-US" altLang="en-US" sz="14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phải</a:t>
              </a:r>
              <a:r>
                <a:rPr lang="en-US" altLang="en-US" sz="1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4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altLang="en-US" sz="1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4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altLang="en-US" sz="1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4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tuyên</a:t>
              </a:r>
              <a:r>
                <a:rPr lang="en-US" altLang="en-US" sz="1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4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bố</a:t>
              </a:r>
              <a:r>
                <a:rPr lang="en-US" altLang="en-US" sz="1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4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giải</a:t>
              </a:r>
              <a:r>
                <a:rPr lang="en-US" altLang="en-US" sz="1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4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tán</a:t>
              </a:r>
              <a:r>
                <a:rPr lang="en-US" altLang="en-US" sz="1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4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đảng</a:t>
              </a:r>
              <a:r>
                <a:rPr lang="en-US" altLang="en-US" sz="1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4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cộng</a:t>
              </a:r>
              <a:r>
                <a:rPr lang="en-US" altLang="en-US" sz="1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4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sản</a:t>
              </a:r>
              <a:r>
                <a:rPr lang="en-US" altLang="en-US" sz="1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4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Liên</a:t>
              </a:r>
              <a:r>
                <a:rPr lang="en-US" altLang="en-US" sz="1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4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Xô</a:t>
              </a:r>
              <a:r>
                <a:rPr lang="en-US" altLang="en-US" sz="1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4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altLang="en-US" sz="1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4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cuộc</a:t>
              </a:r>
              <a:r>
                <a:rPr lang="en-US" altLang="en-US" sz="1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4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đảo</a:t>
              </a:r>
              <a:r>
                <a:rPr lang="en-US" altLang="en-US" sz="1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4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chánh</a:t>
              </a:r>
              <a:r>
                <a:rPr lang="en-US" altLang="en-US" sz="1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4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thất</a:t>
              </a:r>
              <a:r>
                <a:rPr lang="en-US" altLang="en-US" sz="1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4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bại</a:t>
              </a:r>
              <a:r>
                <a:rPr lang="en-US" altLang="en-US" sz="1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4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1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4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phe</a:t>
              </a:r>
              <a:r>
                <a:rPr lang="en-US" altLang="en-US" sz="1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4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giáo</a:t>
              </a:r>
              <a:r>
                <a:rPr lang="en-US" altLang="en-US" sz="1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4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altLang="en-US" sz="1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4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altLang="en-US" sz="1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4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tháng</a:t>
              </a:r>
              <a:r>
                <a:rPr lang="en-US" altLang="en-US" sz="1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8 -</a:t>
              </a:r>
              <a:r>
                <a:rPr lang="en-US" altLang="en-US" sz="1400" dirty="0" smtClean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1991</a:t>
              </a:r>
              <a:endParaRPr lang="en-US" sz="1225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029450" y="1674899"/>
            <a:ext cx="5194629" cy="5194639"/>
            <a:chOff x="7029450" y="1674899"/>
            <a:chExt cx="5194629" cy="5194639"/>
          </a:xfrm>
        </p:grpSpPr>
        <p:pic>
          <p:nvPicPr>
            <p:cNvPr id="36" name="Picture 4" descr="Boris_Yeltsin tham dự cuộc mít tinh mung chiến thắng vì phá vỡ cuôc đảo chánh của nhóm lãnh đạo giáo điều dư mưu lật đổ Gorbachev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2480" y="1674899"/>
              <a:ext cx="5149520" cy="518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7029450" y="6346318"/>
              <a:ext cx="5194629" cy="52322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Boris Yeltsin </a:t>
              </a:r>
              <a:r>
                <a:rPr lang="en-US" altLang="en-US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tham</a:t>
              </a:r>
              <a:r>
                <a:rPr lang="en-US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dự</a:t>
              </a:r>
              <a:r>
                <a:rPr lang="en-US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cuộc</a:t>
              </a:r>
              <a:r>
                <a:rPr lang="en-US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mít</a:t>
              </a:r>
              <a:r>
                <a:rPr lang="en-US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tinh</a:t>
              </a:r>
              <a:r>
                <a:rPr lang="en-US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mừng</a:t>
              </a:r>
              <a:r>
                <a:rPr lang="en-US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chiến</a:t>
              </a:r>
              <a:r>
                <a:rPr lang="en-US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thắng</a:t>
              </a:r>
              <a:r>
                <a:rPr lang="en-US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vì</a:t>
              </a:r>
              <a:r>
                <a:rPr lang="en-US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phá</a:t>
              </a:r>
              <a:r>
                <a:rPr lang="en-US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vỡ</a:t>
              </a:r>
              <a:r>
                <a:rPr lang="en-US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cuôc</a:t>
              </a:r>
              <a:r>
                <a:rPr lang="en-US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đảo</a:t>
              </a:r>
              <a:r>
                <a:rPr lang="en-US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chánh</a:t>
              </a:r>
              <a:r>
                <a:rPr lang="en-US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lãnh</a:t>
              </a:r>
              <a:r>
                <a:rPr lang="en-US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đạo</a:t>
              </a:r>
              <a:r>
                <a:rPr lang="en-US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giáo</a:t>
              </a:r>
              <a:r>
                <a:rPr lang="en-US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dư</a:t>
              </a:r>
              <a:r>
                <a:rPr lang="en-US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mưu</a:t>
              </a:r>
              <a:r>
                <a:rPr lang="en-US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lật</a:t>
              </a:r>
              <a:r>
                <a:rPr lang="en-US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đổ</a:t>
              </a:r>
              <a:r>
                <a:rPr lang="en-US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Gorbachev</a:t>
              </a:r>
              <a:endParaRPr lang="en-US" sz="1225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165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73 -0.00949 L 0.00573 0.17847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500"/>
                            </p:stCondLst>
                            <p:childTnLst>
                              <p:par>
                                <p:cTn id="9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 rot="10800000" flipV="1">
            <a:off x="-12866" y="0"/>
            <a:ext cx="5410200" cy="2971800"/>
            <a:chOff x="1065212" y="1343528"/>
            <a:chExt cx="5410200" cy="29718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065212" y="1646740"/>
              <a:ext cx="5410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589212" y="1951540"/>
              <a:ext cx="3886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4609306" y="2828634"/>
              <a:ext cx="29718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4607717" y="2523834"/>
              <a:ext cx="2362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 rot="10800000">
            <a:off x="0" y="3924300"/>
            <a:ext cx="5410200" cy="2971800"/>
            <a:chOff x="1065212" y="1343528"/>
            <a:chExt cx="5410200" cy="297180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1065212" y="1646740"/>
              <a:ext cx="5410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589212" y="1951540"/>
              <a:ext cx="3886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4609306" y="2828634"/>
              <a:ext cx="29718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4607717" y="2523834"/>
              <a:ext cx="2362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6781800" y="0"/>
            <a:ext cx="5410200" cy="2971800"/>
            <a:chOff x="1065212" y="1343528"/>
            <a:chExt cx="5410200" cy="297180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1065212" y="1646740"/>
              <a:ext cx="5410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589212" y="1951540"/>
              <a:ext cx="3886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4609306" y="2828634"/>
              <a:ext cx="29718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4607717" y="2523834"/>
              <a:ext cx="2362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 flipV="1">
            <a:off x="6775674" y="3883400"/>
            <a:ext cx="5410200" cy="2971800"/>
            <a:chOff x="1065212" y="1343528"/>
            <a:chExt cx="5410200" cy="2971800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1065212" y="1646740"/>
              <a:ext cx="5410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2589212" y="1951540"/>
              <a:ext cx="3886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4609306" y="2828634"/>
              <a:ext cx="29718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4607717" y="2523834"/>
              <a:ext cx="2362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pic>
        <p:nvPicPr>
          <p:cNvPr id="26" name="Picture 2" descr="Image associé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774" y="819948"/>
            <a:ext cx="6892451" cy="527404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31" name="AutoShape 13"/>
          <p:cNvSpPr>
            <a:spLocks noChangeArrowheads="1"/>
          </p:cNvSpPr>
          <p:nvPr/>
        </p:nvSpPr>
        <p:spPr bwMode="auto">
          <a:xfrm>
            <a:off x="744679" y="1987385"/>
            <a:ext cx="2051050" cy="527050"/>
          </a:xfrm>
          <a:prstGeom prst="wedgeRectCallout">
            <a:avLst>
              <a:gd name="adj1" fmla="val 47687"/>
              <a:gd name="adj2" fmla="val 64935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2400" b="1">
                <a:latin typeface="Cambria" panose="02040503050406030204" pitchFamily="18" charset="0"/>
                <a:ea typeface="Cambria" panose="02040503050406030204" pitchFamily="18" charset="0"/>
              </a:rPr>
              <a:t>Môn-đô-va</a:t>
            </a:r>
          </a:p>
        </p:txBody>
      </p:sp>
      <p:sp>
        <p:nvSpPr>
          <p:cNvPr id="32" name="AutoShape 14"/>
          <p:cNvSpPr>
            <a:spLocks noChangeArrowheads="1"/>
          </p:cNvSpPr>
          <p:nvPr/>
        </p:nvSpPr>
        <p:spPr bwMode="auto">
          <a:xfrm>
            <a:off x="628652" y="2848447"/>
            <a:ext cx="1974850" cy="374650"/>
          </a:xfrm>
          <a:prstGeom prst="wedgeRectCallout">
            <a:avLst>
              <a:gd name="adj1" fmla="val 58638"/>
              <a:gd name="adj2" fmla="val 218929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2400" b="1">
                <a:latin typeface="Cambria" panose="02040503050406030204" pitchFamily="18" charset="0"/>
                <a:ea typeface="Cambria" panose="02040503050406030204" pitchFamily="18" charset="0"/>
              </a:rPr>
              <a:t>Ác-mê-ni-a</a:t>
            </a:r>
          </a:p>
        </p:txBody>
      </p:sp>
      <p:sp>
        <p:nvSpPr>
          <p:cNvPr id="33" name="AutoShape 15"/>
          <p:cNvSpPr>
            <a:spLocks noChangeArrowheads="1"/>
          </p:cNvSpPr>
          <p:nvPr/>
        </p:nvSpPr>
        <p:spPr bwMode="auto">
          <a:xfrm>
            <a:off x="3501469" y="2532067"/>
            <a:ext cx="2355850" cy="450850"/>
          </a:xfrm>
          <a:prstGeom prst="wedgeRectCallout">
            <a:avLst>
              <a:gd name="adj1" fmla="val -64631"/>
              <a:gd name="adj2" fmla="val 258894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A-déc-bai-gian</a:t>
            </a:r>
            <a:endParaRPr lang="en-US" alt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AutoShape 16"/>
          <p:cNvSpPr>
            <a:spLocks noChangeArrowheads="1"/>
          </p:cNvSpPr>
          <p:nvPr/>
        </p:nvSpPr>
        <p:spPr bwMode="auto">
          <a:xfrm>
            <a:off x="4770980" y="5577610"/>
            <a:ext cx="2736850" cy="603250"/>
          </a:xfrm>
          <a:prstGeom prst="wedgeRectCallout">
            <a:avLst>
              <a:gd name="adj1" fmla="val -64667"/>
              <a:gd name="adj2" fmla="val -110400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2400" b="1">
                <a:latin typeface="Cambria" panose="02040503050406030204" pitchFamily="18" charset="0"/>
                <a:ea typeface="Cambria" panose="02040503050406030204" pitchFamily="18" charset="0"/>
              </a:rPr>
              <a:t>Cư-rơ-gư-xtan</a:t>
            </a:r>
          </a:p>
        </p:txBody>
      </p:sp>
      <p:sp>
        <p:nvSpPr>
          <p:cNvPr id="35" name="AutoShape 17"/>
          <p:cNvSpPr>
            <a:spLocks noChangeArrowheads="1"/>
          </p:cNvSpPr>
          <p:nvPr/>
        </p:nvSpPr>
        <p:spPr bwMode="auto">
          <a:xfrm>
            <a:off x="5412996" y="4756608"/>
            <a:ext cx="2203450" cy="527050"/>
          </a:xfrm>
          <a:prstGeom prst="wedgeRectCallout">
            <a:avLst>
              <a:gd name="adj1" fmla="val -78970"/>
              <a:gd name="adj2" fmla="val -11656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2400" b="1">
                <a:latin typeface="Cambria" panose="02040503050406030204" pitchFamily="18" charset="0"/>
                <a:ea typeface="Cambria" panose="02040503050406030204" pitchFamily="18" charset="0"/>
              </a:rPr>
              <a:t>Tát-gi-ki-xtan</a:t>
            </a:r>
          </a:p>
        </p:txBody>
      </p:sp>
      <p:sp>
        <p:nvSpPr>
          <p:cNvPr id="36" name="AutoShape 18"/>
          <p:cNvSpPr>
            <a:spLocks noChangeArrowheads="1"/>
          </p:cNvSpPr>
          <p:nvPr/>
        </p:nvSpPr>
        <p:spPr bwMode="auto">
          <a:xfrm>
            <a:off x="1107341" y="1061247"/>
            <a:ext cx="2266950" cy="527050"/>
          </a:xfrm>
          <a:prstGeom prst="wedgeRectCallout">
            <a:avLst>
              <a:gd name="adj1" fmla="val 32553"/>
              <a:gd name="adj2" fmla="val 152400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2400" b="1">
                <a:latin typeface="Cambria" panose="02040503050406030204" pitchFamily="18" charset="0"/>
                <a:ea typeface="Cambria" panose="02040503050406030204" pitchFamily="18" charset="0"/>
              </a:rPr>
              <a:t>Ucrai-na</a:t>
            </a:r>
          </a:p>
        </p:txBody>
      </p:sp>
      <p:sp>
        <p:nvSpPr>
          <p:cNvPr id="37" name="AutoShape 19"/>
          <p:cNvSpPr>
            <a:spLocks noChangeArrowheads="1"/>
          </p:cNvSpPr>
          <p:nvPr/>
        </p:nvSpPr>
        <p:spPr bwMode="auto">
          <a:xfrm>
            <a:off x="7029450" y="1557341"/>
            <a:ext cx="2051050" cy="527050"/>
          </a:xfrm>
          <a:prstGeom prst="wedgeRectCallout">
            <a:avLst>
              <a:gd name="adj1" fmla="val -78669"/>
              <a:gd name="adj2" fmla="val 215078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2400" b="1">
                <a:latin typeface="Cambria" panose="02040503050406030204" pitchFamily="18" charset="0"/>
                <a:ea typeface="Cambria" panose="02040503050406030204" pitchFamily="18" charset="0"/>
              </a:rPr>
              <a:t>Nga</a:t>
            </a:r>
          </a:p>
        </p:txBody>
      </p:sp>
      <p:sp>
        <p:nvSpPr>
          <p:cNvPr id="38" name="AutoShape 20"/>
          <p:cNvSpPr>
            <a:spLocks noChangeArrowheads="1"/>
          </p:cNvSpPr>
          <p:nvPr/>
        </p:nvSpPr>
        <p:spPr bwMode="auto">
          <a:xfrm>
            <a:off x="3832413" y="1061247"/>
            <a:ext cx="2266950" cy="527050"/>
          </a:xfrm>
          <a:prstGeom prst="wedgeRectCallout">
            <a:avLst>
              <a:gd name="adj1" fmla="val -73377"/>
              <a:gd name="adj2" fmla="val 159375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2400" b="1">
                <a:latin typeface="Cambria" panose="02040503050406030204" pitchFamily="18" charset="0"/>
                <a:ea typeface="Cambria" panose="02040503050406030204" pitchFamily="18" charset="0"/>
              </a:rPr>
              <a:t>Bê-lô-rút-xi-a</a:t>
            </a:r>
          </a:p>
        </p:txBody>
      </p:sp>
      <p:sp>
        <p:nvSpPr>
          <p:cNvPr id="39" name="AutoShape 21"/>
          <p:cNvSpPr>
            <a:spLocks noChangeArrowheads="1"/>
          </p:cNvSpPr>
          <p:nvPr/>
        </p:nvSpPr>
        <p:spPr bwMode="auto">
          <a:xfrm>
            <a:off x="821708" y="4087454"/>
            <a:ext cx="2203450" cy="527050"/>
          </a:xfrm>
          <a:prstGeom prst="wedgeRectCallout">
            <a:avLst>
              <a:gd name="adj1" fmla="val 74418"/>
              <a:gd name="adj2" fmla="val -72671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2400" b="1">
                <a:latin typeface="Cambria" panose="02040503050406030204" pitchFamily="18" charset="0"/>
                <a:ea typeface="Cambria" panose="02040503050406030204" pitchFamily="18" charset="0"/>
              </a:rPr>
              <a:t>Ca-dắc-xtan</a:t>
            </a:r>
          </a:p>
        </p:txBody>
      </p:sp>
      <p:sp>
        <p:nvSpPr>
          <p:cNvPr id="40" name="AutoShape 22"/>
          <p:cNvSpPr>
            <a:spLocks noChangeArrowheads="1"/>
          </p:cNvSpPr>
          <p:nvPr/>
        </p:nvSpPr>
        <p:spPr bwMode="auto">
          <a:xfrm>
            <a:off x="4770980" y="3825667"/>
            <a:ext cx="3419475" cy="527050"/>
          </a:xfrm>
          <a:prstGeom prst="wedgeRectCallout">
            <a:avLst>
              <a:gd name="adj1" fmla="val -62089"/>
              <a:gd name="adj2" fmla="val 143821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2400" b="1">
                <a:latin typeface="Cambria" panose="02040503050406030204" pitchFamily="18" charset="0"/>
                <a:ea typeface="Cambria" panose="02040503050406030204" pitchFamily="18" charset="0"/>
              </a:rPr>
              <a:t>U-dơ-bê-ki-xtan</a:t>
            </a:r>
          </a:p>
        </p:txBody>
      </p:sp>
      <p:sp>
        <p:nvSpPr>
          <p:cNvPr id="41" name="AutoShape 23"/>
          <p:cNvSpPr>
            <a:spLocks noChangeArrowheads="1"/>
          </p:cNvSpPr>
          <p:nvPr/>
        </p:nvSpPr>
        <p:spPr bwMode="auto">
          <a:xfrm>
            <a:off x="744679" y="5634475"/>
            <a:ext cx="3419475" cy="527050"/>
          </a:xfrm>
          <a:prstGeom prst="wedgeRectCallout">
            <a:avLst>
              <a:gd name="adj1" fmla="val 36732"/>
              <a:gd name="adj2" fmla="val -18319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2400" b="1">
                <a:latin typeface="Cambria" panose="02040503050406030204" pitchFamily="18" charset="0"/>
                <a:ea typeface="Cambria" panose="02040503050406030204" pitchFamily="18" charset="0"/>
              </a:rPr>
              <a:t>Tuốc-mê-ni-xtan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9629036" y="3847225"/>
            <a:ext cx="1052679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Lược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SNG</a:t>
            </a:r>
          </a:p>
        </p:txBody>
      </p:sp>
    </p:spTree>
    <p:extLst>
      <p:ext uri="{BB962C8B-B14F-4D97-AF65-F5344CB8AC3E}">
        <p14:creationId xmlns:p14="http://schemas.microsoft.com/office/powerpoint/2010/main" val="312260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5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0" y="705853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0" y="842211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2005263" y="0"/>
            <a:ext cx="0" cy="70585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70146" y="91316"/>
            <a:ext cx="1064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BÀI 2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5263" y="200736"/>
            <a:ext cx="10186737" cy="357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25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LIÊN XÔ VÀ CÁC NƯỚC ĐÔNG ÂU TỪ GIỮA NHỮNG NĂM 70 ĐẾN ĐẦU NHỮNG NĂM 90 CỦA THẾ KỈ XX</a:t>
            </a:r>
            <a:endParaRPr lang="en-US" sz="1725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174751" y="2046900"/>
            <a:ext cx="16042" cy="48100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45065" y="1216968"/>
            <a:ext cx="94674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92D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II – CUỘC KHỦNG HOẢNG VÀ TAN RÃ CỦA CHẾ ĐỘ XÃ HỘI CHỦ NGHĨA </a:t>
            </a:r>
          </a:p>
          <a:p>
            <a:r>
              <a:rPr lang="en-US" sz="2400" dirty="0" smtClean="0">
                <a:solidFill>
                  <a:srgbClr val="92D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Ở CÁC NƯỚC ĐÔNG ÂU</a:t>
            </a:r>
            <a:endParaRPr lang="en-US" sz="2400" dirty="0">
              <a:solidFill>
                <a:srgbClr val="92D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226378" y="1818572"/>
            <a:ext cx="4821243" cy="1151461"/>
            <a:chOff x="7226378" y="1818572"/>
            <a:chExt cx="4821243" cy="1151461"/>
          </a:xfrm>
        </p:grpSpPr>
        <p:sp>
          <p:nvSpPr>
            <p:cNvPr id="11" name="Rectangle 10"/>
            <p:cNvSpPr/>
            <p:nvPr/>
          </p:nvSpPr>
          <p:spPr>
            <a:xfrm>
              <a:off x="7475620" y="2088133"/>
              <a:ext cx="4572001" cy="881900"/>
            </a:xfrm>
            <a:prstGeom prst="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hỏi</a:t>
              </a:r>
              <a:r>
                <a:rPr lang="en-US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  <a:r>
                <a:rPr lang="en-US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cuối</a:t>
              </a:r>
              <a:r>
                <a:rPr lang="en-US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US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năm</a:t>
              </a:r>
              <a:r>
                <a:rPr lang="en-US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70 </a:t>
              </a:r>
              <a:r>
                <a:rPr lang="en-US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đầu</a:t>
              </a:r>
              <a:r>
                <a:rPr lang="en-US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US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năm</a:t>
              </a:r>
              <a:r>
                <a:rPr lang="en-US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80 </a:t>
              </a:r>
              <a:r>
                <a:rPr lang="en-US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thế</a:t>
              </a:r>
              <a:r>
                <a:rPr lang="en-US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kỉ</a:t>
              </a:r>
              <a:r>
                <a:rPr lang="en-US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XX, </a:t>
              </a:r>
              <a:r>
                <a:rPr lang="en-US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tình</a:t>
              </a:r>
              <a:r>
                <a:rPr lang="en-US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nước</a:t>
              </a:r>
              <a:r>
                <a:rPr lang="en-US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Đông</a:t>
              </a:r>
              <a:r>
                <a:rPr lang="en-US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Âu</a:t>
              </a:r>
              <a:r>
                <a:rPr lang="en-US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như</a:t>
              </a:r>
              <a:r>
                <a:rPr lang="en-US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thế</a:t>
              </a:r>
              <a:r>
                <a:rPr lang="en-US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nào</a:t>
              </a:r>
              <a:r>
                <a:rPr lang="en-US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pic>
          <p:nvPicPr>
            <p:cNvPr id="12" name="Picture 73" descr="qustionsm_w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226378" y="1818572"/>
              <a:ext cx="562339" cy="5386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TextBox 13"/>
          <p:cNvSpPr txBox="1"/>
          <p:nvPr/>
        </p:nvSpPr>
        <p:spPr>
          <a:xfrm>
            <a:off x="470146" y="2046900"/>
            <a:ext cx="1523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・)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Hậu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endParaRPr lang="en-US" b="1" dirty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0145" y="2413019"/>
            <a:ext cx="65069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Đảng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Đông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Âu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mất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quyền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lãnh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đạo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chống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phá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mạng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giành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quyền</a:t>
            </a:r>
            <a:endParaRPr lang="en-US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1989,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chế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xã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sụp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đổ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hầu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hết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Đông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Âu</a:t>
            </a:r>
            <a:endParaRPr lang="en-US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Năm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1991,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hệ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thống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xã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hội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chủ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nghĩa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tan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ra</a:t>
            </a:r>
            <a:endParaRPr lang="en-US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" name="Picture 19" descr="cây viết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57667"/>
            <a:ext cx="550728" cy="599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37"/>
          <p:cNvSpPr/>
          <p:nvPr/>
        </p:nvSpPr>
        <p:spPr>
          <a:xfrm>
            <a:off x="70468" y="2422721"/>
            <a:ext cx="700547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endParaRPr lang="en-US" b="1" i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cuối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70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80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kỉ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XX,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Đông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Âu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lâm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khủng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hoảng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kinh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tế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càng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gay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gắt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xuất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nghiệp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nông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nghiệp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suy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giảm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buôn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bán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ngoài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giảm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sút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nợ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ngoài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tang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cuộc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đình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kéo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quần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xuống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tường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…</a:t>
            </a:r>
          </a:p>
          <a:p>
            <a:pPr marL="285750" indent="-285750" algn="just">
              <a:buFontTx/>
              <a:buChar char="-"/>
            </a:pP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phủ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đàn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áp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phong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trào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quần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cải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thiết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đắn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388408" y="2970033"/>
            <a:ext cx="47464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Gợi</a:t>
            </a:r>
            <a:r>
              <a:rPr lang="en-US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ý: </a:t>
            </a:r>
            <a:r>
              <a:rPr lang="en-US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xuất</a:t>
            </a:r>
            <a:r>
              <a:rPr lang="en-US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Thái</a:t>
            </a:r>
            <a:r>
              <a:rPr lang="en-US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phủ</a:t>
            </a:r>
            <a:r>
              <a:rPr lang="en-US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7226377" y="1815673"/>
            <a:ext cx="4821243" cy="1154360"/>
            <a:chOff x="7226377" y="1815673"/>
            <a:chExt cx="4821243" cy="1154360"/>
          </a:xfrm>
        </p:grpSpPr>
        <p:sp>
          <p:nvSpPr>
            <p:cNvPr id="23" name="Rectangle 22"/>
            <p:cNvSpPr/>
            <p:nvPr/>
          </p:nvSpPr>
          <p:spPr>
            <a:xfrm>
              <a:off x="7475619" y="2088133"/>
              <a:ext cx="4572001" cy="881900"/>
            </a:xfrm>
            <a:prstGeom prst="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hỏi</a:t>
              </a:r>
              <a:r>
                <a:rPr lang="en-US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  <a:r>
                <a:rPr lang="en-US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Sự</a:t>
              </a:r>
              <a:r>
                <a:rPr lang="en-US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sụp</a:t>
              </a:r>
              <a:r>
                <a:rPr lang="en-US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đổ</a:t>
              </a:r>
              <a:r>
                <a:rPr lang="en-US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chế</a:t>
              </a:r>
              <a:r>
                <a:rPr lang="en-US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độ</a:t>
              </a:r>
              <a:r>
                <a:rPr lang="en-US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xã</a:t>
              </a:r>
              <a:r>
                <a:rPr lang="en-US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hội</a:t>
              </a:r>
              <a:r>
                <a:rPr lang="en-US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chủ</a:t>
              </a:r>
              <a:r>
                <a:rPr lang="en-US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nghĩa</a:t>
              </a:r>
              <a:r>
                <a:rPr lang="en-US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ở </a:t>
              </a:r>
              <a:r>
                <a:rPr lang="en-US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nước</a:t>
              </a:r>
              <a:r>
                <a:rPr lang="en-US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Đông</a:t>
              </a:r>
              <a:r>
                <a:rPr lang="en-US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Âu</a:t>
              </a:r>
              <a:r>
                <a:rPr lang="en-US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diễn</a:t>
              </a:r>
              <a:r>
                <a:rPr lang="en-US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ra</a:t>
              </a:r>
              <a:r>
                <a:rPr lang="en-US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như</a:t>
              </a:r>
              <a:r>
                <a:rPr lang="en-US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thế</a:t>
              </a:r>
              <a:r>
                <a:rPr lang="en-US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nào</a:t>
              </a:r>
              <a:r>
                <a:rPr lang="en-US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pic>
          <p:nvPicPr>
            <p:cNvPr id="24" name="Picture 73" descr="qustionsm_w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226377" y="1815673"/>
              <a:ext cx="562339" cy="5386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" name="Rectangle 26"/>
          <p:cNvSpPr/>
          <p:nvPr/>
        </p:nvSpPr>
        <p:spPr>
          <a:xfrm>
            <a:off x="70467" y="2417262"/>
            <a:ext cx="700547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endParaRPr lang="en-US" b="1" i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Cuối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 1988,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khủng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hoảng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tới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khởi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 Ba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Lản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lan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nhanh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 sang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 Hung-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ga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ri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Tiệp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Khắc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hòa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Đức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, Ru-ma-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ni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, Bun-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ga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ri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, Nam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Tư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 An-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ba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ni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Quần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mít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tinh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diễn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dồn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dập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đỏi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cải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kinh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tế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chống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chống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xã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lợi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cơ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sức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kích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quần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đẩy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mạnh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chống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phá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buộc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 ban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lãnh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đạo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Đông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Âu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chấp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chế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đa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tuyển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cử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 do.</a:t>
            </a:r>
          </a:p>
          <a:p>
            <a:pPr marL="285750" indent="-285750" algn="just">
              <a:buFontTx/>
              <a:buChar char="-"/>
            </a:pP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chống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xã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thắng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cử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nắm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quyền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đảng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thất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bại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nắm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quyền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cuối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 1989,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chế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xã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175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sụp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đổ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hầu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hết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Đông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Âu</a:t>
            </a:r>
            <a:r>
              <a:rPr lang="en-US" sz="175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175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7226376" y="1815673"/>
            <a:ext cx="4965624" cy="5070281"/>
            <a:chOff x="4610100" y="1"/>
            <a:chExt cx="4533901" cy="5143500"/>
          </a:xfrm>
        </p:grpSpPr>
        <p:pic>
          <p:nvPicPr>
            <p:cNvPr id="30" name="Picture 2" descr="Kết quả hình ảnh cho các nước đông âu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0100" y="1"/>
              <a:ext cx="45339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Rectangle 30"/>
            <p:cNvSpPr/>
            <p:nvPr/>
          </p:nvSpPr>
          <p:spPr>
            <a:xfrm>
              <a:off x="6124575" y="4804946"/>
              <a:ext cx="3019426" cy="28880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altLang="en-US" sz="1250" dirty="0" err="1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Lược</a:t>
              </a:r>
              <a:r>
                <a:rPr lang="en-US" altLang="en-US" sz="1250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250" dirty="0" err="1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altLang="en-US" sz="1250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250" dirty="0" err="1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altLang="en-US" sz="1250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250" dirty="0" err="1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altLang="en-US" sz="1250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250" dirty="0" err="1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dân</a:t>
              </a:r>
              <a:r>
                <a:rPr lang="en-US" altLang="en-US" sz="1250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250" dirty="0" err="1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chủ</a:t>
              </a:r>
              <a:r>
                <a:rPr lang="en-US" altLang="en-US" sz="1250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250" dirty="0" err="1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altLang="en-US" sz="1250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250" dirty="0" err="1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dân</a:t>
              </a:r>
              <a:r>
                <a:rPr lang="en-US" altLang="en-US" sz="1250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250" dirty="0" err="1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Đông</a:t>
              </a:r>
              <a:r>
                <a:rPr lang="en-US" altLang="en-US" sz="1250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250" dirty="0" err="1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Âu</a:t>
              </a:r>
              <a:endParaRPr lang="en-US" altLang="en-US" sz="125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723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/>
      <p:bldP spid="38" grpId="0"/>
      <p:bldP spid="38" grpId="1"/>
      <p:bldP spid="21" grpId="0"/>
      <p:bldP spid="21" grpId="1"/>
      <p:bldP spid="21" grpId="2"/>
      <p:bldP spid="27" grpId="0"/>
      <p:bldP spid="2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 rot="10800000" flipV="1">
            <a:off x="-12866" y="0"/>
            <a:ext cx="5410200" cy="2971800"/>
            <a:chOff x="1065212" y="1343528"/>
            <a:chExt cx="5410200" cy="29718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065212" y="1646740"/>
              <a:ext cx="5410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589212" y="1951540"/>
              <a:ext cx="3886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4609306" y="2828634"/>
              <a:ext cx="29718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4607717" y="2523834"/>
              <a:ext cx="2362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 rot="10800000">
            <a:off x="0" y="3924300"/>
            <a:ext cx="5410200" cy="2971800"/>
            <a:chOff x="1065212" y="1343528"/>
            <a:chExt cx="5410200" cy="2971800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1065212" y="1646740"/>
              <a:ext cx="5410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589212" y="1951540"/>
              <a:ext cx="3886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4609306" y="2828634"/>
              <a:ext cx="29718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4607717" y="2523834"/>
              <a:ext cx="2362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6781800" y="0"/>
            <a:ext cx="5410200" cy="2971800"/>
            <a:chOff x="1065212" y="1343528"/>
            <a:chExt cx="5410200" cy="29718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065212" y="1646740"/>
              <a:ext cx="5410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589212" y="1951540"/>
              <a:ext cx="3886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4609306" y="2828634"/>
              <a:ext cx="29718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4607717" y="2523834"/>
              <a:ext cx="2362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 flipV="1">
            <a:off x="6775674" y="3883400"/>
            <a:ext cx="5410200" cy="2971800"/>
            <a:chOff x="1065212" y="1343528"/>
            <a:chExt cx="5410200" cy="297180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1065212" y="1646740"/>
              <a:ext cx="5410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2589212" y="1951540"/>
              <a:ext cx="3886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4609306" y="2828634"/>
              <a:ext cx="29718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4607717" y="2523834"/>
              <a:ext cx="2362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2209800" y="1672619"/>
            <a:ext cx="7772400" cy="350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>
              <a:defRPr/>
            </a:pPr>
            <a:r>
              <a:rPr lang="vi-VN" altLang="en-US" sz="2600" b="1" u="sng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KẾT </a:t>
            </a:r>
            <a:r>
              <a:rPr lang="vi-VN" altLang="en-US" sz="2600" b="1" u="sng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lang="vi-VN" altLang="en-US" sz="2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</a:t>
            </a:r>
          </a:p>
          <a:p>
            <a:pPr algn="just" defTabSz="914400">
              <a:defRPr/>
            </a:pPr>
            <a:r>
              <a:rPr lang="vi-VN" alt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Sự sụp đổ của chế độ XHCN ở Đông Âu và Liên Xô chấm dứt sự tồn tại của hệ thống XHCN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r>
              <a:rPr lang="vi-VN" alt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en-US" altLang="en-US" sz="28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 defTabSz="914400">
              <a:defRPr/>
            </a:pPr>
            <a:r>
              <a:rPr lang="en-US" altLang="en-US" sz="28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28 - 6 - 1991, SEV ngừng hoạt động </a:t>
            </a:r>
            <a:endParaRPr lang="en-US" altLang="en-US" sz="28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 defTabSz="914400">
              <a:defRPr/>
            </a:pPr>
            <a:r>
              <a:rPr lang="en-US" altLang="en-US" sz="28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1 - 7 - 1991, Tổ chức Vác-sa-va giải tán</a:t>
            </a:r>
            <a:endParaRPr lang="en-US" altLang="en-US" sz="28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 defTabSz="914400">
              <a:defRPr/>
            </a:pPr>
            <a:r>
              <a:rPr lang="vi-VN" alt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Đây là những tổn thất hết sức nặng nề đối với phong trào cách mạng thế giới và các lực lượng dân chủ, tiến bộ ở các nước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r>
              <a:rPr lang="vi-VN" alt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39741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10800000" flipV="1">
            <a:off x="-12866" y="0"/>
            <a:ext cx="5410200" cy="2971800"/>
            <a:chOff x="1065212" y="1343528"/>
            <a:chExt cx="5410200" cy="29718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065212" y="1646740"/>
              <a:ext cx="5410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589212" y="1951540"/>
              <a:ext cx="3886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4609306" y="2828634"/>
              <a:ext cx="29718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4607717" y="2523834"/>
              <a:ext cx="2362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 rot="10800000">
            <a:off x="0" y="3924300"/>
            <a:ext cx="5410200" cy="2971800"/>
            <a:chOff x="1065212" y="1343528"/>
            <a:chExt cx="5410200" cy="297180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1065212" y="1646740"/>
              <a:ext cx="5410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589212" y="1951540"/>
              <a:ext cx="3886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4609306" y="2828634"/>
              <a:ext cx="29718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4607717" y="2523834"/>
              <a:ext cx="2362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6781800" y="0"/>
            <a:ext cx="5410200" cy="2971800"/>
            <a:chOff x="1065212" y="1343528"/>
            <a:chExt cx="5410200" cy="2971800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1065212" y="1646740"/>
              <a:ext cx="5410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2589212" y="1951540"/>
              <a:ext cx="3886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4609306" y="2828634"/>
              <a:ext cx="29718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4607717" y="2523834"/>
              <a:ext cx="2362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 flipV="1">
            <a:off x="6775674" y="3883400"/>
            <a:ext cx="5410200" cy="2971800"/>
            <a:chOff x="1065212" y="1343528"/>
            <a:chExt cx="5410200" cy="2971800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1065212" y="1646740"/>
              <a:ext cx="5410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2589212" y="1951540"/>
              <a:ext cx="3886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4609306" y="2828634"/>
              <a:ext cx="29718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4607717" y="2523834"/>
              <a:ext cx="2362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914400" y="875866"/>
            <a:ext cx="2163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914400" y="1337531"/>
            <a:ext cx="1037924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420337" y="1337531"/>
            <a:ext cx="918091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92D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LIÊN XÔ VÀ CÁC NƯỚC ĐÔNG ÂU TỪ GIỮA NHỮNG </a:t>
            </a:r>
          </a:p>
          <a:p>
            <a:r>
              <a:rPr lang="en-US" sz="3200" dirty="0" smtClean="0">
                <a:solidFill>
                  <a:srgbClr val="92D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 70 ĐẾN ĐẦU NHỮNG NĂM 90 CỦA THẾ KỈ XX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312763" y="2756832"/>
            <a:ext cx="979511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(SGK – 12)</a:t>
            </a:r>
          </a:p>
          <a:p>
            <a:pPr marL="285750" indent="-285750" algn="just">
              <a:buFontTx/>
              <a:buChar char="-"/>
            </a:pPr>
            <a:r>
              <a:rPr lang="en-US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cơ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dẫn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khủng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hoảng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tan </a:t>
            </a:r>
            <a:r>
              <a:rPr lang="en-US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rã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chế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xã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Đông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Âu</a:t>
            </a:r>
            <a:endParaRPr lang="en-US" sz="22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Xem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Quá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triển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phong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trào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phóng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tộc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tan </a:t>
            </a:r>
            <a:r>
              <a:rPr lang="en-US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rã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hệ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thống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thuộc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địa</a:t>
            </a: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6" name="Picture 73" descr="qustionsm_w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1524" y="2747238"/>
            <a:ext cx="457621" cy="438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73" descr="qustionsm_w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1524" y="3134011"/>
            <a:ext cx="457621" cy="438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679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3"/>
          <p:cNvSpPr txBox="1">
            <a:spLocks noGrp="1"/>
          </p:cNvSpPr>
          <p:nvPr>
            <p:ph type="ctrTitle" idx="4294967295"/>
          </p:nvPr>
        </p:nvSpPr>
        <p:spPr>
          <a:xfrm>
            <a:off x="914400" y="1460999"/>
            <a:ext cx="10363200" cy="742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CẢM ƠN CÁC EM ĐÃ CHÚ Ý LẮNG NGHE!</a:t>
            </a:r>
            <a:endParaRPr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5" name="Google Shape;335;p33"/>
          <p:cNvSpPr txBox="1">
            <a:spLocks noGrp="1"/>
          </p:cNvSpPr>
          <p:nvPr>
            <p:ph type="subTitle" idx="4294967295"/>
          </p:nvPr>
        </p:nvSpPr>
        <p:spPr>
          <a:xfrm>
            <a:off x="843200" y="2141151"/>
            <a:ext cx="10527600" cy="104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 algn="ctr">
              <a:spcBef>
                <a:spcPts val="800"/>
              </a:spcBef>
              <a:buNone/>
            </a:pPr>
            <a:r>
              <a:rPr lang="en" sz="6000" i="1" dirty="0" smtClean="0">
                <a:solidFill>
                  <a:srgbClr val="92D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HỌC ĐẾN ĐÂY LÀ KẾT THÚC</a:t>
            </a:r>
            <a:endParaRPr sz="6000" i="1" dirty="0">
              <a:solidFill>
                <a:srgbClr val="92D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6" name="Google Shape;336;p33"/>
          <p:cNvSpPr txBox="1">
            <a:spLocks noGrp="1"/>
          </p:cNvSpPr>
          <p:nvPr>
            <p:ph type="body" idx="4294967295"/>
          </p:nvPr>
        </p:nvSpPr>
        <p:spPr>
          <a:xfrm>
            <a:off x="843067" y="3416151"/>
            <a:ext cx="10527600" cy="2400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thầy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tại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@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Lê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Minh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Hoàng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violet.baigiang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7" name="Google Shape;337;p33"/>
          <p:cNvSpPr txBox="1">
            <a:spLocks noGrp="1"/>
          </p:cNvSpPr>
          <p:nvPr>
            <p:ph type="sldNum" idx="12"/>
          </p:nvPr>
        </p:nvSpPr>
        <p:spPr>
          <a:xfrm>
            <a:off x="5730200" y="6333135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fld id="{00000000-1234-1234-1234-123412341234}" type="slidenum">
              <a:rPr lang="en"/>
              <a:pPr algn="ctr"/>
              <a:t>19</a:t>
            </a:fld>
            <a:endParaRPr/>
          </a:p>
        </p:txBody>
      </p:sp>
      <p:grpSp>
        <p:nvGrpSpPr>
          <p:cNvPr id="6" name="Group 5"/>
          <p:cNvGrpSpPr/>
          <p:nvPr/>
        </p:nvGrpSpPr>
        <p:grpSpPr>
          <a:xfrm rot="10800000" flipV="1">
            <a:off x="-12866" y="0"/>
            <a:ext cx="5410200" cy="2971800"/>
            <a:chOff x="1065212" y="1343528"/>
            <a:chExt cx="5410200" cy="29718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065212" y="1646740"/>
              <a:ext cx="5410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589212" y="1951540"/>
              <a:ext cx="3886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4609306" y="2828634"/>
              <a:ext cx="29718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4607717" y="2523834"/>
              <a:ext cx="2362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 rot="10800000">
            <a:off x="0" y="3924300"/>
            <a:ext cx="5410200" cy="2971800"/>
            <a:chOff x="1065212" y="1343528"/>
            <a:chExt cx="5410200" cy="297180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1065212" y="1646740"/>
              <a:ext cx="5410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589212" y="1951540"/>
              <a:ext cx="3886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4609306" y="2828634"/>
              <a:ext cx="29718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4607717" y="2523834"/>
              <a:ext cx="2362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6781800" y="0"/>
            <a:ext cx="5410200" cy="2971800"/>
            <a:chOff x="1065212" y="1343528"/>
            <a:chExt cx="5410200" cy="2971800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1065212" y="1646740"/>
              <a:ext cx="5410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589212" y="1951540"/>
              <a:ext cx="3886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4609306" y="2828634"/>
              <a:ext cx="29718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4607717" y="2523834"/>
              <a:ext cx="2362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 flipV="1">
            <a:off x="6775674" y="3883400"/>
            <a:ext cx="5410200" cy="2971800"/>
            <a:chOff x="1065212" y="1343528"/>
            <a:chExt cx="5410200" cy="2971800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1065212" y="1646740"/>
              <a:ext cx="5410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2589212" y="1951540"/>
              <a:ext cx="3886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4609306" y="2828634"/>
              <a:ext cx="29718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4607717" y="2523834"/>
              <a:ext cx="2362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3469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0418" y="2534653"/>
            <a:ext cx="4463716" cy="364231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2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Lí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thuyết</a:t>
            </a:r>
            <a:endParaRPr lang="en-US" sz="24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cảnh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đời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nhiệm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vụ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Đông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Âu</a:t>
            </a:r>
            <a:endParaRPr lang="en-US" sz="2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534653"/>
            <a:ext cx="4447674" cy="364231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2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endParaRPr lang="en-US" sz="24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2/SGK: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bày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mục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đích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đời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tương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trợ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kinh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tế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1951 – 1973 (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Kiểm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tra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 rot="10800000" flipV="1">
            <a:off x="-12866" y="0"/>
            <a:ext cx="5410200" cy="2971800"/>
            <a:chOff x="1065212" y="1343528"/>
            <a:chExt cx="5410200" cy="29718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065212" y="1646740"/>
              <a:ext cx="5410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589212" y="1951540"/>
              <a:ext cx="3886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4609306" y="2828634"/>
              <a:ext cx="29718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4607717" y="2523834"/>
              <a:ext cx="2362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 rot="10800000">
            <a:off x="0" y="3924300"/>
            <a:ext cx="5410200" cy="2971800"/>
            <a:chOff x="1065212" y="1343528"/>
            <a:chExt cx="5410200" cy="2971800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1065212" y="1646740"/>
              <a:ext cx="5410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589212" y="1951540"/>
              <a:ext cx="3886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4609306" y="2828634"/>
              <a:ext cx="29718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4607717" y="2523834"/>
              <a:ext cx="2362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6781800" y="0"/>
            <a:ext cx="5410200" cy="2971800"/>
            <a:chOff x="1065212" y="1343528"/>
            <a:chExt cx="5410200" cy="29718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065212" y="1646740"/>
              <a:ext cx="5410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589212" y="1951540"/>
              <a:ext cx="3886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4609306" y="2828634"/>
              <a:ext cx="29718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4607717" y="2523834"/>
              <a:ext cx="2362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 flipV="1">
            <a:off x="6775674" y="3883400"/>
            <a:ext cx="5410200" cy="2971800"/>
            <a:chOff x="1065212" y="1343528"/>
            <a:chExt cx="5410200" cy="297180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1065212" y="1646740"/>
              <a:ext cx="5410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2589212" y="1951540"/>
              <a:ext cx="3886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4609306" y="2828634"/>
              <a:ext cx="29718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4607717" y="2523834"/>
              <a:ext cx="2362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914400" y="875866"/>
            <a:ext cx="2317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Kiểm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tra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cũ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914400" y="1337531"/>
            <a:ext cx="1037924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420337" y="1337531"/>
            <a:ext cx="896008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92D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LIÊN XÔ VÀ CÁC NƯỚC ĐÔNG ÂU TỪ NĂM 1945 </a:t>
            </a:r>
          </a:p>
          <a:p>
            <a:r>
              <a:rPr lang="en-US" sz="3200" dirty="0" smtClean="0">
                <a:solidFill>
                  <a:srgbClr val="92D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 GIỮA NHỮNG NĂM 70 CỦA THẾ KỈ XX </a:t>
            </a:r>
            <a:r>
              <a:rPr lang="en-US" sz="2000" dirty="0" smtClean="0">
                <a:solidFill>
                  <a:srgbClr val="92D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000" dirty="0" err="1" smtClean="0">
                <a:solidFill>
                  <a:srgbClr val="92D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2000" dirty="0" smtClean="0">
                <a:solidFill>
                  <a:srgbClr val="92D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endParaRPr lang="en-US" sz="2000" dirty="0">
              <a:solidFill>
                <a:srgbClr val="92D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8" name="Picture 2" descr="dấu hỏi suy nghĩ Sticker của Universal Kids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925" y="2387844"/>
            <a:ext cx="560987" cy="56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dấu hỏi suy nghĩ Sticker của Universal Kids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546" y="2410813"/>
            <a:ext cx="560987" cy="56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38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6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6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60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6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0418" y="2534653"/>
            <a:ext cx="4463716" cy="364231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2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Lí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thuyết</a:t>
            </a:r>
            <a:endParaRPr lang="en-US" sz="24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cảnh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đời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nhiệm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vụ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Đông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Âu</a:t>
            </a:r>
            <a:endParaRPr lang="en-US" sz="2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534653"/>
            <a:ext cx="4447674" cy="36423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án</a:t>
            </a:r>
            <a:endParaRPr lang="en-US" sz="2400" b="1" i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1800" i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・)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cảnh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Chiến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hầu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hết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Đông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Âu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cuộc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đấu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chống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xít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giành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thắng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lợi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phóng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endParaRPr lang="en-US" sz="1800" i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Thành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lập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nhà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nước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dân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chủ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nhân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dân</a:t>
            </a:r>
            <a:endParaRPr lang="en-US" sz="1800" i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US" sz="2000" i="1" dirty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grpSp>
        <p:nvGrpSpPr>
          <p:cNvPr id="5" name="Group 4"/>
          <p:cNvGrpSpPr/>
          <p:nvPr/>
        </p:nvGrpSpPr>
        <p:grpSpPr>
          <a:xfrm rot="10800000" flipV="1">
            <a:off x="-12866" y="0"/>
            <a:ext cx="5410200" cy="2971800"/>
            <a:chOff x="1065212" y="1343528"/>
            <a:chExt cx="5410200" cy="29718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065212" y="1646740"/>
              <a:ext cx="5410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589212" y="1951540"/>
              <a:ext cx="3886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4609306" y="2828634"/>
              <a:ext cx="29718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4607717" y="2523834"/>
              <a:ext cx="2362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 rot="10800000">
            <a:off x="0" y="3924300"/>
            <a:ext cx="5410200" cy="2971800"/>
            <a:chOff x="1065212" y="1343528"/>
            <a:chExt cx="5410200" cy="2971800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1065212" y="1646740"/>
              <a:ext cx="5410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589212" y="1951540"/>
              <a:ext cx="3886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4609306" y="2828634"/>
              <a:ext cx="29718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4607717" y="2523834"/>
              <a:ext cx="2362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6781800" y="0"/>
            <a:ext cx="5410200" cy="2971800"/>
            <a:chOff x="1065212" y="1343528"/>
            <a:chExt cx="5410200" cy="29718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065212" y="1646740"/>
              <a:ext cx="5410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589212" y="1951540"/>
              <a:ext cx="3886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4609306" y="2828634"/>
              <a:ext cx="29718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4607717" y="2523834"/>
              <a:ext cx="2362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 flipV="1">
            <a:off x="6775674" y="3883400"/>
            <a:ext cx="5410200" cy="2971800"/>
            <a:chOff x="1065212" y="1343528"/>
            <a:chExt cx="5410200" cy="297180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1065212" y="1646740"/>
              <a:ext cx="5410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2589212" y="1951540"/>
              <a:ext cx="3886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4609306" y="2828634"/>
              <a:ext cx="29718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4607717" y="2523834"/>
              <a:ext cx="2362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914400" y="875866"/>
            <a:ext cx="2317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Kiểm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tra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cũ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914400" y="1337531"/>
            <a:ext cx="1037924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420337" y="1337531"/>
            <a:ext cx="896008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92D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LIÊN XÔ VÀ CÁC NƯỚC ĐÔNG ÂU TỪ NĂM 1945 </a:t>
            </a:r>
          </a:p>
          <a:p>
            <a:r>
              <a:rPr lang="en-US" sz="3200" dirty="0" smtClean="0">
                <a:solidFill>
                  <a:srgbClr val="92D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 GIỮA NHỮNG NĂM 70 CỦA THẾ KỈ XX </a:t>
            </a:r>
            <a:r>
              <a:rPr lang="en-US" sz="2000" dirty="0" smtClean="0">
                <a:solidFill>
                  <a:srgbClr val="92D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000" dirty="0" err="1" smtClean="0">
                <a:solidFill>
                  <a:srgbClr val="92D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2000" dirty="0" smtClean="0">
                <a:solidFill>
                  <a:srgbClr val="92D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endParaRPr lang="en-US" sz="2000" dirty="0">
              <a:solidFill>
                <a:srgbClr val="92D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8" name="Picture 2" descr="dấu hỏi suy nghĩ Sticker của Universal Kids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925" y="2387844"/>
            <a:ext cx="560987" cy="56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Content Placeholder 3"/>
          <p:cNvSpPr txBox="1">
            <a:spLocks/>
          </p:cNvSpPr>
          <p:nvPr/>
        </p:nvSpPr>
        <p:spPr>
          <a:xfrm>
            <a:off x="6172200" y="2997083"/>
            <a:ext cx="4447674" cy="36423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i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・)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Nhiệm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vụ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marL="285750" indent="-285750" algn="just">
              <a:buFontTx/>
              <a:buChar char="-"/>
            </a:pP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Xây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dựng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máy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quyền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endParaRPr lang="en-US" sz="1800" i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cải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ruộng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endParaRPr lang="en-US" sz="1800" i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Quốc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hữu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hóa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máy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xí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nghiệp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tư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ngoài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endParaRPr lang="en-US" sz="1800" i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quyền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do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cải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thiện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đời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endParaRPr lang="en-US" sz="1800" i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Đập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tan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mọi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mưu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đồ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của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các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thế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lực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đế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quốc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phản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động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,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lịch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sử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các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nước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Đông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Âu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đã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sang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trang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mới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.</a:t>
            </a:r>
            <a:endParaRPr lang="en-US" sz="1800" i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702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 rot="10800000" flipV="1">
            <a:off x="-12866" y="0"/>
            <a:ext cx="5410200" cy="2971800"/>
            <a:chOff x="1065212" y="1343528"/>
            <a:chExt cx="5410200" cy="29718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065212" y="1646740"/>
              <a:ext cx="5410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589212" y="1951540"/>
              <a:ext cx="3886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4609306" y="2828634"/>
              <a:ext cx="29718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4607717" y="2523834"/>
              <a:ext cx="2362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 rot="10800000">
            <a:off x="0" y="3924300"/>
            <a:ext cx="5410200" cy="2971800"/>
            <a:chOff x="1065212" y="1343528"/>
            <a:chExt cx="5410200" cy="2971800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1065212" y="1646740"/>
              <a:ext cx="5410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589212" y="1951540"/>
              <a:ext cx="3886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4609306" y="2828634"/>
              <a:ext cx="29718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4607717" y="2523834"/>
              <a:ext cx="2362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6781800" y="0"/>
            <a:ext cx="5410200" cy="2971800"/>
            <a:chOff x="1065212" y="1343528"/>
            <a:chExt cx="5410200" cy="29718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065212" y="1646740"/>
              <a:ext cx="5410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589212" y="1951540"/>
              <a:ext cx="3886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4609306" y="2828634"/>
              <a:ext cx="29718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4607717" y="2523834"/>
              <a:ext cx="2362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 flipV="1">
            <a:off x="6775674" y="3883400"/>
            <a:ext cx="5410200" cy="2971800"/>
            <a:chOff x="1065212" y="1343528"/>
            <a:chExt cx="5410200" cy="297180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1065212" y="1646740"/>
              <a:ext cx="5410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2589212" y="1951540"/>
              <a:ext cx="3886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4609306" y="2828634"/>
              <a:ext cx="29718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4607717" y="2523834"/>
              <a:ext cx="2362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979324" y="775518"/>
            <a:ext cx="10128062" cy="1420763"/>
            <a:chOff x="979813" y="922091"/>
            <a:chExt cx="10128062" cy="1420763"/>
          </a:xfrm>
        </p:grpSpPr>
        <p:sp>
          <p:nvSpPr>
            <p:cNvPr id="32" name="Rectangle 31"/>
            <p:cNvSpPr/>
            <p:nvPr/>
          </p:nvSpPr>
          <p:spPr>
            <a:xfrm>
              <a:off x="1312763" y="1278651"/>
              <a:ext cx="9795112" cy="1064203"/>
            </a:xfrm>
            <a:prstGeom prst="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2000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hỏi</a:t>
              </a:r>
              <a:r>
                <a:rPr lang="en-US" sz="2000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  <a:r>
                <a:rPr lang="en-US" sz="20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Hoàn</a:t>
              </a:r>
              <a:r>
                <a:rPr lang="en-US" sz="20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thành</a:t>
              </a:r>
              <a:r>
                <a:rPr lang="en-US" sz="20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bảng</a:t>
              </a:r>
              <a:r>
                <a:rPr lang="en-US" sz="20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sau</a:t>
              </a:r>
              <a:r>
                <a:rPr lang="en-US" sz="20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về</a:t>
              </a:r>
              <a:r>
                <a:rPr lang="en-US" sz="20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  <a:r>
                <a:rPr lang="en-US" sz="20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hoàn</a:t>
              </a:r>
              <a:r>
                <a:rPr lang="en-US" sz="20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cảnh</a:t>
              </a:r>
              <a:r>
                <a:rPr lang="en-US" sz="20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ra</a:t>
              </a:r>
              <a:r>
                <a:rPr lang="en-US" sz="20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đời</a:t>
              </a:r>
              <a:r>
                <a:rPr lang="en-US" sz="20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20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thành</a:t>
              </a:r>
              <a:r>
                <a:rPr lang="en-US" sz="20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viên</a:t>
              </a:r>
              <a:r>
                <a:rPr lang="en-US" sz="20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tham</a:t>
              </a:r>
              <a:r>
                <a:rPr lang="en-US" sz="20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gia</a:t>
              </a:r>
              <a:r>
                <a:rPr lang="en-US" sz="20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20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mục</a:t>
              </a:r>
              <a:r>
                <a:rPr lang="en-US" sz="20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đích</a:t>
              </a:r>
              <a:r>
                <a:rPr lang="en-US" sz="20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thành</a:t>
              </a:r>
              <a:r>
                <a:rPr lang="en-US" sz="20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lập</a:t>
              </a:r>
              <a:r>
                <a:rPr lang="en-US" sz="20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20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SEV </a:t>
              </a:r>
              <a:r>
                <a:rPr lang="en-US" sz="20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0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Tổ</a:t>
              </a:r>
              <a:r>
                <a:rPr lang="en-US" sz="20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chức</a:t>
              </a:r>
              <a:r>
                <a:rPr lang="en-US" sz="20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Hiệp</a:t>
              </a:r>
              <a:r>
                <a:rPr lang="en-US" sz="20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ước</a:t>
              </a:r>
              <a:r>
                <a:rPr lang="en-US" sz="20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Vác-sa-va</a:t>
              </a:r>
              <a:r>
                <a:rPr lang="en-US" sz="20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pic>
          <p:nvPicPr>
            <p:cNvPr id="34" name="Picture 2" descr="dấu hỏi suy nghĩ Sticker của Universal Kids"/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9813" y="922091"/>
              <a:ext cx="693373" cy="6933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7022071"/>
              </p:ext>
            </p:extLst>
          </p:nvPr>
        </p:nvGraphicFramePr>
        <p:xfrm>
          <a:off x="1312274" y="2499490"/>
          <a:ext cx="9795111" cy="3482209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040526">
                  <a:extLst>
                    <a:ext uri="{9D8B030D-6E8A-4147-A177-3AD203B41FA5}">
                      <a16:colId xmlns:a16="http://schemas.microsoft.com/office/drawing/2014/main" xmlns="" val="1224973463"/>
                    </a:ext>
                  </a:extLst>
                </a:gridCol>
                <a:gridCol w="3818021">
                  <a:extLst>
                    <a:ext uri="{9D8B030D-6E8A-4147-A177-3AD203B41FA5}">
                      <a16:colId xmlns:a16="http://schemas.microsoft.com/office/drawing/2014/main" xmlns="" val="1797095495"/>
                    </a:ext>
                  </a:extLst>
                </a:gridCol>
                <a:gridCol w="3936564">
                  <a:extLst>
                    <a:ext uri="{9D8B030D-6E8A-4147-A177-3AD203B41FA5}">
                      <a16:colId xmlns:a16="http://schemas.microsoft.com/office/drawing/2014/main" xmlns="" val="3079137008"/>
                    </a:ext>
                  </a:extLst>
                </a:gridCol>
              </a:tblGrid>
              <a:tr h="670958">
                <a:tc>
                  <a:txBody>
                    <a:bodyPr/>
                    <a:lstStyle/>
                    <a:p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Hội</a:t>
                      </a:r>
                      <a:r>
                        <a:rPr lang="en-US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đồng</a:t>
                      </a:r>
                      <a:r>
                        <a:rPr lang="en-US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tương</a:t>
                      </a:r>
                      <a:r>
                        <a:rPr lang="en-US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trợ</a:t>
                      </a:r>
                      <a:r>
                        <a:rPr lang="en-US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kinh</a:t>
                      </a:r>
                      <a:r>
                        <a:rPr lang="en-US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tế</a:t>
                      </a:r>
                      <a:r>
                        <a:rPr lang="en-US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(SEV)</a:t>
                      </a:r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Tổ</a:t>
                      </a:r>
                      <a:r>
                        <a:rPr lang="en-US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chức</a:t>
                      </a:r>
                      <a:r>
                        <a:rPr lang="en-US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Hiệp</a:t>
                      </a:r>
                      <a:r>
                        <a:rPr lang="en-US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ước</a:t>
                      </a:r>
                      <a:r>
                        <a:rPr lang="en-US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Vác-sa-va</a:t>
                      </a:r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266784108"/>
                  </a:ext>
                </a:extLst>
              </a:tr>
              <a:tr h="919662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Hoàn</a:t>
                      </a:r>
                      <a:r>
                        <a:rPr lang="en-US" b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cảnh</a:t>
                      </a:r>
                      <a:endParaRPr lang="en-US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68696497"/>
                  </a:ext>
                </a:extLst>
              </a:tr>
              <a:tr h="763743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Thành</a:t>
                      </a:r>
                      <a:r>
                        <a:rPr lang="en-US" b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viên</a:t>
                      </a:r>
                      <a:endParaRPr lang="en-US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95072517"/>
                  </a:ext>
                </a:extLst>
              </a:tr>
              <a:tr h="1127846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Mục</a:t>
                      </a:r>
                      <a:r>
                        <a:rPr lang="en-US" b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đích</a:t>
                      </a:r>
                      <a:endParaRPr lang="en-US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97301322"/>
                  </a:ext>
                </a:extLst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495213"/>
              </p:ext>
            </p:extLst>
          </p:nvPr>
        </p:nvGraphicFramePr>
        <p:xfrm>
          <a:off x="1312274" y="2513699"/>
          <a:ext cx="9795111" cy="3482209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040526">
                  <a:extLst>
                    <a:ext uri="{9D8B030D-6E8A-4147-A177-3AD203B41FA5}">
                      <a16:colId xmlns:a16="http://schemas.microsoft.com/office/drawing/2014/main" xmlns="" val="1224973463"/>
                    </a:ext>
                  </a:extLst>
                </a:gridCol>
                <a:gridCol w="3818021">
                  <a:extLst>
                    <a:ext uri="{9D8B030D-6E8A-4147-A177-3AD203B41FA5}">
                      <a16:colId xmlns:a16="http://schemas.microsoft.com/office/drawing/2014/main" xmlns="" val="1797095495"/>
                    </a:ext>
                  </a:extLst>
                </a:gridCol>
                <a:gridCol w="3936564">
                  <a:extLst>
                    <a:ext uri="{9D8B030D-6E8A-4147-A177-3AD203B41FA5}">
                      <a16:colId xmlns:a16="http://schemas.microsoft.com/office/drawing/2014/main" xmlns="" val="3079137008"/>
                    </a:ext>
                  </a:extLst>
                </a:gridCol>
              </a:tblGrid>
              <a:tr h="670958">
                <a:tc>
                  <a:txBody>
                    <a:bodyPr/>
                    <a:lstStyle/>
                    <a:p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Hội</a:t>
                      </a:r>
                      <a:r>
                        <a:rPr lang="en-US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đồng</a:t>
                      </a:r>
                      <a:r>
                        <a:rPr lang="en-US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tương</a:t>
                      </a:r>
                      <a:r>
                        <a:rPr lang="en-US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trợ</a:t>
                      </a:r>
                      <a:r>
                        <a:rPr lang="en-US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kinh</a:t>
                      </a:r>
                      <a:r>
                        <a:rPr lang="en-US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tế</a:t>
                      </a:r>
                      <a:r>
                        <a:rPr lang="en-US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(SEV)</a:t>
                      </a:r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Tổ</a:t>
                      </a:r>
                      <a:r>
                        <a:rPr lang="en-US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chức</a:t>
                      </a:r>
                      <a:r>
                        <a:rPr lang="en-US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Hiệp</a:t>
                      </a:r>
                      <a:r>
                        <a:rPr lang="en-US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ước</a:t>
                      </a:r>
                      <a:r>
                        <a:rPr lang="en-US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Vác-sa-va</a:t>
                      </a:r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266784108"/>
                  </a:ext>
                </a:extLst>
              </a:tr>
              <a:tr h="919662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Hoàn</a:t>
                      </a:r>
                      <a:r>
                        <a:rPr lang="en-US" b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cảnh</a:t>
                      </a:r>
                      <a:endParaRPr lang="en-US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i="1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Mối</a:t>
                      </a:r>
                      <a:r>
                        <a:rPr lang="en-US" i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i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quan</a:t>
                      </a:r>
                      <a:r>
                        <a:rPr lang="en-US" i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i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hệ</a:t>
                      </a:r>
                      <a:r>
                        <a:rPr lang="en-US" i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i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giữa</a:t>
                      </a:r>
                      <a:r>
                        <a:rPr lang="en-US" i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i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Liên</a:t>
                      </a:r>
                      <a:r>
                        <a:rPr lang="en-US" i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i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Xô</a:t>
                      </a:r>
                      <a:r>
                        <a:rPr lang="en-US" i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i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và</a:t>
                      </a:r>
                      <a:r>
                        <a:rPr lang="en-US" i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i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Đông</a:t>
                      </a:r>
                      <a:r>
                        <a:rPr lang="en-US" i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i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Âu</a:t>
                      </a:r>
                      <a:r>
                        <a:rPr lang="en-US" i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i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đòi</a:t>
                      </a:r>
                      <a:r>
                        <a:rPr lang="en-US" i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i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hỏi</a:t>
                      </a:r>
                      <a:r>
                        <a:rPr lang="en-US" i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i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có</a:t>
                      </a:r>
                      <a:r>
                        <a:rPr lang="en-US" i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i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sự</a:t>
                      </a:r>
                      <a:r>
                        <a:rPr lang="en-US" i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i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hợp</a:t>
                      </a:r>
                      <a:r>
                        <a:rPr lang="en-US" i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i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tác</a:t>
                      </a:r>
                      <a:r>
                        <a:rPr lang="en-US" i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i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cao</a:t>
                      </a:r>
                      <a:r>
                        <a:rPr lang="en-US" i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i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hơn</a:t>
                      </a:r>
                      <a:endParaRPr lang="en-US" i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i="1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Do </a:t>
                      </a:r>
                      <a:r>
                        <a:rPr lang="en-US" i="1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chính</a:t>
                      </a:r>
                      <a:r>
                        <a:rPr lang="en-US" i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i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sách</a:t>
                      </a:r>
                      <a:r>
                        <a:rPr lang="en-US" i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i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hiếu</a:t>
                      </a:r>
                      <a:r>
                        <a:rPr lang="en-US" i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i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chiến</a:t>
                      </a:r>
                      <a:r>
                        <a:rPr lang="en-US" i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i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của</a:t>
                      </a:r>
                      <a:r>
                        <a:rPr lang="en-US" i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i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Mĩ</a:t>
                      </a:r>
                      <a:r>
                        <a:rPr lang="en-US" i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 </a:t>
                      </a:r>
                      <a:r>
                        <a:rPr lang="en-US" i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Tháng</a:t>
                      </a:r>
                      <a:r>
                        <a:rPr lang="en-US" i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4 – 1948, </a:t>
                      </a:r>
                      <a:r>
                        <a:rPr lang="en-US" i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khối</a:t>
                      </a:r>
                      <a:r>
                        <a:rPr lang="en-US" i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i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quân</a:t>
                      </a:r>
                      <a:r>
                        <a:rPr lang="en-US" i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i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sự</a:t>
                      </a:r>
                      <a:r>
                        <a:rPr lang="en-US" i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i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Bắc</a:t>
                      </a:r>
                      <a:r>
                        <a:rPr lang="en-US" i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i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đại</a:t>
                      </a:r>
                      <a:r>
                        <a:rPr lang="en-US" i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i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tây</a:t>
                      </a:r>
                      <a:r>
                        <a:rPr lang="en-US" i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i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dương</a:t>
                      </a:r>
                      <a:r>
                        <a:rPr lang="en-US" i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(NATO) </a:t>
                      </a:r>
                      <a:r>
                        <a:rPr lang="en-US" i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ra</a:t>
                      </a:r>
                      <a:r>
                        <a:rPr lang="en-US" i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i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đời</a:t>
                      </a:r>
                      <a:endParaRPr lang="en-US" i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968696497"/>
                  </a:ext>
                </a:extLst>
              </a:tr>
              <a:tr h="763743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Thành</a:t>
                      </a:r>
                      <a:r>
                        <a:rPr lang="en-US" b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viên</a:t>
                      </a:r>
                      <a:endParaRPr lang="en-US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just"/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95072517"/>
                  </a:ext>
                </a:extLst>
              </a:tr>
              <a:tr h="1127846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Mục</a:t>
                      </a:r>
                      <a:r>
                        <a:rPr lang="en-US" b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đích</a:t>
                      </a:r>
                      <a:endParaRPr lang="en-US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997301322"/>
                  </a:ext>
                </a:extLst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039989"/>
              </p:ext>
            </p:extLst>
          </p:nvPr>
        </p:nvGraphicFramePr>
        <p:xfrm>
          <a:off x="1312273" y="2519177"/>
          <a:ext cx="9795111" cy="3482209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040526">
                  <a:extLst>
                    <a:ext uri="{9D8B030D-6E8A-4147-A177-3AD203B41FA5}">
                      <a16:colId xmlns:a16="http://schemas.microsoft.com/office/drawing/2014/main" xmlns="" val="1224973463"/>
                    </a:ext>
                  </a:extLst>
                </a:gridCol>
                <a:gridCol w="3818021">
                  <a:extLst>
                    <a:ext uri="{9D8B030D-6E8A-4147-A177-3AD203B41FA5}">
                      <a16:colId xmlns:a16="http://schemas.microsoft.com/office/drawing/2014/main" xmlns="" val="1797095495"/>
                    </a:ext>
                  </a:extLst>
                </a:gridCol>
                <a:gridCol w="3936564">
                  <a:extLst>
                    <a:ext uri="{9D8B030D-6E8A-4147-A177-3AD203B41FA5}">
                      <a16:colId xmlns:a16="http://schemas.microsoft.com/office/drawing/2014/main" xmlns="" val="3079137008"/>
                    </a:ext>
                  </a:extLst>
                </a:gridCol>
              </a:tblGrid>
              <a:tr h="670958">
                <a:tc>
                  <a:txBody>
                    <a:bodyPr/>
                    <a:lstStyle/>
                    <a:p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Hội</a:t>
                      </a:r>
                      <a:r>
                        <a:rPr lang="en-US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đồng</a:t>
                      </a:r>
                      <a:r>
                        <a:rPr lang="en-US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tương</a:t>
                      </a:r>
                      <a:r>
                        <a:rPr lang="en-US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trợ</a:t>
                      </a:r>
                      <a:r>
                        <a:rPr lang="en-US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kinh</a:t>
                      </a:r>
                      <a:r>
                        <a:rPr lang="en-US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tế</a:t>
                      </a:r>
                      <a:r>
                        <a:rPr lang="en-US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(SEV)</a:t>
                      </a:r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Tổ</a:t>
                      </a:r>
                      <a:r>
                        <a:rPr lang="en-US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chức</a:t>
                      </a:r>
                      <a:r>
                        <a:rPr lang="en-US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Hiệp</a:t>
                      </a:r>
                      <a:r>
                        <a:rPr lang="en-US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ước</a:t>
                      </a:r>
                      <a:r>
                        <a:rPr lang="en-US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Vác-sa-va</a:t>
                      </a:r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266784108"/>
                  </a:ext>
                </a:extLst>
              </a:tr>
              <a:tr h="919662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Hoàn</a:t>
                      </a:r>
                      <a:r>
                        <a:rPr lang="en-US" b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cảnh</a:t>
                      </a:r>
                      <a:endParaRPr lang="en-US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en-US" i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en-US" i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968696497"/>
                  </a:ext>
                </a:extLst>
              </a:tr>
              <a:tr h="763743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Thành</a:t>
                      </a:r>
                      <a:r>
                        <a:rPr lang="en-US" b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viên</a:t>
                      </a:r>
                      <a:endParaRPr lang="en-US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en-US" i="1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Liên</a:t>
                      </a:r>
                      <a:r>
                        <a:rPr lang="en-US" i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i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Xô</a:t>
                      </a:r>
                      <a:r>
                        <a:rPr lang="en-US" i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i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và</a:t>
                      </a:r>
                      <a:r>
                        <a:rPr lang="en-US" i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i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các</a:t>
                      </a:r>
                      <a:r>
                        <a:rPr lang="en-US" i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i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nước</a:t>
                      </a:r>
                      <a:r>
                        <a:rPr lang="en-US" i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i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Cộng</a:t>
                      </a:r>
                      <a:r>
                        <a:rPr lang="en-US" i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i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hòa</a:t>
                      </a:r>
                      <a:r>
                        <a:rPr lang="en-US" i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i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dân</a:t>
                      </a:r>
                      <a:r>
                        <a:rPr lang="en-US" i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i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chủ</a:t>
                      </a:r>
                      <a:r>
                        <a:rPr lang="en-US" i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i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nhân</a:t>
                      </a:r>
                      <a:r>
                        <a:rPr lang="en-US" i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i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dân</a:t>
                      </a:r>
                      <a:r>
                        <a:rPr lang="en-US" i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i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Đông</a:t>
                      </a:r>
                      <a:r>
                        <a:rPr lang="en-US" i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i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Âu</a:t>
                      </a:r>
                      <a:endParaRPr lang="en-US" i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95072517"/>
                  </a:ext>
                </a:extLst>
              </a:tr>
              <a:tr h="1127846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Mục</a:t>
                      </a:r>
                      <a:r>
                        <a:rPr lang="en-US" b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đích</a:t>
                      </a:r>
                      <a:endParaRPr lang="en-US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997301322"/>
                  </a:ext>
                </a:extLst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495806"/>
              </p:ext>
            </p:extLst>
          </p:nvPr>
        </p:nvGraphicFramePr>
        <p:xfrm>
          <a:off x="1312272" y="2513699"/>
          <a:ext cx="9795111" cy="3482209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040526">
                  <a:extLst>
                    <a:ext uri="{9D8B030D-6E8A-4147-A177-3AD203B41FA5}">
                      <a16:colId xmlns:a16="http://schemas.microsoft.com/office/drawing/2014/main" xmlns="" val="1224973463"/>
                    </a:ext>
                  </a:extLst>
                </a:gridCol>
                <a:gridCol w="3818021">
                  <a:extLst>
                    <a:ext uri="{9D8B030D-6E8A-4147-A177-3AD203B41FA5}">
                      <a16:colId xmlns:a16="http://schemas.microsoft.com/office/drawing/2014/main" xmlns="" val="1797095495"/>
                    </a:ext>
                  </a:extLst>
                </a:gridCol>
                <a:gridCol w="3936564">
                  <a:extLst>
                    <a:ext uri="{9D8B030D-6E8A-4147-A177-3AD203B41FA5}">
                      <a16:colId xmlns:a16="http://schemas.microsoft.com/office/drawing/2014/main" xmlns="" val="3079137008"/>
                    </a:ext>
                  </a:extLst>
                </a:gridCol>
              </a:tblGrid>
              <a:tr h="670958">
                <a:tc>
                  <a:txBody>
                    <a:bodyPr/>
                    <a:lstStyle/>
                    <a:p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Hội</a:t>
                      </a:r>
                      <a:r>
                        <a:rPr lang="en-US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đồng</a:t>
                      </a:r>
                      <a:r>
                        <a:rPr lang="en-US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tương</a:t>
                      </a:r>
                      <a:r>
                        <a:rPr lang="en-US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trợ</a:t>
                      </a:r>
                      <a:r>
                        <a:rPr lang="en-US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kinh</a:t>
                      </a:r>
                      <a:r>
                        <a:rPr lang="en-US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tế</a:t>
                      </a:r>
                      <a:r>
                        <a:rPr lang="en-US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(SEV)</a:t>
                      </a:r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Tổ</a:t>
                      </a:r>
                      <a:r>
                        <a:rPr lang="en-US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chức</a:t>
                      </a:r>
                      <a:r>
                        <a:rPr lang="en-US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Hiệp</a:t>
                      </a:r>
                      <a:r>
                        <a:rPr lang="en-US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ước</a:t>
                      </a:r>
                      <a:r>
                        <a:rPr lang="en-US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Vác-sa-va</a:t>
                      </a:r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266784108"/>
                  </a:ext>
                </a:extLst>
              </a:tr>
              <a:tr h="919662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Hoàn</a:t>
                      </a:r>
                      <a:r>
                        <a:rPr lang="en-US" b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cảnh</a:t>
                      </a:r>
                      <a:endParaRPr lang="en-US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en-US" i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en-US" i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968696497"/>
                  </a:ext>
                </a:extLst>
              </a:tr>
              <a:tr h="763743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Thành</a:t>
                      </a:r>
                      <a:r>
                        <a:rPr lang="en-US" b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viên</a:t>
                      </a:r>
                      <a:endParaRPr lang="en-US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just"/>
                      <a:endParaRPr lang="en-US" i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95072517"/>
                  </a:ext>
                </a:extLst>
              </a:tr>
              <a:tr h="1127846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Mục</a:t>
                      </a:r>
                      <a:r>
                        <a:rPr lang="en-US" b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đích</a:t>
                      </a:r>
                      <a:endParaRPr lang="en-US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i="1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Nhằm</a:t>
                      </a:r>
                      <a:r>
                        <a:rPr lang="en-US" i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i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đẩy</a:t>
                      </a:r>
                      <a:r>
                        <a:rPr lang="en-US" i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i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mạnh</a:t>
                      </a:r>
                      <a:r>
                        <a:rPr lang="en-US" i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i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sự</a:t>
                      </a:r>
                      <a:r>
                        <a:rPr lang="en-US" i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i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hợp</a:t>
                      </a:r>
                      <a:r>
                        <a:rPr lang="en-US" i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i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tác</a:t>
                      </a:r>
                      <a:r>
                        <a:rPr lang="en-US" i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i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giúp</a:t>
                      </a:r>
                      <a:r>
                        <a:rPr lang="en-US" i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i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đỡ</a:t>
                      </a:r>
                      <a:r>
                        <a:rPr lang="en-US" i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i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lẫn</a:t>
                      </a:r>
                      <a:r>
                        <a:rPr lang="en-US" i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i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nhau</a:t>
                      </a:r>
                      <a:r>
                        <a:rPr lang="en-US" i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i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giữa</a:t>
                      </a:r>
                      <a:r>
                        <a:rPr lang="en-US" i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i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các</a:t>
                      </a:r>
                      <a:r>
                        <a:rPr lang="en-US" i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i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nước</a:t>
                      </a:r>
                      <a:r>
                        <a:rPr lang="en-US" i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i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xã</a:t>
                      </a:r>
                      <a:r>
                        <a:rPr lang="en-US" i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i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hội</a:t>
                      </a:r>
                      <a:r>
                        <a:rPr lang="en-US" i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i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chủ</a:t>
                      </a:r>
                      <a:r>
                        <a:rPr lang="en-US" i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i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nghĩa</a:t>
                      </a:r>
                      <a:endParaRPr lang="en-US" i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50" i="1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Để</a:t>
                      </a:r>
                      <a:r>
                        <a:rPr lang="en-US" sz="1650" i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50" i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phòng</a:t>
                      </a:r>
                      <a:r>
                        <a:rPr lang="en-US" sz="1650" i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50" i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thủ</a:t>
                      </a:r>
                      <a:r>
                        <a:rPr lang="en-US" sz="1650" i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50" i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về</a:t>
                      </a:r>
                      <a:r>
                        <a:rPr lang="en-US" sz="1650" i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50" i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quân</a:t>
                      </a:r>
                      <a:r>
                        <a:rPr lang="en-US" sz="1650" i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50" i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sự</a:t>
                      </a:r>
                      <a:r>
                        <a:rPr lang="en-US" sz="1650" i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50" i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và</a:t>
                      </a:r>
                      <a:r>
                        <a:rPr lang="en-US" sz="1650" i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50" i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chính</a:t>
                      </a:r>
                      <a:r>
                        <a:rPr lang="en-US" sz="1650" i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50" i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trị</a:t>
                      </a:r>
                      <a:r>
                        <a:rPr lang="en-US" sz="1650" i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1650" i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nhằm</a:t>
                      </a:r>
                      <a:r>
                        <a:rPr lang="en-US" sz="1650" i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50" i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bảo</a:t>
                      </a:r>
                      <a:r>
                        <a:rPr lang="en-US" sz="1650" i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50" i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vệ</a:t>
                      </a:r>
                      <a:r>
                        <a:rPr lang="en-US" sz="1650" i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50" i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công</a:t>
                      </a:r>
                      <a:r>
                        <a:rPr lang="en-US" sz="1650" i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50" i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cuộc</a:t>
                      </a:r>
                      <a:r>
                        <a:rPr lang="en-US" sz="1650" i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50" i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xây</a:t>
                      </a:r>
                      <a:r>
                        <a:rPr lang="en-US" sz="1650" i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50" i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dựng</a:t>
                      </a:r>
                      <a:r>
                        <a:rPr lang="en-US" sz="1650" i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50" i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chủ</a:t>
                      </a:r>
                      <a:r>
                        <a:rPr lang="en-US" sz="1650" i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50" i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nghĩa</a:t>
                      </a:r>
                      <a:r>
                        <a:rPr lang="en-US" sz="1650" i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50" i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xã</a:t>
                      </a:r>
                      <a:r>
                        <a:rPr lang="en-US" sz="1650" i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50" i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hội</a:t>
                      </a:r>
                      <a:r>
                        <a:rPr lang="en-US" sz="1650" i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1650" i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duy</a:t>
                      </a:r>
                      <a:r>
                        <a:rPr lang="en-US" sz="1650" i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50" i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trì</a:t>
                      </a:r>
                      <a:r>
                        <a:rPr lang="en-US" sz="1650" i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50" i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hòa</a:t>
                      </a:r>
                      <a:r>
                        <a:rPr lang="en-US" sz="1650" i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50" i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bình</a:t>
                      </a:r>
                      <a:r>
                        <a:rPr lang="en-US" sz="1650" i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an </a:t>
                      </a:r>
                      <a:r>
                        <a:rPr lang="en-US" sz="1650" i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ninh</a:t>
                      </a:r>
                      <a:r>
                        <a:rPr lang="en-US" sz="1650" i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50" i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thế</a:t>
                      </a:r>
                      <a:r>
                        <a:rPr lang="en-US" sz="1650" i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50" i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giới</a:t>
                      </a:r>
                      <a:endParaRPr lang="en-US" sz="1650" i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9973013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174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0418" y="2534653"/>
            <a:ext cx="4463716" cy="3642310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en-US" sz="2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endParaRPr lang="en-US" sz="24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bày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mục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đích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đời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tương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trợ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kinh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tế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1951 – 1973</a:t>
            </a:r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534653"/>
            <a:ext cx="4447674" cy="364231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án</a:t>
            </a:r>
            <a:endParaRPr lang="en-US" sz="24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en-US" sz="1800" i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・)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Mục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đích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đỡ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thúc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đẩy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triển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kỉnh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tế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viên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hỗ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trợ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nghiên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cứu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khoa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kĩ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thuật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1800" i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・)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tựu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Tốc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tăng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trưởng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xuất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nghiệp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đạt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10%.</a:t>
            </a:r>
          </a:p>
          <a:p>
            <a:pPr marL="285750" indent="-285750" algn="just">
              <a:buFontTx/>
              <a:buChar char="-"/>
            </a:pP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Thu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nhập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quốc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tế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1973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tăng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5,7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so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1950.</a:t>
            </a:r>
          </a:p>
          <a:p>
            <a:pPr marL="285750" indent="-285750" algn="just">
              <a:buFontTx/>
              <a:buChar char="-"/>
            </a:pP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Xô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viên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vay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13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tỉ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rúp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viện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trợ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20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tỉ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rúp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indent="0">
              <a:buNone/>
            </a:pPr>
            <a:endParaRPr lang="en-US" sz="200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grpSp>
        <p:nvGrpSpPr>
          <p:cNvPr id="5" name="Group 4"/>
          <p:cNvGrpSpPr/>
          <p:nvPr/>
        </p:nvGrpSpPr>
        <p:grpSpPr>
          <a:xfrm rot="10800000" flipV="1">
            <a:off x="-12866" y="0"/>
            <a:ext cx="5410200" cy="2971800"/>
            <a:chOff x="1065212" y="1343528"/>
            <a:chExt cx="5410200" cy="29718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065212" y="1646740"/>
              <a:ext cx="5410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589212" y="1951540"/>
              <a:ext cx="3886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4609306" y="2828634"/>
              <a:ext cx="29718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4607717" y="2523834"/>
              <a:ext cx="2362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 rot="10800000">
            <a:off x="0" y="3924300"/>
            <a:ext cx="5410200" cy="2971800"/>
            <a:chOff x="1065212" y="1343528"/>
            <a:chExt cx="5410200" cy="2971800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1065212" y="1646740"/>
              <a:ext cx="5410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589212" y="1951540"/>
              <a:ext cx="3886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4609306" y="2828634"/>
              <a:ext cx="29718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4607717" y="2523834"/>
              <a:ext cx="2362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6781800" y="0"/>
            <a:ext cx="5410200" cy="2971800"/>
            <a:chOff x="1065212" y="1343528"/>
            <a:chExt cx="5410200" cy="29718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065212" y="1646740"/>
              <a:ext cx="5410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589212" y="1951540"/>
              <a:ext cx="3886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4609306" y="2828634"/>
              <a:ext cx="29718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4607717" y="2523834"/>
              <a:ext cx="2362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 flipV="1">
            <a:off x="6775674" y="3883400"/>
            <a:ext cx="5410200" cy="2971800"/>
            <a:chOff x="1065212" y="1343528"/>
            <a:chExt cx="5410200" cy="297180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1065212" y="1646740"/>
              <a:ext cx="5410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2589212" y="1951540"/>
              <a:ext cx="3886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4609306" y="2828634"/>
              <a:ext cx="29718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4607717" y="2523834"/>
              <a:ext cx="2362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914400" y="875866"/>
            <a:ext cx="2317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Kiểm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tra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cũ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914400" y="1337531"/>
            <a:ext cx="1037924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420337" y="1337531"/>
            <a:ext cx="896008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92D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LIÊN XÔ VÀ CÁC NƯỚC ĐÔNG ÂU TỪ NĂM 1945 </a:t>
            </a:r>
          </a:p>
          <a:p>
            <a:r>
              <a:rPr lang="en-US" sz="3200" dirty="0" smtClean="0">
                <a:solidFill>
                  <a:srgbClr val="92D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 GIỮA NHỮNG NĂM 70 CỦA THẾ KỈ XX </a:t>
            </a:r>
            <a:r>
              <a:rPr lang="en-US" sz="2000" dirty="0" smtClean="0">
                <a:solidFill>
                  <a:srgbClr val="92D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000" dirty="0" err="1" smtClean="0">
                <a:solidFill>
                  <a:srgbClr val="92D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2000" dirty="0" smtClean="0">
                <a:solidFill>
                  <a:srgbClr val="92D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endParaRPr lang="en-US" sz="2000" dirty="0">
              <a:solidFill>
                <a:srgbClr val="92D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8" name="Picture 2" descr="dấu hỏi suy nghĩ Sticker của Universal Kids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925" y="2387844"/>
            <a:ext cx="560987" cy="56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69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420337" y="1337531"/>
            <a:ext cx="93717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92D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LỊCH SỬ THẾ GIỚI HIỆN ĐẠI TỪ NĂM 1945 ĐẾN NAY</a:t>
            </a:r>
            <a:endParaRPr lang="en-US" sz="3200" dirty="0">
              <a:solidFill>
                <a:srgbClr val="92D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0337" y="2292718"/>
            <a:ext cx="1190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Chương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20337" y="2789206"/>
            <a:ext cx="55211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92D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LIÊN XÔ VÀ CÁC NƯỚC ĐÔNG ÂU </a:t>
            </a:r>
          </a:p>
          <a:p>
            <a:r>
              <a:rPr lang="en-US" sz="2400" b="1" dirty="0" smtClean="0">
                <a:solidFill>
                  <a:srgbClr val="92D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 CHIẾN TRANH THẾ GIỚI THỨ HAI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20337" y="3993182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3: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2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20337" y="4362514"/>
            <a:ext cx="62006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LIÊN XÔ VÀ CÁC NƯỚC ĐÔNG ÂU </a:t>
            </a:r>
          </a:p>
          <a:p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TỪ GIỮA NHỮNG NĂM 70 ĐẾN ĐẦU NHỮNG NĂM 90</a:t>
            </a:r>
          </a:p>
          <a:p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CỦA THẾ KỈ XX</a:t>
            </a:r>
            <a:endParaRPr lang="en-US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4400" y="875866"/>
            <a:ext cx="1537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914400" y="1337531"/>
            <a:ext cx="1037924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294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Joseph Staline — Wikipé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742" y="3924300"/>
            <a:ext cx="2445798" cy="227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le:Moskwa, Plac Czerwony - panoramio.jpg - Wikimedia Comm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710" y="673774"/>
            <a:ext cx="2438830" cy="229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hủ tướng Nguyễn Tấn Dũng hội kiến Tổng thống LB Nga Medvedev, hội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363" y="716648"/>
            <a:ext cx="2445798" cy="224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 rot="10800000" flipV="1">
            <a:off x="-12866" y="0"/>
            <a:ext cx="5410200" cy="2971800"/>
            <a:chOff x="1065212" y="1343528"/>
            <a:chExt cx="5410200" cy="2971800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1065212" y="1646740"/>
              <a:ext cx="5410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2589212" y="1951540"/>
              <a:ext cx="3886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>
              <a:off x="4609306" y="2828634"/>
              <a:ext cx="29718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4607717" y="2523834"/>
              <a:ext cx="2362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 rot="10800000">
            <a:off x="0" y="3924300"/>
            <a:ext cx="5410200" cy="2971800"/>
            <a:chOff x="1065212" y="1343528"/>
            <a:chExt cx="5410200" cy="297180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1065212" y="1646740"/>
              <a:ext cx="5410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589212" y="1951540"/>
              <a:ext cx="3886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4609306" y="2828634"/>
              <a:ext cx="29718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4607717" y="2523834"/>
              <a:ext cx="2362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6781800" y="0"/>
            <a:ext cx="5410200" cy="2971800"/>
            <a:chOff x="1065212" y="1343528"/>
            <a:chExt cx="5410200" cy="2971800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1065212" y="1646740"/>
              <a:ext cx="5410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589212" y="1951540"/>
              <a:ext cx="3886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4609306" y="2828634"/>
              <a:ext cx="29718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4607717" y="2523834"/>
              <a:ext cx="2362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flipV="1">
            <a:off x="6775674" y="3883400"/>
            <a:ext cx="5410200" cy="2971800"/>
            <a:chOff x="1065212" y="1343528"/>
            <a:chExt cx="5410200" cy="2971800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1065212" y="1646740"/>
              <a:ext cx="5410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589212" y="1951540"/>
              <a:ext cx="3886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4609306" y="2828634"/>
              <a:ext cx="29718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4607717" y="2523834"/>
              <a:ext cx="2362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0" y="3163101"/>
            <a:ext cx="1218587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thiệu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Xô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044364" y="2320204"/>
            <a:ext cx="244579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en-US" sz="1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altLang="en-US" sz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thống</a:t>
            </a:r>
            <a:r>
              <a:rPr lang="en-US" altLang="en-US" sz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Dmitry Medvedev </a:t>
            </a:r>
            <a:r>
              <a:rPr lang="en-US" altLang="en-US" sz="1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altLang="en-US" sz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Thủ</a:t>
            </a:r>
            <a:r>
              <a:rPr lang="en-US" altLang="en-US" sz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tướng</a:t>
            </a:r>
            <a:r>
              <a:rPr lang="en-US" altLang="en-US" sz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Nguyễn</a:t>
            </a:r>
            <a:r>
              <a:rPr lang="en-US" altLang="en-US" sz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altLang="en-US" sz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Dũng</a:t>
            </a:r>
            <a:r>
              <a:rPr lang="en-US" altLang="en-US" sz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2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tại</a:t>
            </a:r>
            <a:r>
              <a:rPr lang="en-US" altLang="en-US" sz="12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Mátxcơva</a:t>
            </a:r>
            <a:r>
              <a:rPr lang="en-US" altLang="en-US" sz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altLang="en-US" sz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12/2009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917743" y="2691783"/>
            <a:ext cx="2445797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en-US" sz="1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Moskwa</a:t>
            </a:r>
            <a:endParaRPr lang="en-US" altLang="en-US" sz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917742" y="5927283"/>
            <a:ext cx="2445797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Cambria" panose="02040503050406030204" pitchFamily="18" charset="0"/>
                <a:ea typeface="Cambria" panose="02040503050406030204" pitchFamily="18" charset="0"/>
              </a:rPr>
              <a:t>Joseph Staline</a:t>
            </a:r>
          </a:p>
        </p:txBody>
      </p:sp>
      <p:pic>
        <p:nvPicPr>
          <p:cNvPr id="50" name="Picture 11" descr="460677700629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9" b="48965"/>
          <a:stretch/>
        </p:blipFill>
        <p:spPr bwMode="auto">
          <a:xfrm>
            <a:off x="2044362" y="3974687"/>
            <a:ext cx="2445799" cy="222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/>
          <p:cNvSpPr txBox="1"/>
          <p:nvPr/>
        </p:nvSpPr>
        <p:spPr>
          <a:xfrm>
            <a:off x="2044361" y="5915115"/>
            <a:ext cx="2445797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Hồng</a:t>
            </a:r>
            <a:r>
              <a:rPr lang="fr-FR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1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endParaRPr lang="fr-FR" sz="1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31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3" grpId="0" animBg="1"/>
      <p:bldP spid="45" grpId="0" animBg="1"/>
      <p:bldP spid="48" grpId="0" animBg="1"/>
      <p:bldP spid="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0" y="705853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0" y="842211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2005263" y="0"/>
            <a:ext cx="0" cy="70585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70146" y="91316"/>
            <a:ext cx="1064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BÀI 2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5263" y="200736"/>
            <a:ext cx="10186737" cy="357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25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LIÊN XÔ VÀ CÁC NƯỚC ĐÔNG ÂU TỪ GIỮA NHỮNG NĂM 70 ĐẾN ĐẦU NHỮNG NĂM 90 CỦA THẾ KỈ XX</a:t>
            </a:r>
            <a:endParaRPr lang="en-US" sz="1725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010400" y="1758734"/>
            <a:ext cx="16042" cy="50992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45065" y="1216968"/>
            <a:ext cx="7840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92D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 – SỰ KHỦNG HOẢNG VÀ TAN RÃ CỦA LIÊN BANG XÔ VIẾT</a:t>
            </a:r>
            <a:endParaRPr lang="en-US" sz="2400" dirty="0">
              <a:solidFill>
                <a:srgbClr val="92D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010400" y="1758734"/>
            <a:ext cx="5037221" cy="1353434"/>
            <a:chOff x="7222322" y="1758734"/>
            <a:chExt cx="4825299" cy="1353434"/>
          </a:xfrm>
        </p:grpSpPr>
        <p:sp>
          <p:nvSpPr>
            <p:cNvPr id="11" name="Rectangle 10"/>
            <p:cNvSpPr/>
            <p:nvPr/>
          </p:nvSpPr>
          <p:spPr>
            <a:xfrm>
              <a:off x="7491663" y="2047965"/>
              <a:ext cx="4555958" cy="1064203"/>
            </a:xfrm>
            <a:prstGeom prst="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hỏi</a:t>
              </a:r>
              <a:r>
                <a:rPr lang="en-US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  <a:r>
                <a:rPr lang="en-US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Nêu</a:t>
              </a:r>
              <a:r>
                <a:rPr lang="en-US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nguyên</a:t>
              </a:r>
              <a:r>
                <a:rPr lang="en-US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nhân</a:t>
              </a:r>
              <a:r>
                <a:rPr lang="en-US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dẫn</a:t>
              </a:r>
              <a:r>
                <a:rPr lang="en-US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đến</a:t>
              </a:r>
              <a:r>
                <a:rPr lang="en-US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khủng</a:t>
              </a:r>
              <a:r>
                <a:rPr lang="en-US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hoảng</a:t>
              </a:r>
              <a:r>
                <a:rPr lang="en-US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tan </a:t>
              </a:r>
              <a:r>
                <a:rPr lang="en-US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rã</a:t>
              </a:r>
              <a:r>
                <a:rPr lang="en-US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Liên</a:t>
              </a:r>
              <a:r>
                <a:rPr lang="en-US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bang </a:t>
              </a:r>
              <a:r>
                <a:rPr lang="en-US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Xô</a:t>
              </a:r>
              <a:r>
                <a:rPr lang="en-US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lang="en-US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pic>
          <p:nvPicPr>
            <p:cNvPr id="12" name="Picture 73" descr="qustionsm_w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222322" y="1758734"/>
              <a:ext cx="538681" cy="5386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TextBox 13"/>
          <p:cNvSpPr txBox="1"/>
          <p:nvPr/>
        </p:nvSpPr>
        <p:spPr>
          <a:xfrm>
            <a:off x="470146" y="1674903"/>
            <a:ext cx="2023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・)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endParaRPr lang="en-US" b="1" dirty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0146" y="2044235"/>
            <a:ext cx="6275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cuộc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khủng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hoảng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dầu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mỏ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1973 -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80,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nền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kinh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tế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Xô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lâm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khủng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hoảng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trì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trệ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" name="Picture 19" descr="cây viết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85670"/>
            <a:ext cx="550728" cy="599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37"/>
          <p:cNvSpPr/>
          <p:nvPr/>
        </p:nvSpPr>
        <p:spPr>
          <a:xfrm>
            <a:off x="7026442" y="3213551"/>
            <a:ext cx="5181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endParaRPr lang="en-US" b="1" i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1973,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cuộc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khủng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hoảng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đòi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kinh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tế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-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xã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Ban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lãnh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đạo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Xô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cải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thiết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kinh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tế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xã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Đầu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những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năm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80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của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thế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kỉ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XX,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Liên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Xô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bị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khủng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hoảng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.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70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9" grpId="0"/>
      <p:bldP spid="38" grpId="0"/>
      <p:bldP spid="3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 rot="10800000" flipV="1">
            <a:off x="979324" y="1450419"/>
            <a:ext cx="10231764" cy="418576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defRPr/>
            </a:pPr>
            <a:r>
              <a:rPr lang="en-US" altLang="en-US" sz="2400" b="1" dirty="0" err="1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Khủng</a:t>
            </a:r>
            <a:r>
              <a:rPr lang="en-US" altLang="en-US" sz="2400" b="1" dirty="0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hoảng</a:t>
            </a:r>
            <a:r>
              <a:rPr lang="en-US" altLang="en-US" sz="2400" b="1" dirty="0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dầu</a:t>
            </a:r>
            <a:r>
              <a:rPr lang="en-US" altLang="en-US" sz="2400" b="1" dirty="0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mỏ</a:t>
            </a:r>
            <a:r>
              <a:rPr lang="en-US" altLang="en-US" sz="2400" b="1" dirty="0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(1973)</a:t>
            </a:r>
            <a:endParaRPr lang="en-US" altLang="en-US" sz="2400" dirty="0" smtClean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 defTabSz="914400">
              <a:defRPr/>
            </a:pPr>
            <a:r>
              <a:rPr lang="en-US" alt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vi-VN" altLang="en-US" sz="20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Bắt đầu diễn ra từ ngày 17 tháng 10 năm 1973 khi các nước thuộc Tổ chức các quốc gia Ả Rập xuất khẩu dầu mỏ (các nước Ả Rập trong OPEC cùng Ai Cập và Syria) quyết định ngừng xuất khẩu dầu mỏ</a:t>
            </a:r>
            <a:r>
              <a:rPr lang="en-US" altLang="en-US" sz="20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0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sang các nước ủng hộ Israel trong cuộc chiến tranh Yom Kippur chống lại Ai Cập và Syria (gồm Hoa Kỳ, Nhật Bản và các nước Tây Âu). </a:t>
            </a:r>
            <a:endParaRPr lang="en-US" altLang="en-US" sz="2000" dirty="0" smtClean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 defTabSz="914400">
              <a:defRPr/>
            </a:pPr>
            <a:r>
              <a:rPr lang="en-US" alt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vi-VN" altLang="en-US" sz="20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Sự kiện này đã khiến giá dầu thế giới tăng cao đột ngột và gây ra cuộc khủng hoảng kinh tế 1973-1975 có quy mô toàn cầu. </a:t>
            </a:r>
            <a:endParaRPr lang="en-US" altLang="en-US" sz="2000" dirty="0" smtClean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 defTabSz="914400">
              <a:defRPr/>
            </a:pPr>
            <a:r>
              <a:rPr lang="en-US" alt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000" dirty="0" err="1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2000" dirty="0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cấm</a:t>
            </a:r>
            <a:r>
              <a:rPr lang="en-US" altLang="en-US" sz="2000" dirty="0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000" dirty="0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2000" dirty="0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000" dirty="0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dirty="0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2000" dirty="0" err="1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000" dirty="0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2000" dirty="0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000" dirty="0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000" dirty="0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000" dirty="0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000" dirty="0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2000" dirty="0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000" dirty="0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nay: </a:t>
            </a:r>
            <a:r>
              <a:rPr lang="en-US" altLang="en-US" sz="2000" dirty="0" err="1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000" dirty="0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000" dirty="0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OPEC </a:t>
            </a:r>
            <a:r>
              <a:rPr lang="en-US" altLang="en-US" sz="2000" dirty="0" err="1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000" dirty="0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000" dirty="0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000" dirty="0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000" dirty="0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sức</a:t>
            </a:r>
            <a:r>
              <a:rPr lang="en-US" altLang="en-US" sz="2000" dirty="0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mạnh</a:t>
            </a:r>
            <a:r>
              <a:rPr lang="en-US" altLang="en-US" sz="2000" dirty="0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dirty="0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dầu</a:t>
            </a:r>
            <a:r>
              <a:rPr lang="en-US" altLang="en-US" sz="2000" dirty="0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mỏ</a:t>
            </a:r>
            <a:r>
              <a:rPr lang="en-US" altLang="en-US" sz="2000" dirty="0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altLang="en-US" sz="2000" dirty="0" smtClean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 defTabSz="914400">
              <a:defRPr/>
            </a:pPr>
            <a:r>
              <a:rPr lang="en-US" alt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000" dirty="0" err="1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000" dirty="0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000" dirty="0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6 </a:t>
            </a:r>
            <a:r>
              <a:rPr lang="en-US" altLang="en-US" sz="2000" dirty="0" err="1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en-US" sz="2000" dirty="0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chứng</a:t>
            </a:r>
            <a:r>
              <a:rPr lang="en-US" altLang="en-US" sz="2000" dirty="0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khoán</a:t>
            </a:r>
            <a:r>
              <a:rPr lang="en-US" altLang="en-US" sz="2000" dirty="0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Mỹ</a:t>
            </a:r>
            <a:r>
              <a:rPr lang="en-US" altLang="en-US" sz="2000" dirty="0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2000" dirty="0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mất</a:t>
            </a:r>
            <a:r>
              <a:rPr lang="en-US" altLang="en-US" sz="2000" dirty="0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97 </a:t>
            </a:r>
            <a:r>
              <a:rPr lang="en-US" altLang="en-US" sz="2000" dirty="0" err="1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tỷ</a:t>
            </a:r>
            <a:r>
              <a:rPr lang="en-US" altLang="en-US" sz="2000" dirty="0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USD. </a:t>
            </a:r>
            <a:r>
              <a:rPr lang="en-US" altLang="en-US" sz="2000" dirty="0" err="1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Mỹ</a:t>
            </a:r>
            <a:r>
              <a:rPr lang="en-US" altLang="en-US" sz="2000" dirty="0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đưa</a:t>
            </a:r>
            <a:r>
              <a:rPr lang="en-US" altLang="en-US" sz="2000" dirty="0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000" dirty="0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000" dirty="0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luật</a:t>
            </a:r>
            <a:r>
              <a:rPr lang="en-US" altLang="en-US" sz="2000" dirty="0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2000" dirty="0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hạn</a:t>
            </a:r>
            <a:r>
              <a:rPr lang="en-US" altLang="en-US" sz="2000" dirty="0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000" dirty="0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000" dirty="0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000" dirty="0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000" dirty="0" err="1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mức</a:t>
            </a:r>
            <a:r>
              <a:rPr lang="en-US" altLang="en-US" sz="2000" dirty="0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55 </a:t>
            </a:r>
            <a:r>
              <a:rPr lang="en-US" altLang="en-US" sz="2000" dirty="0" err="1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dặm</a:t>
            </a:r>
            <a:r>
              <a:rPr lang="en-US" altLang="en-US" sz="2000" dirty="0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000" dirty="0" err="1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000" dirty="0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000" dirty="0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000" dirty="0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kiệm</a:t>
            </a:r>
            <a:r>
              <a:rPr lang="en-US" altLang="en-US" sz="2000" dirty="0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xăng</a:t>
            </a:r>
            <a:r>
              <a:rPr lang="en-US" altLang="en-US" sz="2000" dirty="0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000" dirty="0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hãng</a:t>
            </a:r>
            <a:r>
              <a:rPr lang="en-US" altLang="en-US" sz="2000" dirty="0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000" dirty="0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sz="2000" dirty="0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000" dirty="0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hơi</a:t>
            </a:r>
            <a:r>
              <a:rPr lang="en-US" altLang="en-US" sz="2000" dirty="0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000" dirty="0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000" dirty="0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tấn</a:t>
            </a:r>
            <a:r>
              <a:rPr lang="en-US" altLang="en-US" sz="2000" dirty="0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000" dirty="0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000" dirty="0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000" dirty="0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000" dirty="0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000" dirty="0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000" dirty="0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000" dirty="0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2000" dirty="0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000" dirty="0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kiệm</a:t>
            </a:r>
            <a:r>
              <a:rPr lang="en-US" altLang="en-US" sz="2000" dirty="0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2000" dirty="0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2000" dirty="0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dirty="0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sz="2000" dirty="0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000" dirty="0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chiếm</a:t>
            </a:r>
            <a:r>
              <a:rPr lang="en-US" altLang="en-US" sz="2000" dirty="0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lợi</a:t>
            </a:r>
            <a:r>
              <a:rPr lang="en-US" altLang="en-US" sz="2000" dirty="0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000" dirty="0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000" dirty="0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000" dirty="0" smtClean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 </a:t>
            </a:r>
            <a:endParaRPr lang="en-US" altLang="en-US" sz="2000" dirty="0" smtClean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 defTabSz="914400">
              <a:defRPr/>
            </a:pPr>
            <a:r>
              <a:rPr lang="en-US" altLang="en-US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grpSp>
        <p:nvGrpSpPr>
          <p:cNvPr id="6" name="Group 5"/>
          <p:cNvGrpSpPr/>
          <p:nvPr/>
        </p:nvGrpSpPr>
        <p:grpSpPr>
          <a:xfrm rot="10800000" flipV="1">
            <a:off x="-12866" y="0"/>
            <a:ext cx="5410200" cy="2971800"/>
            <a:chOff x="1065212" y="1343528"/>
            <a:chExt cx="5410200" cy="29718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065212" y="1646740"/>
              <a:ext cx="5410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589212" y="1951540"/>
              <a:ext cx="3886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4609306" y="2828634"/>
              <a:ext cx="29718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4607717" y="2523834"/>
              <a:ext cx="2362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 rot="10800000">
            <a:off x="0" y="3924300"/>
            <a:ext cx="5410200" cy="2971800"/>
            <a:chOff x="1065212" y="1343528"/>
            <a:chExt cx="5410200" cy="297180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1065212" y="1646740"/>
              <a:ext cx="5410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589212" y="1951540"/>
              <a:ext cx="3886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4609306" y="2828634"/>
              <a:ext cx="29718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4607717" y="2523834"/>
              <a:ext cx="2362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6781800" y="0"/>
            <a:ext cx="5410200" cy="2971800"/>
            <a:chOff x="1065212" y="1343528"/>
            <a:chExt cx="5410200" cy="297180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1065212" y="1646740"/>
              <a:ext cx="5410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589212" y="1951540"/>
              <a:ext cx="3886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4609306" y="2828634"/>
              <a:ext cx="29718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4607717" y="2523834"/>
              <a:ext cx="2362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 flipV="1">
            <a:off x="6775674" y="3883400"/>
            <a:ext cx="5410200" cy="2971800"/>
            <a:chOff x="1065212" y="1343528"/>
            <a:chExt cx="5410200" cy="2971800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1065212" y="1646740"/>
              <a:ext cx="5410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2589212" y="1951540"/>
              <a:ext cx="3886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4609306" y="2828634"/>
              <a:ext cx="29718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4607717" y="2523834"/>
              <a:ext cx="2362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1443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2249</Words>
  <Application>Microsoft Office PowerPoint</Application>
  <PresentationFormat>Widescreen</PresentationFormat>
  <Paragraphs>190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MS Mincho</vt:lpstr>
      <vt:lpstr>Arial</vt:lpstr>
      <vt:lpstr>Calibri</vt:lpstr>
      <vt:lpstr>Calibri Light</vt:lpstr>
      <vt:lpstr>Cambria</vt:lpstr>
      <vt:lpstr>Lucida Sans Unicode</vt:lpstr>
      <vt:lpstr>Times New Roman</vt:lpstr>
      <vt:lpstr>Wingdings</vt:lpstr>
      <vt:lpstr>Office Theme</vt:lpstr>
      <vt:lpstr>Trường THCS ĐTVH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CẢM ƠN CÁC EM ĐÃ CHÚ Ý LẮNG NGHE!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THCS Minh Khai</dc:title>
  <dc:creator>Windows User</dc:creator>
  <cp:lastModifiedBy>AutoBVT</cp:lastModifiedBy>
  <cp:revision>40</cp:revision>
  <dcterms:created xsi:type="dcterms:W3CDTF">2020-07-04T15:32:30Z</dcterms:created>
  <dcterms:modified xsi:type="dcterms:W3CDTF">2020-09-09T14:24:14Z</dcterms:modified>
</cp:coreProperties>
</file>