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3" r:id="rId3"/>
    <p:sldId id="264" r:id="rId4"/>
    <p:sldId id="265" r:id="rId5"/>
    <p:sldId id="271" r:id="rId6"/>
    <p:sldId id="270" r:id="rId7"/>
    <p:sldId id="272" r:id="rId8"/>
    <p:sldId id="273" r:id="rId9"/>
    <p:sldId id="266" r:id="rId10"/>
    <p:sldId id="274" r:id="rId11"/>
    <p:sldId id="285" r:id="rId12"/>
    <p:sldId id="286" r:id="rId13"/>
    <p:sldId id="288" r:id="rId14"/>
    <p:sldId id="267" r:id="rId15"/>
    <p:sldId id="275" r:id="rId16"/>
    <p:sldId id="289" r:id="rId17"/>
    <p:sldId id="276" r:id="rId18"/>
    <p:sldId id="256" r:id="rId19"/>
    <p:sldId id="257" r:id="rId20"/>
    <p:sldId id="258" r:id="rId21"/>
    <p:sldId id="259" r:id="rId22"/>
    <p:sldId id="260" r:id="rId23"/>
    <p:sldId id="261"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5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D579F-1116-436D-9C9C-3170B67A4EB1}" type="datetimeFigureOut">
              <a:rPr lang="en-US" smtClean="0"/>
              <a:pPr/>
              <a:t>15/5/2022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62DED-B425-4F29-A122-0E34744F81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762DED-B425-4F29-A122-0E34744F81C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2111-B57C-438D-B1C8-F64C18514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E7DBF-F064-4ED0-8763-B3501FE24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BCF59-D03C-46D1-894E-34BBAC8CBBF9}"/>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5" name="Footer Placeholder 4">
            <a:extLst>
              <a:ext uri="{FF2B5EF4-FFF2-40B4-BE49-F238E27FC236}">
                <a16:creationId xmlns:a16="http://schemas.microsoft.com/office/drawing/2014/main" id="{61E78490-B99F-49DE-B88E-B246232B4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CB36C-7BF5-46CD-AF0E-F400864CC59B}"/>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427278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5162-EA13-4AFC-8BA0-8E172BB65A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EA0234-EF8B-4674-9DAB-28548FC68C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A98AB-BB1B-40D4-8AC5-48E4312E4F34}"/>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5" name="Footer Placeholder 4">
            <a:extLst>
              <a:ext uri="{FF2B5EF4-FFF2-40B4-BE49-F238E27FC236}">
                <a16:creationId xmlns:a16="http://schemas.microsoft.com/office/drawing/2014/main" id="{E11361E3-7FAF-4C8F-987F-82DFDF52C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260CB-CBA0-469F-90EC-A66B41C37A54}"/>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148522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6A80A-5BCB-4DA6-82AB-8717DDCB5B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42636-8C96-438D-90D1-0F111AEDCA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2CF1B-2E4D-488B-8DE1-391A7BB83A9A}"/>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5" name="Footer Placeholder 4">
            <a:extLst>
              <a:ext uri="{FF2B5EF4-FFF2-40B4-BE49-F238E27FC236}">
                <a16:creationId xmlns:a16="http://schemas.microsoft.com/office/drawing/2014/main" id="{3D0A9ABE-A754-4EDC-96DD-A05782FA1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9E9ED-E53D-4A50-B665-817DDB721A63}"/>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28305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750A-197C-4AD3-AFA7-D105DE682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1C249-DC5C-4DC7-91FD-329B4DFAC6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DAA15-A4DE-4FC1-AFE9-AFD00DCE1096}"/>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5" name="Footer Placeholder 4">
            <a:extLst>
              <a:ext uri="{FF2B5EF4-FFF2-40B4-BE49-F238E27FC236}">
                <a16:creationId xmlns:a16="http://schemas.microsoft.com/office/drawing/2014/main" id="{CAE1003C-1A94-4554-A097-750F325AA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09E85-80A8-4079-B8D8-C5DD6ACBF0F2}"/>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124158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C7E3-373F-43BA-9C03-DFDE1C537E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4F5917-AFD4-4F83-BC0F-26A9B501F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D4E823-9EA8-4FBF-932A-AC5537E6873A}"/>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5" name="Footer Placeholder 4">
            <a:extLst>
              <a:ext uri="{FF2B5EF4-FFF2-40B4-BE49-F238E27FC236}">
                <a16:creationId xmlns:a16="http://schemas.microsoft.com/office/drawing/2014/main" id="{A6F162B2-324D-4933-A557-2B46325A5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E8DDB-3A95-4200-9AE0-30967BE45AF2}"/>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128588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52CC-E96A-4239-9D76-53E290E22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1227D-1286-4B4C-8DAC-B867E27706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DCBC27-55E5-4B1C-A406-655A94CF15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45F7DD-F547-4BBC-804F-787FC55B2688}"/>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6" name="Footer Placeholder 5">
            <a:extLst>
              <a:ext uri="{FF2B5EF4-FFF2-40B4-BE49-F238E27FC236}">
                <a16:creationId xmlns:a16="http://schemas.microsoft.com/office/drawing/2014/main" id="{904ADC58-EB67-48A2-8F56-013F3C7B3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36A95-D889-4552-B4BB-AA9C21B170F5}"/>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402775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3A4F-7CD3-4D41-B424-05AD29EF8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91D9E-1376-4A80-A510-D54CAC3C6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5BFDF-B314-4204-96A4-C6CA50C6E6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E2885F-D4F7-4C4C-813B-F58CE6C07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05FD14-106C-4C72-B9A7-E4CD3D800A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E17CC5-EBD0-48A0-86D7-74312D16C092}"/>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8" name="Footer Placeholder 7">
            <a:extLst>
              <a:ext uri="{FF2B5EF4-FFF2-40B4-BE49-F238E27FC236}">
                <a16:creationId xmlns:a16="http://schemas.microsoft.com/office/drawing/2014/main" id="{062CDFE9-83D8-4A2D-90F3-40F26EC469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F564E3-A0B0-4B7A-95EE-634C40DA50C2}"/>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219397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157E-3EE2-41FD-824E-2F3357E1F9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9DE393-7311-4357-B40F-B29CFB2EDD34}"/>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4" name="Footer Placeholder 3">
            <a:extLst>
              <a:ext uri="{FF2B5EF4-FFF2-40B4-BE49-F238E27FC236}">
                <a16:creationId xmlns:a16="http://schemas.microsoft.com/office/drawing/2014/main" id="{53B551C9-33E6-425A-A78E-987E52D369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577A2-F64E-4722-9E67-BF22B2F2561B}"/>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268321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39B2A-C170-42A6-A8A9-2795FAB10395}"/>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3" name="Footer Placeholder 2">
            <a:extLst>
              <a:ext uri="{FF2B5EF4-FFF2-40B4-BE49-F238E27FC236}">
                <a16:creationId xmlns:a16="http://schemas.microsoft.com/office/drawing/2014/main" id="{52E55664-D210-4BA3-A91B-63D609C406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26CC41-7C8A-4E19-AF2D-89BE492F356F}"/>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397313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ABF7-CBD5-4CBF-9CB0-8AFB9CBA0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7E5998-7484-44F5-9D3B-8DEFBFEC0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DA1DBB-0C45-4314-A316-6E7ADC328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40E456-1B41-4390-992B-700799B42590}"/>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6" name="Footer Placeholder 5">
            <a:extLst>
              <a:ext uri="{FF2B5EF4-FFF2-40B4-BE49-F238E27FC236}">
                <a16:creationId xmlns:a16="http://schemas.microsoft.com/office/drawing/2014/main" id="{371569BF-3788-4392-A18C-1FD14C5F7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08552-4265-4412-ADEC-F9DF8B58B88D}"/>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16974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2A0A-03B4-4BF0-B14A-36F9E7187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C3CC9D-ABE7-42A7-B87C-10B277ECE1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38E21D-2FB1-46F8-A8AC-C4D0A079C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CFF7A-DD9A-42E8-A009-5A24A84CFC24}"/>
              </a:ext>
            </a:extLst>
          </p:cNvPr>
          <p:cNvSpPr>
            <a:spLocks noGrp="1"/>
          </p:cNvSpPr>
          <p:nvPr>
            <p:ph type="dt" sz="half" idx="10"/>
          </p:nvPr>
        </p:nvSpPr>
        <p:spPr/>
        <p:txBody>
          <a:bodyPr/>
          <a:lstStyle/>
          <a:p>
            <a:fld id="{A8F09B16-C9A6-4F18-8DF9-160089C5E2DB}" type="datetimeFigureOut">
              <a:rPr lang="en-US" smtClean="0"/>
              <a:pPr/>
              <a:t>15/5/2022</a:t>
            </a:fld>
            <a:endParaRPr lang="en-US"/>
          </a:p>
        </p:txBody>
      </p:sp>
      <p:sp>
        <p:nvSpPr>
          <p:cNvPr id="6" name="Footer Placeholder 5">
            <a:extLst>
              <a:ext uri="{FF2B5EF4-FFF2-40B4-BE49-F238E27FC236}">
                <a16:creationId xmlns:a16="http://schemas.microsoft.com/office/drawing/2014/main" id="{01D7A850-386B-476F-AE88-3E56460F8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D48F9-87A4-441E-8F5D-A768DF0A3B01}"/>
              </a:ext>
            </a:extLst>
          </p:cNvPr>
          <p:cNvSpPr>
            <a:spLocks noGrp="1"/>
          </p:cNvSpPr>
          <p:nvPr>
            <p:ph type="sldNum" sz="quarter" idx="12"/>
          </p:nvPr>
        </p:nvSpPr>
        <p:spPr/>
        <p:txBody>
          <a:bodyPr/>
          <a:lstStyle/>
          <a:p>
            <a:fld id="{BB2BDF63-E5D5-4C53-8262-73A7E567294C}" type="slidenum">
              <a:rPr lang="en-US" smtClean="0"/>
              <a:pPr/>
              <a:t>‹#›</a:t>
            </a:fld>
            <a:endParaRPr lang="en-US"/>
          </a:p>
        </p:txBody>
      </p:sp>
    </p:spTree>
    <p:extLst>
      <p:ext uri="{BB962C8B-B14F-4D97-AF65-F5344CB8AC3E}">
        <p14:creationId xmlns:p14="http://schemas.microsoft.com/office/powerpoint/2010/main" val="217430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EB708-7314-4EAA-9A55-E704F56ADF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D7EE4A-2897-44EF-B31B-158942D10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F102E-BAD2-416D-BFA8-C7A795F90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09B16-C9A6-4F18-8DF9-160089C5E2DB}" type="datetimeFigureOut">
              <a:rPr lang="en-US" smtClean="0"/>
              <a:pPr/>
              <a:t>15/5/2022</a:t>
            </a:fld>
            <a:endParaRPr lang="en-US"/>
          </a:p>
        </p:txBody>
      </p:sp>
      <p:sp>
        <p:nvSpPr>
          <p:cNvPr id="5" name="Footer Placeholder 4">
            <a:extLst>
              <a:ext uri="{FF2B5EF4-FFF2-40B4-BE49-F238E27FC236}">
                <a16:creationId xmlns:a16="http://schemas.microsoft.com/office/drawing/2014/main" id="{E5862E6E-E8D8-42E9-A19A-746A3A8C2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B6D152-193A-4AC1-9307-C45445CEC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BDF63-E5D5-4C53-8262-73A7E567294C}" type="slidenum">
              <a:rPr lang="en-US" smtClean="0"/>
              <a:pPr/>
              <a:t>‹#›</a:t>
            </a:fld>
            <a:endParaRPr lang="en-US"/>
          </a:p>
        </p:txBody>
      </p:sp>
    </p:spTree>
    <p:extLst>
      <p:ext uri="{BB962C8B-B14F-4D97-AF65-F5344CB8AC3E}">
        <p14:creationId xmlns:p14="http://schemas.microsoft.com/office/powerpoint/2010/main" val="265159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openxmlformats.org/officeDocument/2006/relationships/slide" Target="slide23.xm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slide" Target="slide20.xml"/><Relationship Id="rId17" Type="http://schemas.openxmlformats.org/officeDocument/2006/relationships/image" Target="../media/image32.png"/><Relationship Id="rId2" Type="http://schemas.openxmlformats.org/officeDocument/2006/relationships/image" Target="../media/image21.png"/><Relationship Id="rId16"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1.png"/><Relationship Id="rId10" Type="http://schemas.openxmlformats.org/officeDocument/2006/relationships/slide" Target="slide19.xml"/><Relationship Id="rId19"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slide" Target="slide21.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slide" Target="slide18.xml"/></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3.wav"/><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3.wav"/><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21.png"/><Relationship Id="rId4" Type="http://schemas.openxmlformats.org/officeDocument/2006/relationships/audio" Target="../media/audio2.wav"/><Relationship Id="rId9" Type="http://schemas.openxmlformats.org/officeDocument/2006/relationships/slide" Target="slide18.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086" y="5464161"/>
            <a:ext cx="3832186" cy="1069747"/>
          </a:xfrm>
          <a:prstGeom prst="rect">
            <a:avLst/>
          </a:prstGeom>
        </p:spPr>
      </p:pic>
      <p:pic>
        <p:nvPicPr>
          <p:cNvPr id="4"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0" y="1513526"/>
            <a:ext cx="3988663" cy="2931965"/>
          </a:xfrm>
          <a:prstGeom prst="rect">
            <a:avLst/>
          </a:prstGeom>
        </p:spPr>
      </p:pic>
      <p:sp>
        <p:nvSpPr>
          <p:cNvPr id="5" name="文本框 4"/>
          <p:cNvSpPr txBox="1"/>
          <p:nvPr/>
        </p:nvSpPr>
        <p:spPr>
          <a:xfrm>
            <a:off x="5260761" y="1138402"/>
            <a:ext cx="6016602" cy="3689921"/>
          </a:xfrm>
          <a:prstGeom prst="rect">
            <a:avLst/>
          </a:prstGeom>
          <a:noFill/>
        </p:spPr>
        <p:txBody>
          <a:bodyPr wrap="square" rtlCol="0">
            <a:spAutoFit/>
          </a:bodyPr>
          <a:lstStyle/>
          <a:p>
            <a:pPr algn="ctr">
              <a:lnSpc>
                <a:spcPct val="80000"/>
              </a:lnSpc>
            </a:pPr>
            <a:r>
              <a:rPr lang="en-US" altLang="zh-CN" sz="14400" b="1" dirty="0" err="1" smtClean="0">
                <a:solidFill>
                  <a:srgbClr val="FF0000"/>
                </a:solidFill>
                <a:latin typeface="Amazone" pitchFamily="66" charset="0"/>
                <a:ea typeface="微软雅黑" panose="020B0503020204020204" pitchFamily="34" charset="-122"/>
                <a:cs typeface="Times New Roman" pitchFamily="18" charset="0"/>
              </a:rPr>
              <a:t>Văn</a:t>
            </a:r>
            <a:r>
              <a:rPr lang="en-US" altLang="zh-CN" sz="14400" b="1" dirty="0" smtClean="0">
                <a:solidFill>
                  <a:srgbClr val="FF0000"/>
                </a:solidFill>
                <a:latin typeface="Amazone" pitchFamily="66" charset="0"/>
                <a:ea typeface="微软雅黑" panose="020B0503020204020204" pitchFamily="34" charset="-122"/>
                <a:cs typeface="Times New Roman" pitchFamily="18" charset="0"/>
              </a:rPr>
              <a:t> </a:t>
            </a:r>
            <a:r>
              <a:rPr lang="en-US" altLang="zh-CN" sz="14400" b="1" dirty="0" err="1" smtClean="0">
                <a:solidFill>
                  <a:srgbClr val="FF0000"/>
                </a:solidFill>
                <a:latin typeface="Amazone" pitchFamily="66" charset="0"/>
                <a:ea typeface="微软雅黑" panose="020B0503020204020204" pitchFamily="34" charset="-122"/>
                <a:cs typeface="Times New Roman" pitchFamily="18" charset="0"/>
              </a:rPr>
              <a:t>bản</a:t>
            </a:r>
            <a:r>
              <a:rPr lang="en-US" altLang="zh-CN" sz="14400" b="1" dirty="0" smtClean="0">
                <a:solidFill>
                  <a:srgbClr val="FF0000"/>
                </a:solidFill>
                <a:latin typeface="Amazone" pitchFamily="66" charset="0"/>
                <a:ea typeface="微软雅黑" panose="020B0503020204020204" pitchFamily="34" charset="-122"/>
                <a:cs typeface="Times New Roman" pitchFamily="18" charset="0"/>
              </a:rPr>
              <a:t> </a:t>
            </a:r>
            <a:r>
              <a:rPr lang="en-US" altLang="zh-CN" sz="14400" b="1" dirty="0" err="1" smtClean="0">
                <a:solidFill>
                  <a:srgbClr val="FF0000"/>
                </a:solidFill>
                <a:latin typeface="Amazone" pitchFamily="66" charset="0"/>
                <a:ea typeface="微软雅黑" panose="020B0503020204020204" pitchFamily="34" charset="-122"/>
                <a:cs typeface="Times New Roman" pitchFamily="18" charset="0"/>
              </a:rPr>
              <a:t>báo</a:t>
            </a:r>
            <a:r>
              <a:rPr lang="en-US" altLang="zh-CN" sz="14400" b="1" dirty="0" smtClean="0">
                <a:solidFill>
                  <a:srgbClr val="FF0000"/>
                </a:solidFill>
                <a:latin typeface="Amazone" pitchFamily="66" charset="0"/>
                <a:ea typeface="微软雅黑" panose="020B0503020204020204" pitchFamily="34" charset="-122"/>
                <a:cs typeface="Times New Roman" pitchFamily="18" charset="0"/>
              </a:rPr>
              <a:t> </a:t>
            </a:r>
            <a:r>
              <a:rPr lang="en-US" altLang="zh-CN" sz="14400" b="1" dirty="0" err="1" smtClean="0">
                <a:solidFill>
                  <a:srgbClr val="FF0000"/>
                </a:solidFill>
                <a:latin typeface="Amazone" pitchFamily="66" charset="0"/>
                <a:ea typeface="微软雅黑" panose="020B0503020204020204" pitchFamily="34" charset="-122"/>
                <a:cs typeface="Times New Roman" pitchFamily="18" charset="0"/>
              </a:rPr>
              <a:t>cáo</a:t>
            </a:r>
            <a:endParaRPr lang="zh-CN" altLang="en-US" sz="14400" b="1" dirty="0">
              <a:solidFill>
                <a:srgbClr val="FF0000"/>
              </a:solidFill>
              <a:latin typeface="Amazone" pitchFamily="66" charset="0"/>
              <a:ea typeface="微软雅黑" panose="020B0503020204020204" pitchFamily="34"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1606470" y="836679"/>
            <a:ext cx="8903343" cy="646331"/>
          </a:xfrm>
          <a:prstGeom prst="rect">
            <a:avLst/>
          </a:prstGeom>
        </p:spPr>
        <p:txBody>
          <a:bodyPr wrap="square">
            <a:spAutoFit/>
          </a:bodyPr>
          <a:lstStyle/>
          <a:p>
            <a:pPr algn="ctr"/>
            <a:r>
              <a:rPr lang="vi-VN" sz="3600" b="1" dirty="0" smtClean="0">
                <a:solidFill>
                  <a:srgbClr val="FF0000"/>
                </a:solidFill>
                <a:latin typeface="+mj-lt"/>
              </a:rPr>
              <a:t>1. Tìm hiểu cách làm văn bản báo cáo</a:t>
            </a:r>
            <a:endParaRPr lang="en-US" sz="3600" dirty="0">
              <a:solidFill>
                <a:srgbClr val="FF0000"/>
              </a:solidFill>
              <a:latin typeface="+mj-lt"/>
            </a:endParaRPr>
          </a:p>
        </p:txBody>
      </p:sp>
      <p:sp>
        <p:nvSpPr>
          <p:cNvPr id="4" name="Rectangle 3"/>
          <p:cNvSpPr/>
          <p:nvPr/>
        </p:nvSpPr>
        <p:spPr>
          <a:xfrm>
            <a:off x="1076445" y="2227566"/>
            <a:ext cx="6678593" cy="3046988"/>
          </a:xfrm>
          <a:prstGeom prst="rect">
            <a:avLst/>
          </a:prstGeom>
        </p:spPr>
        <p:txBody>
          <a:bodyPr wrap="square">
            <a:spAutoFit/>
          </a:bodyPr>
          <a:lstStyle/>
          <a:p>
            <a:pPr algn="ctr"/>
            <a:r>
              <a:rPr lang="en-US" sz="3200" dirty="0" smtClean="0">
                <a:latin typeface="Times New Roman" pitchFamily="18" charset="0"/>
                <a:cs typeface="Times New Roman" pitchFamily="18" charset="0"/>
              </a:rPr>
              <a:t>Đ</a:t>
            </a:r>
            <a:r>
              <a:rPr lang="vi-VN" sz="3200" dirty="0" smtClean="0">
                <a:latin typeface="+mj-lt"/>
              </a:rPr>
              <a:t>ọc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vi-VN" sz="3200" dirty="0" smtClean="0">
                <a:latin typeface="+mj-lt"/>
              </a:rPr>
              <a:t>hai văn bản báo cáo trên và xem các mục trong văn bản được trình bày theo thứ tự nào. Cả hai văn bản có những điểm gì giống và khác nhau? Những phần nào là quan trọng, cần chú ý trong cả hai văn bản báo cáo?</a:t>
            </a:r>
            <a:endParaRPr lang="en-US" sz="3200" dirty="0">
              <a:latin typeface="+mj-lt"/>
            </a:endParaRPr>
          </a:p>
        </p:txBody>
      </p:sp>
      <p:pic>
        <p:nvPicPr>
          <p:cNvPr id="5" name="Picture 4" descr="c0f27f09977f3a249bb988b4986ed5f9.png"/>
          <p:cNvPicPr>
            <a:picLocks noChangeAspect="1"/>
          </p:cNvPicPr>
          <p:nvPr/>
        </p:nvPicPr>
        <p:blipFill>
          <a:blip r:embed="rId2" cstate="print"/>
          <a:stretch>
            <a:fillRect/>
          </a:stretch>
        </p:blipFill>
        <p:spPr>
          <a:xfrm>
            <a:off x="8102278" y="2053555"/>
            <a:ext cx="3328758" cy="45329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par>
                                <p:cTn id="18" presetID="2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5845215" y="1371029"/>
            <a:ext cx="4832430"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G</a:t>
            </a:r>
            <a:r>
              <a:rPr lang="vi-VN" sz="2800" b="1" dirty="0" smtClean="0">
                <a:solidFill>
                  <a:srgbClr val="FF0000"/>
                </a:solidFill>
                <a:latin typeface="+mj-lt"/>
              </a:rPr>
              <a:t>iống nhau</a:t>
            </a:r>
            <a:r>
              <a:rPr lang="en-US" sz="2800" b="1"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a:t>
            </a:r>
            <a:r>
              <a:rPr lang="vi-VN" sz="2800" dirty="0" smtClean="0">
                <a:latin typeface="+mj-lt"/>
              </a:rPr>
              <a:t>hứ tự trình bày, cách thức trình bày</a:t>
            </a:r>
          </a:p>
        </p:txBody>
      </p:sp>
      <p:pic>
        <p:nvPicPr>
          <p:cNvPr id="5" name="图片 1"/>
          <p:cNvPicPr>
            <a:picLocks noChangeAspect="1"/>
          </p:cNvPicPr>
          <p:nvPr/>
        </p:nvPicPr>
        <p:blipFill>
          <a:blip r:embed="rId2"/>
          <a:stretch>
            <a:fillRect/>
          </a:stretch>
        </p:blipFill>
        <p:spPr>
          <a:xfrm>
            <a:off x="901774" y="2098529"/>
            <a:ext cx="2339138" cy="3212336"/>
          </a:xfrm>
          <a:prstGeom prst="rect">
            <a:avLst/>
          </a:prstGeom>
        </p:spPr>
      </p:pic>
      <p:pic>
        <p:nvPicPr>
          <p:cNvPr id="6" name="图片 2"/>
          <p:cNvPicPr>
            <a:picLocks noChangeAspect="1"/>
          </p:cNvPicPr>
          <p:nvPr/>
        </p:nvPicPr>
        <p:blipFill>
          <a:blip r:embed="rId3"/>
          <a:stretch>
            <a:fillRect/>
          </a:stretch>
        </p:blipFill>
        <p:spPr>
          <a:xfrm rot="3012140">
            <a:off x="3856941" y="1279009"/>
            <a:ext cx="970349" cy="2602767"/>
          </a:xfrm>
          <a:prstGeom prst="rect">
            <a:avLst/>
          </a:prstGeom>
        </p:spPr>
      </p:pic>
      <p:pic>
        <p:nvPicPr>
          <p:cNvPr id="7" name="图片 32"/>
          <p:cNvPicPr>
            <a:picLocks noChangeAspect="1"/>
          </p:cNvPicPr>
          <p:nvPr/>
        </p:nvPicPr>
        <p:blipFill>
          <a:blip r:embed="rId3"/>
          <a:stretch>
            <a:fillRect/>
          </a:stretch>
        </p:blipFill>
        <p:spPr>
          <a:xfrm rot="6352741">
            <a:off x="3986531" y="2845038"/>
            <a:ext cx="947335" cy="2541036"/>
          </a:xfrm>
          <a:prstGeom prst="rect">
            <a:avLst/>
          </a:prstGeom>
        </p:spPr>
      </p:pic>
      <p:sp>
        <p:nvSpPr>
          <p:cNvPr id="8" name="Rectangle 7"/>
          <p:cNvSpPr/>
          <p:nvPr/>
        </p:nvSpPr>
        <p:spPr>
          <a:xfrm>
            <a:off x="5928167" y="2738771"/>
            <a:ext cx="4832430" cy="954107"/>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Khác</a:t>
            </a:r>
            <a:r>
              <a:rPr lang="vi-VN" sz="2800" b="1" dirty="0" smtClean="0">
                <a:solidFill>
                  <a:srgbClr val="FF0000"/>
                </a:solidFill>
                <a:latin typeface="+mj-lt"/>
              </a:rPr>
              <a:t> nhau</a:t>
            </a:r>
            <a:r>
              <a:rPr lang="en-US" sz="2800" b="1" dirty="0" smtClean="0">
                <a:solidFill>
                  <a:srgbClr val="FF0000"/>
                </a:solidFill>
                <a:latin typeface="Times New Roman" pitchFamily="18" charset="0"/>
                <a:cs typeface="Times New Roman" pitchFamily="18" charset="0"/>
              </a:rPr>
              <a:t>: </a:t>
            </a:r>
            <a:r>
              <a:rPr lang="vi-VN" sz="2800" dirty="0" smtClean="0">
                <a:latin typeface="+mj-lt"/>
              </a:rPr>
              <a:t>Nội dung cụ thể của hai văn bản:</a:t>
            </a:r>
          </a:p>
        </p:txBody>
      </p:sp>
      <p:sp>
        <p:nvSpPr>
          <p:cNvPr id="9" name="Rectangle 8"/>
          <p:cNvSpPr/>
          <p:nvPr/>
        </p:nvSpPr>
        <p:spPr>
          <a:xfrm>
            <a:off x="6034268" y="3782421"/>
            <a:ext cx="4832430" cy="954107"/>
          </a:xfrm>
          <a:prstGeom prst="rect">
            <a:avLst/>
          </a:prstGeom>
        </p:spPr>
        <p:txBody>
          <a:bodyPr wrap="square">
            <a:spAutoFit/>
          </a:bodyPr>
          <a:lstStyle/>
          <a:p>
            <a:pPr algn="just"/>
            <a:r>
              <a:rPr lang="vi-VN" sz="2800" dirty="0" smtClean="0">
                <a:latin typeface="+mj-lt"/>
              </a:rPr>
              <a:t>+ Hoạt động chào mừng Ngày 20 - 11</a:t>
            </a:r>
          </a:p>
        </p:txBody>
      </p:sp>
      <p:sp>
        <p:nvSpPr>
          <p:cNvPr id="10" name="Rectangle 9"/>
          <p:cNvSpPr/>
          <p:nvPr/>
        </p:nvSpPr>
        <p:spPr>
          <a:xfrm>
            <a:off x="6070921" y="4883945"/>
            <a:ext cx="4832430" cy="954107"/>
          </a:xfrm>
          <a:prstGeom prst="rect">
            <a:avLst/>
          </a:prstGeom>
        </p:spPr>
        <p:txBody>
          <a:bodyPr wrap="square">
            <a:spAutoFit/>
          </a:bodyPr>
          <a:lstStyle/>
          <a:p>
            <a:pPr algn="just"/>
            <a:r>
              <a:rPr lang="vi-VN" sz="2800" dirty="0" smtClean="0">
                <a:latin typeface="+mj-lt"/>
              </a:rPr>
              <a:t>+ Quyên góp ủng hộ các bạn học sinh vùng lũ lụt.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1606470" y="836679"/>
            <a:ext cx="8903343" cy="646331"/>
          </a:xfrm>
          <a:prstGeom prst="rect">
            <a:avLst/>
          </a:prstGeom>
        </p:spPr>
        <p:txBody>
          <a:bodyPr wrap="square">
            <a:spAutoFit/>
          </a:bodyPr>
          <a:lstStyle/>
          <a:p>
            <a:pPr algn="ctr"/>
            <a:r>
              <a:rPr lang="vi-VN" sz="3600" b="1" dirty="0" smtClean="0">
                <a:solidFill>
                  <a:srgbClr val="FF0000"/>
                </a:solidFill>
                <a:latin typeface="+mj-lt"/>
              </a:rPr>
              <a:t>2. Dàn mục một văn bản báo cáo</a:t>
            </a:r>
            <a:endParaRPr lang="vi-VN" sz="3600" dirty="0" smtClean="0">
              <a:solidFill>
                <a:srgbClr val="FF0000"/>
              </a:solidFill>
              <a:latin typeface="+mj-lt"/>
            </a:endParaRPr>
          </a:p>
        </p:txBody>
      </p:sp>
      <p:grpSp>
        <p:nvGrpSpPr>
          <p:cNvPr id="7" name="组合 27"/>
          <p:cNvGrpSpPr/>
          <p:nvPr/>
        </p:nvGrpSpPr>
        <p:grpSpPr>
          <a:xfrm>
            <a:off x="4332964" y="1778845"/>
            <a:ext cx="3682199" cy="461665"/>
            <a:chOff x="5243359" y="914396"/>
            <a:chExt cx="3682199" cy="461665"/>
          </a:xfrm>
        </p:grpSpPr>
        <p:sp>
          <p:nvSpPr>
            <p:cNvPr id="8" name="椭圆 2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9" name="TextBox 35"/>
            <p:cNvSpPr txBox="1"/>
            <p:nvPr/>
          </p:nvSpPr>
          <p:spPr>
            <a:xfrm>
              <a:off x="5469831" y="914396"/>
              <a:ext cx="3455727"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Quốc</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hiệu</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và</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tiêu</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ngữ</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grpSp>
        <p:nvGrpSpPr>
          <p:cNvPr id="10" name="组合 32"/>
          <p:cNvGrpSpPr/>
          <p:nvPr/>
        </p:nvGrpSpPr>
        <p:grpSpPr>
          <a:xfrm>
            <a:off x="4332964" y="2422646"/>
            <a:ext cx="5521666" cy="461665"/>
            <a:chOff x="5243359" y="1158955"/>
            <a:chExt cx="5521666" cy="461665"/>
          </a:xfrm>
        </p:grpSpPr>
        <p:sp>
          <p:nvSpPr>
            <p:cNvPr id="11" name="椭圆 33"/>
            <p:cNvSpPr/>
            <p:nvPr/>
          </p:nvSpPr>
          <p:spPr bwMode="auto">
            <a:xfrm>
              <a:off x="5243359" y="1312910"/>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12" name="TextBox 11"/>
            <p:cNvSpPr txBox="1"/>
            <p:nvPr/>
          </p:nvSpPr>
          <p:spPr>
            <a:xfrm>
              <a:off x="5469830" y="1158955"/>
              <a:ext cx="5295195"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Địa</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điểm</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và</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thời</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gian</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làm</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báo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cáo</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grpSp>
        <p:nvGrpSpPr>
          <p:cNvPr id="13" name="组合 37"/>
          <p:cNvGrpSpPr/>
          <p:nvPr/>
        </p:nvGrpSpPr>
        <p:grpSpPr>
          <a:xfrm>
            <a:off x="4343597" y="3067389"/>
            <a:ext cx="4511035" cy="461665"/>
            <a:chOff x="5243359" y="882497"/>
            <a:chExt cx="4511035" cy="461665"/>
          </a:xfrm>
        </p:grpSpPr>
        <p:sp>
          <p:nvSpPr>
            <p:cNvPr id="14"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15" name="TextBox 35"/>
            <p:cNvSpPr txBox="1"/>
            <p:nvPr/>
          </p:nvSpPr>
          <p:spPr>
            <a:xfrm>
              <a:off x="5469831" y="882497"/>
              <a:ext cx="4284563"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Tên</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văn</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bản</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Báo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về</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grpSp>
        <p:nvGrpSpPr>
          <p:cNvPr id="16" name="组合 42"/>
          <p:cNvGrpSpPr/>
          <p:nvPr/>
        </p:nvGrpSpPr>
        <p:grpSpPr>
          <a:xfrm>
            <a:off x="4343597" y="3722765"/>
            <a:ext cx="3224999" cy="461665"/>
            <a:chOff x="5243359" y="914396"/>
            <a:chExt cx="3224999" cy="461665"/>
          </a:xfrm>
        </p:grpSpPr>
        <p:sp>
          <p:nvSpPr>
            <p:cNvPr id="17"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18" name="TextBox 35"/>
            <p:cNvSpPr txBox="1"/>
            <p:nvPr/>
          </p:nvSpPr>
          <p:spPr>
            <a:xfrm>
              <a:off x="5469831" y="914396"/>
              <a:ext cx="2998527"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Nơi</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nhận</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báo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cáo</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grpSp>
        <p:nvGrpSpPr>
          <p:cNvPr id="19" name="组合 37"/>
          <p:cNvGrpSpPr/>
          <p:nvPr/>
        </p:nvGrpSpPr>
        <p:grpSpPr>
          <a:xfrm>
            <a:off x="4357770" y="4341574"/>
            <a:ext cx="4401673" cy="461665"/>
            <a:chOff x="5243359" y="882497"/>
            <a:chExt cx="4401673" cy="461665"/>
          </a:xfrm>
        </p:grpSpPr>
        <p:sp>
          <p:nvSpPr>
            <p:cNvPr id="20"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21" name="TextBox 35"/>
            <p:cNvSpPr txBox="1"/>
            <p:nvPr/>
          </p:nvSpPr>
          <p:spPr>
            <a:xfrm>
              <a:off x="5469832" y="882497"/>
              <a:ext cx="4175200"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Người</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tổ</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chức</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báo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cáo</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grpSp>
        <p:nvGrpSpPr>
          <p:cNvPr id="22" name="组合 42"/>
          <p:cNvGrpSpPr/>
          <p:nvPr/>
        </p:nvGrpSpPr>
        <p:grpSpPr>
          <a:xfrm>
            <a:off x="4357770" y="5006641"/>
            <a:ext cx="7101167" cy="461665"/>
            <a:chOff x="5243359" y="916951"/>
            <a:chExt cx="7101167" cy="461665"/>
          </a:xfrm>
        </p:grpSpPr>
        <p:sp>
          <p:nvSpPr>
            <p:cNvPr id="23"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24" name="TextBox 35"/>
            <p:cNvSpPr txBox="1"/>
            <p:nvPr/>
          </p:nvSpPr>
          <p:spPr>
            <a:xfrm>
              <a:off x="5469832" y="916951"/>
              <a:ext cx="6874694" cy="461665"/>
            </a:xfrm>
            <a:prstGeom prst="rect">
              <a:avLst/>
            </a:prstGeom>
            <a:noFill/>
          </p:spPr>
          <p:txBody>
            <a:bodyPr wrap="square" rtlCol="0">
              <a:spAutoFit/>
            </a:bodyPr>
            <a:lstStyle/>
            <a:p>
              <a:pPr algn="just"/>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Báo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cáo</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về</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lí</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do,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sự</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việc</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và</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các</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kết</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quả</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đã</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làm</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được</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grpSp>
        <p:nvGrpSpPr>
          <p:cNvPr id="25" name="组合 37"/>
          <p:cNvGrpSpPr/>
          <p:nvPr/>
        </p:nvGrpSpPr>
        <p:grpSpPr>
          <a:xfrm>
            <a:off x="4361318" y="5638225"/>
            <a:ext cx="4401673" cy="461665"/>
            <a:chOff x="5243359" y="882497"/>
            <a:chExt cx="4401673" cy="461665"/>
          </a:xfrm>
        </p:grpSpPr>
        <p:sp>
          <p:nvSpPr>
            <p:cNvPr id="26"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sz="2400" dirty="0">
                <a:latin typeface="Times New Roman" pitchFamily="18" charset="0"/>
                <a:ea typeface="微软雅黑" pitchFamily="34" charset="-122"/>
                <a:cs typeface="Times New Roman" pitchFamily="18" charset="0"/>
              </a:endParaRPr>
            </a:p>
          </p:txBody>
        </p:sp>
        <p:sp>
          <p:nvSpPr>
            <p:cNvPr id="27" name="TextBox 35"/>
            <p:cNvSpPr txBox="1"/>
            <p:nvPr/>
          </p:nvSpPr>
          <p:spPr>
            <a:xfrm>
              <a:off x="5469832" y="882497"/>
              <a:ext cx="4175200" cy="461665"/>
            </a:xfrm>
            <a:prstGeom prst="rect">
              <a:avLst/>
            </a:prstGeom>
            <a:noFill/>
          </p:spPr>
          <p:txBody>
            <a:bodyPr wrap="square" rtlCol="0">
              <a:spAutoFit/>
            </a:bodyPr>
            <a:lstStyle/>
            <a:p>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Kí</a:t>
              </a:r>
              <a:r>
                <a:rPr lang="en-US" altLang="zh-CN" sz="2400" dirty="0" smtClean="0">
                  <a:solidFill>
                    <a:schemeClr val="tx1">
                      <a:lumMod val="85000"/>
                      <a:lumOff val="15000"/>
                    </a:schemeClr>
                  </a:solidFill>
                  <a:latin typeface="Times New Roman" pitchFamily="18" charset="0"/>
                  <a:ea typeface="微软雅黑" pitchFamily="34" charset="-122"/>
                  <a:cs typeface="Times New Roman" pitchFamily="18" charset="0"/>
                </a:rPr>
                <a:t> </a:t>
              </a:r>
              <a:r>
                <a:rPr lang="en-US" altLang="zh-CN" sz="2400" dirty="0" err="1" smtClean="0">
                  <a:solidFill>
                    <a:schemeClr val="tx1">
                      <a:lumMod val="85000"/>
                      <a:lumOff val="15000"/>
                    </a:schemeClr>
                  </a:solidFill>
                  <a:latin typeface="Times New Roman" pitchFamily="18" charset="0"/>
                  <a:ea typeface="微软雅黑" pitchFamily="34" charset="-122"/>
                  <a:cs typeface="Times New Roman" pitchFamily="18" charset="0"/>
                </a:rPr>
                <a:t>tên</a:t>
              </a:r>
              <a:endParaRPr lang="zh-CN" altLang="en-US" sz="2400" dirty="0">
                <a:solidFill>
                  <a:schemeClr val="tx1">
                    <a:lumMod val="85000"/>
                    <a:lumOff val="15000"/>
                  </a:schemeClr>
                </a:solidFill>
                <a:latin typeface="Times New Roman" pitchFamily="18" charset="0"/>
                <a:ea typeface="微软雅黑" pitchFamily="34" charset="-122"/>
                <a:cs typeface="Times New Roman" pitchFamily="18" charset="0"/>
              </a:endParaRPr>
            </a:p>
          </p:txBody>
        </p:sp>
      </p:grpSp>
      <p:pic>
        <p:nvPicPr>
          <p:cNvPr id="28" name="Picture 27" descr="—Pngtree—cartoon bald old man, professor,_3397592.png"/>
          <p:cNvPicPr>
            <a:picLocks noChangeAspect="1"/>
          </p:cNvPicPr>
          <p:nvPr/>
        </p:nvPicPr>
        <p:blipFill>
          <a:blip r:embed="rId2"/>
          <a:srcRect l="27609" t="14008" r="17539" b="11899"/>
          <a:stretch>
            <a:fillRect/>
          </a:stretch>
        </p:blipFill>
        <p:spPr>
          <a:xfrm>
            <a:off x="1064871" y="2187615"/>
            <a:ext cx="2502134" cy="33798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from="(-#ppt_w/2)" to="(#ppt_x)" calcmode="lin" valueType="num">
                                      <p:cBhvr>
                                        <p:cTn id="23" dur="600" fill="hold">
                                          <p:stCondLst>
                                            <p:cond delay="0"/>
                                          </p:stCondLst>
                                        </p:cTn>
                                        <p:tgtEl>
                                          <p:spTgt spid="10"/>
                                        </p:tgtEl>
                                        <p:attrNameLst>
                                          <p:attrName>ppt_x</p:attrName>
                                        </p:attrNameLst>
                                      </p:cBhvr>
                                    </p:anim>
                                    <p:anim from="0" to="-1.0" calcmode="lin" valueType="num">
                                      <p:cBhvr>
                                        <p:cTn id="24" dur="200" decel="50000" autoRev="1" fill="hold">
                                          <p:stCondLst>
                                            <p:cond delay="600"/>
                                          </p:stCondLst>
                                        </p:cTn>
                                        <p:tgtEl>
                                          <p:spTgt spid="10"/>
                                        </p:tgtEl>
                                        <p:attrNameLst>
                                          <p:attrName>xshear</p:attrName>
                                        </p:attrNameLst>
                                      </p:cBhvr>
                                    </p:anim>
                                    <p:animScale>
                                      <p:cBhvr>
                                        <p:cTn id="25" dur="200" decel="100000" autoRev="1" fill="hold">
                                          <p:stCondLst>
                                            <p:cond delay="600"/>
                                          </p:stCondLst>
                                        </p:cTn>
                                        <p:tgtEl>
                                          <p:spTgt spid="10"/>
                                        </p:tgtEl>
                                      </p:cBhvr>
                                      <p:from x="100000" y="100000"/>
                                      <p:to x="80000" y="100000"/>
                                    </p:animScale>
                                    <p:anim by="(#ppt_h/3+#ppt_w*0.1)" calcmode="lin" valueType="num">
                                      <p:cBhvr additive="sum">
                                        <p:cTn id="26" dur="200" decel="100000" autoRev="1" fill="hold">
                                          <p:stCondLst>
                                            <p:cond delay="600"/>
                                          </p:stCondLst>
                                        </p:cTn>
                                        <p:tgtEl>
                                          <p:spTgt spid="10"/>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from="(-#ppt_w/2)" to="(#ppt_x)" calcmode="lin" valueType="num">
                                      <p:cBhvr>
                                        <p:cTn id="31" dur="600" fill="hold">
                                          <p:stCondLst>
                                            <p:cond delay="0"/>
                                          </p:stCondLst>
                                        </p:cTn>
                                        <p:tgtEl>
                                          <p:spTgt spid="13"/>
                                        </p:tgtEl>
                                        <p:attrNameLst>
                                          <p:attrName>ppt_x</p:attrName>
                                        </p:attrNameLst>
                                      </p:cBhvr>
                                    </p:anim>
                                    <p:anim from="0" to="-1.0" calcmode="lin" valueType="num">
                                      <p:cBhvr>
                                        <p:cTn id="32" dur="200" decel="50000" autoRev="1" fill="hold">
                                          <p:stCondLst>
                                            <p:cond delay="600"/>
                                          </p:stCondLst>
                                        </p:cTn>
                                        <p:tgtEl>
                                          <p:spTgt spid="13"/>
                                        </p:tgtEl>
                                        <p:attrNameLst>
                                          <p:attrName>xshear</p:attrName>
                                        </p:attrNameLst>
                                      </p:cBhvr>
                                    </p:anim>
                                    <p:animScale>
                                      <p:cBhvr>
                                        <p:cTn id="33" dur="200" decel="100000" autoRev="1" fill="hold">
                                          <p:stCondLst>
                                            <p:cond delay="600"/>
                                          </p:stCondLst>
                                        </p:cTn>
                                        <p:tgtEl>
                                          <p:spTgt spid="13"/>
                                        </p:tgtEl>
                                      </p:cBhvr>
                                      <p:from x="100000" y="100000"/>
                                      <p:to x="80000" y="100000"/>
                                    </p:animScale>
                                    <p:anim by="(#ppt_h/3+#ppt_w*0.1)" calcmode="lin" valueType="num">
                                      <p:cBhvr additive="sum">
                                        <p:cTn id="34" dur="200" decel="100000" autoRev="1" fill="hold">
                                          <p:stCondLst>
                                            <p:cond delay="600"/>
                                          </p:stCondLst>
                                        </p:cTn>
                                        <p:tgtEl>
                                          <p:spTgt spid="13"/>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from="(-#ppt_w/2)" to="(#ppt_x)" calcmode="lin" valueType="num">
                                      <p:cBhvr>
                                        <p:cTn id="39" dur="600" fill="hold">
                                          <p:stCondLst>
                                            <p:cond delay="0"/>
                                          </p:stCondLst>
                                        </p:cTn>
                                        <p:tgtEl>
                                          <p:spTgt spid="16"/>
                                        </p:tgtEl>
                                        <p:attrNameLst>
                                          <p:attrName>ppt_x</p:attrName>
                                        </p:attrNameLst>
                                      </p:cBhvr>
                                    </p:anim>
                                    <p:anim from="0" to="-1.0" calcmode="lin" valueType="num">
                                      <p:cBhvr>
                                        <p:cTn id="40" dur="200" decel="50000" autoRev="1" fill="hold">
                                          <p:stCondLst>
                                            <p:cond delay="600"/>
                                          </p:stCondLst>
                                        </p:cTn>
                                        <p:tgtEl>
                                          <p:spTgt spid="16"/>
                                        </p:tgtEl>
                                        <p:attrNameLst>
                                          <p:attrName>xshear</p:attrName>
                                        </p:attrNameLst>
                                      </p:cBhvr>
                                    </p:anim>
                                    <p:animScale>
                                      <p:cBhvr>
                                        <p:cTn id="41" dur="200" decel="100000" autoRev="1" fill="hold">
                                          <p:stCondLst>
                                            <p:cond delay="600"/>
                                          </p:stCondLst>
                                        </p:cTn>
                                        <p:tgtEl>
                                          <p:spTgt spid="16"/>
                                        </p:tgtEl>
                                      </p:cBhvr>
                                      <p:from x="100000" y="100000"/>
                                      <p:to x="80000" y="100000"/>
                                    </p:animScale>
                                    <p:anim by="(#ppt_h/3+#ppt_w*0.1)" calcmode="lin" valueType="num">
                                      <p:cBhvr additive="sum">
                                        <p:cTn id="42" dur="200" decel="100000" autoRev="1" fill="hold">
                                          <p:stCondLst>
                                            <p:cond delay="600"/>
                                          </p:stCondLst>
                                        </p:cTn>
                                        <p:tgtEl>
                                          <p:spTgt spid="16"/>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from="(-#ppt_w/2)" to="(#ppt_x)" calcmode="lin" valueType="num">
                                      <p:cBhvr>
                                        <p:cTn id="47" dur="600" fill="hold">
                                          <p:stCondLst>
                                            <p:cond delay="0"/>
                                          </p:stCondLst>
                                        </p:cTn>
                                        <p:tgtEl>
                                          <p:spTgt spid="19"/>
                                        </p:tgtEl>
                                        <p:attrNameLst>
                                          <p:attrName>ppt_x</p:attrName>
                                        </p:attrNameLst>
                                      </p:cBhvr>
                                    </p:anim>
                                    <p:anim from="0" to="-1.0" calcmode="lin" valueType="num">
                                      <p:cBhvr>
                                        <p:cTn id="48" dur="200" decel="50000" autoRev="1" fill="hold">
                                          <p:stCondLst>
                                            <p:cond delay="600"/>
                                          </p:stCondLst>
                                        </p:cTn>
                                        <p:tgtEl>
                                          <p:spTgt spid="19"/>
                                        </p:tgtEl>
                                        <p:attrNameLst>
                                          <p:attrName>xshear</p:attrName>
                                        </p:attrNameLst>
                                      </p:cBhvr>
                                    </p:anim>
                                    <p:animScale>
                                      <p:cBhvr>
                                        <p:cTn id="49" dur="200" decel="100000" autoRev="1" fill="hold">
                                          <p:stCondLst>
                                            <p:cond delay="600"/>
                                          </p:stCondLst>
                                        </p:cTn>
                                        <p:tgtEl>
                                          <p:spTgt spid="19"/>
                                        </p:tgtEl>
                                      </p:cBhvr>
                                      <p:from x="100000" y="100000"/>
                                      <p:to x="80000" y="100000"/>
                                    </p:animScale>
                                    <p:anim by="(#ppt_h/3+#ppt_w*0.1)" calcmode="lin" valueType="num">
                                      <p:cBhvr additive="sum">
                                        <p:cTn id="50" dur="200" decel="100000" autoRev="1" fill="hold">
                                          <p:stCondLst>
                                            <p:cond delay="600"/>
                                          </p:stCondLst>
                                        </p:cTn>
                                        <p:tgtEl>
                                          <p:spTgt spid="19"/>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from="(-#ppt_w/2)" to="(#ppt_x)" calcmode="lin" valueType="num">
                                      <p:cBhvr>
                                        <p:cTn id="55" dur="600" fill="hold">
                                          <p:stCondLst>
                                            <p:cond delay="0"/>
                                          </p:stCondLst>
                                        </p:cTn>
                                        <p:tgtEl>
                                          <p:spTgt spid="22"/>
                                        </p:tgtEl>
                                        <p:attrNameLst>
                                          <p:attrName>ppt_x</p:attrName>
                                        </p:attrNameLst>
                                      </p:cBhvr>
                                    </p:anim>
                                    <p:anim from="0" to="-1.0" calcmode="lin" valueType="num">
                                      <p:cBhvr>
                                        <p:cTn id="56" dur="200" decel="50000" autoRev="1" fill="hold">
                                          <p:stCondLst>
                                            <p:cond delay="600"/>
                                          </p:stCondLst>
                                        </p:cTn>
                                        <p:tgtEl>
                                          <p:spTgt spid="22"/>
                                        </p:tgtEl>
                                        <p:attrNameLst>
                                          <p:attrName>xshear</p:attrName>
                                        </p:attrNameLst>
                                      </p:cBhvr>
                                    </p:anim>
                                    <p:animScale>
                                      <p:cBhvr>
                                        <p:cTn id="57" dur="200" decel="100000" autoRev="1" fill="hold">
                                          <p:stCondLst>
                                            <p:cond delay="600"/>
                                          </p:stCondLst>
                                        </p:cTn>
                                        <p:tgtEl>
                                          <p:spTgt spid="22"/>
                                        </p:tgtEl>
                                      </p:cBhvr>
                                      <p:from x="100000" y="100000"/>
                                      <p:to x="80000" y="100000"/>
                                    </p:animScale>
                                    <p:anim by="(#ppt_h/3+#ppt_w*0.1)" calcmode="lin" valueType="num">
                                      <p:cBhvr additive="sum">
                                        <p:cTn id="58" dur="200" decel="100000" autoRev="1" fill="hold">
                                          <p:stCondLst>
                                            <p:cond delay="600"/>
                                          </p:stCondLst>
                                        </p:cTn>
                                        <p:tgtEl>
                                          <p:spTgt spid="22"/>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 from="(-#ppt_w/2)" to="(#ppt_x)" calcmode="lin" valueType="num">
                                      <p:cBhvr>
                                        <p:cTn id="63" dur="600" fill="hold">
                                          <p:stCondLst>
                                            <p:cond delay="0"/>
                                          </p:stCondLst>
                                        </p:cTn>
                                        <p:tgtEl>
                                          <p:spTgt spid="25"/>
                                        </p:tgtEl>
                                        <p:attrNameLst>
                                          <p:attrName>ppt_x</p:attrName>
                                        </p:attrNameLst>
                                      </p:cBhvr>
                                    </p:anim>
                                    <p:anim from="0" to="-1.0" calcmode="lin" valueType="num">
                                      <p:cBhvr>
                                        <p:cTn id="64" dur="200" decel="50000" autoRev="1" fill="hold">
                                          <p:stCondLst>
                                            <p:cond delay="600"/>
                                          </p:stCondLst>
                                        </p:cTn>
                                        <p:tgtEl>
                                          <p:spTgt spid="25"/>
                                        </p:tgtEl>
                                        <p:attrNameLst>
                                          <p:attrName>xshear</p:attrName>
                                        </p:attrNameLst>
                                      </p:cBhvr>
                                    </p:anim>
                                    <p:animScale>
                                      <p:cBhvr>
                                        <p:cTn id="65" dur="200" decel="100000" autoRev="1" fill="hold">
                                          <p:stCondLst>
                                            <p:cond delay="600"/>
                                          </p:stCondLst>
                                        </p:cTn>
                                        <p:tgtEl>
                                          <p:spTgt spid="25"/>
                                        </p:tgtEl>
                                      </p:cBhvr>
                                      <p:from x="100000" y="100000"/>
                                      <p:to x="80000" y="100000"/>
                                    </p:animScale>
                                    <p:anim by="(#ppt_h/3+#ppt_w*0.1)" calcmode="lin" valueType="num">
                                      <p:cBhvr additive="sum">
                                        <p:cTn id="66" dur="200" decel="100000" autoRev="1" fill="hold">
                                          <p:stCondLst>
                                            <p:cond delay="600"/>
                                          </p:stCondLst>
                                        </p:cTn>
                                        <p:tgtEl>
                                          <p:spTgt spid="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1606470" y="836679"/>
            <a:ext cx="8903343" cy="646331"/>
          </a:xfrm>
          <a:prstGeom prst="rect">
            <a:avLst/>
          </a:prstGeom>
        </p:spPr>
        <p:txBody>
          <a:bodyPr wrap="square">
            <a:spAutoFit/>
          </a:bodyPr>
          <a:lstStyle/>
          <a:p>
            <a:pPr algn="ctr"/>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Lưu</a:t>
            </a:r>
            <a:r>
              <a:rPr lang="en-US" sz="3600" b="1" dirty="0" smtClean="0">
                <a:solidFill>
                  <a:srgbClr val="FF0000"/>
                </a:solidFill>
                <a:latin typeface="Times New Roman" pitchFamily="18" charset="0"/>
                <a:cs typeface="Times New Roman" pitchFamily="18" charset="0"/>
              </a:rPr>
              <a:t> ý</a:t>
            </a:r>
            <a:endParaRPr lang="vi-VN" sz="3600" dirty="0" smtClean="0">
              <a:solidFill>
                <a:srgbClr val="FF0000"/>
              </a:solidFill>
              <a:latin typeface="Times New Roman" pitchFamily="18" charset="0"/>
              <a:cs typeface="Times New Roman" pitchFamily="18" charset="0"/>
            </a:endParaRPr>
          </a:p>
        </p:txBody>
      </p:sp>
      <p:pic>
        <p:nvPicPr>
          <p:cNvPr id="29" name="Picture 28" descr="—Pngtree—male professors, teachers, old peoples_4291115.png"/>
          <p:cNvPicPr>
            <a:picLocks noChangeAspect="1"/>
          </p:cNvPicPr>
          <p:nvPr/>
        </p:nvPicPr>
        <p:blipFill>
          <a:blip r:embed="rId2"/>
          <a:srcRect l="24156" t="16060" r="27743" b="16535"/>
          <a:stretch>
            <a:fillRect/>
          </a:stretch>
        </p:blipFill>
        <p:spPr>
          <a:xfrm>
            <a:off x="8905350" y="2465407"/>
            <a:ext cx="2923993" cy="4097438"/>
          </a:xfrm>
          <a:prstGeom prst="rect">
            <a:avLst/>
          </a:prstGeom>
        </p:spPr>
      </p:pic>
      <p:sp>
        <p:nvSpPr>
          <p:cNvPr id="30" name="Rectangle 29"/>
          <p:cNvSpPr/>
          <p:nvPr/>
        </p:nvSpPr>
        <p:spPr>
          <a:xfrm>
            <a:off x="1809501" y="1834204"/>
            <a:ext cx="6616861" cy="523220"/>
          </a:xfrm>
          <a:prstGeom prst="rect">
            <a:avLst/>
          </a:prstGeom>
        </p:spPr>
        <p:txBody>
          <a:bodyPr wrap="square">
            <a:spAutoFit/>
          </a:bodyPr>
          <a:lstStyle/>
          <a:p>
            <a:r>
              <a:rPr lang="vi-VN" sz="2800" dirty="0" smtClean="0">
                <a:latin typeface="+mj-lt"/>
              </a:rPr>
              <a:t>Tên văn bản cần viết chữ in hoa, khổ chữ to</a:t>
            </a:r>
            <a:endParaRPr lang="en-US" sz="2800" dirty="0">
              <a:latin typeface="+mj-lt"/>
            </a:endParaRPr>
          </a:p>
        </p:txBody>
      </p:sp>
      <p:pic>
        <p:nvPicPr>
          <p:cNvPr id="31" name="图片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123" y="1770926"/>
            <a:ext cx="579238" cy="579238"/>
          </a:xfrm>
          <a:prstGeom prst="rect">
            <a:avLst/>
          </a:prstGeom>
        </p:spPr>
      </p:pic>
      <p:sp>
        <p:nvSpPr>
          <p:cNvPr id="32" name="Rectangle 31"/>
          <p:cNvSpPr/>
          <p:nvPr/>
        </p:nvSpPr>
        <p:spPr>
          <a:xfrm>
            <a:off x="1834578" y="2611639"/>
            <a:ext cx="7448317" cy="2246769"/>
          </a:xfrm>
          <a:prstGeom prst="rect">
            <a:avLst/>
          </a:prstGeom>
        </p:spPr>
        <p:txBody>
          <a:bodyPr wrap="square">
            <a:spAutoFit/>
          </a:bodyPr>
          <a:lstStyle/>
          <a:p>
            <a:pPr algn="just"/>
            <a:r>
              <a:rPr lang="vi-VN" sz="2800" dirty="0" smtClean="0">
                <a:latin typeface="+mj-lt"/>
              </a:rPr>
              <a:t>Trình bày văn bản báo cáo cần sáng sủa, cân đối: các phần quốc hiệu và tiêu ngữ, tên văn bản, nơi nhận và nội dung báo cáo, mỗi phần cách nhau 2 - 3 dòng; không viết sát lề giấy, không để phần trên và phần dưới trang giấy có khoảng trống quá lớn.</a:t>
            </a:r>
            <a:endParaRPr lang="en-US" sz="2800" dirty="0">
              <a:latin typeface="+mj-lt"/>
            </a:endParaRPr>
          </a:p>
        </p:txBody>
      </p:sp>
      <p:pic>
        <p:nvPicPr>
          <p:cNvPr id="33" name="图片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01" y="2640961"/>
            <a:ext cx="579238" cy="579238"/>
          </a:xfrm>
          <a:prstGeom prst="rect">
            <a:avLst/>
          </a:prstGeom>
        </p:spPr>
      </p:pic>
      <p:sp>
        <p:nvSpPr>
          <p:cNvPr id="34" name="Rectangle 33"/>
          <p:cNvSpPr/>
          <p:nvPr/>
        </p:nvSpPr>
        <p:spPr>
          <a:xfrm>
            <a:off x="1824933" y="5021447"/>
            <a:ext cx="7448317" cy="1384995"/>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endParaRPr lang="en-US" sz="2800" dirty="0">
              <a:latin typeface="Times New Roman" pitchFamily="18" charset="0"/>
              <a:cs typeface="Times New Roman" pitchFamily="18" charset="0"/>
            </a:endParaRPr>
          </a:p>
        </p:txBody>
      </p:sp>
      <p:pic>
        <p:nvPicPr>
          <p:cNvPr id="35" name="图片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56" y="5050769"/>
            <a:ext cx="579238" cy="5792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Pngtree—read little mouse_2777282.png"/>
          <p:cNvPicPr>
            <a:picLocks noChangeAspect="1"/>
          </p:cNvPicPr>
          <p:nvPr/>
        </p:nvPicPr>
        <p:blipFill>
          <a:blip r:embed="rId2"/>
          <a:stretch>
            <a:fillRect/>
          </a:stretch>
        </p:blipFill>
        <p:spPr>
          <a:xfrm>
            <a:off x="542886" y="317609"/>
            <a:ext cx="4445802" cy="6308898"/>
          </a:xfrm>
          <a:prstGeom prst="rect">
            <a:avLst/>
          </a:prstGeom>
        </p:spPr>
      </p:pic>
      <p:sp>
        <p:nvSpPr>
          <p:cNvPr id="4" name="文本占位符 1"/>
          <p:cNvSpPr txBox="1">
            <a:spLocks/>
          </p:cNvSpPr>
          <p:nvPr/>
        </p:nvSpPr>
        <p:spPr>
          <a:xfrm>
            <a:off x="4836062" y="1633657"/>
            <a:ext cx="6051216" cy="38110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1"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III</a:t>
            </a:r>
            <a:r>
              <a:rPr kumimoji="0" lang="en-US" altLang="zh-CN" sz="100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Luyện</a:t>
            </a:r>
            <a:r>
              <a:rPr kumimoji="0" lang="en-US" altLang="zh-CN" sz="10000" b="1" i="0" u="none" strike="noStrike" kern="1200" cap="none" spc="0" normalizeH="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noProof="0" dirty="0" err="1" smtClean="0">
                <a:ln>
                  <a:noFill/>
                </a:ln>
                <a:solidFill>
                  <a:srgbClr val="FF0000"/>
                </a:solidFill>
                <a:effectLst/>
                <a:uLnTx/>
                <a:uFillTx/>
                <a:latin typeface="Amazone" pitchFamily="66" charset="0"/>
                <a:cs typeface="Times New Roman" pitchFamily="18" charset="0"/>
              </a:rPr>
              <a:t>tập</a:t>
            </a:r>
            <a:endParaRPr kumimoji="0" lang="zh-CN" altLang="en-US" sz="10000" b="1" i="0" u="none" strike="noStrike" kern="1200" cap="none" spc="0" normalizeH="0" baseline="0" noProof="0" dirty="0">
              <a:ln>
                <a:noFill/>
              </a:ln>
              <a:solidFill>
                <a:srgbClr val="FF0000"/>
              </a:solidFill>
              <a:effectLst/>
              <a:uLnTx/>
              <a:uFillTx/>
              <a:latin typeface="Amazone" pitchFamily="66"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1713054" y="1867300"/>
            <a:ext cx="7326774" cy="2062103"/>
          </a:xfrm>
          <a:prstGeom prst="rect">
            <a:avLst/>
          </a:prstGeom>
        </p:spPr>
        <p:txBody>
          <a:bodyPr wrap="square">
            <a:spAutoFit/>
          </a:bodyPr>
          <a:lstStyle/>
          <a:p>
            <a:pPr algn="ctr"/>
            <a:r>
              <a:rPr lang="en-US" sz="3200" b="1" dirty="0" smtClean="0">
                <a:latin typeface="Times New Roman" pitchFamily="18" charset="0"/>
                <a:cs typeface="Times New Roman" pitchFamily="18" charset="0"/>
              </a:rPr>
              <a:t>G</a:t>
            </a:r>
            <a:r>
              <a:rPr lang="vi-VN" sz="3200" b="1" dirty="0" smtClean="0">
                <a:latin typeface="+mj-lt"/>
              </a:rPr>
              <a:t>iới thiệu trước lớp một văn bản báo cáo </a:t>
            </a:r>
            <a:r>
              <a:rPr lang="en-US" sz="3200" b="1" dirty="0" err="1" smtClean="0">
                <a:latin typeface="Times New Roman" pitchFamily="18" charset="0"/>
                <a:cs typeface="Times New Roman" pitchFamily="18" charset="0"/>
              </a:rPr>
              <a:t>đã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sưu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tầm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vi-VN" sz="3200" b="1" dirty="0" smtClean="0">
                <a:latin typeface="+mj-lt"/>
              </a:rPr>
              <a:t>(chỉ ra các nội dung, hình thức, phần, mục được trình bày trong văn bản đó).</a:t>
            </a:r>
            <a:endParaRPr lang="vi-VN" sz="3200" dirty="0" smtClean="0">
              <a:latin typeface="+mj-lt"/>
            </a:endParaRPr>
          </a:p>
        </p:txBody>
      </p:sp>
      <p:pic>
        <p:nvPicPr>
          <p:cNvPr id="4" name="Picture 3" descr="7678e03723da358099efe9d9c557620c.png"/>
          <p:cNvPicPr>
            <a:picLocks noChangeAspect="1"/>
          </p:cNvPicPr>
          <p:nvPr/>
        </p:nvPicPr>
        <p:blipFill>
          <a:blip r:embed="rId2" cstate="print"/>
          <a:stretch>
            <a:fillRect/>
          </a:stretch>
        </p:blipFill>
        <p:spPr>
          <a:xfrm>
            <a:off x="6347749" y="2937267"/>
            <a:ext cx="5643600" cy="35387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636607" y="837152"/>
            <a:ext cx="10903352" cy="5324535"/>
          </a:xfrm>
          <a:prstGeom prst="rect">
            <a:avLst/>
          </a:prstGeom>
        </p:spPr>
        <p:txBody>
          <a:bodyPr wrap="square">
            <a:spAutoFit/>
          </a:bodyPr>
          <a:lstStyle/>
          <a:p>
            <a:pPr algn="ctr"/>
            <a:r>
              <a:rPr lang="vi-VN" sz="2000" dirty="0" smtClean="0">
                <a:latin typeface="+mj-lt"/>
              </a:rPr>
              <a:t>CỘNG HÒA XÃ HỘI CHỦ NGHĨA VIỆT NAM</a:t>
            </a:r>
          </a:p>
          <a:p>
            <a:pPr algn="ctr"/>
            <a:r>
              <a:rPr lang="vi-VN" sz="2000" dirty="0" smtClean="0">
                <a:latin typeface="+mj-lt"/>
              </a:rPr>
              <a:t>Độc lập - Tự do - Hạnh phúc</a:t>
            </a:r>
          </a:p>
          <a:p>
            <a:pPr algn="r"/>
            <a:r>
              <a:rPr lang="vi-VN" sz="2000" dirty="0" smtClean="0">
                <a:latin typeface="+mj-lt"/>
              </a:rPr>
              <a:t>Hà Nội, ngày 25 tháng 1 năm 2018</a:t>
            </a:r>
          </a:p>
          <a:p>
            <a:pPr algn="ctr"/>
            <a:r>
              <a:rPr lang="vi-VN" sz="2000" b="1" dirty="0" smtClean="0">
                <a:latin typeface="+mj-lt"/>
              </a:rPr>
              <a:t>BÁO CÁO </a:t>
            </a:r>
            <a:endParaRPr lang="vi-VN" sz="2000" dirty="0" smtClean="0">
              <a:latin typeface="+mj-lt"/>
            </a:endParaRPr>
          </a:p>
          <a:p>
            <a:pPr algn="ctr"/>
            <a:r>
              <a:rPr lang="vi-VN" sz="2000" b="1" dirty="0" smtClean="0">
                <a:latin typeface="+mj-lt"/>
              </a:rPr>
              <a:t>Về kết quả của phong trào Đôi bạn cùng tiến</a:t>
            </a:r>
            <a:endParaRPr lang="vi-VN" sz="2000" dirty="0" smtClean="0">
              <a:latin typeface="+mj-lt"/>
            </a:endParaRPr>
          </a:p>
          <a:p>
            <a:pPr>
              <a:tabLst>
                <a:tab pos="463550" algn="l"/>
              </a:tabLst>
            </a:pPr>
            <a:r>
              <a:rPr lang="en-US" sz="2000" dirty="0" smtClean="0">
                <a:latin typeface="+mj-lt"/>
              </a:rPr>
              <a:t>	</a:t>
            </a:r>
            <a:r>
              <a:rPr lang="vi-VN" sz="2000" dirty="0" smtClean="0">
                <a:latin typeface="+mj-lt"/>
              </a:rPr>
              <a:t>Kính gửi :Ban giám hiệu trường THCS Phan Chu Trinh</a:t>
            </a:r>
          </a:p>
          <a:p>
            <a:pPr>
              <a:tabLst>
                <a:tab pos="463550" algn="l"/>
              </a:tabLst>
            </a:pPr>
            <a:r>
              <a:rPr lang="en-US" sz="2000" dirty="0" smtClean="0">
                <a:latin typeface="+mj-lt"/>
              </a:rPr>
              <a:t>	</a:t>
            </a:r>
            <a:r>
              <a:rPr lang="vi-VN" sz="2000" dirty="0" smtClean="0">
                <a:latin typeface="+mj-lt"/>
              </a:rPr>
              <a:t>Hưởng ứng phong trào Đôi ban cùng tiến do Nhà trường tổ chức, lớp 7A chúng em đã tích cực tham gia và đã thu được kết quả như sau:</a:t>
            </a:r>
          </a:p>
          <a:p>
            <a:pPr>
              <a:tabLst>
                <a:tab pos="463550" algn="l"/>
              </a:tabLst>
            </a:pPr>
            <a:r>
              <a:rPr lang="en-US" sz="2000" dirty="0" smtClean="0">
                <a:latin typeface="+mj-lt"/>
              </a:rPr>
              <a:t>	</a:t>
            </a:r>
            <a:r>
              <a:rPr lang="vi-VN" sz="2000" dirty="0" smtClean="0">
                <a:latin typeface="+mj-lt"/>
              </a:rPr>
              <a:t>Về học tập : điểm Tổng kết cuối học kì, 100% các bạn đạt được điểm trung bình trở lên. Trong đó, 25% đạt điểm giỏi, 70% đạt điểm khá, 5% đạt điểm trung bình khá và không có điểm yếu.</a:t>
            </a:r>
          </a:p>
          <a:p>
            <a:pPr>
              <a:tabLst>
                <a:tab pos="463550" algn="l"/>
              </a:tabLst>
            </a:pPr>
            <a:r>
              <a:rPr lang="en-US" sz="2000" dirty="0" smtClean="0">
                <a:latin typeface="+mj-lt"/>
              </a:rPr>
              <a:t>	</a:t>
            </a:r>
            <a:r>
              <a:rPr lang="vi-VN" sz="2000" dirty="0" smtClean="0">
                <a:latin typeface="+mj-lt"/>
              </a:rPr>
              <a:t>Về thái độ: Thực hiện tốt nội quy nhà trường, đI học đúng giờ, giữ trật từ trong lớp, các bạn hăng say phát biểu ý kiến. Trong lớp đặc biệt có đôI bạn Vũ Hồng Hà và Phạm Minh Hưng có nhiều điểm tiến bộ vượt bậc.</a:t>
            </a:r>
          </a:p>
          <a:p>
            <a:pPr>
              <a:tabLst>
                <a:tab pos="509588" algn="l"/>
              </a:tabLst>
            </a:pPr>
            <a:r>
              <a:rPr lang="en-US" sz="2000" dirty="0" smtClean="0">
                <a:latin typeface="+mj-lt"/>
              </a:rPr>
              <a:t>	</a:t>
            </a:r>
            <a:r>
              <a:rPr lang="vi-VN" sz="2000" dirty="0" smtClean="0">
                <a:latin typeface="+mj-lt"/>
              </a:rPr>
              <a:t>Với việc duy trì phong trào trên, năm học này cả lớp sẽ phấn đấu đạt 100% các bạn có học lực khá.</a:t>
            </a:r>
            <a:endParaRPr lang="en-US" sz="2000" dirty="0" smtClean="0">
              <a:latin typeface="+mj-lt"/>
            </a:endParaRPr>
          </a:p>
          <a:p>
            <a:pPr>
              <a:tabLst>
                <a:tab pos="509588" algn="l"/>
              </a:tabLst>
            </a:pPr>
            <a:r>
              <a:rPr lang="en-US" sz="2000" dirty="0" smtClean="0">
                <a:latin typeface="+mj-lt"/>
              </a:rPr>
              <a:t>	</a:t>
            </a:r>
            <a:r>
              <a:rPr lang="vi-VN" sz="2000" dirty="0" smtClean="0">
                <a:latin typeface="+mj-lt"/>
              </a:rPr>
              <a:t>Thay mặt tập thể lớp 7A</a:t>
            </a:r>
          </a:p>
          <a:p>
            <a:pPr lvl="8"/>
            <a:r>
              <a:rPr lang="en-US" sz="2000" dirty="0" smtClean="0">
                <a:latin typeface="+mj-lt"/>
              </a:rPr>
              <a:t>					</a:t>
            </a:r>
            <a:r>
              <a:rPr lang="vi-VN" sz="2000" dirty="0" smtClean="0">
                <a:latin typeface="+mj-lt"/>
              </a:rPr>
              <a:t>Lớp trưởng</a:t>
            </a:r>
          </a:p>
          <a:p>
            <a:pPr lvl="8"/>
            <a:r>
              <a:rPr lang="en-US" sz="2000" dirty="0" smtClean="0">
                <a:latin typeface="+mj-lt"/>
              </a:rPr>
              <a:t>				         </a:t>
            </a:r>
            <a:r>
              <a:rPr lang="vi-VN" sz="2000" dirty="0" smtClean="0">
                <a:latin typeface="+mj-lt"/>
              </a:rPr>
              <a:t>Nguyễn Ái Nhân</a:t>
            </a:r>
            <a:endParaRPr lang="en-US" sz="2000" dirty="0">
              <a:latin typeface="+mj-lt"/>
            </a:endParaRPr>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vi-VN" dirty="0" smtClean="0"/>
          </a:p>
        </p:txBody>
      </p:sp>
      <p:sp>
        <p:nvSpPr>
          <p:cNvPr id="3" name="Rectangle 2"/>
          <p:cNvSpPr/>
          <p:nvPr/>
        </p:nvSpPr>
        <p:spPr>
          <a:xfrm>
            <a:off x="2233914" y="2601310"/>
            <a:ext cx="7998106" cy="523220"/>
          </a:xfrm>
          <a:prstGeom prst="rect">
            <a:avLst/>
          </a:prstGeom>
        </p:spPr>
        <p:txBody>
          <a:bodyPr wrap="square">
            <a:spAutoFit/>
          </a:bodyPr>
          <a:lstStyle/>
          <a:p>
            <a:r>
              <a:rPr lang="vi-VN" sz="2800" dirty="0" smtClean="0">
                <a:latin typeface="+mj-lt"/>
              </a:rPr>
              <a:t>Tên văn bản viết chữ thường</a:t>
            </a:r>
            <a:endParaRPr lang="en-US" sz="2800" dirty="0">
              <a:latin typeface="+mj-lt"/>
            </a:endParaRPr>
          </a:p>
        </p:txBody>
      </p:sp>
      <p:sp>
        <p:nvSpPr>
          <p:cNvPr id="4" name="Rectangle 3"/>
          <p:cNvSpPr/>
          <p:nvPr/>
        </p:nvSpPr>
        <p:spPr>
          <a:xfrm>
            <a:off x="1496992" y="952944"/>
            <a:ext cx="9163292" cy="1077218"/>
          </a:xfrm>
          <a:prstGeom prst="rect">
            <a:avLst/>
          </a:prstGeom>
        </p:spPr>
        <p:txBody>
          <a:bodyPr wrap="square">
            <a:spAutoFit/>
          </a:bodyPr>
          <a:lstStyle/>
          <a:p>
            <a:pPr algn="ctr"/>
            <a:r>
              <a:rPr lang="vi-VN" sz="3200" b="1" dirty="0" smtClean="0">
                <a:solidFill>
                  <a:srgbClr val="FF0000"/>
                </a:solidFill>
                <a:latin typeface="+mj-lt"/>
              </a:rPr>
              <a:t>Nêu và phân tích các lỗi cần tránh khi viết một văn bản báo cáo.</a:t>
            </a:r>
            <a:endParaRPr lang="vi-VN" sz="3200" dirty="0" smtClean="0">
              <a:solidFill>
                <a:srgbClr val="FF0000"/>
              </a:solidFill>
              <a:latin typeface="+mj-lt"/>
            </a:endParaRPr>
          </a:p>
        </p:txBody>
      </p:sp>
      <p:pic>
        <p:nvPicPr>
          <p:cNvPr id="5" name="Picture 4" descr="—Pngtree—cartoon hand drawn cute little_4463456.png"/>
          <p:cNvPicPr>
            <a:picLocks noChangeAspect="1"/>
          </p:cNvPicPr>
          <p:nvPr/>
        </p:nvPicPr>
        <p:blipFill>
          <a:blip r:embed="rId2" cstate="print"/>
          <a:stretch>
            <a:fillRect/>
          </a:stretch>
        </p:blipFill>
        <p:spPr>
          <a:xfrm>
            <a:off x="1057149" y="2337120"/>
            <a:ext cx="1084168" cy="1084168"/>
          </a:xfrm>
          <a:prstGeom prst="rect">
            <a:avLst/>
          </a:prstGeom>
        </p:spPr>
      </p:pic>
      <p:sp>
        <p:nvSpPr>
          <p:cNvPr id="6" name="Rectangle 5"/>
          <p:cNvSpPr/>
          <p:nvPr/>
        </p:nvSpPr>
        <p:spPr>
          <a:xfrm>
            <a:off x="2247420" y="3471341"/>
            <a:ext cx="8482312" cy="954107"/>
          </a:xfrm>
          <a:prstGeom prst="rect">
            <a:avLst/>
          </a:prstGeom>
        </p:spPr>
        <p:txBody>
          <a:bodyPr wrap="square">
            <a:spAutoFit/>
          </a:bodyPr>
          <a:lstStyle/>
          <a:p>
            <a:r>
              <a:rPr lang="vi-VN" sz="2800" dirty="0" smtClean="0">
                <a:latin typeface="+mj-lt"/>
              </a:rPr>
              <a:t>Về hình thức: Các phần trong báo cáo trình bày không cân đối, tối nghĩa</a:t>
            </a:r>
            <a:endParaRPr lang="en-US" sz="2800" dirty="0">
              <a:latin typeface="+mj-lt"/>
            </a:endParaRPr>
          </a:p>
        </p:txBody>
      </p:sp>
      <p:pic>
        <p:nvPicPr>
          <p:cNvPr id="7" name="Picture 6" descr="—Pngtree—cartoon hand drawn cute little_4463456.png"/>
          <p:cNvPicPr>
            <a:picLocks noChangeAspect="1"/>
          </p:cNvPicPr>
          <p:nvPr/>
        </p:nvPicPr>
        <p:blipFill>
          <a:blip r:embed="rId2" cstate="print"/>
          <a:stretch>
            <a:fillRect/>
          </a:stretch>
        </p:blipFill>
        <p:spPr>
          <a:xfrm>
            <a:off x="1070655" y="3357626"/>
            <a:ext cx="1084168" cy="1084168"/>
          </a:xfrm>
          <a:prstGeom prst="rect">
            <a:avLst/>
          </a:prstGeom>
        </p:spPr>
      </p:pic>
      <p:sp>
        <p:nvSpPr>
          <p:cNvPr id="8" name="Rectangle 7"/>
          <p:cNvSpPr/>
          <p:nvPr/>
        </p:nvSpPr>
        <p:spPr>
          <a:xfrm>
            <a:off x="2214625" y="4634381"/>
            <a:ext cx="8482312" cy="954107"/>
          </a:xfrm>
          <a:prstGeom prst="rect">
            <a:avLst/>
          </a:prstGeom>
        </p:spPr>
        <p:txBody>
          <a:bodyPr wrap="square">
            <a:spAutoFit/>
          </a:bodyPr>
          <a:lstStyle/>
          <a:p>
            <a:r>
              <a:rPr lang="vi-VN" sz="2800" dirty="0" smtClean="0">
                <a:latin typeface="+mj-lt"/>
              </a:rPr>
              <a:t>Về nội dung: Các kết quả báo cáo không được nếu rõ ràng với các số liệu chi tiết, cụ thể mà chỉ nói chung chung.</a:t>
            </a:r>
            <a:endParaRPr lang="en-US" sz="2800" dirty="0">
              <a:latin typeface="+mj-lt"/>
            </a:endParaRPr>
          </a:p>
        </p:txBody>
      </p:sp>
      <p:pic>
        <p:nvPicPr>
          <p:cNvPr id="9" name="Picture 8" descr="—Pngtree—cartoon hand drawn cute little_4463456.png"/>
          <p:cNvPicPr>
            <a:picLocks noChangeAspect="1"/>
          </p:cNvPicPr>
          <p:nvPr/>
        </p:nvPicPr>
        <p:blipFill>
          <a:blip r:embed="rId2" cstate="print"/>
          <a:stretch>
            <a:fillRect/>
          </a:stretch>
        </p:blipFill>
        <p:spPr>
          <a:xfrm>
            <a:off x="1037860" y="4509091"/>
            <a:ext cx="1084168" cy="108416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2995B-99E9-41FD-A110-361F1D8616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47" t="28215" r="23598" b="9945"/>
          <a:stretch/>
        </p:blipFill>
        <p:spPr>
          <a:xfrm>
            <a:off x="5168401" y="2459254"/>
            <a:ext cx="1459149" cy="2003899"/>
          </a:xfrm>
          <a:prstGeom prst="rect">
            <a:avLst/>
          </a:prstGeom>
        </p:spPr>
      </p:pic>
      <p:pic>
        <p:nvPicPr>
          <p:cNvPr id="9" name="Picture 8">
            <a:extLst>
              <a:ext uri="{FF2B5EF4-FFF2-40B4-BE49-F238E27FC236}">
                <a16:creationId xmlns:a16="http://schemas.microsoft.com/office/drawing/2014/main" id="{C3AAF407-B2B6-419B-BB98-25199B0B91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64" t="5984" r="21187" b="7847"/>
          <a:stretch/>
        </p:blipFill>
        <p:spPr>
          <a:xfrm>
            <a:off x="9248150" y="2195996"/>
            <a:ext cx="1138137" cy="1731250"/>
          </a:xfrm>
          <a:prstGeom prst="rect">
            <a:avLst/>
          </a:prstGeom>
        </p:spPr>
      </p:pic>
      <p:pic>
        <p:nvPicPr>
          <p:cNvPr id="11" name="Picture 10">
            <a:extLst>
              <a:ext uri="{FF2B5EF4-FFF2-40B4-BE49-F238E27FC236}">
                <a16:creationId xmlns:a16="http://schemas.microsoft.com/office/drawing/2014/main" id="{0D90AC79-0FD2-4EBC-B5C0-345CB613A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4003" y="3634950"/>
            <a:ext cx="1846634" cy="1846634"/>
          </a:xfrm>
          <a:prstGeom prst="rect">
            <a:avLst/>
          </a:prstGeom>
        </p:spPr>
      </p:pic>
      <p:pic>
        <p:nvPicPr>
          <p:cNvPr id="15" name="Picture 14">
            <a:extLst>
              <a:ext uri="{FF2B5EF4-FFF2-40B4-BE49-F238E27FC236}">
                <a16:creationId xmlns:a16="http://schemas.microsoft.com/office/drawing/2014/main" id="{08E9D73F-7234-4093-B881-ECDFFA3272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850" y="2013625"/>
            <a:ext cx="1807288" cy="1875541"/>
          </a:xfrm>
          <a:prstGeom prst="rect">
            <a:avLst/>
          </a:prstGeom>
        </p:spPr>
      </p:pic>
      <p:pic>
        <p:nvPicPr>
          <p:cNvPr id="20" name="Picture 19">
            <a:extLst>
              <a:ext uri="{FF2B5EF4-FFF2-40B4-BE49-F238E27FC236}">
                <a16:creationId xmlns:a16="http://schemas.microsoft.com/office/drawing/2014/main" id="{E1A87DD5-57E1-4EA2-B318-25B76CD407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189038" y="2732781"/>
            <a:ext cx="487038" cy="487038"/>
          </a:xfrm>
          <a:prstGeom prst="rect">
            <a:avLst/>
          </a:prstGeom>
        </p:spPr>
      </p:pic>
      <p:pic>
        <p:nvPicPr>
          <p:cNvPr id="21" name="Picture 20">
            <a:extLst>
              <a:ext uri="{FF2B5EF4-FFF2-40B4-BE49-F238E27FC236}">
                <a16:creationId xmlns:a16="http://schemas.microsoft.com/office/drawing/2014/main" id="{B45B61BE-3B52-47DD-B5CB-251DE5C644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904398" y="2693879"/>
            <a:ext cx="530095" cy="530095"/>
          </a:xfrm>
          <a:prstGeom prst="rect">
            <a:avLst/>
          </a:prstGeom>
        </p:spPr>
      </p:pic>
      <p:pic>
        <p:nvPicPr>
          <p:cNvPr id="22" name="Picture 21">
            <a:extLst>
              <a:ext uri="{FF2B5EF4-FFF2-40B4-BE49-F238E27FC236}">
                <a16:creationId xmlns:a16="http://schemas.microsoft.com/office/drawing/2014/main" id="{36CC74F3-DB0F-4B8E-8CF3-6001ABA012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28144" flipH="1">
            <a:off x="3289626" y="3094471"/>
            <a:ext cx="504825" cy="504825"/>
          </a:xfrm>
          <a:prstGeom prst="rect">
            <a:avLst/>
          </a:prstGeom>
        </p:spPr>
      </p:pic>
      <p:pic>
        <p:nvPicPr>
          <p:cNvPr id="23" name="Picture 22">
            <a:extLst>
              <a:ext uri="{FF2B5EF4-FFF2-40B4-BE49-F238E27FC236}">
                <a16:creationId xmlns:a16="http://schemas.microsoft.com/office/drawing/2014/main" id="{931101F9-70C4-470A-9456-0930A7331B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19257" y="3136168"/>
            <a:ext cx="530094" cy="530094"/>
          </a:xfrm>
          <a:prstGeom prst="rect">
            <a:avLst/>
          </a:prstGeom>
        </p:spPr>
      </p:pic>
      <p:pic>
        <p:nvPicPr>
          <p:cNvPr id="24" name="Picture 23">
            <a:extLst>
              <a:ext uri="{FF2B5EF4-FFF2-40B4-BE49-F238E27FC236}">
                <a16:creationId xmlns:a16="http://schemas.microsoft.com/office/drawing/2014/main" id="{D4A66E99-FE49-4352-B370-C5A66A2507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547627" y="2428831"/>
            <a:ext cx="530095" cy="530095"/>
          </a:xfrm>
          <a:prstGeom prst="rect">
            <a:avLst/>
          </a:prstGeom>
        </p:spPr>
      </p:pic>
      <p:pic>
        <p:nvPicPr>
          <p:cNvPr id="27" name="Picture 26">
            <a:extLst>
              <a:ext uri="{FF2B5EF4-FFF2-40B4-BE49-F238E27FC236}">
                <a16:creationId xmlns:a16="http://schemas.microsoft.com/office/drawing/2014/main" id="{1441BF4C-9F2B-4DBA-9BC9-8C27E26790E5}"/>
              </a:ext>
            </a:extLst>
          </p:cNvPr>
          <p:cNvPicPr>
            <a:picLocks noChangeAspect="1"/>
          </p:cNvPicPr>
          <p:nvPr/>
        </p:nvPicPr>
        <p:blipFill rotWithShape="1">
          <a:blip r:embed="rId9">
            <a:extLst>
              <a:ext uri="{28A0092B-C50C-407E-A947-70E740481C1C}">
                <a14:useLocalDpi xmlns:a14="http://schemas.microsoft.com/office/drawing/2010/main" val="0"/>
              </a:ext>
            </a:extLst>
          </a:blip>
          <a:srcRect l="30293" t="15590" r="28710" b="31413"/>
          <a:stretch/>
        </p:blipFill>
        <p:spPr>
          <a:xfrm>
            <a:off x="6995352" y="1802411"/>
            <a:ext cx="1943869" cy="2512811"/>
          </a:xfrm>
          <a:prstGeom prst="rect">
            <a:avLst/>
          </a:prstGeom>
        </p:spPr>
      </p:pic>
      <p:pic>
        <p:nvPicPr>
          <p:cNvPr id="29" name="Picture 28">
            <a:hlinkClick r:id="rId10" action="ppaction://hlinksldjump"/>
            <a:extLst>
              <a:ext uri="{FF2B5EF4-FFF2-40B4-BE49-F238E27FC236}">
                <a16:creationId xmlns:a16="http://schemas.microsoft.com/office/drawing/2014/main" id="{61118A83-E8D6-42AE-B23C-2C83AC217A3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37" t="1361" r="66100" b="70034"/>
          <a:stretch/>
        </p:blipFill>
        <p:spPr>
          <a:xfrm>
            <a:off x="7125028" y="1802411"/>
            <a:ext cx="603777" cy="578343"/>
          </a:xfrm>
          <a:prstGeom prst="rect">
            <a:avLst/>
          </a:prstGeom>
        </p:spPr>
      </p:pic>
      <p:pic>
        <p:nvPicPr>
          <p:cNvPr id="31" name="Picture 30">
            <a:hlinkClick r:id="rId12" action="ppaction://hlinksldjump"/>
            <a:extLst>
              <a:ext uri="{FF2B5EF4-FFF2-40B4-BE49-F238E27FC236}">
                <a16:creationId xmlns:a16="http://schemas.microsoft.com/office/drawing/2014/main" id="{89B6E0C4-FA13-4D80-8523-94B5E86586A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4853" r="35623" b="70780"/>
          <a:stretch/>
        </p:blipFill>
        <p:spPr>
          <a:xfrm>
            <a:off x="7721089" y="1783193"/>
            <a:ext cx="603777" cy="597561"/>
          </a:xfrm>
          <a:prstGeom prst="rect">
            <a:avLst/>
          </a:prstGeom>
        </p:spPr>
      </p:pic>
      <p:pic>
        <p:nvPicPr>
          <p:cNvPr id="33" name="Picture 32">
            <a:hlinkClick r:id="rId14" action="ppaction://hlinksldjump"/>
            <a:extLst>
              <a:ext uri="{FF2B5EF4-FFF2-40B4-BE49-F238E27FC236}">
                <a16:creationId xmlns:a16="http://schemas.microsoft.com/office/drawing/2014/main" id="{78AE6E31-3F4E-4E7C-905F-D67DFAA9AA9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6690" r="3178" b="70638"/>
          <a:stretch/>
        </p:blipFill>
        <p:spPr>
          <a:xfrm>
            <a:off x="8332582" y="1806516"/>
            <a:ext cx="603777" cy="588338"/>
          </a:xfrm>
          <a:prstGeom prst="rect">
            <a:avLst/>
          </a:prstGeom>
        </p:spPr>
      </p:pic>
      <p:pic>
        <p:nvPicPr>
          <p:cNvPr id="35" name="Picture 34">
            <a:hlinkClick r:id="rId16" action="ppaction://hlinksldjump"/>
            <a:extLst>
              <a:ext uri="{FF2B5EF4-FFF2-40B4-BE49-F238E27FC236}">
                <a16:creationId xmlns:a16="http://schemas.microsoft.com/office/drawing/2014/main" id="{0F86613D-EB49-4C36-AEC9-909F79FB1A4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3016" t="32021" r="64963" b="38095"/>
          <a:stretch/>
        </p:blipFill>
        <p:spPr>
          <a:xfrm>
            <a:off x="10525008" y="1433987"/>
            <a:ext cx="630425" cy="588338"/>
          </a:xfrm>
          <a:prstGeom prst="rect">
            <a:avLst/>
          </a:prstGeom>
        </p:spPr>
      </p:pic>
      <p:pic>
        <p:nvPicPr>
          <p:cNvPr id="37" name="Picture 36">
            <a:hlinkClick r:id="rId18" action="ppaction://hlinksldjump"/>
            <a:extLst>
              <a:ext uri="{FF2B5EF4-FFF2-40B4-BE49-F238E27FC236}">
                <a16:creationId xmlns:a16="http://schemas.microsoft.com/office/drawing/2014/main" id="{8E45649A-BDB3-4903-9E46-19E72D1D95D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33965" t="32021" r="34944" b="38095"/>
          <a:stretch/>
        </p:blipFill>
        <p:spPr>
          <a:xfrm>
            <a:off x="11317320" y="1425287"/>
            <a:ext cx="630219" cy="605738"/>
          </a:xfrm>
          <a:prstGeom prst="rect">
            <a:avLst/>
          </a:prstGeom>
        </p:spPr>
      </p:pic>
      <p:sp>
        <p:nvSpPr>
          <p:cNvPr id="2" name="TextBox 1">
            <a:extLst>
              <a:ext uri="{FF2B5EF4-FFF2-40B4-BE49-F238E27FC236}">
                <a16:creationId xmlns:a16="http://schemas.microsoft.com/office/drawing/2014/main" id="{B7C618E2-3BF9-4CDA-9C09-278E8D921B57}"/>
              </a:ext>
            </a:extLst>
          </p:cNvPr>
          <p:cNvSpPr txBox="1"/>
          <p:nvPr/>
        </p:nvSpPr>
        <p:spPr>
          <a:xfrm>
            <a:off x="9293838" y="104456"/>
            <a:ext cx="2826912" cy="584775"/>
          </a:xfrm>
          <a:prstGeom prst="rect">
            <a:avLst/>
          </a:prstGeom>
          <a:noFill/>
        </p:spPr>
        <p:txBody>
          <a:bodyPr wrap="square" rtlCol="0">
            <a:spAutoFit/>
          </a:bodyPr>
          <a:lstStyle/>
          <a:p>
            <a:r>
              <a:rPr lang="en-US" sz="3200" b="1" dirty="0" err="1" smtClean="0">
                <a:solidFill>
                  <a:srgbClr val="FF0000"/>
                </a:solidFill>
                <a:latin typeface="UTM Wedding K&amp;T" panose="02040603050506020204" pitchFamily="18" charset="0"/>
                <a:cs typeface="Times New Roman" panose="02020603050405020304" pitchFamily="18" charset="0"/>
              </a:rPr>
              <a:t>Nguyễn</a:t>
            </a:r>
            <a:r>
              <a:rPr lang="en-US" sz="3200" b="1" dirty="0" smtClean="0">
                <a:solidFill>
                  <a:srgbClr val="FF0000"/>
                </a:solidFill>
                <a:latin typeface="UTM Wedding K&amp;T" panose="02040603050506020204" pitchFamily="18" charset="0"/>
                <a:cs typeface="Times New Roman" panose="02020603050405020304" pitchFamily="18" charset="0"/>
              </a:rPr>
              <a:t> </a:t>
            </a:r>
            <a:r>
              <a:rPr lang="en-US" sz="3200" b="1" dirty="0" err="1" smtClean="0">
                <a:solidFill>
                  <a:srgbClr val="FF0000"/>
                </a:solidFill>
                <a:latin typeface="UTM Wedding K&amp;T" panose="02040603050506020204" pitchFamily="18" charset="0"/>
                <a:cs typeface="Times New Roman" panose="02020603050405020304" pitchFamily="18" charset="0"/>
              </a:rPr>
              <a:t>Thị</a:t>
            </a:r>
            <a:r>
              <a:rPr lang="en-US" sz="3200" b="1" dirty="0" smtClean="0">
                <a:solidFill>
                  <a:srgbClr val="FF0000"/>
                </a:solidFill>
                <a:latin typeface="UTM Wedding K&amp;T" panose="02040603050506020204" pitchFamily="18" charset="0"/>
                <a:cs typeface="Times New Roman" panose="02020603050405020304" pitchFamily="18" charset="0"/>
              </a:rPr>
              <a:t> </a:t>
            </a:r>
            <a:r>
              <a:rPr lang="en-US" sz="3200" b="1" dirty="0" err="1" smtClean="0">
                <a:solidFill>
                  <a:srgbClr val="FF0000"/>
                </a:solidFill>
                <a:latin typeface="UTM Wedding K&amp;T" panose="02040603050506020204" pitchFamily="18" charset="0"/>
                <a:cs typeface="Times New Roman" panose="02020603050405020304" pitchFamily="18" charset="0"/>
              </a:rPr>
              <a:t>Hạnh</a:t>
            </a:r>
            <a:endParaRPr lang="en-US" sz="3200" b="1" dirty="0">
              <a:solidFill>
                <a:srgbClr val="FF0000"/>
              </a:solidFill>
              <a:latin typeface="UTM Wedding K&amp;T"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06103745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1.48148E-6 L -0.00651 -0.09467 L -0.06875 -0.07384 L -0.12357 0.06366 L -0.15625 0.23634 L -0.17579 0.30579 L -0.09414 0.40185 L 0.07851 0.47431 C 0.09362 0.48125 0.08151 0.47662 0.09804 0.47986 C 0.09961 0.48009 0.10221 0.48125 0.10221 0.48148 L 0.35169 0.52222 L 0.40013 0.52222 L 0.43932 0.525 C 0.45507 0.53056 0.44752 0.5294 0.46224 0.5294 L 0.5513 0.54491 C 0.56093 0.54884 0.56575 0.55093 0.57591 0.55347 C 0.57929 0.55417 0.58242 0.5544 0.5858 0.55486 L 0.58893 0.55625 L 0.71106 0.60602 " pathEditMode="relative" rAng="0" ptsTypes="AAAAAAAAAAAAAAAAAAA">
                                      <p:cBhvr>
                                        <p:cTn id="6" dur="5000" fill="hold"/>
                                        <p:tgtEl>
                                          <p:spTgt spid="24"/>
                                        </p:tgtEl>
                                        <p:attrNameLst>
                                          <p:attrName>ppt_x</p:attrName>
                                          <p:attrName>ppt_y</p:attrName>
                                        </p:attrNameLst>
                                      </p:cBhvr>
                                      <p:rCtr x="26758" y="25556"/>
                                    </p:animMotion>
                                  </p:childTnLst>
                                </p:cTn>
                              </p:par>
                            </p:childTnLst>
                          </p:cTn>
                        </p:par>
                      </p:childTnLst>
                    </p:cTn>
                  </p:par>
                </p:childTnLst>
              </p:cTn>
              <p:nextCondLst>
                <p:cond evt="onClick" delay="0">
                  <p:tgtEl>
                    <p:spTgt spid="24"/>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599 0.00023 L 0.03958 -0.11922 L -0.04687 -0.1551 L -0.07187 -0.00301 L -0.17669 0.19676 C -0.17878 0.21342 -0.17734 0.20764 -0.17956 0.21574 L -0.12956 0.31643 L -0.08346 0.35926 L 0.02331 0.34884 L 0.1444 0.34051 C 0.14701 0.34213 0.14948 0.34421 0.15208 0.3456 C 0.1556 0.34745 0.15638 0.34722 0.15885 0.34722 L 0.28672 0.39514 C 0.29089 0.39861 0.29492 0.40254 0.29922 0.40532 C 0.30547 0.40949 0.31849 0.41551 0.31849 0.41551 L 0.49922 0.44467 C 0.50247 0.44583 0.5056 0.44722 0.50885 0.44814 C 0.51133 0.44884 0.51654 0.44976 0.51654 0.44976 L 0.64063 0.47199 L 0.64831 0.47893 L 0.74544 0.59004 " pathEditMode="relative" ptsTypes="AAAAAAAAAAAAAAAAAAAAA">
                                      <p:cBhvr>
                                        <p:cTn id="11" dur="5000" fill="hold"/>
                                        <p:tgtEl>
                                          <p:spTgt spid="20"/>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325 -0.00069 L -0.01602 -0.10671 L -0.07461 -0.13403 L -0.1237 -0.08796 L -0.15638 0.06597 C -0.15729 0.07037 -0.15847 0.075 -0.15925 0.07963 C -0.15977 0.08241 -0.16016 0.0882 -0.16016 0.0882 L -0.14961 0.22824 C -0.14805 0.23218 -0.14662 0.23634 -0.14479 0.24028 C -0.14401 0.24213 -0.14193 0.24537 -0.14193 0.24537 L -0.05547 0.31042 C -0.0474 0.31574 -0.05052 0.31551 -0.04675 0.31551 L 0.05521 0.32917 L 0.20221 0.34954 C 0.20508 0.35023 0.20807 0.35023 0.21093 0.35139 C 0.21237 0.35185 0.21341 0.35371 0.21471 0.35486 C 0.21562 0.35556 0.21758 0.35648 0.21758 0.35648 L 0.30703 0.37708 C 0.31159 0.37824 0.31601 0.37894 0.32057 0.38033 C 0.32148 0.38079 0.32239 0.38195 0.32343 0.38218 C 0.32526 0.38241 0.32721 0.38218 0.32916 0.38218 L 0.41471 0.39421 C 0.41718 0.39445 0.42786 0.3963 0.43112 0.39746 C 0.44075 0.40139 0.43346 0.40093 0.43971 0.40093 L 0.51953 0.42477 C 0.53008 0.43102 0.52513 0.43009 0.53398 0.43009 L 0.58489 0.43866 C 0.59557 0.44236 0.59726 0.44259 0.60898 0.44884 C 0.61067 0.44977 0.6138 0.45232 0.6138 0.45232 L 0.65221 0.49491 C 0.65911 0.50903 0.65898 0.50255 0.65898 0.51042 L 0.69075 0.60278 " pathEditMode="relative" ptsTypes="AAAAAAAAAAAAAAAAAAAAAAAAAAAAAAAA">
                                      <p:cBhvr>
                                        <p:cTn id="16" dur="5000" fill="hold"/>
                                        <p:tgtEl>
                                          <p:spTgt spid="21"/>
                                        </p:tgtEl>
                                        <p:attrNameLst>
                                          <p:attrName>ppt_x</p:attrName>
                                          <p:attrName>ppt_y</p:attrName>
                                        </p:attrNameLst>
                                      </p:cBhvr>
                                    </p:animMotion>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2.91667E-6 -1.48148E-6 L 0.03894 -0.12662 L 0.02318 -0.18009 L -0.01458 -0.19606 L -0.05325 -0.19768 L -0.07435 -0.18912 L -0.09843 -0.08009 L -0.1151 0.05 L -0.11823 0.06621 L -0.13815 0.13009 C -0.14492 0.14375 -0.14453 0.13704 -0.14453 0.1463 L -0.18945 0.2338 L -0.20091 0.32454 L -0.07747 0.40301 L 0.04727 0.39236 L 0.16563 0.38704 L 0.35404 0.39236 L 0.51433 0.40301 L 0.59727 0.42454 C 0.60131 0.42616 0.6056 0.42778 0.60977 0.42986 C 0.61185 0.43079 0.61615 0.43333 0.61615 0.43357 L 0.72709 0.50139 " pathEditMode="relative" rAng="0" ptsTypes="AAAAAAAAAAAAAAAAAAAAAA">
                                      <p:cBhvr>
                                        <p:cTn id="21" dur="5000" fill="hold"/>
                                        <p:tgtEl>
                                          <p:spTgt spid="22"/>
                                        </p:tgtEl>
                                        <p:attrNameLst>
                                          <p:attrName>ppt_x</p:attrName>
                                          <p:attrName>ppt_y</p:attrName>
                                        </p:attrNameLst>
                                      </p:cBhvr>
                                      <p:rCtr x="26302" y="15185"/>
                                    </p:animMotion>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39 -0.00532 L -0.00339 -0.13171 L -0.0168 -0.18819 L -0.03998 -0.20856 L -0.07162 -0.20856 L -0.0948 -0.1949 L -0.11107 -0.16944 C -0.11524 -0.15463 -0.11498 -0.16088 -0.11498 -0.15231 L -0.12266 -0.10949 C -0.1237 -0.09236 -0.12357 -0.0993 -0.12357 -0.08912 L -0.14571 0.02385 C -0.15079 0.0382 -0.14831 0.03357 -0.15144 0.03912 L -0.1793 0.0801 L -0.18998 0.09908 L -0.20912 0.17408 C -0.20951 0.1794 -0.20964 0.18449 -0.21016 0.18959 C -0.21029 0.1919 -0.21068 0.19422 -0.21107 0.1963 C -0.21133 0.19815 -0.21198 0.20162 -0.21198 0.20162 L -0.19857 0.2801 C -0.19636 0.28311 -0.19401 0.28565 -0.1918 0.28866 C -0.18907 0.2926 -0.19102 0.29213 -0.18894 0.29213 L -0.11107 0.34329 C -0.10118 0.34861 -0.10482 0.34861 -0.10052 0.34861 L 0.04466 0.37084 L 0.05338 0.36898 L 0.12643 0.35371 L 0.13698 0.35371 L 0.17356 0.34329 L 0.1927 0.34329 L 0.21002 0.34514 C 0.22031 0.34885 0.2164 0.34861 0.22161 0.34861 L 0.23984 0.3588 C 0.24336 0.36343 0.24674 0.36852 0.25039 0.37246 C 0.25208 0.37408 0.25351 0.37616 0.2552 0.37755 C 0.25651 0.37848 0.25911 0.37917 0.25911 0.37917 L 0.27838 0.39468 C 0.29531 0.40718 0.28945 0.40186 0.29661 0.40834 L 0.3177 0.41852 C 0.3207 0.41922 0.32356 0.41968 0.32643 0.42037 C 0.33489 0.42246 0.32773 0.42199 0.33502 0.42199 L 0.34948 0.42199 L 0.36289 0.42199 L 0.3832 0.42037 C 0.38632 0.41852 0.38945 0.41644 0.3927 0.41528 C 0.39531 0.41412 0.40039 0.41343 0.40039 0.41343 L 0.43125 0.40996 L 0.4427 0.40834 C 0.44531 0.40787 0.45039 0.40672 0.45039 0.40672 L 0.48893 0.38773 L 0.51198 0.38449 C 0.52005 0.38496 0.52812 0.38403 0.53606 0.38611 C 0.53945 0.38704 0.54231 0.39098 0.5457 0.39306 C 0.54713 0.39398 0.55039 0.39468 0.55039 0.39468 L 0.5832 0.40672 C 0.59049 0.41181 0.59804 0.41644 0.6052 0.42199 C 0.60768 0.42385 0.60963 0.42686 0.61198 0.42894 C 0.61419 0.43079 0.61875 0.43403 0.61875 0.43403 L 0.64856 0.44931 L 0.65716 0.45625 C 0.65872 0.45741 0.66041 0.45834 0.66198 0.45973 C 0.66367 0.46111 0.66523 0.4632 0.66679 0.46482 C 0.66744 0.46528 0.6681 0.46598 0.66875 0.46644 L 0.6957 0.52639 " pathEditMode="relative" ptsTypes="AAAAAAAAAAAAAAAAAAAAAAAAAAAAAAAAAAAAAAAAAAAAAAAAAAAAAAAAAAAAAAA">
                                      <p:cBhvr>
                                        <p:cTn id="26" dur="5000" fill="hold"/>
                                        <p:tgtEl>
                                          <p:spTgt spid="23"/>
                                        </p:tgtEl>
                                        <p:attrNameLst>
                                          <p:attrName>ppt_x</p:attrName>
                                          <p:attrName>ppt_y</p:attrName>
                                        </p:attrNameLst>
                                      </p:cBhvr>
                                    </p:animMotion>
                                  </p:childTnLst>
                                </p:cTn>
                              </p:par>
                            </p:childTnLst>
                          </p:cTn>
                        </p:par>
                      </p:childTnLst>
                    </p:cTn>
                  </p:par>
                </p:childTnLst>
              </p:cTn>
              <p:nextCondLst>
                <p:cond evt="onClick" delay="0">
                  <p:tgtEl>
                    <p:spTgt spid="23"/>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3" restart="whenNotActive" fill="hold" evtFilter="cancelBubble" nodeType="interactiveSeq">
                <p:stCondLst>
                  <p:cond evt="onClick" delay="0">
                    <p:tgtEl>
                      <p:spTgt spid="31"/>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5" restart="whenNotActive" fill="hold" evtFilter="cancelBubble" nodeType="interactiveSeq">
                <p:stCondLst>
                  <p:cond evt="onClick" delay="0">
                    <p:tgtEl>
                      <p:spTgt spid="35"/>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F6494-36FF-4E52-BC4E-C9A97F4C5F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14" t="16596" r="2723" b="26951"/>
          <a:stretch/>
        </p:blipFill>
        <p:spPr>
          <a:xfrm>
            <a:off x="2918297" y="680936"/>
            <a:ext cx="5398851" cy="3871609"/>
          </a:xfrm>
          <a:prstGeom prst="rect">
            <a:avLst/>
          </a:prstGeom>
        </p:spPr>
      </p:pic>
      <p:sp>
        <p:nvSpPr>
          <p:cNvPr id="4" name="TextBox 3">
            <a:extLst>
              <a:ext uri="{FF2B5EF4-FFF2-40B4-BE49-F238E27FC236}">
                <a16:creationId xmlns:a16="http://schemas.microsoft.com/office/drawing/2014/main" id="{A66430F9-1B3D-442E-B9AF-95822F15F025}"/>
              </a:ext>
            </a:extLst>
          </p:cNvPr>
          <p:cNvSpPr txBox="1"/>
          <p:nvPr/>
        </p:nvSpPr>
        <p:spPr>
          <a:xfrm>
            <a:off x="3229581" y="1653702"/>
            <a:ext cx="4776281" cy="1323439"/>
          </a:xfrm>
          <a:prstGeom prst="rect">
            <a:avLst/>
          </a:prstGeom>
          <a:noFill/>
        </p:spPr>
        <p:txBody>
          <a:bodyPr wrap="square" rtlCol="0">
            <a:spAutoFit/>
          </a:bodyPr>
          <a:lstStyle/>
          <a:p>
            <a:pPr lvl="0" algn="ctr"/>
            <a:r>
              <a:rPr lang="vi-VN" sz="4000" b="1" i="1" dirty="0" smtClean="0">
                <a:solidFill>
                  <a:schemeClr val="bg1"/>
                </a:solidFill>
                <a:latin typeface="+mj-lt"/>
              </a:rPr>
              <a:t>Khi nào phải làm văn bản báo cáo?</a:t>
            </a:r>
            <a:endParaRPr lang="en-US" sz="4000" b="1" i="1" dirty="0" smtClean="0">
              <a:solidFill>
                <a:schemeClr val="bg1"/>
              </a:solidFill>
              <a:latin typeface="+mj-lt"/>
            </a:endParaRPr>
          </a:p>
        </p:txBody>
      </p:sp>
      <p:sp>
        <p:nvSpPr>
          <p:cNvPr id="5" name="Rectangle 4">
            <a:extLst>
              <a:ext uri="{FF2B5EF4-FFF2-40B4-BE49-F238E27FC236}">
                <a16:creationId xmlns:a16="http://schemas.microsoft.com/office/drawing/2014/main" id="{42EED6A2-EE30-4E10-BA4B-189BF8E5BD72}"/>
              </a:ext>
            </a:extLst>
          </p:cNvPr>
          <p:cNvSpPr/>
          <p:nvPr/>
        </p:nvSpPr>
        <p:spPr>
          <a:xfrm>
            <a:off x="915667" y="4386805"/>
            <a:ext cx="4906798" cy="9365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AutoNum type="alphaUcPeriod"/>
            </a:pPr>
            <a:r>
              <a:rPr lang="vi-VN" sz="2200" dirty="0" smtClean="0">
                <a:solidFill>
                  <a:schemeClr val="tx1"/>
                </a:solidFill>
                <a:latin typeface="+mj-lt"/>
              </a:rPr>
              <a:t>Khi muốn truyền đạt những nội </a:t>
            </a:r>
            <a:endParaRPr lang="en-US" sz="2200" dirty="0" smtClean="0">
              <a:solidFill>
                <a:schemeClr val="tx1"/>
              </a:solidFill>
              <a:latin typeface="+mj-lt"/>
            </a:endParaRPr>
          </a:p>
          <a:p>
            <a:pPr marL="457200" lvl="0" indent="-457200"/>
            <a:r>
              <a:rPr lang="vi-VN" sz="2200" dirty="0" smtClean="0">
                <a:solidFill>
                  <a:schemeClr val="tx1"/>
                </a:solidFill>
                <a:latin typeface="+mj-lt"/>
              </a:rPr>
              <a:t>dung và yêu cầu từ cấp trên xuống</a:t>
            </a:r>
            <a:endParaRPr lang="en-US" sz="2200" dirty="0" smtClean="0">
              <a:solidFill>
                <a:schemeClr val="tx1"/>
              </a:solidFill>
              <a:latin typeface="+mj-lt"/>
            </a:endParaRPr>
          </a:p>
        </p:txBody>
      </p:sp>
      <p:sp>
        <p:nvSpPr>
          <p:cNvPr id="6" name="Rectangle 5">
            <a:extLst>
              <a:ext uri="{FF2B5EF4-FFF2-40B4-BE49-F238E27FC236}">
                <a16:creationId xmlns:a16="http://schemas.microsoft.com/office/drawing/2014/main" id="{912D4DF0-48B0-4757-A95D-AB4C6F96B326}"/>
              </a:ext>
            </a:extLst>
          </p:cNvPr>
          <p:cNvSpPr/>
          <p:nvPr/>
        </p:nvSpPr>
        <p:spPr>
          <a:xfrm>
            <a:off x="5936062" y="4390994"/>
            <a:ext cx="4906798" cy="9365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prstClr val="black"/>
                </a:solidFill>
                <a:effectLst/>
                <a:uLnTx/>
                <a:uFillTx/>
                <a:latin typeface="+mj-lt"/>
                <a:ea typeface="+mn-ea"/>
                <a:cs typeface="+mn-cs"/>
              </a:rPr>
              <a:t>B. </a:t>
            </a:r>
            <a:r>
              <a:rPr lang="vi-VN" sz="2200" dirty="0" smtClean="0">
                <a:solidFill>
                  <a:schemeClr val="tx1"/>
                </a:solidFill>
                <a:latin typeface="+mj-lt"/>
              </a:rPr>
              <a:t>Khi cần phải trình bày về tình hình, sự việc và các kết quả làm được của</a:t>
            </a:r>
            <a:br>
              <a:rPr lang="vi-VN" sz="2200" dirty="0" smtClean="0">
                <a:solidFill>
                  <a:schemeClr val="tx1"/>
                </a:solidFill>
                <a:latin typeface="+mj-lt"/>
              </a:rPr>
            </a:br>
            <a:r>
              <a:rPr lang="vi-VN" sz="2200" dirty="0" smtClean="0">
                <a:solidFill>
                  <a:schemeClr val="tx1"/>
                </a:solidFill>
                <a:latin typeface="+mj-lt"/>
              </a:rPr>
              <a:t>một cá nhân hay tập thể</a:t>
            </a:r>
            <a:endParaRPr lang="en-US" sz="2200" dirty="0" smtClean="0">
              <a:solidFill>
                <a:schemeClr val="tx1"/>
              </a:solidFill>
              <a:latin typeface="+mj-lt"/>
            </a:endParaRPr>
          </a:p>
        </p:txBody>
      </p:sp>
      <p:sp>
        <p:nvSpPr>
          <p:cNvPr id="7" name="Rectangle 6">
            <a:extLst>
              <a:ext uri="{FF2B5EF4-FFF2-40B4-BE49-F238E27FC236}">
                <a16:creationId xmlns:a16="http://schemas.microsoft.com/office/drawing/2014/main" id="{5538D5C7-25DB-4F49-8BB3-5A27E23F88CA}"/>
              </a:ext>
            </a:extLst>
          </p:cNvPr>
          <p:cNvSpPr/>
          <p:nvPr/>
        </p:nvSpPr>
        <p:spPr>
          <a:xfrm>
            <a:off x="915667" y="5441716"/>
            <a:ext cx="4906798" cy="9433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200" b="0" i="0" u="none" strike="noStrike" kern="1200" cap="none" spc="0" normalizeH="0" baseline="0" noProof="0" dirty="0">
                <a:ln>
                  <a:noFill/>
                </a:ln>
                <a:solidFill>
                  <a:prstClr val="black"/>
                </a:solidFill>
                <a:effectLst/>
                <a:uLnTx/>
                <a:uFillTx/>
                <a:latin typeface="+mj-lt"/>
                <a:ea typeface="+mn-ea"/>
                <a:cs typeface="+mn-cs"/>
              </a:rPr>
              <a:t>C</a:t>
            </a:r>
            <a:r>
              <a:rPr kumimoji="0" lang="vi-VN" sz="2200" b="0" i="0" u="none" strike="noStrike" kern="1200" cap="none" spc="0" normalizeH="0" baseline="0" noProof="0" dirty="0">
                <a:ln>
                  <a:noFill/>
                </a:ln>
                <a:solidFill>
                  <a:schemeClr val="tx1"/>
                </a:solidFill>
                <a:effectLst/>
                <a:uLnTx/>
                <a:uFillTx/>
                <a:latin typeface="+mj-lt"/>
                <a:ea typeface="+mn-ea"/>
                <a:cs typeface="+mn-cs"/>
              </a:rPr>
              <a:t>. </a:t>
            </a:r>
            <a:r>
              <a:rPr lang="vi-VN" sz="2200" dirty="0" smtClean="0">
                <a:solidFill>
                  <a:schemeClr val="tx1"/>
                </a:solidFill>
                <a:latin typeface="+mj-lt"/>
              </a:rPr>
              <a:t>Khi xuất hiện một nhu cầu quyền </a:t>
            </a:r>
            <a:endParaRPr lang="en-US" sz="2200" dirty="0" smtClean="0">
              <a:solidFill>
                <a:schemeClr val="tx1"/>
              </a:solidFill>
              <a:latin typeface="+mj-lt"/>
            </a:endParaRPr>
          </a:p>
          <a:p>
            <a:pPr lvl="0">
              <a:defRPr/>
            </a:pPr>
            <a:r>
              <a:rPr lang="vi-VN" sz="2200" dirty="0" smtClean="0">
                <a:solidFill>
                  <a:schemeClr val="tx1"/>
                </a:solidFill>
                <a:latin typeface="+mj-lt"/>
              </a:rPr>
              <a:t>lợi chính đáng nào đó của cá nhân</a:t>
            </a:r>
            <a:endParaRPr lang="en-US" sz="2200" dirty="0" smtClean="0">
              <a:solidFill>
                <a:schemeClr val="tx1"/>
              </a:solidFill>
              <a:latin typeface="+mj-lt"/>
            </a:endParaRPr>
          </a:p>
          <a:p>
            <a:pPr lvl="0">
              <a:defRPr/>
            </a:pPr>
            <a:r>
              <a:rPr lang="vi-VN" sz="2200" dirty="0" smtClean="0">
                <a:solidFill>
                  <a:schemeClr val="tx1"/>
                </a:solidFill>
                <a:latin typeface="+mj-lt"/>
              </a:rPr>
              <a:t> hay</a:t>
            </a:r>
            <a:r>
              <a:rPr lang="en-US" sz="2200" dirty="0" smtClean="0">
                <a:solidFill>
                  <a:schemeClr val="tx1"/>
                </a:solidFill>
                <a:latin typeface="+mj-lt"/>
              </a:rPr>
              <a:t> </a:t>
            </a:r>
            <a:r>
              <a:rPr lang="vi-VN" sz="2200" dirty="0" smtClean="0">
                <a:solidFill>
                  <a:schemeClr val="tx1"/>
                </a:solidFill>
                <a:latin typeface="+mj-lt"/>
              </a:rPr>
              <a:t>tập th</a:t>
            </a:r>
            <a:r>
              <a:rPr lang="en-US" sz="2200" dirty="0" smtClean="0">
                <a:solidFill>
                  <a:schemeClr val="tx1"/>
                </a:solidFill>
                <a:latin typeface="Times New Roman" pitchFamily="18" charset="0"/>
                <a:cs typeface="Times New Roman" pitchFamily="18" charset="0"/>
              </a:rPr>
              <a:t>ể</a:t>
            </a:r>
            <a:endParaRPr kumimoji="0" lang="vi-VN" sz="2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426413A4-22B2-4EC0-9EAE-9B7228A3F74E}"/>
              </a:ext>
            </a:extLst>
          </p:cNvPr>
          <p:cNvSpPr/>
          <p:nvPr/>
        </p:nvSpPr>
        <p:spPr>
          <a:xfrm>
            <a:off x="5936062" y="5445905"/>
            <a:ext cx="4906798" cy="9433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200" b="0" i="0" u="none" strike="noStrike" kern="1200" cap="none" spc="0" normalizeH="0" baseline="0" noProof="0" dirty="0">
                <a:ln>
                  <a:noFill/>
                </a:ln>
                <a:solidFill>
                  <a:prstClr val="black"/>
                </a:solidFill>
                <a:effectLst/>
                <a:uLnTx/>
                <a:uFillTx/>
                <a:latin typeface="+mj-lt"/>
                <a:ea typeface="+mn-ea"/>
                <a:cs typeface="+mn-cs"/>
              </a:rPr>
              <a:t>D. </a:t>
            </a:r>
            <a:r>
              <a:rPr lang="vi-VN" sz="2200" dirty="0" smtClean="0">
                <a:solidFill>
                  <a:schemeClr val="tx1"/>
                </a:solidFill>
                <a:latin typeface="+mj-lt"/>
              </a:rPr>
              <a:t>Khi muốn xin nghỉ học</a:t>
            </a:r>
            <a:endParaRPr kumimoji="0" lang="vi-VN" sz="2200" b="0" i="0" u="none" strike="noStrike" kern="1200" cap="none" spc="0" normalizeH="0" baseline="0" noProof="0" dirty="0">
              <a:ln>
                <a:noFill/>
              </a:ln>
              <a:solidFill>
                <a:schemeClr val="tx1"/>
              </a:solidFill>
              <a:effectLst/>
              <a:uLnTx/>
              <a:uFillTx/>
              <a:latin typeface="+mj-lt"/>
              <a:ea typeface="+mn-ea"/>
              <a:cs typeface="+mn-cs"/>
            </a:endParaRPr>
          </a:p>
        </p:txBody>
      </p:sp>
      <p:pic>
        <p:nvPicPr>
          <p:cNvPr id="9" name="Picture 8">
            <a:extLst>
              <a:ext uri="{FF2B5EF4-FFF2-40B4-BE49-F238E27FC236}">
                <a16:creationId xmlns:a16="http://schemas.microsoft.com/office/drawing/2014/main" id="{07A89978-6E2B-46D1-AA19-8F5435DFC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6743" y="4578020"/>
            <a:ext cx="805722" cy="708059"/>
          </a:xfrm>
          <a:prstGeom prst="rect">
            <a:avLst/>
          </a:prstGeom>
        </p:spPr>
      </p:pic>
      <p:pic>
        <p:nvPicPr>
          <p:cNvPr id="10" name="Picture 9">
            <a:extLst>
              <a:ext uri="{FF2B5EF4-FFF2-40B4-BE49-F238E27FC236}">
                <a16:creationId xmlns:a16="http://schemas.microsoft.com/office/drawing/2014/main" id="{1D46D712-1718-4C6E-819F-B3E8E8BF4240}"/>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17929" y="5475081"/>
            <a:ext cx="804536" cy="704088"/>
          </a:xfrm>
          <a:prstGeom prst="rect">
            <a:avLst/>
          </a:prstGeom>
        </p:spPr>
      </p:pic>
      <p:pic>
        <p:nvPicPr>
          <p:cNvPr id="11" name="Picture 10">
            <a:extLst>
              <a:ext uri="{FF2B5EF4-FFF2-40B4-BE49-F238E27FC236}">
                <a16:creationId xmlns:a16="http://schemas.microsoft.com/office/drawing/2014/main" id="{F7CEC2C4-0EC2-4015-B67D-DD2231B770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8118" y="5486678"/>
            <a:ext cx="804742" cy="707197"/>
          </a:xfrm>
          <a:prstGeom prst="rect">
            <a:avLst/>
          </a:prstGeom>
        </p:spPr>
      </p:pic>
      <p:pic>
        <p:nvPicPr>
          <p:cNvPr id="12" name="Picture 11">
            <a:extLst>
              <a:ext uri="{FF2B5EF4-FFF2-40B4-BE49-F238E27FC236}">
                <a16:creationId xmlns:a16="http://schemas.microsoft.com/office/drawing/2014/main" id="{7D902C2A-F27F-4C39-86B9-56E84F7E37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8118" y="4629692"/>
            <a:ext cx="804742" cy="643793"/>
          </a:xfrm>
          <a:prstGeom prst="rect">
            <a:avLst/>
          </a:prstGeom>
        </p:spPr>
      </p:pic>
      <p:pic>
        <p:nvPicPr>
          <p:cNvPr id="13" name="Picture 12">
            <a:hlinkClick r:id="rId9" action="ppaction://hlinksldjump"/>
            <a:extLst>
              <a:ext uri="{FF2B5EF4-FFF2-40B4-BE49-F238E27FC236}">
                <a16:creationId xmlns:a16="http://schemas.microsoft.com/office/drawing/2014/main" id="{E8511788-D8B7-401C-A389-920DF9AD85F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347" t="28215" r="23598" b="9945"/>
          <a:stretch/>
        </p:blipFill>
        <p:spPr>
          <a:xfrm>
            <a:off x="8389461" y="2380880"/>
            <a:ext cx="1459149" cy="2003899"/>
          </a:xfrm>
          <a:prstGeom prst="rect">
            <a:avLst/>
          </a:prstGeom>
        </p:spPr>
      </p:pic>
    </p:spTree>
    <p:extLst>
      <p:ext uri="{BB962C8B-B14F-4D97-AF65-F5344CB8AC3E}">
        <p14:creationId xmlns:p14="http://schemas.microsoft.com/office/powerpoint/2010/main" val="499537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00B05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FFFF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FFFF0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组合 14"/>
          <p:cNvGrpSpPr/>
          <p:nvPr/>
        </p:nvGrpSpPr>
        <p:grpSpPr>
          <a:xfrm>
            <a:off x="5503886" y="821305"/>
            <a:ext cx="3104091" cy="1111171"/>
            <a:chOff x="9794140" y="725170"/>
            <a:chExt cx="1666407" cy="1111171"/>
          </a:xfrm>
        </p:grpSpPr>
        <p:sp>
          <p:nvSpPr>
            <p:cNvPr id="5" name="文本框 4"/>
            <p:cNvSpPr txBox="1"/>
            <p:nvPr/>
          </p:nvSpPr>
          <p:spPr>
            <a:xfrm>
              <a:off x="9794140" y="728345"/>
              <a:ext cx="1047115" cy="1107996"/>
            </a:xfrm>
            <a:prstGeom prst="rect">
              <a:avLst/>
            </a:prstGeom>
            <a:noFill/>
          </p:spPr>
          <p:txBody>
            <a:bodyPr wrap="square" rtlCol="0" anchor="t">
              <a:spAutoFit/>
            </a:bodyPr>
            <a:lstStyle/>
            <a:p>
              <a:r>
                <a:rPr lang="zh-CN" altLang="en-US" sz="6600" dirty="0">
                  <a:solidFill>
                    <a:schemeClr val="tx1">
                      <a:lumMod val="75000"/>
                      <a:lumOff val="25000"/>
                    </a:schemeClr>
                  </a:solidFill>
                  <a:latin typeface="方正清刻本悦宋简体" panose="02000000000000000000" charset="-122"/>
                  <a:ea typeface="方正清刻本悦宋简体" panose="02000000000000000000" charset="-122"/>
                  <a:sym typeface="+mn-ea"/>
                </a:rPr>
                <a:t>目</a:t>
              </a:r>
            </a:p>
          </p:txBody>
        </p:sp>
        <p:sp>
          <p:nvSpPr>
            <p:cNvPr id="6" name="文本框 7"/>
            <p:cNvSpPr txBox="1"/>
            <p:nvPr/>
          </p:nvSpPr>
          <p:spPr>
            <a:xfrm>
              <a:off x="10413432" y="725170"/>
              <a:ext cx="1047115" cy="1107996"/>
            </a:xfrm>
            <a:prstGeom prst="rect">
              <a:avLst/>
            </a:prstGeom>
            <a:noFill/>
          </p:spPr>
          <p:txBody>
            <a:bodyPr wrap="square" rtlCol="0" anchor="t">
              <a:spAutoFit/>
            </a:bodyPr>
            <a:lstStyle/>
            <a:p>
              <a:r>
                <a:rPr lang="zh-CN" altLang="en-US" sz="6600" dirty="0">
                  <a:solidFill>
                    <a:schemeClr val="tx1">
                      <a:lumMod val="75000"/>
                      <a:lumOff val="25000"/>
                    </a:schemeClr>
                  </a:solidFill>
                  <a:latin typeface="方正清刻本悦宋简体" panose="02000000000000000000" charset="-122"/>
                  <a:ea typeface="方正清刻本悦宋简体" panose="02000000000000000000" charset="-122"/>
                  <a:sym typeface="+mn-ea"/>
                </a:rPr>
                <a:t>录</a:t>
              </a:r>
            </a:p>
          </p:txBody>
        </p:sp>
      </p:grpSp>
      <p:sp>
        <p:nvSpPr>
          <p:cNvPr id="7" name="椭圆 10"/>
          <p:cNvSpPr/>
          <p:nvPr/>
        </p:nvSpPr>
        <p:spPr>
          <a:xfrm>
            <a:off x="3760073" y="2575459"/>
            <a:ext cx="666750" cy="654685"/>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800" b="1" dirty="0" smtClean="0">
                <a:solidFill>
                  <a:srgbClr val="FF0000"/>
                </a:solidFill>
                <a:latin typeface="Times New Roman" pitchFamily="18" charset="0"/>
                <a:ea typeface="微软雅黑" panose="020B0503020204020204" charset="-122"/>
                <a:cs typeface="Times New Roman" pitchFamily="18" charset="0"/>
              </a:rPr>
              <a:t>I.</a:t>
            </a:r>
            <a:endParaRPr lang="en-US" altLang="zh-CN" sz="2800" b="1" dirty="0">
              <a:solidFill>
                <a:srgbClr val="FF0000"/>
              </a:solidFill>
              <a:latin typeface="Times New Roman" pitchFamily="18" charset="0"/>
              <a:ea typeface="微软雅黑" panose="020B0503020204020204" charset="-122"/>
              <a:cs typeface="Times New Roman" pitchFamily="18" charset="0"/>
            </a:endParaRPr>
          </a:p>
        </p:txBody>
      </p:sp>
      <p:pic>
        <p:nvPicPr>
          <p:cNvPr id="8" name="图片 21" descr="3"/>
          <p:cNvPicPr>
            <a:picLocks noChangeAspect="1"/>
          </p:cNvPicPr>
          <p:nvPr/>
        </p:nvPicPr>
        <p:blipFill>
          <a:blip r:embed="rId2" cstate="print"/>
          <a:srcRect l="16451" t="26544" r="13022" b="21858"/>
          <a:stretch>
            <a:fillRect/>
          </a:stretch>
        </p:blipFill>
        <p:spPr>
          <a:xfrm rot="2040000">
            <a:off x="7714939" y="756704"/>
            <a:ext cx="832485" cy="1069975"/>
          </a:xfrm>
          <a:prstGeom prst="rect">
            <a:avLst/>
          </a:prstGeom>
        </p:spPr>
      </p:pic>
      <p:pic>
        <p:nvPicPr>
          <p:cNvPr id="9"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16" y="2534860"/>
            <a:ext cx="4027240" cy="4027240"/>
          </a:xfrm>
          <a:prstGeom prst="rect">
            <a:avLst/>
          </a:prstGeom>
        </p:spPr>
      </p:pic>
      <p:pic>
        <p:nvPicPr>
          <p:cNvPr id="10"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2931">
            <a:off x="8315148" y="4891683"/>
            <a:ext cx="3719885" cy="2058211"/>
          </a:xfrm>
          <a:prstGeom prst="rect">
            <a:avLst/>
          </a:prstGeom>
        </p:spPr>
      </p:pic>
      <p:sp>
        <p:nvSpPr>
          <p:cNvPr id="11" name="TextBox 10"/>
          <p:cNvSpPr txBox="1"/>
          <p:nvPr/>
        </p:nvSpPr>
        <p:spPr>
          <a:xfrm>
            <a:off x="4553823" y="2569744"/>
            <a:ext cx="6160661"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Đặc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điểm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cáo</a:t>
            </a:r>
            <a:endParaRPr lang="en-US" sz="3600" b="1" dirty="0">
              <a:solidFill>
                <a:srgbClr val="FF0000"/>
              </a:solidFill>
              <a:latin typeface="Times New Roman" pitchFamily="18" charset="0"/>
              <a:cs typeface="Times New Roman" pitchFamily="18" charset="0"/>
            </a:endParaRPr>
          </a:p>
        </p:txBody>
      </p:sp>
      <p:sp>
        <p:nvSpPr>
          <p:cNvPr id="12" name="椭圆 10"/>
          <p:cNvSpPr/>
          <p:nvPr/>
        </p:nvSpPr>
        <p:spPr>
          <a:xfrm>
            <a:off x="3747373" y="3781959"/>
            <a:ext cx="666750" cy="654685"/>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800" b="1" dirty="0" smtClean="0">
                <a:solidFill>
                  <a:srgbClr val="FF0000"/>
                </a:solidFill>
                <a:latin typeface="Times New Roman" pitchFamily="18" charset="0"/>
                <a:ea typeface="微软雅黑" panose="020B0503020204020204" charset="-122"/>
                <a:cs typeface="Times New Roman" pitchFamily="18" charset="0"/>
              </a:rPr>
              <a:t>II.</a:t>
            </a:r>
            <a:endParaRPr lang="en-US" altLang="zh-CN" sz="2800" b="1" dirty="0">
              <a:solidFill>
                <a:srgbClr val="FF0000"/>
              </a:solidFill>
              <a:latin typeface="Times New Roman" pitchFamily="18" charset="0"/>
              <a:ea typeface="微软雅黑" panose="020B0503020204020204" charset="-122"/>
              <a:cs typeface="Times New Roman" pitchFamily="18" charset="0"/>
            </a:endParaRPr>
          </a:p>
        </p:txBody>
      </p:sp>
      <p:sp>
        <p:nvSpPr>
          <p:cNvPr id="13" name="TextBox 12"/>
          <p:cNvSpPr txBox="1"/>
          <p:nvPr/>
        </p:nvSpPr>
        <p:spPr>
          <a:xfrm>
            <a:off x="4591923" y="3788944"/>
            <a:ext cx="5378395"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Cách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cáo</a:t>
            </a:r>
            <a:endParaRPr lang="en-US" sz="3600" b="1" dirty="0">
              <a:solidFill>
                <a:srgbClr val="FF0000"/>
              </a:solidFill>
              <a:latin typeface="Times New Roman" pitchFamily="18" charset="0"/>
              <a:cs typeface="Times New Roman" pitchFamily="18" charset="0"/>
            </a:endParaRPr>
          </a:p>
        </p:txBody>
      </p:sp>
      <p:sp>
        <p:nvSpPr>
          <p:cNvPr id="14" name="椭圆 10"/>
          <p:cNvSpPr/>
          <p:nvPr/>
        </p:nvSpPr>
        <p:spPr>
          <a:xfrm>
            <a:off x="3760073" y="4950359"/>
            <a:ext cx="666750" cy="654685"/>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2800" b="1" dirty="0" smtClean="0">
                <a:solidFill>
                  <a:srgbClr val="FF0000"/>
                </a:solidFill>
                <a:latin typeface="Times New Roman" pitchFamily="18" charset="0"/>
                <a:ea typeface="微软雅黑" panose="020B0503020204020204" charset="-122"/>
                <a:cs typeface="Times New Roman" pitchFamily="18" charset="0"/>
              </a:rPr>
              <a:t>II.</a:t>
            </a:r>
            <a:endParaRPr lang="en-US" altLang="zh-CN" sz="2800" b="1" dirty="0">
              <a:solidFill>
                <a:srgbClr val="FF0000"/>
              </a:solidFill>
              <a:latin typeface="Times New Roman" pitchFamily="18" charset="0"/>
              <a:ea typeface="微软雅黑" panose="020B0503020204020204" charset="-122"/>
              <a:cs typeface="Times New Roman" pitchFamily="18" charset="0"/>
            </a:endParaRPr>
          </a:p>
        </p:txBody>
      </p:sp>
      <p:sp>
        <p:nvSpPr>
          <p:cNvPr id="15" name="TextBox 14"/>
          <p:cNvSpPr txBox="1"/>
          <p:nvPr/>
        </p:nvSpPr>
        <p:spPr>
          <a:xfrm>
            <a:off x="4604623" y="4957344"/>
            <a:ext cx="2198038"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ppt_x</p:attrName>
                                        </p:attrNameLst>
                                      </p:cBhvr>
                                      <p:tavLst>
                                        <p:tav tm="0">
                                          <p:val>
                                            <p:strVal val="#ppt_x-.2"/>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ppt_x</p:attrName>
                                        </p:attrNameLst>
                                      </p:cBhvr>
                                      <p:tavLst>
                                        <p:tav tm="0">
                                          <p:val>
                                            <p:strVal val="#ppt_x-.2"/>
                                          </p:val>
                                        </p:tav>
                                        <p:tav tm="100000">
                                          <p:val>
                                            <p:strVal val="#ppt_x"/>
                                          </p:val>
                                        </p:tav>
                                      </p:tavLst>
                                    </p:anim>
                                    <p:anim calcmode="lin" valueType="num">
                                      <p:cBhvr>
                                        <p:cTn id="2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ppt_x</p:attrName>
                                        </p:attrNameLst>
                                      </p:cBhvr>
                                      <p:tavLst>
                                        <p:tav tm="0">
                                          <p:val>
                                            <p:strVal val="#ppt_x-.2"/>
                                          </p:val>
                                        </p:tav>
                                        <p:tav tm="100000">
                                          <p:val>
                                            <p:strVal val="#ppt_x"/>
                                          </p:val>
                                        </p:tav>
                                      </p:tavLst>
                                    </p:anim>
                                    <p:anim calcmode="lin" valueType="num">
                                      <p:cBhvr>
                                        <p:cTn id="3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ppt_x</p:attrName>
                                        </p:attrNameLst>
                                      </p:cBhvr>
                                      <p:tavLst>
                                        <p:tav tm="0">
                                          <p:val>
                                            <p:strVal val="#ppt_x-.2"/>
                                          </p:val>
                                        </p:tav>
                                        <p:tav tm="100000">
                                          <p:val>
                                            <p:strVal val="#ppt_x"/>
                                          </p:val>
                                        </p:tav>
                                      </p:tavLst>
                                    </p:anim>
                                    <p:anim calcmode="lin" valueType="num">
                                      <p:cBhvr>
                                        <p:cTn id="4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5"/>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ppt_x</p:attrName>
                                        </p:attrNameLst>
                                      </p:cBhvr>
                                      <p:tavLst>
                                        <p:tav tm="0">
                                          <p:val>
                                            <p:strVal val="#ppt_x-.2"/>
                                          </p:val>
                                        </p:tav>
                                        <p:tav tm="100000">
                                          <p:val>
                                            <p:strVal val="#ppt_x"/>
                                          </p:val>
                                        </p:tav>
                                      </p:tavLst>
                                    </p:anim>
                                    <p:anim calcmode="lin" valueType="num">
                                      <p:cBhvr>
                                        <p:cTn id="4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13"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94E643-D4A3-4D40-B86C-471409918326}"/>
              </a:ext>
            </a:extLst>
          </p:cNvPr>
          <p:cNvSpPr/>
          <p:nvPr/>
        </p:nvSpPr>
        <p:spPr>
          <a:xfrm>
            <a:off x="1169085" y="50105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schemeClr val="tx1"/>
                </a:solidFill>
                <a:effectLst/>
                <a:uLnTx/>
                <a:uFillTx/>
                <a:latin typeface="+mj-lt"/>
                <a:ea typeface="+mn-ea"/>
                <a:cs typeface="+mn-cs"/>
              </a:rPr>
              <a:t>A. </a:t>
            </a:r>
            <a:r>
              <a:rPr lang="vi-VN" sz="3200" dirty="0" smtClean="0">
                <a:solidFill>
                  <a:schemeClr val="tx1"/>
                </a:solidFill>
                <a:latin typeface="+mj-lt"/>
              </a:rPr>
              <a:t>Nội dung</a:t>
            </a:r>
            <a:endParaRPr lang="en-US" sz="3200" dirty="0" smtClean="0">
              <a:solidFill>
                <a:schemeClr val="tx1"/>
              </a:solidFill>
              <a:latin typeface="+mj-lt"/>
            </a:endParaRPr>
          </a:p>
        </p:txBody>
      </p:sp>
      <p:sp>
        <p:nvSpPr>
          <p:cNvPr id="3" name="Rectangle 2">
            <a:extLst>
              <a:ext uri="{FF2B5EF4-FFF2-40B4-BE49-F238E27FC236}">
                <a16:creationId xmlns:a16="http://schemas.microsoft.com/office/drawing/2014/main" id="{ECC882BD-5EF7-4538-8ED3-8A401AB0AA0A}"/>
              </a:ext>
            </a:extLst>
          </p:cNvPr>
          <p:cNvSpPr/>
          <p:nvPr/>
        </p:nvSpPr>
        <p:spPr>
          <a:xfrm>
            <a:off x="6189480" y="501475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3200" b="0" i="0" u="none" strike="noStrike" kern="1200" cap="none" spc="0" normalizeH="0" baseline="0" noProof="0" dirty="0">
                <a:ln>
                  <a:noFill/>
                </a:ln>
                <a:solidFill>
                  <a:schemeClr val="tx1"/>
                </a:solidFill>
                <a:effectLst/>
                <a:uLnTx/>
                <a:uFillTx/>
                <a:latin typeface="+mj-lt"/>
                <a:ea typeface="+mn-ea"/>
                <a:cs typeface="+mn-cs"/>
              </a:rPr>
              <a:t>B. </a:t>
            </a:r>
            <a:r>
              <a:rPr lang="vi-VN" sz="3200" dirty="0" smtClean="0">
                <a:solidFill>
                  <a:schemeClr val="tx1"/>
                </a:solidFill>
                <a:latin typeface="+mj-lt"/>
              </a:rPr>
              <a:t>Thứ tự các mục</a:t>
            </a:r>
            <a:endParaRPr lang="en-US" sz="3200" dirty="0" smtClean="0">
              <a:solidFill>
                <a:schemeClr val="tx1"/>
              </a:solidFill>
              <a:latin typeface="+mj-lt"/>
            </a:endParaRPr>
          </a:p>
        </p:txBody>
      </p:sp>
      <p:sp>
        <p:nvSpPr>
          <p:cNvPr id="4" name="Rectangle 3">
            <a:extLst>
              <a:ext uri="{FF2B5EF4-FFF2-40B4-BE49-F238E27FC236}">
                <a16:creationId xmlns:a16="http://schemas.microsoft.com/office/drawing/2014/main" id="{0DA75C62-5A35-421E-8B4C-77BBB68A9292}"/>
              </a:ext>
            </a:extLst>
          </p:cNvPr>
          <p:cNvSpPr/>
          <p:nvPr/>
        </p:nvSpPr>
        <p:spPr>
          <a:xfrm>
            <a:off x="1169085" y="58997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schemeClr val="tx1"/>
                </a:solidFill>
                <a:effectLst/>
                <a:uLnTx/>
                <a:uFillTx/>
                <a:latin typeface="+mj-lt"/>
                <a:ea typeface="+mn-ea"/>
                <a:cs typeface="+mn-cs"/>
              </a:rPr>
              <a:t>C. </a:t>
            </a:r>
            <a:r>
              <a:rPr lang="vi-VN" sz="3200" dirty="0" smtClean="0">
                <a:solidFill>
                  <a:schemeClr val="tx1"/>
                </a:solidFill>
                <a:latin typeface="+mj-lt"/>
              </a:rPr>
              <a:t>Tên vãn bản</a:t>
            </a:r>
            <a:endParaRPr kumimoji="0" lang="vi-VN"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ctangle 4">
            <a:extLst>
              <a:ext uri="{FF2B5EF4-FFF2-40B4-BE49-F238E27FC236}">
                <a16:creationId xmlns:a16="http://schemas.microsoft.com/office/drawing/2014/main" id="{6390C346-F437-4423-807B-23252C325A2D}"/>
              </a:ext>
            </a:extLst>
          </p:cNvPr>
          <p:cNvSpPr/>
          <p:nvPr/>
        </p:nvSpPr>
        <p:spPr>
          <a:xfrm>
            <a:off x="6189480" y="59039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3200" b="0" i="0" u="none" strike="noStrike" kern="1200" cap="none" spc="0" normalizeH="0" baseline="0" noProof="0" dirty="0">
                <a:ln>
                  <a:noFill/>
                </a:ln>
                <a:solidFill>
                  <a:schemeClr val="tx1"/>
                </a:solidFill>
                <a:effectLst/>
                <a:uLnTx/>
                <a:uFillTx/>
                <a:latin typeface="+mj-lt"/>
                <a:ea typeface="+mn-ea"/>
                <a:cs typeface="+mn-cs"/>
              </a:rPr>
              <a:t>D. </a:t>
            </a:r>
            <a:r>
              <a:rPr lang="vi-VN" sz="3200" dirty="0" smtClean="0">
                <a:solidFill>
                  <a:schemeClr val="tx1"/>
                </a:solidFill>
                <a:latin typeface="+mj-lt"/>
              </a:rPr>
              <a:t>Số liệu báo cáo</a:t>
            </a:r>
            <a:endParaRPr lang="en-US" sz="3200" dirty="0" smtClean="0">
              <a:solidFill>
                <a:schemeClr val="tx1"/>
              </a:solidFill>
              <a:latin typeface="+mj-lt"/>
            </a:endParaRPr>
          </a:p>
        </p:txBody>
      </p:sp>
      <p:pic>
        <p:nvPicPr>
          <p:cNvPr id="6" name="Picture 5">
            <a:extLst>
              <a:ext uri="{FF2B5EF4-FFF2-40B4-BE49-F238E27FC236}">
                <a16:creationId xmlns:a16="http://schemas.microsoft.com/office/drawing/2014/main" id="{FDEC648F-8496-4F3B-A727-3E5268556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161" y="5036041"/>
            <a:ext cx="805722" cy="708059"/>
          </a:xfrm>
          <a:prstGeom prst="rect">
            <a:avLst/>
          </a:prstGeom>
        </p:spPr>
      </p:pic>
      <p:pic>
        <p:nvPicPr>
          <p:cNvPr id="7" name="Picture 6">
            <a:extLst>
              <a:ext uri="{FF2B5EF4-FFF2-40B4-BE49-F238E27FC236}">
                <a16:creationId xmlns:a16="http://schemas.microsoft.com/office/drawing/2014/main" id="{F7C79E7B-D469-4910-B520-0BE16B58895F}"/>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71347" y="5933102"/>
            <a:ext cx="804536" cy="704088"/>
          </a:xfrm>
          <a:prstGeom prst="rect">
            <a:avLst/>
          </a:prstGeom>
        </p:spPr>
      </p:pic>
      <p:pic>
        <p:nvPicPr>
          <p:cNvPr id="8" name="Picture 7">
            <a:extLst>
              <a:ext uri="{FF2B5EF4-FFF2-40B4-BE49-F238E27FC236}">
                <a16:creationId xmlns:a16="http://schemas.microsoft.com/office/drawing/2014/main" id="{7AB92729-D5EA-499D-B6C0-35B8C87E41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1536" y="5944699"/>
            <a:ext cx="804742" cy="707197"/>
          </a:xfrm>
          <a:prstGeom prst="rect">
            <a:avLst/>
          </a:prstGeom>
        </p:spPr>
      </p:pic>
      <p:pic>
        <p:nvPicPr>
          <p:cNvPr id="9" name="Picture 8">
            <a:extLst>
              <a:ext uri="{FF2B5EF4-FFF2-40B4-BE49-F238E27FC236}">
                <a16:creationId xmlns:a16="http://schemas.microsoft.com/office/drawing/2014/main" id="{3DC93C4F-4200-4B88-B5B6-9480EF20A4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1536" y="5087713"/>
            <a:ext cx="804742" cy="643793"/>
          </a:xfrm>
          <a:prstGeom prst="rect">
            <a:avLst/>
          </a:prstGeom>
        </p:spPr>
      </p:pic>
      <p:pic>
        <p:nvPicPr>
          <p:cNvPr id="10" name="Picture 9">
            <a:extLst>
              <a:ext uri="{FF2B5EF4-FFF2-40B4-BE49-F238E27FC236}">
                <a16:creationId xmlns:a16="http://schemas.microsoft.com/office/drawing/2014/main" id="{BDE89714-B3E3-4F17-8086-363FD9F4FA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14" t="16596" r="2723" b="26951"/>
          <a:stretch/>
        </p:blipFill>
        <p:spPr>
          <a:xfrm>
            <a:off x="2918297" y="680936"/>
            <a:ext cx="5398851" cy="3871609"/>
          </a:xfrm>
          <a:prstGeom prst="rect">
            <a:avLst/>
          </a:prstGeom>
        </p:spPr>
      </p:pic>
      <p:sp>
        <p:nvSpPr>
          <p:cNvPr id="11" name="TextBox 10">
            <a:extLst>
              <a:ext uri="{FF2B5EF4-FFF2-40B4-BE49-F238E27FC236}">
                <a16:creationId xmlns:a16="http://schemas.microsoft.com/office/drawing/2014/main" id="{9BB536FC-9F19-47EA-BD56-322CF23FF785}"/>
              </a:ext>
            </a:extLst>
          </p:cNvPr>
          <p:cNvSpPr txBox="1"/>
          <p:nvPr/>
        </p:nvSpPr>
        <p:spPr>
          <a:xfrm>
            <a:off x="3229581" y="1399052"/>
            <a:ext cx="4776281" cy="1938992"/>
          </a:xfrm>
          <a:prstGeom prst="rect">
            <a:avLst/>
          </a:prstGeom>
          <a:noFill/>
        </p:spPr>
        <p:txBody>
          <a:bodyPr wrap="square" rtlCol="0">
            <a:spAutoFit/>
          </a:bodyPr>
          <a:lstStyle/>
          <a:p>
            <a:pPr lvl="0" algn="ctr"/>
            <a:r>
              <a:rPr lang="vi-VN" sz="4000" b="1" i="1" dirty="0" smtClean="0">
                <a:solidFill>
                  <a:schemeClr val="bg1"/>
                </a:solidFill>
                <a:latin typeface="+mj-lt"/>
              </a:rPr>
              <a:t>Các văn bản báo cáo giống nhau ở chỗ nào ?</a:t>
            </a:r>
            <a:endParaRPr lang="en-US" sz="4000" b="1" i="1" dirty="0" smtClean="0">
              <a:solidFill>
                <a:schemeClr val="bg1"/>
              </a:solidFill>
              <a:latin typeface="+mj-lt"/>
            </a:endParaRPr>
          </a:p>
        </p:txBody>
      </p:sp>
      <p:pic>
        <p:nvPicPr>
          <p:cNvPr id="12" name="Picture 11">
            <a:hlinkClick r:id="rId9" action="ppaction://hlinksldjump"/>
            <a:extLst>
              <a:ext uri="{FF2B5EF4-FFF2-40B4-BE49-F238E27FC236}">
                <a16:creationId xmlns:a16="http://schemas.microsoft.com/office/drawing/2014/main" id="{DE280AA1-54B3-4FE5-A532-2887295CC72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347" t="28215" r="23598" b="9945"/>
          <a:stretch/>
        </p:blipFill>
        <p:spPr>
          <a:xfrm>
            <a:off x="8436895" y="2427050"/>
            <a:ext cx="1459149" cy="2003899"/>
          </a:xfrm>
          <a:prstGeom prst="rect">
            <a:avLst/>
          </a:prstGeom>
        </p:spPr>
      </p:pic>
    </p:spTree>
    <p:extLst>
      <p:ext uri="{BB962C8B-B14F-4D97-AF65-F5344CB8AC3E}">
        <p14:creationId xmlns:p14="http://schemas.microsoft.com/office/powerpoint/2010/main" val="1021462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2"/>
                                        </p:tgtEl>
                                        <p:attrNameLst>
                                          <p:attrName>fillcolor</p:attrName>
                                        </p:attrNameLst>
                                      </p:cBhvr>
                                      <p:to>
                                        <a:srgbClr val="FFF2CC"/>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250" fill="hold"/>
                                        <p:tgtEl>
                                          <p:spTgt spid="6"/>
                                        </p:tgtEl>
                                        <p:attrNameLst>
                                          <p:attrName>ppt_w</p:attrName>
                                        </p:attrNameLst>
                                      </p:cBhvr>
                                      <p:tavLst>
                                        <p:tav tm="0">
                                          <p:val>
                                            <p:strVal val="4*#ppt_w"/>
                                          </p:val>
                                        </p:tav>
                                        <p:tav tm="100000">
                                          <p:val>
                                            <p:strVal val="#ppt_w"/>
                                          </p:val>
                                        </p:tav>
                                      </p:tavLst>
                                    </p:anim>
                                    <p:anim calcmode="lin" valueType="num">
                                      <p:cBhvr>
                                        <p:cTn id="42"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2"/>
                                        </p:tgtEl>
                                        <p:attrNameLst>
                                          <p:attrName>fillcolor</p:attrName>
                                        </p:attrNameLst>
                                      </p:cBhvr>
                                      <p:to>
                                        <a:srgbClr val="FFFF00"/>
                                      </p:to>
                                    </p:animClr>
                                    <p:set>
                                      <p:cBhvr>
                                        <p:cTn id="45" dur="250" fill="hold"/>
                                        <p:tgtEl>
                                          <p:spTgt spid="2"/>
                                        </p:tgtEl>
                                        <p:attrNameLst>
                                          <p:attrName>fill.type</p:attrName>
                                        </p:attrNameLst>
                                      </p:cBhvr>
                                      <p:to>
                                        <p:strVal val="solid"/>
                                      </p:to>
                                    </p:set>
                                    <p:set>
                                      <p:cBhvr>
                                        <p:cTn id="46"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3"/>
                                        </p:tgtEl>
                                        <p:attrNameLst>
                                          <p:attrName>fillcolor</p:attrName>
                                        </p:attrNameLst>
                                      </p:cBhvr>
                                      <p:to>
                                        <a:srgbClr val="FFF2CC"/>
                                      </p:to>
                                    </p:animClr>
                                    <p:set>
                                      <p:cBhvr>
                                        <p:cTn id="52" dur="250" fill="hold"/>
                                        <p:tgtEl>
                                          <p:spTgt spid="3"/>
                                        </p:tgtEl>
                                        <p:attrNameLst>
                                          <p:attrName>fill.type</p:attrName>
                                        </p:attrNameLst>
                                      </p:cBhvr>
                                      <p:to>
                                        <p:strVal val="solid"/>
                                      </p:to>
                                    </p:set>
                                    <p:set>
                                      <p:cBhvr>
                                        <p:cTn id="53" dur="250" fill="hold"/>
                                        <p:tgtEl>
                                          <p:spTgt spid="3"/>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250" fill="hold"/>
                                        <p:tgtEl>
                                          <p:spTgt spid="9"/>
                                        </p:tgtEl>
                                        <p:attrNameLst>
                                          <p:attrName>ppt_w</p:attrName>
                                        </p:attrNameLst>
                                      </p:cBhvr>
                                      <p:tavLst>
                                        <p:tav tm="0">
                                          <p:val>
                                            <p:strVal val="4*#ppt_w"/>
                                          </p:val>
                                        </p:tav>
                                        <p:tav tm="100000">
                                          <p:val>
                                            <p:strVal val="#ppt_w"/>
                                          </p:val>
                                        </p:tav>
                                      </p:tavLst>
                                    </p:anim>
                                    <p:anim calcmode="lin" valueType="num">
                                      <p:cBhvr>
                                        <p:cTn id="57"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par>
                                <p:cTn id="58" presetID="1" presetClass="emph" presetSubtype="2" fill="hold" nodeType="withEffect">
                                  <p:stCondLst>
                                    <p:cond delay="1000"/>
                                  </p:stCondLst>
                                  <p:childTnLst>
                                    <p:animClr clrSpc="rgb" dir="cw">
                                      <p:cBhvr>
                                        <p:cTn id="59" dur="250" fill="hold"/>
                                        <p:tgtEl>
                                          <p:spTgt spid="3"/>
                                        </p:tgtEl>
                                        <p:attrNameLst>
                                          <p:attrName>fillcolor</p:attrName>
                                        </p:attrNameLst>
                                      </p:cBhvr>
                                      <p:to>
                                        <a:srgbClr val="00B050"/>
                                      </p:to>
                                    </p:animClr>
                                    <p:set>
                                      <p:cBhvr>
                                        <p:cTn id="60" dur="250" fill="hold"/>
                                        <p:tgtEl>
                                          <p:spTgt spid="3"/>
                                        </p:tgtEl>
                                        <p:attrNameLst>
                                          <p:attrName>fill.type</p:attrName>
                                        </p:attrNameLst>
                                      </p:cBhvr>
                                      <p:to>
                                        <p:strVal val="solid"/>
                                      </p:to>
                                    </p:set>
                                    <p:set>
                                      <p:cBhvr>
                                        <p:cTn id="61"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4"/>
                                        </p:tgtEl>
                                        <p:attrNameLst>
                                          <p:attrName>fillcolor</p:attrName>
                                        </p:attrNameLst>
                                      </p:cBhvr>
                                      <p:to>
                                        <a:srgbClr val="FFF2CC"/>
                                      </p:to>
                                    </p:animClr>
                                    <p:set>
                                      <p:cBhvr>
                                        <p:cTn id="67" dur="250" fill="hold"/>
                                        <p:tgtEl>
                                          <p:spTgt spid="4"/>
                                        </p:tgtEl>
                                        <p:attrNameLst>
                                          <p:attrName>fill.type</p:attrName>
                                        </p:attrNameLst>
                                      </p:cBhvr>
                                      <p:to>
                                        <p:strVal val="solid"/>
                                      </p:to>
                                    </p:set>
                                    <p:set>
                                      <p:cBhvr>
                                        <p:cTn id="68" dur="250" fill="hold"/>
                                        <p:tgtEl>
                                          <p:spTgt spid="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7"/>
                                        </p:tgtEl>
                                        <p:attrNameLst>
                                          <p:attrName>style.visibility</p:attrName>
                                        </p:attrNameLst>
                                      </p:cBhvr>
                                      <p:to>
                                        <p:strVal val="visible"/>
                                      </p:to>
                                    </p:set>
                                    <p:anim calcmode="lin" valueType="num">
                                      <p:cBhvr>
                                        <p:cTn id="71" dur="250" fill="hold"/>
                                        <p:tgtEl>
                                          <p:spTgt spid="7"/>
                                        </p:tgtEl>
                                        <p:attrNameLst>
                                          <p:attrName>ppt_w</p:attrName>
                                        </p:attrNameLst>
                                      </p:cBhvr>
                                      <p:tavLst>
                                        <p:tav tm="0">
                                          <p:val>
                                            <p:strVal val="4*#ppt_w"/>
                                          </p:val>
                                        </p:tav>
                                        <p:tav tm="100000">
                                          <p:val>
                                            <p:strVal val="#ppt_w"/>
                                          </p:val>
                                        </p:tav>
                                      </p:tavLst>
                                    </p:anim>
                                    <p:anim calcmode="lin" valueType="num">
                                      <p:cBhvr>
                                        <p:cTn id="7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4"/>
                                        </p:tgtEl>
                                        <p:attrNameLst>
                                          <p:attrName>fillcolor</p:attrName>
                                        </p:attrNameLst>
                                      </p:cBhvr>
                                      <p:to>
                                        <a:srgbClr val="FFFF00"/>
                                      </p:to>
                                    </p:animClr>
                                    <p:set>
                                      <p:cBhvr>
                                        <p:cTn id="75" dur="250" fill="hold"/>
                                        <p:tgtEl>
                                          <p:spTgt spid="4"/>
                                        </p:tgtEl>
                                        <p:attrNameLst>
                                          <p:attrName>fill.type</p:attrName>
                                        </p:attrNameLst>
                                      </p:cBhvr>
                                      <p:to>
                                        <p:strVal val="solid"/>
                                      </p:to>
                                    </p:set>
                                    <p:set>
                                      <p:cBhvr>
                                        <p:cTn id="7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7" restart="whenNotActive" fill="hold" evtFilter="cancelBubble" nodeType="interactiveSeq">
                <p:stCondLst>
                  <p:cond evt="onClick" delay="0">
                    <p:tgtEl>
                      <p:spTgt spid="5"/>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5"/>
                                        </p:tgtEl>
                                        <p:attrNameLst>
                                          <p:attrName>fillcolor</p:attrName>
                                        </p:attrNameLst>
                                      </p:cBhvr>
                                      <p:to>
                                        <a:srgbClr val="FFF2CC"/>
                                      </p:to>
                                    </p:animClr>
                                    <p:set>
                                      <p:cBhvr>
                                        <p:cTn id="82" dur="250" fill="hold"/>
                                        <p:tgtEl>
                                          <p:spTgt spid="5"/>
                                        </p:tgtEl>
                                        <p:attrNameLst>
                                          <p:attrName>fill.type</p:attrName>
                                        </p:attrNameLst>
                                      </p:cBhvr>
                                      <p:to>
                                        <p:strVal val="solid"/>
                                      </p:to>
                                    </p:set>
                                    <p:set>
                                      <p:cBhvr>
                                        <p:cTn id="83" dur="250" fill="hold"/>
                                        <p:tgtEl>
                                          <p:spTgt spid="5"/>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8"/>
                                        </p:tgtEl>
                                        <p:attrNameLst>
                                          <p:attrName>style.visibility</p:attrName>
                                        </p:attrNameLst>
                                      </p:cBhvr>
                                      <p:to>
                                        <p:strVal val="visible"/>
                                      </p:to>
                                    </p:set>
                                    <p:anim calcmode="lin" valueType="num">
                                      <p:cBhvr>
                                        <p:cTn id="86" dur="250" fill="hold"/>
                                        <p:tgtEl>
                                          <p:spTgt spid="8"/>
                                        </p:tgtEl>
                                        <p:attrNameLst>
                                          <p:attrName>ppt_w</p:attrName>
                                        </p:attrNameLst>
                                      </p:cBhvr>
                                      <p:tavLst>
                                        <p:tav tm="0">
                                          <p:val>
                                            <p:strVal val="4*#ppt_w"/>
                                          </p:val>
                                        </p:tav>
                                        <p:tav tm="100000">
                                          <p:val>
                                            <p:strVal val="#ppt_w"/>
                                          </p:val>
                                        </p:tav>
                                      </p:tavLst>
                                    </p:anim>
                                    <p:anim calcmode="lin" valueType="num">
                                      <p:cBhvr>
                                        <p:cTn id="8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5"/>
                                        </p:tgtEl>
                                        <p:attrNameLst>
                                          <p:attrName>fillcolor</p:attrName>
                                        </p:attrNameLst>
                                      </p:cBhvr>
                                      <p:to>
                                        <a:srgbClr val="FFFF00"/>
                                      </p:to>
                                    </p:animClr>
                                    <p:set>
                                      <p:cBhvr>
                                        <p:cTn id="90" dur="250" fill="hold"/>
                                        <p:tgtEl>
                                          <p:spTgt spid="5"/>
                                        </p:tgtEl>
                                        <p:attrNameLst>
                                          <p:attrName>fill.type</p:attrName>
                                        </p:attrNameLst>
                                      </p:cBhvr>
                                      <p:to>
                                        <p:strVal val="solid"/>
                                      </p:to>
                                    </p:set>
                                    <p:set>
                                      <p:cBhvr>
                                        <p:cTn id="9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939BF-9E4F-4B48-B67B-B4002B0D11B5}"/>
              </a:ext>
            </a:extLst>
          </p:cNvPr>
          <p:cNvSpPr/>
          <p:nvPr/>
        </p:nvSpPr>
        <p:spPr>
          <a:xfrm>
            <a:off x="1090765" y="4722464"/>
            <a:ext cx="4906798" cy="8948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lphaUcPeriod"/>
            </a:pPr>
            <a:r>
              <a:rPr lang="vi-VN" sz="3000" dirty="0" smtClean="0">
                <a:solidFill>
                  <a:schemeClr val="tx1"/>
                </a:solidFill>
                <a:latin typeface="+mj-lt"/>
              </a:rPr>
              <a:t>Quốc hiệu, nơi làm báo </a:t>
            </a:r>
            <a:endParaRPr lang="en-US" sz="3000" dirty="0" smtClean="0">
              <a:solidFill>
                <a:schemeClr val="tx1"/>
              </a:solidFill>
              <a:latin typeface="+mj-lt"/>
            </a:endParaRPr>
          </a:p>
          <a:p>
            <a:pPr marL="514350" lvl="0" indent="-514350"/>
            <a:r>
              <a:rPr lang="vi-VN" sz="3000" dirty="0" smtClean="0">
                <a:solidFill>
                  <a:schemeClr val="tx1"/>
                </a:solidFill>
                <a:latin typeface="+mj-lt"/>
              </a:rPr>
              <a:t>cáo và ngày tháng</a:t>
            </a:r>
            <a:endParaRPr lang="en-US" sz="3000" dirty="0" smtClean="0">
              <a:solidFill>
                <a:schemeClr val="tx1"/>
              </a:solidFill>
              <a:latin typeface="+mj-lt"/>
            </a:endParaRPr>
          </a:p>
        </p:txBody>
      </p:sp>
      <p:sp>
        <p:nvSpPr>
          <p:cNvPr id="3" name="Rectangle 2">
            <a:extLst>
              <a:ext uri="{FF2B5EF4-FFF2-40B4-BE49-F238E27FC236}">
                <a16:creationId xmlns:a16="http://schemas.microsoft.com/office/drawing/2014/main" id="{2AB4E41C-5990-4B73-B216-2DD58C9B5BA6}"/>
              </a:ext>
            </a:extLst>
          </p:cNvPr>
          <p:cNvSpPr/>
          <p:nvPr/>
        </p:nvSpPr>
        <p:spPr>
          <a:xfrm>
            <a:off x="6111160" y="4726653"/>
            <a:ext cx="4906798" cy="8948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prstClr val="black"/>
                </a:solidFill>
                <a:effectLst/>
                <a:uLnTx/>
                <a:uFillTx/>
                <a:latin typeface="+mj-lt"/>
                <a:ea typeface="+mn-ea"/>
                <a:cs typeface="+mn-cs"/>
              </a:rPr>
              <a:t>B. </a:t>
            </a:r>
            <a:r>
              <a:rPr lang="vi-VN" sz="3000" dirty="0" smtClean="0">
                <a:solidFill>
                  <a:schemeClr val="tx1"/>
                </a:solidFill>
                <a:latin typeface="+mj-lt"/>
              </a:rPr>
              <a:t>Cảm xúc của người viết báo cáo</a:t>
            </a:r>
            <a:endParaRPr lang="en-US" sz="3000" dirty="0" smtClean="0">
              <a:solidFill>
                <a:schemeClr val="tx1"/>
              </a:solidFill>
              <a:latin typeface="+mj-lt"/>
            </a:endParaRPr>
          </a:p>
        </p:txBody>
      </p:sp>
      <p:sp>
        <p:nvSpPr>
          <p:cNvPr id="4" name="Rectangle 3">
            <a:extLst>
              <a:ext uri="{FF2B5EF4-FFF2-40B4-BE49-F238E27FC236}">
                <a16:creationId xmlns:a16="http://schemas.microsoft.com/office/drawing/2014/main" id="{1C4B261D-FFAC-4119-8CD1-C6E600D0B2C6}"/>
              </a:ext>
            </a:extLst>
          </p:cNvPr>
          <p:cNvSpPr/>
          <p:nvPr/>
        </p:nvSpPr>
        <p:spPr>
          <a:xfrm>
            <a:off x="1090765" y="5866286"/>
            <a:ext cx="4906798" cy="8948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prstClr val="black"/>
                </a:solidFill>
                <a:effectLst/>
                <a:uLnTx/>
                <a:uFillTx/>
                <a:latin typeface="+mj-lt"/>
                <a:ea typeface="+mn-ea"/>
                <a:cs typeface="+mn-cs"/>
              </a:rPr>
              <a:t>C. </a:t>
            </a:r>
            <a:r>
              <a:rPr lang="vi-VN" sz="3000" dirty="0" smtClean="0">
                <a:solidFill>
                  <a:schemeClr val="tx1"/>
                </a:solidFill>
                <a:latin typeface="+mj-lt"/>
              </a:rPr>
              <a:t>Nơi gửi, nội dung báo</a:t>
            </a:r>
            <a:endParaRPr lang="en-US" sz="3000" dirty="0" smtClean="0">
              <a:solidFill>
                <a:schemeClr val="tx1"/>
              </a:solidFill>
              <a:latin typeface="+mj-lt"/>
            </a:endParaRPr>
          </a:p>
          <a:p>
            <a:pPr lvl="0">
              <a:defRPr/>
            </a:pPr>
            <a:r>
              <a:rPr lang="vi-VN" sz="3000" dirty="0" smtClean="0">
                <a:solidFill>
                  <a:schemeClr val="tx1"/>
                </a:solidFill>
                <a:latin typeface="+mj-lt"/>
              </a:rPr>
              <a:t> cáo, kí tên</a:t>
            </a:r>
            <a:r>
              <a:rPr lang="en-US" sz="3000" dirty="0" smtClean="0">
                <a:solidFill>
                  <a:schemeClr val="tx1"/>
                </a:solidFill>
                <a:latin typeface="+mj-lt"/>
              </a:rPr>
              <a:t> </a:t>
            </a:r>
            <a:endParaRPr kumimoji="0" lang="vi-VN" sz="3000" b="0" i="0" u="none" strike="noStrike" kern="1200" cap="none" spc="0" normalizeH="0" baseline="0" noProof="0" dirty="0">
              <a:ln>
                <a:noFill/>
              </a:ln>
              <a:solidFill>
                <a:prstClr val="black"/>
              </a:solidFill>
              <a:effectLst/>
              <a:uLnTx/>
              <a:uFillTx/>
              <a:latin typeface="+mj-lt"/>
              <a:ea typeface="+mn-ea"/>
              <a:cs typeface="+mn-cs"/>
            </a:endParaRPr>
          </a:p>
        </p:txBody>
      </p:sp>
      <p:sp>
        <p:nvSpPr>
          <p:cNvPr id="5" name="Rectangle 4">
            <a:extLst>
              <a:ext uri="{FF2B5EF4-FFF2-40B4-BE49-F238E27FC236}">
                <a16:creationId xmlns:a16="http://schemas.microsoft.com/office/drawing/2014/main" id="{422E0B54-80BF-4146-858F-BD01609635BE}"/>
              </a:ext>
            </a:extLst>
          </p:cNvPr>
          <p:cNvSpPr/>
          <p:nvPr/>
        </p:nvSpPr>
        <p:spPr>
          <a:xfrm>
            <a:off x="6111160" y="5870475"/>
            <a:ext cx="4906798" cy="8948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3000" b="0" i="0" u="none" strike="noStrike" kern="1200" cap="none" spc="0" normalizeH="0" baseline="0" noProof="0" dirty="0">
                <a:ln>
                  <a:noFill/>
                </a:ln>
                <a:solidFill>
                  <a:prstClr val="black"/>
                </a:solidFill>
                <a:effectLst/>
                <a:uLnTx/>
                <a:uFillTx/>
                <a:latin typeface="+mj-lt"/>
                <a:ea typeface="+mn-ea"/>
                <a:cs typeface="+mn-cs"/>
              </a:rPr>
              <a:t>D. </a:t>
            </a:r>
            <a:r>
              <a:rPr lang="vi-VN" sz="3000" dirty="0" smtClean="0">
                <a:solidFill>
                  <a:schemeClr val="tx1"/>
                </a:solidFill>
                <a:latin typeface="+mj-lt"/>
              </a:rPr>
              <a:t>Tên văn bản</a:t>
            </a:r>
            <a:endParaRPr lang="en-US" sz="3000" dirty="0" smtClean="0">
              <a:solidFill>
                <a:schemeClr val="tx1"/>
              </a:solidFill>
              <a:latin typeface="+mj-lt"/>
            </a:endParaRPr>
          </a:p>
        </p:txBody>
      </p:sp>
      <p:pic>
        <p:nvPicPr>
          <p:cNvPr id="6" name="Picture 5">
            <a:extLst>
              <a:ext uri="{FF2B5EF4-FFF2-40B4-BE49-F238E27FC236}">
                <a16:creationId xmlns:a16="http://schemas.microsoft.com/office/drawing/2014/main" id="{1AE1AF98-0F21-45EB-9791-F4CA07B10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841" y="4871933"/>
            <a:ext cx="805722" cy="708059"/>
          </a:xfrm>
          <a:prstGeom prst="rect">
            <a:avLst/>
          </a:prstGeom>
        </p:spPr>
      </p:pic>
      <p:pic>
        <p:nvPicPr>
          <p:cNvPr id="7" name="Picture 6">
            <a:extLst>
              <a:ext uri="{FF2B5EF4-FFF2-40B4-BE49-F238E27FC236}">
                <a16:creationId xmlns:a16="http://schemas.microsoft.com/office/drawing/2014/main" id="{B16FC89C-0718-4ADD-9FDE-0C732D164A62}"/>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93027" y="6023644"/>
            <a:ext cx="804536" cy="704088"/>
          </a:xfrm>
          <a:prstGeom prst="rect">
            <a:avLst/>
          </a:prstGeom>
        </p:spPr>
      </p:pic>
      <p:pic>
        <p:nvPicPr>
          <p:cNvPr id="8" name="Picture 7">
            <a:extLst>
              <a:ext uri="{FF2B5EF4-FFF2-40B4-BE49-F238E27FC236}">
                <a16:creationId xmlns:a16="http://schemas.microsoft.com/office/drawing/2014/main" id="{D0C82B6A-DED8-4B0D-80EF-EED9EEB0E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3216" y="6035241"/>
            <a:ext cx="804742" cy="707197"/>
          </a:xfrm>
          <a:prstGeom prst="rect">
            <a:avLst/>
          </a:prstGeom>
        </p:spPr>
      </p:pic>
      <p:pic>
        <p:nvPicPr>
          <p:cNvPr id="9" name="Picture 8">
            <a:extLst>
              <a:ext uri="{FF2B5EF4-FFF2-40B4-BE49-F238E27FC236}">
                <a16:creationId xmlns:a16="http://schemas.microsoft.com/office/drawing/2014/main" id="{24F7CD70-021A-440B-A7A6-ED83C0DA2D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3216" y="4923605"/>
            <a:ext cx="804742" cy="643793"/>
          </a:xfrm>
          <a:prstGeom prst="rect">
            <a:avLst/>
          </a:prstGeom>
        </p:spPr>
      </p:pic>
      <p:pic>
        <p:nvPicPr>
          <p:cNvPr id="10" name="Picture 9">
            <a:extLst>
              <a:ext uri="{FF2B5EF4-FFF2-40B4-BE49-F238E27FC236}">
                <a16:creationId xmlns:a16="http://schemas.microsoft.com/office/drawing/2014/main" id="{089BEB4B-FC4B-40B5-8E9B-DC19C6CD58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14" t="16596" r="2723" b="26951"/>
          <a:stretch/>
        </p:blipFill>
        <p:spPr>
          <a:xfrm>
            <a:off x="2918297" y="680936"/>
            <a:ext cx="5398851" cy="3871609"/>
          </a:xfrm>
          <a:prstGeom prst="rect">
            <a:avLst/>
          </a:prstGeom>
        </p:spPr>
      </p:pic>
      <p:sp>
        <p:nvSpPr>
          <p:cNvPr id="11" name="TextBox 10">
            <a:extLst>
              <a:ext uri="{FF2B5EF4-FFF2-40B4-BE49-F238E27FC236}">
                <a16:creationId xmlns:a16="http://schemas.microsoft.com/office/drawing/2014/main" id="{A7B85FA8-84DB-456B-B514-0A9E62DCB42D}"/>
              </a:ext>
            </a:extLst>
          </p:cNvPr>
          <p:cNvSpPr txBox="1"/>
          <p:nvPr/>
        </p:nvSpPr>
        <p:spPr>
          <a:xfrm>
            <a:off x="3218006" y="1399059"/>
            <a:ext cx="4776281" cy="1938992"/>
          </a:xfrm>
          <a:prstGeom prst="rect">
            <a:avLst/>
          </a:prstGeom>
          <a:noFill/>
        </p:spPr>
        <p:txBody>
          <a:bodyPr wrap="square" rtlCol="0">
            <a:spAutoFit/>
          </a:bodyPr>
          <a:lstStyle/>
          <a:p>
            <a:pPr lvl="0" algn="ctr"/>
            <a:r>
              <a:rPr lang="vi-VN" sz="4000" b="1" i="1" dirty="0" smtClean="0">
                <a:solidFill>
                  <a:schemeClr val="bg1"/>
                </a:solidFill>
                <a:latin typeface="+mj-lt"/>
              </a:rPr>
              <a:t>Mục nào sau đây không phù hợp với văn bản báo cáo ?</a:t>
            </a:r>
            <a:endParaRPr lang="en-US" sz="4000" b="1" i="1" dirty="0" smtClean="0">
              <a:solidFill>
                <a:schemeClr val="bg1"/>
              </a:solidFill>
              <a:latin typeface="+mj-lt"/>
            </a:endParaRPr>
          </a:p>
        </p:txBody>
      </p:sp>
      <p:pic>
        <p:nvPicPr>
          <p:cNvPr id="12" name="Picture 11">
            <a:hlinkClick r:id="rId9" action="ppaction://hlinksldjump"/>
            <a:extLst>
              <a:ext uri="{FF2B5EF4-FFF2-40B4-BE49-F238E27FC236}">
                <a16:creationId xmlns:a16="http://schemas.microsoft.com/office/drawing/2014/main" id="{FE6AF371-B2A7-488F-9B68-246A50D9795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347" t="28215" r="23598" b="9945"/>
          <a:stretch/>
        </p:blipFill>
        <p:spPr>
          <a:xfrm>
            <a:off x="8436895" y="2427050"/>
            <a:ext cx="1459149" cy="2003899"/>
          </a:xfrm>
          <a:prstGeom prst="rect">
            <a:avLst/>
          </a:prstGeom>
        </p:spPr>
      </p:pic>
    </p:spTree>
    <p:extLst>
      <p:ext uri="{BB962C8B-B14F-4D97-AF65-F5344CB8AC3E}">
        <p14:creationId xmlns:p14="http://schemas.microsoft.com/office/powerpoint/2010/main" val="483264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2"/>
                                        </p:tgtEl>
                                        <p:attrNameLst>
                                          <p:attrName>fillcolor</p:attrName>
                                        </p:attrNameLst>
                                      </p:cBhvr>
                                      <p:to>
                                        <a:srgbClr val="FFF2CC"/>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250" fill="hold"/>
                                        <p:tgtEl>
                                          <p:spTgt spid="6"/>
                                        </p:tgtEl>
                                        <p:attrNameLst>
                                          <p:attrName>ppt_w</p:attrName>
                                        </p:attrNameLst>
                                      </p:cBhvr>
                                      <p:tavLst>
                                        <p:tav tm="0">
                                          <p:val>
                                            <p:strVal val="4*#ppt_w"/>
                                          </p:val>
                                        </p:tav>
                                        <p:tav tm="100000">
                                          <p:val>
                                            <p:strVal val="#ppt_w"/>
                                          </p:val>
                                        </p:tav>
                                      </p:tavLst>
                                    </p:anim>
                                    <p:anim calcmode="lin" valueType="num">
                                      <p:cBhvr>
                                        <p:cTn id="42"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2"/>
                                        </p:tgtEl>
                                        <p:attrNameLst>
                                          <p:attrName>fillcolor</p:attrName>
                                        </p:attrNameLst>
                                      </p:cBhvr>
                                      <p:to>
                                        <a:srgbClr val="FFFF00"/>
                                      </p:to>
                                    </p:animClr>
                                    <p:set>
                                      <p:cBhvr>
                                        <p:cTn id="45" dur="250" fill="hold"/>
                                        <p:tgtEl>
                                          <p:spTgt spid="2"/>
                                        </p:tgtEl>
                                        <p:attrNameLst>
                                          <p:attrName>fill.type</p:attrName>
                                        </p:attrNameLst>
                                      </p:cBhvr>
                                      <p:to>
                                        <p:strVal val="solid"/>
                                      </p:to>
                                    </p:set>
                                    <p:set>
                                      <p:cBhvr>
                                        <p:cTn id="46"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3"/>
                                        </p:tgtEl>
                                        <p:attrNameLst>
                                          <p:attrName>fillcolor</p:attrName>
                                        </p:attrNameLst>
                                      </p:cBhvr>
                                      <p:to>
                                        <a:srgbClr val="FFF2CC"/>
                                      </p:to>
                                    </p:animClr>
                                    <p:set>
                                      <p:cBhvr>
                                        <p:cTn id="52" dur="250" fill="hold"/>
                                        <p:tgtEl>
                                          <p:spTgt spid="3"/>
                                        </p:tgtEl>
                                        <p:attrNameLst>
                                          <p:attrName>fill.type</p:attrName>
                                        </p:attrNameLst>
                                      </p:cBhvr>
                                      <p:to>
                                        <p:strVal val="solid"/>
                                      </p:to>
                                    </p:set>
                                    <p:set>
                                      <p:cBhvr>
                                        <p:cTn id="53" dur="250" fill="hold"/>
                                        <p:tgtEl>
                                          <p:spTgt spid="3"/>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250" fill="hold"/>
                                        <p:tgtEl>
                                          <p:spTgt spid="9"/>
                                        </p:tgtEl>
                                        <p:attrNameLst>
                                          <p:attrName>ppt_w</p:attrName>
                                        </p:attrNameLst>
                                      </p:cBhvr>
                                      <p:tavLst>
                                        <p:tav tm="0">
                                          <p:val>
                                            <p:strVal val="4*#ppt_w"/>
                                          </p:val>
                                        </p:tav>
                                        <p:tav tm="100000">
                                          <p:val>
                                            <p:strVal val="#ppt_w"/>
                                          </p:val>
                                        </p:tav>
                                      </p:tavLst>
                                    </p:anim>
                                    <p:anim calcmode="lin" valueType="num">
                                      <p:cBhvr>
                                        <p:cTn id="57"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par>
                                <p:cTn id="58" presetID="1" presetClass="emph" presetSubtype="2" fill="hold" nodeType="withEffect">
                                  <p:stCondLst>
                                    <p:cond delay="1000"/>
                                  </p:stCondLst>
                                  <p:childTnLst>
                                    <p:animClr clrSpc="rgb" dir="cw">
                                      <p:cBhvr>
                                        <p:cTn id="59" dur="250" fill="hold"/>
                                        <p:tgtEl>
                                          <p:spTgt spid="3"/>
                                        </p:tgtEl>
                                        <p:attrNameLst>
                                          <p:attrName>fillcolor</p:attrName>
                                        </p:attrNameLst>
                                      </p:cBhvr>
                                      <p:to>
                                        <a:srgbClr val="00B050"/>
                                      </p:to>
                                    </p:animClr>
                                    <p:set>
                                      <p:cBhvr>
                                        <p:cTn id="60" dur="250" fill="hold"/>
                                        <p:tgtEl>
                                          <p:spTgt spid="3"/>
                                        </p:tgtEl>
                                        <p:attrNameLst>
                                          <p:attrName>fill.type</p:attrName>
                                        </p:attrNameLst>
                                      </p:cBhvr>
                                      <p:to>
                                        <p:strVal val="solid"/>
                                      </p:to>
                                    </p:set>
                                    <p:set>
                                      <p:cBhvr>
                                        <p:cTn id="61"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4"/>
                                        </p:tgtEl>
                                        <p:attrNameLst>
                                          <p:attrName>fillcolor</p:attrName>
                                        </p:attrNameLst>
                                      </p:cBhvr>
                                      <p:to>
                                        <a:srgbClr val="FFF2CC"/>
                                      </p:to>
                                    </p:animClr>
                                    <p:set>
                                      <p:cBhvr>
                                        <p:cTn id="67" dur="250" fill="hold"/>
                                        <p:tgtEl>
                                          <p:spTgt spid="4"/>
                                        </p:tgtEl>
                                        <p:attrNameLst>
                                          <p:attrName>fill.type</p:attrName>
                                        </p:attrNameLst>
                                      </p:cBhvr>
                                      <p:to>
                                        <p:strVal val="solid"/>
                                      </p:to>
                                    </p:set>
                                    <p:set>
                                      <p:cBhvr>
                                        <p:cTn id="68" dur="250" fill="hold"/>
                                        <p:tgtEl>
                                          <p:spTgt spid="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7"/>
                                        </p:tgtEl>
                                        <p:attrNameLst>
                                          <p:attrName>style.visibility</p:attrName>
                                        </p:attrNameLst>
                                      </p:cBhvr>
                                      <p:to>
                                        <p:strVal val="visible"/>
                                      </p:to>
                                    </p:set>
                                    <p:anim calcmode="lin" valueType="num">
                                      <p:cBhvr>
                                        <p:cTn id="71" dur="250" fill="hold"/>
                                        <p:tgtEl>
                                          <p:spTgt spid="7"/>
                                        </p:tgtEl>
                                        <p:attrNameLst>
                                          <p:attrName>ppt_w</p:attrName>
                                        </p:attrNameLst>
                                      </p:cBhvr>
                                      <p:tavLst>
                                        <p:tav tm="0">
                                          <p:val>
                                            <p:strVal val="4*#ppt_w"/>
                                          </p:val>
                                        </p:tav>
                                        <p:tav tm="100000">
                                          <p:val>
                                            <p:strVal val="#ppt_w"/>
                                          </p:val>
                                        </p:tav>
                                      </p:tavLst>
                                    </p:anim>
                                    <p:anim calcmode="lin" valueType="num">
                                      <p:cBhvr>
                                        <p:cTn id="7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4"/>
                                        </p:tgtEl>
                                        <p:attrNameLst>
                                          <p:attrName>fillcolor</p:attrName>
                                        </p:attrNameLst>
                                      </p:cBhvr>
                                      <p:to>
                                        <a:srgbClr val="FFFF00"/>
                                      </p:to>
                                    </p:animClr>
                                    <p:set>
                                      <p:cBhvr>
                                        <p:cTn id="75" dur="250" fill="hold"/>
                                        <p:tgtEl>
                                          <p:spTgt spid="4"/>
                                        </p:tgtEl>
                                        <p:attrNameLst>
                                          <p:attrName>fill.type</p:attrName>
                                        </p:attrNameLst>
                                      </p:cBhvr>
                                      <p:to>
                                        <p:strVal val="solid"/>
                                      </p:to>
                                    </p:set>
                                    <p:set>
                                      <p:cBhvr>
                                        <p:cTn id="7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7" restart="whenNotActive" fill="hold" evtFilter="cancelBubble" nodeType="interactiveSeq">
                <p:stCondLst>
                  <p:cond evt="onClick" delay="0">
                    <p:tgtEl>
                      <p:spTgt spid="5"/>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5"/>
                                        </p:tgtEl>
                                        <p:attrNameLst>
                                          <p:attrName>fillcolor</p:attrName>
                                        </p:attrNameLst>
                                      </p:cBhvr>
                                      <p:to>
                                        <a:srgbClr val="FFF2CC"/>
                                      </p:to>
                                    </p:animClr>
                                    <p:set>
                                      <p:cBhvr>
                                        <p:cTn id="82" dur="250" fill="hold"/>
                                        <p:tgtEl>
                                          <p:spTgt spid="5"/>
                                        </p:tgtEl>
                                        <p:attrNameLst>
                                          <p:attrName>fill.type</p:attrName>
                                        </p:attrNameLst>
                                      </p:cBhvr>
                                      <p:to>
                                        <p:strVal val="solid"/>
                                      </p:to>
                                    </p:set>
                                    <p:set>
                                      <p:cBhvr>
                                        <p:cTn id="83" dur="250" fill="hold"/>
                                        <p:tgtEl>
                                          <p:spTgt spid="5"/>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8"/>
                                        </p:tgtEl>
                                        <p:attrNameLst>
                                          <p:attrName>style.visibility</p:attrName>
                                        </p:attrNameLst>
                                      </p:cBhvr>
                                      <p:to>
                                        <p:strVal val="visible"/>
                                      </p:to>
                                    </p:set>
                                    <p:anim calcmode="lin" valueType="num">
                                      <p:cBhvr>
                                        <p:cTn id="86" dur="250" fill="hold"/>
                                        <p:tgtEl>
                                          <p:spTgt spid="8"/>
                                        </p:tgtEl>
                                        <p:attrNameLst>
                                          <p:attrName>ppt_w</p:attrName>
                                        </p:attrNameLst>
                                      </p:cBhvr>
                                      <p:tavLst>
                                        <p:tav tm="0">
                                          <p:val>
                                            <p:strVal val="4*#ppt_w"/>
                                          </p:val>
                                        </p:tav>
                                        <p:tav tm="100000">
                                          <p:val>
                                            <p:strVal val="#ppt_w"/>
                                          </p:val>
                                        </p:tav>
                                      </p:tavLst>
                                    </p:anim>
                                    <p:anim calcmode="lin" valueType="num">
                                      <p:cBhvr>
                                        <p:cTn id="8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5"/>
                                        </p:tgtEl>
                                        <p:attrNameLst>
                                          <p:attrName>fillcolor</p:attrName>
                                        </p:attrNameLst>
                                      </p:cBhvr>
                                      <p:to>
                                        <a:srgbClr val="FFFF00"/>
                                      </p:to>
                                    </p:animClr>
                                    <p:set>
                                      <p:cBhvr>
                                        <p:cTn id="90" dur="250" fill="hold"/>
                                        <p:tgtEl>
                                          <p:spTgt spid="5"/>
                                        </p:tgtEl>
                                        <p:attrNameLst>
                                          <p:attrName>fill.type</p:attrName>
                                        </p:attrNameLst>
                                      </p:cBhvr>
                                      <p:to>
                                        <p:strVal val="solid"/>
                                      </p:to>
                                    </p:set>
                                    <p:set>
                                      <p:cBhvr>
                                        <p:cTn id="9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FAE8C-6F5E-4D09-960E-66D7D4481F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14" t="16596" r="2723" b="26951"/>
          <a:stretch/>
        </p:blipFill>
        <p:spPr>
          <a:xfrm>
            <a:off x="2918297" y="680936"/>
            <a:ext cx="5398851" cy="3871609"/>
          </a:xfrm>
          <a:prstGeom prst="rect">
            <a:avLst/>
          </a:prstGeom>
        </p:spPr>
      </p:pic>
      <p:sp>
        <p:nvSpPr>
          <p:cNvPr id="3" name="TextBox 2">
            <a:extLst>
              <a:ext uri="{FF2B5EF4-FFF2-40B4-BE49-F238E27FC236}">
                <a16:creationId xmlns:a16="http://schemas.microsoft.com/office/drawing/2014/main" id="{838A7F96-4CB8-4872-A5DF-9963209F4A18}"/>
              </a:ext>
            </a:extLst>
          </p:cNvPr>
          <p:cNvSpPr txBox="1"/>
          <p:nvPr/>
        </p:nvSpPr>
        <p:spPr>
          <a:xfrm>
            <a:off x="3218007" y="1468507"/>
            <a:ext cx="4776281" cy="1938992"/>
          </a:xfrm>
          <a:prstGeom prst="rect">
            <a:avLst/>
          </a:prstGeom>
          <a:noFill/>
        </p:spPr>
        <p:txBody>
          <a:bodyPr wrap="square" rtlCol="0">
            <a:spAutoFit/>
          </a:bodyPr>
          <a:lstStyle/>
          <a:p>
            <a:pPr lvl="0" algn="ctr"/>
            <a:r>
              <a:rPr lang="vi-VN" sz="4000" b="1" i="1" dirty="0" smtClean="0">
                <a:solidFill>
                  <a:schemeClr val="bg1"/>
                </a:solidFill>
                <a:latin typeface="+mj-lt"/>
              </a:rPr>
              <a:t>Trong các tình huống sau, tình huống nào phải viết báo cáo?</a:t>
            </a:r>
            <a:endParaRPr lang="en-US" sz="4000" b="1" i="1" dirty="0" smtClean="0">
              <a:solidFill>
                <a:schemeClr val="bg1"/>
              </a:solidFill>
              <a:latin typeface="+mj-lt"/>
            </a:endParaRPr>
          </a:p>
        </p:txBody>
      </p:sp>
      <p:sp>
        <p:nvSpPr>
          <p:cNvPr id="4" name="Rectangle 3">
            <a:extLst>
              <a:ext uri="{FF2B5EF4-FFF2-40B4-BE49-F238E27FC236}">
                <a16:creationId xmlns:a16="http://schemas.microsoft.com/office/drawing/2014/main" id="{7F873FDE-FC58-4732-BF77-88D35757941A}"/>
              </a:ext>
            </a:extLst>
          </p:cNvPr>
          <p:cNvSpPr/>
          <p:nvPr/>
        </p:nvSpPr>
        <p:spPr>
          <a:xfrm>
            <a:off x="1137906" y="4452055"/>
            <a:ext cx="4906798" cy="10842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AutoNum type="alphaUcPeriod"/>
            </a:pPr>
            <a:r>
              <a:rPr lang="vi-VN" sz="2200" dirty="0" smtClean="0">
                <a:solidFill>
                  <a:schemeClr val="tx1"/>
                </a:solidFill>
                <a:latin typeface="+mj-lt"/>
              </a:rPr>
              <a:t>Bạn ngồi bên cạnh em mượn sách của em nhưng lâu không thấy trả. Em</a:t>
            </a:r>
            <a:r>
              <a:rPr lang="en-US" sz="2200" dirty="0" smtClean="0">
                <a:solidFill>
                  <a:schemeClr val="tx1"/>
                </a:solidFill>
                <a:latin typeface="+mj-lt"/>
              </a:rPr>
              <a:t> </a:t>
            </a:r>
          </a:p>
          <a:p>
            <a:pPr lvl="0"/>
            <a:r>
              <a:rPr lang="vi-VN" sz="2200" dirty="0" smtClean="0">
                <a:solidFill>
                  <a:schemeClr val="tx1"/>
                </a:solidFill>
                <a:latin typeface="+mj-lt"/>
              </a:rPr>
              <a:t>muốn nhờ </a:t>
            </a:r>
            <a:r>
              <a:rPr lang="en-US" sz="2200" dirty="0" smtClean="0">
                <a:solidFill>
                  <a:schemeClr val="tx1"/>
                </a:solidFill>
                <a:latin typeface="Times New Roman" pitchFamily="18" charset="0"/>
                <a:cs typeface="Times New Roman" pitchFamily="18" charset="0"/>
              </a:rPr>
              <a:t>GVCN</a:t>
            </a:r>
            <a:r>
              <a:rPr lang="en-US" sz="2200" dirty="0" smtClean="0">
                <a:solidFill>
                  <a:schemeClr val="tx1"/>
                </a:solidFill>
                <a:latin typeface="+mj-lt"/>
              </a:rPr>
              <a:t> </a:t>
            </a:r>
            <a:r>
              <a:rPr lang="vi-VN" sz="2200" dirty="0" smtClean="0">
                <a:solidFill>
                  <a:schemeClr val="tx1"/>
                </a:solidFill>
                <a:latin typeface="+mj-lt"/>
              </a:rPr>
              <a:t>giúp đỡ.</a:t>
            </a:r>
            <a:r>
              <a:rPr lang="en-US" sz="2200" dirty="0" smtClean="0">
                <a:solidFill>
                  <a:schemeClr val="tx1"/>
                </a:solidFill>
                <a:latin typeface="+mj-lt"/>
              </a:rPr>
              <a:t> </a:t>
            </a:r>
          </a:p>
        </p:txBody>
      </p:sp>
      <p:sp>
        <p:nvSpPr>
          <p:cNvPr id="5" name="Rectangle 4">
            <a:extLst>
              <a:ext uri="{FF2B5EF4-FFF2-40B4-BE49-F238E27FC236}">
                <a16:creationId xmlns:a16="http://schemas.microsoft.com/office/drawing/2014/main" id="{8A3ABD77-10B3-4E07-9428-F56EB0BE5D5D}"/>
              </a:ext>
            </a:extLst>
          </p:cNvPr>
          <p:cNvSpPr/>
          <p:nvPr/>
        </p:nvSpPr>
        <p:spPr>
          <a:xfrm>
            <a:off x="6158301" y="4456244"/>
            <a:ext cx="4906798" cy="10842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prstClr val="black"/>
                </a:solidFill>
                <a:effectLst/>
                <a:uLnTx/>
                <a:uFillTx/>
                <a:latin typeface="+mj-lt"/>
                <a:ea typeface="+mn-ea"/>
                <a:cs typeface="+mn-cs"/>
              </a:rPr>
              <a:t>B. </a:t>
            </a:r>
            <a:r>
              <a:rPr lang="vi-VN" sz="2200" dirty="0" smtClean="0">
                <a:solidFill>
                  <a:schemeClr val="tx1"/>
                </a:solidFill>
                <a:latin typeface="+mj-lt"/>
              </a:rPr>
              <a:t>Bài kiểm tra của em bị điểm kém, nhưng em cho rằng có sự nhầm lẫn. </a:t>
            </a:r>
            <a:endParaRPr lang="en-US" sz="2200" dirty="0" smtClean="0">
              <a:solidFill>
                <a:schemeClr val="tx1"/>
              </a:solidFill>
              <a:latin typeface="+mj-lt"/>
            </a:endParaRPr>
          </a:p>
          <a:p>
            <a:pPr lvl="0"/>
            <a:r>
              <a:rPr lang="vi-VN" sz="2200" dirty="0" smtClean="0">
                <a:solidFill>
                  <a:schemeClr val="tx1"/>
                </a:solidFill>
                <a:latin typeface="+mj-lt"/>
              </a:rPr>
              <a:t>Em muốn thầy xem lại bài của em.</a:t>
            </a:r>
            <a:endParaRPr lang="en-US" sz="2200" dirty="0" smtClean="0">
              <a:solidFill>
                <a:schemeClr val="tx1"/>
              </a:solidFill>
              <a:latin typeface="+mj-lt"/>
            </a:endParaRPr>
          </a:p>
        </p:txBody>
      </p:sp>
      <p:sp>
        <p:nvSpPr>
          <p:cNvPr id="6" name="Rectangle 5">
            <a:extLst>
              <a:ext uri="{FF2B5EF4-FFF2-40B4-BE49-F238E27FC236}">
                <a16:creationId xmlns:a16="http://schemas.microsoft.com/office/drawing/2014/main" id="{B6F615D9-E14E-4805-B2A2-A5304B3476D8}"/>
              </a:ext>
            </a:extLst>
          </p:cNvPr>
          <p:cNvSpPr/>
          <p:nvPr/>
        </p:nvSpPr>
        <p:spPr>
          <a:xfrm>
            <a:off x="1137906" y="5678981"/>
            <a:ext cx="4906798" cy="107064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200" b="0" i="0" u="none" strike="noStrike" kern="1200" cap="none" spc="0" normalizeH="0" baseline="0" noProof="0" dirty="0">
                <a:ln>
                  <a:noFill/>
                </a:ln>
                <a:solidFill>
                  <a:schemeClr val="tx1"/>
                </a:solidFill>
                <a:effectLst/>
                <a:uLnTx/>
                <a:uFillTx/>
                <a:latin typeface="+mj-lt"/>
                <a:ea typeface="+mn-ea"/>
                <a:cs typeface="+mn-cs"/>
              </a:rPr>
              <a:t>C. </a:t>
            </a:r>
            <a:r>
              <a:rPr lang="vi-VN" sz="2200" dirty="0" smtClean="0">
                <a:solidFill>
                  <a:schemeClr val="tx1"/>
                </a:solidFill>
                <a:latin typeface="+mj-lt"/>
              </a:rPr>
              <a:t>Em là Chi đội trưởng. Cuối năm học, thầy Tổng phụ trách cần biết tình</a:t>
            </a:r>
            <a:r>
              <a:rPr lang="en-US" sz="2200" dirty="0" smtClean="0">
                <a:solidFill>
                  <a:schemeClr val="tx1"/>
                </a:solidFill>
                <a:latin typeface="+mj-lt"/>
              </a:rPr>
              <a:t> </a:t>
            </a:r>
          </a:p>
          <a:p>
            <a:pPr lvl="0">
              <a:defRPr/>
            </a:pPr>
            <a:r>
              <a:rPr lang="vi-VN" sz="2200" dirty="0" smtClean="0">
                <a:solidFill>
                  <a:schemeClr val="tx1"/>
                </a:solidFill>
                <a:latin typeface="+mj-lt"/>
              </a:rPr>
              <a:t>hình hoạt động của chi đội em. </a:t>
            </a:r>
            <a:endParaRPr kumimoji="0" lang="vi-VN"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Rectangle 6">
            <a:extLst>
              <a:ext uri="{FF2B5EF4-FFF2-40B4-BE49-F238E27FC236}">
                <a16:creationId xmlns:a16="http://schemas.microsoft.com/office/drawing/2014/main" id="{DB003FB7-01DB-485A-9DEE-9C6922C9F121}"/>
              </a:ext>
            </a:extLst>
          </p:cNvPr>
          <p:cNvSpPr/>
          <p:nvPr/>
        </p:nvSpPr>
        <p:spPr>
          <a:xfrm>
            <a:off x="6158301" y="5683170"/>
            <a:ext cx="4906798" cy="107064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200" b="0" i="0" u="none" strike="noStrike" kern="1200" cap="none" spc="0" normalizeH="0" baseline="0" noProof="0" dirty="0">
                <a:ln>
                  <a:noFill/>
                </a:ln>
                <a:solidFill>
                  <a:prstClr val="black"/>
                </a:solidFill>
                <a:effectLst/>
                <a:uLnTx/>
                <a:uFillTx/>
                <a:latin typeface="+mj-lt"/>
                <a:ea typeface="+mn-ea"/>
                <a:cs typeface="+mn-cs"/>
              </a:rPr>
              <a:t>D. </a:t>
            </a:r>
            <a:r>
              <a:rPr lang="vi-VN" sz="2200" dirty="0" smtClean="0">
                <a:solidFill>
                  <a:schemeClr val="tx1"/>
                </a:solidFill>
                <a:latin typeface="+mj-lt"/>
              </a:rPr>
              <a:t>Sắp tới, cổ đợt kết nạp đoàn viên. </a:t>
            </a:r>
            <a:endParaRPr lang="en-US" sz="2200" dirty="0" smtClean="0">
              <a:solidFill>
                <a:schemeClr val="tx1"/>
              </a:solidFill>
              <a:latin typeface="+mj-lt"/>
            </a:endParaRPr>
          </a:p>
          <a:p>
            <a:pPr lvl="0">
              <a:defRPr/>
            </a:pPr>
            <a:r>
              <a:rPr lang="vi-VN" sz="2200" dirty="0" smtClean="0">
                <a:solidFill>
                  <a:schemeClr val="tx1"/>
                </a:solidFill>
                <a:latin typeface="+mj-lt"/>
              </a:rPr>
              <a:t>Em muốn được vào Đoàn Thanh niên</a:t>
            </a:r>
            <a:endParaRPr lang="en-US" sz="2200" dirty="0" smtClean="0">
              <a:solidFill>
                <a:schemeClr val="tx1"/>
              </a:solidFill>
              <a:latin typeface="+mj-lt"/>
            </a:endParaRPr>
          </a:p>
          <a:p>
            <a:pPr lvl="0">
              <a:defRPr/>
            </a:pPr>
            <a:r>
              <a:rPr lang="vi-VN" sz="2200" dirty="0" smtClean="0">
                <a:solidFill>
                  <a:schemeClr val="tx1"/>
                </a:solidFill>
                <a:latin typeface="+mj-lt"/>
              </a:rPr>
              <a:t>Cộng sản Hồ Chí Minh</a:t>
            </a:r>
            <a:r>
              <a:rPr lang="vi-VN" sz="2200" dirty="0" smtClean="0">
                <a:solidFill>
                  <a:schemeClr val="tx1"/>
                </a:solidFill>
              </a:rPr>
              <a:t>.</a:t>
            </a:r>
            <a:endParaRPr kumimoji="0" lang="vi-VN" sz="2200" b="0" i="0" u="none" strike="noStrike" kern="1200" cap="none" spc="0" normalizeH="0" baseline="0" noProof="0" dirty="0">
              <a:ln>
                <a:noFill/>
              </a:ln>
              <a:solidFill>
                <a:prstClr val="black"/>
              </a:solidFill>
              <a:effectLst/>
              <a:uLnTx/>
              <a:uFillTx/>
              <a:latin typeface="+mj-lt"/>
              <a:ea typeface="+mn-ea"/>
              <a:cs typeface="+mn-cs"/>
            </a:endParaRPr>
          </a:p>
        </p:txBody>
      </p:sp>
      <p:pic>
        <p:nvPicPr>
          <p:cNvPr id="8" name="Picture 7">
            <a:extLst>
              <a:ext uri="{FF2B5EF4-FFF2-40B4-BE49-F238E27FC236}">
                <a16:creationId xmlns:a16="http://schemas.microsoft.com/office/drawing/2014/main" id="{0B862C07-8E18-4693-858E-2427EA6AD6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8982" y="4791009"/>
            <a:ext cx="805722" cy="708059"/>
          </a:xfrm>
          <a:prstGeom prst="rect">
            <a:avLst/>
          </a:prstGeom>
        </p:spPr>
      </p:pic>
      <p:pic>
        <p:nvPicPr>
          <p:cNvPr id="9" name="Picture 8">
            <a:extLst>
              <a:ext uri="{FF2B5EF4-FFF2-40B4-BE49-F238E27FC236}">
                <a16:creationId xmlns:a16="http://schemas.microsoft.com/office/drawing/2014/main" id="{4D2F14C9-8186-4168-AC77-20E21F061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0168" y="6042400"/>
            <a:ext cx="804536" cy="643628"/>
          </a:xfrm>
          <a:prstGeom prst="rect">
            <a:avLst/>
          </a:prstGeom>
        </p:spPr>
      </p:pic>
      <p:pic>
        <p:nvPicPr>
          <p:cNvPr id="10" name="Picture 9">
            <a:extLst>
              <a:ext uri="{FF2B5EF4-FFF2-40B4-BE49-F238E27FC236}">
                <a16:creationId xmlns:a16="http://schemas.microsoft.com/office/drawing/2014/main" id="{D6EE3884-157C-4DBF-9C6A-78CB0C0649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0357" y="6023767"/>
            <a:ext cx="804742" cy="707197"/>
          </a:xfrm>
          <a:prstGeom prst="rect">
            <a:avLst/>
          </a:prstGeom>
        </p:spPr>
      </p:pic>
      <p:pic>
        <p:nvPicPr>
          <p:cNvPr id="11" name="Picture 10">
            <a:extLst>
              <a:ext uri="{FF2B5EF4-FFF2-40B4-BE49-F238E27FC236}">
                <a16:creationId xmlns:a16="http://schemas.microsoft.com/office/drawing/2014/main" id="{3592D769-304F-42DB-BDE6-F6F87FC9E5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2507" y="4842681"/>
            <a:ext cx="732592" cy="643793"/>
          </a:xfrm>
          <a:prstGeom prst="rect">
            <a:avLst/>
          </a:prstGeom>
        </p:spPr>
      </p:pic>
      <p:pic>
        <p:nvPicPr>
          <p:cNvPr id="12" name="Picture 11">
            <a:hlinkClick r:id="rId8" action="ppaction://hlinksldjump"/>
            <a:extLst>
              <a:ext uri="{FF2B5EF4-FFF2-40B4-BE49-F238E27FC236}">
                <a16:creationId xmlns:a16="http://schemas.microsoft.com/office/drawing/2014/main" id="{2C90848F-B7CB-407C-8D64-362BB8B46F3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347" t="28215" r="23598" b="9945"/>
          <a:stretch/>
        </p:blipFill>
        <p:spPr>
          <a:xfrm>
            <a:off x="8436895" y="2427050"/>
            <a:ext cx="1459149" cy="2003899"/>
          </a:xfrm>
          <a:prstGeom prst="rect">
            <a:avLst/>
          </a:prstGeom>
        </p:spPr>
      </p:pic>
    </p:spTree>
    <p:extLst>
      <p:ext uri="{BB962C8B-B14F-4D97-AF65-F5344CB8AC3E}">
        <p14:creationId xmlns:p14="http://schemas.microsoft.com/office/powerpoint/2010/main" val="1362898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00B05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77E8A-A3D3-41BF-9DD1-54CDEC5029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14" t="16596" r="2723" b="26951"/>
          <a:stretch/>
        </p:blipFill>
        <p:spPr>
          <a:xfrm>
            <a:off x="2918297" y="680936"/>
            <a:ext cx="5398851" cy="3871609"/>
          </a:xfrm>
          <a:prstGeom prst="rect">
            <a:avLst/>
          </a:prstGeom>
        </p:spPr>
      </p:pic>
      <p:sp>
        <p:nvSpPr>
          <p:cNvPr id="3" name="TextBox 2">
            <a:extLst>
              <a:ext uri="{FF2B5EF4-FFF2-40B4-BE49-F238E27FC236}">
                <a16:creationId xmlns:a16="http://schemas.microsoft.com/office/drawing/2014/main" id="{12C5F626-3E59-4B52-8D3E-91C1D7361964}"/>
              </a:ext>
            </a:extLst>
          </p:cNvPr>
          <p:cNvSpPr txBox="1"/>
          <p:nvPr/>
        </p:nvSpPr>
        <p:spPr>
          <a:xfrm>
            <a:off x="3206431" y="1514806"/>
            <a:ext cx="4776281" cy="1754326"/>
          </a:xfrm>
          <a:prstGeom prst="rect">
            <a:avLst/>
          </a:prstGeom>
          <a:noFill/>
        </p:spPr>
        <p:txBody>
          <a:bodyPr wrap="square" rtlCol="0">
            <a:spAutoFit/>
          </a:bodyPr>
          <a:lstStyle/>
          <a:p>
            <a:pPr lvl="0" algn="ctr"/>
            <a:r>
              <a:rPr lang="vi-VN" sz="3600" b="1" i="1" dirty="0" smtClean="0">
                <a:solidFill>
                  <a:schemeClr val="bg1"/>
                </a:solidFill>
                <a:latin typeface="+mj-lt"/>
              </a:rPr>
              <a:t>Trong các tình huống sau, tình huống nào không cần viết báo cáo?</a:t>
            </a:r>
            <a:endParaRPr lang="en-US" sz="3600" b="1" i="1" dirty="0" smtClean="0">
              <a:solidFill>
                <a:schemeClr val="bg1"/>
              </a:solidFill>
              <a:latin typeface="+mj-lt"/>
            </a:endParaRPr>
          </a:p>
        </p:txBody>
      </p:sp>
      <p:sp>
        <p:nvSpPr>
          <p:cNvPr id="4" name="Rectangle 3">
            <a:extLst>
              <a:ext uri="{FF2B5EF4-FFF2-40B4-BE49-F238E27FC236}">
                <a16:creationId xmlns:a16="http://schemas.microsoft.com/office/drawing/2014/main" id="{22A57C48-2AA5-455A-B157-EF289C899212}"/>
              </a:ext>
            </a:extLst>
          </p:cNvPr>
          <p:cNvSpPr/>
          <p:nvPr/>
        </p:nvSpPr>
        <p:spPr>
          <a:xfrm>
            <a:off x="1378604" y="4509931"/>
            <a:ext cx="4906798" cy="1073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200" b="0" i="0" u="none" strike="noStrike" kern="1200" cap="none" spc="0" normalizeH="0" baseline="0" noProof="0" dirty="0">
                <a:ln>
                  <a:noFill/>
                </a:ln>
                <a:solidFill>
                  <a:prstClr val="black"/>
                </a:solidFill>
                <a:effectLst/>
                <a:uLnTx/>
                <a:uFillTx/>
                <a:latin typeface="+mj-lt"/>
                <a:ea typeface="+mn-ea"/>
                <a:cs typeface="+mn-cs"/>
              </a:rPr>
              <a:t>A. </a:t>
            </a:r>
            <a:r>
              <a:rPr lang="vi-VN" sz="2200" dirty="0" smtClean="0">
                <a:solidFill>
                  <a:schemeClr val="tx1"/>
                </a:solidFill>
                <a:latin typeface="+mj-lt"/>
              </a:rPr>
              <a:t>Em muốn tham gia Câu lạc bộ Tiếng Anh của trường</a:t>
            </a:r>
            <a:endParaRPr kumimoji="0" lang="vi-VN"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Rectangle 4">
            <a:extLst>
              <a:ext uri="{FF2B5EF4-FFF2-40B4-BE49-F238E27FC236}">
                <a16:creationId xmlns:a16="http://schemas.microsoft.com/office/drawing/2014/main" id="{C1A5973A-8B75-4A42-9E47-3DE60A4A0DC4}"/>
              </a:ext>
            </a:extLst>
          </p:cNvPr>
          <p:cNvSpPr/>
          <p:nvPr/>
        </p:nvSpPr>
        <p:spPr>
          <a:xfrm>
            <a:off x="6398999" y="4514120"/>
            <a:ext cx="4906798" cy="10733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ea typeface="+mn-ea"/>
                <a:cs typeface="+mn-cs"/>
              </a:rPr>
              <a:t>B. </a:t>
            </a:r>
            <a:r>
              <a:rPr lang="vi-VN" sz="2200" dirty="0" smtClean="0">
                <a:solidFill>
                  <a:schemeClr val="tx1"/>
                </a:solidFill>
                <a:latin typeface="+mj-lt"/>
              </a:rPr>
              <a:t>Giám đốc một xí nghiệp muốn biết tình hình sản xuất của phân xưởng </a:t>
            </a:r>
            <a:r>
              <a:rPr lang="en-US" sz="2200" dirty="0" smtClean="0">
                <a:solidFill>
                  <a:schemeClr val="tx1"/>
                </a:solidFill>
                <a:latin typeface="+mj-lt"/>
              </a:rPr>
              <a:t/>
            </a:r>
            <a:br>
              <a:rPr lang="en-US" sz="2200" dirty="0" smtClean="0">
                <a:solidFill>
                  <a:schemeClr val="tx1"/>
                </a:solidFill>
                <a:latin typeface="+mj-lt"/>
              </a:rPr>
            </a:br>
            <a:r>
              <a:rPr lang="vi-VN" sz="2200" dirty="0" smtClean="0">
                <a:solidFill>
                  <a:schemeClr val="tx1"/>
                </a:solidFill>
                <a:latin typeface="+mj-lt"/>
              </a:rPr>
              <a:t>trong quý IV năm 2002.</a:t>
            </a:r>
            <a:endParaRPr lang="en-US" sz="2200" dirty="0" smtClean="0">
              <a:solidFill>
                <a:schemeClr val="tx1"/>
              </a:solidFill>
              <a:latin typeface="+mj-lt"/>
            </a:endParaRPr>
          </a:p>
        </p:txBody>
      </p:sp>
      <p:sp>
        <p:nvSpPr>
          <p:cNvPr id="6" name="Rectangle 5">
            <a:extLst>
              <a:ext uri="{FF2B5EF4-FFF2-40B4-BE49-F238E27FC236}">
                <a16:creationId xmlns:a16="http://schemas.microsoft.com/office/drawing/2014/main" id="{A84C779B-B2BE-41BE-A0AD-50DFE313C768}"/>
              </a:ext>
            </a:extLst>
          </p:cNvPr>
          <p:cNvSpPr/>
          <p:nvPr/>
        </p:nvSpPr>
        <p:spPr>
          <a:xfrm>
            <a:off x="1378604" y="5702127"/>
            <a:ext cx="4906798" cy="10243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200" b="0" i="0" u="none" strike="noStrike" kern="1200" cap="none" spc="0" normalizeH="0" baseline="0" noProof="0" dirty="0">
                <a:ln>
                  <a:noFill/>
                </a:ln>
                <a:solidFill>
                  <a:schemeClr val="tx1"/>
                </a:solidFill>
                <a:effectLst/>
                <a:uLnTx/>
                <a:uFillTx/>
                <a:latin typeface="+mj-lt"/>
                <a:ea typeface="+mn-ea"/>
                <a:cs typeface="+mn-cs"/>
              </a:rPr>
              <a:t>C. </a:t>
            </a:r>
            <a:r>
              <a:rPr lang="vi-VN" sz="2200" dirty="0" smtClean="0">
                <a:solidFill>
                  <a:schemeClr val="tx1"/>
                </a:solidFill>
                <a:latin typeface="+mj-lt"/>
              </a:rPr>
              <a:t>Cô giáo chủ nhiệm muốn biết kết quả chuyến đi thăm Bảo tàng Dân tộc</a:t>
            </a:r>
            <a:br>
              <a:rPr lang="vi-VN" sz="2200" dirty="0" smtClean="0">
                <a:solidFill>
                  <a:schemeClr val="tx1"/>
                </a:solidFill>
                <a:latin typeface="+mj-lt"/>
              </a:rPr>
            </a:br>
            <a:r>
              <a:rPr lang="vi-VN" sz="2200" dirty="0" smtClean="0">
                <a:solidFill>
                  <a:schemeClr val="tx1"/>
                </a:solidFill>
                <a:latin typeface="+mj-lt"/>
              </a:rPr>
              <a:t>học của lớp em vào cúối tuần trước.</a:t>
            </a:r>
            <a:endParaRPr lang="en-US" sz="2200" dirty="0" smtClean="0">
              <a:solidFill>
                <a:schemeClr val="tx1"/>
              </a:solidFill>
              <a:latin typeface="+mj-lt"/>
            </a:endParaRPr>
          </a:p>
        </p:txBody>
      </p:sp>
      <p:sp>
        <p:nvSpPr>
          <p:cNvPr id="7" name="Rectangle 6">
            <a:extLst>
              <a:ext uri="{FF2B5EF4-FFF2-40B4-BE49-F238E27FC236}">
                <a16:creationId xmlns:a16="http://schemas.microsoft.com/office/drawing/2014/main" id="{CA8AF741-6BF1-40F6-958C-DD802D71B77A}"/>
              </a:ext>
            </a:extLst>
          </p:cNvPr>
          <p:cNvSpPr/>
          <p:nvPr/>
        </p:nvSpPr>
        <p:spPr>
          <a:xfrm>
            <a:off x="6398999" y="5706316"/>
            <a:ext cx="4906798" cy="10243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200" b="0" i="0" u="none" strike="noStrike" kern="1200" cap="none" spc="0" normalizeH="0" baseline="0" noProof="0" dirty="0">
                <a:ln>
                  <a:noFill/>
                </a:ln>
                <a:solidFill>
                  <a:schemeClr val="tx1"/>
                </a:solidFill>
                <a:effectLst/>
                <a:uLnTx/>
                <a:uFillTx/>
                <a:latin typeface="+mj-lt"/>
                <a:ea typeface="+mn-ea"/>
                <a:cs typeface="+mn-cs"/>
              </a:rPr>
              <a:t>D. </a:t>
            </a:r>
            <a:r>
              <a:rPr lang="vi-VN" sz="2200" dirty="0" smtClean="0">
                <a:solidFill>
                  <a:schemeClr val="tx1"/>
                </a:solidFill>
                <a:latin typeface="+mj-lt"/>
              </a:rPr>
              <a:t>Cô Tổng phụ trách muốn biết kết quả đợt quyên gộp ủng hộ đồng bào</a:t>
            </a:r>
            <a:r>
              <a:rPr lang="en-US" sz="2200" dirty="0" smtClean="0">
                <a:solidFill>
                  <a:schemeClr val="tx1"/>
                </a:solidFill>
                <a:latin typeface="+mj-lt"/>
              </a:rPr>
              <a:t> </a:t>
            </a:r>
          </a:p>
          <a:p>
            <a:r>
              <a:rPr lang="vi-VN" sz="2200" dirty="0" smtClean="0">
                <a:solidFill>
                  <a:schemeClr val="tx1"/>
                </a:solidFill>
                <a:latin typeface="+mj-lt"/>
              </a:rPr>
              <a:t>vùng lũ của các chi đội.</a:t>
            </a:r>
            <a:endParaRPr lang="en-US" sz="2200" dirty="0">
              <a:solidFill>
                <a:schemeClr val="tx1"/>
              </a:solidFill>
              <a:latin typeface="+mj-lt"/>
            </a:endParaRPr>
          </a:p>
        </p:txBody>
      </p:sp>
      <p:pic>
        <p:nvPicPr>
          <p:cNvPr id="8" name="Picture 7">
            <a:extLst>
              <a:ext uri="{FF2B5EF4-FFF2-40B4-BE49-F238E27FC236}">
                <a16:creationId xmlns:a16="http://schemas.microsoft.com/office/drawing/2014/main" id="{C09CC177-524B-4031-AF14-2B97AAE85085}"/>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481288" y="4872636"/>
            <a:ext cx="885137" cy="708059"/>
          </a:xfrm>
          <a:prstGeom prst="rect">
            <a:avLst/>
          </a:prstGeom>
        </p:spPr>
      </p:pic>
      <p:pic>
        <p:nvPicPr>
          <p:cNvPr id="9" name="Picture 8">
            <a:extLst>
              <a:ext uri="{FF2B5EF4-FFF2-40B4-BE49-F238E27FC236}">
                <a16:creationId xmlns:a16="http://schemas.microsoft.com/office/drawing/2014/main" id="{487E00C4-51A6-4412-8A43-7DC42174B618}"/>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80866" y="6001195"/>
            <a:ext cx="804536" cy="704088"/>
          </a:xfrm>
          <a:prstGeom prst="rect">
            <a:avLst/>
          </a:prstGeom>
        </p:spPr>
      </p:pic>
      <p:pic>
        <p:nvPicPr>
          <p:cNvPr id="10" name="Picture 9">
            <a:extLst>
              <a:ext uri="{FF2B5EF4-FFF2-40B4-BE49-F238E27FC236}">
                <a16:creationId xmlns:a16="http://schemas.microsoft.com/office/drawing/2014/main" id="{7ECF6C80-F990-4DB7-9FF5-7019E8D793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1055" y="6012792"/>
            <a:ext cx="804742" cy="707197"/>
          </a:xfrm>
          <a:prstGeom prst="rect">
            <a:avLst/>
          </a:prstGeom>
        </p:spPr>
      </p:pic>
      <p:pic>
        <p:nvPicPr>
          <p:cNvPr id="11" name="Picture 10">
            <a:extLst>
              <a:ext uri="{FF2B5EF4-FFF2-40B4-BE49-F238E27FC236}">
                <a16:creationId xmlns:a16="http://schemas.microsoft.com/office/drawing/2014/main" id="{273B6286-9A50-429E-A569-604D342786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6331" y="4846308"/>
            <a:ext cx="804742" cy="707197"/>
          </a:xfrm>
          <a:prstGeom prst="rect">
            <a:avLst/>
          </a:prstGeom>
        </p:spPr>
      </p:pic>
      <p:pic>
        <p:nvPicPr>
          <p:cNvPr id="12" name="Picture 11">
            <a:hlinkClick r:id="rId9" action="ppaction://hlinksldjump"/>
            <a:extLst>
              <a:ext uri="{FF2B5EF4-FFF2-40B4-BE49-F238E27FC236}">
                <a16:creationId xmlns:a16="http://schemas.microsoft.com/office/drawing/2014/main" id="{A3F64BFE-8D7C-440F-809E-CB943E6560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347" t="28215" r="23598" b="9945"/>
          <a:stretch/>
        </p:blipFill>
        <p:spPr>
          <a:xfrm>
            <a:off x="8436895" y="2427050"/>
            <a:ext cx="1459149" cy="2003899"/>
          </a:xfrm>
          <a:prstGeom prst="rect">
            <a:avLst/>
          </a:prstGeom>
        </p:spPr>
      </p:pic>
    </p:spTree>
    <p:extLst>
      <p:ext uri="{BB962C8B-B14F-4D97-AF65-F5344CB8AC3E}">
        <p14:creationId xmlns:p14="http://schemas.microsoft.com/office/powerpoint/2010/main" val="420575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00B05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olap\Downloads\hình nền pp\AAIA_wDGAAAAAQAAAAAAAApYAAAAJGFlMGZhZTZkLWIyMTItNGI1My1hZDEwLWYzYzlkYTJlNjNk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0397" y="2424521"/>
            <a:ext cx="11314316" cy="2215991"/>
          </a:xfrm>
          <a:prstGeom prst="rect">
            <a:avLst/>
          </a:prstGeom>
          <a:noFill/>
        </p:spPr>
        <p:txBody>
          <a:bodyPr wrap="none" rtlCol="0">
            <a:spAutoFit/>
          </a:bodyPr>
          <a:lstStyle/>
          <a:p>
            <a:r>
              <a:rPr lang="en-US" sz="13800" dirty="0" err="1" smtClean="0">
                <a:solidFill>
                  <a:srgbClr val="FF0000"/>
                </a:solidFill>
                <a:latin typeface="Amazone" pitchFamily="66" charset="0"/>
              </a:rPr>
              <a:t>Tạm</a:t>
            </a:r>
            <a:r>
              <a:rPr lang="en-US" sz="13800" dirty="0" smtClean="0">
                <a:solidFill>
                  <a:srgbClr val="FF0000"/>
                </a:solidFill>
                <a:latin typeface="Amazone" pitchFamily="66" charset="0"/>
              </a:rPr>
              <a:t> </a:t>
            </a:r>
            <a:r>
              <a:rPr lang="en-US" sz="13800" dirty="0" err="1" smtClean="0">
                <a:solidFill>
                  <a:srgbClr val="FF0000"/>
                </a:solidFill>
                <a:latin typeface="Amazone" pitchFamily="66" charset="0"/>
              </a:rPr>
              <a:t>biệt</a:t>
            </a:r>
            <a:r>
              <a:rPr lang="en-US" sz="13800" dirty="0" smtClean="0">
                <a:solidFill>
                  <a:srgbClr val="FF0000"/>
                </a:solidFill>
                <a:latin typeface="Amazone" pitchFamily="66" charset="0"/>
              </a:rPr>
              <a:t> </a:t>
            </a:r>
            <a:r>
              <a:rPr lang="en-US" sz="13800" dirty="0" err="1" smtClean="0">
                <a:solidFill>
                  <a:srgbClr val="FF0000"/>
                </a:solidFill>
                <a:latin typeface="Amazone" pitchFamily="66" charset="0"/>
              </a:rPr>
              <a:t>các</a:t>
            </a:r>
            <a:r>
              <a:rPr lang="en-US" sz="13800" dirty="0" smtClean="0">
                <a:solidFill>
                  <a:srgbClr val="FF0000"/>
                </a:solidFill>
                <a:latin typeface="Amazone" pitchFamily="66" charset="0"/>
              </a:rPr>
              <a:t> </a:t>
            </a:r>
            <a:r>
              <a:rPr lang="en-US" sz="13800" dirty="0" err="1" smtClean="0">
                <a:solidFill>
                  <a:srgbClr val="FF0000"/>
                </a:solidFill>
                <a:latin typeface="Amazone" pitchFamily="66" charset="0"/>
              </a:rPr>
              <a:t>em</a:t>
            </a:r>
            <a:r>
              <a:rPr lang="en-US" sz="13800" dirty="0" smtClean="0">
                <a:solidFill>
                  <a:srgbClr val="FF0000"/>
                </a:solidFill>
                <a:latin typeface="Amazone" pitchFamily="66" charset="0"/>
              </a:rPr>
              <a:t>!</a:t>
            </a:r>
            <a:endParaRPr lang="en-US" sz="13800" dirty="0">
              <a:solidFill>
                <a:srgbClr val="FF0000"/>
              </a:solidFill>
              <a:latin typeface="Amazone"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Pngtree—read little mouse_2777282.png"/>
          <p:cNvPicPr>
            <a:picLocks noChangeAspect="1"/>
          </p:cNvPicPr>
          <p:nvPr/>
        </p:nvPicPr>
        <p:blipFill>
          <a:blip r:embed="rId2"/>
          <a:stretch>
            <a:fillRect/>
          </a:stretch>
        </p:blipFill>
        <p:spPr>
          <a:xfrm>
            <a:off x="542886" y="317609"/>
            <a:ext cx="4445802" cy="6308898"/>
          </a:xfrm>
          <a:prstGeom prst="rect">
            <a:avLst/>
          </a:prstGeom>
        </p:spPr>
      </p:pic>
      <p:sp>
        <p:nvSpPr>
          <p:cNvPr id="4" name="文本占位符 1"/>
          <p:cNvSpPr txBox="1">
            <a:spLocks/>
          </p:cNvSpPr>
          <p:nvPr/>
        </p:nvSpPr>
        <p:spPr>
          <a:xfrm>
            <a:off x="4836062" y="1633657"/>
            <a:ext cx="6051216" cy="38110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I.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Đặc</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điểm</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của</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văn</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bản</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báo</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88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cáo</a:t>
            </a:r>
            <a:r>
              <a:rPr kumimoji="0" lang="en-US" altLang="zh-CN" sz="88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endParaRPr kumimoji="0" lang="zh-CN" altLang="en-US" sz="8800" b="1" i="0" u="none" strike="noStrike" kern="1200" cap="none" spc="0" normalizeH="0" baseline="0" noProof="0" dirty="0">
              <a:ln>
                <a:noFill/>
              </a:ln>
              <a:solidFill>
                <a:srgbClr val="FF0000"/>
              </a:solidFill>
              <a:effectLst/>
              <a:uLnTx/>
              <a:uFillTx/>
              <a:latin typeface="Amazone" pitchFamily="66"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0" y="91875"/>
            <a:ext cx="12192000" cy="6555641"/>
          </a:xfrm>
          <a:prstGeom prst="rect">
            <a:avLst/>
          </a:prstGeom>
        </p:spPr>
        <p:txBody>
          <a:bodyPr wrap="square">
            <a:spAutoFit/>
          </a:bodyPr>
          <a:lstStyle/>
          <a:p>
            <a:r>
              <a:rPr lang="en-US" sz="2100" b="1" i="1" dirty="0" smtClean="0">
                <a:latin typeface="+mj-lt"/>
              </a:rPr>
              <a:t>	</a:t>
            </a:r>
            <a:r>
              <a:rPr lang="vi-VN" sz="2100" b="1" i="1" dirty="0" smtClean="0">
                <a:latin typeface="+mj-lt"/>
              </a:rPr>
              <a:t>Văn bản 1</a:t>
            </a:r>
            <a:r>
              <a:rPr lang="vi-VN" sz="2100" dirty="0" smtClean="0">
                <a:latin typeface="+mj-lt"/>
              </a:rPr>
              <a:t>:</a:t>
            </a:r>
          </a:p>
          <a:p>
            <a:pPr algn="ctr"/>
            <a:r>
              <a:rPr lang="vi-VN" sz="2100" dirty="0" smtClean="0">
                <a:latin typeface="+mj-lt"/>
              </a:rPr>
              <a:t>CỘNG HÒA XÃ HỘI CHỦ NGHĨA VIỆT NAM</a:t>
            </a:r>
          </a:p>
          <a:p>
            <a:pPr algn="ctr"/>
            <a:r>
              <a:rPr lang="vi-VN" sz="2100" dirty="0" smtClean="0">
                <a:latin typeface="+mj-lt"/>
              </a:rPr>
              <a:t>Độc lập - Tự do - Hạnh phúc</a:t>
            </a:r>
          </a:p>
          <a:p>
            <a:pPr algn="r"/>
            <a:r>
              <a:rPr lang="vi-VN" sz="2100" dirty="0" smtClean="0">
                <a:latin typeface="+mj-lt"/>
              </a:rPr>
              <a:t> Bắc Ninh, ngày 28 tháng 11 năm 2003</a:t>
            </a:r>
          </a:p>
          <a:p>
            <a:pPr algn="ctr"/>
            <a:r>
              <a:rPr lang="vi-VN" sz="2100" b="1" dirty="0" smtClean="0">
                <a:latin typeface="+mj-lt"/>
              </a:rPr>
              <a:t>BÁO CÁO</a:t>
            </a:r>
            <a:endParaRPr lang="vi-VN" sz="2100" dirty="0" smtClean="0">
              <a:latin typeface="+mj-lt"/>
            </a:endParaRPr>
          </a:p>
          <a:p>
            <a:pPr algn="ctr"/>
            <a:r>
              <a:rPr lang="vi-VN" sz="2100" b="1" dirty="0" smtClean="0">
                <a:latin typeface="+mj-lt"/>
              </a:rPr>
              <a:t>Về kết quả hoạt động chào mừng ngày 20 – 11</a:t>
            </a:r>
            <a:endParaRPr lang="vi-VN" sz="2100" dirty="0" smtClean="0">
              <a:latin typeface="+mj-lt"/>
            </a:endParaRPr>
          </a:p>
          <a:p>
            <a:r>
              <a:rPr lang="vi-VN" sz="2100" dirty="0" smtClean="0">
                <a:latin typeface="+mj-lt"/>
              </a:rPr>
              <a:t>Kính gửi: Ban Giám hiệu Trường THCS Trần Quốc Toản</a:t>
            </a:r>
          </a:p>
          <a:p>
            <a:r>
              <a:rPr lang="vi-VN" sz="2100" dirty="0" smtClean="0">
                <a:latin typeface="+mj-lt"/>
              </a:rPr>
              <a:t>Để thiết thực chào mừng Ngày Nhà giáo Việt Nam 20 -11, hưởng ứng đợt phát động thi đua làm nhiều việc tốt của Ban Giám hiệu nhà trường, trong tháng 11 vừa qua, lớp 7B đã có nhiều hoạt động đạt kết quả tốt, cụ thể là:</a:t>
            </a:r>
          </a:p>
          <a:p>
            <a:r>
              <a:rPr lang="vi-VN" sz="2100" dirty="0" smtClean="0">
                <a:latin typeface="+mj-lt"/>
              </a:rPr>
              <a:t>1) Về học tập: cả lớp đã có 86 tiết học được xếp loại tốt. Cả lớp được 16 điểm 10, 25 điểm 9 trong đó bạn Lê Văn là người đạt nhiều điểm 9 và 10 nhất. Trong số 45 bạn chỉ có 2 bạn bị điểm dưới trung bình.</a:t>
            </a:r>
          </a:p>
          <a:p>
            <a:r>
              <a:rPr lang="vi-VN" sz="2100" dirty="0" smtClean="0">
                <a:latin typeface="+mj-lt"/>
              </a:rPr>
              <a:t>2) Về kỉ luật: Cả lớp không bạn nào đi học muộn, không bạn nào bị thầy, cô giáo nhắc nhở trong giờ học, không xảy ra điều gì ảnh hưởng tới việc học tập của lớp.</a:t>
            </a:r>
          </a:p>
          <a:p>
            <a:r>
              <a:rPr lang="vi-VN" sz="2100" dirty="0" smtClean="0">
                <a:latin typeface="+mj-lt"/>
              </a:rPr>
              <a:t>3) Về lao động: Lớp đã tham gia lao động tập thể 3 buổi theo lịch của nhà trường: dọn vệ sinh, chăm sóc và bảo vệ cây. Kết quả lao động đều tốt, 4 bạn nghỉ có lí do.</a:t>
            </a:r>
          </a:p>
          <a:p>
            <a:r>
              <a:rPr lang="vi-VN" sz="2100" dirty="0" smtClean="0">
                <a:latin typeface="+mj-lt"/>
              </a:rPr>
              <a:t>4) Các hoạt động khác: Lớp đã tham gia 2 tiết mục trong buổi biểu diễn văn nghệ của nhà trường; làm được 1 tờ báo tường với chủ đề chào mừng ngày 20 – 11.</a:t>
            </a:r>
          </a:p>
          <a:p>
            <a:pPr lvl="8" algn="ctr"/>
            <a:r>
              <a:rPr lang="en-US" sz="2100" dirty="0" smtClean="0">
                <a:latin typeface="+mj-lt"/>
              </a:rPr>
              <a:t>			</a:t>
            </a:r>
            <a:r>
              <a:rPr lang="vi-VN" sz="2100" dirty="0" smtClean="0">
                <a:latin typeface="+mj-lt"/>
              </a:rPr>
              <a:t>Thay mặt lớp 7B</a:t>
            </a:r>
          </a:p>
          <a:p>
            <a:pPr lvl="8" algn="ctr"/>
            <a:r>
              <a:rPr lang="en-US" sz="2100" b="1" dirty="0" smtClean="0">
                <a:latin typeface="+mj-lt"/>
              </a:rPr>
              <a:t>			</a:t>
            </a:r>
            <a:r>
              <a:rPr lang="vi-VN" sz="2100" b="1" dirty="0" smtClean="0">
                <a:latin typeface="+mj-lt"/>
              </a:rPr>
              <a:t>Lớp trưởng</a:t>
            </a:r>
            <a:endParaRPr lang="vi-VN" sz="2100" dirty="0" smtClean="0">
              <a:latin typeface="+mj-lt"/>
            </a:endParaRPr>
          </a:p>
          <a:p>
            <a:pPr lvl="8" algn="ctr"/>
            <a:r>
              <a:rPr lang="en-US" sz="2100" dirty="0" smtClean="0">
                <a:latin typeface="+mj-lt"/>
              </a:rPr>
              <a:t>			</a:t>
            </a:r>
            <a:r>
              <a:rPr lang="vi-VN" sz="2100" dirty="0" smtClean="0">
                <a:latin typeface="+mj-lt"/>
              </a:rPr>
              <a:t>(Kí và ghi rõ họ tên)</a:t>
            </a:r>
            <a:endParaRPr lang="en-US" sz="2100" dirty="0">
              <a:latin typeface="+mj-lt"/>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1"/>
          <p:cNvSpPr>
            <a:spLocks noChangeArrowheads="1"/>
          </p:cNvSpPr>
          <p:nvPr/>
        </p:nvSpPr>
        <p:spPr bwMode="auto">
          <a:xfrm>
            <a:off x="104170" y="76200"/>
            <a:ext cx="11995230" cy="66479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1"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cs typeface="Times New Roman" pitchFamily="18" charset="0"/>
              </a:rPr>
              <a:t>bản</a:t>
            </a:r>
            <a:r>
              <a:rPr kumimoji="0" lang="en-US" sz="2400" b="1" i="1" u="none" strike="noStrike" cap="none" normalizeH="0" baseline="0" dirty="0" smtClean="0">
                <a:ln>
                  <a:noFill/>
                </a:ln>
                <a:solidFill>
                  <a:srgbClr val="000000"/>
                </a:solidFill>
                <a:effectLst/>
                <a:latin typeface="Times New Roman" pitchFamily="18" charset="0"/>
                <a:cs typeface="Times New Roman" pitchFamily="18" charset="0"/>
              </a:rPr>
              <a:t> 2</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CỘNG HÒA XÃ HỘI CHỦ NGHĨA VIỆT NAM</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Độc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lập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do -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Hạnh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phúc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Nam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Định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ngày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8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tháng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9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năm</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2003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BÁO CÁO</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quả</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quyên</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góp</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ủng</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hộ</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sinh</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vùng</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lũ</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lụt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Kính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gửi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Tổng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phụ</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trách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Đội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Trường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THCS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Nguyễn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Trỗi</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Hưởng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ứng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phong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trào</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quyên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góp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giúp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đỡ</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bào</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vùng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lũ</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lụt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vượt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qua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khó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khăn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do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tai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gây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7C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tiến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quyên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góp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được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gửi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vùng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lũ</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lụt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1)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Quần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áo</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6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bộ</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2)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Sách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vở</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12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sách</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giáo</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khoa</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cũ</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6)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30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quyển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vở</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sinh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3)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Tiền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100 000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Tất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cả</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đều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đóng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góp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ủng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hộ</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Hoàng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ủng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hộ</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nhiều</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nhất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1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quần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áo</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20 000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8" algn="ctr"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Thay</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7C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8" algn="ctr" eaLnBrk="0" fontAlgn="base" hangingPunct="0">
              <a:spcBef>
                <a:spcPct val="0"/>
              </a:spcBef>
              <a:spcAft>
                <a:spcPct val="0"/>
              </a:spcAf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Lớp</a:t>
            </a: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cs typeface="Times New Roman" pitchFamily="18" charset="0"/>
              </a:rPr>
              <a:t>trưởng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8" algn="ctr"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ghi</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họ</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cs typeface="Times New Roman" pitchFamily="18" charset="0"/>
              </a:rPr>
              <a:t>tên</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Freeform 30"/>
          <p:cNvSpPr>
            <a:spLocks/>
          </p:cNvSpPr>
          <p:nvPr/>
        </p:nvSpPr>
        <p:spPr bwMode="auto">
          <a:xfrm>
            <a:off x="3017331" y="2287564"/>
            <a:ext cx="2307031"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Freeform 31"/>
          <p:cNvSpPr>
            <a:spLocks/>
          </p:cNvSpPr>
          <p:nvPr/>
        </p:nvSpPr>
        <p:spPr bwMode="auto">
          <a:xfrm>
            <a:off x="3074614" y="4226296"/>
            <a:ext cx="2257835"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32"/>
          <p:cNvSpPr>
            <a:spLocks/>
          </p:cNvSpPr>
          <p:nvPr/>
        </p:nvSpPr>
        <p:spPr bwMode="auto">
          <a:xfrm>
            <a:off x="3403173" y="3254747"/>
            <a:ext cx="189404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9"/>
          <p:cNvSpPr>
            <a:spLocks/>
          </p:cNvSpPr>
          <p:nvPr/>
        </p:nvSpPr>
        <p:spPr bwMode="auto">
          <a:xfrm>
            <a:off x="5001256" y="4203147"/>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134"/>
          <p:cNvGrpSpPr/>
          <p:nvPr/>
        </p:nvGrpSpPr>
        <p:grpSpPr>
          <a:xfrm>
            <a:off x="676907" y="2281214"/>
            <a:ext cx="2561167" cy="3960284"/>
            <a:chOff x="3606801" y="1272140"/>
            <a:chExt cx="1920875" cy="2970213"/>
          </a:xfrm>
        </p:grpSpPr>
        <p:sp>
          <p:nvSpPr>
            <p:cNvPr id="8"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5"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3656705" y="2408986"/>
            <a:ext cx="657827" cy="638993"/>
            <a:chOff x="5074206" y="1751555"/>
            <a:chExt cx="493370" cy="479245"/>
          </a:xfrm>
        </p:grpSpPr>
        <p:sp>
          <p:nvSpPr>
            <p:cNvPr id="19" name="Oval 18"/>
            <p:cNvSpPr/>
            <p:nvPr/>
          </p:nvSpPr>
          <p:spPr>
            <a:xfrm>
              <a:off x="5074206" y="1751555"/>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0"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p:nvPr/>
        </p:nvGrpSpPr>
        <p:grpSpPr>
          <a:xfrm>
            <a:off x="3576863" y="3330704"/>
            <a:ext cx="657827" cy="638993"/>
            <a:chOff x="5567576" y="2319119"/>
            <a:chExt cx="493370" cy="479245"/>
          </a:xfrm>
        </p:grpSpPr>
        <p:sp>
          <p:nvSpPr>
            <p:cNvPr id="22" name="Oval 21"/>
            <p:cNvSpPr/>
            <p:nvPr/>
          </p:nvSpPr>
          <p:spPr>
            <a:xfrm>
              <a:off x="5567576"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3" name="Freeform 131"/>
            <p:cNvSpPr>
              <a:spLocks/>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3515873" y="4319896"/>
            <a:ext cx="657827" cy="638993"/>
            <a:chOff x="5576412" y="3009836"/>
            <a:chExt cx="493370" cy="479245"/>
          </a:xfrm>
        </p:grpSpPr>
        <p:sp>
          <p:nvSpPr>
            <p:cNvPr id="25" name="Oval 24"/>
            <p:cNvSpPr/>
            <p:nvPr/>
          </p:nvSpPr>
          <p:spPr>
            <a:xfrm>
              <a:off x="5576412"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6"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矩形 61"/>
          <p:cNvSpPr/>
          <p:nvPr/>
        </p:nvSpPr>
        <p:spPr>
          <a:xfrm>
            <a:off x="4524857" y="2457906"/>
            <a:ext cx="811085" cy="523220"/>
          </a:xfrm>
          <a:prstGeom prst="rect">
            <a:avLst/>
          </a:prstGeom>
        </p:spPr>
        <p:txBody>
          <a:bodyPr wrap="square">
            <a:spAutoFit/>
          </a:bodyPr>
          <a:lstStyle/>
          <a:p>
            <a:r>
              <a:rPr lang="en-US" altLang="zh-CN" sz="2800" b="1" dirty="0" smtClean="0">
                <a:solidFill>
                  <a:schemeClr val="bg1"/>
                </a:solidFill>
                <a:latin typeface="Times New Roman" pitchFamily="18" charset="0"/>
                <a:ea typeface="微软雅黑" panose="020B0503020204020204" pitchFamily="34" charset="-122"/>
                <a:cs typeface="Times New Roman" pitchFamily="18" charset="0"/>
              </a:rPr>
              <a:t>1</a:t>
            </a:r>
            <a:endParaRPr lang="zh-CN" altLang="en-US" sz="2800" b="1" dirty="0" smtClean="0">
              <a:solidFill>
                <a:schemeClr val="bg1"/>
              </a:solidFill>
              <a:latin typeface="Times New Roman" pitchFamily="18" charset="0"/>
              <a:ea typeface="微软雅黑" panose="020B0503020204020204" pitchFamily="34" charset="-122"/>
              <a:cs typeface="Times New Roman" pitchFamily="18" charset="0"/>
            </a:endParaRPr>
          </a:p>
        </p:txBody>
      </p:sp>
      <p:sp>
        <p:nvSpPr>
          <p:cNvPr id="28" name="矩形 62"/>
          <p:cNvSpPr/>
          <p:nvPr/>
        </p:nvSpPr>
        <p:spPr>
          <a:xfrm>
            <a:off x="4465225" y="3394101"/>
            <a:ext cx="496089" cy="523220"/>
          </a:xfrm>
          <a:prstGeom prst="rect">
            <a:avLst/>
          </a:prstGeom>
        </p:spPr>
        <p:txBody>
          <a:bodyPr wrap="square">
            <a:spAutoFit/>
          </a:bodyPr>
          <a:lstStyle/>
          <a:p>
            <a:r>
              <a:rPr lang="en-US" altLang="zh-CN" sz="2800" b="1" dirty="0" smtClean="0">
                <a:solidFill>
                  <a:schemeClr val="bg1"/>
                </a:solidFill>
                <a:latin typeface="Times New Roman" pitchFamily="18" charset="0"/>
                <a:ea typeface="微软雅黑" panose="020B0503020204020204" pitchFamily="34" charset="-122"/>
                <a:cs typeface="Times New Roman" pitchFamily="18" charset="0"/>
              </a:rPr>
              <a:t>2</a:t>
            </a:r>
            <a:endParaRPr lang="zh-CN" altLang="en-US" sz="2800" b="1" dirty="0" smtClean="0">
              <a:solidFill>
                <a:schemeClr val="bg1"/>
              </a:solidFill>
              <a:latin typeface="Times New Roman" pitchFamily="18" charset="0"/>
              <a:ea typeface="微软雅黑" panose="020B0503020204020204" pitchFamily="34" charset="-122"/>
              <a:cs typeface="Times New Roman" pitchFamily="18" charset="0"/>
            </a:endParaRPr>
          </a:p>
        </p:txBody>
      </p:sp>
      <p:sp>
        <p:nvSpPr>
          <p:cNvPr id="29" name="矩形 63"/>
          <p:cNvSpPr/>
          <p:nvPr/>
        </p:nvSpPr>
        <p:spPr>
          <a:xfrm>
            <a:off x="4499190" y="4372099"/>
            <a:ext cx="811085" cy="523220"/>
          </a:xfrm>
          <a:prstGeom prst="rect">
            <a:avLst/>
          </a:prstGeom>
        </p:spPr>
        <p:txBody>
          <a:bodyPr wrap="square">
            <a:spAutoFit/>
          </a:bodyPr>
          <a:lstStyle/>
          <a:p>
            <a:r>
              <a:rPr lang="en-US" altLang="zh-CN" sz="2800" b="1" dirty="0" smtClean="0">
                <a:solidFill>
                  <a:schemeClr val="bg1"/>
                </a:solidFill>
                <a:latin typeface="Times New Roman" pitchFamily="18" charset="0"/>
                <a:ea typeface="微软雅黑" panose="020B0503020204020204" pitchFamily="34" charset="-122"/>
                <a:cs typeface="Times New Roman" pitchFamily="18" charset="0"/>
              </a:rPr>
              <a:t>3</a:t>
            </a:r>
            <a:endParaRPr lang="zh-CN" altLang="en-US" sz="2800" b="1" dirty="0" smtClean="0">
              <a:solidFill>
                <a:schemeClr val="bg1"/>
              </a:solidFill>
              <a:latin typeface="Times New Roman" pitchFamily="18" charset="0"/>
              <a:ea typeface="微软雅黑" panose="020B0503020204020204" pitchFamily="34" charset="-122"/>
              <a:cs typeface="Times New Roman" pitchFamily="18" charset="0"/>
            </a:endParaRPr>
          </a:p>
        </p:txBody>
      </p:sp>
      <p:pic>
        <p:nvPicPr>
          <p:cNvPr id="30" name="图片 66"/>
          <p:cNvPicPr>
            <a:picLocks noChangeAspect="1"/>
          </p:cNvPicPr>
          <p:nvPr/>
        </p:nvPicPr>
        <p:blipFill>
          <a:blip r:embed="rId2"/>
          <a:stretch>
            <a:fillRect/>
          </a:stretch>
        </p:blipFill>
        <p:spPr>
          <a:xfrm>
            <a:off x="4433103" y="488064"/>
            <a:ext cx="3541282" cy="1363884"/>
          </a:xfrm>
          <a:prstGeom prst="rect">
            <a:avLst/>
          </a:prstGeom>
        </p:spPr>
      </p:pic>
      <p:sp>
        <p:nvSpPr>
          <p:cNvPr id="31" name="品 10"/>
          <p:cNvSpPr txBox="1"/>
          <p:nvPr/>
        </p:nvSpPr>
        <p:spPr>
          <a:xfrm>
            <a:off x="4526744" y="1093574"/>
            <a:ext cx="3367190" cy="584775"/>
          </a:xfrm>
          <a:prstGeom prst="rect">
            <a:avLst/>
          </a:prstGeom>
          <a:noFill/>
        </p:spPr>
        <p:txBody>
          <a:bodyPr wrap="square" rtlCol="0">
            <a:spAutoFit/>
          </a:bodyPr>
          <a:lstStyle/>
          <a:p>
            <a:pPr algn="ctr"/>
            <a:r>
              <a:rPr lang="en-US" altLang="zh-CN" sz="3200" b="1" dirty="0" err="1" smtClean="0">
                <a:solidFill>
                  <a:srgbClr val="78893D"/>
                </a:solidFill>
                <a:latin typeface="Times New Roman" pitchFamily="18" charset="0"/>
                <a:ea typeface="汉仪白棋体简" panose="02010604000101010101" pitchFamily="2" charset="-122"/>
                <a:cs typeface="Times New Roman" pitchFamily="18" charset="0"/>
              </a:rPr>
              <a:t>Thảo</a:t>
            </a:r>
            <a:r>
              <a:rPr lang="en-US" altLang="zh-CN" sz="3200" b="1" dirty="0" smtClean="0">
                <a:solidFill>
                  <a:srgbClr val="78893D"/>
                </a:solidFill>
                <a:latin typeface="Times New Roman" pitchFamily="18" charset="0"/>
                <a:ea typeface="汉仪白棋体简" panose="02010604000101010101" pitchFamily="2" charset="-122"/>
                <a:cs typeface="Times New Roman" pitchFamily="18" charset="0"/>
              </a:rPr>
              <a:t> </a:t>
            </a:r>
            <a:r>
              <a:rPr lang="en-US" altLang="zh-CN" sz="3200" b="1" dirty="0" err="1" smtClean="0">
                <a:solidFill>
                  <a:srgbClr val="78893D"/>
                </a:solidFill>
                <a:latin typeface="Times New Roman" pitchFamily="18" charset="0"/>
                <a:ea typeface="汉仪白棋体简" panose="02010604000101010101" pitchFamily="2" charset="-122"/>
                <a:cs typeface="Times New Roman" pitchFamily="18" charset="0"/>
              </a:rPr>
              <a:t>luận</a:t>
            </a:r>
            <a:r>
              <a:rPr lang="en-US" altLang="zh-CN" sz="3200" b="1" dirty="0" smtClean="0">
                <a:solidFill>
                  <a:srgbClr val="78893D"/>
                </a:solidFill>
                <a:latin typeface="Times New Roman" pitchFamily="18" charset="0"/>
                <a:ea typeface="汉仪白棋体简" panose="02010604000101010101" pitchFamily="2" charset="-122"/>
                <a:cs typeface="Times New Roman" pitchFamily="18" charset="0"/>
              </a:rPr>
              <a:t> </a:t>
            </a:r>
            <a:r>
              <a:rPr lang="en-US" altLang="zh-CN" sz="3200" b="1" dirty="0" err="1" smtClean="0">
                <a:solidFill>
                  <a:srgbClr val="78893D"/>
                </a:solidFill>
                <a:latin typeface="Times New Roman" pitchFamily="18" charset="0"/>
                <a:ea typeface="汉仪白棋体简" panose="02010604000101010101" pitchFamily="2" charset="-122"/>
                <a:cs typeface="Times New Roman" pitchFamily="18" charset="0"/>
              </a:rPr>
              <a:t>nhóm</a:t>
            </a:r>
            <a:endParaRPr lang="zh-CN" altLang="en-US" sz="3200" b="1" dirty="0">
              <a:solidFill>
                <a:srgbClr val="78893D"/>
              </a:solidFill>
              <a:latin typeface="Times New Roman" pitchFamily="18" charset="0"/>
              <a:ea typeface="汉仪白棋体简" panose="02010604000101010101" pitchFamily="2" charset="-122"/>
              <a:cs typeface="Times New Roman" pitchFamily="18" charset="0"/>
            </a:endParaRPr>
          </a:p>
        </p:txBody>
      </p:sp>
      <p:sp>
        <p:nvSpPr>
          <p:cNvPr id="32" name="Rectangle 31"/>
          <p:cNvSpPr/>
          <p:nvPr/>
        </p:nvSpPr>
        <p:spPr>
          <a:xfrm>
            <a:off x="5524982" y="2412942"/>
            <a:ext cx="6096000" cy="553998"/>
          </a:xfrm>
          <a:prstGeom prst="rect">
            <a:avLst/>
          </a:prstGeom>
        </p:spPr>
        <p:txBody>
          <a:bodyPr>
            <a:spAutoFit/>
          </a:bodyPr>
          <a:lstStyle/>
          <a:p>
            <a:r>
              <a:rPr lang="vi-VN" sz="3000" dirty="0" smtClean="0">
                <a:latin typeface="+mj-lt"/>
              </a:rPr>
              <a:t>Viết báo cáo đề làm gì?</a:t>
            </a:r>
          </a:p>
        </p:txBody>
      </p:sp>
      <p:sp>
        <p:nvSpPr>
          <p:cNvPr id="33" name="Rectangle 32"/>
          <p:cNvSpPr/>
          <p:nvPr/>
        </p:nvSpPr>
        <p:spPr>
          <a:xfrm>
            <a:off x="5538485" y="3120915"/>
            <a:ext cx="6096000" cy="1015663"/>
          </a:xfrm>
          <a:prstGeom prst="rect">
            <a:avLst/>
          </a:prstGeom>
        </p:spPr>
        <p:txBody>
          <a:bodyPr>
            <a:spAutoFit/>
          </a:bodyPr>
          <a:lstStyle/>
          <a:p>
            <a:r>
              <a:rPr lang="vi-VN" sz="3000" dirty="0" smtClean="0">
                <a:latin typeface="+mj-lt"/>
              </a:rPr>
              <a:t>Báo cáo cần phải chú ý những yêu cầu gì về nội dung và hình thức trình bày?</a:t>
            </a:r>
          </a:p>
        </p:txBody>
      </p:sp>
      <p:sp>
        <p:nvSpPr>
          <p:cNvPr id="34" name="Rectangle 33"/>
          <p:cNvSpPr/>
          <p:nvPr/>
        </p:nvSpPr>
        <p:spPr>
          <a:xfrm>
            <a:off x="5540413" y="4222442"/>
            <a:ext cx="6096000" cy="1938992"/>
          </a:xfrm>
          <a:prstGeom prst="rect">
            <a:avLst/>
          </a:prstGeom>
        </p:spPr>
        <p:txBody>
          <a:bodyPr>
            <a:spAutoFit/>
          </a:bodyPr>
          <a:lstStyle/>
          <a:p>
            <a:pPr algn="just"/>
            <a:r>
              <a:rPr lang="vi-VN" sz="3000" dirty="0" smtClean="0">
                <a:latin typeface="+mj-lt"/>
              </a:rPr>
              <a:t>Em đã viết báo cáo lần nào chưa? Hãy dẫn ra một số trường hợp cần viết báo cáo trong sinh hoạt và học tập ở trường, lớp 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500"/>
                            </p:stCondLst>
                            <p:childTnLst>
                              <p:par>
                                <p:cTn id="16" presetID="2" presetClass="entr" presetSubtype="4" accel="50000" decel="5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2" accel="50000" decel="500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3000"/>
                            </p:stCondLst>
                            <p:childTnLst>
                              <p:par>
                                <p:cTn id="43" presetID="2" presetClass="entr" presetSubtype="2" accel="50000" decel="5000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 calcmode="lin" valueType="num">
                                      <p:cBhvr>
                                        <p:cTn id="68" dur="500" fill="hold"/>
                                        <p:tgtEl>
                                          <p:spTgt spid="32"/>
                                        </p:tgtEl>
                                        <p:attrNameLst>
                                          <p:attrName>style.rotation</p:attrName>
                                        </p:attrNameLst>
                                      </p:cBhvr>
                                      <p:tavLst>
                                        <p:tav tm="0">
                                          <p:val>
                                            <p:fltVal val="360"/>
                                          </p:val>
                                        </p:tav>
                                        <p:tav tm="100000">
                                          <p:val>
                                            <p:fltVal val="0"/>
                                          </p:val>
                                        </p:tav>
                                      </p:tavLst>
                                    </p:anim>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style.rotation</p:attrName>
                                        </p:attrNameLst>
                                      </p:cBhvr>
                                      <p:tavLst>
                                        <p:tav tm="0">
                                          <p:val>
                                            <p:fltVal val="360"/>
                                          </p:val>
                                        </p:tav>
                                        <p:tav tm="100000">
                                          <p:val>
                                            <p:fltVal val="0"/>
                                          </p:val>
                                        </p:tav>
                                      </p:tavLst>
                                    </p:anim>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 calcmode="lin" valueType="num">
                                      <p:cBhvr>
                                        <p:cTn id="84" dur="500" fill="hold"/>
                                        <p:tgtEl>
                                          <p:spTgt spid="34"/>
                                        </p:tgtEl>
                                        <p:attrNameLst>
                                          <p:attrName>style.rotation</p:attrName>
                                        </p:attrNameLst>
                                      </p:cBhvr>
                                      <p:tavLst>
                                        <p:tav tm="0">
                                          <p:val>
                                            <p:fltVal val="360"/>
                                          </p:val>
                                        </p:tav>
                                        <p:tav tm="100000">
                                          <p:val>
                                            <p:fltVal val="0"/>
                                          </p:val>
                                        </p:tav>
                                      </p:tavLst>
                                    </p:anim>
                                    <p:animEffect transition="in" filter="fade">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7" grpId="0"/>
      <p:bldP spid="28" grpId="0"/>
      <p:bldP spid="29"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0" name="图片 4">
            <a:extLst>
              <a:ext uri="{FF2B5EF4-FFF2-40B4-BE49-F238E27FC236}">
                <a16:creationId xmlns:a16="http://schemas.microsoft.com/office/drawing/2014/main" id="{350914AD-8C44-4ED8-863C-A6E07ACDB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4540636" y="1260799"/>
            <a:ext cx="971768" cy="971768"/>
          </a:xfrm>
          <a:prstGeom prst="rect">
            <a:avLst/>
          </a:prstGeom>
        </p:spPr>
      </p:pic>
      <p:sp>
        <p:nvSpPr>
          <p:cNvPr id="51" name="文本框 6">
            <a:extLst>
              <a:ext uri="{FF2B5EF4-FFF2-40B4-BE49-F238E27FC236}">
                <a16:creationId xmlns:a16="http://schemas.microsoft.com/office/drawing/2014/main" id="{A2F7E356-6AF0-4B7C-881A-079639D6290F}"/>
              </a:ext>
            </a:extLst>
          </p:cNvPr>
          <p:cNvSpPr txBox="1"/>
          <p:nvPr/>
        </p:nvSpPr>
        <p:spPr>
          <a:xfrm>
            <a:off x="5660189" y="1091675"/>
            <a:ext cx="5775598" cy="1384995"/>
          </a:xfrm>
          <a:prstGeom prst="rect">
            <a:avLst/>
          </a:prstGeom>
          <a:noFill/>
        </p:spPr>
        <p:txBody>
          <a:bodyPr wrap="square" rtlCol="0">
            <a:spAutoFit/>
          </a:bodyPr>
          <a:lstStyle/>
          <a:p>
            <a:pPr algn="just"/>
            <a:r>
              <a:rPr lang="vi-VN" sz="2800" b="1" dirty="0" smtClean="0">
                <a:solidFill>
                  <a:srgbClr val="FF0000"/>
                </a:solidFill>
                <a:latin typeface="+mj-lt"/>
              </a:rPr>
              <a:t>Mục đích</a:t>
            </a:r>
            <a:r>
              <a:rPr lang="en-US" sz="2800" b="1" dirty="0" smtClean="0">
                <a:solidFill>
                  <a:srgbClr val="FF0000"/>
                </a:solidFill>
                <a:latin typeface="+mj-lt"/>
              </a:rPr>
              <a:t>:</a:t>
            </a:r>
            <a:r>
              <a:rPr lang="vi-VN" sz="2800" b="1" dirty="0" smtClean="0">
                <a:solidFill>
                  <a:srgbClr val="FF0000"/>
                </a:solidFill>
                <a:latin typeface="+mj-lt"/>
              </a:rPr>
              <a:t> </a:t>
            </a:r>
            <a:r>
              <a:rPr lang="en-US" sz="2800" dirty="0" smtClean="0">
                <a:latin typeface="Times New Roman" pitchFamily="18" charset="0"/>
                <a:cs typeface="Times New Roman" pitchFamily="18" charset="0"/>
              </a:rPr>
              <a:t>T</a:t>
            </a:r>
            <a:r>
              <a:rPr lang="vi-VN" sz="2800" dirty="0" smtClean="0">
                <a:latin typeface="+mj-lt"/>
              </a:rPr>
              <a:t>rình bày nội dung tình hình, sự việc và các kết quả đạt được của một cá nhân hay một tập thể.</a:t>
            </a:r>
            <a:endParaRPr lang="zh-CN" altLang="en-US" sz="2800" dirty="0">
              <a:solidFill>
                <a:schemeClr val="tx1">
                  <a:lumMod val="50000"/>
                  <a:lumOff val="50000"/>
                </a:schemeClr>
              </a:solidFill>
              <a:latin typeface="+mj-lt"/>
              <a:ea typeface="小单纯体" panose="02010601030101010101" pitchFamily="2" charset="-122"/>
            </a:endParaRPr>
          </a:p>
        </p:txBody>
      </p:sp>
      <p:sp>
        <p:nvSpPr>
          <p:cNvPr id="52" name="文本框 14">
            <a:extLst>
              <a:ext uri="{FF2B5EF4-FFF2-40B4-BE49-F238E27FC236}">
                <a16:creationId xmlns:a16="http://schemas.microsoft.com/office/drawing/2014/main" id="{B0C9B178-CEB5-4B0B-8992-1E2AF52041EA}"/>
              </a:ext>
            </a:extLst>
          </p:cNvPr>
          <p:cNvSpPr txBox="1"/>
          <p:nvPr/>
        </p:nvSpPr>
        <p:spPr>
          <a:xfrm>
            <a:off x="4621420" y="1423517"/>
            <a:ext cx="810200" cy="646331"/>
          </a:xfrm>
          <a:prstGeom prst="rect">
            <a:avLst/>
          </a:prstGeom>
          <a:noFill/>
        </p:spPr>
        <p:txBody>
          <a:bodyPr wrap="square" rtlCol="0">
            <a:spAutoFit/>
          </a:bodyPr>
          <a:lstStyle/>
          <a:p>
            <a:r>
              <a:rPr lang="en-US" altLang="zh-CN" sz="3600" dirty="0">
                <a:latin typeface="851tegakizatsu" panose="02000600000000000000" pitchFamily="2" charset="-122"/>
                <a:ea typeface="851tegakizatsu" panose="02000600000000000000" pitchFamily="2" charset="-122"/>
                <a:cs typeface="851tegakizatsu" panose="02000600000000000000" pitchFamily="2" charset="-122"/>
              </a:rPr>
              <a:t>01</a:t>
            </a:r>
            <a:endParaRPr lang="zh-CN" altLang="en-US" sz="3600" dirty="0">
              <a:latin typeface="851tegakizatsu" panose="02000600000000000000" pitchFamily="2" charset="-122"/>
              <a:ea typeface="851tegakizatsu" panose="02000600000000000000" pitchFamily="2" charset="-122"/>
              <a:cs typeface="851tegakizatsu" panose="02000600000000000000" pitchFamily="2" charset="-122"/>
            </a:endParaRPr>
          </a:p>
        </p:txBody>
      </p:sp>
      <p:pic>
        <p:nvPicPr>
          <p:cNvPr id="53" name="图片 15">
            <a:extLst>
              <a:ext uri="{FF2B5EF4-FFF2-40B4-BE49-F238E27FC236}">
                <a16:creationId xmlns:a16="http://schemas.microsoft.com/office/drawing/2014/main" id="{4211064F-BD94-42EA-BC16-6D9E908E0B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4552219" y="2583204"/>
            <a:ext cx="971768" cy="971768"/>
          </a:xfrm>
          <a:prstGeom prst="rect">
            <a:avLst/>
          </a:prstGeom>
        </p:spPr>
      </p:pic>
      <p:sp>
        <p:nvSpPr>
          <p:cNvPr id="54" name="文本框 16">
            <a:extLst>
              <a:ext uri="{FF2B5EF4-FFF2-40B4-BE49-F238E27FC236}">
                <a16:creationId xmlns:a16="http://schemas.microsoft.com/office/drawing/2014/main" id="{BD54F716-67B1-4B62-9CAE-B3721A9AF0C9}"/>
              </a:ext>
            </a:extLst>
          </p:cNvPr>
          <p:cNvSpPr txBox="1"/>
          <p:nvPr/>
        </p:nvSpPr>
        <p:spPr>
          <a:xfrm>
            <a:off x="5683347" y="2807630"/>
            <a:ext cx="5694567"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Y</a:t>
            </a:r>
            <a:r>
              <a:rPr lang="vi-VN" sz="2800" b="1" dirty="0" smtClean="0">
                <a:solidFill>
                  <a:srgbClr val="FF0000"/>
                </a:solidFill>
                <a:latin typeface="Times New Roman" pitchFamily="18" charset="0"/>
                <a:cs typeface="Times New Roman" pitchFamily="18" charset="0"/>
              </a:rPr>
              <a:t>êu cầu</a:t>
            </a:r>
            <a:r>
              <a:rPr lang="en-US" sz="2800" b="1" dirty="0" smtClean="0">
                <a:solidFill>
                  <a:srgbClr val="FF0000"/>
                </a:solidFill>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p:txBody>
      </p:sp>
      <p:sp>
        <p:nvSpPr>
          <p:cNvPr id="55" name="文本框 17">
            <a:extLst>
              <a:ext uri="{FF2B5EF4-FFF2-40B4-BE49-F238E27FC236}">
                <a16:creationId xmlns:a16="http://schemas.microsoft.com/office/drawing/2014/main" id="{CCABBAAB-C87D-451D-BFA7-D86628A20EDE}"/>
              </a:ext>
            </a:extLst>
          </p:cNvPr>
          <p:cNvSpPr txBox="1"/>
          <p:nvPr/>
        </p:nvSpPr>
        <p:spPr>
          <a:xfrm>
            <a:off x="4633003" y="2745922"/>
            <a:ext cx="810200" cy="646331"/>
          </a:xfrm>
          <a:prstGeom prst="rect">
            <a:avLst/>
          </a:prstGeom>
          <a:noFill/>
        </p:spPr>
        <p:txBody>
          <a:bodyPr wrap="square" rtlCol="0">
            <a:spAutoFit/>
          </a:bodyPr>
          <a:lstStyle/>
          <a:p>
            <a:r>
              <a:rPr lang="en-US" altLang="zh-CN" sz="3600" dirty="0">
                <a:latin typeface="851tegakizatsu" panose="02000600000000000000" pitchFamily="2" charset="-122"/>
                <a:ea typeface="851tegakizatsu" panose="02000600000000000000" pitchFamily="2" charset="-122"/>
                <a:cs typeface="851tegakizatsu" panose="02000600000000000000" pitchFamily="2" charset="-122"/>
              </a:rPr>
              <a:t>02</a:t>
            </a:r>
            <a:endParaRPr lang="zh-CN" altLang="en-US" sz="3600" dirty="0">
              <a:latin typeface="851tegakizatsu" panose="02000600000000000000" pitchFamily="2" charset="-122"/>
              <a:ea typeface="851tegakizatsu" panose="02000600000000000000" pitchFamily="2" charset="-122"/>
              <a:cs typeface="851tegakizatsu" panose="02000600000000000000" pitchFamily="2" charset="-122"/>
            </a:endParaRPr>
          </a:p>
        </p:txBody>
      </p:sp>
      <p:pic>
        <p:nvPicPr>
          <p:cNvPr id="59" name="Picture 58" descr="4b6e57f1a3bb1d9fabbb0660e0a7a77e.png"/>
          <p:cNvPicPr>
            <a:picLocks noChangeAspect="1"/>
          </p:cNvPicPr>
          <p:nvPr/>
        </p:nvPicPr>
        <p:blipFill>
          <a:blip r:embed="rId3"/>
          <a:stretch>
            <a:fillRect/>
          </a:stretch>
        </p:blipFill>
        <p:spPr>
          <a:xfrm>
            <a:off x="488066" y="1574159"/>
            <a:ext cx="3588152" cy="3588152"/>
          </a:xfrm>
          <a:prstGeom prst="rect">
            <a:avLst/>
          </a:prstGeom>
        </p:spPr>
      </p:pic>
      <p:sp>
        <p:nvSpPr>
          <p:cNvPr id="60" name="TextBox 59"/>
          <p:cNvSpPr txBox="1"/>
          <p:nvPr/>
        </p:nvSpPr>
        <p:spPr>
          <a:xfrm>
            <a:off x="1088016" y="4004840"/>
            <a:ext cx="2751074" cy="523220"/>
          </a:xfrm>
          <a:prstGeom prst="rect">
            <a:avLst/>
          </a:prstGeom>
          <a:noFill/>
        </p:spPr>
        <p:txBody>
          <a:bodyPr wrap="none" rtlCol="0">
            <a:spAutoFit/>
          </a:bodyPr>
          <a:lstStyle/>
          <a:p>
            <a:r>
              <a:rPr lang="en-US" sz="2800" b="1" dirty="0" err="1" smtClean="0">
                <a:solidFill>
                  <a:schemeClr val="bg1"/>
                </a:solidFill>
                <a:latin typeface="Times New Roman" pitchFamily="18" charset="0"/>
                <a:cs typeface="Times New Roman" pitchFamily="18" charset="0"/>
              </a:rPr>
              <a:t>Văn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bản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báo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cáo</a:t>
            </a:r>
            <a:endParaRPr lang="en-US" sz="2800" b="1" dirty="0">
              <a:solidFill>
                <a:schemeClr val="bg1"/>
              </a:solidFill>
              <a:latin typeface="Times New Roman" pitchFamily="18" charset="0"/>
              <a:cs typeface="Times New Roman" pitchFamily="18" charset="0"/>
            </a:endParaRPr>
          </a:p>
        </p:txBody>
      </p:sp>
      <p:sp>
        <p:nvSpPr>
          <p:cNvPr id="61" name="文本框 16">
            <a:extLst>
              <a:ext uri="{FF2B5EF4-FFF2-40B4-BE49-F238E27FC236}">
                <a16:creationId xmlns:a16="http://schemas.microsoft.com/office/drawing/2014/main" id="{BD54F716-67B1-4B62-9CAE-B3721A9AF0C9}"/>
              </a:ext>
            </a:extLst>
          </p:cNvPr>
          <p:cNvSpPr txBox="1"/>
          <p:nvPr/>
        </p:nvSpPr>
        <p:spPr>
          <a:xfrm>
            <a:off x="5766298" y="3411439"/>
            <a:ext cx="5694567" cy="1384995"/>
          </a:xfrm>
          <a:prstGeom prst="rect">
            <a:avLst/>
          </a:prstGeom>
          <a:noFill/>
        </p:spPr>
        <p:txBody>
          <a:bodyPr wrap="square" rtlCol="0">
            <a:spAutoFit/>
          </a:bodyPr>
          <a:lstStyle/>
          <a:p>
            <a:pPr algn="just">
              <a:buFontTx/>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a:t>
            </a:r>
            <a:r>
              <a:rPr lang="vi-VN" sz="2800" dirty="0" smtClean="0">
                <a:latin typeface="Times New Roman" pitchFamily="18" charset="0"/>
                <a:cs typeface="Times New Roman" pitchFamily="18" charset="0"/>
              </a:rPr>
              <a:t>rình bày trang trọng, rõ ràng và sáng sủa theo một số mục quy định sẵn. </a:t>
            </a:r>
          </a:p>
        </p:txBody>
      </p:sp>
      <p:sp>
        <p:nvSpPr>
          <p:cNvPr id="62" name="文本框 16">
            <a:extLst>
              <a:ext uri="{FF2B5EF4-FFF2-40B4-BE49-F238E27FC236}">
                <a16:creationId xmlns:a16="http://schemas.microsoft.com/office/drawing/2014/main" id="{BD54F716-67B1-4B62-9CAE-B3721A9AF0C9}"/>
              </a:ext>
            </a:extLst>
          </p:cNvPr>
          <p:cNvSpPr txBox="1"/>
          <p:nvPr/>
        </p:nvSpPr>
        <p:spPr>
          <a:xfrm>
            <a:off x="5802951" y="4825480"/>
            <a:ext cx="5694567" cy="1384995"/>
          </a:xfrm>
          <a:prstGeom prst="rect">
            <a:avLst/>
          </a:prstGeom>
          <a:noFill/>
        </p:spPr>
        <p:txBody>
          <a:bodyPr wrap="square" rtlCol="0">
            <a:spAutoFit/>
          </a:bodyPr>
          <a:lstStyle/>
          <a:p>
            <a:pPr algn="just">
              <a:buFontTx/>
              <a:buChar char="-"/>
            </a:pP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Nội dung</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hú ý các mục: Báo cáo của ai? Báo cáo với ai? Báo cáo về việc gì? Kết quả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2000"/>
                                        <p:tgtEl>
                                          <p:spTgt spid="60"/>
                                        </p:tgtEl>
                                      </p:cBhvr>
                                    </p:animEffect>
                                  </p:childTnLst>
                                </p:cTn>
                              </p:par>
                              <p:par>
                                <p:cTn id="8" presetID="6" presetClass="entr" presetSubtype="16"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circle(in)">
                                      <p:cBhvr>
                                        <p:cTn id="10" dur="20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 from="(-#ppt_w/2)" to="(#ppt_x)" calcmode="lin" valueType="num">
                                      <p:cBhvr>
                                        <p:cTn id="15" dur="600" fill="hold">
                                          <p:stCondLst>
                                            <p:cond delay="0"/>
                                          </p:stCondLst>
                                        </p:cTn>
                                        <p:tgtEl>
                                          <p:spTgt spid="52"/>
                                        </p:tgtEl>
                                        <p:attrNameLst>
                                          <p:attrName>ppt_x</p:attrName>
                                        </p:attrNameLst>
                                      </p:cBhvr>
                                    </p:anim>
                                    <p:anim from="0" to="-1.0" calcmode="lin" valueType="num">
                                      <p:cBhvr>
                                        <p:cTn id="16" dur="200" decel="50000" autoRev="1" fill="hold">
                                          <p:stCondLst>
                                            <p:cond delay="600"/>
                                          </p:stCondLst>
                                        </p:cTn>
                                        <p:tgtEl>
                                          <p:spTgt spid="52"/>
                                        </p:tgtEl>
                                        <p:attrNameLst>
                                          <p:attrName>xshear</p:attrName>
                                        </p:attrNameLst>
                                      </p:cBhvr>
                                    </p:anim>
                                    <p:animScale>
                                      <p:cBhvr>
                                        <p:cTn id="17" dur="200" decel="100000" autoRev="1" fill="hold">
                                          <p:stCondLst>
                                            <p:cond delay="600"/>
                                          </p:stCondLst>
                                        </p:cTn>
                                        <p:tgtEl>
                                          <p:spTgt spid="52"/>
                                        </p:tgtEl>
                                      </p:cBhvr>
                                      <p:from x="100000" y="100000"/>
                                      <p:to x="80000" y="100000"/>
                                    </p:animScale>
                                    <p:anim by="(#ppt_h/3+#ppt_w*0.1)" calcmode="lin" valueType="num">
                                      <p:cBhvr additive="sum">
                                        <p:cTn id="18" dur="200" decel="100000" autoRev="1" fill="hold">
                                          <p:stCondLst>
                                            <p:cond delay="600"/>
                                          </p:stCondLst>
                                        </p:cTn>
                                        <p:tgtEl>
                                          <p:spTgt spid="52"/>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from="(-#ppt_w/2)" to="(#ppt_x)" calcmode="lin" valueType="num">
                                      <p:cBhvr>
                                        <p:cTn id="21" dur="600" fill="hold">
                                          <p:stCondLst>
                                            <p:cond delay="0"/>
                                          </p:stCondLst>
                                        </p:cTn>
                                        <p:tgtEl>
                                          <p:spTgt spid="50"/>
                                        </p:tgtEl>
                                        <p:attrNameLst>
                                          <p:attrName>ppt_x</p:attrName>
                                        </p:attrNameLst>
                                      </p:cBhvr>
                                    </p:anim>
                                    <p:anim from="0" to="-1.0" calcmode="lin" valueType="num">
                                      <p:cBhvr>
                                        <p:cTn id="22" dur="200" decel="50000" autoRev="1" fill="hold">
                                          <p:stCondLst>
                                            <p:cond delay="600"/>
                                          </p:stCondLst>
                                        </p:cTn>
                                        <p:tgtEl>
                                          <p:spTgt spid="50"/>
                                        </p:tgtEl>
                                        <p:attrNameLst>
                                          <p:attrName>xshear</p:attrName>
                                        </p:attrNameLst>
                                      </p:cBhvr>
                                    </p:anim>
                                    <p:animScale>
                                      <p:cBhvr>
                                        <p:cTn id="23" dur="200" decel="100000" autoRev="1" fill="hold">
                                          <p:stCondLst>
                                            <p:cond delay="600"/>
                                          </p:stCondLst>
                                        </p:cTn>
                                        <p:tgtEl>
                                          <p:spTgt spid="50"/>
                                        </p:tgtEl>
                                      </p:cBhvr>
                                      <p:from x="100000" y="100000"/>
                                      <p:to x="80000" y="100000"/>
                                    </p:animScale>
                                    <p:anim by="(#ppt_h/3+#ppt_w*0.1)" calcmode="lin" valueType="num">
                                      <p:cBhvr additive="sum">
                                        <p:cTn id="24" dur="200" decel="100000" autoRev="1" fill="hold">
                                          <p:stCondLst>
                                            <p:cond delay="600"/>
                                          </p:stCondLst>
                                        </p:cTn>
                                        <p:tgtEl>
                                          <p:spTgt spid="50"/>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from="(-#ppt_w/2)" to="(#ppt_x)" calcmode="lin" valueType="num">
                                      <p:cBhvr>
                                        <p:cTn id="27" dur="600" fill="hold">
                                          <p:stCondLst>
                                            <p:cond delay="0"/>
                                          </p:stCondLst>
                                        </p:cTn>
                                        <p:tgtEl>
                                          <p:spTgt spid="51"/>
                                        </p:tgtEl>
                                        <p:attrNameLst>
                                          <p:attrName>ppt_x</p:attrName>
                                        </p:attrNameLst>
                                      </p:cBhvr>
                                    </p:anim>
                                    <p:anim from="0" to="-1.0" calcmode="lin" valueType="num">
                                      <p:cBhvr>
                                        <p:cTn id="28" dur="200" decel="50000" autoRev="1" fill="hold">
                                          <p:stCondLst>
                                            <p:cond delay="600"/>
                                          </p:stCondLst>
                                        </p:cTn>
                                        <p:tgtEl>
                                          <p:spTgt spid="51"/>
                                        </p:tgtEl>
                                        <p:attrNameLst>
                                          <p:attrName>xshear</p:attrName>
                                        </p:attrNameLst>
                                      </p:cBhvr>
                                    </p:anim>
                                    <p:animScale>
                                      <p:cBhvr>
                                        <p:cTn id="29" dur="200" decel="100000" autoRev="1" fill="hold">
                                          <p:stCondLst>
                                            <p:cond delay="600"/>
                                          </p:stCondLst>
                                        </p:cTn>
                                        <p:tgtEl>
                                          <p:spTgt spid="51"/>
                                        </p:tgtEl>
                                      </p:cBhvr>
                                      <p:from x="100000" y="100000"/>
                                      <p:to x="80000" y="100000"/>
                                    </p:animScale>
                                    <p:anim by="(#ppt_h/3+#ppt_w*0.1)" calcmode="lin" valueType="num">
                                      <p:cBhvr additive="sum">
                                        <p:cTn id="30" dur="200" decel="100000" autoRev="1" fill="hold">
                                          <p:stCondLst>
                                            <p:cond delay="600"/>
                                          </p:stCondLst>
                                        </p:cTn>
                                        <p:tgtEl>
                                          <p:spTgt spid="51"/>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from="(-#ppt_w/2)" to="(#ppt_x)" calcmode="lin" valueType="num">
                                      <p:cBhvr>
                                        <p:cTn id="35" dur="600" fill="hold">
                                          <p:stCondLst>
                                            <p:cond delay="0"/>
                                          </p:stCondLst>
                                        </p:cTn>
                                        <p:tgtEl>
                                          <p:spTgt spid="55"/>
                                        </p:tgtEl>
                                        <p:attrNameLst>
                                          <p:attrName>ppt_x</p:attrName>
                                        </p:attrNameLst>
                                      </p:cBhvr>
                                    </p:anim>
                                    <p:anim from="0" to="-1.0" calcmode="lin" valueType="num">
                                      <p:cBhvr>
                                        <p:cTn id="36" dur="200" decel="50000" autoRev="1" fill="hold">
                                          <p:stCondLst>
                                            <p:cond delay="600"/>
                                          </p:stCondLst>
                                        </p:cTn>
                                        <p:tgtEl>
                                          <p:spTgt spid="55"/>
                                        </p:tgtEl>
                                        <p:attrNameLst>
                                          <p:attrName>xshear</p:attrName>
                                        </p:attrNameLst>
                                      </p:cBhvr>
                                    </p:anim>
                                    <p:animScale>
                                      <p:cBhvr>
                                        <p:cTn id="37" dur="200" decel="100000" autoRev="1" fill="hold">
                                          <p:stCondLst>
                                            <p:cond delay="600"/>
                                          </p:stCondLst>
                                        </p:cTn>
                                        <p:tgtEl>
                                          <p:spTgt spid="55"/>
                                        </p:tgtEl>
                                      </p:cBhvr>
                                      <p:from x="100000" y="100000"/>
                                      <p:to x="80000" y="100000"/>
                                    </p:animScale>
                                    <p:anim by="(#ppt_h/3+#ppt_w*0.1)" calcmode="lin" valueType="num">
                                      <p:cBhvr additive="sum">
                                        <p:cTn id="38" dur="200" decel="100000" autoRev="1" fill="hold">
                                          <p:stCondLst>
                                            <p:cond delay="600"/>
                                          </p:stCondLst>
                                        </p:cTn>
                                        <p:tgtEl>
                                          <p:spTgt spid="55"/>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 from="(-#ppt_w/2)" to="(#ppt_x)" calcmode="lin" valueType="num">
                                      <p:cBhvr>
                                        <p:cTn id="41" dur="600" fill="hold">
                                          <p:stCondLst>
                                            <p:cond delay="0"/>
                                          </p:stCondLst>
                                        </p:cTn>
                                        <p:tgtEl>
                                          <p:spTgt spid="53"/>
                                        </p:tgtEl>
                                        <p:attrNameLst>
                                          <p:attrName>ppt_x</p:attrName>
                                        </p:attrNameLst>
                                      </p:cBhvr>
                                    </p:anim>
                                    <p:anim from="0" to="-1.0" calcmode="lin" valueType="num">
                                      <p:cBhvr>
                                        <p:cTn id="42" dur="200" decel="50000" autoRev="1" fill="hold">
                                          <p:stCondLst>
                                            <p:cond delay="600"/>
                                          </p:stCondLst>
                                        </p:cTn>
                                        <p:tgtEl>
                                          <p:spTgt spid="53"/>
                                        </p:tgtEl>
                                        <p:attrNameLst>
                                          <p:attrName>xshear</p:attrName>
                                        </p:attrNameLst>
                                      </p:cBhvr>
                                    </p:anim>
                                    <p:animScale>
                                      <p:cBhvr>
                                        <p:cTn id="43" dur="200" decel="100000" autoRev="1" fill="hold">
                                          <p:stCondLst>
                                            <p:cond delay="600"/>
                                          </p:stCondLst>
                                        </p:cTn>
                                        <p:tgtEl>
                                          <p:spTgt spid="53"/>
                                        </p:tgtEl>
                                      </p:cBhvr>
                                      <p:from x="100000" y="100000"/>
                                      <p:to x="80000" y="100000"/>
                                    </p:animScale>
                                    <p:anim by="(#ppt_h/3+#ppt_w*0.1)" calcmode="lin" valueType="num">
                                      <p:cBhvr additive="sum">
                                        <p:cTn id="44" dur="200" decel="100000" autoRev="1" fill="hold">
                                          <p:stCondLst>
                                            <p:cond delay="600"/>
                                          </p:stCondLst>
                                        </p:cTn>
                                        <p:tgtEl>
                                          <p:spTgt spid="53"/>
                                        </p:tgtEl>
                                        <p:attrNameLst>
                                          <p:attrName>ppt_x</p:attrName>
                                        </p:attrNameLst>
                                      </p:cBhvr>
                                    </p:anim>
                                  </p:childTnLst>
                                </p:cTn>
                              </p:par>
                              <p:par>
                                <p:cTn id="45" presetID="34"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from="(-#ppt_w/2)" to="(#ppt_x)" calcmode="lin" valueType="num">
                                      <p:cBhvr>
                                        <p:cTn id="47" dur="600" fill="hold">
                                          <p:stCondLst>
                                            <p:cond delay="0"/>
                                          </p:stCondLst>
                                        </p:cTn>
                                        <p:tgtEl>
                                          <p:spTgt spid="54"/>
                                        </p:tgtEl>
                                        <p:attrNameLst>
                                          <p:attrName>ppt_x</p:attrName>
                                        </p:attrNameLst>
                                      </p:cBhvr>
                                    </p:anim>
                                    <p:anim from="0" to="-1.0" calcmode="lin" valueType="num">
                                      <p:cBhvr>
                                        <p:cTn id="48" dur="200" decel="50000" autoRev="1" fill="hold">
                                          <p:stCondLst>
                                            <p:cond delay="600"/>
                                          </p:stCondLst>
                                        </p:cTn>
                                        <p:tgtEl>
                                          <p:spTgt spid="54"/>
                                        </p:tgtEl>
                                        <p:attrNameLst>
                                          <p:attrName>xshear</p:attrName>
                                        </p:attrNameLst>
                                      </p:cBhvr>
                                    </p:anim>
                                    <p:animScale>
                                      <p:cBhvr>
                                        <p:cTn id="49" dur="200" decel="100000" autoRev="1" fill="hold">
                                          <p:stCondLst>
                                            <p:cond delay="600"/>
                                          </p:stCondLst>
                                        </p:cTn>
                                        <p:tgtEl>
                                          <p:spTgt spid="54"/>
                                        </p:tgtEl>
                                      </p:cBhvr>
                                      <p:from x="100000" y="100000"/>
                                      <p:to x="80000" y="100000"/>
                                    </p:animScale>
                                    <p:anim by="(#ppt_h/3+#ppt_w*0.1)" calcmode="lin" valueType="num">
                                      <p:cBhvr additive="sum">
                                        <p:cTn id="50" dur="200" decel="100000" autoRev="1" fill="hold">
                                          <p:stCondLst>
                                            <p:cond delay="600"/>
                                          </p:stCondLst>
                                        </p:cTn>
                                        <p:tgtEl>
                                          <p:spTgt spid="54"/>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P spid="55"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vi-VN" dirty="0" smtClean="0"/>
          </a:p>
        </p:txBody>
      </p:sp>
      <p:pic>
        <p:nvPicPr>
          <p:cNvPr id="3" name="图片 15"/>
          <p:cNvPicPr>
            <a:picLocks noChangeAspect="1"/>
          </p:cNvPicPr>
          <p:nvPr/>
        </p:nvPicPr>
        <p:blipFill>
          <a:blip r:embed="rId3"/>
          <a:stretch>
            <a:fillRect/>
          </a:stretch>
        </p:blipFill>
        <p:spPr>
          <a:xfrm>
            <a:off x="4465898" y="240169"/>
            <a:ext cx="3671105" cy="1491302"/>
          </a:xfrm>
          <a:prstGeom prst="rect">
            <a:avLst/>
          </a:prstGeom>
        </p:spPr>
      </p:pic>
      <p:sp>
        <p:nvSpPr>
          <p:cNvPr id="4" name="品 10"/>
          <p:cNvSpPr txBox="1"/>
          <p:nvPr/>
        </p:nvSpPr>
        <p:spPr>
          <a:xfrm rot="21315445">
            <a:off x="4736660" y="783431"/>
            <a:ext cx="2988704" cy="646331"/>
          </a:xfrm>
          <a:prstGeom prst="rect">
            <a:avLst/>
          </a:prstGeom>
          <a:noFill/>
        </p:spPr>
        <p:txBody>
          <a:bodyPr wrap="square" rtlCol="0">
            <a:spAutoFit/>
          </a:bodyPr>
          <a:lstStyle/>
          <a:p>
            <a:r>
              <a:rPr lang="en-US" altLang="zh-CN" sz="3600" dirty="0" err="1" smtClean="0">
                <a:solidFill>
                  <a:srgbClr val="F0ABBA"/>
                </a:solidFill>
                <a:latin typeface="Times New Roman" pitchFamily="18" charset="0"/>
                <a:ea typeface="汉仪白棋体简" panose="02010604000101010101" pitchFamily="2" charset="-122"/>
                <a:cs typeface="Times New Roman" pitchFamily="18" charset="0"/>
              </a:rPr>
              <a:t>Bài</a:t>
            </a:r>
            <a:r>
              <a:rPr lang="en-US" altLang="zh-CN" sz="3600" dirty="0" smtClean="0">
                <a:solidFill>
                  <a:srgbClr val="F0ABBA"/>
                </a:solidFill>
                <a:latin typeface="Times New Roman" pitchFamily="18" charset="0"/>
                <a:ea typeface="汉仪白棋体简" panose="02010604000101010101" pitchFamily="2" charset="-122"/>
                <a:cs typeface="Times New Roman" pitchFamily="18" charset="0"/>
              </a:rPr>
              <a:t> </a:t>
            </a:r>
            <a:r>
              <a:rPr lang="en-US" altLang="zh-CN" sz="3600" dirty="0" err="1" smtClean="0">
                <a:solidFill>
                  <a:srgbClr val="F0ABBA"/>
                </a:solidFill>
                <a:latin typeface="Times New Roman" pitchFamily="18" charset="0"/>
                <a:ea typeface="汉仪白棋体简" panose="02010604000101010101" pitchFamily="2" charset="-122"/>
                <a:cs typeface="Times New Roman" pitchFamily="18" charset="0"/>
              </a:rPr>
              <a:t>tập</a:t>
            </a:r>
            <a:r>
              <a:rPr lang="en-US" altLang="zh-CN" sz="3600" dirty="0" smtClean="0">
                <a:solidFill>
                  <a:srgbClr val="F0ABBA"/>
                </a:solidFill>
                <a:latin typeface="Times New Roman" pitchFamily="18" charset="0"/>
                <a:ea typeface="汉仪白棋体简" panose="02010604000101010101" pitchFamily="2" charset="-122"/>
                <a:cs typeface="Times New Roman" pitchFamily="18" charset="0"/>
              </a:rPr>
              <a:t> </a:t>
            </a:r>
            <a:r>
              <a:rPr lang="en-US" altLang="zh-CN" sz="3600" dirty="0" err="1" smtClean="0">
                <a:solidFill>
                  <a:srgbClr val="F0ABBA"/>
                </a:solidFill>
                <a:latin typeface="Times New Roman" pitchFamily="18" charset="0"/>
                <a:ea typeface="汉仪白棋体简" panose="02010604000101010101" pitchFamily="2" charset="-122"/>
                <a:cs typeface="Times New Roman" pitchFamily="18" charset="0"/>
              </a:rPr>
              <a:t>nhanh</a:t>
            </a:r>
            <a:endParaRPr lang="zh-CN" altLang="en-US" sz="3600" dirty="0">
              <a:solidFill>
                <a:srgbClr val="F0ABBA"/>
              </a:solidFill>
              <a:latin typeface="Times New Roman" pitchFamily="18" charset="0"/>
              <a:ea typeface="汉仪白棋体简" panose="02010604000101010101" pitchFamily="2" charset="-122"/>
              <a:cs typeface="Times New Roman" pitchFamily="18" charset="0"/>
            </a:endParaRPr>
          </a:p>
        </p:txBody>
      </p:sp>
      <p:sp>
        <p:nvSpPr>
          <p:cNvPr id="5" name="Rectangle 4"/>
          <p:cNvSpPr/>
          <p:nvPr/>
        </p:nvSpPr>
        <p:spPr>
          <a:xfrm>
            <a:off x="1180612" y="1971514"/>
            <a:ext cx="10035252" cy="523220"/>
          </a:xfrm>
          <a:prstGeom prst="rect">
            <a:avLst/>
          </a:prstGeom>
        </p:spPr>
        <p:txBody>
          <a:bodyPr wrap="square">
            <a:spAutoFit/>
          </a:bodyPr>
          <a:lstStyle/>
          <a:p>
            <a:r>
              <a:rPr lang="vi-VN" sz="2800" b="1" dirty="0" smtClean="0">
                <a:solidFill>
                  <a:srgbClr val="FF0000"/>
                </a:solidFill>
                <a:latin typeface="+mj-lt"/>
              </a:rPr>
              <a:t>Trong các tình huống sau đây, tình huống nào phải viết báo cáo?</a:t>
            </a:r>
            <a:endParaRPr lang="en-US" sz="2800" dirty="0">
              <a:solidFill>
                <a:srgbClr val="FF0000"/>
              </a:solidFill>
              <a:latin typeface="+mj-lt"/>
            </a:endParaRPr>
          </a:p>
        </p:txBody>
      </p:sp>
      <p:sp>
        <p:nvSpPr>
          <p:cNvPr id="6" name="Rectangle 5"/>
          <p:cNvSpPr/>
          <p:nvPr/>
        </p:nvSpPr>
        <p:spPr>
          <a:xfrm>
            <a:off x="2106595" y="2737826"/>
            <a:ext cx="8912506" cy="1384995"/>
          </a:xfrm>
          <a:prstGeom prst="rect">
            <a:avLst/>
          </a:prstGeom>
        </p:spPr>
        <p:txBody>
          <a:bodyPr wrap="square">
            <a:spAutoFit/>
          </a:bodyPr>
          <a:lstStyle/>
          <a:p>
            <a:pPr algn="just"/>
            <a:r>
              <a:rPr lang="vi-VN" sz="2800" dirty="0" smtClean="0">
                <a:latin typeface="+mj-lt"/>
              </a:rPr>
              <a:t>Sắp tới nhà trường sẽ tổ chức đi tham quan một di tích lịch sử nổi tiếng theo tinh thần tự nguyện, tất cả các bạn trong lớp đều muốn tham gia.</a:t>
            </a:r>
          </a:p>
        </p:txBody>
      </p:sp>
      <p:pic>
        <p:nvPicPr>
          <p:cNvPr id="7" name="图片 14">
            <a:extLst>
              <a:ext uri="{FF2B5EF4-FFF2-40B4-BE49-F238E27FC236}">
                <a16:creationId xmlns:a16="http://schemas.microsoft.com/office/drawing/2014/main" id="{1CD149F6-9FAD-49A2-B70C-C5B5793803D4}"/>
              </a:ext>
            </a:extLst>
          </p:cNvPr>
          <p:cNvPicPr>
            <a:picLocks noChangeAspect="1"/>
          </p:cNvPicPr>
          <p:nvPr/>
        </p:nvPicPr>
        <p:blipFill>
          <a:blip r:embed="rId4"/>
          <a:stretch>
            <a:fillRect/>
          </a:stretch>
        </p:blipFill>
        <p:spPr>
          <a:xfrm>
            <a:off x="1045195" y="3102023"/>
            <a:ext cx="837648" cy="775357"/>
          </a:xfrm>
          <a:prstGeom prst="rect">
            <a:avLst/>
          </a:prstGeom>
        </p:spPr>
      </p:pic>
      <p:sp>
        <p:nvSpPr>
          <p:cNvPr id="8" name="文本框 22">
            <a:extLst>
              <a:ext uri="{FF2B5EF4-FFF2-40B4-BE49-F238E27FC236}">
                <a16:creationId xmlns:a16="http://schemas.microsoft.com/office/drawing/2014/main" id="{8E619DC3-D847-45E9-AE7A-C9A6994EC8C5}"/>
              </a:ext>
            </a:extLst>
          </p:cNvPr>
          <p:cNvSpPr txBox="1"/>
          <p:nvPr/>
        </p:nvSpPr>
        <p:spPr>
          <a:xfrm>
            <a:off x="1247053" y="3120017"/>
            <a:ext cx="611323" cy="584775"/>
          </a:xfrm>
          <a:prstGeom prst="rect">
            <a:avLst/>
          </a:prstGeom>
          <a:noFill/>
        </p:spPr>
        <p:txBody>
          <a:bodyPr wrap="square" rtlCol="0">
            <a:spAutoFit/>
          </a:bodyPr>
          <a:lstStyle/>
          <a:p>
            <a:r>
              <a:rPr lang="en-US" altLang="zh-CN" sz="3200" b="1" dirty="0" smtClean="0">
                <a:latin typeface="Times New Roman" pitchFamily="18" charset="0"/>
                <a:ea typeface="851tegakizatsu" panose="02000600000000000000" pitchFamily="2" charset="-122"/>
                <a:cs typeface="Times New Roman" pitchFamily="18" charset="0"/>
              </a:rPr>
              <a:t>1</a:t>
            </a:r>
            <a:endParaRPr lang="zh-CN" altLang="en-US" sz="3200" b="1" dirty="0">
              <a:latin typeface="Times New Roman" pitchFamily="18" charset="0"/>
              <a:ea typeface="851tegakizatsu" panose="02000600000000000000" pitchFamily="2" charset="-122"/>
              <a:cs typeface="Times New Roman" pitchFamily="18" charset="0"/>
            </a:endParaRPr>
          </a:p>
        </p:txBody>
      </p:sp>
      <p:sp>
        <p:nvSpPr>
          <p:cNvPr id="9" name="Rectangle 8"/>
          <p:cNvSpPr/>
          <p:nvPr/>
        </p:nvSpPr>
        <p:spPr>
          <a:xfrm>
            <a:off x="2120097" y="4143007"/>
            <a:ext cx="8912506" cy="954107"/>
          </a:xfrm>
          <a:prstGeom prst="rect">
            <a:avLst/>
          </a:prstGeom>
        </p:spPr>
        <p:txBody>
          <a:bodyPr wrap="square">
            <a:spAutoFit/>
          </a:bodyPr>
          <a:lstStyle/>
          <a:p>
            <a:pPr algn="just"/>
            <a:r>
              <a:rPr lang="vi-VN" sz="2800" dirty="0" smtClean="0">
                <a:latin typeface="+mj-lt"/>
              </a:rPr>
              <a:t>Gần cuối năm học, Ban Giám hiệu cần biết tình hình học tập, sinh hoạt và công tác của lớp trong hai tháng cuối năm.</a:t>
            </a:r>
          </a:p>
        </p:txBody>
      </p:sp>
      <p:pic>
        <p:nvPicPr>
          <p:cNvPr id="10" name="图片 14">
            <a:extLst>
              <a:ext uri="{FF2B5EF4-FFF2-40B4-BE49-F238E27FC236}">
                <a16:creationId xmlns:a16="http://schemas.microsoft.com/office/drawing/2014/main" id="{1CD149F6-9FAD-49A2-B70C-C5B5793803D4}"/>
              </a:ext>
            </a:extLst>
          </p:cNvPr>
          <p:cNvPicPr>
            <a:picLocks noChangeAspect="1"/>
          </p:cNvPicPr>
          <p:nvPr/>
        </p:nvPicPr>
        <p:blipFill>
          <a:blip r:embed="rId4"/>
          <a:stretch>
            <a:fillRect/>
          </a:stretch>
        </p:blipFill>
        <p:spPr>
          <a:xfrm>
            <a:off x="1058697" y="4229404"/>
            <a:ext cx="837648" cy="775357"/>
          </a:xfrm>
          <a:prstGeom prst="rect">
            <a:avLst/>
          </a:prstGeom>
        </p:spPr>
      </p:pic>
      <p:sp>
        <p:nvSpPr>
          <p:cNvPr id="11" name="文本框 22">
            <a:extLst>
              <a:ext uri="{FF2B5EF4-FFF2-40B4-BE49-F238E27FC236}">
                <a16:creationId xmlns:a16="http://schemas.microsoft.com/office/drawing/2014/main" id="{8E619DC3-D847-45E9-AE7A-C9A6994EC8C5}"/>
              </a:ext>
            </a:extLst>
          </p:cNvPr>
          <p:cNvSpPr txBox="1"/>
          <p:nvPr/>
        </p:nvSpPr>
        <p:spPr>
          <a:xfrm>
            <a:off x="1260555" y="4247398"/>
            <a:ext cx="611323" cy="584775"/>
          </a:xfrm>
          <a:prstGeom prst="rect">
            <a:avLst/>
          </a:prstGeom>
          <a:noFill/>
        </p:spPr>
        <p:txBody>
          <a:bodyPr wrap="square" rtlCol="0">
            <a:spAutoFit/>
          </a:bodyPr>
          <a:lstStyle/>
          <a:p>
            <a:r>
              <a:rPr lang="en-US" altLang="zh-CN" sz="3200" b="1" dirty="0" smtClean="0">
                <a:latin typeface="Times New Roman" pitchFamily="18" charset="0"/>
                <a:ea typeface="851tegakizatsu" panose="02000600000000000000" pitchFamily="2" charset="-122"/>
                <a:cs typeface="Times New Roman" pitchFamily="18" charset="0"/>
              </a:rPr>
              <a:t>2</a:t>
            </a:r>
            <a:endParaRPr lang="zh-CN" altLang="en-US" sz="3200" b="1" dirty="0">
              <a:latin typeface="Times New Roman" pitchFamily="18" charset="0"/>
              <a:ea typeface="851tegakizatsu" panose="02000600000000000000" pitchFamily="2" charset="-122"/>
              <a:cs typeface="Times New Roman" pitchFamily="18" charset="0"/>
            </a:endParaRPr>
          </a:p>
        </p:txBody>
      </p:sp>
      <p:sp>
        <p:nvSpPr>
          <p:cNvPr id="12" name="Rectangle 11"/>
          <p:cNvSpPr/>
          <p:nvPr/>
        </p:nvSpPr>
        <p:spPr>
          <a:xfrm>
            <a:off x="2168322" y="5221380"/>
            <a:ext cx="8912506" cy="954107"/>
          </a:xfrm>
          <a:prstGeom prst="rect">
            <a:avLst/>
          </a:prstGeom>
        </p:spPr>
        <p:txBody>
          <a:bodyPr wrap="square">
            <a:spAutoFit/>
          </a:bodyPr>
          <a:lstStyle/>
          <a:p>
            <a:pPr algn="just"/>
            <a:r>
              <a:rPr lang="vi-VN" sz="2800" dirty="0" smtClean="0">
                <a:latin typeface="+mj-lt"/>
              </a:rPr>
              <a:t>Do bố mẹ thay đổi nơi công tác, em phải chuyển đến học một trường tại chỗ ở mới.</a:t>
            </a:r>
          </a:p>
        </p:txBody>
      </p:sp>
      <p:pic>
        <p:nvPicPr>
          <p:cNvPr id="13" name="图片 14">
            <a:extLst>
              <a:ext uri="{FF2B5EF4-FFF2-40B4-BE49-F238E27FC236}">
                <a16:creationId xmlns:a16="http://schemas.microsoft.com/office/drawing/2014/main" id="{1CD149F6-9FAD-49A2-B70C-C5B5793803D4}"/>
              </a:ext>
            </a:extLst>
          </p:cNvPr>
          <p:cNvPicPr>
            <a:picLocks noChangeAspect="1"/>
          </p:cNvPicPr>
          <p:nvPr/>
        </p:nvPicPr>
        <p:blipFill>
          <a:blip r:embed="rId4"/>
          <a:stretch>
            <a:fillRect/>
          </a:stretch>
        </p:blipFill>
        <p:spPr>
          <a:xfrm>
            <a:off x="1083772" y="5342502"/>
            <a:ext cx="837648" cy="775357"/>
          </a:xfrm>
          <a:prstGeom prst="rect">
            <a:avLst/>
          </a:prstGeom>
        </p:spPr>
      </p:pic>
      <p:sp>
        <p:nvSpPr>
          <p:cNvPr id="14" name="文本框 22">
            <a:extLst>
              <a:ext uri="{FF2B5EF4-FFF2-40B4-BE49-F238E27FC236}">
                <a16:creationId xmlns:a16="http://schemas.microsoft.com/office/drawing/2014/main" id="{8E619DC3-D847-45E9-AE7A-C9A6994EC8C5}"/>
              </a:ext>
            </a:extLst>
          </p:cNvPr>
          <p:cNvSpPr txBox="1"/>
          <p:nvPr/>
        </p:nvSpPr>
        <p:spPr>
          <a:xfrm>
            <a:off x="1285630" y="5360496"/>
            <a:ext cx="611323" cy="584775"/>
          </a:xfrm>
          <a:prstGeom prst="rect">
            <a:avLst/>
          </a:prstGeom>
          <a:noFill/>
        </p:spPr>
        <p:txBody>
          <a:bodyPr wrap="square" rtlCol="0">
            <a:spAutoFit/>
          </a:bodyPr>
          <a:lstStyle/>
          <a:p>
            <a:r>
              <a:rPr lang="en-US" altLang="zh-CN" sz="3200" b="1" dirty="0" smtClean="0">
                <a:latin typeface="Times New Roman" pitchFamily="18" charset="0"/>
                <a:ea typeface="851tegakizatsu" panose="02000600000000000000" pitchFamily="2" charset="-122"/>
                <a:cs typeface="Times New Roman" pitchFamily="18" charset="0"/>
              </a:rPr>
              <a:t>3</a:t>
            </a:r>
            <a:endParaRPr lang="zh-CN" altLang="en-US" sz="3200" b="1" dirty="0">
              <a:latin typeface="Times New Roman" pitchFamily="18" charset="0"/>
              <a:ea typeface="851tegakizatsu" panose="02000600000000000000" pitchFamily="2"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from="(-#ppt_w/2)" to="(#ppt_x)" calcmode="lin" valueType="num">
                                      <p:cBhvr>
                                        <p:cTn id="19" dur="600" fill="hold">
                                          <p:stCondLst>
                                            <p:cond delay="0"/>
                                          </p:stCondLst>
                                        </p:cTn>
                                        <p:tgtEl>
                                          <p:spTgt spid="5"/>
                                        </p:tgtEl>
                                        <p:attrNameLst>
                                          <p:attrName>ppt_x</p:attrName>
                                        </p:attrNameLst>
                                      </p:cBhvr>
                                    </p:anim>
                                    <p:anim from="0" to="-1.0" calcmode="lin" valueType="num">
                                      <p:cBhvr>
                                        <p:cTn id="20" dur="200" decel="50000" autoRev="1" fill="hold">
                                          <p:stCondLst>
                                            <p:cond delay="600"/>
                                          </p:stCondLst>
                                        </p:cTn>
                                        <p:tgtEl>
                                          <p:spTgt spid="5"/>
                                        </p:tgtEl>
                                        <p:attrNameLst>
                                          <p:attrName>xshear</p:attrName>
                                        </p:attrNameLst>
                                      </p:cBhvr>
                                    </p:anim>
                                    <p:animScale>
                                      <p:cBhvr>
                                        <p:cTn id="21" dur="200" decel="100000" autoRev="1" fill="hold">
                                          <p:stCondLst>
                                            <p:cond delay="600"/>
                                          </p:stCondLst>
                                        </p:cTn>
                                        <p:tgtEl>
                                          <p:spTgt spid="5"/>
                                        </p:tgtEl>
                                      </p:cBhvr>
                                      <p:from x="100000" y="100000"/>
                                      <p:to x="80000" y="100000"/>
                                    </p:animScale>
                                    <p:anim by="(#ppt_h/3+#ppt_w*0.1)" calcmode="lin" valueType="num">
                                      <p:cBhvr additive="sum">
                                        <p:cTn id="22" dur="200" decel="100000" autoRev="1" fill="hold">
                                          <p:stCondLst>
                                            <p:cond delay="600"/>
                                          </p:stCondLst>
                                        </p:cTn>
                                        <p:tgtEl>
                                          <p:spTgt spid="5"/>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
                                        </p:tgtEl>
                                      </p:cBhvr>
                                    </p:animEffect>
                                  </p:childTnLst>
                                </p:cTn>
                              </p:par>
                              <p:par>
                                <p:cTn id="30" presetID="29"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ppt_x</p:attrName>
                                        </p:attrNameLst>
                                      </p:cBhvr>
                                      <p:tavLst>
                                        <p:tav tm="0">
                                          <p:val>
                                            <p:strVal val="#ppt_x-.2"/>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1"/>
                                        </p:tgtEl>
                                      </p:cBhvr>
                                    </p:animEffect>
                                  </p:childTnLst>
                                </p:cTn>
                              </p:par>
                              <p:par>
                                <p:cTn id="47" presetID="29"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ppt_x</p:attrName>
                                        </p:attrNameLst>
                                      </p:cBhvr>
                                      <p:tavLst>
                                        <p:tav tm="0">
                                          <p:val>
                                            <p:strVal val="#ppt_x-.2"/>
                                          </p:val>
                                        </p:tav>
                                        <p:tav tm="100000">
                                          <p:val>
                                            <p:strVal val="#ppt_x"/>
                                          </p:val>
                                        </p:tav>
                                      </p:tavLst>
                                    </p:anim>
                                    <p:anim calcmode="lin" valueType="num">
                                      <p:cBhvr>
                                        <p:cTn id="5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ppt_x</p:attrName>
                                        </p:attrNameLst>
                                      </p:cBhvr>
                                      <p:tavLst>
                                        <p:tav tm="0">
                                          <p:val>
                                            <p:strVal val="#ppt_x-.2"/>
                                          </p:val>
                                        </p:tav>
                                        <p:tav tm="100000">
                                          <p:val>
                                            <p:strVal val="#ppt_x"/>
                                          </p:val>
                                        </p:tav>
                                      </p:tavLst>
                                    </p:anim>
                                    <p:anim calcmode="lin" valueType="num">
                                      <p:cBhvr>
                                        <p:cTn id="5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ppt_x</p:attrName>
                                        </p:attrNameLst>
                                      </p:cBhvr>
                                      <p:tavLst>
                                        <p:tav tm="0">
                                          <p:val>
                                            <p:strVal val="#ppt_x-.2"/>
                                          </p:val>
                                        </p:tav>
                                        <p:tav tm="100000">
                                          <p:val>
                                            <p:strVal val="#ppt_x"/>
                                          </p:val>
                                        </p:tav>
                                      </p:tavLst>
                                    </p:anim>
                                    <p:anim calcmode="lin" valueType="num">
                                      <p:cBhvr>
                                        <p:cTn id="6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4"/>
                                        </p:tgtEl>
                                      </p:cBhvr>
                                    </p:animEffect>
                                  </p:childTnLst>
                                </p:cTn>
                              </p:par>
                              <p:par>
                                <p:cTn id="64" presetID="29"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ppt_x</p:attrName>
                                        </p:attrNameLst>
                                      </p:cBhvr>
                                      <p:tavLst>
                                        <p:tav tm="0">
                                          <p:val>
                                            <p:strVal val="#ppt_x-.2"/>
                                          </p:val>
                                        </p:tav>
                                        <p:tav tm="100000">
                                          <p:val>
                                            <p:strVal val="#ppt_x"/>
                                          </p:val>
                                        </p:tav>
                                      </p:tavLst>
                                    </p:anim>
                                    <p:anim calcmode="lin" valueType="num">
                                      <p:cBhvr>
                                        <p:cTn id="7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1" nodeType="clickEffect">
                                  <p:stCondLst>
                                    <p:cond delay="0"/>
                                  </p:stCondLst>
                                  <p:childTnLst>
                                    <p:animScale>
                                      <p:cBhvr>
                                        <p:cTn id="77" dur="2000" fill="hold"/>
                                        <p:tgtEl>
                                          <p:spTgt spid="11"/>
                                        </p:tgtEl>
                                      </p:cBhvr>
                                      <p:by x="150000" y="150000"/>
                                    </p:animScale>
                                  </p:childTnLst>
                                </p:cTn>
                              </p:par>
                              <p:par>
                                <p:cTn id="78" presetID="6" presetClass="emph" presetSubtype="0" fill="hold" nodeType="withEffect">
                                  <p:stCondLst>
                                    <p:cond delay="0"/>
                                  </p:stCondLst>
                                  <p:childTnLst>
                                    <p:animScale>
                                      <p:cBhvr>
                                        <p:cTn id="7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1" grpId="1"/>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861" y="497714"/>
            <a:ext cx="11169569" cy="59493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Pngtree—read little mouse_2777282.png"/>
          <p:cNvPicPr>
            <a:picLocks noChangeAspect="1"/>
          </p:cNvPicPr>
          <p:nvPr/>
        </p:nvPicPr>
        <p:blipFill>
          <a:blip r:embed="rId2"/>
          <a:stretch>
            <a:fillRect/>
          </a:stretch>
        </p:blipFill>
        <p:spPr>
          <a:xfrm>
            <a:off x="542886" y="317609"/>
            <a:ext cx="4445802" cy="6308898"/>
          </a:xfrm>
          <a:prstGeom prst="rect">
            <a:avLst/>
          </a:prstGeom>
        </p:spPr>
      </p:pic>
      <p:sp>
        <p:nvSpPr>
          <p:cNvPr id="4" name="文本占位符 1"/>
          <p:cNvSpPr txBox="1">
            <a:spLocks/>
          </p:cNvSpPr>
          <p:nvPr/>
        </p:nvSpPr>
        <p:spPr>
          <a:xfrm>
            <a:off x="4836062" y="1633657"/>
            <a:ext cx="6051216" cy="38110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1"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II</a:t>
            </a:r>
            <a:r>
              <a:rPr kumimoji="0" lang="en-US" altLang="zh-CN" sz="100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Cách</a:t>
            </a:r>
            <a:r>
              <a:rPr kumimoji="0" lang="en-US" altLang="zh-CN" sz="10000" b="1" i="0" u="none" strike="noStrike" kern="1200" cap="none" spc="0" normalizeH="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noProof="0" dirty="0" err="1" smtClean="0">
                <a:ln>
                  <a:noFill/>
                </a:ln>
                <a:solidFill>
                  <a:srgbClr val="FF0000"/>
                </a:solidFill>
                <a:effectLst/>
                <a:uLnTx/>
                <a:uFillTx/>
                <a:latin typeface="Amazone" pitchFamily="66" charset="0"/>
                <a:cs typeface="Times New Roman" pitchFamily="18" charset="0"/>
              </a:rPr>
              <a:t>làm</a:t>
            </a:r>
            <a:r>
              <a:rPr kumimoji="0" lang="en-US" altLang="zh-CN" sz="10000" b="1" i="0" u="none" strike="noStrike" kern="1200" cap="none" spc="0" normalizeH="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văn</a:t>
            </a:r>
            <a:r>
              <a:rPr kumimoji="0" lang="en-US" altLang="zh-CN" sz="100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bản</a:t>
            </a:r>
            <a:r>
              <a:rPr kumimoji="0" lang="en-US" altLang="zh-CN" sz="100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báo</a:t>
            </a:r>
            <a:r>
              <a:rPr kumimoji="0" lang="en-US" altLang="zh-CN" sz="100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r>
              <a:rPr kumimoji="0" lang="en-US" altLang="zh-CN" sz="10000" b="1" i="0" u="none" strike="noStrike" kern="1200" cap="none" spc="0" normalizeH="0" baseline="0" noProof="0" dirty="0" err="1" smtClean="0">
                <a:ln>
                  <a:noFill/>
                </a:ln>
                <a:solidFill>
                  <a:srgbClr val="FF0000"/>
                </a:solidFill>
                <a:effectLst/>
                <a:uLnTx/>
                <a:uFillTx/>
                <a:latin typeface="Amazone" pitchFamily="66" charset="0"/>
                <a:cs typeface="Times New Roman" pitchFamily="18" charset="0"/>
              </a:rPr>
              <a:t>cáo</a:t>
            </a:r>
            <a:r>
              <a:rPr kumimoji="0" lang="en-US" altLang="zh-CN" sz="10000" b="1" i="0" u="none" strike="noStrike" kern="1200" cap="none" spc="0" normalizeH="0" baseline="0" noProof="0" dirty="0" smtClean="0">
                <a:ln>
                  <a:noFill/>
                </a:ln>
                <a:solidFill>
                  <a:srgbClr val="FF0000"/>
                </a:solidFill>
                <a:effectLst/>
                <a:uLnTx/>
                <a:uFillTx/>
                <a:latin typeface="Amazone" pitchFamily="66" charset="0"/>
                <a:cs typeface="Times New Roman" pitchFamily="18" charset="0"/>
              </a:rPr>
              <a:t> </a:t>
            </a:r>
            <a:endParaRPr kumimoji="0" lang="zh-CN" altLang="en-US" sz="10000" b="1" i="0" u="none" strike="noStrike" kern="1200" cap="none" spc="0" normalizeH="0" baseline="0" noProof="0" dirty="0">
              <a:ln>
                <a:noFill/>
              </a:ln>
              <a:solidFill>
                <a:srgbClr val="FF0000"/>
              </a:solidFill>
              <a:effectLst/>
              <a:uLnTx/>
              <a:uFillTx/>
              <a:latin typeface="Amazone" pitchFamily="66"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1038</Words>
  <Application>Microsoft Office PowerPoint</Application>
  <PresentationFormat>Widescreen</PresentationFormat>
  <Paragraphs>140</Paragraphs>
  <Slides>24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微软雅黑</vt:lpstr>
      <vt:lpstr>851tegakizatsu</vt:lpstr>
      <vt:lpstr>Amazone</vt:lpstr>
      <vt:lpstr>Arial</vt:lpstr>
      <vt:lpstr>Calibri</vt:lpstr>
      <vt:lpstr>Calibri Light</vt:lpstr>
      <vt:lpstr>等线</vt:lpstr>
      <vt:lpstr>FontAwesome</vt:lpstr>
      <vt:lpstr>Times New Roman</vt:lpstr>
      <vt:lpstr>UTM Wedding K&amp;T</vt:lpstr>
      <vt:lpstr>小单纯体</vt:lpstr>
      <vt:lpstr>方正清刻本悦宋简体</vt:lpstr>
      <vt:lpstr>汉仪白棋体简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Huu Thang</dc:creator>
  <cp:lastModifiedBy>Admin</cp:lastModifiedBy>
  <cp:revision>215</cp:revision>
  <dcterms:created xsi:type="dcterms:W3CDTF">2019-06-23T03:58:18Z</dcterms:created>
  <dcterms:modified xsi:type="dcterms:W3CDTF">2022-05-15T10:14:59Z</dcterms:modified>
</cp:coreProperties>
</file>