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4"/>
  </p:notesMasterIdLst>
  <p:sldIdLst>
    <p:sldId id="298" r:id="rId2"/>
    <p:sldId id="278" r:id="rId3"/>
    <p:sldId id="297" r:id="rId4"/>
    <p:sldId id="299" r:id="rId5"/>
    <p:sldId id="316" r:id="rId6"/>
    <p:sldId id="318" r:id="rId7"/>
    <p:sldId id="319" r:id="rId8"/>
    <p:sldId id="320" r:id="rId9"/>
    <p:sldId id="324" r:id="rId10"/>
    <p:sldId id="325" r:id="rId11"/>
    <p:sldId id="321" r:id="rId12"/>
    <p:sldId id="340" r:id="rId13"/>
    <p:sldId id="327" r:id="rId14"/>
    <p:sldId id="328" r:id="rId15"/>
    <p:sldId id="326" r:id="rId16"/>
    <p:sldId id="330" r:id="rId17"/>
    <p:sldId id="322" r:id="rId18"/>
    <p:sldId id="331" r:id="rId19"/>
    <p:sldId id="339" r:id="rId20"/>
    <p:sldId id="332" r:id="rId21"/>
    <p:sldId id="334" r:id="rId22"/>
    <p:sldId id="335" r:id="rId23"/>
    <p:sldId id="294" r:id="rId24"/>
    <p:sldId id="301" r:id="rId25"/>
    <p:sldId id="309" r:id="rId26"/>
    <p:sldId id="302" r:id="rId27"/>
    <p:sldId id="300" r:id="rId28"/>
    <p:sldId id="310" r:id="rId29"/>
    <p:sldId id="333" r:id="rId30"/>
    <p:sldId id="336" r:id="rId31"/>
    <p:sldId id="337" r:id="rId32"/>
    <p:sldId id="268" r:id="rId33"/>
    <p:sldId id="308" r:id="rId34"/>
    <p:sldId id="303" r:id="rId35"/>
    <p:sldId id="304" r:id="rId36"/>
    <p:sldId id="305" r:id="rId37"/>
    <p:sldId id="307" r:id="rId38"/>
    <p:sldId id="312" r:id="rId39"/>
    <p:sldId id="313" r:id="rId40"/>
    <p:sldId id="314" r:id="rId41"/>
    <p:sldId id="287" r:id="rId42"/>
    <p:sldId id="28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2" autoAdjust="0"/>
    <p:restoredTop sz="95204" autoAdjust="0"/>
  </p:normalViewPr>
  <p:slideViewPr>
    <p:cSldViewPr>
      <p:cViewPr varScale="1">
        <p:scale>
          <a:sx n="61" d="100"/>
          <a:sy n="61" d="100"/>
        </p:scale>
        <p:origin x="1011" y="2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4EE816-6EE4-4033-B280-01C512935A66}" type="datetimeFigureOut">
              <a:rPr lang="vi-VN" smtClean="0"/>
              <a:t>09/05/2022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E676E3-14DA-4EBB-9C7E-45AAD7604448}" type="slidenum">
              <a:rPr lang="vi-VN" smtClean="0"/>
              <a:t>‹#›</a:t>
            </a:fld>
            <a:endParaRPr lang="vi-VN"/>
          </a:p>
        </p:txBody>
      </p:sp>
    </p:spTree>
    <p:extLst>
      <p:ext uri="{BB962C8B-B14F-4D97-AF65-F5344CB8AC3E}">
        <p14:creationId xmlns:p14="http://schemas.microsoft.com/office/powerpoint/2010/main" val="27870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D8BD707-D9CF-40AE-B4C6-C98DA3205C09}"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086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D8BD707-D9CF-40AE-B4C6-C98DA3205C09}"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557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D8BD707-D9CF-40AE-B4C6-C98DA3205C09}"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534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D8BD707-D9CF-40AE-B4C6-C98DA3205C09}"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640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499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1D8BD707-D9CF-40AE-B4C6-C98DA3205C09}"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708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1D8BD707-D9CF-40AE-B4C6-C98DA3205C09}" type="datetimeFigureOut">
              <a:rPr lang="en-US" smtClean="0"/>
              <a:pPr/>
              <a:t>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985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1D8BD707-D9CF-40AE-B4C6-C98DA3205C09}" type="datetimeFigureOut">
              <a:rPr lang="en-US" smtClean="0"/>
              <a:pPr/>
              <a:t>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736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961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403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139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5136662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91000"/>
            <a:ext cx="9143999" cy="2585323"/>
          </a:xfrm>
          <a:prstGeom prst="rect">
            <a:avLst/>
          </a:prstGeom>
          <a:noFill/>
        </p:spPr>
        <p:txBody>
          <a:bodyPr wrap="square" lIns="91440" tIns="45720" rIns="91440" bIns="45720">
            <a:spAutoFit/>
          </a:bodyPr>
          <a:lstStyle/>
          <a:p>
            <a:pPr algn="ctr"/>
            <a:r>
              <a:rPr 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Bài 10: </a:t>
            </a:r>
          </a:p>
          <a:p>
            <a:pPr algn="ctr"/>
            <a:r>
              <a:rPr 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LUYỆN GÕ PHÍM NHANH BẰNG </a:t>
            </a:r>
          </a:p>
          <a:p>
            <a:pPr algn="ctr"/>
            <a:r>
              <a:rPr 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TYPING MASTER </a:t>
            </a:r>
            <a:endParaRPr lang="vi-VN"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Káº¿t quáº£ hÃ¬nh áº£nh cho typing 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
            <a:ext cx="6629400"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787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47" y="2414462"/>
            <a:ext cx="6265503" cy="4328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0" y="980620"/>
            <a:ext cx="4859022"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600" b="1" smtClean="0"/>
              <a:t>1. Giới </a:t>
            </a:r>
            <a:r>
              <a:rPr lang="en-US" sz="3600" b="1"/>
              <a:t>thiệu phần </a:t>
            </a:r>
            <a:r>
              <a:rPr lang="en-US" sz="3600" b="1" smtClean="0"/>
              <a:t>mềm:</a:t>
            </a:r>
            <a:endParaRPr lang="vi-VN" sz="3600" b="1"/>
          </a:p>
        </p:txBody>
      </p:sp>
      <p:sp>
        <p:nvSpPr>
          <p:cNvPr id="4" name="Rectangle 3"/>
          <p:cNvSpPr/>
          <p:nvPr/>
        </p:nvSpPr>
        <p:spPr>
          <a:xfrm>
            <a:off x="76200" y="1686580"/>
            <a:ext cx="79248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800" b="1">
                <a:solidFill>
                  <a:srgbClr val="0070C0"/>
                </a:solidFill>
                <a:sym typeface="Wingdings"/>
              </a:rPr>
              <a:t> </a:t>
            </a:r>
            <a:r>
              <a:rPr lang="en-US" sz="2800" b="1" smtClean="0">
                <a:solidFill>
                  <a:srgbClr val="0070C0"/>
                </a:solidFill>
              </a:rPr>
              <a:t>- </a:t>
            </a:r>
            <a:r>
              <a:rPr lang="en-US" sz="2800" b="1">
                <a:solidFill>
                  <a:srgbClr val="0070C0"/>
                </a:solidFill>
              </a:rPr>
              <a:t>Thành phần của màn hình chính Typing master:</a:t>
            </a:r>
            <a:endParaRPr lang="vi-VN" sz="2800" b="1">
              <a:solidFill>
                <a:srgbClr val="0070C0"/>
              </a:solidFill>
            </a:endParaRPr>
          </a:p>
        </p:txBody>
      </p:sp>
      <p:sp>
        <p:nvSpPr>
          <p:cNvPr id="9" name="Rounded Rectangular Callout 8"/>
          <p:cNvSpPr/>
          <p:nvPr/>
        </p:nvSpPr>
        <p:spPr>
          <a:xfrm>
            <a:off x="6477000" y="4578690"/>
            <a:ext cx="2590800" cy="2145179"/>
          </a:xfrm>
          <a:prstGeom prst="wedgeRoundRectCallout">
            <a:avLst>
              <a:gd name="adj1" fmla="val -66704"/>
              <a:gd name="adj2" fmla="val -6456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b="1">
                <a:solidFill>
                  <a:srgbClr val="0070C0"/>
                </a:solidFill>
                <a:sym typeface="Wingdings"/>
              </a:rPr>
              <a:t> </a:t>
            </a:r>
            <a:r>
              <a:rPr lang="en-US" sz="2400" b="1" smtClean="0">
                <a:solidFill>
                  <a:srgbClr val="002060"/>
                </a:solidFill>
              </a:rPr>
              <a:t>+ </a:t>
            </a:r>
            <a:r>
              <a:rPr lang="en-US" sz="2400" b="1">
                <a:solidFill>
                  <a:srgbClr val="002060"/>
                </a:solidFill>
              </a:rPr>
              <a:t>Game: Luyện kĩ năng gõ phím qua các trò chơi.</a:t>
            </a:r>
            <a:endParaRPr lang="vi-VN" sz="2400" b="1">
              <a:solidFill>
                <a:srgbClr val="002060"/>
              </a:solidFill>
            </a:endParaRPr>
          </a:p>
        </p:txBody>
      </p:sp>
      <p:sp>
        <p:nvSpPr>
          <p:cNvPr id="11" name="Rectangle 10"/>
          <p:cNvSpPr/>
          <p:nvPr/>
        </p:nvSpPr>
        <p:spPr>
          <a:xfrm>
            <a:off x="4935222" y="4076700"/>
            <a:ext cx="1389378"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9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heel(1)">
                                      <p:cBhvr>
                                        <p:cTn id="9" dur="2000"/>
                                        <p:tgtEl>
                                          <p:spTgt spid="11"/>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38101" y="992618"/>
            <a:ext cx="8534399"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b="1" dirty="0" smtClean="0"/>
              <a:t>2. </a:t>
            </a:r>
            <a:r>
              <a:rPr lang="en-US" sz="3200" b="1" dirty="0" err="1"/>
              <a:t>Thực</a:t>
            </a:r>
            <a:r>
              <a:rPr lang="en-US" sz="3200" b="1" dirty="0"/>
              <a:t> </a:t>
            </a:r>
            <a:r>
              <a:rPr lang="en-US" sz="3200" b="1" dirty="0" err="1"/>
              <a:t>hiện</a:t>
            </a:r>
            <a:r>
              <a:rPr lang="en-US" sz="3200" b="1" dirty="0"/>
              <a:t> </a:t>
            </a:r>
            <a:r>
              <a:rPr lang="en-US" sz="3200" b="1" dirty="0" err="1"/>
              <a:t>các</a:t>
            </a:r>
            <a:r>
              <a:rPr lang="en-US" sz="3200" b="1" dirty="0"/>
              <a:t> </a:t>
            </a:r>
            <a:r>
              <a:rPr lang="en-US" sz="3200" b="1" dirty="0" err="1"/>
              <a:t>bài</a:t>
            </a:r>
            <a:r>
              <a:rPr lang="en-US" sz="3200" b="1" dirty="0"/>
              <a:t> </a:t>
            </a:r>
            <a:r>
              <a:rPr lang="en-US" sz="3200" b="1" dirty="0" err="1"/>
              <a:t>luyện</a:t>
            </a:r>
            <a:r>
              <a:rPr lang="en-US" sz="3200" b="1" dirty="0"/>
              <a:t> </a:t>
            </a:r>
            <a:r>
              <a:rPr lang="en-US" sz="3200" b="1" dirty="0" err="1"/>
              <a:t>gõ</a:t>
            </a:r>
            <a:r>
              <a:rPr lang="en-US" sz="3200" b="1" dirty="0"/>
              <a:t> </a:t>
            </a:r>
            <a:r>
              <a:rPr lang="en-US" sz="3200" b="1" dirty="0" err="1"/>
              <a:t>phím</a:t>
            </a:r>
            <a:r>
              <a:rPr lang="en-US" sz="3200" b="1" dirty="0"/>
              <a:t> </a:t>
            </a:r>
            <a:r>
              <a:rPr lang="en-US" sz="3200" b="1" dirty="0" err="1"/>
              <a:t>bằng</a:t>
            </a:r>
            <a:r>
              <a:rPr lang="en-US" sz="3200" b="1" dirty="0"/>
              <a:t> 10 </a:t>
            </a:r>
            <a:r>
              <a:rPr lang="en-US" sz="3200" b="1" dirty="0" err="1" smtClean="0"/>
              <a:t>ngón</a:t>
            </a:r>
            <a:r>
              <a:rPr lang="en-US" sz="3200" b="1" dirty="0" smtClean="0"/>
              <a:t>:</a:t>
            </a:r>
            <a:endParaRPr lang="vi-VN" sz="3200" b="1" dirty="0"/>
          </a:p>
        </p:txBody>
      </p:sp>
      <p:sp>
        <p:nvSpPr>
          <p:cNvPr id="3" name="Rectangular Callout 2"/>
          <p:cNvSpPr/>
          <p:nvPr/>
        </p:nvSpPr>
        <p:spPr>
          <a:xfrm>
            <a:off x="1097085" y="2438400"/>
            <a:ext cx="7467600" cy="2524125"/>
          </a:xfrm>
          <a:prstGeom prst="wedgeRectCallout">
            <a:avLst>
              <a:gd name="adj1" fmla="val -47335"/>
              <a:gd name="adj2" fmla="val 8238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err="1" smtClean="0"/>
              <a:t>Phần</a:t>
            </a:r>
            <a:r>
              <a:rPr lang="en-US" sz="3200" b="1" dirty="0" smtClean="0"/>
              <a:t> </a:t>
            </a:r>
            <a:r>
              <a:rPr lang="en-US" sz="3200" b="1" dirty="0" err="1" smtClean="0"/>
              <a:t>mềm</a:t>
            </a:r>
            <a:r>
              <a:rPr lang="en-US" sz="3200" b="1" dirty="0" smtClean="0"/>
              <a:t> Typing Master </a:t>
            </a:r>
            <a:r>
              <a:rPr lang="en-US" sz="3200" b="1" dirty="0" err="1" smtClean="0"/>
              <a:t>có</a:t>
            </a:r>
            <a:r>
              <a:rPr lang="en-US" sz="3200" b="1" dirty="0" smtClean="0"/>
              <a:t> 2 </a:t>
            </a:r>
            <a:r>
              <a:rPr lang="en-US" sz="3200" b="1" dirty="0" err="1" smtClean="0"/>
              <a:t>phần</a:t>
            </a:r>
            <a:r>
              <a:rPr lang="en-US" sz="3200" b="1" dirty="0" smtClean="0"/>
              <a:t> </a:t>
            </a:r>
            <a:r>
              <a:rPr lang="en-US" sz="3200" b="1" dirty="0" err="1" smtClean="0"/>
              <a:t>luyện</a:t>
            </a:r>
            <a:r>
              <a:rPr lang="en-US" sz="3200" b="1" dirty="0" smtClean="0"/>
              <a:t> </a:t>
            </a:r>
            <a:r>
              <a:rPr lang="en-US" sz="3200" b="1" dirty="0" err="1" smtClean="0"/>
              <a:t>tập</a:t>
            </a:r>
            <a:r>
              <a:rPr lang="en-US" sz="3200" b="1" dirty="0" smtClean="0"/>
              <a:t>: </a:t>
            </a:r>
            <a:r>
              <a:rPr lang="en-US" sz="3200" b="1" dirty="0" err="1" smtClean="0"/>
              <a:t>Phần</a:t>
            </a:r>
            <a:r>
              <a:rPr lang="en-US" sz="3200" b="1" dirty="0" smtClean="0"/>
              <a:t> </a:t>
            </a:r>
            <a:r>
              <a:rPr lang="en-US" sz="3200" b="1" dirty="0" err="1" smtClean="0"/>
              <a:t>cơ</a:t>
            </a:r>
            <a:r>
              <a:rPr lang="en-US" sz="3200" b="1" dirty="0" smtClean="0"/>
              <a:t> </a:t>
            </a:r>
            <a:r>
              <a:rPr lang="en-US" sz="3200" b="1" dirty="0" err="1" smtClean="0"/>
              <a:t>bản</a:t>
            </a:r>
            <a:r>
              <a:rPr lang="en-US" sz="3200" b="1" dirty="0" smtClean="0"/>
              <a:t> (Touch Typing Course) và </a:t>
            </a:r>
            <a:r>
              <a:rPr lang="en-US" sz="3200" b="1" dirty="0" err="1" smtClean="0"/>
              <a:t>Phần</a:t>
            </a:r>
            <a:r>
              <a:rPr lang="en-US" sz="3200" b="1" dirty="0" smtClean="0"/>
              <a:t> </a:t>
            </a:r>
            <a:r>
              <a:rPr lang="en-US" sz="3200" b="1" dirty="0" err="1" smtClean="0"/>
              <a:t>nâng</a:t>
            </a:r>
            <a:r>
              <a:rPr lang="en-US" sz="3200" b="1" dirty="0" smtClean="0"/>
              <a:t> </a:t>
            </a:r>
            <a:r>
              <a:rPr lang="en-US" sz="3200" b="1" dirty="0" err="1" smtClean="0"/>
              <a:t>cao</a:t>
            </a:r>
            <a:r>
              <a:rPr lang="en-US" sz="3200" b="1" dirty="0" smtClean="0"/>
              <a:t> (Speed Building Course)</a:t>
            </a:r>
            <a:endParaRPr lang="en-US" sz="3200" b="1" dirty="0"/>
          </a:p>
        </p:txBody>
      </p:sp>
    </p:spTree>
    <p:extLst>
      <p:ext uri="{BB962C8B-B14F-4D97-AF65-F5344CB8AC3E}">
        <p14:creationId xmlns:p14="http://schemas.microsoft.com/office/powerpoint/2010/main" val="224891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38101" y="992618"/>
            <a:ext cx="8534399"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b="1" dirty="0" smtClean="0"/>
              <a:t>2. </a:t>
            </a:r>
            <a:r>
              <a:rPr lang="en-US" sz="3200" b="1" dirty="0" err="1"/>
              <a:t>Thực</a:t>
            </a:r>
            <a:r>
              <a:rPr lang="en-US" sz="3200" b="1" dirty="0"/>
              <a:t> </a:t>
            </a:r>
            <a:r>
              <a:rPr lang="en-US" sz="3200" b="1" dirty="0" err="1"/>
              <a:t>hiện</a:t>
            </a:r>
            <a:r>
              <a:rPr lang="en-US" sz="3200" b="1" dirty="0"/>
              <a:t> </a:t>
            </a:r>
            <a:r>
              <a:rPr lang="en-US" sz="3200" b="1" dirty="0" err="1"/>
              <a:t>các</a:t>
            </a:r>
            <a:r>
              <a:rPr lang="en-US" sz="3200" b="1" dirty="0"/>
              <a:t> </a:t>
            </a:r>
            <a:r>
              <a:rPr lang="en-US" sz="3200" b="1" dirty="0" err="1"/>
              <a:t>bài</a:t>
            </a:r>
            <a:r>
              <a:rPr lang="en-US" sz="3200" b="1" dirty="0"/>
              <a:t> </a:t>
            </a:r>
            <a:r>
              <a:rPr lang="en-US" sz="3200" b="1" dirty="0" err="1"/>
              <a:t>luyện</a:t>
            </a:r>
            <a:r>
              <a:rPr lang="en-US" sz="3200" b="1" dirty="0"/>
              <a:t> </a:t>
            </a:r>
            <a:r>
              <a:rPr lang="en-US" sz="3200" b="1" dirty="0" err="1"/>
              <a:t>gõ</a:t>
            </a:r>
            <a:r>
              <a:rPr lang="en-US" sz="3200" b="1" dirty="0"/>
              <a:t> </a:t>
            </a:r>
            <a:r>
              <a:rPr lang="en-US" sz="3200" b="1" dirty="0" err="1"/>
              <a:t>phím</a:t>
            </a:r>
            <a:r>
              <a:rPr lang="en-US" sz="3200" b="1" dirty="0"/>
              <a:t> </a:t>
            </a:r>
            <a:r>
              <a:rPr lang="en-US" sz="3200" b="1" dirty="0" err="1"/>
              <a:t>bằng</a:t>
            </a:r>
            <a:r>
              <a:rPr lang="en-US" sz="3200" b="1" dirty="0"/>
              <a:t> 10 </a:t>
            </a:r>
            <a:r>
              <a:rPr lang="en-US" sz="3200" b="1" dirty="0" err="1" smtClean="0"/>
              <a:t>ngón</a:t>
            </a:r>
            <a:r>
              <a:rPr lang="en-US" sz="3200" b="1" dirty="0" smtClean="0"/>
              <a:t>:</a:t>
            </a:r>
            <a:endParaRPr lang="vi-VN" sz="3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666875"/>
            <a:ext cx="8877300"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00850" y="2095500"/>
            <a:ext cx="1905000"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p:cNvSpPr/>
          <p:nvPr/>
        </p:nvSpPr>
        <p:spPr>
          <a:xfrm>
            <a:off x="2971800" y="1666875"/>
            <a:ext cx="3048000" cy="542925"/>
          </a:xfrm>
          <a:prstGeom prst="wedgeRectCallout">
            <a:avLst>
              <a:gd name="adj1" fmla="val -100520"/>
              <a:gd name="adj2" fmla="val 80219"/>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smtClean="0"/>
              <a:t>Phần cơ bản</a:t>
            </a:r>
            <a:endParaRPr lang="en-US" sz="3200" b="1"/>
          </a:p>
        </p:txBody>
      </p:sp>
      <p:sp>
        <p:nvSpPr>
          <p:cNvPr id="9" name="Rectangle 8"/>
          <p:cNvSpPr/>
          <p:nvPr/>
        </p:nvSpPr>
        <p:spPr>
          <a:xfrm>
            <a:off x="4552950" y="3690937"/>
            <a:ext cx="1905000"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82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arn(inVertical)">
                                      <p:cBhvr>
                                        <p:cTn id="13" dur="500"/>
                                        <p:tgtEl>
                                          <p:spTgt spid="409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1"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44" y="1618337"/>
            <a:ext cx="8769255"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38101" y="992618"/>
            <a:ext cx="8534399"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b="1" smtClean="0"/>
              <a:t>2. </a:t>
            </a:r>
            <a:r>
              <a:rPr lang="en-US" sz="3200" b="1"/>
              <a:t>Thực hiện các bài luyện gõ phím bằng 10 </a:t>
            </a:r>
            <a:r>
              <a:rPr lang="en-US" sz="3200" b="1" smtClean="0"/>
              <a:t>ngón:</a:t>
            </a:r>
            <a:endParaRPr lang="vi-VN" sz="3200" b="1"/>
          </a:p>
        </p:txBody>
      </p:sp>
      <p:sp>
        <p:nvSpPr>
          <p:cNvPr id="7" name="Rectangle 6"/>
          <p:cNvSpPr/>
          <p:nvPr/>
        </p:nvSpPr>
        <p:spPr>
          <a:xfrm>
            <a:off x="457200" y="2171700"/>
            <a:ext cx="2667000" cy="32385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p:cNvSpPr/>
          <p:nvPr/>
        </p:nvSpPr>
        <p:spPr>
          <a:xfrm>
            <a:off x="3229970" y="5336843"/>
            <a:ext cx="3704230" cy="542925"/>
          </a:xfrm>
          <a:prstGeom prst="wedgeRectCallout">
            <a:avLst>
              <a:gd name="adj1" fmla="val -64699"/>
              <a:gd name="adj2" fmla="val -9825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smtClean="0"/>
              <a:t>12 bài luyện cơ bản</a:t>
            </a:r>
            <a:endParaRPr lang="en-US" sz="3200" b="1"/>
          </a:p>
        </p:txBody>
      </p:sp>
      <p:sp>
        <p:nvSpPr>
          <p:cNvPr id="9" name="Rectangle 8"/>
          <p:cNvSpPr/>
          <p:nvPr/>
        </p:nvSpPr>
        <p:spPr>
          <a:xfrm>
            <a:off x="4307858" y="6096000"/>
            <a:ext cx="2397741"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88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44" y="1618337"/>
            <a:ext cx="8769255"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38101" y="992618"/>
            <a:ext cx="8534399"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b="1" smtClean="0"/>
              <a:t>2. </a:t>
            </a:r>
            <a:r>
              <a:rPr lang="en-US" sz="3200" b="1"/>
              <a:t>Thực hiện các bài luyện gõ phím bằng 10 </a:t>
            </a:r>
            <a:r>
              <a:rPr lang="en-US" sz="3200" b="1" smtClean="0"/>
              <a:t>ngón:</a:t>
            </a:r>
            <a:endParaRPr lang="vi-VN" sz="3200" b="1"/>
          </a:p>
        </p:txBody>
      </p:sp>
      <p:sp>
        <p:nvSpPr>
          <p:cNvPr id="7" name="Rectangle 6"/>
          <p:cNvSpPr/>
          <p:nvPr/>
        </p:nvSpPr>
        <p:spPr>
          <a:xfrm>
            <a:off x="457200" y="2171700"/>
            <a:ext cx="2667000" cy="32385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p:cNvSpPr/>
          <p:nvPr/>
        </p:nvSpPr>
        <p:spPr>
          <a:xfrm>
            <a:off x="3733801" y="1905000"/>
            <a:ext cx="2743199" cy="4038600"/>
          </a:xfrm>
          <a:prstGeom prst="wedgeRectCallout">
            <a:avLst>
              <a:gd name="adj1" fmla="val -72648"/>
              <a:gd name="adj2" fmla="val -2597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400" b="1" smtClean="0">
                <a:solidFill>
                  <a:srgbClr val="0070C0"/>
                </a:solidFill>
                <a:sym typeface="Wingdings"/>
              </a:rPr>
              <a:t></a:t>
            </a:r>
            <a:r>
              <a:rPr lang="en-US" sz="2400" b="1" smtClean="0">
                <a:solidFill>
                  <a:srgbClr val="0070C0"/>
                </a:solidFill>
                <a:sym typeface="Wingdings"/>
              </a:rPr>
              <a:t> - PHẦN CƠ BẢN</a:t>
            </a:r>
            <a:r>
              <a:rPr lang="vi-VN" sz="2400" b="1" smtClean="0">
                <a:solidFill>
                  <a:srgbClr val="0070C0"/>
                </a:solidFill>
                <a:sym typeface="Wingdings"/>
              </a:rPr>
              <a:t> </a:t>
            </a:r>
            <a:endParaRPr lang="en-US" sz="2400" b="1" smtClean="0">
              <a:solidFill>
                <a:srgbClr val="0070C0"/>
              </a:solidFill>
              <a:sym typeface="Wingdings"/>
            </a:endParaRPr>
          </a:p>
          <a:p>
            <a:pPr algn="ctr"/>
            <a:r>
              <a:rPr lang="en-US" sz="2400" b="1" smtClean="0"/>
              <a:t>12 bài luyện cơ bản</a:t>
            </a:r>
          </a:p>
          <a:p>
            <a:r>
              <a:rPr lang="en-US" b="1" smtClean="0"/>
              <a:t>1. Hàng phím cơ sở</a:t>
            </a:r>
          </a:p>
          <a:p>
            <a:r>
              <a:rPr lang="en-US" b="1" smtClean="0"/>
              <a:t>2. Phím E và I</a:t>
            </a:r>
          </a:p>
          <a:p>
            <a:r>
              <a:rPr lang="en-US" b="1" smtClean="0"/>
              <a:t>3. Phím R và U</a:t>
            </a:r>
          </a:p>
          <a:p>
            <a:r>
              <a:rPr lang="en-US" b="1" smtClean="0"/>
              <a:t>4. Phím T và O</a:t>
            </a:r>
          </a:p>
          <a:p>
            <a:r>
              <a:rPr lang="en-US" b="1" smtClean="0"/>
              <a:t>5. Chữ hoa và dấu chấm</a:t>
            </a:r>
          </a:p>
          <a:p>
            <a:r>
              <a:rPr lang="en-US" b="1" smtClean="0"/>
              <a:t>6. Phím C và dấu phẩy</a:t>
            </a:r>
          </a:p>
          <a:p>
            <a:r>
              <a:rPr lang="en-US" b="1" smtClean="0"/>
              <a:t>7. Phím G, H và dấu nháy</a:t>
            </a:r>
          </a:p>
          <a:p>
            <a:r>
              <a:rPr lang="en-US" b="1" smtClean="0"/>
              <a:t>8. Phím V, N và dấu hỏi</a:t>
            </a:r>
          </a:p>
          <a:p>
            <a:r>
              <a:rPr lang="en-US" b="1" smtClean="0"/>
              <a:t>9. Phím W và M</a:t>
            </a:r>
          </a:p>
          <a:p>
            <a:r>
              <a:rPr lang="en-US" b="1" smtClean="0"/>
              <a:t>10. Phím O và P</a:t>
            </a:r>
          </a:p>
          <a:p>
            <a:r>
              <a:rPr lang="en-US" b="1" smtClean="0"/>
              <a:t>11. Phím B và Y</a:t>
            </a:r>
          </a:p>
          <a:p>
            <a:r>
              <a:rPr lang="en-US" b="1" smtClean="0"/>
              <a:t>12. Phím Z và X</a:t>
            </a:r>
            <a:endParaRPr lang="en-US" b="1"/>
          </a:p>
        </p:txBody>
      </p:sp>
      <p:sp>
        <p:nvSpPr>
          <p:cNvPr id="9" name="Rectangle 8"/>
          <p:cNvSpPr/>
          <p:nvPr/>
        </p:nvSpPr>
        <p:spPr>
          <a:xfrm>
            <a:off x="4307858" y="6096000"/>
            <a:ext cx="2397741"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1" y="6105099"/>
            <a:ext cx="1198870"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606534"/>
            <a:ext cx="24384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mtClean="0"/>
              <a:t>Quay lại màn hình chính</a:t>
            </a:r>
            <a:endParaRPr lang="en-US"/>
          </a:p>
        </p:txBody>
      </p:sp>
      <p:sp>
        <p:nvSpPr>
          <p:cNvPr id="10" name="TextBox 9"/>
          <p:cNvSpPr txBox="1"/>
          <p:nvPr/>
        </p:nvSpPr>
        <p:spPr>
          <a:xfrm>
            <a:off x="2667000" y="6269167"/>
            <a:ext cx="154276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mtClean="0"/>
              <a:t>Tiếp tục vào  </a:t>
            </a:r>
            <a:endParaRPr lang="en-US"/>
          </a:p>
        </p:txBody>
      </p:sp>
    </p:spTree>
    <p:extLst>
      <p:ext uri="{BB962C8B-B14F-4D97-AF65-F5344CB8AC3E}">
        <p14:creationId xmlns:p14="http://schemas.microsoft.com/office/powerpoint/2010/main" val="7067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P spid="8" grpId="0" animBg="1"/>
      <p:bldP spid="4"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2" y="1657350"/>
            <a:ext cx="8928478"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38101" y="992618"/>
            <a:ext cx="8534399"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b="1" smtClean="0"/>
              <a:t>2. </a:t>
            </a:r>
            <a:r>
              <a:rPr lang="en-US" sz="3200" b="1"/>
              <a:t>Thực hiện các bài luyện gõ phím bằng 10 </a:t>
            </a:r>
            <a:r>
              <a:rPr lang="en-US" sz="3200" b="1" smtClean="0"/>
              <a:t>ngón:</a:t>
            </a:r>
            <a:endParaRPr lang="vi-VN" sz="3200" b="1"/>
          </a:p>
        </p:txBody>
      </p:sp>
      <p:sp>
        <p:nvSpPr>
          <p:cNvPr id="7" name="Rectangle 6"/>
          <p:cNvSpPr/>
          <p:nvPr/>
        </p:nvSpPr>
        <p:spPr>
          <a:xfrm>
            <a:off x="6800850" y="2095500"/>
            <a:ext cx="1905000"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p:cNvSpPr/>
          <p:nvPr/>
        </p:nvSpPr>
        <p:spPr>
          <a:xfrm>
            <a:off x="2971800" y="1666875"/>
            <a:ext cx="3048000" cy="542925"/>
          </a:xfrm>
          <a:prstGeom prst="wedgeRectCallout">
            <a:avLst>
              <a:gd name="adj1" fmla="val -70072"/>
              <a:gd name="adj2" fmla="val 22601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smtClean="0"/>
              <a:t>Phần nâng cao</a:t>
            </a:r>
            <a:endParaRPr lang="en-US" sz="3200" b="1"/>
          </a:p>
        </p:txBody>
      </p:sp>
      <p:sp>
        <p:nvSpPr>
          <p:cNvPr id="9" name="Rectangle 8"/>
          <p:cNvSpPr/>
          <p:nvPr/>
        </p:nvSpPr>
        <p:spPr>
          <a:xfrm>
            <a:off x="4552950" y="4365008"/>
            <a:ext cx="1905000"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15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out)">
                                      <p:cBhvr>
                                        <p:cTn id="7" dur="2000"/>
                                        <p:tgtEl>
                                          <p:spTgt spid="512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6422"/>
            <a:ext cx="902173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38101" y="992618"/>
            <a:ext cx="8534399"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b="1" smtClean="0"/>
              <a:t>2. </a:t>
            </a:r>
            <a:r>
              <a:rPr lang="en-US" sz="3200" b="1"/>
              <a:t>Thực hiện các bài luyện gõ phím bằng 10 </a:t>
            </a:r>
            <a:r>
              <a:rPr lang="en-US" sz="3200" b="1" smtClean="0"/>
              <a:t>ngón:</a:t>
            </a:r>
            <a:endParaRPr lang="vi-VN" sz="3200" b="1"/>
          </a:p>
        </p:txBody>
      </p:sp>
      <p:sp>
        <p:nvSpPr>
          <p:cNvPr id="7" name="Rectangle 6"/>
          <p:cNvSpPr/>
          <p:nvPr/>
        </p:nvSpPr>
        <p:spPr>
          <a:xfrm>
            <a:off x="381000" y="2102893"/>
            <a:ext cx="2971800" cy="193570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p:cNvSpPr/>
          <p:nvPr/>
        </p:nvSpPr>
        <p:spPr>
          <a:xfrm>
            <a:off x="3581400" y="2102893"/>
            <a:ext cx="3219450" cy="3459707"/>
          </a:xfrm>
          <a:prstGeom prst="wedgeRectCallout">
            <a:avLst>
              <a:gd name="adj1" fmla="val -58123"/>
              <a:gd name="adj2" fmla="val -427"/>
            </a:avLst>
          </a:prstGeom>
        </p:spPr>
        <p:style>
          <a:lnRef idx="0">
            <a:schemeClr val="accent2"/>
          </a:lnRef>
          <a:fillRef idx="3">
            <a:schemeClr val="accent2"/>
          </a:fillRef>
          <a:effectRef idx="3">
            <a:schemeClr val="accent2"/>
          </a:effectRef>
          <a:fontRef idx="minor">
            <a:schemeClr val="lt1"/>
          </a:fontRef>
        </p:style>
        <p:txBody>
          <a:bodyPr rtlCol="0" anchor="ctr"/>
          <a:lstStyle/>
          <a:p>
            <a:endParaRPr lang="en-US" sz="2000" b="1" dirty="0" smtClean="0"/>
          </a:p>
          <a:p>
            <a:r>
              <a:rPr lang="vi-VN" sz="2000" b="1" dirty="0">
                <a:solidFill>
                  <a:srgbClr val="0070C0"/>
                </a:solidFill>
                <a:sym typeface="Wingdings"/>
              </a:rPr>
              <a:t></a:t>
            </a:r>
            <a:r>
              <a:rPr lang="en-US" sz="2000" b="1" dirty="0">
                <a:solidFill>
                  <a:srgbClr val="0070C0"/>
                </a:solidFill>
                <a:sym typeface="Wingdings"/>
              </a:rPr>
              <a:t> - PHẦN </a:t>
            </a:r>
            <a:r>
              <a:rPr lang="en-US" sz="2000" b="1" dirty="0" smtClean="0">
                <a:solidFill>
                  <a:srgbClr val="0070C0"/>
                </a:solidFill>
                <a:sym typeface="Wingdings"/>
              </a:rPr>
              <a:t>NÂNG CAO</a:t>
            </a:r>
            <a:r>
              <a:rPr lang="vi-VN" sz="2000" b="1" dirty="0" smtClean="0">
                <a:solidFill>
                  <a:srgbClr val="0070C0"/>
                </a:solidFill>
                <a:sym typeface="Wingdings"/>
              </a:rPr>
              <a:t> </a:t>
            </a:r>
            <a:endParaRPr lang="en-US" sz="2000" b="1" dirty="0">
              <a:solidFill>
                <a:srgbClr val="0070C0"/>
              </a:solidFill>
              <a:sym typeface="Wingdings"/>
            </a:endParaRPr>
          </a:p>
          <a:p>
            <a:r>
              <a:rPr lang="en-US" sz="2000" b="1" dirty="0" smtClean="0"/>
              <a:t>6 </a:t>
            </a:r>
            <a:r>
              <a:rPr lang="en-US" sz="2000" b="1" dirty="0" err="1" smtClean="0"/>
              <a:t>Bài</a:t>
            </a:r>
            <a:r>
              <a:rPr lang="en-US" sz="2000" b="1" dirty="0" smtClean="0"/>
              <a:t> </a:t>
            </a:r>
            <a:r>
              <a:rPr lang="en-US" sz="2000" b="1" dirty="0" err="1" smtClean="0"/>
              <a:t>luyện</a:t>
            </a:r>
            <a:r>
              <a:rPr lang="en-US" sz="2000" b="1" dirty="0" smtClean="0"/>
              <a:t> </a:t>
            </a:r>
            <a:r>
              <a:rPr lang="en-US" sz="2000" b="1" dirty="0" err="1" smtClean="0"/>
              <a:t>nâng</a:t>
            </a:r>
            <a:r>
              <a:rPr lang="en-US" sz="2000" b="1" dirty="0" smtClean="0"/>
              <a:t> </a:t>
            </a:r>
            <a:r>
              <a:rPr lang="en-US" sz="2000" b="1" dirty="0" err="1" smtClean="0"/>
              <a:t>cao</a:t>
            </a:r>
            <a:endParaRPr lang="en-US" sz="2000" b="1" dirty="0" smtClean="0"/>
          </a:p>
          <a:p>
            <a:r>
              <a:rPr lang="en-US" sz="2000" b="1" dirty="0" smtClean="0"/>
              <a:t>1. </a:t>
            </a:r>
            <a:r>
              <a:rPr lang="en-US" sz="2000" b="1" dirty="0" err="1" smtClean="0"/>
              <a:t>Tập</a:t>
            </a:r>
            <a:r>
              <a:rPr lang="en-US" sz="2000" b="1" dirty="0" smtClean="0"/>
              <a:t> </a:t>
            </a:r>
            <a:r>
              <a:rPr lang="en-US" sz="2000" b="1" dirty="0" err="1" smtClean="0"/>
              <a:t>trung</a:t>
            </a:r>
            <a:r>
              <a:rPr lang="en-US" sz="2000" b="1" dirty="0" smtClean="0"/>
              <a:t> </a:t>
            </a:r>
            <a:r>
              <a:rPr lang="en-US" sz="2000" b="1" dirty="0" err="1" smtClean="0"/>
              <a:t>hàng</a:t>
            </a:r>
            <a:r>
              <a:rPr lang="en-US" sz="2000" b="1" dirty="0" smtClean="0"/>
              <a:t> </a:t>
            </a:r>
            <a:r>
              <a:rPr lang="en-US" sz="2000" b="1" dirty="0" err="1" smtClean="0"/>
              <a:t>phím</a:t>
            </a:r>
            <a:r>
              <a:rPr lang="en-US" sz="2000" b="1" dirty="0" smtClean="0"/>
              <a:t> </a:t>
            </a:r>
            <a:r>
              <a:rPr lang="en-US" sz="2000" b="1" dirty="0" err="1" smtClean="0"/>
              <a:t>cơ</a:t>
            </a:r>
            <a:r>
              <a:rPr lang="en-US" sz="2000" b="1" dirty="0" smtClean="0"/>
              <a:t> </a:t>
            </a:r>
            <a:r>
              <a:rPr lang="en-US" sz="2000" b="1" dirty="0" err="1" smtClean="0"/>
              <a:t>sở</a:t>
            </a:r>
            <a:endParaRPr lang="en-US" sz="2000" b="1" dirty="0" smtClean="0"/>
          </a:p>
          <a:p>
            <a:r>
              <a:rPr lang="en-US" sz="2000" b="1" dirty="0" smtClean="0"/>
              <a:t>2. </a:t>
            </a:r>
            <a:r>
              <a:rPr lang="en-US" sz="2000" b="1" dirty="0" err="1" smtClean="0"/>
              <a:t>Tập</a:t>
            </a:r>
            <a:r>
              <a:rPr lang="en-US" sz="2000" b="1" dirty="0" smtClean="0"/>
              <a:t> </a:t>
            </a:r>
            <a:r>
              <a:rPr lang="en-US" sz="2000" b="1" dirty="0" err="1" smtClean="0"/>
              <a:t>trung</a:t>
            </a:r>
            <a:r>
              <a:rPr lang="en-US" sz="2000" b="1" dirty="0" smtClean="0"/>
              <a:t> </a:t>
            </a:r>
            <a:r>
              <a:rPr lang="en-US" sz="2000" b="1" dirty="0" err="1" smtClean="0"/>
              <a:t>ngón</a:t>
            </a:r>
            <a:r>
              <a:rPr lang="en-US" sz="2000" b="1" dirty="0" smtClean="0"/>
              <a:t> </a:t>
            </a:r>
            <a:r>
              <a:rPr lang="en-US" sz="2000" b="1" dirty="0" err="1" smtClean="0"/>
              <a:t>trỏ</a:t>
            </a:r>
            <a:endParaRPr lang="en-US" sz="2000" b="1" dirty="0" smtClean="0"/>
          </a:p>
          <a:p>
            <a:r>
              <a:rPr lang="en-US" sz="2000" b="1" dirty="0" smtClean="0"/>
              <a:t>3. </a:t>
            </a:r>
            <a:r>
              <a:rPr lang="en-US" sz="2000" b="1" dirty="0" err="1" smtClean="0"/>
              <a:t>Tập</a:t>
            </a:r>
            <a:r>
              <a:rPr lang="en-US" sz="2000" b="1" dirty="0" smtClean="0"/>
              <a:t> </a:t>
            </a:r>
            <a:r>
              <a:rPr lang="en-US" sz="2000" b="1" dirty="0" err="1" smtClean="0"/>
              <a:t>trung</a:t>
            </a:r>
            <a:r>
              <a:rPr lang="en-US" sz="2000" b="1" dirty="0" smtClean="0"/>
              <a:t> </a:t>
            </a:r>
            <a:r>
              <a:rPr lang="en-US" sz="2000" b="1" dirty="0" err="1" smtClean="0"/>
              <a:t>ngón</a:t>
            </a:r>
            <a:r>
              <a:rPr lang="en-US" sz="2000" b="1" dirty="0" smtClean="0"/>
              <a:t> </a:t>
            </a:r>
            <a:r>
              <a:rPr lang="en-US" sz="2000" b="1" dirty="0" err="1" smtClean="0"/>
              <a:t>giữa</a:t>
            </a:r>
            <a:endParaRPr lang="en-US" sz="2000" b="1" dirty="0" smtClean="0"/>
          </a:p>
          <a:p>
            <a:r>
              <a:rPr lang="en-US" sz="2000" b="1" dirty="0" smtClean="0"/>
              <a:t>4. </a:t>
            </a:r>
            <a:r>
              <a:rPr lang="en-US" sz="2000" b="1" dirty="0" err="1" smtClean="0"/>
              <a:t>Tập</a:t>
            </a:r>
            <a:r>
              <a:rPr lang="en-US" sz="2000" b="1" dirty="0" smtClean="0"/>
              <a:t> </a:t>
            </a:r>
            <a:r>
              <a:rPr lang="en-US" sz="2000" b="1" dirty="0" err="1" smtClean="0"/>
              <a:t>trung</a:t>
            </a:r>
            <a:r>
              <a:rPr lang="en-US" sz="2000" b="1" dirty="0" smtClean="0"/>
              <a:t> </a:t>
            </a:r>
            <a:r>
              <a:rPr lang="en-US" sz="2000" b="1" dirty="0" err="1" smtClean="0"/>
              <a:t>ngón</a:t>
            </a:r>
            <a:r>
              <a:rPr lang="en-US" sz="2000" b="1" dirty="0" smtClean="0"/>
              <a:t> </a:t>
            </a:r>
            <a:r>
              <a:rPr lang="en-US" sz="2000" b="1" dirty="0" err="1" smtClean="0"/>
              <a:t>đeo</a:t>
            </a:r>
            <a:r>
              <a:rPr lang="en-US" sz="2000" b="1" dirty="0" smtClean="0"/>
              <a:t> </a:t>
            </a:r>
            <a:r>
              <a:rPr lang="en-US" sz="2000" b="1" dirty="0" err="1" smtClean="0"/>
              <a:t>nhẫn</a:t>
            </a:r>
            <a:endParaRPr lang="en-US" sz="2000" b="1" dirty="0" smtClean="0"/>
          </a:p>
          <a:p>
            <a:r>
              <a:rPr lang="en-US" sz="2000" b="1" dirty="0" smtClean="0"/>
              <a:t>5. </a:t>
            </a:r>
            <a:r>
              <a:rPr lang="en-US" sz="2000" b="1" dirty="0" err="1" smtClean="0"/>
              <a:t>Tập</a:t>
            </a:r>
            <a:r>
              <a:rPr lang="en-US" sz="2000" b="1" dirty="0" smtClean="0"/>
              <a:t> </a:t>
            </a:r>
            <a:r>
              <a:rPr lang="en-US" sz="2000" b="1" dirty="0" err="1" smtClean="0"/>
              <a:t>trung</a:t>
            </a:r>
            <a:r>
              <a:rPr lang="en-US" sz="2000" b="1" dirty="0" smtClean="0"/>
              <a:t> </a:t>
            </a:r>
            <a:r>
              <a:rPr lang="en-US" sz="2000" b="1" dirty="0" err="1" smtClean="0"/>
              <a:t>ngón</a:t>
            </a:r>
            <a:r>
              <a:rPr lang="en-US" sz="2000" b="1" dirty="0" smtClean="0"/>
              <a:t> </a:t>
            </a:r>
            <a:r>
              <a:rPr lang="en-US" sz="2000" b="1" dirty="0" err="1" smtClean="0"/>
              <a:t>út</a:t>
            </a:r>
            <a:endParaRPr lang="en-US" sz="2000" b="1" dirty="0" smtClean="0"/>
          </a:p>
          <a:p>
            <a:r>
              <a:rPr lang="en-US" sz="2000" b="1" dirty="0" smtClean="0"/>
              <a:t>6. </a:t>
            </a:r>
            <a:r>
              <a:rPr lang="en-US" sz="2000" b="1" dirty="0" err="1" smtClean="0"/>
              <a:t>Các</a:t>
            </a:r>
            <a:r>
              <a:rPr lang="en-US" sz="2000" b="1" dirty="0" smtClean="0"/>
              <a:t> </a:t>
            </a:r>
            <a:r>
              <a:rPr lang="en-US" sz="2000" b="1" dirty="0" err="1" smtClean="0"/>
              <a:t>từ</a:t>
            </a:r>
            <a:r>
              <a:rPr lang="en-US" sz="2000" b="1" dirty="0" smtClean="0"/>
              <a:t> </a:t>
            </a:r>
            <a:r>
              <a:rPr lang="en-US" sz="2000" b="1" dirty="0" err="1" smtClean="0"/>
              <a:t>thường</a:t>
            </a:r>
            <a:r>
              <a:rPr lang="en-US" sz="2000" b="1" dirty="0" smtClean="0"/>
              <a:t> </a:t>
            </a:r>
            <a:r>
              <a:rPr lang="en-US" sz="2000" b="1" dirty="0" err="1" smtClean="0"/>
              <a:t>dùng</a:t>
            </a:r>
            <a:endParaRPr lang="en-US" sz="2000" b="1" dirty="0" smtClean="0"/>
          </a:p>
          <a:p>
            <a:endParaRPr lang="en-US" sz="2000" b="1" dirty="0"/>
          </a:p>
        </p:txBody>
      </p:sp>
      <p:sp>
        <p:nvSpPr>
          <p:cNvPr id="9" name="Rectangle 8"/>
          <p:cNvSpPr/>
          <p:nvPr/>
        </p:nvSpPr>
        <p:spPr>
          <a:xfrm>
            <a:off x="4535890" y="6096000"/>
            <a:ext cx="2264960"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1330" y="6096000"/>
            <a:ext cx="1198870" cy="45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5606534"/>
            <a:ext cx="24384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mtClean="0"/>
              <a:t>Quay lại màn hình chính</a:t>
            </a:r>
            <a:endParaRPr lang="en-US"/>
          </a:p>
        </p:txBody>
      </p:sp>
      <p:sp>
        <p:nvSpPr>
          <p:cNvPr id="12" name="TextBox 11"/>
          <p:cNvSpPr txBox="1"/>
          <p:nvPr/>
        </p:nvSpPr>
        <p:spPr>
          <a:xfrm>
            <a:off x="2953034" y="6269167"/>
            <a:ext cx="154276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mtClean="0"/>
              <a:t>Tiếp tục vào  </a:t>
            </a:r>
            <a:endParaRPr lang="en-US"/>
          </a:p>
        </p:txBody>
      </p:sp>
    </p:spTree>
    <p:extLst>
      <p:ext uri="{BB962C8B-B14F-4D97-AF65-F5344CB8AC3E}">
        <p14:creationId xmlns:p14="http://schemas.microsoft.com/office/powerpoint/2010/main" val="57938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1"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0" y="954107"/>
            <a:ext cx="6239913"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600" b="1" smtClean="0"/>
              <a:t>3. </a:t>
            </a:r>
            <a:r>
              <a:rPr lang="en-US" sz="3600" b="1"/>
              <a:t>Luyện gõ phím bằng trò </a:t>
            </a:r>
            <a:r>
              <a:rPr lang="en-US" sz="3600" b="1" smtClean="0"/>
              <a:t>chơi</a:t>
            </a:r>
            <a:r>
              <a:rPr lang="en-US" sz="3600" b="1"/>
              <a:t>:</a:t>
            </a:r>
            <a:endParaRPr lang="vi-VN" sz="3600" b="1"/>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46" y="1600438"/>
            <a:ext cx="8761054" cy="514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58000" y="3534228"/>
            <a:ext cx="1905000"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8343" y="2286000"/>
            <a:ext cx="1436073" cy="533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1000" y="5715000"/>
            <a:ext cx="1436073"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11073" y="2362200"/>
            <a:ext cx="1436073"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90800" y="2362200"/>
            <a:ext cx="1436073"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7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0"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Thực hành</a:t>
            </a: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a:t>
            </a:r>
            <a:r>
              <a:rPr lang="en-US" sz="2800" b="1" spc="50" smtClean="0">
                <a:ln w="11430"/>
                <a:solidFill>
                  <a:schemeClr val="accent5">
                    <a:lumMod val="50000"/>
                  </a:schemeClr>
                </a:solidFill>
                <a:latin typeface="Cambria" pitchFamily="18" charset="0"/>
                <a:ea typeface="Malgun Gothic" pitchFamily="34" charset="-127"/>
                <a:cs typeface="Ariston" pitchFamily="18" charset="0"/>
              </a:rPr>
              <a:t>BẰNG 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6" name="Rectangle 5"/>
          <p:cNvSpPr/>
          <p:nvPr/>
        </p:nvSpPr>
        <p:spPr>
          <a:xfrm>
            <a:off x="76200" y="1066800"/>
            <a:ext cx="6275629" cy="646331"/>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en-US" sz="3600" b="1" smtClean="0">
                <a:ln w="10541" cmpd="sng">
                  <a:solidFill>
                    <a:schemeClr val="accent1">
                      <a:shade val="88000"/>
                      <a:satMod val="110000"/>
                    </a:schemeClr>
                  </a:solidFill>
                  <a:prstDash val="solid"/>
                </a:ln>
                <a:solidFill>
                  <a:schemeClr val="bg1"/>
                </a:solidFill>
              </a:rPr>
              <a:t>a. Trò chơi Bubbles (bong bóng)</a:t>
            </a:r>
            <a:endParaRPr lang="en-US" sz="3600" b="1">
              <a:ln w="10541" cmpd="sng">
                <a:solidFill>
                  <a:schemeClr val="accent1">
                    <a:shade val="88000"/>
                    <a:satMod val="110000"/>
                  </a:schemeClr>
                </a:solidFill>
                <a:prstDash val="solid"/>
              </a:ln>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2209294" cy="181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6200" y="1770064"/>
            <a:ext cx="2978700" cy="461665"/>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vi-VN" sz="2400" b="1" smtClean="0">
                <a:ln w="10541" cmpd="sng">
                  <a:solidFill>
                    <a:schemeClr val="accent1">
                      <a:shade val="88000"/>
                      <a:satMod val="110000"/>
                    </a:schemeClr>
                  </a:solidFill>
                  <a:prstDash val="solid"/>
                </a:ln>
                <a:solidFill>
                  <a:schemeClr val="bg1"/>
                </a:solidFill>
              </a:rPr>
              <a:t>Khởi động trò chơi</a:t>
            </a:r>
            <a:endParaRPr lang="en-US" sz="2400" b="1">
              <a:ln w="10541" cmpd="sng">
                <a:solidFill>
                  <a:schemeClr val="accent1">
                    <a:shade val="88000"/>
                    <a:satMod val="110000"/>
                  </a:schemeClr>
                </a:solidFill>
                <a:prstDash val="solid"/>
              </a:ln>
              <a:solidFill>
                <a:schemeClr val="bg1"/>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467429"/>
            <a:ext cx="5900737" cy="406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311570" y="5758542"/>
            <a:ext cx="1436073"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15210" y="4101092"/>
            <a:ext cx="1436073"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p:cNvSpPr/>
          <p:nvPr/>
        </p:nvSpPr>
        <p:spPr>
          <a:xfrm>
            <a:off x="2437894" y="3877610"/>
            <a:ext cx="617006" cy="41398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 name="Rectangular Callout 3"/>
          <p:cNvSpPr/>
          <p:nvPr/>
        </p:nvSpPr>
        <p:spPr>
          <a:xfrm>
            <a:off x="222913" y="4876800"/>
            <a:ext cx="2523484" cy="1262743"/>
          </a:xfrm>
          <a:prstGeom prst="wedgeRectCallout">
            <a:avLst>
              <a:gd name="adj1" fmla="val 53803"/>
              <a:gd name="adj2" fmla="val -141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Bước 1: Nhấn Start</a:t>
            </a:r>
          </a:p>
          <a:p>
            <a:pPr algn="ctr"/>
            <a:r>
              <a:rPr lang="en-US" sz="2000" b="1" smtClean="0"/>
              <a:t>Bước 2: Nhấn Next </a:t>
            </a:r>
            <a:endParaRPr lang="en-US" sz="2000" b="1"/>
          </a:p>
        </p:txBody>
      </p:sp>
    </p:spTree>
    <p:extLst>
      <p:ext uri="{BB962C8B-B14F-4D97-AF65-F5344CB8AC3E}">
        <p14:creationId xmlns:p14="http://schemas.microsoft.com/office/powerpoint/2010/main" val="95492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wipe(down)">
                                      <p:cBhvr>
                                        <p:cTn id="21" dur="500"/>
                                        <p:tgtEl>
                                          <p:spTgt spid="8194"/>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heel(1)">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par>
                                <p:cTn id="30" presetID="22" presetClass="entr" presetSubtype="4" fill="hold" nodeType="withEffect">
                                  <p:stCondLst>
                                    <p:cond delay="0"/>
                                  </p:stCondLst>
                                  <p:childTnLst>
                                    <p:set>
                                      <p:cBhvr>
                                        <p:cTn id="31" dur="1" fill="hold">
                                          <p:stCondLst>
                                            <p:cond delay="0"/>
                                          </p:stCondLst>
                                        </p:cTn>
                                        <p:tgtEl>
                                          <p:spTgt spid="8195"/>
                                        </p:tgtEl>
                                        <p:attrNameLst>
                                          <p:attrName>style.visibility</p:attrName>
                                        </p:attrNameLst>
                                      </p:cBhvr>
                                      <p:to>
                                        <p:strVal val="visible"/>
                                      </p:to>
                                    </p:set>
                                    <p:animEffect transition="in" filter="wipe(down)">
                                      <p:cBhvr>
                                        <p:cTn id="32" dur="500"/>
                                        <p:tgtEl>
                                          <p:spTgt spid="8195"/>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20" grpId="0" animBg="1"/>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Thực hành</a:t>
            </a: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a:t>
            </a:r>
            <a:r>
              <a:rPr lang="en-US" sz="2800" b="1" spc="50" smtClean="0">
                <a:ln w="11430"/>
                <a:solidFill>
                  <a:schemeClr val="accent5">
                    <a:lumMod val="50000"/>
                  </a:schemeClr>
                </a:solidFill>
                <a:latin typeface="Cambria" pitchFamily="18" charset="0"/>
                <a:ea typeface="Malgun Gothic" pitchFamily="34" charset="-127"/>
                <a:cs typeface="Ariston" pitchFamily="18" charset="0"/>
              </a:rPr>
              <a:t>BẰNG 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6" name="Rectangle 5"/>
          <p:cNvSpPr/>
          <p:nvPr/>
        </p:nvSpPr>
        <p:spPr>
          <a:xfrm>
            <a:off x="76200" y="1066800"/>
            <a:ext cx="6275629" cy="646331"/>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en-US" sz="3600" b="1" smtClean="0">
                <a:ln w="10541" cmpd="sng">
                  <a:solidFill>
                    <a:schemeClr val="accent1">
                      <a:shade val="88000"/>
                      <a:satMod val="110000"/>
                    </a:schemeClr>
                  </a:solidFill>
                  <a:prstDash val="solid"/>
                </a:ln>
                <a:solidFill>
                  <a:schemeClr val="bg1"/>
                </a:solidFill>
              </a:rPr>
              <a:t>a. Trò chơi Bubbles (bong bóng)</a:t>
            </a:r>
            <a:endParaRPr lang="en-US" sz="3600" b="1">
              <a:ln w="10541" cmpd="sng">
                <a:solidFill>
                  <a:schemeClr val="accent1">
                    <a:shade val="88000"/>
                    <a:satMod val="110000"/>
                  </a:schemeClr>
                </a:solidFill>
                <a:prstDash val="solid"/>
              </a:ln>
              <a:solidFill>
                <a:schemeClr val="bg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362200"/>
            <a:ext cx="6172200" cy="377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Callout 2"/>
          <p:cNvSpPr/>
          <p:nvPr/>
        </p:nvSpPr>
        <p:spPr>
          <a:xfrm>
            <a:off x="3252114" y="2971800"/>
            <a:ext cx="1447800" cy="1066800"/>
          </a:xfrm>
          <a:prstGeom prst="cloudCallout">
            <a:avLst>
              <a:gd name="adj1" fmla="val -34537"/>
              <a:gd name="adj2" fmla="val 14905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mtClean="0"/>
              <a:t>Ô điểm</a:t>
            </a:r>
            <a:endParaRPr lang="en-US"/>
          </a:p>
        </p:txBody>
      </p:sp>
      <p:sp>
        <p:nvSpPr>
          <p:cNvPr id="9" name="Cloud Callout 8"/>
          <p:cNvSpPr/>
          <p:nvPr/>
        </p:nvSpPr>
        <p:spPr>
          <a:xfrm>
            <a:off x="5867400" y="4419600"/>
            <a:ext cx="1447800" cy="1066800"/>
          </a:xfrm>
          <a:prstGeom prst="cloudCallout">
            <a:avLst>
              <a:gd name="adj1" fmla="val -94186"/>
              <a:gd name="adj2" fmla="val 6193"/>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mtClean="0"/>
              <a:t>Số lần bỏ qua</a:t>
            </a:r>
            <a:endParaRPr lang="en-US"/>
          </a:p>
        </p:txBody>
      </p:sp>
      <p:sp>
        <p:nvSpPr>
          <p:cNvPr id="10" name="Rectangle 9"/>
          <p:cNvSpPr/>
          <p:nvPr/>
        </p:nvSpPr>
        <p:spPr>
          <a:xfrm>
            <a:off x="152400" y="1828800"/>
            <a:ext cx="2743200" cy="470898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r>
              <a:rPr lang="vi-VN" sz="2000" smtClean="0">
                <a:solidFill>
                  <a:prstClr val="black"/>
                </a:solidFill>
              </a:rPr>
              <a:t>- Trên màn hình sẽ xuất hiện các bong bóng, trong mỗi bong bóng có một chữ cái. Nhiệm vụ của người chơi là gõ chính xác các phím tương ứng với các chữ cái này. Nếu gõ đúng bóng sẽ nổ tung và người chơi được tặng một số điểm nhất định. </a:t>
            </a:r>
          </a:p>
          <a:p>
            <a:pPr lvl="0" algn="just"/>
            <a:r>
              <a:rPr lang="vi-VN" sz="2000" smtClean="0">
                <a:solidFill>
                  <a:prstClr val="black"/>
                </a:solidFill>
              </a:rPr>
              <a:t>- Khi gõ chữ cái cần phân biệt chữ in hoa và in thường. </a:t>
            </a:r>
            <a:endParaRPr lang="en-US" sz="2000">
              <a:solidFill>
                <a:prstClr val="black"/>
              </a:solidFill>
            </a:endParaRPr>
          </a:p>
        </p:txBody>
      </p:sp>
      <p:sp>
        <p:nvSpPr>
          <p:cNvPr id="11" name="Cloud 10"/>
          <p:cNvSpPr/>
          <p:nvPr/>
        </p:nvSpPr>
        <p:spPr>
          <a:xfrm>
            <a:off x="6806719" y="928707"/>
            <a:ext cx="1843431" cy="1204893"/>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smtClean="0"/>
              <a:t>Luật chơi</a:t>
            </a:r>
            <a:endParaRPr lang="en-US" sz="2800" b="1"/>
          </a:p>
        </p:txBody>
      </p:sp>
    </p:spTree>
    <p:extLst>
      <p:ext uri="{BB962C8B-B14F-4D97-AF65-F5344CB8AC3E}">
        <p14:creationId xmlns:p14="http://schemas.microsoft.com/office/powerpoint/2010/main" val="312217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656" y="110836"/>
            <a:ext cx="7772400" cy="879764"/>
          </a:xfrm>
        </p:spPr>
        <p:style>
          <a:lnRef idx="0">
            <a:schemeClr val="accent3"/>
          </a:lnRef>
          <a:fillRef idx="3">
            <a:schemeClr val="accent3"/>
          </a:fillRef>
          <a:effectRef idx="3">
            <a:schemeClr val="accent3"/>
          </a:effectRef>
          <a:fontRef idx="minor">
            <a:schemeClr val="lt1"/>
          </a:fontRef>
        </p:style>
        <p:txBody>
          <a:bodyPr/>
          <a:lstStyle/>
          <a:p>
            <a:r>
              <a:rPr lang="en-US" b="1" smtClean="0">
                <a:solidFill>
                  <a:srgbClr val="FF0000"/>
                </a:solidFill>
                <a:effectLst>
                  <a:outerShdw blurRad="38100" dist="38100" dir="2700000" algn="tl">
                    <a:srgbClr val="000000">
                      <a:alpha val="43137"/>
                    </a:srgbClr>
                  </a:outerShdw>
                </a:effectLst>
              </a:rPr>
              <a:t>CÂU HỎI BÀI CŨ</a:t>
            </a:r>
            <a:endParaRPr lang="en-US" b="1">
              <a:solidFill>
                <a:srgbClr val="FF0000"/>
              </a:solidFill>
              <a:effectLst>
                <a:outerShdw blurRad="38100" dist="38100" dir="2700000" algn="tl">
                  <a:srgbClr val="000000">
                    <a:alpha val="43137"/>
                  </a:srgbClr>
                </a:outerShdw>
              </a:effectLst>
            </a:endParaRPr>
          </a:p>
        </p:txBody>
      </p:sp>
      <p:sp>
        <p:nvSpPr>
          <p:cNvPr id="4" name="Rectangle 3"/>
          <p:cNvSpPr/>
          <p:nvPr/>
        </p:nvSpPr>
        <p:spPr>
          <a:xfrm>
            <a:off x="394855" y="1143000"/>
            <a:ext cx="838200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4000" b="1" u="sng" smtClean="0">
                <a:solidFill>
                  <a:srgbClr val="00B050"/>
                </a:solidFill>
              </a:rPr>
              <a:t>Câu 1:</a:t>
            </a:r>
            <a:r>
              <a:rPr lang="en-US" sz="4000" b="1" smtClean="0">
                <a:solidFill>
                  <a:srgbClr val="00B050"/>
                </a:solidFill>
              </a:rPr>
              <a:t> Hãy cho biết vị trí nào là thanh công thức?</a:t>
            </a:r>
            <a:endParaRPr lang="en-US" sz="4000" b="1">
              <a:solidFill>
                <a:srgbClr val="00B050"/>
              </a:solidFill>
            </a:endParaRPr>
          </a:p>
        </p:txBody>
      </p:sp>
      <p:sp>
        <p:nvSpPr>
          <p:cNvPr id="5" name="Rectangle 4"/>
          <p:cNvSpPr/>
          <p:nvPr/>
        </p:nvSpPr>
        <p:spPr>
          <a:xfrm>
            <a:off x="394855" y="6312511"/>
            <a:ext cx="8382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u="sng" smtClean="0"/>
              <a:t>Trả lời: </a:t>
            </a:r>
            <a:r>
              <a:rPr lang="en-US" sz="2800" smtClean="0"/>
              <a:t>Vị trí: 2</a:t>
            </a:r>
            <a:endParaRPr lang="vi-VN" sz="28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8318466"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33600" y="2971800"/>
            <a:ext cx="4572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smtClean="0">
                <a:solidFill>
                  <a:schemeClr val="bg1"/>
                </a:solidFill>
              </a:rPr>
              <a:t>1</a:t>
            </a:r>
            <a:endParaRPr lang="vi-VN" sz="2400" b="1">
              <a:solidFill>
                <a:schemeClr val="bg1"/>
              </a:solidFill>
            </a:endParaRPr>
          </a:p>
        </p:txBody>
      </p:sp>
      <p:sp>
        <p:nvSpPr>
          <p:cNvPr id="7" name="TextBox 6"/>
          <p:cNvSpPr txBox="1"/>
          <p:nvPr/>
        </p:nvSpPr>
        <p:spPr>
          <a:xfrm>
            <a:off x="5486400" y="2971800"/>
            <a:ext cx="4572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smtClean="0">
                <a:solidFill>
                  <a:schemeClr val="bg1"/>
                </a:solidFill>
              </a:rPr>
              <a:t>2</a:t>
            </a:r>
            <a:endParaRPr lang="vi-VN" sz="2400" b="1">
              <a:solidFill>
                <a:schemeClr val="bg1"/>
              </a:solidFill>
            </a:endParaRPr>
          </a:p>
        </p:txBody>
      </p:sp>
      <p:sp>
        <p:nvSpPr>
          <p:cNvPr id="8" name="TextBox 7"/>
          <p:cNvSpPr txBox="1"/>
          <p:nvPr/>
        </p:nvSpPr>
        <p:spPr>
          <a:xfrm>
            <a:off x="2133600" y="4371975"/>
            <a:ext cx="4572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smtClean="0">
                <a:solidFill>
                  <a:schemeClr val="bg1"/>
                </a:solidFill>
              </a:rPr>
              <a:t>3</a:t>
            </a:r>
            <a:endParaRPr lang="vi-VN" sz="2400" b="1">
              <a:solidFill>
                <a:schemeClr val="bg1"/>
              </a:solidFill>
            </a:endParaRPr>
          </a:p>
        </p:txBody>
      </p:sp>
      <p:sp>
        <p:nvSpPr>
          <p:cNvPr id="9" name="TextBox 8"/>
          <p:cNvSpPr txBox="1"/>
          <p:nvPr/>
        </p:nvSpPr>
        <p:spPr>
          <a:xfrm>
            <a:off x="4876800" y="4592671"/>
            <a:ext cx="4572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smtClean="0">
                <a:solidFill>
                  <a:schemeClr val="bg1"/>
                </a:solidFill>
              </a:rPr>
              <a:t>4</a:t>
            </a:r>
            <a:endParaRPr lang="vi-VN" sz="2400" b="1">
              <a:solidFill>
                <a:schemeClr val="bg1"/>
              </a:solidFill>
            </a:endParaRPr>
          </a:p>
        </p:txBody>
      </p:sp>
    </p:spTree>
    <p:extLst>
      <p:ext uri="{BB962C8B-B14F-4D97-AF65-F5344CB8AC3E}">
        <p14:creationId xmlns:p14="http://schemas.microsoft.com/office/powerpoint/2010/main" val="298709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Thực hành</a:t>
            </a: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a:t>
            </a:r>
            <a:r>
              <a:rPr lang="en-US" sz="2800" b="1" spc="50" smtClean="0">
                <a:ln w="11430"/>
                <a:solidFill>
                  <a:schemeClr val="accent5">
                    <a:lumMod val="50000"/>
                  </a:schemeClr>
                </a:solidFill>
                <a:latin typeface="Cambria" pitchFamily="18" charset="0"/>
                <a:ea typeface="Malgun Gothic" pitchFamily="34" charset="-127"/>
                <a:cs typeface="Ariston" pitchFamily="18" charset="0"/>
              </a:rPr>
              <a:t>BẰNG 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6" name="Rectangle 5"/>
          <p:cNvSpPr/>
          <p:nvPr/>
        </p:nvSpPr>
        <p:spPr>
          <a:xfrm>
            <a:off x="76200" y="1066800"/>
            <a:ext cx="6275629" cy="646331"/>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en-US" sz="3600" b="1" smtClean="0">
                <a:ln w="10541" cmpd="sng">
                  <a:solidFill>
                    <a:schemeClr val="accent1">
                      <a:shade val="88000"/>
                      <a:satMod val="110000"/>
                    </a:schemeClr>
                  </a:solidFill>
                  <a:prstDash val="solid"/>
                </a:ln>
                <a:solidFill>
                  <a:schemeClr val="bg1"/>
                </a:solidFill>
              </a:rPr>
              <a:t>a. Trò chơi Bubbles (bong bóng)</a:t>
            </a:r>
            <a:endParaRPr lang="en-US" sz="3600" b="1">
              <a:ln w="10541" cmpd="sng">
                <a:solidFill>
                  <a:schemeClr val="accent1">
                    <a:shade val="88000"/>
                    <a:satMod val="110000"/>
                  </a:schemeClr>
                </a:solidFill>
                <a:prstDash val="solid"/>
              </a:ln>
              <a:solidFill>
                <a:schemeClr val="bg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4600"/>
            <a:ext cx="4495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6"/>
          <p:cNvSpPr/>
          <p:nvPr/>
        </p:nvSpPr>
        <p:spPr>
          <a:xfrm>
            <a:off x="6806719" y="928707"/>
            <a:ext cx="1843431" cy="1204893"/>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smtClean="0"/>
              <a:t>Luật chơi</a:t>
            </a:r>
            <a:endParaRPr lang="en-US" sz="2800" b="1"/>
          </a:p>
        </p:txBody>
      </p:sp>
      <p:sp>
        <p:nvSpPr>
          <p:cNvPr id="4" name="Rectangle 3"/>
          <p:cNvSpPr/>
          <p:nvPr/>
        </p:nvSpPr>
        <p:spPr>
          <a:xfrm>
            <a:off x="228600" y="1841500"/>
            <a:ext cx="4164639"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vi-VN" sz="2000"/>
              <a:t>-  Nếu  không  kịp  gõ,  các  bong  bóng  này  sẽ  chuyển  </a:t>
            </a:r>
            <a:r>
              <a:rPr lang="vi-VN" sz="2000" smtClean="0"/>
              <a:t>động  </a:t>
            </a:r>
            <a:r>
              <a:rPr lang="vi-VN" sz="2000"/>
              <a:t>lên  trên  và  vượt  ra </a:t>
            </a:r>
            <a:r>
              <a:rPr lang="vi-VN" sz="2000" smtClean="0"/>
              <a:t>khỏi </a:t>
            </a:r>
            <a:r>
              <a:rPr lang="vi-VN" sz="2000"/>
              <a:t>màn hình. Mỗi lượt chơi chỉ </a:t>
            </a:r>
            <a:r>
              <a:rPr lang="vi-VN" sz="2000" smtClean="0"/>
              <a:t>được </a:t>
            </a:r>
            <a:r>
              <a:rPr lang="vi-VN" sz="2000"/>
              <a:t>phép bỏ qua </a:t>
            </a:r>
            <a:r>
              <a:rPr lang="vi-VN" sz="2000">
                <a:solidFill>
                  <a:srgbClr val="FF0000"/>
                </a:solidFill>
              </a:rPr>
              <a:t>6</a:t>
            </a:r>
            <a:r>
              <a:rPr lang="vi-VN" sz="2000"/>
              <a:t> bong bóng. </a:t>
            </a:r>
          </a:p>
          <a:p>
            <a:r>
              <a:rPr lang="vi-VN" sz="2000"/>
              <a:t>- Chú ý các bong bóng màu hồng hoặc màu xanh </a:t>
            </a:r>
            <a:r>
              <a:rPr lang="vi-VN" sz="2000" smtClean="0"/>
              <a:t>đậm </a:t>
            </a:r>
            <a:r>
              <a:rPr lang="vi-VN" sz="2000"/>
              <a:t>là các bong bóng chuyển </a:t>
            </a:r>
            <a:r>
              <a:rPr lang="vi-VN" sz="2000" smtClean="0"/>
              <a:t>động </a:t>
            </a:r>
            <a:r>
              <a:rPr lang="vi-VN" sz="2000"/>
              <a:t>nhanh hơn cần ưu tiên gõ trước. Tất nhiên làm nổ các bong bóng này sẽ </a:t>
            </a:r>
            <a:r>
              <a:rPr lang="vi-VN" sz="2000" smtClean="0"/>
              <a:t>được điểm </a:t>
            </a:r>
            <a:r>
              <a:rPr lang="vi-VN" sz="2000"/>
              <a:t>cao hơn. </a:t>
            </a:r>
          </a:p>
          <a:p>
            <a:r>
              <a:rPr lang="vi-VN" sz="2000"/>
              <a:t>- Có thể dừng cuộc chơi bằng cách nháy chuột vào nút </a:t>
            </a:r>
            <a:r>
              <a:rPr lang="vi-VN" sz="2000" smtClean="0"/>
              <a:t>Next</a:t>
            </a:r>
            <a:r>
              <a:rPr lang="en-US" sz="2000" smtClean="0"/>
              <a:t> </a:t>
            </a:r>
            <a:r>
              <a:rPr lang="vi-VN" sz="2000" smtClean="0"/>
              <a:t>hoặc </a:t>
            </a:r>
            <a:r>
              <a:rPr lang="en-US" sz="2000"/>
              <a:t>ca</a:t>
            </a:r>
            <a:r>
              <a:rPr lang="vi-VN" sz="2000" smtClean="0"/>
              <a:t>ncel</a:t>
            </a:r>
            <a:r>
              <a:rPr lang="en-US" sz="2000" smtClean="0"/>
              <a:t> </a:t>
            </a:r>
            <a:r>
              <a:rPr lang="vi-VN" sz="2000" smtClean="0"/>
              <a:t>phía dưới </a:t>
            </a:r>
            <a:r>
              <a:rPr lang="vi-VN" sz="2000"/>
              <a:t>màn hình chính. </a:t>
            </a:r>
            <a:endParaRPr lang="en-US" sz="2000"/>
          </a:p>
        </p:txBody>
      </p:sp>
    </p:spTree>
    <p:extLst>
      <p:ext uri="{BB962C8B-B14F-4D97-AF65-F5344CB8AC3E}">
        <p14:creationId xmlns:p14="http://schemas.microsoft.com/office/powerpoint/2010/main" val="322945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680" y="2284045"/>
            <a:ext cx="6088825" cy="420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Thực hành</a:t>
            </a: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a:t>
            </a:r>
            <a:r>
              <a:rPr lang="en-US" sz="2800" b="1" spc="50" smtClean="0">
                <a:ln w="11430"/>
                <a:solidFill>
                  <a:schemeClr val="accent5">
                    <a:lumMod val="50000"/>
                  </a:schemeClr>
                </a:solidFill>
                <a:latin typeface="Cambria" pitchFamily="18" charset="0"/>
                <a:ea typeface="Malgun Gothic" pitchFamily="34" charset="-127"/>
                <a:cs typeface="Ariston" pitchFamily="18" charset="0"/>
              </a:rPr>
              <a:t>BẰNG 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6" name="Rectangle 5"/>
          <p:cNvSpPr/>
          <p:nvPr/>
        </p:nvSpPr>
        <p:spPr>
          <a:xfrm>
            <a:off x="76200" y="1066800"/>
            <a:ext cx="5929893" cy="646331"/>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en-US" sz="3600" b="1" smtClean="0">
                <a:ln w="10541" cmpd="sng">
                  <a:solidFill>
                    <a:schemeClr val="accent1">
                      <a:shade val="88000"/>
                      <a:satMod val="110000"/>
                    </a:schemeClr>
                  </a:solidFill>
                  <a:prstDash val="solid"/>
                </a:ln>
                <a:solidFill>
                  <a:schemeClr val="bg1"/>
                </a:solidFill>
              </a:rPr>
              <a:t>b. Trò chơi ABC (bảng chữ cái)</a:t>
            </a:r>
            <a:endParaRPr lang="en-US" sz="3600" b="1">
              <a:ln w="10541" cmpd="sng">
                <a:solidFill>
                  <a:schemeClr val="accent1">
                    <a:shade val="88000"/>
                    <a:satMod val="110000"/>
                  </a:schemeClr>
                </a:solidFill>
                <a:prstDash val="solid"/>
              </a:ln>
              <a:solidFill>
                <a:schemeClr val="bg1"/>
              </a:solidFill>
            </a:endParaRPr>
          </a:p>
        </p:txBody>
      </p:sp>
      <p:sp>
        <p:nvSpPr>
          <p:cNvPr id="11" name="Rectangle 10"/>
          <p:cNvSpPr/>
          <p:nvPr/>
        </p:nvSpPr>
        <p:spPr>
          <a:xfrm>
            <a:off x="76200" y="1770064"/>
            <a:ext cx="2978700" cy="461665"/>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vi-VN" sz="2400" b="1" smtClean="0">
                <a:ln w="10541" cmpd="sng">
                  <a:solidFill>
                    <a:schemeClr val="accent1">
                      <a:shade val="88000"/>
                      <a:satMod val="110000"/>
                    </a:schemeClr>
                  </a:solidFill>
                  <a:prstDash val="solid"/>
                </a:ln>
                <a:solidFill>
                  <a:schemeClr val="bg1"/>
                </a:solidFill>
              </a:rPr>
              <a:t>Khởi động trò chơi</a:t>
            </a:r>
            <a:endParaRPr lang="en-US" sz="2400" b="1">
              <a:ln w="10541" cmpd="sng">
                <a:solidFill>
                  <a:schemeClr val="accent1">
                    <a:shade val="88000"/>
                    <a:satMod val="110000"/>
                  </a:schemeClr>
                </a:solidFill>
                <a:prstDash val="solid"/>
              </a:ln>
              <a:solidFill>
                <a:schemeClr val="bg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247536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434402" y="5679744"/>
            <a:ext cx="1436073"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8247" y="3505200"/>
            <a:ext cx="1436073"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437894" y="3877610"/>
            <a:ext cx="617006" cy="41398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Rectangular Callout 17"/>
          <p:cNvSpPr/>
          <p:nvPr/>
        </p:nvSpPr>
        <p:spPr>
          <a:xfrm>
            <a:off x="222913" y="4876800"/>
            <a:ext cx="2523484" cy="1262743"/>
          </a:xfrm>
          <a:prstGeom prst="wedgeRectCallout">
            <a:avLst>
              <a:gd name="adj1" fmla="val 53803"/>
              <a:gd name="adj2" fmla="val -141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Bước 1: Nhấn Start</a:t>
            </a:r>
          </a:p>
          <a:p>
            <a:pPr algn="ctr"/>
            <a:r>
              <a:rPr lang="en-US" sz="2000" b="1" smtClean="0"/>
              <a:t>Bước 2: Nhấn Next </a:t>
            </a:r>
            <a:endParaRPr lang="en-US" sz="2000" b="1"/>
          </a:p>
        </p:txBody>
      </p:sp>
    </p:spTree>
    <p:extLst>
      <p:ext uri="{BB962C8B-B14F-4D97-AF65-F5344CB8AC3E}">
        <p14:creationId xmlns:p14="http://schemas.microsoft.com/office/powerpoint/2010/main" val="411888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21" presetClass="entr" presetSubtype="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Thực hành</a:t>
            </a: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a:t>
            </a:r>
            <a:r>
              <a:rPr lang="en-US" sz="2800" b="1" spc="50" smtClean="0">
                <a:ln w="11430"/>
                <a:solidFill>
                  <a:schemeClr val="accent5">
                    <a:lumMod val="50000"/>
                  </a:schemeClr>
                </a:solidFill>
                <a:latin typeface="Cambria" pitchFamily="18" charset="0"/>
                <a:ea typeface="Malgun Gothic" pitchFamily="34" charset="-127"/>
                <a:cs typeface="Ariston" pitchFamily="18" charset="0"/>
              </a:rPr>
              <a:t>BẰNG 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6" name="Rectangle 5"/>
          <p:cNvSpPr/>
          <p:nvPr/>
        </p:nvSpPr>
        <p:spPr>
          <a:xfrm>
            <a:off x="76200" y="1066800"/>
            <a:ext cx="5929893" cy="646331"/>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en-US" sz="3600" b="1" smtClean="0">
                <a:ln w="10541" cmpd="sng">
                  <a:solidFill>
                    <a:schemeClr val="accent1">
                      <a:shade val="88000"/>
                      <a:satMod val="110000"/>
                    </a:schemeClr>
                  </a:solidFill>
                  <a:prstDash val="solid"/>
                </a:ln>
                <a:solidFill>
                  <a:schemeClr val="bg1"/>
                </a:solidFill>
              </a:rPr>
              <a:t>b. Trò chơi ABC (bảng chữ cái)</a:t>
            </a:r>
            <a:endParaRPr lang="en-US" sz="3600" b="1">
              <a:ln w="10541" cmpd="sng">
                <a:solidFill>
                  <a:schemeClr val="accent1">
                    <a:shade val="88000"/>
                    <a:satMod val="110000"/>
                  </a:schemeClr>
                </a:solidFill>
                <a:prstDash val="solid"/>
              </a:ln>
              <a:solidFill>
                <a:schemeClr val="bg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312" y="2362200"/>
            <a:ext cx="5833688" cy="403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6"/>
          <p:cNvSpPr/>
          <p:nvPr/>
        </p:nvSpPr>
        <p:spPr>
          <a:xfrm>
            <a:off x="6806719" y="928707"/>
            <a:ext cx="1843431" cy="1204893"/>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smtClean="0"/>
              <a:t>Luật chơi</a:t>
            </a:r>
            <a:endParaRPr lang="en-US" sz="2800" b="1"/>
          </a:p>
        </p:txBody>
      </p:sp>
      <p:sp>
        <p:nvSpPr>
          <p:cNvPr id="3" name="Cloud Callout 2"/>
          <p:cNvSpPr/>
          <p:nvPr/>
        </p:nvSpPr>
        <p:spPr>
          <a:xfrm>
            <a:off x="0" y="1713131"/>
            <a:ext cx="3733800" cy="4382869"/>
          </a:xfrm>
          <a:prstGeom prst="cloudCallout">
            <a:avLst>
              <a:gd name="adj1" fmla="val 48215"/>
              <a:gd name="adj2" fmla="val 2957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t>- Có thể chọn một trong các kiểu hiện dãy kí tự theo vòng tròn trong bảng chọn dưới đây. </a:t>
            </a:r>
          </a:p>
          <a:p>
            <a:pPr algn="ctr"/>
            <a:r>
              <a:rPr lang="vi-VN"/>
              <a:t>- Chú ý gõ phân biệt chữ in hoa và in thường. </a:t>
            </a:r>
          </a:p>
          <a:p>
            <a:pPr algn="ctr"/>
            <a:r>
              <a:rPr lang="vi-VN"/>
              <a:t>- Không hạn chế thời gian thực hiện trò chơi. </a:t>
            </a:r>
            <a:endParaRPr lang="en-US"/>
          </a:p>
          <a:p>
            <a:pPr algn="ctr"/>
            <a:endParaRPr lang="en-US"/>
          </a:p>
        </p:txBody>
      </p:sp>
      <p:sp>
        <p:nvSpPr>
          <p:cNvPr id="8" name="Cloud Callout 7"/>
          <p:cNvSpPr/>
          <p:nvPr/>
        </p:nvSpPr>
        <p:spPr>
          <a:xfrm>
            <a:off x="254000" y="5715000"/>
            <a:ext cx="1447800" cy="1066800"/>
          </a:xfrm>
          <a:prstGeom prst="cloudCallout">
            <a:avLst>
              <a:gd name="adj1" fmla="val 177744"/>
              <a:gd name="adj2" fmla="val -3428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mtClean="0"/>
              <a:t>Điểm số</a:t>
            </a:r>
            <a:endParaRPr lang="en-US"/>
          </a:p>
        </p:txBody>
      </p:sp>
      <p:sp>
        <p:nvSpPr>
          <p:cNvPr id="9" name="Cloud Callout 8"/>
          <p:cNvSpPr/>
          <p:nvPr/>
        </p:nvSpPr>
        <p:spPr>
          <a:xfrm>
            <a:off x="5867400" y="5334675"/>
            <a:ext cx="1447800" cy="1066800"/>
          </a:xfrm>
          <a:prstGeom prst="cloudCallout">
            <a:avLst>
              <a:gd name="adj1" fmla="val -94186"/>
              <a:gd name="adj2" fmla="val 6193"/>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T</a:t>
            </a:r>
            <a:r>
              <a:rPr lang="en-US" smtClean="0"/>
              <a:t>hời gian</a:t>
            </a:r>
            <a:endParaRPr lang="en-US" b="1"/>
          </a:p>
        </p:txBody>
      </p:sp>
    </p:spTree>
    <p:extLst>
      <p:ext uri="{BB962C8B-B14F-4D97-AF65-F5344CB8AC3E}">
        <p14:creationId xmlns:p14="http://schemas.microsoft.com/office/powerpoint/2010/main" val="75220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1000"/>
                                        <p:tgtEl>
                                          <p:spTgt spid="11266"/>
                                        </p:tgtEl>
                                      </p:cBhvr>
                                    </p:animEffect>
                                    <p:anim calcmode="lin" valueType="num">
                                      <p:cBhvr>
                                        <p:cTn id="15" dur="1000" fill="hold"/>
                                        <p:tgtEl>
                                          <p:spTgt spid="11266"/>
                                        </p:tgtEl>
                                        <p:attrNameLst>
                                          <p:attrName>ppt_x</p:attrName>
                                        </p:attrNameLst>
                                      </p:cBhvr>
                                      <p:tavLst>
                                        <p:tav tm="0">
                                          <p:val>
                                            <p:strVal val="#ppt_x"/>
                                          </p:val>
                                        </p:tav>
                                        <p:tav tm="100000">
                                          <p:val>
                                            <p:strVal val="#ppt_x"/>
                                          </p:val>
                                        </p:tav>
                                      </p:tavLst>
                                    </p:anim>
                                    <p:anim calcmode="lin" valueType="num">
                                      <p:cBhvr>
                                        <p:cTn id="16"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356451"/>
            <a:ext cx="6089100" cy="419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Thực hành</a:t>
            </a: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a:t>
            </a:r>
            <a:r>
              <a:rPr lang="en-US" sz="2800" b="1" spc="50" smtClean="0">
                <a:ln w="11430"/>
                <a:solidFill>
                  <a:schemeClr val="accent5">
                    <a:lumMod val="50000"/>
                  </a:schemeClr>
                </a:solidFill>
                <a:latin typeface="Cambria" pitchFamily="18" charset="0"/>
                <a:ea typeface="Malgun Gothic" pitchFamily="34" charset="-127"/>
                <a:cs typeface="Ariston" pitchFamily="18" charset="0"/>
              </a:rPr>
              <a:t>BẰNG 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6" name="Rectangle 5"/>
          <p:cNvSpPr/>
          <p:nvPr/>
        </p:nvSpPr>
        <p:spPr>
          <a:xfrm>
            <a:off x="76200" y="1066800"/>
            <a:ext cx="6936451" cy="646331"/>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en-US" sz="3600" b="1">
                <a:ln w="10541" cmpd="sng">
                  <a:solidFill>
                    <a:schemeClr val="accent1">
                      <a:shade val="88000"/>
                      <a:satMod val="110000"/>
                    </a:schemeClr>
                  </a:solidFill>
                  <a:prstDash val="solid"/>
                </a:ln>
                <a:solidFill>
                  <a:schemeClr val="bg1"/>
                </a:solidFill>
              </a:rPr>
              <a:t>c</a:t>
            </a:r>
            <a:r>
              <a:rPr lang="en-US" sz="3600" b="1" smtClean="0">
                <a:ln w="10541" cmpd="sng">
                  <a:solidFill>
                    <a:schemeClr val="accent1">
                      <a:shade val="88000"/>
                      <a:satMod val="110000"/>
                    </a:schemeClr>
                  </a:solidFill>
                  <a:prstDash val="solid"/>
                </a:ln>
                <a:solidFill>
                  <a:schemeClr val="bg1"/>
                </a:solidFill>
              </a:rPr>
              <a:t>. Luyện </a:t>
            </a:r>
            <a:r>
              <a:rPr lang="en-US" sz="3600" b="1">
                <a:ln w="10541" cmpd="sng">
                  <a:solidFill>
                    <a:schemeClr val="accent1">
                      <a:shade val="88000"/>
                      <a:satMod val="110000"/>
                    </a:schemeClr>
                  </a:solidFill>
                  <a:prstDash val="solid"/>
                </a:ln>
                <a:solidFill>
                  <a:schemeClr val="bg1"/>
                </a:solidFill>
              </a:rPr>
              <a:t>gõ bằng </a:t>
            </a:r>
            <a:r>
              <a:rPr lang="vi-VN" sz="3600" b="1">
                <a:ln w="10541" cmpd="sng">
                  <a:solidFill>
                    <a:schemeClr val="accent1">
                      <a:shade val="88000"/>
                      <a:satMod val="110000"/>
                    </a:schemeClr>
                  </a:solidFill>
                  <a:prstDash val="solid"/>
                </a:ln>
                <a:solidFill>
                  <a:schemeClr val="bg1"/>
                </a:solidFill>
              </a:rPr>
              <a:t>trò chơi Clouds</a:t>
            </a:r>
            <a:endParaRPr lang="en-US" sz="3600" b="1">
              <a:ln w="10541" cmpd="sng">
                <a:solidFill>
                  <a:schemeClr val="accent1">
                    <a:shade val="88000"/>
                    <a:satMod val="110000"/>
                  </a:schemeClr>
                </a:solidFill>
                <a:prstDash val="solid"/>
              </a:ln>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302" y="2453618"/>
            <a:ext cx="5823695" cy="40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324242"/>
            <a:ext cx="6177518" cy="426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4300" y="2532422"/>
            <a:ext cx="26670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vi-VN" b="1" smtClean="0"/>
              <a:t>Bước 1:</a:t>
            </a:r>
          </a:p>
          <a:p>
            <a:pPr algn="just"/>
            <a:r>
              <a:rPr lang="vi-VN" b="1" smtClean="0"/>
              <a:t>Nháy vào mục  </a:t>
            </a:r>
            <a:r>
              <a:rPr lang="vi-VN" b="1" smtClean="0">
                <a:solidFill>
                  <a:srgbClr val="FF0000"/>
                </a:solidFill>
              </a:rPr>
              <a:t>Games</a:t>
            </a:r>
            <a:endParaRPr lang="vi-VN" b="1">
              <a:solidFill>
                <a:srgbClr val="FF0000"/>
              </a:solidFill>
            </a:endParaRPr>
          </a:p>
        </p:txBody>
      </p:sp>
      <p:sp>
        <p:nvSpPr>
          <p:cNvPr id="11" name="Rectangle 10"/>
          <p:cNvSpPr/>
          <p:nvPr/>
        </p:nvSpPr>
        <p:spPr>
          <a:xfrm>
            <a:off x="76200" y="1770064"/>
            <a:ext cx="2978700" cy="461665"/>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vi-VN" sz="2400" b="1" smtClean="0">
                <a:ln w="10541" cmpd="sng">
                  <a:solidFill>
                    <a:schemeClr val="accent1">
                      <a:shade val="88000"/>
                      <a:satMod val="110000"/>
                    </a:schemeClr>
                  </a:solidFill>
                  <a:prstDash val="solid"/>
                </a:ln>
                <a:solidFill>
                  <a:schemeClr val="bg1"/>
                </a:solidFill>
              </a:rPr>
              <a:t>Khởi động trò chơi</a:t>
            </a:r>
            <a:endParaRPr lang="en-US" sz="2400" b="1">
              <a:ln w="10541" cmpd="sng">
                <a:solidFill>
                  <a:schemeClr val="accent1">
                    <a:shade val="88000"/>
                    <a:satMod val="110000"/>
                  </a:schemeClr>
                </a:solidFill>
                <a:prstDash val="solid"/>
              </a:ln>
              <a:solidFill>
                <a:schemeClr val="bg1"/>
              </a:solidFill>
            </a:endParaRPr>
          </a:p>
        </p:txBody>
      </p:sp>
      <p:sp>
        <p:nvSpPr>
          <p:cNvPr id="12" name="TextBox 11"/>
          <p:cNvSpPr txBox="1"/>
          <p:nvPr/>
        </p:nvSpPr>
        <p:spPr>
          <a:xfrm>
            <a:off x="114300" y="3352800"/>
            <a:ext cx="2667000"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vi-VN" b="1" smtClean="0"/>
              <a:t>Bước 2:</a:t>
            </a:r>
          </a:p>
          <a:p>
            <a:pPr algn="just"/>
            <a:r>
              <a:rPr lang="vi-VN" b="1" smtClean="0"/>
              <a:t>Lựa chọn games </a:t>
            </a:r>
            <a:r>
              <a:rPr lang="vi-VN" b="1" smtClean="0">
                <a:solidFill>
                  <a:srgbClr val="FF0000"/>
                </a:solidFill>
              </a:rPr>
              <a:t>Clouds</a:t>
            </a:r>
            <a:r>
              <a:rPr lang="vi-VN" b="1" smtClean="0"/>
              <a:t> và nháy vào nút </a:t>
            </a:r>
            <a:r>
              <a:rPr lang="vi-VN" b="1" smtClean="0">
                <a:solidFill>
                  <a:srgbClr val="FF0000"/>
                </a:solidFill>
              </a:rPr>
              <a:t>Start</a:t>
            </a:r>
            <a:endParaRPr lang="vi-VN" b="1">
              <a:solidFill>
                <a:srgbClr val="FF0000"/>
              </a:solidFill>
            </a:endParaRPr>
          </a:p>
        </p:txBody>
      </p:sp>
      <p:sp>
        <p:nvSpPr>
          <p:cNvPr id="13" name="TextBox 12"/>
          <p:cNvSpPr txBox="1"/>
          <p:nvPr/>
        </p:nvSpPr>
        <p:spPr>
          <a:xfrm>
            <a:off x="114300" y="4763869"/>
            <a:ext cx="26670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vi-VN" b="1" smtClean="0"/>
              <a:t>Bước 3:</a:t>
            </a:r>
          </a:p>
          <a:p>
            <a:pPr algn="just"/>
            <a:r>
              <a:rPr lang="vi-VN" b="1" smtClean="0"/>
              <a:t>Nháy vào nút </a:t>
            </a:r>
            <a:r>
              <a:rPr lang="vi-VN" b="1" smtClean="0">
                <a:solidFill>
                  <a:srgbClr val="FF0000"/>
                </a:solidFill>
              </a:rPr>
              <a:t>Next</a:t>
            </a:r>
            <a:endParaRPr lang="vi-VN" b="1">
              <a:solidFill>
                <a:srgbClr val="FF0000"/>
              </a:solidFill>
            </a:endParaRPr>
          </a:p>
        </p:txBody>
      </p:sp>
      <p:sp>
        <p:nvSpPr>
          <p:cNvPr id="8" name="Oval 7"/>
          <p:cNvSpPr/>
          <p:nvPr/>
        </p:nvSpPr>
        <p:spPr>
          <a:xfrm>
            <a:off x="6172200" y="3657600"/>
            <a:ext cx="11430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7467600" y="5562600"/>
            <a:ext cx="11430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763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2" presetClass="entr" presetSubtype="2" fill="hold" nodeType="withEffect">
                                  <p:stCondLst>
                                    <p:cond delay="0"/>
                                  </p:stCondLst>
                                  <p:childTnLst>
                                    <p:set>
                                      <p:cBhvr>
                                        <p:cTn id="40" dur="1" fill="hold">
                                          <p:stCondLst>
                                            <p:cond delay="0"/>
                                          </p:stCondLst>
                                        </p:cTn>
                                        <p:tgtEl>
                                          <p:spTgt spid="2050"/>
                                        </p:tgtEl>
                                        <p:attrNameLst>
                                          <p:attrName>style.visibility</p:attrName>
                                        </p:attrNameLst>
                                      </p:cBhvr>
                                      <p:to>
                                        <p:strVal val="visible"/>
                                      </p:to>
                                    </p:set>
                                    <p:anim calcmode="lin" valueType="num">
                                      <p:cBhvr additive="base">
                                        <p:cTn id="41" dur="500" fill="hold"/>
                                        <p:tgtEl>
                                          <p:spTgt spid="2050"/>
                                        </p:tgtEl>
                                        <p:attrNameLst>
                                          <p:attrName>ppt_x</p:attrName>
                                        </p:attrNameLst>
                                      </p:cBhvr>
                                      <p:tavLst>
                                        <p:tav tm="0">
                                          <p:val>
                                            <p:strVal val="1+#ppt_w/2"/>
                                          </p:val>
                                        </p:tav>
                                        <p:tav tm="100000">
                                          <p:val>
                                            <p:strVal val="#ppt_x"/>
                                          </p:val>
                                        </p:tav>
                                      </p:tavLst>
                                    </p:anim>
                                    <p:anim calcmode="lin" valueType="num">
                                      <p:cBhvr additive="base">
                                        <p:cTn id="42" dur="500" fill="hold"/>
                                        <p:tgtEl>
                                          <p:spTgt spid="2050"/>
                                        </p:tgtEl>
                                        <p:attrNameLst>
                                          <p:attrName>ppt_y</p:attrName>
                                        </p:attrNameLst>
                                      </p:cBhvr>
                                      <p:tavLst>
                                        <p:tav tm="0">
                                          <p:val>
                                            <p:strVal val="#ppt_y"/>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par>
                                <p:cTn id="52" presetID="16" presetClass="entr" presetSubtype="21"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par>
                                <p:cTn id="55" presetID="10" presetClass="exit" presetSubtype="0" fill="hold" grpId="1" nodeType="with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2050"/>
                                        </p:tgtEl>
                                        <p:attrNameLst>
                                          <p:attrName>ppt_x</p:attrName>
                                        </p:attrNameLst>
                                      </p:cBhvr>
                                      <p:tavLst>
                                        <p:tav tm="0">
                                          <p:val>
                                            <p:strVal val="ppt_x"/>
                                          </p:val>
                                        </p:tav>
                                        <p:tav tm="100000">
                                          <p:val>
                                            <p:strVal val="ppt_x"/>
                                          </p:val>
                                        </p:tav>
                                      </p:tavLst>
                                    </p:anim>
                                    <p:anim calcmode="lin" valueType="num">
                                      <p:cBhvr additive="base">
                                        <p:cTn id="60" dur="500"/>
                                        <p:tgtEl>
                                          <p:spTgt spid="2050"/>
                                        </p:tgtEl>
                                        <p:attrNameLst>
                                          <p:attrName>ppt_y</p:attrName>
                                        </p:attrNameLst>
                                      </p:cBhvr>
                                      <p:tavLst>
                                        <p:tav tm="0">
                                          <p:val>
                                            <p:strVal val="ppt_y"/>
                                          </p:val>
                                        </p:tav>
                                        <p:tav tm="100000">
                                          <p:val>
                                            <p:strVal val="1+ppt_h/2"/>
                                          </p:val>
                                        </p:tav>
                                      </p:tavLst>
                                    </p:anim>
                                    <p:set>
                                      <p:cBhvr>
                                        <p:cTn id="61" dur="1" fill="hold">
                                          <p:stCondLst>
                                            <p:cond delay="499"/>
                                          </p:stCondLst>
                                        </p:cTn>
                                        <p:tgtEl>
                                          <p:spTgt spid="2050"/>
                                        </p:tgtEl>
                                        <p:attrNameLst>
                                          <p:attrName>style.visibility</p:attrName>
                                        </p:attrNameLst>
                                      </p:cBhvr>
                                      <p:to>
                                        <p:strVal val="hidden"/>
                                      </p:to>
                                    </p:set>
                                  </p:childTnLst>
                                </p:cTn>
                              </p:par>
                              <p:par>
                                <p:cTn id="62" presetID="6" presetClass="entr" presetSubtype="16" fill="hold" nodeType="withEffect">
                                  <p:stCondLst>
                                    <p:cond delay="0"/>
                                  </p:stCondLst>
                                  <p:childTnLst>
                                    <p:set>
                                      <p:cBhvr>
                                        <p:cTn id="63" dur="1" fill="hold">
                                          <p:stCondLst>
                                            <p:cond delay="0"/>
                                          </p:stCondLst>
                                        </p:cTn>
                                        <p:tgtEl>
                                          <p:spTgt spid="2051"/>
                                        </p:tgtEl>
                                        <p:attrNameLst>
                                          <p:attrName>style.visibility</p:attrName>
                                        </p:attrNameLst>
                                      </p:cBhvr>
                                      <p:to>
                                        <p:strVal val="visible"/>
                                      </p:to>
                                    </p:set>
                                    <p:animEffect transition="in" filter="circle(in)">
                                      <p:cBhvr>
                                        <p:cTn id="64"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8" grpId="0" animBg="1"/>
      <p:bldP spid="8" grpId="1" animBg="1"/>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Thực hành</a:t>
            </a: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a:t>
            </a:r>
            <a:r>
              <a:rPr lang="en-US" sz="2800" b="1" spc="50" smtClean="0">
                <a:ln w="11430"/>
                <a:solidFill>
                  <a:schemeClr val="accent5">
                    <a:lumMod val="50000"/>
                  </a:schemeClr>
                </a:solidFill>
                <a:latin typeface="Cambria" pitchFamily="18" charset="0"/>
                <a:ea typeface="Malgun Gothic" pitchFamily="34" charset="-127"/>
                <a:cs typeface="Ariston" pitchFamily="18" charset="0"/>
              </a:rPr>
              <a:t>BẰNG 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3" name="Rectangle 2"/>
          <p:cNvSpPr/>
          <p:nvPr/>
        </p:nvSpPr>
        <p:spPr>
          <a:xfrm>
            <a:off x="83125" y="1801090"/>
            <a:ext cx="4572000"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b="1" dirty="0"/>
              <a:t>- Trên màn hình sẽ xuất hiện các </a:t>
            </a:r>
            <a:r>
              <a:rPr lang="vi-VN" b="1" dirty="0" smtClean="0"/>
              <a:t>đám </a:t>
            </a:r>
            <a:r>
              <a:rPr lang="vi-VN" b="1" dirty="0"/>
              <a:t>mây có chữ. Nhiệm vụ của </a:t>
            </a:r>
            <a:r>
              <a:rPr lang="vi-VN" b="1" dirty="0" smtClean="0"/>
              <a:t>người</a:t>
            </a:r>
            <a:r>
              <a:rPr lang="en-US" b="1" dirty="0" smtClean="0"/>
              <a:t> </a:t>
            </a:r>
            <a:r>
              <a:rPr lang="vi-VN" b="1" dirty="0" smtClean="0"/>
              <a:t>chơi </a:t>
            </a:r>
            <a:r>
              <a:rPr lang="vi-VN" b="1" dirty="0"/>
              <a:t>là </a:t>
            </a:r>
            <a:r>
              <a:rPr lang="vi-VN" b="1" dirty="0" smtClean="0"/>
              <a:t>phải </a:t>
            </a:r>
            <a:r>
              <a:rPr lang="vi-VN" b="1" dirty="0"/>
              <a:t>gõ cho </a:t>
            </a:r>
            <a:r>
              <a:rPr lang="vi-VN" b="1" dirty="0" smtClean="0"/>
              <a:t>đúng </a:t>
            </a:r>
            <a:r>
              <a:rPr lang="vi-VN" b="1" dirty="0"/>
              <a:t>với cụm từ xuất hiện trên </a:t>
            </a:r>
            <a:r>
              <a:rPr lang="vi-VN" b="1" dirty="0" smtClean="0"/>
              <a:t>đám </a:t>
            </a:r>
            <a:r>
              <a:rPr lang="vi-VN" b="1" dirty="0"/>
              <a:t>mây này. Gõ </a:t>
            </a:r>
            <a:r>
              <a:rPr lang="vi-VN" b="1" dirty="0" smtClean="0"/>
              <a:t>đúng được</a:t>
            </a:r>
            <a:r>
              <a:rPr lang="en-US" b="1" dirty="0" smtClean="0"/>
              <a:t> </a:t>
            </a:r>
            <a:r>
              <a:rPr lang="vi-VN" b="1" dirty="0" smtClean="0"/>
              <a:t>một từ </a:t>
            </a:r>
            <a:r>
              <a:rPr lang="vi-VN" b="1" dirty="0"/>
              <a:t>sẽ </a:t>
            </a:r>
            <a:r>
              <a:rPr lang="vi-VN" b="1" dirty="0" smtClean="0"/>
              <a:t>được </a:t>
            </a:r>
            <a:r>
              <a:rPr lang="vi-VN" b="1" dirty="0"/>
              <a:t>thưởng một số </a:t>
            </a:r>
            <a:r>
              <a:rPr lang="vi-VN" b="1" dirty="0" smtClean="0"/>
              <a:t>điểm </a:t>
            </a:r>
            <a:r>
              <a:rPr lang="vi-VN" b="1" dirty="0"/>
              <a:t>nhất </a:t>
            </a:r>
            <a:r>
              <a:rPr lang="vi-VN" b="1" dirty="0" smtClean="0"/>
              <a:t>định</a:t>
            </a:r>
            <a:r>
              <a:rPr lang="vi-VN" b="1" dirty="0"/>
              <a:t>. </a:t>
            </a:r>
          </a:p>
          <a:p>
            <a:pPr algn="just"/>
            <a:r>
              <a:rPr lang="vi-VN" b="1" dirty="0"/>
              <a:t>- Khi gõ xong một từ nhấn phím  </a:t>
            </a:r>
            <a:r>
              <a:rPr lang="vi-VN" b="1" dirty="0" smtClean="0">
                <a:solidFill>
                  <a:srgbClr val="FF0000"/>
                </a:solidFill>
              </a:rPr>
              <a:t>Enter</a:t>
            </a:r>
            <a:r>
              <a:rPr lang="en-US" b="1" dirty="0" smtClean="0"/>
              <a:t> </a:t>
            </a:r>
            <a:r>
              <a:rPr lang="vi-VN" b="1" dirty="0" smtClean="0"/>
              <a:t>hoặc  </a:t>
            </a:r>
            <a:r>
              <a:rPr lang="vi-VN" b="1" dirty="0" smtClean="0">
                <a:solidFill>
                  <a:srgbClr val="FF0000"/>
                </a:solidFill>
              </a:rPr>
              <a:t>Space</a:t>
            </a:r>
            <a:r>
              <a:rPr lang="en-US" b="1" dirty="0" smtClean="0"/>
              <a:t> </a:t>
            </a:r>
            <a:r>
              <a:rPr lang="vi-VN" b="1" dirty="0" smtClean="0"/>
              <a:t>để </a:t>
            </a:r>
            <a:r>
              <a:rPr lang="vi-VN" b="1" dirty="0"/>
              <a:t>chuyển sang </a:t>
            </a:r>
            <a:r>
              <a:rPr lang="vi-VN" b="1" dirty="0" smtClean="0"/>
              <a:t>đám </a:t>
            </a:r>
            <a:r>
              <a:rPr lang="vi-VN" b="1" dirty="0"/>
              <a:t>mây </a:t>
            </a:r>
            <a:r>
              <a:rPr lang="vi-VN" b="1" dirty="0" smtClean="0"/>
              <a:t>tiếp </a:t>
            </a:r>
            <a:r>
              <a:rPr lang="vi-VN" b="1" dirty="0"/>
              <a:t>theo. Phím </a:t>
            </a:r>
            <a:r>
              <a:rPr lang="vi-VN" b="1" dirty="0" smtClean="0">
                <a:solidFill>
                  <a:srgbClr val="FF0000"/>
                </a:solidFill>
              </a:rPr>
              <a:t>BackSpace</a:t>
            </a:r>
            <a:r>
              <a:rPr lang="en-US" b="1" dirty="0" smtClean="0"/>
              <a:t> </a:t>
            </a:r>
            <a:r>
              <a:rPr lang="vi-VN" b="1" dirty="0" smtClean="0"/>
              <a:t>dùng để </a:t>
            </a:r>
            <a:r>
              <a:rPr lang="vi-VN" b="1" dirty="0"/>
              <a:t>chuyển về </a:t>
            </a:r>
            <a:r>
              <a:rPr lang="vi-VN" b="1" dirty="0" smtClean="0"/>
              <a:t>đám </a:t>
            </a:r>
            <a:r>
              <a:rPr lang="vi-VN" b="1" dirty="0"/>
              <a:t>mây trước </a:t>
            </a:r>
            <a:r>
              <a:rPr lang="vi-VN" b="1" dirty="0" smtClean="0"/>
              <a:t>đó</a:t>
            </a:r>
            <a:r>
              <a:rPr lang="vi-VN" b="1" dirty="0"/>
              <a:t>. </a:t>
            </a:r>
          </a:p>
        </p:txBody>
      </p:sp>
      <p:sp>
        <p:nvSpPr>
          <p:cNvPr id="6" name="Rectangle 5"/>
          <p:cNvSpPr/>
          <p:nvPr/>
        </p:nvSpPr>
        <p:spPr>
          <a:xfrm>
            <a:off x="76200" y="1066800"/>
            <a:ext cx="6936451" cy="646331"/>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en-US" sz="3600" b="1" smtClean="0">
                <a:ln w="10541" cmpd="sng">
                  <a:solidFill>
                    <a:schemeClr val="accent1">
                      <a:shade val="88000"/>
                      <a:satMod val="110000"/>
                    </a:schemeClr>
                  </a:solidFill>
                  <a:prstDash val="solid"/>
                </a:ln>
                <a:solidFill>
                  <a:schemeClr val="bg1"/>
                </a:solidFill>
              </a:rPr>
              <a:t>c. Luyện </a:t>
            </a:r>
            <a:r>
              <a:rPr lang="en-US" sz="3600" b="1">
                <a:ln w="10541" cmpd="sng">
                  <a:solidFill>
                    <a:schemeClr val="accent1">
                      <a:shade val="88000"/>
                      <a:satMod val="110000"/>
                    </a:schemeClr>
                  </a:solidFill>
                  <a:prstDash val="solid"/>
                </a:ln>
                <a:solidFill>
                  <a:schemeClr val="bg1"/>
                </a:solidFill>
              </a:rPr>
              <a:t>gõ bằng </a:t>
            </a:r>
            <a:r>
              <a:rPr lang="vi-VN" sz="3600" b="1">
                <a:ln w="10541" cmpd="sng">
                  <a:solidFill>
                    <a:schemeClr val="accent1">
                      <a:shade val="88000"/>
                      <a:satMod val="110000"/>
                    </a:schemeClr>
                  </a:solidFill>
                  <a:prstDash val="solid"/>
                </a:ln>
                <a:solidFill>
                  <a:schemeClr val="bg1"/>
                </a:solidFill>
              </a:rPr>
              <a:t>trò chơi Clouds</a:t>
            </a:r>
            <a:endParaRPr lang="en-US" sz="3600" b="1">
              <a:ln w="10541" cmpd="sng">
                <a:solidFill>
                  <a:schemeClr val="accent1">
                    <a:shade val="88000"/>
                    <a:satMod val="110000"/>
                  </a:schemeClr>
                </a:solidFill>
                <a:prstDash val="solid"/>
              </a:ln>
              <a:solidFill>
                <a:schemeClr val="bg1"/>
              </a:solidFill>
            </a:endParaRPr>
          </a:p>
        </p:txBody>
      </p:sp>
      <p:sp>
        <p:nvSpPr>
          <p:cNvPr id="4" name="Rectangle 3"/>
          <p:cNvSpPr/>
          <p:nvPr/>
        </p:nvSpPr>
        <p:spPr>
          <a:xfrm>
            <a:off x="34635" y="4766608"/>
            <a:ext cx="90678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000" b="1" dirty="0"/>
              <a:t>-  Không  nhất  thiết  phải  gõ  xong  toàn  bộ  một  từ  trước  khi  chuyển  sang đám mây tiếp theo. Có thể chuyển sang đám mây khác, gõ xong và quay trở lại để hoàn thành nốt từ đang gõ. </a:t>
            </a:r>
          </a:p>
          <a:p>
            <a:pPr algn="just"/>
            <a:r>
              <a:rPr lang="vi-VN" sz="2000" b="1" dirty="0"/>
              <a:t>- Các đám mây có hình mặt trời sẽ có điểm số cao hơn, cần chú ý  </a:t>
            </a:r>
            <a:r>
              <a:rPr lang="vi-VN" sz="2000" b="1" dirty="0" smtClean="0"/>
              <a:t>ưu tiên </a:t>
            </a:r>
            <a:r>
              <a:rPr lang="vi-VN" sz="2000" b="1" dirty="0"/>
              <a:t>cho các đám mây này. </a:t>
            </a:r>
          </a:p>
          <a:p>
            <a:pPr algn="just"/>
            <a:r>
              <a:rPr lang="vi-VN" sz="2000" b="1" dirty="0"/>
              <a:t>- Chỉ cho phép bỏ qua </a:t>
            </a:r>
            <a:r>
              <a:rPr lang="vi-VN" sz="2000" b="1" dirty="0">
                <a:solidFill>
                  <a:srgbClr val="FF0000"/>
                </a:solidFill>
              </a:rPr>
              <a:t>6 đám mây</a:t>
            </a:r>
            <a:r>
              <a:rPr lang="vi-VN" sz="2000" b="1" dirty="0"/>
              <a: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400" y="1782040"/>
            <a:ext cx="4177200" cy="288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7301050" y="928707"/>
            <a:ext cx="1349100" cy="1111149"/>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smtClean="0"/>
              <a:t>Luật chơi</a:t>
            </a:r>
            <a:endParaRPr lang="en-US" sz="2800" b="1"/>
          </a:p>
        </p:txBody>
      </p:sp>
    </p:spTree>
    <p:extLst>
      <p:ext uri="{BB962C8B-B14F-4D97-AF65-F5344CB8AC3E}">
        <p14:creationId xmlns:p14="http://schemas.microsoft.com/office/powerpoint/2010/main" val="404883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additive="base">
                                        <p:cTn id="14" dur="500" fill="hold"/>
                                        <p:tgtEl>
                                          <p:spTgt spid="2051"/>
                                        </p:tgtEl>
                                        <p:attrNameLst>
                                          <p:attrName>ppt_x</p:attrName>
                                        </p:attrNameLst>
                                      </p:cBhvr>
                                      <p:tavLst>
                                        <p:tav tm="0">
                                          <p:val>
                                            <p:strVal val="#ppt_x"/>
                                          </p:val>
                                        </p:tav>
                                        <p:tav tm="100000">
                                          <p:val>
                                            <p:strVal val="#ppt_x"/>
                                          </p:val>
                                        </p:tav>
                                      </p:tavLst>
                                    </p:anim>
                                    <p:anim calcmode="lin" valueType="num">
                                      <p:cBhvr additive="base">
                                        <p:cTn id="15" dur="500" fill="hold"/>
                                        <p:tgtEl>
                                          <p:spTgt spid="2051"/>
                                        </p:tgtEl>
                                        <p:attrNameLst>
                                          <p:attrName>ppt_y</p:attrName>
                                        </p:attrNameLst>
                                      </p:cBhvr>
                                      <p:tavLst>
                                        <p:tav tm="0">
                                          <p:val>
                                            <p:strVal val="1+#ppt_h/2"/>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Thực hành</a:t>
            </a: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a:t>
            </a:r>
            <a:r>
              <a:rPr lang="en-US" sz="2800" b="1" spc="50" smtClean="0">
                <a:ln w="11430"/>
                <a:solidFill>
                  <a:schemeClr val="accent5">
                    <a:lumMod val="50000"/>
                  </a:schemeClr>
                </a:solidFill>
                <a:latin typeface="Cambria" pitchFamily="18" charset="0"/>
                <a:ea typeface="Malgun Gothic" pitchFamily="34" charset="-127"/>
                <a:cs typeface="Ariston" pitchFamily="18" charset="0"/>
              </a:rPr>
              <a:t>BẰNG 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6" name="Rectangle 5"/>
          <p:cNvSpPr/>
          <p:nvPr/>
        </p:nvSpPr>
        <p:spPr>
          <a:xfrm>
            <a:off x="76200" y="1066800"/>
            <a:ext cx="6936451" cy="646331"/>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en-US" sz="3600" b="1" dirty="0">
                <a:ln w="10541" cmpd="sng">
                  <a:solidFill>
                    <a:schemeClr val="accent1">
                      <a:shade val="88000"/>
                      <a:satMod val="110000"/>
                    </a:schemeClr>
                  </a:solidFill>
                  <a:prstDash val="solid"/>
                </a:ln>
                <a:solidFill>
                  <a:schemeClr val="bg1"/>
                </a:solidFill>
              </a:rPr>
              <a:t>c</a:t>
            </a:r>
            <a:r>
              <a:rPr lang="en-US" sz="3600" b="1" dirty="0" smtClean="0">
                <a:ln w="10541" cmpd="sng">
                  <a:solidFill>
                    <a:schemeClr val="accent1">
                      <a:shade val="88000"/>
                      <a:satMod val="110000"/>
                    </a:schemeClr>
                  </a:solidFill>
                  <a:prstDash val="solid"/>
                </a:ln>
                <a:solidFill>
                  <a:schemeClr val="bg1"/>
                </a:solidFill>
              </a:rPr>
              <a:t>. </a:t>
            </a:r>
            <a:r>
              <a:rPr lang="en-US" sz="3600" b="1" dirty="0" err="1" smtClean="0">
                <a:ln w="10541" cmpd="sng">
                  <a:solidFill>
                    <a:schemeClr val="accent1">
                      <a:shade val="88000"/>
                      <a:satMod val="110000"/>
                    </a:schemeClr>
                  </a:solidFill>
                  <a:prstDash val="solid"/>
                </a:ln>
                <a:solidFill>
                  <a:schemeClr val="bg1"/>
                </a:solidFill>
              </a:rPr>
              <a:t>Luyện</a:t>
            </a:r>
            <a:r>
              <a:rPr lang="en-US" sz="3600" b="1" dirty="0" smtClean="0">
                <a:ln w="10541" cmpd="sng">
                  <a:solidFill>
                    <a:schemeClr val="accent1">
                      <a:shade val="88000"/>
                      <a:satMod val="110000"/>
                    </a:schemeClr>
                  </a:solidFill>
                  <a:prstDash val="solid"/>
                </a:ln>
                <a:solidFill>
                  <a:schemeClr val="bg1"/>
                </a:solidFill>
              </a:rPr>
              <a:t> </a:t>
            </a:r>
            <a:r>
              <a:rPr lang="en-US" sz="3600" b="1" dirty="0" err="1">
                <a:ln w="10541" cmpd="sng">
                  <a:solidFill>
                    <a:schemeClr val="accent1">
                      <a:shade val="88000"/>
                      <a:satMod val="110000"/>
                    </a:schemeClr>
                  </a:solidFill>
                  <a:prstDash val="solid"/>
                </a:ln>
                <a:solidFill>
                  <a:schemeClr val="bg1"/>
                </a:solidFill>
              </a:rPr>
              <a:t>gõ</a:t>
            </a:r>
            <a:r>
              <a:rPr lang="en-US" sz="3600" b="1" dirty="0">
                <a:ln w="10541" cmpd="sng">
                  <a:solidFill>
                    <a:schemeClr val="accent1">
                      <a:shade val="88000"/>
                      <a:satMod val="110000"/>
                    </a:schemeClr>
                  </a:solidFill>
                  <a:prstDash val="solid"/>
                </a:ln>
                <a:solidFill>
                  <a:schemeClr val="bg1"/>
                </a:solidFill>
              </a:rPr>
              <a:t> </a:t>
            </a:r>
            <a:r>
              <a:rPr lang="en-US" sz="3600" b="1" dirty="0" err="1">
                <a:ln w="10541" cmpd="sng">
                  <a:solidFill>
                    <a:schemeClr val="accent1">
                      <a:shade val="88000"/>
                      <a:satMod val="110000"/>
                    </a:schemeClr>
                  </a:solidFill>
                  <a:prstDash val="solid"/>
                </a:ln>
                <a:solidFill>
                  <a:schemeClr val="bg1"/>
                </a:solidFill>
              </a:rPr>
              <a:t>bằng</a:t>
            </a:r>
            <a:r>
              <a:rPr lang="en-US" sz="3600" b="1" dirty="0">
                <a:ln w="10541" cmpd="sng">
                  <a:solidFill>
                    <a:schemeClr val="accent1">
                      <a:shade val="88000"/>
                      <a:satMod val="110000"/>
                    </a:schemeClr>
                  </a:solidFill>
                  <a:prstDash val="solid"/>
                </a:ln>
                <a:solidFill>
                  <a:schemeClr val="bg1"/>
                </a:solidFill>
              </a:rPr>
              <a:t> </a:t>
            </a:r>
            <a:r>
              <a:rPr lang="vi-VN" sz="3600" b="1" dirty="0">
                <a:ln w="10541" cmpd="sng">
                  <a:solidFill>
                    <a:schemeClr val="accent1">
                      <a:shade val="88000"/>
                      <a:satMod val="110000"/>
                    </a:schemeClr>
                  </a:solidFill>
                  <a:prstDash val="solid"/>
                </a:ln>
                <a:solidFill>
                  <a:schemeClr val="bg1"/>
                </a:solidFill>
              </a:rPr>
              <a:t>trò chơi Clouds</a:t>
            </a:r>
            <a:endParaRPr lang="en-US" sz="3600" b="1" dirty="0">
              <a:ln w="10541" cmpd="sng">
                <a:solidFill>
                  <a:schemeClr val="accent1">
                    <a:shade val="88000"/>
                    <a:satMod val="110000"/>
                  </a:schemeClr>
                </a:solidFill>
                <a:prstDash val="solid"/>
              </a:ln>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725" y="1837363"/>
            <a:ext cx="7278549" cy="502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1"/>
          <p:cNvSpPr/>
          <p:nvPr/>
        </p:nvSpPr>
        <p:spPr>
          <a:xfrm>
            <a:off x="7301050" y="928707"/>
            <a:ext cx="1349100" cy="1111149"/>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smtClean="0"/>
              <a:t>Luật chơi</a:t>
            </a:r>
            <a:endParaRPr lang="en-US" sz="2800" b="1"/>
          </a:p>
        </p:txBody>
      </p:sp>
      <p:sp>
        <p:nvSpPr>
          <p:cNvPr id="8" name="Rounded Rectangular Callout 7"/>
          <p:cNvSpPr/>
          <p:nvPr/>
        </p:nvSpPr>
        <p:spPr>
          <a:xfrm>
            <a:off x="1219200" y="4765238"/>
            <a:ext cx="1266550" cy="436231"/>
          </a:xfrm>
          <a:prstGeom prst="wedgeRoundRectCallout">
            <a:avLst>
              <a:gd name="adj1" fmla="val -28337"/>
              <a:gd name="adj2" fmla="val 230009"/>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mtClean="0"/>
              <a:t>Số điểm</a:t>
            </a:r>
            <a:endParaRPr lang="en-US"/>
          </a:p>
        </p:txBody>
      </p:sp>
      <p:sp>
        <p:nvSpPr>
          <p:cNvPr id="9" name="Rounded Rectangular Callout 8"/>
          <p:cNvSpPr/>
          <p:nvPr/>
        </p:nvSpPr>
        <p:spPr>
          <a:xfrm>
            <a:off x="2911150" y="4793376"/>
            <a:ext cx="2194250" cy="436231"/>
          </a:xfrm>
          <a:prstGeom prst="wedgeRoundRectCallout">
            <a:avLst>
              <a:gd name="adj1" fmla="val -28337"/>
              <a:gd name="adj2" fmla="val 230009"/>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err="1" smtClean="0"/>
              <a:t>Số</a:t>
            </a:r>
            <a:r>
              <a:rPr lang="en-US" dirty="0" smtClean="0"/>
              <a:t> </a:t>
            </a:r>
            <a:r>
              <a:rPr lang="en-US" dirty="0" err="1" smtClean="0"/>
              <a:t>từ</a:t>
            </a:r>
            <a:r>
              <a:rPr lang="en-US" dirty="0" smtClean="0"/>
              <a:t> </a:t>
            </a:r>
            <a:r>
              <a:rPr lang="en-US" dirty="0" err="1" smtClean="0"/>
              <a:t>đã</a:t>
            </a:r>
            <a:r>
              <a:rPr lang="en-US" dirty="0" smtClean="0"/>
              <a:t> </a:t>
            </a:r>
            <a:r>
              <a:rPr lang="en-US" dirty="0" err="1" smtClean="0"/>
              <a:t>bị</a:t>
            </a:r>
            <a:r>
              <a:rPr lang="en-US" dirty="0" smtClean="0"/>
              <a:t> </a:t>
            </a:r>
            <a:r>
              <a:rPr lang="en-US" dirty="0" err="1" smtClean="0"/>
              <a:t>bỏ</a:t>
            </a:r>
            <a:r>
              <a:rPr lang="en-US" dirty="0" smtClean="0"/>
              <a:t> qua</a:t>
            </a:r>
            <a:endParaRPr lang="en-US" dirty="0"/>
          </a:p>
        </p:txBody>
      </p:sp>
      <p:sp>
        <p:nvSpPr>
          <p:cNvPr id="10" name="Rounded Rectangular Callout 9"/>
          <p:cNvSpPr/>
          <p:nvPr/>
        </p:nvSpPr>
        <p:spPr>
          <a:xfrm>
            <a:off x="1219199" y="1905000"/>
            <a:ext cx="2789075" cy="571088"/>
          </a:xfrm>
          <a:prstGeom prst="wedgeRoundRectCallout">
            <a:avLst>
              <a:gd name="adj1" fmla="val 24602"/>
              <a:gd name="adj2" fmla="val 101064"/>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mtClean="0"/>
              <a:t>Chữ cần thực hiện trên mỗi đám mây</a:t>
            </a:r>
            <a:endParaRPr lang="en-US"/>
          </a:p>
        </p:txBody>
      </p:sp>
      <p:sp>
        <p:nvSpPr>
          <p:cNvPr id="3" name="TextBox 2"/>
          <p:cNvSpPr txBox="1"/>
          <p:nvPr/>
        </p:nvSpPr>
        <p:spPr>
          <a:xfrm>
            <a:off x="76200" y="3770308"/>
            <a:ext cx="814888" cy="2862322"/>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dirty="0" err="1" smtClean="0"/>
              <a:t>Lưu</a:t>
            </a:r>
            <a:r>
              <a:rPr lang="en-US" dirty="0" smtClean="0"/>
              <a:t> ý: </a:t>
            </a:r>
          </a:p>
          <a:p>
            <a:pPr algn="ctr"/>
            <a:r>
              <a:rPr lang="en-US" dirty="0" err="1" smtClean="0"/>
              <a:t>Em</a:t>
            </a:r>
            <a:r>
              <a:rPr lang="en-US" dirty="0" smtClean="0"/>
              <a:t> </a:t>
            </a:r>
            <a:r>
              <a:rPr lang="en-US" dirty="0" err="1" smtClean="0"/>
              <a:t>cần</a:t>
            </a:r>
            <a:r>
              <a:rPr lang="en-US" dirty="0" smtClean="0"/>
              <a:t> </a:t>
            </a:r>
            <a:r>
              <a:rPr lang="en-US" dirty="0" err="1" smtClean="0"/>
              <a:t>gõ</a:t>
            </a:r>
            <a:r>
              <a:rPr lang="en-US" dirty="0" smtClean="0"/>
              <a:t> </a:t>
            </a:r>
            <a:r>
              <a:rPr lang="en-US" dirty="0" err="1" smtClean="0"/>
              <a:t>chữ</a:t>
            </a:r>
            <a:r>
              <a:rPr lang="en-US" dirty="0" smtClean="0"/>
              <a:t> </a:t>
            </a:r>
            <a:r>
              <a:rPr lang="en-US" dirty="0" err="1" smtClean="0"/>
              <a:t>Hoa</a:t>
            </a:r>
            <a:r>
              <a:rPr lang="en-US" dirty="0" smtClean="0"/>
              <a:t> </a:t>
            </a:r>
            <a:r>
              <a:rPr lang="en-US" dirty="0" err="1" smtClean="0"/>
              <a:t>kết</a:t>
            </a:r>
            <a:r>
              <a:rPr lang="en-US" dirty="0" smtClean="0"/>
              <a:t> </a:t>
            </a:r>
            <a:r>
              <a:rPr lang="en-US" dirty="0" err="1" smtClean="0"/>
              <a:t>hợp</a:t>
            </a:r>
            <a:r>
              <a:rPr lang="en-US" dirty="0" smtClean="0"/>
              <a:t> </a:t>
            </a:r>
            <a:r>
              <a:rPr lang="en-US" dirty="0" err="1" smtClean="0"/>
              <a:t>với</a:t>
            </a:r>
            <a:r>
              <a:rPr lang="en-US" dirty="0" smtClean="0"/>
              <a:t> </a:t>
            </a:r>
            <a:r>
              <a:rPr lang="en-US" dirty="0" err="1" smtClean="0"/>
              <a:t>phím</a:t>
            </a:r>
            <a:r>
              <a:rPr lang="en-US" dirty="0" smtClean="0"/>
              <a:t> Shift</a:t>
            </a:r>
            <a:endParaRPr lang="en-US" dirty="0"/>
          </a:p>
        </p:txBody>
      </p:sp>
      <p:sp>
        <p:nvSpPr>
          <p:cNvPr id="7" name="Line Callout 1 6"/>
          <p:cNvSpPr/>
          <p:nvPr/>
        </p:nvSpPr>
        <p:spPr>
          <a:xfrm>
            <a:off x="8269150" y="3962400"/>
            <a:ext cx="874850" cy="2743200"/>
          </a:xfrm>
          <a:prstGeom prst="borderCallout1">
            <a:avLst>
              <a:gd name="adj1" fmla="val 18750"/>
              <a:gd name="adj2" fmla="val -8333"/>
              <a:gd name="adj3" fmla="val 92130"/>
              <a:gd name="adj4" fmla="val -2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Nhấn</a:t>
            </a:r>
            <a:r>
              <a:rPr lang="en-US" dirty="0" smtClean="0"/>
              <a:t> Cancel </a:t>
            </a:r>
            <a:r>
              <a:rPr lang="en-US" dirty="0" err="1" smtClean="0"/>
              <a:t>để</a:t>
            </a:r>
            <a:r>
              <a:rPr lang="en-US" dirty="0" smtClean="0"/>
              <a:t> quay </a:t>
            </a:r>
            <a:r>
              <a:rPr lang="en-US" dirty="0" err="1" smtClean="0"/>
              <a:t>lại</a:t>
            </a:r>
            <a:r>
              <a:rPr lang="en-US" dirty="0" smtClean="0"/>
              <a:t> </a:t>
            </a:r>
            <a:r>
              <a:rPr lang="en-US" dirty="0" err="1" smtClean="0"/>
              <a:t>màn</a:t>
            </a:r>
            <a:r>
              <a:rPr lang="en-US" dirty="0" smtClean="0"/>
              <a:t> </a:t>
            </a:r>
            <a:r>
              <a:rPr lang="en-US" dirty="0" err="1" smtClean="0"/>
              <a:t>hình</a:t>
            </a:r>
            <a:r>
              <a:rPr lang="en-US" dirty="0" smtClean="0"/>
              <a:t> </a:t>
            </a:r>
            <a:r>
              <a:rPr lang="en-US" dirty="0" err="1" smtClean="0"/>
              <a:t>các</a:t>
            </a:r>
            <a:r>
              <a:rPr lang="en-US" dirty="0" smtClean="0"/>
              <a:t> </a:t>
            </a:r>
            <a:r>
              <a:rPr lang="en-US" dirty="0" err="1" smtClean="0"/>
              <a:t>trò</a:t>
            </a:r>
            <a:r>
              <a:rPr lang="en-US" dirty="0" smtClean="0"/>
              <a:t> </a:t>
            </a:r>
            <a:r>
              <a:rPr lang="en-US" dirty="0" err="1" smtClean="0"/>
              <a:t>chơi</a:t>
            </a:r>
            <a:r>
              <a:rPr lang="en-US" dirty="0" smtClean="0"/>
              <a:t> </a:t>
            </a:r>
            <a:endParaRPr lang="en-US" dirty="0"/>
          </a:p>
        </p:txBody>
      </p:sp>
    </p:spTree>
    <p:extLst>
      <p:ext uri="{BB962C8B-B14F-4D97-AF65-F5344CB8AC3E}">
        <p14:creationId xmlns:p14="http://schemas.microsoft.com/office/powerpoint/2010/main" val="158011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Thực hành</a:t>
            </a: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a:t>
            </a:r>
            <a:r>
              <a:rPr lang="en-US" sz="2800" b="1" spc="50" smtClean="0">
                <a:ln w="11430"/>
                <a:solidFill>
                  <a:schemeClr val="accent5">
                    <a:lumMod val="50000"/>
                  </a:schemeClr>
                </a:solidFill>
                <a:latin typeface="Cambria" pitchFamily="18" charset="0"/>
                <a:ea typeface="Malgun Gothic" pitchFamily="34" charset="-127"/>
                <a:cs typeface="Ariston" pitchFamily="18" charset="0"/>
              </a:rPr>
              <a:t>BẰNG 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4" name="Rectangle 3"/>
          <p:cNvSpPr/>
          <p:nvPr/>
        </p:nvSpPr>
        <p:spPr>
          <a:xfrm>
            <a:off x="76200" y="1066800"/>
            <a:ext cx="7261540" cy="646331"/>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just"/>
            <a:r>
              <a:rPr lang="en-US" sz="3600" b="1" smtClean="0">
                <a:ln w="10541" cmpd="sng">
                  <a:solidFill>
                    <a:schemeClr val="accent1">
                      <a:shade val="88000"/>
                      <a:satMod val="110000"/>
                    </a:schemeClr>
                  </a:solidFill>
                  <a:prstDash val="solid"/>
                </a:ln>
                <a:solidFill>
                  <a:schemeClr val="bg1"/>
                </a:solidFill>
              </a:rPr>
              <a:t>d. Luyện </a:t>
            </a:r>
            <a:r>
              <a:rPr lang="en-US" sz="3600" b="1">
                <a:ln w="10541" cmpd="sng">
                  <a:solidFill>
                    <a:schemeClr val="accent1">
                      <a:shade val="88000"/>
                      <a:satMod val="110000"/>
                    </a:schemeClr>
                  </a:solidFill>
                  <a:prstDash val="solid"/>
                </a:ln>
                <a:solidFill>
                  <a:schemeClr val="bg1"/>
                </a:solidFill>
              </a:rPr>
              <a:t>gõ bằng </a:t>
            </a:r>
            <a:r>
              <a:rPr lang="vi-VN" sz="3600" b="1">
                <a:ln w="10541" cmpd="sng">
                  <a:solidFill>
                    <a:schemeClr val="accent1">
                      <a:shade val="88000"/>
                      <a:satMod val="110000"/>
                    </a:schemeClr>
                  </a:solidFill>
                  <a:prstDash val="solid"/>
                </a:ln>
                <a:solidFill>
                  <a:schemeClr val="bg1"/>
                </a:solidFill>
              </a:rPr>
              <a:t>trò chơi Wordtris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97300"/>
            <a:ext cx="3741580" cy="25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4300" y="2532422"/>
            <a:ext cx="26670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vi-VN" b="1" smtClean="0"/>
              <a:t>Bước 1:</a:t>
            </a:r>
          </a:p>
          <a:p>
            <a:pPr algn="just"/>
            <a:r>
              <a:rPr lang="vi-VN" b="1" smtClean="0"/>
              <a:t>Nháy vào mục  </a:t>
            </a:r>
            <a:r>
              <a:rPr lang="vi-VN" b="1" smtClean="0">
                <a:solidFill>
                  <a:srgbClr val="FF0000"/>
                </a:solidFill>
              </a:rPr>
              <a:t>Games</a:t>
            </a:r>
            <a:endParaRPr lang="vi-VN" b="1">
              <a:solidFill>
                <a:srgbClr val="FF0000"/>
              </a:solidFill>
            </a:endParaRPr>
          </a:p>
        </p:txBody>
      </p:sp>
      <p:sp>
        <p:nvSpPr>
          <p:cNvPr id="7" name="Rectangle 6"/>
          <p:cNvSpPr/>
          <p:nvPr/>
        </p:nvSpPr>
        <p:spPr>
          <a:xfrm>
            <a:off x="76200" y="1770064"/>
            <a:ext cx="2978700" cy="461665"/>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vi-VN" sz="2400" b="1" smtClean="0">
                <a:ln w="10541" cmpd="sng">
                  <a:solidFill>
                    <a:schemeClr val="accent1">
                      <a:shade val="88000"/>
                      <a:satMod val="110000"/>
                    </a:schemeClr>
                  </a:solidFill>
                  <a:prstDash val="solid"/>
                </a:ln>
                <a:solidFill>
                  <a:schemeClr val="bg1"/>
                </a:solidFill>
              </a:rPr>
              <a:t>Khởi động trò chơi</a:t>
            </a:r>
            <a:endParaRPr lang="en-US" sz="2400" b="1">
              <a:ln w="10541" cmpd="sng">
                <a:solidFill>
                  <a:schemeClr val="accent1">
                    <a:shade val="88000"/>
                    <a:satMod val="110000"/>
                  </a:schemeClr>
                </a:solidFill>
                <a:prstDash val="solid"/>
              </a:ln>
              <a:solidFill>
                <a:schemeClr val="bg1"/>
              </a:solidFill>
            </a:endParaRPr>
          </a:p>
        </p:txBody>
      </p:sp>
      <p:sp>
        <p:nvSpPr>
          <p:cNvPr id="8" name="TextBox 7"/>
          <p:cNvSpPr txBox="1"/>
          <p:nvPr/>
        </p:nvSpPr>
        <p:spPr>
          <a:xfrm>
            <a:off x="3048000" y="2209800"/>
            <a:ext cx="2667000" cy="129266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vi-VN" b="1" smtClean="0"/>
              <a:t>Bước 2:</a:t>
            </a:r>
          </a:p>
          <a:p>
            <a:pPr algn="just"/>
            <a:r>
              <a:rPr lang="vi-VN" b="1" smtClean="0"/>
              <a:t>Lựa chọn games </a:t>
            </a:r>
            <a:r>
              <a:rPr lang="en-US" sz="2400" b="1">
                <a:solidFill>
                  <a:srgbClr val="FF0000"/>
                </a:solidFill>
              </a:rPr>
              <a:t>WordTris</a:t>
            </a:r>
            <a:r>
              <a:rPr lang="vi-VN" b="1" smtClean="0"/>
              <a:t> và nháy vào nút </a:t>
            </a:r>
            <a:r>
              <a:rPr lang="vi-VN" b="1" smtClean="0">
                <a:solidFill>
                  <a:srgbClr val="FF0000"/>
                </a:solidFill>
              </a:rPr>
              <a:t>Start</a:t>
            </a:r>
            <a:endParaRPr lang="vi-VN" b="1">
              <a:solidFill>
                <a:srgbClr val="FF0000"/>
              </a:solidFill>
            </a:endParaRPr>
          </a:p>
        </p:txBody>
      </p:sp>
      <p:sp>
        <p:nvSpPr>
          <p:cNvPr id="9" name="TextBox 8"/>
          <p:cNvSpPr txBox="1"/>
          <p:nvPr/>
        </p:nvSpPr>
        <p:spPr>
          <a:xfrm>
            <a:off x="6096000" y="2429469"/>
            <a:ext cx="266700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vi-VN" b="1" smtClean="0"/>
              <a:t>Bước 3:</a:t>
            </a:r>
          </a:p>
          <a:p>
            <a:pPr algn="just"/>
            <a:r>
              <a:rPr lang="vi-VN" b="1" smtClean="0"/>
              <a:t>Nháy vào nút </a:t>
            </a:r>
            <a:r>
              <a:rPr lang="vi-VN" b="1" smtClean="0">
                <a:solidFill>
                  <a:srgbClr val="FF0000"/>
                </a:solidFill>
              </a:rPr>
              <a:t>Next</a:t>
            </a:r>
            <a:endParaRPr lang="vi-VN" b="1">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05677"/>
            <a:ext cx="4027330" cy="274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038600"/>
            <a:ext cx="1195387" cy="10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47800" y="4648200"/>
            <a:ext cx="6858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255930" y="4800600"/>
            <a:ext cx="620870" cy="685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Rectangle 13"/>
          <p:cNvSpPr/>
          <p:nvPr/>
        </p:nvSpPr>
        <p:spPr>
          <a:xfrm>
            <a:off x="7543800" y="5829300"/>
            <a:ext cx="107458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90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par>
                                <p:cTn id="20" presetID="16" presetClass="entr" presetSubtype="21" repeatCount="2000"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arn(inVertical)">
                                      <p:cBhvr>
                                        <p:cTn id="22" dur="500"/>
                                        <p:tgtEl>
                                          <p:spTgt spid="205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051"/>
                                        </p:tgtEl>
                                      </p:cBhvr>
                                    </p:animEffect>
                                    <p:set>
                                      <p:cBhvr>
                                        <p:cTn id="33" dur="1" fill="hold">
                                          <p:stCondLst>
                                            <p:cond delay="499"/>
                                          </p:stCondLst>
                                        </p:cTn>
                                        <p:tgtEl>
                                          <p:spTgt spid="2051"/>
                                        </p:tgtEl>
                                        <p:attrNameLst>
                                          <p:attrName>style.visibility</p:attrName>
                                        </p:attrNameLst>
                                      </p:cBhvr>
                                      <p:to>
                                        <p:strVal val="hidden"/>
                                      </p:to>
                                    </p:set>
                                  </p:childTnLst>
                                </p:cTn>
                              </p:par>
                              <p:par>
                                <p:cTn id="34" presetID="22" presetClass="entr" presetSubtype="4" repeatCount="300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1"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wipe(up)">
                                      <p:cBhvr>
                                        <p:cTn id="42" dur="500"/>
                                        <p:tgtEl>
                                          <p:spTgt spid="1026"/>
                                        </p:tgtEl>
                                      </p:cBhvr>
                                    </p:animEffect>
                                  </p:childTnLst>
                                </p:cTn>
                              </p:par>
                              <p:par>
                                <p:cTn id="43" presetID="22" presetClass="entr" presetSubtype="4" repeatCount="300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3000" fill="hold"/>
                                        <p:tgtEl>
                                          <p:spTgt spid="9"/>
                                        </p:tgtEl>
                                        <p:attrNameLst>
                                          <p:attrName>ppt_x</p:attrName>
                                        </p:attrNameLst>
                                      </p:cBhvr>
                                      <p:tavLst>
                                        <p:tav tm="0">
                                          <p:val>
                                            <p:strVal val="#ppt_x"/>
                                          </p:val>
                                        </p:tav>
                                        <p:tav tm="100000">
                                          <p:val>
                                            <p:strVal val="#ppt_x"/>
                                          </p:val>
                                        </p:tav>
                                      </p:tavLst>
                                    </p:anim>
                                    <p:anim calcmode="lin" valueType="num">
                                      <p:cBhvr additive="base">
                                        <p:cTn id="49"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2" grpId="0" animBg="1"/>
      <p:bldP spid="10"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Thực hành</a:t>
            </a: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a:t>
            </a:r>
            <a:r>
              <a:rPr lang="en-US" sz="2800" b="1" spc="50" smtClean="0">
                <a:ln w="11430"/>
                <a:solidFill>
                  <a:schemeClr val="accent5">
                    <a:lumMod val="50000"/>
                  </a:schemeClr>
                </a:solidFill>
                <a:latin typeface="Cambria" pitchFamily="18" charset="0"/>
                <a:ea typeface="Malgun Gothic" pitchFamily="34" charset="-127"/>
                <a:cs typeface="Ariston" pitchFamily="18" charset="0"/>
              </a:rPr>
              <a:t>BẰNG 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3" name="Rectangle 2"/>
          <p:cNvSpPr/>
          <p:nvPr/>
        </p:nvSpPr>
        <p:spPr>
          <a:xfrm>
            <a:off x="152400" y="1905000"/>
            <a:ext cx="2895600" cy="470898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000" b="1" dirty="0" smtClean="0"/>
              <a:t>- </a:t>
            </a:r>
            <a:r>
              <a:rPr lang="vi-VN" sz="2000" b="1" dirty="0"/>
              <a:t>Trên màn hình sẽ xuất hiện các thanh chữ, trên mỗi thanh chữ sẽ có </a:t>
            </a:r>
            <a:r>
              <a:rPr lang="vi-VN" sz="2000" b="1" dirty="0" smtClean="0"/>
              <a:t>một từ</a:t>
            </a:r>
            <a:r>
              <a:rPr lang="vi-VN" sz="2000" b="1" dirty="0"/>
              <a:t>. </a:t>
            </a:r>
          </a:p>
          <a:p>
            <a:pPr algn="just"/>
            <a:r>
              <a:rPr lang="en-US" sz="2000" b="1" dirty="0" smtClean="0"/>
              <a:t>- </a:t>
            </a:r>
            <a:r>
              <a:rPr lang="vi-VN" sz="2000" b="1" dirty="0" smtClean="0"/>
              <a:t>Nhiệm </a:t>
            </a:r>
            <a:r>
              <a:rPr lang="vi-VN" sz="2000" b="1" dirty="0"/>
              <a:t>vụ của người chơi là gõ nhanh các chữ này trước khi thanh chữ bị rơi </a:t>
            </a:r>
            <a:r>
              <a:rPr lang="vi-VN" sz="2000" b="1" dirty="0" smtClean="0"/>
              <a:t>xuống </a:t>
            </a:r>
            <a:r>
              <a:rPr lang="vi-VN" sz="2000" b="1" dirty="0"/>
              <a:t>khung. </a:t>
            </a:r>
          </a:p>
          <a:p>
            <a:pPr algn="just"/>
            <a:r>
              <a:rPr lang="vi-VN" sz="2000" b="1" dirty="0" smtClean="0"/>
              <a:t>- </a:t>
            </a:r>
            <a:r>
              <a:rPr lang="vi-VN" sz="2000" b="1" dirty="0"/>
              <a:t>Mỗi khi gõ xong một từ cần nhấn phím </a:t>
            </a:r>
            <a:r>
              <a:rPr lang="vi-VN" sz="2000" b="1" dirty="0" smtClean="0">
                <a:solidFill>
                  <a:srgbClr val="FF0000"/>
                </a:solidFill>
              </a:rPr>
              <a:t>Space</a:t>
            </a:r>
            <a:r>
              <a:rPr lang="vi-VN" sz="2000" b="1" dirty="0" smtClean="0"/>
              <a:t> </a:t>
            </a:r>
            <a:r>
              <a:rPr lang="vi-VN" sz="2000" b="1" dirty="0"/>
              <a:t>chuyển sang từ tiếp theo. </a:t>
            </a:r>
          </a:p>
          <a:p>
            <a:pPr algn="just"/>
            <a:r>
              <a:rPr lang="vi-VN" sz="2000" b="1" dirty="0"/>
              <a:t>- Chỉ cho phép bỏ qua </a:t>
            </a:r>
            <a:r>
              <a:rPr lang="vi-VN" sz="2000" b="1" dirty="0">
                <a:solidFill>
                  <a:srgbClr val="FF0000"/>
                </a:solidFill>
              </a:rPr>
              <a:t>6</a:t>
            </a:r>
            <a:r>
              <a:rPr lang="vi-VN" sz="2000" b="1" dirty="0"/>
              <a:t> thanh chữ.</a:t>
            </a:r>
            <a:endParaRPr lang="en-US" sz="2000" b="1" dirty="0"/>
          </a:p>
        </p:txBody>
      </p:sp>
      <p:sp>
        <p:nvSpPr>
          <p:cNvPr id="4" name="Rectangle 3"/>
          <p:cNvSpPr/>
          <p:nvPr/>
        </p:nvSpPr>
        <p:spPr>
          <a:xfrm>
            <a:off x="76200" y="1066800"/>
            <a:ext cx="7261540" cy="646331"/>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just"/>
            <a:r>
              <a:rPr lang="en-US" sz="3600" b="1" smtClean="0">
                <a:ln w="10541" cmpd="sng">
                  <a:solidFill>
                    <a:schemeClr val="accent1">
                      <a:shade val="88000"/>
                      <a:satMod val="110000"/>
                    </a:schemeClr>
                  </a:solidFill>
                  <a:prstDash val="solid"/>
                </a:ln>
                <a:solidFill>
                  <a:schemeClr val="bg1"/>
                </a:solidFill>
              </a:rPr>
              <a:t>d. Luyện </a:t>
            </a:r>
            <a:r>
              <a:rPr lang="en-US" sz="3600" b="1">
                <a:ln w="10541" cmpd="sng">
                  <a:solidFill>
                    <a:schemeClr val="accent1">
                      <a:shade val="88000"/>
                      <a:satMod val="110000"/>
                    </a:schemeClr>
                  </a:solidFill>
                  <a:prstDash val="solid"/>
                </a:ln>
                <a:solidFill>
                  <a:schemeClr val="bg1"/>
                </a:solidFill>
              </a:rPr>
              <a:t>gõ bằng </a:t>
            </a:r>
            <a:r>
              <a:rPr lang="vi-VN" sz="3600" b="1">
                <a:ln w="10541" cmpd="sng">
                  <a:solidFill>
                    <a:schemeClr val="accent1">
                      <a:shade val="88000"/>
                      <a:satMod val="110000"/>
                    </a:schemeClr>
                  </a:solidFill>
                  <a:prstDash val="solid"/>
                </a:ln>
                <a:solidFill>
                  <a:schemeClr val="bg1"/>
                </a:solidFill>
              </a:rPr>
              <a:t>trò chơi Wordtris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90942"/>
            <a:ext cx="5753100" cy="393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6"/>
          <p:cNvSpPr/>
          <p:nvPr/>
        </p:nvSpPr>
        <p:spPr>
          <a:xfrm>
            <a:off x="7301050" y="928707"/>
            <a:ext cx="1652450" cy="1281093"/>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smtClean="0"/>
              <a:t>Luật chơi</a:t>
            </a:r>
            <a:endParaRPr lang="en-US" sz="2800" b="1"/>
          </a:p>
        </p:txBody>
      </p:sp>
    </p:spTree>
    <p:extLst>
      <p:ext uri="{BB962C8B-B14F-4D97-AF65-F5344CB8AC3E}">
        <p14:creationId xmlns:p14="http://schemas.microsoft.com/office/powerpoint/2010/main" val="2930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6" presetClass="entr" presetSubtype="32"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out)">
                                      <p:cBhvr>
                                        <p:cTn id="12" dur="2000"/>
                                        <p:tgtEl>
                                          <p:spTgt spid="1027"/>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Thực hành</a:t>
            </a: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a:t>
            </a:r>
            <a:r>
              <a:rPr lang="en-US" sz="2800" b="1" spc="50" smtClean="0">
                <a:ln w="11430"/>
                <a:solidFill>
                  <a:schemeClr val="accent5">
                    <a:lumMod val="50000"/>
                  </a:schemeClr>
                </a:solidFill>
                <a:latin typeface="Cambria" pitchFamily="18" charset="0"/>
                <a:ea typeface="Malgun Gothic" pitchFamily="34" charset="-127"/>
                <a:cs typeface="Ariston" pitchFamily="18" charset="0"/>
              </a:rPr>
              <a:t>BẰNG 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4" name="Rectangle 3"/>
          <p:cNvSpPr/>
          <p:nvPr/>
        </p:nvSpPr>
        <p:spPr>
          <a:xfrm>
            <a:off x="76200" y="1066800"/>
            <a:ext cx="7261540" cy="646331"/>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just"/>
            <a:r>
              <a:rPr lang="en-US" sz="3600" b="1" smtClean="0">
                <a:ln w="10541" cmpd="sng">
                  <a:solidFill>
                    <a:schemeClr val="accent1">
                      <a:shade val="88000"/>
                      <a:satMod val="110000"/>
                    </a:schemeClr>
                  </a:solidFill>
                  <a:prstDash val="solid"/>
                </a:ln>
                <a:solidFill>
                  <a:schemeClr val="bg1"/>
                </a:solidFill>
              </a:rPr>
              <a:t>d. Luyện </a:t>
            </a:r>
            <a:r>
              <a:rPr lang="en-US" sz="3600" b="1">
                <a:ln w="10541" cmpd="sng">
                  <a:solidFill>
                    <a:schemeClr val="accent1">
                      <a:shade val="88000"/>
                      <a:satMod val="110000"/>
                    </a:schemeClr>
                  </a:solidFill>
                  <a:prstDash val="solid"/>
                </a:ln>
                <a:solidFill>
                  <a:schemeClr val="bg1"/>
                </a:solidFill>
              </a:rPr>
              <a:t>gõ bằng </a:t>
            </a:r>
            <a:r>
              <a:rPr lang="vi-VN" sz="3600" b="1">
                <a:ln w="10541" cmpd="sng">
                  <a:solidFill>
                    <a:schemeClr val="accent1">
                      <a:shade val="88000"/>
                      <a:satMod val="110000"/>
                    </a:schemeClr>
                  </a:solidFill>
                  <a:prstDash val="solid"/>
                </a:ln>
                <a:solidFill>
                  <a:schemeClr val="bg1"/>
                </a:solidFill>
              </a:rPr>
              <a:t>trò chơi Wordtris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6"/>
          <p:cNvSpPr/>
          <p:nvPr/>
        </p:nvSpPr>
        <p:spPr>
          <a:xfrm>
            <a:off x="7301050" y="928707"/>
            <a:ext cx="1652450" cy="1281093"/>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smtClean="0"/>
              <a:t>Luật chơi</a:t>
            </a:r>
            <a:endParaRPr lang="en-US" sz="2800" b="1"/>
          </a:p>
        </p:txBody>
      </p:sp>
      <p:sp>
        <p:nvSpPr>
          <p:cNvPr id="8" name="Rounded Rectangular Callout 7"/>
          <p:cNvSpPr/>
          <p:nvPr/>
        </p:nvSpPr>
        <p:spPr>
          <a:xfrm>
            <a:off x="838200" y="4765238"/>
            <a:ext cx="1266550" cy="436231"/>
          </a:xfrm>
          <a:prstGeom prst="wedgeRoundRectCallout">
            <a:avLst>
              <a:gd name="adj1" fmla="val -28337"/>
              <a:gd name="adj2" fmla="val 230009"/>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mtClean="0"/>
              <a:t>Số điểm</a:t>
            </a:r>
            <a:endParaRPr lang="en-US"/>
          </a:p>
        </p:txBody>
      </p:sp>
      <p:sp>
        <p:nvSpPr>
          <p:cNvPr id="9" name="Rounded Rectangular Callout 8"/>
          <p:cNvSpPr/>
          <p:nvPr/>
        </p:nvSpPr>
        <p:spPr>
          <a:xfrm>
            <a:off x="2104751" y="5626100"/>
            <a:ext cx="1602220" cy="285544"/>
          </a:xfrm>
          <a:prstGeom prst="wedgeRoundRectCallout">
            <a:avLst>
              <a:gd name="adj1" fmla="val 35902"/>
              <a:gd name="adj2" fmla="val 118856"/>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err="1" smtClean="0"/>
              <a:t>Từ</a:t>
            </a:r>
            <a:r>
              <a:rPr lang="en-US" dirty="0" smtClean="0"/>
              <a:t> </a:t>
            </a:r>
            <a:r>
              <a:rPr lang="en-US" dirty="0" err="1" smtClean="0"/>
              <a:t>cần</a:t>
            </a:r>
            <a:r>
              <a:rPr lang="en-US" dirty="0" smtClean="0"/>
              <a:t> </a:t>
            </a:r>
            <a:r>
              <a:rPr lang="en-US" dirty="0" err="1" smtClean="0"/>
              <a:t>gõ</a:t>
            </a:r>
            <a:endParaRPr lang="en-US" dirty="0"/>
          </a:p>
        </p:txBody>
      </p:sp>
      <p:sp>
        <p:nvSpPr>
          <p:cNvPr id="10" name="Rounded Rectangular Callout 9"/>
          <p:cNvSpPr/>
          <p:nvPr/>
        </p:nvSpPr>
        <p:spPr>
          <a:xfrm>
            <a:off x="838200" y="2209800"/>
            <a:ext cx="2209800" cy="533400"/>
          </a:xfrm>
          <a:prstGeom prst="wedgeRoundRectCallout">
            <a:avLst>
              <a:gd name="adj1" fmla="val 58461"/>
              <a:gd name="adj2" fmla="val 143753"/>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err="1" smtClean="0"/>
              <a:t>Em</a:t>
            </a:r>
            <a:r>
              <a:rPr lang="en-US" dirty="0" smtClean="0"/>
              <a:t> </a:t>
            </a:r>
            <a:r>
              <a:rPr lang="en-US" dirty="0" err="1" smtClean="0"/>
              <a:t>cần</a:t>
            </a:r>
            <a:r>
              <a:rPr lang="en-US" dirty="0" smtClean="0"/>
              <a:t> </a:t>
            </a:r>
            <a:r>
              <a:rPr lang="en-US" dirty="0" err="1" smtClean="0"/>
              <a:t>gõ</a:t>
            </a:r>
            <a:r>
              <a:rPr lang="en-US" dirty="0" smtClean="0"/>
              <a:t> </a:t>
            </a:r>
            <a:r>
              <a:rPr lang="en-US" dirty="0" err="1" smtClean="0"/>
              <a:t>nhanh</a:t>
            </a:r>
            <a:r>
              <a:rPr lang="en-US" dirty="0" smtClean="0"/>
              <a:t> </a:t>
            </a:r>
            <a:r>
              <a:rPr lang="en-US" dirty="0" err="1" smtClean="0"/>
              <a:t>thanh</a:t>
            </a:r>
            <a:r>
              <a:rPr lang="en-US" dirty="0" smtClean="0"/>
              <a:t> </a:t>
            </a:r>
            <a:r>
              <a:rPr lang="en-US" dirty="0" err="1" smtClean="0"/>
              <a:t>chữ</a:t>
            </a:r>
            <a:r>
              <a:rPr lang="en-US" dirty="0" smtClean="0"/>
              <a:t> </a:t>
            </a:r>
            <a:r>
              <a:rPr lang="en-US" dirty="0" err="1" smtClean="0"/>
              <a:t>xuất</a:t>
            </a:r>
            <a:r>
              <a:rPr lang="en-US" dirty="0" smtClean="0"/>
              <a:t> </a:t>
            </a:r>
            <a:r>
              <a:rPr lang="en-US" dirty="0" err="1" smtClean="0"/>
              <a:t>hiện</a:t>
            </a:r>
            <a:endParaRPr lang="en-US" dirty="0"/>
          </a:p>
        </p:txBody>
      </p:sp>
      <p:sp>
        <p:nvSpPr>
          <p:cNvPr id="11" name="Line Callout 1 10"/>
          <p:cNvSpPr/>
          <p:nvPr/>
        </p:nvSpPr>
        <p:spPr>
          <a:xfrm>
            <a:off x="8269150" y="3962400"/>
            <a:ext cx="874850" cy="2743200"/>
          </a:xfrm>
          <a:prstGeom prst="borderCallout1">
            <a:avLst>
              <a:gd name="adj1" fmla="val 18750"/>
              <a:gd name="adj2" fmla="val -8333"/>
              <a:gd name="adj3" fmla="val 92130"/>
              <a:gd name="adj4" fmla="val -2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Nhấn</a:t>
            </a:r>
            <a:r>
              <a:rPr lang="en-US" dirty="0" smtClean="0"/>
              <a:t> Cancel </a:t>
            </a:r>
            <a:r>
              <a:rPr lang="en-US" dirty="0" err="1" smtClean="0"/>
              <a:t>để</a:t>
            </a:r>
            <a:r>
              <a:rPr lang="en-US" dirty="0" smtClean="0"/>
              <a:t> quay </a:t>
            </a:r>
            <a:r>
              <a:rPr lang="en-US" dirty="0" err="1" smtClean="0"/>
              <a:t>lại</a:t>
            </a:r>
            <a:r>
              <a:rPr lang="en-US" dirty="0" smtClean="0"/>
              <a:t> </a:t>
            </a:r>
            <a:r>
              <a:rPr lang="en-US" dirty="0" err="1" smtClean="0"/>
              <a:t>màn</a:t>
            </a:r>
            <a:r>
              <a:rPr lang="en-US" dirty="0" smtClean="0"/>
              <a:t> </a:t>
            </a:r>
            <a:r>
              <a:rPr lang="en-US" dirty="0" err="1" smtClean="0"/>
              <a:t>hình</a:t>
            </a:r>
            <a:r>
              <a:rPr lang="en-US" dirty="0" smtClean="0"/>
              <a:t> </a:t>
            </a:r>
            <a:r>
              <a:rPr lang="en-US" dirty="0" err="1" smtClean="0"/>
              <a:t>các</a:t>
            </a:r>
            <a:r>
              <a:rPr lang="en-US" dirty="0" smtClean="0"/>
              <a:t> </a:t>
            </a:r>
            <a:r>
              <a:rPr lang="en-US" dirty="0" err="1" smtClean="0"/>
              <a:t>trò</a:t>
            </a:r>
            <a:r>
              <a:rPr lang="en-US" dirty="0" smtClean="0"/>
              <a:t> </a:t>
            </a:r>
            <a:r>
              <a:rPr lang="en-US" dirty="0" err="1" smtClean="0"/>
              <a:t>chơi</a:t>
            </a:r>
            <a:r>
              <a:rPr lang="en-US" dirty="0" smtClean="0"/>
              <a:t> </a:t>
            </a:r>
            <a:endParaRPr lang="en-US" dirty="0"/>
          </a:p>
        </p:txBody>
      </p:sp>
    </p:spTree>
    <p:extLst>
      <p:ext uri="{BB962C8B-B14F-4D97-AF65-F5344CB8AC3E}">
        <p14:creationId xmlns:p14="http://schemas.microsoft.com/office/powerpoint/2010/main" val="239634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out)">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23419" y="980620"/>
            <a:ext cx="7748981"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600" b="1" smtClean="0"/>
              <a:t>4. </a:t>
            </a:r>
            <a:r>
              <a:rPr lang="en-US" sz="3600" b="1"/>
              <a:t>Luyện gõ qua bài kiểm tra kĩ năng </a:t>
            </a:r>
            <a:r>
              <a:rPr lang="en-US" sz="3600" b="1" smtClean="0"/>
              <a:t>gõ</a:t>
            </a:r>
            <a:r>
              <a:rPr lang="en-US" sz="3600" b="1"/>
              <a:t>:</a:t>
            </a:r>
            <a:endParaRPr lang="vi-VN" sz="3600" b="1"/>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89794"/>
            <a:ext cx="7315200" cy="499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364104" y="3227696"/>
            <a:ext cx="15240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152400" y="1828800"/>
            <a:ext cx="1600200" cy="2133600"/>
          </a:xfrm>
          <a:prstGeom prst="wedgeRoundRectCallout">
            <a:avLst>
              <a:gd name="adj1" fmla="val 91886"/>
              <a:gd name="adj2" fmla="val -6219"/>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Lựa chọn nội dung bài text </a:t>
            </a:r>
          </a:p>
          <a:p>
            <a:pPr algn="ctr"/>
            <a:r>
              <a:rPr lang="vi-VN" smtClean="0"/>
              <a:t>đ</a:t>
            </a:r>
            <a:r>
              <a:rPr lang="en-US" smtClean="0"/>
              <a:t>ể </a:t>
            </a:r>
            <a:r>
              <a:rPr lang="en-US"/>
              <a:t>thực hiện bài kiểm tra gõ </a:t>
            </a:r>
          </a:p>
          <a:p>
            <a:pPr algn="ctr"/>
            <a:r>
              <a:rPr lang="en-US"/>
              <a:t>bàn phím nhanh</a:t>
            </a:r>
          </a:p>
        </p:txBody>
      </p:sp>
      <p:sp>
        <p:nvSpPr>
          <p:cNvPr id="7" name="Rounded Rectangular Callout 6"/>
          <p:cNvSpPr/>
          <p:nvPr/>
        </p:nvSpPr>
        <p:spPr>
          <a:xfrm>
            <a:off x="152400" y="4157890"/>
            <a:ext cx="1348181" cy="1268104"/>
          </a:xfrm>
          <a:prstGeom prst="wedgeRoundRectCallout">
            <a:avLst>
              <a:gd name="adj1" fmla="val 96519"/>
              <a:gd name="adj2" fmla="val -16064"/>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Lựa chọn thời gian làm bài </a:t>
            </a:r>
          </a:p>
          <a:p>
            <a:pPr algn="ctr"/>
            <a:r>
              <a:rPr lang="en-US"/>
              <a:t>kiểm tra</a:t>
            </a:r>
          </a:p>
        </p:txBody>
      </p:sp>
      <p:sp>
        <p:nvSpPr>
          <p:cNvPr id="8" name="Rounded Rectangular Callout 7"/>
          <p:cNvSpPr/>
          <p:nvPr/>
        </p:nvSpPr>
        <p:spPr>
          <a:xfrm>
            <a:off x="3505200" y="5715000"/>
            <a:ext cx="2971800" cy="810904"/>
          </a:xfrm>
          <a:prstGeom prst="wedgeRoundRectCallout">
            <a:avLst>
              <a:gd name="adj1" fmla="val 26659"/>
              <a:gd name="adj2" fmla="val -1596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Nháy nút Start </a:t>
            </a:r>
            <a:r>
              <a:rPr lang="en-US" smtClean="0"/>
              <a:t>test để </a:t>
            </a:r>
            <a:r>
              <a:rPr lang="en-US"/>
              <a:t>bắt </a:t>
            </a:r>
          </a:p>
          <a:p>
            <a:pPr algn="ctr"/>
            <a:r>
              <a:rPr lang="en-US"/>
              <a:t>đ</a:t>
            </a:r>
            <a:r>
              <a:rPr lang="en-US" smtClean="0"/>
              <a:t>ầu </a:t>
            </a:r>
            <a:r>
              <a:rPr lang="en-US"/>
              <a:t>làm bài</a:t>
            </a:r>
          </a:p>
        </p:txBody>
      </p:sp>
      <p:sp>
        <p:nvSpPr>
          <p:cNvPr id="9" name="Rectangle 8"/>
          <p:cNvSpPr/>
          <p:nvPr/>
        </p:nvSpPr>
        <p:spPr>
          <a:xfrm>
            <a:off x="4419600" y="1712893"/>
            <a:ext cx="4572000" cy="954107"/>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lvl="0" algn="just"/>
            <a:r>
              <a:rPr lang="vi-VN" sz="1400">
                <a:solidFill>
                  <a:prstClr val="black"/>
                </a:solidFill>
              </a:rPr>
              <a:t>1.Lựa chọn nội dung bài text để thực </a:t>
            </a:r>
            <a:r>
              <a:rPr lang="en-US" sz="1400">
                <a:solidFill>
                  <a:prstClr val="black"/>
                </a:solidFill>
              </a:rPr>
              <a:t>h</a:t>
            </a:r>
            <a:r>
              <a:rPr lang="vi-VN" sz="1400">
                <a:solidFill>
                  <a:prstClr val="black"/>
                </a:solidFill>
              </a:rPr>
              <a:t>iện bài kiểm tra gõ bàn phím nhanh </a:t>
            </a:r>
          </a:p>
          <a:p>
            <a:pPr lvl="0" algn="just"/>
            <a:r>
              <a:rPr lang="vi-VN" sz="1400">
                <a:solidFill>
                  <a:prstClr val="black"/>
                </a:solidFill>
              </a:rPr>
              <a:t>2.Lựa chọn thời gian làm bài kiểm tra </a:t>
            </a:r>
          </a:p>
          <a:p>
            <a:pPr lvl="0" algn="just"/>
            <a:r>
              <a:rPr lang="vi-VN" sz="1400">
                <a:solidFill>
                  <a:prstClr val="black"/>
                </a:solidFill>
              </a:rPr>
              <a:t>3.Nháy nút Start test</a:t>
            </a:r>
            <a:r>
              <a:rPr lang="en-US" sz="1400">
                <a:solidFill>
                  <a:prstClr val="black"/>
                </a:solidFill>
              </a:rPr>
              <a:t> </a:t>
            </a:r>
            <a:r>
              <a:rPr lang="vi-VN" sz="1400">
                <a:solidFill>
                  <a:prstClr val="black"/>
                </a:solidFill>
              </a:rPr>
              <a:t>để bắt đầu làm bài </a:t>
            </a:r>
          </a:p>
        </p:txBody>
      </p:sp>
    </p:spTree>
    <p:extLst>
      <p:ext uri="{BB962C8B-B14F-4D97-AF65-F5344CB8AC3E}">
        <p14:creationId xmlns:p14="http://schemas.microsoft.com/office/powerpoint/2010/main" val="275909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barn(inVertical)">
                                      <p:cBhvr>
                                        <p:cTn id="13" dur="500"/>
                                        <p:tgtEl>
                                          <p:spTgt spid="12290"/>
                                        </p:tgtEl>
                                      </p:cBhvr>
                                    </p:animEffect>
                                  </p:childTnLst>
                                </p:cTn>
                              </p:par>
                              <p:par>
                                <p:cTn id="14" presetID="22" presetClass="entr" presetSubtype="4" repeatCount="3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656" y="110836"/>
            <a:ext cx="7772400" cy="879764"/>
          </a:xfrm>
        </p:spPr>
        <p:style>
          <a:lnRef idx="0">
            <a:schemeClr val="accent3"/>
          </a:lnRef>
          <a:fillRef idx="3">
            <a:schemeClr val="accent3"/>
          </a:fillRef>
          <a:effectRef idx="3">
            <a:schemeClr val="accent3"/>
          </a:effectRef>
          <a:fontRef idx="minor">
            <a:schemeClr val="lt1"/>
          </a:fontRef>
        </p:style>
        <p:txBody>
          <a:bodyPr/>
          <a:lstStyle/>
          <a:p>
            <a:r>
              <a:rPr lang="en-US" b="1" smtClean="0">
                <a:solidFill>
                  <a:srgbClr val="FF0000"/>
                </a:solidFill>
                <a:effectLst>
                  <a:outerShdw blurRad="38100" dist="38100" dir="2700000" algn="tl">
                    <a:srgbClr val="000000">
                      <a:alpha val="43137"/>
                    </a:srgbClr>
                  </a:outerShdw>
                </a:effectLst>
              </a:rPr>
              <a:t>CÂU HỎI BÀI CŨ</a:t>
            </a:r>
            <a:endParaRPr lang="en-US" b="1">
              <a:solidFill>
                <a:srgbClr val="FF0000"/>
              </a:solidFill>
              <a:effectLst>
                <a:outerShdw blurRad="38100" dist="38100" dir="2700000" algn="tl">
                  <a:srgbClr val="000000">
                    <a:alpha val="43137"/>
                  </a:srgbClr>
                </a:outerShdw>
              </a:effectLst>
            </a:endParaRPr>
          </a:p>
        </p:txBody>
      </p:sp>
      <p:sp>
        <p:nvSpPr>
          <p:cNvPr id="4" name="Rectangle 3"/>
          <p:cNvSpPr/>
          <p:nvPr/>
        </p:nvSpPr>
        <p:spPr>
          <a:xfrm>
            <a:off x="394855" y="1295400"/>
            <a:ext cx="83820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4000" b="1" u="sng" smtClean="0">
                <a:solidFill>
                  <a:srgbClr val="00B050"/>
                </a:solidFill>
              </a:rPr>
              <a:t>Câu 2:</a:t>
            </a:r>
            <a:r>
              <a:rPr lang="en-US" sz="4000" b="1" smtClean="0">
                <a:solidFill>
                  <a:srgbClr val="00B050"/>
                </a:solidFill>
              </a:rPr>
              <a:t> Địa chỉ trong hình sau là gì?</a:t>
            </a:r>
            <a:endParaRPr lang="en-US" sz="4000" b="1">
              <a:solidFill>
                <a:srgbClr val="00B050"/>
              </a:solidFill>
            </a:endParaRPr>
          </a:p>
        </p:txBody>
      </p:sp>
      <p:sp>
        <p:nvSpPr>
          <p:cNvPr id="5" name="Rectangle 4"/>
          <p:cNvSpPr/>
          <p:nvPr/>
        </p:nvSpPr>
        <p:spPr>
          <a:xfrm>
            <a:off x="356755" y="6248400"/>
            <a:ext cx="8382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u="sng" smtClean="0"/>
              <a:t>Trả lời: </a:t>
            </a:r>
            <a:r>
              <a:rPr lang="en-US" sz="2800"/>
              <a:t> </a:t>
            </a:r>
            <a:r>
              <a:rPr lang="en-US" sz="2800" smtClean="0"/>
              <a:t>Địa khối là: </a:t>
            </a:r>
            <a:r>
              <a:rPr lang="en-US" sz="2800" b="1" smtClean="0"/>
              <a:t>B2:C6</a:t>
            </a:r>
            <a:endParaRPr lang="en-US" sz="2800" b="1" u="sng"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95105"/>
            <a:ext cx="6705600" cy="415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5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96" y="1648560"/>
            <a:ext cx="7591425"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23419" y="980620"/>
            <a:ext cx="7748981"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600" b="1" smtClean="0"/>
              <a:t>4. </a:t>
            </a:r>
            <a:r>
              <a:rPr lang="en-US" sz="3600" b="1"/>
              <a:t>Luyện gõ qua bài kiểm tra kĩ năng </a:t>
            </a:r>
            <a:r>
              <a:rPr lang="en-US" sz="3600" b="1" smtClean="0"/>
              <a:t>gõ</a:t>
            </a:r>
            <a:r>
              <a:rPr lang="en-US" sz="3600" b="1"/>
              <a:t>:</a:t>
            </a:r>
            <a:endParaRPr lang="vi-VN" sz="3600" b="1"/>
          </a:p>
        </p:txBody>
      </p:sp>
      <p:sp>
        <p:nvSpPr>
          <p:cNvPr id="6" name="Rectangle 5"/>
          <p:cNvSpPr/>
          <p:nvPr/>
        </p:nvSpPr>
        <p:spPr>
          <a:xfrm>
            <a:off x="6373504" y="5960092"/>
            <a:ext cx="18288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8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3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23419" y="980620"/>
            <a:ext cx="7748981"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600" b="1" smtClean="0"/>
              <a:t>4. </a:t>
            </a:r>
            <a:r>
              <a:rPr lang="en-US" sz="3600" b="1"/>
              <a:t>Luyện gõ qua bài kiểm tra kĩ năng </a:t>
            </a:r>
            <a:r>
              <a:rPr lang="en-US" sz="3600" b="1" smtClean="0"/>
              <a:t>gõ</a:t>
            </a:r>
            <a:r>
              <a:rPr lang="en-US" sz="3600" b="1"/>
              <a:t>:</a:t>
            </a:r>
            <a:endParaRPr lang="vi-VN" sz="3600" b="1"/>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752600"/>
            <a:ext cx="75057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501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4" name="Rectangle 3"/>
          <p:cNvSpPr/>
          <p:nvPr/>
        </p:nvSpPr>
        <p:spPr>
          <a:xfrm>
            <a:off x="25402" y="1143000"/>
            <a:ext cx="9042398" cy="923330"/>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ctr"/>
            <a:r>
              <a:rPr 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II. NỘI DUNG THỰC HÀNH</a:t>
            </a:r>
            <a:endParaRPr lang="vi-VN"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TextBox 1"/>
          <p:cNvSpPr txBox="1"/>
          <p:nvPr/>
        </p:nvSpPr>
        <p:spPr>
          <a:xfrm>
            <a:off x="25402" y="2895600"/>
            <a:ext cx="8889998" cy="206210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3200" dirty="0" smtClean="0"/>
              <a:t>1. </a:t>
            </a:r>
            <a:r>
              <a:rPr lang="en-US" sz="3200" dirty="0" err="1" smtClean="0"/>
              <a:t>Cả</a:t>
            </a:r>
            <a:r>
              <a:rPr lang="en-US" sz="3200" dirty="0" smtClean="0"/>
              <a:t> </a:t>
            </a:r>
            <a:r>
              <a:rPr lang="en-US" sz="3200" dirty="0" err="1" smtClean="0"/>
              <a:t>lớp</a:t>
            </a:r>
            <a:r>
              <a:rPr lang="en-US" sz="3200" dirty="0" smtClean="0"/>
              <a:t> </a:t>
            </a:r>
            <a:r>
              <a:rPr lang="en-US" sz="3200" dirty="0" err="1" smtClean="0"/>
              <a:t>thực</a:t>
            </a:r>
            <a:r>
              <a:rPr lang="en-US" sz="3200" dirty="0" smtClean="0"/>
              <a:t> </a:t>
            </a:r>
            <a:r>
              <a:rPr lang="en-US" sz="3200" dirty="0" err="1" smtClean="0"/>
              <a:t>hành</a:t>
            </a:r>
            <a:r>
              <a:rPr lang="en-US" sz="3200" dirty="0" smtClean="0"/>
              <a:t> 2 </a:t>
            </a:r>
            <a:r>
              <a:rPr lang="en-US" sz="3200" dirty="0" err="1" smtClean="0"/>
              <a:t>trò</a:t>
            </a:r>
            <a:r>
              <a:rPr lang="en-US" sz="3200" dirty="0" smtClean="0"/>
              <a:t> </a:t>
            </a:r>
            <a:r>
              <a:rPr lang="en-US" sz="3200" dirty="0" err="1" smtClean="0"/>
              <a:t>chơi</a:t>
            </a:r>
            <a:r>
              <a:rPr lang="en-US" sz="3200" dirty="0" smtClean="0"/>
              <a:t> (</a:t>
            </a:r>
            <a:r>
              <a:rPr lang="en-US" sz="3200" dirty="0" err="1" smtClean="0"/>
              <a:t>khoảng</a:t>
            </a:r>
            <a:r>
              <a:rPr lang="en-US" sz="3200" dirty="0" smtClean="0"/>
              <a:t> 10-15 </a:t>
            </a:r>
            <a:r>
              <a:rPr lang="en-US" sz="3200" dirty="0" err="1" smtClean="0"/>
              <a:t>phút</a:t>
            </a:r>
            <a:r>
              <a:rPr lang="en-US" sz="3200" dirty="0" smtClean="0"/>
              <a:t>)</a:t>
            </a:r>
          </a:p>
          <a:p>
            <a:pPr algn="just"/>
            <a:r>
              <a:rPr lang="en-US" sz="3200" dirty="0" smtClean="0"/>
              <a:t>2. </a:t>
            </a:r>
            <a:r>
              <a:rPr lang="en-US" sz="3200" dirty="0" err="1" smtClean="0"/>
              <a:t>Giải</a:t>
            </a:r>
            <a:r>
              <a:rPr lang="en-US" sz="3200" dirty="0" smtClean="0"/>
              <a:t> </a:t>
            </a:r>
            <a:r>
              <a:rPr lang="en-US" sz="3200" dirty="0" err="1" smtClean="0"/>
              <a:t>đáp</a:t>
            </a:r>
            <a:r>
              <a:rPr lang="en-US" sz="3200" dirty="0" smtClean="0"/>
              <a:t> </a:t>
            </a:r>
            <a:r>
              <a:rPr lang="en-US" sz="3200" dirty="0" err="1" smtClean="0"/>
              <a:t>những</a:t>
            </a:r>
            <a:r>
              <a:rPr lang="en-US" sz="3200" dirty="0" smtClean="0"/>
              <a:t> </a:t>
            </a:r>
            <a:r>
              <a:rPr lang="en-US" sz="3200" dirty="0" err="1" smtClean="0"/>
              <a:t>thắc</a:t>
            </a:r>
            <a:r>
              <a:rPr lang="en-US" sz="3200" dirty="0" smtClean="0"/>
              <a:t> </a:t>
            </a:r>
            <a:r>
              <a:rPr lang="en-US" sz="3200" dirty="0" err="1" smtClean="0"/>
              <a:t>mắc</a:t>
            </a:r>
            <a:r>
              <a:rPr lang="en-US" sz="3200" dirty="0" smtClean="0"/>
              <a:t> </a:t>
            </a:r>
            <a:r>
              <a:rPr lang="en-US" sz="3200" dirty="0" err="1" smtClean="0"/>
              <a:t>trong</a:t>
            </a:r>
            <a:r>
              <a:rPr lang="en-US" sz="3200" dirty="0" smtClean="0"/>
              <a:t> </a:t>
            </a:r>
            <a:r>
              <a:rPr lang="en-US" sz="3200" dirty="0" err="1" smtClean="0"/>
              <a:t>quá</a:t>
            </a:r>
            <a:r>
              <a:rPr lang="en-US" sz="3200" dirty="0" smtClean="0"/>
              <a:t> </a:t>
            </a:r>
            <a:r>
              <a:rPr lang="en-US" sz="3200" dirty="0" err="1" smtClean="0"/>
              <a:t>trình</a:t>
            </a:r>
            <a:r>
              <a:rPr lang="en-US" sz="3200" dirty="0" smtClean="0"/>
              <a:t> </a:t>
            </a:r>
            <a:r>
              <a:rPr lang="en-US" sz="3200" dirty="0" err="1" smtClean="0"/>
              <a:t>thực</a:t>
            </a:r>
            <a:r>
              <a:rPr lang="en-US" sz="3200" dirty="0" smtClean="0"/>
              <a:t> </a:t>
            </a:r>
            <a:r>
              <a:rPr lang="en-US" sz="3200" dirty="0" err="1" smtClean="0"/>
              <a:t>hành</a:t>
            </a:r>
            <a:r>
              <a:rPr lang="en-US" sz="3200" dirty="0" smtClean="0"/>
              <a:t>.</a:t>
            </a:r>
          </a:p>
          <a:p>
            <a:pPr algn="just"/>
            <a:r>
              <a:rPr lang="en-US" sz="3200" dirty="0" smtClean="0"/>
              <a:t>3. </a:t>
            </a:r>
            <a:r>
              <a:rPr lang="en-US" sz="3200" dirty="0" err="1" smtClean="0"/>
              <a:t>Ôn</a:t>
            </a:r>
            <a:r>
              <a:rPr lang="en-US" sz="3200" dirty="0" smtClean="0"/>
              <a:t> </a:t>
            </a:r>
            <a:r>
              <a:rPr lang="en-US" sz="3200" dirty="0" err="1" smtClean="0"/>
              <a:t>tập</a:t>
            </a:r>
            <a:r>
              <a:rPr lang="en-US" sz="3200" dirty="0" smtClean="0"/>
              <a:t>.</a:t>
            </a:r>
          </a:p>
        </p:txBody>
      </p:sp>
    </p:spTree>
    <p:extLst>
      <p:ext uri="{BB962C8B-B14F-4D97-AF65-F5344CB8AC3E}">
        <p14:creationId xmlns:p14="http://schemas.microsoft.com/office/powerpoint/2010/main" val="12260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4" name="Rectangle 3"/>
          <p:cNvSpPr/>
          <p:nvPr/>
        </p:nvSpPr>
        <p:spPr>
          <a:xfrm>
            <a:off x="38102" y="1066800"/>
            <a:ext cx="9042398" cy="923330"/>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en-US" sz="5400" b="1" smtClean="0">
                <a:ln w="10541" cmpd="sng">
                  <a:solidFill>
                    <a:schemeClr val="accent1">
                      <a:shade val="88000"/>
                      <a:satMod val="110000"/>
                    </a:schemeClr>
                  </a:solidFill>
                  <a:prstDash val="solid"/>
                </a:ln>
                <a:solidFill>
                  <a:schemeClr val="bg1">
                    <a:lumMod val="95000"/>
                  </a:schemeClr>
                </a:solidFill>
              </a:rPr>
              <a:t>* Những lưu ý khi thực hành</a:t>
            </a:r>
            <a:endParaRPr lang="vi-VN" sz="5400" b="1">
              <a:ln w="10541" cmpd="sng">
                <a:solidFill>
                  <a:schemeClr val="accent1">
                    <a:shade val="88000"/>
                    <a:satMod val="110000"/>
                  </a:schemeClr>
                </a:solidFill>
                <a:prstDash val="solid"/>
              </a:ln>
              <a:solidFill>
                <a:schemeClr val="bg1">
                  <a:lumMod val="95000"/>
                </a:schemeClr>
              </a:solidFill>
            </a:endParaRPr>
          </a:p>
        </p:txBody>
      </p:sp>
      <p:sp>
        <p:nvSpPr>
          <p:cNvPr id="7" name="Text Box 9"/>
          <p:cNvSpPr txBox="1">
            <a:spLocks noChangeArrowheads="1"/>
          </p:cNvSpPr>
          <p:nvPr/>
        </p:nvSpPr>
        <p:spPr bwMode="auto">
          <a:xfrm>
            <a:off x="3365500" y="6120825"/>
            <a:ext cx="2882900" cy="584775"/>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smtClean="0"/>
              <a:t>Tư thế ngồi sai</a:t>
            </a:r>
            <a:endParaRPr lang="en-US" sz="320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62200"/>
            <a:ext cx="3194503" cy="3559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402" y="2667000"/>
            <a:ext cx="3101972" cy="31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200400"/>
            <a:ext cx="2679700" cy="238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2209800"/>
            <a:ext cx="8077200" cy="3200400"/>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09600" y="2209800"/>
            <a:ext cx="8229600" cy="3048000"/>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32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barn(inVertical)">
                                      <p:cBhvr>
                                        <p:cTn id="18" dur="5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wipe(down)">
                                      <p:cBhvr>
                                        <p:cTn id="23" dur="500"/>
                                        <p:tgtEl>
                                          <p:spTgt spid="51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outVertical)">
                                      <p:cBhvr>
                                        <p:cTn id="28" dur="500"/>
                                        <p:tgtEl>
                                          <p:spTgt spid="12"/>
                                        </p:tgtEl>
                                      </p:cBhvr>
                                    </p:animEffect>
                                  </p:childTnLst>
                                </p:cTn>
                              </p:par>
                              <p:par>
                                <p:cTn id="29" presetID="16" presetClass="entr" presetSubtype="37"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outVertical)">
                                      <p:cBhvr>
                                        <p:cTn id="31" dur="500"/>
                                        <p:tgtEl>
                                          <p:spTgt spid="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4" name="Rectangle 3"/>
          <p:cNvSpPr/>
          <p:nvPr/>
        </p:nvSpPr>
        <p:spPr>
          <a:xfrm>
            <a:off x="38102" y="1066800"/>
            <a:ext cx="9042398" cy="923330"/>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en-US" sz="5400" b="1" smtClean="0">
                <a:ln w="10541" cmpd="sng">
                  <a:solidFill>
                    <a:schemeClr val="accent1">
                      <a:shade val="88000"/>
                      <a:satMod val="110000"/>
                    </a:schemeClr>
                  </a:solidFill>
                  <a:prstDash val="solid"/>
                </a:ln>
                <a:solidFill>
                  <a:schemeClr val="bg1">
                    <a:lumMod val="95000"/>
                  </a:schemeClr>
                </a:solidFill>
              </a:rPr>
              <a:t>* Những lưu ý khi thực hành</a:t>
            </a:r>
            <a:endParaRPr lang="vi-VN" sz="5400" b="1">
              <a:ln w="10541" cmpd="sng">
                <a:solidFill>
                  <a:schemeClr val="accent1">
                    <a:shade val="88000"/>
                    <a:satMod val="110000"/>
                  </a:schemeClr>
                </a:solidFill>
                <a:prstDash val="solid"/>
              </a:ln>
              <a:solidFill>
                <a:schemeClr val="bg1">
                  <a:lumMod val="95000"/>
                </a:scheme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349500"/>
            <a:ext cx="461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9"/>
          <p:cNvSpPr txBox="1">
            <a:spLocks noChangeArrowheads="1"/>
          </p:cNvSpPr>
          <p:nvPr/>
        </p:nvSpPr>
        <p:spPr bwMode="auto">
          <a:xfrm>
            <a:off x="177801" y="2819400"/>
            <a:ext cx="3708399" cy="397031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indent="158750" algn="just">
              <a:spcBef>
                <a:spcPct val="20000"/>
              </a:spcBef>
              <a:tabLst>
                <a:tab pos="387350" algn="l"/>
              </a:tabLst>
            </a:pPr>
            <a:r>
              <a:rPr lang="en-US" sz="2400" smtClean="0"/>
              <a:t>- Ngồi </a:t>
            </a:r>
            <a:r>
              <a:rPr lang="en-US" sz="2400"/>
              <a:t>thẳng lưng, đầu thẳng, bàn </a:t>
            </a:r>
            <a:r>
              <a:rPr lang="en-US" sz="2400" smtClean="0"/>
              <a:t>phím </a:t>
            </a:r>
            <a:r>
              <a:rPr lang="en-US" sz="2400"/>
              <a:t>để ngay trung </a:t>
            </a:r>
            <a:r>
              <a:rPr lang="en-US" sz="2400" smtClean="0"/>
              <a:t>tâm, n</a:t>
            </a:r>
            <a:r>
              <a:rPr lang="en-US" altLang="en-US" sz="2400" smtClean="0">
                <a:sym typeface="Wingdings" pitchFamily="2" charset="2"/>
              </a:rPr>
              <a:t>gón </a:t>
            </a:r>
            <a:r>
              <a:rPr lang="en-US" altLang="en-US" sz="2400">
                <a:sym typeface="Wingdings" pitchFamily="2" charset="2"/>
              </a:rPr>
              <a:t>cái đặt lên phím cách, các ngón còn lại đ</a:t>
            </a:r>
            <a:r>
              <a:rPr lang="en-US" altLang="en-US" sz="2400"/>
              <a:t>ặt lên các phím xuất phát của hàng phím cơ sở.</a:t>
            </a:r>
          </a:p>
          <a:p>
            <a:pPr algn="just" eaLnBrk="1" hangingPunct="1">
              <a:spcBef>
                <a:spcPct val="50000"/>
              </a:spcBef>
            </a:pPr>
            <a:r>
              <a:rPr lang="en-US" sz="2400" smtClean="0"/>
              <a:t>- Chú ý là tầm mắt cao hơn mép trên màn hình để tránh mỏi mắt và tia bức xạ chiếu trực tiếp vào mắt.</a:t>
            </a:r>
            <a:endParaRPr lang="en-US" sz="2400"/>
          </a:p>
        </p:txBody>
      </p:sp>
      <p:sp>
        <p:nvSpPr>
          <p:cNvPr id="10" name="Text Box 9"/>
          <p:cNvSpPr txBox="1">
            <a:spLocks noChangeArrowheads="1"/>
          </p:cNvSpPr>
          <p:nvPr/>
        </p:nvSpPr>
        <p:spPr bwMode="auto">
          <a:xfrm>
            <a:off x="381000" y="2194680"/>
            <a:ext cx="3505200" cy="584775"/>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smtClean="0"/>
              <a:t>Tư thế ngồi đúng</a:t>
            </a:r>
            <a:endParaRPr lang="en-US" sz="3200"/>
          </a:p>
        </p:txBody>
      </p:sp>
    </p:spTree>
    <p:extLst>
      <p:ext uri="{BB962C8B-B14F-4D97-AF65-F5344CB8AC3E}">
        <p14:creationId xmlns:p14="http://schemas.microsoft.com/office/powerpoint/2010/main" val="18048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additive="base">
                                        <p:cTn id="13" dur="500" fill="hold"/>
                                        <p:tgtEl>
                                          <p:spTgt spid="4099"/>
                                        </p:tgtEl>
                                        <p:attrNameLst>
                                          <p:attrName>ppt_x</p:attrName>
                                        </p:attrNameLst>
                                      </p:cBhvr>
                                      <p:tavLst>
                                        <p:tav tm="0">
                                          <p:val>
                                            <p:strVal val="#ppt_x"/>
                                          </p:val>
                                        </p:tav>
                                        <p:tav tm="100000">
                                          <p:val>
                                            <p:strVal val="#ppt_x"/>
                                          </p:val>
                                        </p:tav>
                                      </p:tavLst>
                                    </p:anim>
                                    <p:anim calcmode="lin" valueType="num">
                                      <p:cBhvr additive="base">
                                        <p:cTn id="14" dur="500" fill="hold"/>
                                        <p:tgtEl>
                                          <p:spTgt spid="4099"/>
                                        </p:tgtEl>
                                        <p:attrNameLst>
                                          <p:attrName>ppt_y</p:attrName>
                                        </p:attrNameLst>
                                      </p:cBhvr>
                                      <p:tavLst>
                                        <p:tav tm="0">
                                          <p:val>
                                            <p:strVal val="1+#ppt_h/2"/>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4" name="Rectangle 3"/>
          <p:cNvSpPr/>
          <p:nvPr/>
        </p:nvSpPr>
        <p:spPr>
          <a:xfrm>
            <a:off x="38102" y="1066800"/>
            <a:ext cx="9042398" cy="923330"/>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en-US" sz="5400" b="1" smtClean="0">
                <a:ln w="10541" cmpd="sng">
                  <a:solidFill>
                    <a:schemeClr val="accent1">
                      <a:shade val="88000"/>
                      <a:satMod val="110000"/>
                    </a:schemeClr>
                  </a:solidFill>
                  <a:prstDash val="solid"/>
                </a:ln>
                <a:solidFill>
                  <a:schemeClr val="bg1">
                    <a:lumMod val="95000"/>
                  </a:schemeClr>
                </a:solidFill>
              </a:rPr>
              <a:t>* Những lưu ý khi thực hành</a:t>
            </a:r>
            <a:endParaRPr lang="vi-VN" sz="5400" b="1">
              <a:ln w="10541" cmpd="sng">
                <a:solidFill>
                  <a:schemeClr val="accent1">
                    <a:shade val="88000"/>
                    <a:satMod val="110000"/>
                  </a:schemeClr>
                </a:solidFill>
                <a:prstDash val="solid"/>
              </a:ln>
              <a:solidFill>
                <a:schemeClr val="bg1">
                  <a:lumMod val="95000"/>
                </a:schemeClr>
              </a:solidFill>
            </a:endParaRPr>
          </a:p>
        </p:txBody>
      </p:sp>
      <p:sp>
        <p:nvSpPr>
          <p:cNvPr id="8" name="Rectangle 3"/>
          <p:cNvSpPr>
            <a:spLocks noChangeArrowheads="1"/>
          </p:cNvSpPr>
          <p:nvPr/>
        </p:nvSpPr>
        <p:spPr bwMode="auto">
          <a:xfrm>
            <a:off x="0" y="2793304"/>
            <a:ext cx="4305297" cy="3391698"/>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p>
            <a:pPr indent="158750" algn="just">
              <a:spcBef>
                <a:spcPct val="20000"/>
              </a:spcBef>
              <a:tabLst>
                <a:tab pos="387350" algn="l"/>
              </a:tabLst>
            </a:pPr>
            <a:r>
              <a:rPr lang="en-US" altLang="en-US" sz="2000" b="1">
                <a:solidFill>
                  <a:srgbClr val="FF0000"/>
                </a:solidFill>
                <a:latin typeface="Arial" charset="0"/>
                <a:sym typeface="Wingdings" pitchFamily="2" charset="2"/>
              </a:rPr>
              <a:t>- </a:t>
            </a:r>
            <a:r>
              <a:rPr lang="en-US" altLang="en-US" b="1" smtClean="0">
                <a:solidFill>
                  <a:srgbClr val="FF0000"/>
                </a:solidFill>
                <a:sym typeface="Wingdings" pitchFamily="2" charset="2"/>
              </a:rPr>
              <a:t>* </a:t>
            </a:r>
            <a:r>
              <a:rPr lang="en-US" altLang="en-US" b="1">
                <a:solidFill>
                  <a:srgbClr val="FF0000"/>
                </a:solidFill>
                <a:latin typeface="Arial" charset="0"/>
              </a:rPr>
              <a:t>Khi gõ phím cần chú ý:</a:t>
            </a:r>
          </a:p>
          <a:p>
            <a:pPr indent="158750" algn="just">
              <a:spcBef>
                <a:spcPct val="20000"/>
              </a:spcBef>
              <a:tabLst>
                <a:tab pos="387350" algn="l"/>
              </a:tabLst>
            </a:pPr>
            <a:r>
              <a:rPr lang="en-US" altLang="en-US" b="1" smtClean="0">
                <a:latin typeface="Arial" charset="0"/>
              </a:rPr>
              <a:t>- Luôn </a:t>
            </a:r>
            <a:r>
              <a:rPr lang="en-US" altLang="en-US" b="1">
                <a:latin typeface="Arial" charset="0"/>
              </a:rPr>
              <a:t>đặt các ngón tay lên hàng phím cơ sở.</a:t>
            </a:r>
          </a:p>
          <a:p>
            <a:pPr indent="158750" algn="just">
              <a:spcBef>
                <a:spcPct val="20000"/>
              </a:spcBef>
              <a:tabLst>
                <a:tab pos="387350" algn="l"/>
              </a:tabLst>
            </a:pPr>
            <a:r>
              <a:rPr lang="en-US" altLang="en-US" b="1" smtClean="0">
                <a:latin typeface="Arial" charset="0"/>
              </a:rPr>
              <a:t>- Mắt </a:t>
            </a:r>
            <a:r>
              <a:rPr lang="en-US" altLang="en-US" b="1">
                <a:latin typeface="Arial" charset="0"/>
              </a:rPr>
              <a:t>nhìn thẳng vào màn hình, không nhìn xuống bàn phím. </a:t>
            </a:r>
          </a:p>
          <a:p>
            <a:pPr indent="158750" algn="just">
              <a:spcBef>
                <a:spcPct val="20000"/>
              </a:spcBef>
              <a:tabLst>
                <a:tab pos="387350" algn="l"/>
              </a:tabLst>
            </a:pPr>
            <a:r>
              <a:rPr lang="en-US" altLang="en-US" b="1" smtClean="0">
                <a:latin typeface="Arial" charset="0"/>
              </a:rPr>
              <a:t>- Gõ </a:t>
            </a:r>
            <a:r>
              <a:rPr lang="en-US" altLang="en-US" b="1">
                <a:latin typeface="Arial" charset="0"/>
              </a:rPr>
              <a:t>phím nhẹ nhưng dứt khoát. </a:t>
            </a:r>
          </a:p>
          <a:p>
            <a:pPr indent="158750" algn="just">
              <a:spcBef>
                <a:spcPct val="20000"/>
              </a:spcBef>
              <a:tabLst>
                <a:tab pos="387350" algn="l"/>
              </a:tabLst>
            </a:pPr>
            <a:r>
              <a:rPr lang="en-US" altLang="en-US" b="1" smtClean="0">
                <a:latin typeface="Arial" charset="0"/>
              </a:rPr>
              <a:t>- Mỗi </a:t>
            </a:r>
            <a:r>
              <a:rPr lang="en-US" altLang="en-US" b="1">
                <a:latin typeface="Arial" charset="0"/>
              </a:rPr>
              <a:t>ngón tay chỉ gõ một số phím theo quy định. Khi cần gõ phím nào ngón tay phụ trách sẽ vươn ra gõ phím đó xong quay về lại vị trí ban đầu.</a:t>
            </a:r>
          </a:p>
        </p:txBody>
      </p:sp>
      <p:sp>
        <p:nvSpPr>
          <p:cNvPr id="9" name="Text Box 9"/>
          <p:cNvSpPr txBox="1">
            <a:spLocks noChangeArrowheads="1"/>
          </p:cNvSpPr>
          <p:nvPr/>
        </p:nvSpPr>
        <p:spPr bwMode="auto">
          <a:xfrm>
            <a:off x="381000" y="2194680"/>
            <a:ext cx="3505200" cy="584775"/>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smtClean="0"/>
              <a:t>Tư thế ngồi đúng</a:t>
            </a:r>
            <a:endParaRPr lang="en-US" sz="320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305" y="2258078"/>
            <a:ext cx="4588295" cy="399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78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4" name="Rectangle 3"/>
          <p:cNvSpPr/>
          <p:nvPr/>
        </p:nvSpPr>
        <p:spPr>
          <a:xfrm>
            <a:off x="38102" y="1066800"/>
            <a:ext cx="9042398" cy="923330"/>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en-US" sz="5400" b="1" smtClean="0">
                <a:ln w="10541" cmpd="sng">
                  <a:solidFill>
                    <a:schemeClr val="accent1">
                      <a:shade val="88000"/>
                      <a:satMod val="110000"/>
                    </a:schemeClr>
                  </a:solidFill>
                  <a:prstDash val="solid"/>
                </a:ln>
                <a:solidFill>
                  <a:schemeClr val="bg1">
                    <a:lumMod val="95000"/>
                  </a:schemeClr>
                </a:solidFill>
              </a:rPr>
              <a:t>* Những lưu ý khi thực hành</a:t>
            </a:r>
            <a:endParaRPr lang="vi-VN" sz="5400" b="1">
              <a:ln w="10541" cmpd="sng">
                <a:solidFill>
                  <a:schemeClr val="accent1">
                    <a:shade val="88000"/>
                    <a:satMod val="110000"/>
                  </a:schemeClr>
                </a:solidFill>
                <a:prstDash val="solid"/>
              </a:ln>
              <a:solidFill>
                <a:schemeClr val="bg1">
                  <a:lumMod val="95000"/>
                </a:schemeClr>
              </a:solidFill>
            </a:endParaRPr>
          </a:p>
        </p:txBody>
      </p:sp>
      <p:sp>
        <p:nvSpPr>
          <p:cNvPr id="8" name="Rectangle 3"/>
          <p:cNvSpPr>
            <a:spLocks noChangeArrowheads="1"/>
          </p:cNvSpPr>
          <p:nvPr/>
        </p:nvSpPr>
        <p:spPr bwMode="auto">
          <a:xfrm>
            <a:off x="152400" y="6211669"/>
            <a:ext cx="8839200"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anchor="ctr">
            <a:spAutoFit/>
          </a:bodyPr>
          <a:lstStyle/>
          <a:p>
            <a:pPr indent="158750" algn="just">
              <a:spcBef>
                <a:spcPct val="20000"/>
              </a:spcBef>
              <a:tabLst>
                <a:tab pos="387350" algn="l"/>
              </a:tabLst>
            </a:pPr>
            <a:r>
              <a:rPr lang="en-US" altLang="en-US" b="1" smtClean="0">
                <a:solidFill>
                  <a:srgbClr val="FF0000"/>
                </a:solidFill>
                <a:sym typeface="Wingdings" pitchFamily="2" charset="2"/>
              </a:rPr>
              <a:t>* </a:t>
            </a:r>
            <a:r>
              <a:rPr lang="en-US" altLang="en-US" b="1" smtClean="0">
                <a:latin typeface="Arial" charset="0"/>
              </a:rPr>
              <a:t>- Mỗi </a:t>
            </a:r>
            <a:r>
              <a:rPr lang="en-US" altLang="en-US" b="1">
                <a:latin typeface="Arial" charset="0"/>
              </a:rPr>
              <a:t>ngón tay chỉ gõ một số phím theo quy định. Khi cần gõ phím nào ngón tay phụ trách sẽ vươn ra gõ phím đó xong quay về lại vị trí ban đầu.</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12430"/>
            <a:ext cx="8458200" cy="363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1793081" y="1990130"/>
            <a:ext cx="5557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600" b="1">
                <a:solidFill>
                  <a:srgbClr val="0000FF"/>
                </a:solidFill>
                <a:latin typeface="Times New Roman" pitchFamily="18" charset="0"/>
              </a:rPr>
              <a:t>Cách đặt tay lên bàn phím:</a:t>
            </a:r>
          </a:p>
        </p:txBody>
      </p:sp>
    </p:spTree>
    <p:extLst>
      <p:ext uri="{BB962C8B-B14F-4D97-AF65-F5344CB8AC3E}">
        <p14:creationId xmlns:p14="http://schemas.microsoft.com/office/powerpoint/2010/main" val="45224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4" name="Rectangle 3"/>
          <p:cNvSpPr/>
          <p:nvPr/>
        </p:nvSpPr>
        <p:spPr>
          <a:xfrm>
            <a:off x="25402" y="1143000"/>
            <a:ext cx="9042398" cy="923330"/>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ctr"/>
            <a:r>
              <a:rPr 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II. NỘI DUNG THỰC HÀNH</a:t>
            </a:r>
            <a:endParaRPr lang="vi-VN"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TextBox 1"/>
          <p:cNvSpPr txBox="1"/>
          <p:nvPr/>
        </p:nvSpPr>
        <p:spPr>
          <a:xfrm>
            <a:off x="101602" y="2895600"/>
            <a:ext cx="8889998"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3200" smtClean="0"/>
              <a:t>Cả lớp thực hành 2 trò chơi (khoảng 10-15 phút)</a:t>
            </a:r>
          </a:p>
        </p:txBody>
      </p:sp>
    </p:spTree>
    <p:extLst>
      <p:ext uri="{BB962C8B-B14F-4D97-AF65-F5344CB8AC3E}">
        <p14:creationId xmlns:p14="http://schemas.microsoft.com/office/powerpoint/2010/main" val="24080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656" y="34636"/>
            <a:ext cx="7772400" cy="1165225"/>
          </a:xfrm>
        </p:spPr>
        <p:style>
          <a:lnRef idx="0">
            <a:schemeClr val="accent3"/>
          </a:lnRef>
          <a:fillRef idx="3">
            <a:schemeClr val="accent3"/>
          </a:fillRef>
          <a:effectRef idx="3">
            <a:schemeClr val="accent3"/>
          </a:effectRef>
          <a:fontRef idx="minor">
            <a:schemeClr val="lt1"/>
          </a:fontRef>
        </p:style>
        <p:txBody>
          <a:bodyPr rtlCol="0">
            <a:normAutofit/>
          </a:bodyPr>
          <a:lstStyle/>
          <a:p>
            <a:pPr fontAlgn="auto">
              <a:spcAft>
                <a:spcPts val="0"/>
              </a:spcAft>
              <a:defRPr/>
            </a:pPr>
            <a:r>
              <a:rPr lang="en-US" b="1" smtClean="0">
                <a:solidFill>
                  <a:srgbClr val="FF0000"/>
                </a:solidFill>
                <a:effectLst>
                  <a:outerShdw blurRad="38100" dist="38100" dir="2700000" algn="tl">
                    <a:srgbClr val="000000">
                      <a:alpha val="43137"/>
                    </a:srgbClr>
                  </a:outerShdw>
                </a:effectLst>
              </a:rPr>
              <a:t>CÂU HỎI CỦNG CỐ</a:t>
            </a:r>
            <a:endParaRPr lang="en-US" b="1">
              <a:solidFill>
                <a:srgbClr val="FF0000"/>
              </a:solidFill>
              <a:effectLst>
                <a:outerShdw blurRad="38100" dist="38100" dir="2700000" algn="tl">
                  <a:srgbClr val="000000">
                    <a:alpha val="43137"/>
                  </a:srgbClr>
                </a:outerShdw>
              </a:effectLst>
            </a:endParaRPr>
          </a:p>
        </p:txBody>
      </p:sp>
      <p:sp>
        <p:nvSpPr>
          <p:cNvPr id="4" name="Rectangle 3"/>
          <p:cNvSpPr/>
          <p:nvPr/>
        </p:nvSpPr>
        <p:spPr>
          <a:xfrm>
            <a:off x="381000" y="1295400"/>
            <a:ext cx="8382000" cy="10779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ct val="50000"/>
              </a:spcBef>
              <a:spcAft>
                <a:spcPts val="0"/>
              </a:spcAft>
              <a:defRPr/>
            </a:pPr>
            <a:r>
              <a:rPr lang="en-US" altLang="en-US" sz="3200" b="1">
                <a:solidFill>
                  <a:srgbClr val="FF0000"/>
                </a:solidFill>
                <a:latin typeface="Times New Roman" pitchFamily="18" charset="0"/>
              </a:rPr>
              <a:t> Muốn di chuyển khung chữ nhật giữa các đám mây thì ta thực hiện thao tác nào sau đây?</a:t>
            </a:r>
            <a:endParaRPr lang="vi-VN" altLang="en-US" sz="3200" b="1">
              <a:solidFill>
                <a:srgbClr val="FF0000"/>
              </a:solidFill>
              <a:latin typeface="Times New Roman" pitchFamily="18" charset="0"/>
            </a:endParaRPr>
          </a:p>
        </p:txBody>
      </p:sp>
      <p:sp>
        <p:nvSpPr>
          <p:cNvPr id="5" name="Rectangle 4"/>
          <p:cNvSpPr/>
          <p:nvPr/>
        </p:nvSpPr>
        <p:spPr>
          <a:xfrm>
            <a:off x="381000" y="2819400"/>
            <a:ext cx="8382000" cy="352742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en-US" sz="2800" b="1" u="sng"/>
              <a:t>Trả lời: </a:t>
            </a:r>
          </a:p>
          <a:p>
            <a:pPr fontAlgn="auto">
              <a:spcBef>
                <a:spcPct val="30000"/>
              </a:spcBef>
              <a:spcAft>
                <a:spcPct val="30000"/>
              </a:spcAft>
              <a:defRPr/>
            </a:pPr>
            <a:r>
              <a:rPr lang="en-US" altLang="en-US" sz="3200" b="1">
                <a:solidFill>
                  <a:schemeClr val="bg1"/>
                </a:solidFill>
                <a:sym typeface="Wingdings" panose="05000000000000000000" pitchFamily="2" charset="2"/>
              </a:rPr>
              <a:t>A. Phím Tab</a:t>
            </a:r>
          </a:p>
          <a:p>
            <a:pPr fontAlgn="auto">
              <a:spcBef>
                <a:spcPct val="30000"/>
              </a:spcBef>
              <a:spcAft>
                <a:spcPct val="30000"/>
              </a:spcAft>
              <a:defRPr/>
            </a:pPr>
            <a:r>
              <a:rPr lang="en-US" altLang="en-US" sz="3200" b="1">
                <a:solidFill>
                  <a:schemeClr val="bg1"/>
                </a:solidFill>
                <a:sym typeface="Wingdings" panose="05000000000000000000" pitchFamily="2" charset="2"/>
              </a:rPr>
              <a:t>B. Phím Shift, Ctrl</a:t>
            </a:r>
          </a:p>
          <a:p>
            <a:pPr fontAlgn="auto">
              <a:spcBef>
                <a:spcPct val="30000"/>
              </a:spcBef>
              <a:spcAft>
                <a:spcPct val="30000"/>
              </a:spcAft>
              <a:defRPr/>
            </a:pPr>
            <a:r>
              <a:rPr lang="en-US" altLang="en-US" sz="3200" b="1">
                <a:solidFill>
                  <a:schemeClr val="bg1"/>
                </a:solidFill>
                <a:cs typeface="Times New Roman" panose="02020603050405020304" pitchFamily="18" charset="0"/>
                <a:sym typeface="Wingdings" panose="05000000000000000000" pitchFamily="2" charset="2"/>
              </a:rPr>
              <a:t>C. Phím Space, Enter và Backspace </a:t>
            </a:r>
            <a:endParaRPr lang="en-US" altLang="en-US" sz="3200" b="1">
              <a:solidFill>
                <a:schemeClr val="bg1"/>
              </a:solidFill>
              <a:sym typeface="Wingdings" panose="05000000000000000000" pitchFamily="2" charset="2"/>
            </a:endParaRPr>
          </a:p>
          <a:p>
            <a:pPr fontAlgn="auto">
              <a:spcBef>
                <a:spcPct val="30000"/>
              </a:spcBef>
              <a:spcAft>
                <a:spcPct val="30000"/>
              </a:spcAft>
              <a:defRPr/>
            </a:pPr>
            <a:r>
              <a:rPr lang="en-US" altLang="en-US" sz="3200" b="1">
                <a:solidFill>
                  <a:schemeClr val="bg1"/>
                </a:solidFill>
                <a:cs typeface="Times New Roman" panose="02020603050405020304" pitchFamily="18" charset="0"/>
                <a:sym typeface="Wingdings" panose="05000000000000000000" pitchFamily="2" charset="2"/>
              </a:rPr>
              <a:t>D. Phím mũi tên</a:t>
            </a:r>
            <a:endParaRPr lang="en-US" altLang="en-US" sz="3200" b="1" dirty="0">
              <a:solidFill>
                <a:schemeClr val="bg1"/>
              </a:solidFill>
              <a:cs typeface="Times New Roman" panose="02020603050405020304" pitchFamily="18" charset="0"/>
            </a:endParaRPr>
          </a:p>
        </p:txBody>
      </p:sp>
      <p:sp>
        <p:nvSpPr>
          <p:cNvPr id="3" name="Oval 2"/>
          <p:cNvSpPr/>
          <p:nvPr/>
        </p:nvSpPr>
        <p:spPr>
          <a:xfrm>
            <a:off x="381000" y="5029200"/>
            <a:ext cx="4572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559706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repeatCount="3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656" y="34636"/>
            <a:ext cx="7772400" cy="1165225"/>
          </a:xfrm>
        </p:spPr>
        <p:style>
          <a:lnRef idx="0">
            <a:schemeClr val="accent3"/>
          </a:lnRef>
          <a:fillRef idx="3">
            <a:schemeClr val="accent3"/>
          </a:fillRef>
          <a:effectRef idx="3">
            <a:schemeClr val="accent3"/>
          </a:effectRef>
          <a:fontRef idx="minor">
            <a:schemeClr val="lt1"/>
          </a:fontRef>
        </p:style>
        <p:txBody>
          <a:bodyPr rtlCol="0">
            <a:normAutofit/>
          </a:bodyPr>
          <a:lstStyle/>
          <a:p>
            <a:pPr fontAlgn="auto">
              <a:spcAft>
                <a:spcPts val="0"/>
              </a:spcAft>
              <a:defRPr/>
            </a:pPr>
            <a:r>
              <a:rPr lang="en-US" b="1" smtClean="0">
                <a:solidFill>
                  <a:srgbClr val="FF0000"/>
                </a:solidFill>
                <a:effectLst>
                  <a:outerShdw blurRad="38100" dist="38100" dir="2700000" algn="tl">
                    <a:srgbClr val="000000">
                      <a:alpha val="43137"/>
                    </a:srgbClr>
                  </a:outerShdw>
                </a:effectLst>
              </a:rPr>
              <a:t>CÂU HỎI CỦNG CỐ</a:t>
            </a:r>
            <a:endParaRPr lang="en-US" b="1">
              <a:solidFill>
                <a:srgbClr val="FF0000"/>
              </a:solidFill>
              <a:effectLst>
                <a:outerShdw blurRad="38100" dist="38100" dir="2700000" algn="tl">
                  <a:srgbClr val="000000">
                    <a:alpha val="43137"/>
                  </a:srgbClr>
                </a:outerShdw>
              </a:effectLst>
            </a:endParaRPr>
          </a:p>
        </p:txBody>
      </p:sp>
      <p:sp>
        <p:nvSpPr>
          <p:cNvPr id="4" name="Rectangle 3"/>
          <p:cNvSpPr/>
          <p:nvPr/>
        </p:nvSpPr>
        <p:spPr>
          <a:xfrm>
            <a:off x="381000" y="1295400"/>
            <a:ext cx="8382000" cy="10779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ct val="50000"/>
              </a:spcBef>
              <a:spcAft>
                <a:spcPts val="0"/>
              </a:spcAft>
              <a:defRPr/>
            </a:pPr>
            <a:r>
              <a:rPr lang="en-US" altLang="en-US" sz="3200" b="1">
                <a:solidFill>
                  <a:srgbClr val="FF0000"/>
                </a:solidFill>
                <a:latin typeface="Times New Roman" pitchFamily="18" charset="0"/>
              </a:rPr>
              <a:t> Trong trò chơi WordTris khi gõ xong từ trên thanh chữ ta thực hiện thao tác nào?</a:t>
            </a:r>
            <a:endParaRPr lang="vi-VN" altLang="en-US" sz="3200" b="1">
              <a:solidFill>
                <a:srgbClr val="FF0000"/>
              </a:solidFill>
              <a:latin typeface="Times New Roman" pitchFamily="18" charset="0"/>
            </a:endParaRPr>
          </a:p>
        </p:txBody>
      </p:sp>
      <p:sp>
        <p:nvSpPr>
          <p:cNvPr id="5" name="Rectangle 4"/>
          <p:cNvSpPr/>
          <p:nvPr/>
        </p:nvSpPr>
        <p:spPr>
          <a:xfrm>
            <a:off x="381000" y="2819400"/>
            <a:ext cx="8382000" cy="2738438"/>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en-US" sz="2800" b="1" u="sng" dirty="0" err="1"/>
              <a:t>Trả</a:t>
            </a:r>
            <a:r>
              <a:rPr lang="en-US" sz="2800" b="1" u="sng" dirty="0"/>
              <a:t> </a:t>
            </a:r>
            <a:r>
              <a:rPr lang="en-US" sz="2800" b="1" u="sng" dirty="0" err="1"/>
              <a:t>lời</a:t>
            </a:r>
            <a:r>
              <a:rPr lang="en-US" sz="2800" b="1" u="sng" dirty="0"/>
              <a:t>: </a:t>
            </a:r>
          </a:p>
          <a:p>
            <a:pPr fontAlgn="auto">
              <a:spcBef>
                <a:spcPct val="30000"/>
              </a:spcBef>
              <a:spcAft>
                <a:spcPct val="30000"/>
              </a:spcAft>
              <a:defRPr/>
            </a:pPr>
            <a:r>
              <a:rPr lang="en-US" altLang="en-US" sz="3200" b="1" dirty="0">
                <a:solidFill>
                  <a:schemeClr val="bg1"/>
                </a:solidFill>
                <a:sym typeface="Wingdings" panose="05000000000000000000" pitchFamily="2" charset="2"/>
              </a:rPr>
              <a:t>A. </a:t>
            </a:r>
            <a:r>
              <a:rPr lang="en-US" altLang="en-US" sz="3200" b="1" dirty="0" err="1">
                <a:solidFill>
                  <a:schemeClr val="bg1"/>
                </a:solidFill>
                <a:sym typeface="Wingdings" panose="05000000000000000000" pitchFamily="2" charset="2"/>
              </a:rPr>
              <a:t>Nhấn</a:t>
            </a:r>
            <a:r>
              <a:rPr lang="en-US" altLang="en-US" sz="3200" b="1" dirty="0">
                <a:solidFill>
                  <a:schemeClr val="bg1"/>
                </a:solidFill>
                <a:sym typeface="Wingdings" panose="05000000000000000000" pitchFamily="2" charset="2"/>
              </a:rPr>
              <a:t> Enter</a:t>
            </a:r>
          </a:p>
          <a:p>
            <a:pPr fontAlgn="auto">
              <a:spcBef>
                <a:spcPct val="30000"/>
              </a:spcBef>
              <a:spcAft>
                <a:spcPct val="30000"/>
              </a:spcAft>
              <a:defRPr/>
            </a:pPr>
            <a:r>
              <a:rPr lang="en-US" altLang="en-US" sz="3200" b="1" dirty="0">
                <a:solidFill>
                  <a:schemeClr val="bg1"/>
                </a:solidFill>
                <a:sym typeface="Wingdings" panose="05000000000000000000" pitchFamily="2" charset="2"/>
              </a:rPr>
              <a:t>B. </a:t>
            </a:r>
            <a:r>
              <a:rPr lang="en-US" altLang="en-US" sz="3200" b="1" dirty="0" err="1">
                <a:solidFill>
                  <a:schemeClr val="bg1"/>
                </a:solidFill>
                <a:sym typeface="Wingdings" panose="05000000000000000000" pitchFamily="2" charset="2"/>
              </a:rPr>
              <a:t>Nhấn</a:t>
            </a:r>
            <a:r>
              <a:rPr lang="en-US" altLang="en-US" sz="3200" b="1" dirty="0">
                <a:solidFill>
                  <a:schemeClr val="bg1"/>
                </a:solidFill>
                <a:sym typeface="Wingdings" panose="05000000000000000000" pitchFamily="2" charset="2"/>
              </a:rPr>
              <a:t> </a:t>
            </a:r>
            <a:r>
              <a:rPr lang="en-US" altLang="en-US" sz="3200" b="1" dirty="0" err="1">
                <a:solidFill>
                  <a:schemeClr val="bg1"/>
                </a:solidFill>
                <a:sym typeface="Wingdings" panose="05000000000000000000" pitchFamily="2" charset="2"/>
              </a:rPr>
              <a:t>phím</a:t>
            </a:r>
            <a:r>
              <a:rPr lang="en-US" altLang="en-US" sz="3200" b="1" dirty="0">
                <a:solidFill>
                  <a:schemeClr val="bg1"/>
                </a:solidFill>
                <a:sym typeface="Wingdings" panose="05000000000000000000" pitchFamily="2" charset="2"/>
              </a:rPr>
              <a:t> </a:t>
            </a:r>
            <a:r>
              <a:rPr lang="en-US" altLang="en-US" sz="3200" b="1" dirty="0" err="1" smtClean="0">
                <a:solidFill>
                  <a:schemeClr val="bg1"/>
                </a:solidFill>
                <a:sym typeface="Wingdings" panose="05000000000000000000" pitchFamily="2" charset="2"/>
              </a:rPr>
              <a:t>cách</a:t>
            </a:r>
            <a:r>
              <a:rPr lang="en-US" altLang="en-US" sz="3200" b="1" dirty="0" smtClean="0">
                <a:solidFill>
                  <a:schemeClr val="bg1"/>
                </a:solidFill>
                <a:sym typeface="Wingdings" panose="05000000000000000000" pitchFamily="2" charset="2"/>
              </a:rPr>
              <a:t> </a:t>
            </a:r>
            <a:r>
              <a:rPr lang="en-US" altLang="en-US" sz="3200" b="1" smtClean="0">
                <a:solidFill>
                  <a:schemeClr val="bg1"/>
                </a:solidFill>
                <a:sym typeface="Wingdings" panose="05000000000000000000" pitchFamily="2" charset="2"/>
              </a:rPr>
              <a:t>(space)</a:t>
            </a:r>
            <a:endParaRPr lang="en-US" altLang="en-US" sz="3200" b="1" dirty="0">
              <a:solidFill>
                <a:schemeClr val="bg1"/>
              </a:solidFill>
              <a:sym typeface="Wingdings" panose="05000000000000000000" pitchFamily="2" charset="2"/>
            </a:endParaRPr>
          </a:p>
          <a:p>
            <a:pPr fontAlgn="auto">
              <a:spcBef>
                <a:spcPct val="30000"/>
              </a:spcBef>
              <a:spcAft>
                <a:spcPct val="30000"/>
              </a:spcAft>
              <a:defRPr/>
            </a:pPr>
            <a:r>
              <a:rPr lang="en-US" altLang="en-US" sz="3200" b="1" dirty="0">
                <a:solidFill>
                  <a:schemeClr val="bg1"/>
                </a:solidFill>
                <a:cs typeface="Times New Roman" panose="02020603050405020304" pitchFamily="18" charset="0"/>
                <a:sym typeface="Wingdings" panose="05000000000000000000" pitchFamily="2" charset="2"/>
              </a:rPr>
              <a:t>C. </a:t>
            </a:r>
            <a:r>
              <a:rPr lang="en-US" altLang="en-US" sz="3200" b="1" dirty="0" err="1">
                <a:solidFill>
                  <a:schemeClr val="bg1"/>
                </a:solidFill>
                <a:cs typeface="Times New Roman" panose="02020603050405020304" pitchFamily="18" charset="0"/>
                <a:sym typeface="Wingdings" panose="05000000000000000000" pitchFamily="2" charset="2"/>
              </a:rPr>
              <a:t>Nhấn</a:t>
            </a:r>
            <a:r>
              <a:rPr lang="en-US" altLang="en-US" sz="3200" b="1" dirty="0">
                <a:solidFill>
                  <a:schemeClr val="bg1"/>
                </a:solidFill>
                <a:cs typeface="Times New Roman" panose="02020603050405020304" pitchFamily="18" charset="0"/>
                <a:sym typeface="Wingdings" panose="05000000000000000000" pitchFamily="2" charset="2"/>
              </a:rPr>
              <a:t> Enter </a:t>
            </a:r>
            <a:r>
              <a:rPr lang="en-US" altLang="en-US" sz="3200" b="1" dirty="0" err="1">
                <a:solidFill>
                  <a:schemeClr val="bg1"/>
                </a:solidFill>
                <a:cs typeface="Times New Roman" panose="02020603050405020304" pitchFamily="18" charset="0"/>
                <a:sym typeface="Wingdings" panose="05000000000000000000" pitchFamily="2" charset="2"/>
              </a:rPr>
              <a:t>hoặc</a:t>
            </a:r>
            <a:r>
              <a:rPr lang="en-US" altLang="en-US" sz="3200" b="1" dirty="0">
                <a:solidFill>
                  <a:schemeClr val="bg1"/>
                </a:solidFill>
                <a:cs typeface="Times New Roman" panose="02020603050405020304" pitchFamily="18" charset="0"/>
                <a:sym typeface="Wingdings" panose="05000000000000000000" pitchFamily="2" charset="2"/>
              </a:rPr>
              <a:t> </a:t>
            </a:r>
            <a:r>
              <a:rPr lang="en-US" altLang="en-US" sz="3200" b="1" dirty="0" err="1">
                <a:solidFill>
                  <a:schemeClr val="bg1"/>
                </a:solidFill>
                <a:cs typeface="Times New Roman" panose="02020603050405020304" pitchFamily="18" charset="0"/>
                <a:sym typeface="Wingdings" panose="05000000000000000000" pitchFamily="2" charset="2"/>
              </a:rPr>
              <a:t>cách</a:t>
            </a:r>
            <a:endParaRPr lang="en-US" altLang="en-US" sz="3200" b="1" dirty="0">
              <a:solidFill>
                <a:schemeClr val="bg1"/>
              </a:solidFill>
              <a:sym typeface="Wingdings" panose="05000000000000000000" pitchFamily="2" charset="2"/>
            </a:endParaRPr>
          </a:p>
        </p:txBody>
      </p:sp>
      <p:sp>
        <p:nvSpPr>
          <p:cNvPr id="3" name="Oval 2"/>
          <p:cNvSpPr/>
          <p:nvPr/>
        </p:nvSpPr>
        <p:spPr>
          <a:xfrm>
            <a:off x="381000" y="4267200"/>
            <a:ext cx="4572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40321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repeatCount="3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91000"/>
            <a:ext cx="9143999" cy="2585323"/>
          </a:xfrm>
          <a:prstGeom prst="rect">
            <a:avLst/>
          </a:prstGeom>
          <a:noFill/>
        </p:spPr>
        <p:txBody>
          <a:bodyPr wrap="square" lIns="91440" tIns="45720" rIns="91440" bIns="45720">
            <a:spAutoFit/>
          </a:bodyPr>
          <a:lstStyle/>
          <a:p>
            <a:pPr algn="ctr"/>
            <a:r>
              <a:rPr 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Bài 10:</a:t>
            </a:r>
          </a:p>
          <a:p>
            <a:pPr algn="ctr"/>
            <a:r>
              <a:rPr 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LUYỆN GÕ PHÍM NHANH BẰNG </a:t>
            </a:r>
          </a:p>
          <a:p>
            <a:pPr algn="ctr"/>
            <a:r>
              <a:rPr lang="en-US" sz="5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TYPING MASTER</a:t>
            </a:r>
            <a:endParaRPr lang="vi-VN"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Káº¿t quáº£ hÃ¬nh áº£nh cho typing 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
            <a:ext cx="6934200"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15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656" y="34636"/>
            <a:ext cx="7772400" cy="1165225"/>
          </a:xfrm>
        </p:spPr>
        <p:style>
          <a:lnRef idx="0">
            <a:schemeClr val="accent3"/>
          </a:lnRef>
          <a:fillRef idx="3">
            <a:schemeClr val="accent3"/>
          </a:fillRef>
          <a:effectRef idx="3">
            <a:schemeClr val="accent3"/>
          </a:effectRef>
          <a:fontRef idx="minor">
            <a:schemeClr val="lt1"/>
          </a:fontRef>
        </p:style>
        <p:txBody>
          <a:bodyPr rtlCol="0">
            <a:normAutofit/>
          </a:bodyPr>
          <a:lstStyle/>
          <a:p>
            <a:pPr fontAlgn="auto">
              <a:spcAft>
                <a:spcPts val="0"/>
              </a:spcAft>
              <a:defRPr/>
            </a:pPr>
            <a:r>
              <a:rPr lang="en-US" b="1" smtClean="0">
                <a:solidFill>
                  <a:srgbClr val="FF0000"/>
                </a:solidFill>
                <a:effectLst>
                  <a:outerShdw blurRad="38100" dist="38100" dir="2700000" algn="tl">
                    <a:srgbClr val="000000">
                      <a:alpha val="43137"/>
                    </a:srgbClr>
                  </a:outerShdw>
                </a:effectLst>
              </a:rPr>
              <a:t>CÂU HỎI CỦNG CỐ</a:t>
            </a:r>
            <a:endParaRPr lang="en-US" b="1">
              <a:solidFill>
                <a:srgbClr val="FF0000"/>
              </a:solidFill>
              <a:effectLst>
                <a:outerShdw blurRad="38100" dist="38100" dir="2700000" algn="tl">
                  <a:srgbClr val="000000">
                    <a:alpha val="43137"/>
                  </a:srgbClr>
                </a:outerShdw>
              </a:effectLst>
            </a:endParaRPr>
          </a:p>
        </p:txBody>
      </p:sp>
      <p:sp>
        <p:nvSpPr>
          <p:cNvPr id="4" name="Rectangle 3"/>
          <p:cNvSpPr/>
          <p:nvPr/>
        </p:nvSpPr>
        <p:spPr>
          <a:xfrm>
            <a:off x="381000" y="1295400"/>
            <a:ext cx="8382000" cy="107721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ct val="50000"/>
              </a:spcBef>
              <a:spcAft>
                <a:spcPts val="0"/>
              </a:spcAft>
              <a:defRPr/>
            </a:pPr>
            <a:r>
              <a:rPr lang="en-US" altLang="en-US" sz="3200" b="1" dirty="0">
                <a:solidFill>
                  <a:srgbClr val="FF0000"/>
                </a:solidFill>
                <a:latin typeface="Times New Roman" pitchFamily="18" charset="0"/>
              </a:rPr>
              <a:t> </a:t>
            </a:r>
            <a:r>
              <a:rPr lang="en-US" altLang="en-US" sz="3200" b="1" dirty="0" smtClean="0">
                <a:solidFill>
                  <a:srgbClr val="FF0000"/>
                </a:solidFill>
                <a:latin typeface="Times New Roman" pitchFamily="18" charset="0"/>
              </a:rPr>
              <a:t>Ta </a:t>
            </a:r>
            <a:r>
              <a:rPr lang="en-US" altLang="en-US" sz="3200" b="1" dirty="0" err="1" smtClean="0">
                <a:solidFill>
                  <a:srgbClr val="FF0000"/>
                </a:solidFill>
                <a:latin typeface="Times New Roman" pitchFamily="18" charset="0"/>
              </a:rPr>
              <a:t>được</a:t>
            </a:r>
            <a:r>
              <a:rPr lang="en-US" altLang="en-US" sz="3200" b="1" dirty="0" smtClean="0">
                <a:solidFill>
                  <a:srgbClr val="FF0000"/>
                </a:solidFill>
                <a:latin typeface="Times New Roman" pitchFamily="18" charset="0"/>
              </a:rPr>
              <a:t> </a:t>
            </a:r>
            <a:r>
              <a:rPr lang="en-US" altLang="en-US" sz="3200" b="1" dirty="0" err="1" smtClean="0">
                <a:solidFill>
                  <a:srgbClr val="FF0000"/>
                </a:solidFill>
                <a:latin typeface="Times New Roman" pitchFamily="18" charset="0"/>
              </a:rPr>
              <a:t>phép</a:t>
            </a:r>
            <a:r>
              <a:rPr lang="en-US" altLang="en-US" sz="3200" b="1" dirty="0" smtClean="0">
                <a:solidFill>
                  <a:srgbClr val="FF0000"/>
                </a:solidFill>
                <a:latin typeface="Times New Roman" pitchFamily="18" charset="0"/>
              </a:rPr>
              <a:t> </a:t>
            </a:r>
            <a:r>
              <a:rPr lang="en-US" altLang="en-US" sz="3200" b="1" dirty="0" err="1" smtClean="0">
                <a:solidFill>
                  <a:srgbClr val="FF0000"/>
                </a:solidFill>
                <a:latin typeface="Times New Roman" pitchFamily="18" charset="0"/>
              </a:rPr>
              <a:t>bỏ</a:t>
            </a:r>
            <a:r>
              <a:rPr lang="en-US" altLang="en-US" sz="3200" b="1" dirty="0" smtClean="0">
                <a:solidFill>
                  <a:srgbClr val="FF0000"/>
                </a:solidFill>
                <a:latin typeface="Times New Roman" pitchFamily="18" charset="0"/>
              </a:rPr>
              <a:t> qua </a:t>
            </a:r>
            <a:r>
              <a:rPr lang="en-US" altLang="en-US" sz="3200" b="1" dirty="0" err="1" smtClean="0">
                <a:solidFill>
                  <a:srgbClr val="FF0000"/>
                </a:solidFill>
                <a:latin typeface="Times New Roman" pitchFamily="18" charset="0"/>
              </a:rPr>
              <a:t>mấy</a:t>
            </a:r>
            <a:r>
              <a:rPr lang="en-US" altLang="en-US" sz="3200" b="1" dirty="0" smtClean="0">
                <a:solidFill>
                  <a:srgbClr val="FF0000"/>
                </a:solidFill>
                <a:latin typeface="Times New Roman" pitchFamily="18" charset="0"/>
              </a:rPr>
              <a:t> </a:t>
            </a:r>
            <a:r>
              <a:rPr lang="en-US" altLang="en-US" sz="3200" b="1" dirty="0" err="1" smtClean="0">
                <a:solidFill>
                  <a:srgbClr val="FF0000"/>
                </a:solidFill>
                <a:latin typeface="Times New Roman" pitchFamily="18" charset="0"/>
              </a:rPr>
              <a:t>từ</a:t>
            </a:r>
            <a:r>
              <a:rPr lang="en-US" altLang="en-US" sz="3200" b="1" dirty="0" smtClean="0">
                <a:solidFill>
                  <a:srgbClr val="FF0000"/>
                </a:solidFill>
                <a:latin typeface="Times New Roman" pitchFamily="18" charset="0"/>
              </a:rPr>
              <a:t> </a:t>
            </a:r>
            <a:r>
              <a:rPr lang="en-US" altLang="en-US" sz="3200" b="1" dirty="0" err="1" smtClean="0">
                <a:solidFill>
                  <a:srgbClr val="FF0000"/>
                </a:solidFill>
                <a:latin typeface="Times New Roman" pitchFamily="18" charset="0"/>
              </a:rPr>
              <a:t>trong</a:t>
            </a:r>
            <a:r>
              <a:rPr lang="en-US" altLang="en-US" sz="3200" b="1" dirty="0" smtClean="0">
                <a:solidFill>
                  <a:srgbClr val="FF0000"/>
                </a:solidFill>
                <a:latin typeface="Times New Roman" pitchFamily="18" charset="0"/>
              </a:rPr>
              <a:t> </a:t>
            </a:r>
            <a:r>
              <a:rPr lang="en-US" altLang="en-US" sz="3200" b="1" dirty="0" err="1" smtClean="0">
                <a:solidFill>
                  <a:srgbClr val="FF0000"/>
                </a:solidFill>
                <a:latin typeface="Times New Roman" pitchFamily="18" charset="0"/>
              </a:rPr>
              <a:t>trò</a:t>
            </a:r>
            <a:r>
              <a:rPr lang="en-US" altLang="en-US" sz="3200" b="1" dirty="0" smtClean="0">
                <a:solidFill>
                  <a:srgbClr val="FF0000"/>
                </a:solidFill>
                <a:latin typeface="Times New Roman" pitchFamily="18" charset="0"/>
              </a:rPr>
              <a:t> </a:t>
            </a:r>
            <a:r>
              <a:rPr lang="en-US" altLang="en-US" sz="3200" b="1" dirty="0" err="1" smtClean="0">
                <a:solidFill>
                  <a:srgbClr val="FF0000"/>
                </a:solidFill>
                <a:latin typeface="Times New Roman" pitchFamily="18" charset="0"/>
              </a:rPr>
              <a:t>chơi</a:t>
            </a:r>
            <a:r>
              <a:rPr lang="en-US" altLang="en-US" sz="3200" b="1" dirty="0" smtClean="0">
                <a:solidFill>
                  <a:srgbClr val="FF0000"/>
                </a:solidFill>
                <a:latin typeface="Times New Roman" pitchFamily="18" charset="0"/>
              </a:rPr>
              <a:t> Clouds (</a:t>
            </a:r>
            <a:r>
              <a:rPr lang="en-US" altLang="en-US" sz="3200" b="1" dirty="0" err="1" smtClean="0">
                <a:solidFill>
                  <a:srgbClr val="FF0000"/>
                </a:solidFill>
                <a:latin typeface="Times New Roman" pitchFamily="18" charset="0"/>
              </a:rPr>
              <a:t>đám</a:t>
            </a:r>
            <a:r>
              <a:rPr lang="en-US" altLang="en-US" sz="3200" b="1" dirty="0" smtClean="0">
                <a:solidFill>
                  <a:srgbClr val="FF0000"/>
                </a:solidFill>
                <a:latin typeface="Times New Roman" pitchFamily="18" charset="0"/>
              </a:rPr>
              <a:t> </a:t>
            </a:r>
            <a:r>
              <a:rPr lang="en-US" altLang="en-US" sz="3200" b="1" dirty="0" err="1" smtClean="0">
                <a:solidFill>
                  <a:srgbClr val="FF0000"/>
                </a:solidFill>
                <a:latin typeface="Times New Roman" pitchFamily="18" charset="0"/>
              </a:rPr>
              <a:t>mây</a:t>
            </a:r>
            <a:r>
              <a:rPr lang="en-US" altLang="en-US" sz="3200" b="1" dirty="0" smtClean="0">
                <a:solidFill>
                  <a:srgbClr val="FF0000"/>
                </a:solidFill>
                <a:latin typeface="Times New Roman" pitchFamily="18" charset="0"/>
              </a:rPr>
              <a:t>)?</a:t>
            </a:r>
            <a:endParaRPr lang="vi-VN" altLang="en-US" sz="3200" b="1" dirty="0">
              <a:solidFill>
                <a:srgbClr val="FF0000"/>
              </a:solidFill>
              <a:latin typeface="Times New Roman" pitchFamily="18" charset="0"/>
            </a:endParaRPr>
          </a:p>
        </p:txBody>
      </p:sp>
      <p:sp>
        <p:nvSpPr>
          <p:cNvPr id="5" name="Rectangle 4"/>
          <p:cNvSpPr/>
          <p:nvPr/>
        </p:nvSpPr>
        <p:spPr>
          <a:xfrm>
            <a:off x="381000" y="2819400"/>
            <a:ext cx="8382000" cy="3527119"/>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en-US" sz="2800" b="1" u="sng" dirty="0" err="1"/>
              <a:t>Trả</a:t>
            </a:r>
            <a:r>
              <a:rPr lang="en-US" sz="2800" b="1" u="sng" dirty="0"/>
              <a:t> </a:t>
            </a:r>
            <a:r>
              <a:rPr lang="en-US" sz="2800" b="1" u="sng" dirty="0" err="1"/>
              <a:t>lời</a:t>
            </a:r>
            <a:r>
              <a:rPr lang="en-US" sz="2800" b="1" u="sng" dirty="0"/>
              <a:t>: </a:t>
            </a:r>
          </a:p>
          <a:p>
            <a:pPr fontAlgn="auto">
              <a:spcBef>
                <a:spcPct val="30000"/>
              </a:spcBef>
              <a:spcAft>
                <a:spcPct val="30000"/>
              </a:spcAft>
              <a:defRPr/>
            </a:pPr>
            <a:r>
              <a:rPr lang="en-US" altLang="en-US" sz="3200" b="1" dirty="0">
                <a:solidFill>
                  <a:schemeClr val="bg1"/>
                </a:solidFill>
                <a:sym typeface="Wingdings" panose="05000000000000000000" pitchFamily="2" charset="2"/>
              </a:rPr>
              <a:t>A. </a:t>
            </a:r>
            <a:r>
              <a:rPr lang="en-US" altLang="en-US" sz="3200" b="1" dirty="0" smtClean="0">
                <a:solidFill>
                  <a:schemeClr val="bg1"/>
                </a:solidFill>
                <a:sym typeface="Wingdings" panose="05000000000000000000" pitchFamily="2" charset="2"/>
              </a:rPr>
              <a:t>3 </a:t>
            </a:r>
            <a:r>
              <a:rPr lang="en-US" altLang="en-US" sz="3200" b="1" dirty="0" err="1" smtClean="0">
                <a:solidFill>
                  <a:schemeClr val="bg1"/>
                </a:solidFill>
                <a:sym typeface="Wingdings" panose="05000000000000000000" pitchFamily="2" charset="2"/>
              </a:rPr>
              <a:t>từ</a:t>
            </a:r>
            <a:endParaRPr lang="en-US" altLang="en-US" sz="3200" b="1" dirty="0">
              <a:solidFill>
                <a:schemeClr val="bg1"/>
              </a:solidFill>
              <a:sym typeface="Wingdings" panose="05000000000000000000" pitchFamily="2" charset="2"/>
            </a:endParaRPr>
          </a:p>
          <a:p>
            <a:pPr fontAlgn="auto">
              <a:spcBef>
                <a:spcPct val="30000"/>
              </a:spcBef>
              <a:spcAft>
                <a:spcPct val="30000"/>
              </a:spcAft>
              <a:defRPr/>
            </a:pPr>
            <a:r>
              <a:rPr lang="en-US" altLang="en-US" sz="3200" b="1" dirty="0">
                <a:solidFill>
                  <a:schemeClr val="bg1"/>
                </a:solidFill>
                <a:sym typeface="Wingdings" panose="05000000000000000000" pitchFamily="2" charset="2"/>
              </a:rPr>
              <a:t>B. </a:t>
            </a:r>
            <a:r>
              <a:rPr lang="en-US" altLang="en-US" sz="3200" b="1" dirty="0" smtClean="0">
                <a:solidFill>
                  <a:schemeClr val="bg1"/>
                </a:solidFill>
                <a:sym typeface="Wingdings" panose="05000000000000000000" pitchFamily="2" charset="2"/>
              </a:rPr>
              <a:t>4 </a:t>
            </a:r>
            <a:r>
              <a:rPr lang="en-US" altLang="en-US" sz="3200" b="1" dirty="0" err="1" smtClean="0">
                <a:solidFill>
                  <a:schemeClr val="bg1"/>
                </a:solidFill>
                <a:sym typeface="Wingdings" panose="05000000000000000000" pitchFamily="2" charset="2"/>
              </a:rPr>
              <a:t>từ</a:t>
            </a:r>
            <a:endParaRPr lang="en-US" altLang="en-US" sz="3200" b="1" dirty="0">
              <a:solidFill>
                <a:schemeClr val="bg1"/>
              </a:solidFill>
              <a:sym typeface="Wingdings" panose="05000000000000000000" pitchFamily="2" charset="2"/>
            </a:endParaRPr>
          </a:p>
          <a:p>
            <a:pPr fontAlgn="auto">
              <a:spcBef>
                <a:spcPct val="30000"/>
              </a:spcBef>
              <a:spcAft>
                <a:spcPct val="30000"/>
              </a:spcAft>
              <a:defRPr/>
            </a:pPr>
            <a:r>
              <a:rPr lang="en-US" altLang="en-US" sz="3200" b="1" dirty="0">
                <a:solidFill>
                  <a:schemeClr val="bg1"/>
                </a:solidFill>
                <a:cs typeface="Times New Roman" panose="02020603050405020304" pitchFamily="18" charset="0"/>
                <a:sym typeface="Wingdings" panose="05000000000000000000" pitchFamily="2" charset="2"/>
              </a:rPr>
              <a:t>C. </a:t>
            </a:r>
            <a:r>
              <a:rPr lang="en-US" altLang="en-US" sz="3200" b="1" dirty="0" smtClean="0">
                <a:solidFill>
                  <a:schemeClr val="bg1"/>
                </a:solidFill>
                <a:cs typeface="Times New Roman" panose="02020603050405020304" pitchFamily="18" charset="0"/>
                <a:sym typeface="Wingdings" panose="05000000000000000000" pitchFamily="2" charset="2"/>
              </a:rPr>
              <a:t>5 </a:t>
            </a:r>
            <a:r>
              <a:rPr lang="en-US" altLang="en-US" sz="3200" b="1" dirty="0" err="1" smtClean="0">
                <a:solidFill>
                  <a:schemeClr val="bg1"/>
                </a:solidFill>
                <a:cs typeface="Times New Roman" panose="02020603050405020304" pitchFamily="18" charset="0"/>
                <a:sym typeface="Wingdings" panose="05000000000000000000" pitchFamily="2" charset="2"/>
              </a:rPr>
              <a:t>từ</a:t>
            </a:r>
            <a:endParaRPr lang="en-US" altLang="en-US" sz="3200" b="1" dirty="0" smtClean="0">
              <a:solidFill>
                <a:schemeClr val="bg1"/>
              </a:solidFill>
              <a:cs typeface="Times New Roman" panose="02020603050405020304" pitchFamily="18" charset="0"/>
              <a:sym typeface="Wingdings" panose="05000000000000000000" pitchFamily="2" charset="2"/>
            </a:endParaRPr>
          </a:p>
          <a:p>
            <a:pPr fontAlgn="auto">
              <a:spcBef>
                <a:spcPct val="30000"/>
              </a:spcBef>
              <a:spcAft>
                <a:spcPct val="30000"/>
              </a:spcAft>
              <a:defRPr/>
            </a:pPr>
            <a:r>
              <a:rPr lang="en-US" altLang="en-US" sz="3200" b="1" dirty="0" smtClean="0">
                <a:solidFill>
                  <a:schemeClr val="bg1"/>
                </a:solidFill>
                <a:cs typeface="Times New Roman" panose="02020603050405020304" pitchFamily="18" charset="0"/>
                <a:sym typeface="Wingdings" panose="05000000000000000000" pitchFamily="2" charset="2"/>
              </a:rPr>
              <a:t>D. 6 </a:t>
            </a:r>
            <a:r>
              <a:rPr lang="en-US" altLang="en-US" sz="3200" b="1" dirty="0" err="1" smtClean="0">
                <a:solidFill>
                  <a:schemeClr val="bg1"/>
                </a:solidFill>
                <a:cs typeface="Times New Roman" panose="02020603050405020304" pitchFamily="18" charset="0"/>
                <a:sym typeface="Wingdings" panose="05000000000000000000" pitchFamily="2" charset="2"/>
              </a:rPr>
              <a:t>từ</a:t>
            </a:r>
            <a:endParaRPr lang="en-US" altLang="en-US" sz="3200" b="1" dirty="0">
              <a:solidFill>
                <a:schemeClr val="bg1"/>
              </a:solidFill>
              <a:sym typeface="Wingdings" panose="05000000000000000000" pitchFamily="2" charset="2"/>
            </a:endParaRPr>
          </a:p>
        </p:txBody>
      </p:sp>
      <p:sp>
        <p:nvSpPr>
          <p:cNvPr id="3" name="Oval 2"/>
          <p:cNvSpPr/>
          <p:nvPr/>
        </p:nvSpPr>
        <p:spPr>
          <a:xfrm>
            <a:off x="381000" y="5791200"/>
            <a:ext cx="4572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550618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repeatCount="3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523363"/>
            <a:ext cx="8585250" cy="187743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haparral Pro" pitchFamily="18" charset="0"/>
                <a:ea typeface="Malgun Gothic" pitchFamily="34" charset="-127"/>
                <a:cs typeface="Ariston" pitchFamily="18" charset="0"/>
              </a:rPr>
              <a:t>HƯỚNG DẪN VỀ NHÀ</a:t>
            </a:r>
            <a:r>
              <a:rPr lang="en-US" sz="4400" b="1" cap="none" spc="5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haparral Pro" pitchFamily="18" charset="0"/>
                <a:ea typeface="Malgun Gothic" pitchFamily="34" charset="-127"/>
                <a:cs typeface="Ariston" pitchFamily="18" charset="0"/>
              </a:rPr>
              <a:t/>
            </a:r>
            <a:br>
              <a:rPr lang="en-US" sz="4400" b="1" cap="none" spc="5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haparral Pro" pitchFamily="18" charset="0"/>
                <a:ea typeface="Malgun Gothic" pitchFamily="34" charset="-127"/>
                <a:cs typeface="Ariston" pitchFamily="18" charset="0"/>
              </a:rPr>
            </a:br>
            <a:r>
              <a:rPr lang="en-US" sz="2400" b="1" cap="none" spc="5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haparral Pro" pitchFamily="18" charset="0"/>
                <a:ea typeface="Malgun Gothic" pitchFamily="34" charset="-127"/>
                <a:cs typeface="Ariston" pitchFamily="18" charset="0"/>
              </a:rPr>
              <a:t>- Học hết lý thuyết Bài 10 và những kiến thức đã học.</a:t>
            </a:r>
          </a:p>
          <a:p>
            <a:pPr algn="ctr"/>
            <a:r>
              <a:rPr lang="en-US" sz="2400" b="1" spc="5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haparral Pro" pitchFamily="18" charset="0"/>
                <a:ea typeface="Malgun Gothic" pitchFamily="34" charset="-127"/>
                <a:cs typeface="Ariston" pitchFamily="18" charset="0"/>
              </a:rPr>
              <a:t>- Luyện các bài tập của phần mềm cho thuần thục.</a:t>
            </a:r>
            <a:endParaRPr lang="en-US" sz="2400" b="1" cap="none" spc="5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haparral Pro" pitchFamily="18" charset="0"/>
              <a:ea typeface="Malgun Gothic" pitchFamily="34" charset="-127"/>
              <a:cs typeface="Ariston" pitchFamily="18" charset="0"/>
            </a:endParaRPr>
          </a:p>
          <a:p>
            <a:pPr algn="ctr"/>
            <a:r>
              <a:rPr lang="en-US" sz="2400" b="1" spc="5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haparral Pro" pitchFamily="18" charset="0"/>
                <a:ea typeface="Malgun Gothic" pitchFamily="34" charset="-127"/>
                <a:cs typeface="Ariston" pitchFamily="18" charset="0"/>
              </a:rPr>
              <a:t>- Chuẩn bị trước Bài </a:t>
            </a:r>
            <a:r>
              <a:rPr lang="en-US" sz="2400" b="1" spc="5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haparral Pro" pitchFamily="18" charset="0"/>
                <a:ea typeface="Malgun Gothic" pitchFamily="34" charset="-127"/>
                <a:cs typeface="Ariston" pitchFamily="18" charset="0"/>
              </a:rPr>
              <a:t>3</a:t>
            </a:r>
            <a:endParaRPr lang="vi-VN" sz="2400" b="1" cap="none" spc="5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pic>
        <p:nvPicPr>
          <p:cNvPr id="4" name="Picture 4" descr="Káº¿t quáº£ hÃ¬nh áº£nh cho typing 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2000" cy="4191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9510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971799"/>
            <a:ext cx="8153351" cy="34778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haparral Pro" pitchFamily="18" charset="0"/>
                <a:ea typeface="Malgun Gothic" pitchFamily="34" charset="-127"/>
                <a:cs typeface="Ariston" pitchFamily="18" charset="0"/>
              </a:rPr>
              <a:t>C</a:t>
            </a:r>
            <a:r>
              <a:rPr lang="en-US" sz="4400" b="1" spc="5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haparral Pro" pitchFamily="18" charset="0"/>
                <a:ea typeface="Malgun Gothic" pitchFamily="34" charset="-127"/>
                <a:cs typeface="Ariston" pitchFamily="18" charset="0"/>
              </a:rPr>
              <a:t>ảm ơn quý thầy cô và các em đã về dự tiết học hôm nay!</a:t>
            </a:r>
          </a:p>
          <a:p>
            <a:pPr algn="ctr"/>
            <a:r>
              <a:rPr lang="en-US" sz="4400" b="1" spc="5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haparral Pro" pitchFamily="18" charset="0"/>
                <a:ea typeface="Malgun Gothic" pitchFamily="34" charset="-127"/>
                <a:cs typeface="Ariston" pitchFamily="18" charset="0"/>
              </a:rPr>
              <a:t>Chúc quý thầy cô sức khỏe &amp; thành công!</a:t>
            </a:r>
          </a:p>
          <a:p>
            <a:pPr algn="ctr"/>
            <a:r>
              <a:rPr lang="en-US" sz="4400" b="1" spc="5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Chaparral Pro" pitchFamily="18" charset="0"/>
                <a:ea typeface="Malgun Gothic" pitchFamily="34" charset="-127"/>
                <a:cs typeface="Ariston" pitchFamily="18" charset="0"/>
              </a:rPr>
              <a:t>Chúc các em học tốt nhé!</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37" y="0"/>
            <a:ext cx="301626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54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0"/>
            <a:ext cx="6172200" cy="1754326"/>
          </a:xfrm>
          <a:prstGeom prst="rect">
            <a:avLst/>
          </a:prstGeom>
          <a:scene3d>
            <a:camera prst="perspectiveAbove"/>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en-US" sz="36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Bài 10: </a:t>
            </a:r>
          </a:p>
          <a:p>
            <a:pPr algn="ctr"/>
            <a:r>
              <a:rPr lang="en-US" sz="36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LUYỆN GÕ PHÍM NHANH BẰNG </a:t>
            </a:r>
          </a:p>
          <a:p>
            <a:pPr algn="ctr"/>
            <a:r>
              <a:rPr lang="en-US" sz="36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TYPING MASTER</a:t>
            </a:r>
            <a:endParaRPr lang="vi-VN" sz="36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Flowchart: Alternate Process 2"/>
          <p:cNvSpPr/>
          <p:nvPr/>
        </p:nvSpPr>
        <p:spPr>
          <a:xfrm>
            <a:off x="4724400" y="2133600"/>
            <a:ext cx="1752600" cy="4495800"/>
          </a:xfrm>
          <a:prstGeom prst="flowChartAlternateProcess">
            <a:avLst/>
          </a:prstGeom>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t>Luyện gõ phím bằng trò chơi</a:t>
            </a:r>
            <a:endParaRPr lang="vi-VN" sz="3600" b="1"/>
          </a:p>
        </p:txBody>
      </p:sp>
      <p:sp>
        <p:nvSpPr>
          <p:cNvPr id="24" name="Flowchart: Alternate Process 23"/>
          <p:cNvSpPr/>
          <p:nvPr/>
        </p:nvSpPr>
        <p:spPr>
          <a:xfrm>
            <a:off x="6934200" y="2057400"/>
            <a:ext cx="1752600" cy="4495800"/>
          </a:xfrm>
          <a:prstGeom prst="flowChartAlternateProcess">
            <a:avLst/>
          </a:prstGeom>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t>Luyện gõ qua bài kiểm tra kĩ năng gõ</a:t>
            </a:r>
            <a:endParaRPr lang="vi-VN" sz="3600" b="1"/>
          </a:p>
        </p:txBody>
      </p:sp>
      <p:sp>
        <p:nvSpPr>
          <p:cNvPr id="25" name="Flowchart: Alternate Process 24"/>
          <p:cNvSpPr/>
          <p:nvPr/>
        </p:nvSpPr>
        <p:spPr>
          <a:xfrm>
            <a:off x="374073" y="2057400"/>
            <a:ext cx="1752600" cy="4495800"/>
          </a:xfrm>
          <a:prstGeom prst="flowChartAlternateProcess">
            <a:avLst/>
          </a:prstGeom>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t>Giới thiệu phần mềm</a:t>
            </a:r>
            <a:endParaRPr lang="vi-VN" sz="3600" b="1"/>
          </a:p>
        </p:txBody>
      </p:sp>
      <p:sp>
        <p:nvSpPr>
          <p:cNvPr id="26" name="Flowchart: Alternate Process 25"/>
          <p:cNvSpPr/>
          <p:nvPr/>
        </p:nvSpPr>
        <p:spPr>
          <a:xfrm>
            <a:off x="2590800" y="2133600"/>
            <a:ext cx="1619250" cy="4495800"/>
          </a:xfrm>
          <a:prstGeom prst="flowChartAlternateProcess">
            <a:avLst/>
          </a:prstGeom>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t>Thực hiện các bài luyện gõ phím bằng 10 ngón</a:t>
            </a:r>
            <a:endParaRPr lang="vi-VN" sz="3200" b="1"/>
          </a:p>
        </p:txBody>
      </p:sp>
      <p:cxnSp>
        <p:nvCxnSpPr>
          <p:cNvPr id="6" name="Straight Arrow Connector 5"/>
          <p:cNvCxnSpPr/>
          <p:nvPr/>
        </p:nvCxnSpPr>
        <p:spPr>
          <a:xfrm flipH="1">
            <a:off x="1752600" y="1754326"/>
            <a:ext cx="2781300" cy="3030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flipH="1">
            <a:off x="3886200" y="1754326"/>
            <a:ext cx="647700" cy="29614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5" idx="2"/>
          </p:cNvCxnSpPr>
          <p:nvPr/>
        </p:nvCxnSpPr>
        <p:spPr>
          <a:xfrm>
            <a:off x="4533900" y="1754326"/>
            <a:ext cx="571500" cy="29614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4533900" y="1754326"/>
            <a:ext cx="2400300" cy="3030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0890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ppt_x"/>
                                          </p:val>
                                        </p:tav>
                                        <p:tav tm="100000">
                                          <p:val>
                                            <p:strVal val="#ppt_x"/>
                                          </p:val>
                                        </p:tav>
                                      </p:tavLst>
                                    </p:anim>
                                    <p:anim calcmode="lin" valueType="num">
                                      <p:cBhvr additive="base">
                                        <p:cTn id="1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0" y="980620"/>
            <a:ext cx="4859022"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600" b="1" smtClean="0"/>
              <a:t>1. Giới </a:t>
            </a:r>
            <a:r>
              <a:rPr lang="en-US" sz="3600" b="1"/>
              <a:t>thiệu phần </a:t>
            </a:r>
            <a:r>
              <a:rPr lang="en-US" sz="3600" b="1" smtClean="0"/>
              <a:t>mềm:</a:t>
            </a:r>
            <a:endParaRPr lang="vi-VN" sz="3600" b="1"/>
          </a:p>
        </p:txBody>
      </p:sp>
      <p:sp>
        <p:nvSpPr>
          <p:cNvPr id="3" name="Rectangle 2"/>
          <p:cNvSpPr/>
          <p:nvPr/>
        </p:nvSpPr>
        <p:spPr>
          <a:xfrm>
            <a:off x="0" y="5042118"/>
            <a:ext cx="91440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800" b="1" smtClean="0">
                <a:solidFill>
                  <a:srgbClr val="0070C0"/>
                </a:solidFill>
                <a:sym typeface="Wingdings"/>
              </a:rPr>
              <a:t></a:t>
            </a:r>
            <a:r>
              <a:rPr lang="vi-VN" sz="2800" b="1" smtClean="0">
                <a:solidFill>
                  <a:srgbClr val="0070C0"/>
                </a:solidFill>
              </a:rPr>
              <a:t>- </a:t>
            </a:r>
            <a:r>
              <a:rPr lang="vi-VN" sz="2800" b="1">
                <a:solidFill>
                  <a:srgbClr val="0070C0"/>
                </a:solidFill>
              </a:rPr>
              <a:t>Typing Master là phần mềm dùng để luyện gõ phím nhanh thông qua các bài học, bài kiểm tra và các trò chơi hấp dẫn; qua đó em sẽ luyện được kĩ năng gõ bàn phím bằng mười ngón.</a:t>
            </a:r>
          </a:p>
        </p:txBody>
      </p:sp>
      <p:pic>
        <p:nvPicPr>
          <p:cNvPr id="6" name="Picture 4" descr="Káº¿t quáº£ hÃ¬nh áº£nh cho typing m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846" y="1674888"/>
            <a:ext cx="4800068" cy="33672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60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0" y="980620"/>
            <a:ext cx="4859022"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600" b="1" smtClean="0"/>
              <a:t>1. Giới </a:t>
            </a:r>
            <a:r>
              <a:rPr lang="en-US" sz="3600" b="1"/>
              <a:t>thiệu phần </a:t>
            </a:r>
            <a:r>
              <a:rPr lang="en-US" sz="3600" b="1" smtClean="0"/>
              <a:t>mềm:</a:t>
            </a:r>
            <a:endParaRPr lang="vi-VN" sz="3600" b="1"/>
          </a:p>
        </p:txBody>
      </p:sp>
      <p:sp>
        <p:nvSpPr>
          <p:cNvPr id="3" name="Rectangle 2"/>
          <p:cNvSpPr/>
          <p:nvPr/>
        </p:nvSpPr>
        <p:spPr>
          <a:xfrm>
            <a:off x="75609" y="5059740"/>
            <a:ext cx="4724991"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smtClean="0">
                <a:solidFill>
                  <a:srgbClr val="0070C0"/>
                </a:solidFill>
              </a:rPr>
              <a:t> + </a:t>
            </a:r>
            <a:r>
              <a:rPr lang="en-US" sz="2400" b="1">
                <a:solidFill>
                  <a:srgbClr val="0070C0"/>
                </a:solidFill>
              </a:rPr>
              <a:t>Nháy đúp vào biểu tượng Typing Master trên màn hình.</a:t>
            </a:r>
            <a:endParaRPr lang="vi-VN" sz="2400" b="1">
              <a:solidFill>
                <a:srgbClr val="0070C0"/>
              </a:solidFill>
            </a:endParaRPr>
          </a:p>
          <a:p>
            <a:r>
              <a:rPr lang="en-US" sz="2400" b="1" smtClean="0">
                <a:solidFill>
                  <a:srgbClr val="0070C0"/>
                </a:solidFill>
              </a:rPr>
              <a:t> + </a:t>
            </a:r>
            <a:r>
              <a:rPr lang="en-US" sz="2400" b="1">
                <a:solidFill>
                  <a:srgbClr val="0070C0"/>
                </a:solidFill>
              </a:rPr>
              <a:t>Gõ tên vào ô Enter Your name.</a:t>
            </a:r>
            <a:endParaRPr lang="vi-VN" sz="2400" b="1">
              <a:solidFill>
                <a:srgbClr val="0070C0"/>
              </a:solidFill>
            </a:endParaRPr>
          </a:p>
          <a:p>
            <a:r>
              <a:rPr lang="en-US" sz="2400" b="1" smtClean="0">
                <a:solidFill>
                  <a:srgbClr val="0070C0"/>
                </a:solidFill>
              </a:rPr>
              <a:t> + </a:t>
            </a:r>
            <a:r>
              <a:rPr lang="en-US" sz="2400" b="1">
                <a:solidFill>
                  <a:srgbClr val="0070C0"/>
                </a:solidFill>
              </a:rPr>
              <a:t>Nhấn Enter.</a:t>
            </a:r>
            <a:endParaRPr lang="vi-VN" sz="2400" b="1">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981" y="3824954"/>
            <a:ext cx="3866819" cy="296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10716"/>
            <a:ext cx="3411222" cy="238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28953"/>
            <a:ext cx="7334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386" y="1655166"/>
            <a:ext cx="4213013"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vi-VN" sz="2800" b="1">
                <a:solidFill>
                  <a:srgbClr val="0070C0"/>
                </a:solidFill>
                <a:sym typeface="Wingdings"/>
              </a:rPr>
              <a:t> </a:t>
            </a:r>
            <a:r>
              <a:rPr lang="en-US" sz="2800" b="1" smtClean="0">
                <a:solidFill>
                  <a:srgbClr val="0070C0"/>
                </a:solidFill>
              </a:rPr>
              <a:t>- </a:t>
            </a:r>
            <a:r>
              <a:rPr lang="en-US" sz="2800" b="1">
                <a:solidFill>
                  <a:srgbClr val="0070C0"/>
                </a:solidFill>
              </a:rPr>
              <a:t>Khởi động phần mềm: </a:t>
            </a:r>
            <a:endParaRPr lang="vi-VN" sz="2800" b="1">
              <a:solidFill>
                <a:srgbClr val="0070C0"/>
              </a:solidFill>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056206"/>
            <a:ext cx="3918492" cy="270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962025" y="3429000"/>
            <a:ext cx="333375" cy="4572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vi-VN"/>
          </a:p>
        </p:txBody>
      </p:sp>
      <p:cxnSp>
        <p:nvCxnSpPr>
          <p:cNvPr id="9" name="Straight Arrow Connector 8"/>
          <p:cNvCxnSpPr>
            <a:stCxn id="1027" idx="3"/>
            <a:endCxn id="1029" idx="1"/>
          </p:cNvCxnSpPr>
          <p:nvPr/>
        </p:nvCxnSpPr>
        <p:spPr>
          <a:xfrm flipV="1">
            <a:off x="4706622" y="2410716"/>
            <a:ext cx="474978" cy="11949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Rounded Rectangular Callout 12"/>
          <p:cNvSpPr/>
          <p:nvPr/>
        </p:nvSpPr>
        <p:spPr>
          <a:xfrm>
            <a:off x="8264236" y="1310299"/>
            <a:ext cx="762000" cy="1688882"/>
          </a:xfrm>
          <a:prstGeom prst="wedgeRoundRectCallout">
            <a:avLst>
              <a:gd name="adj1" fmla="val -172830"/>
              <a:gd name="adj2" fmla="val 205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a:t>Nếu chưa có tên trong danh </a:t>
            </a:r>
            <a:r>
              <a:rPr lang="vi-VN" sz="1400" b="1" smtClean="0"/>
              <a:t>sách</a:t>
            </a:r>
            <a:endParaRPr lang="vi-VN" sz="1400" b="1"/>
          </a:p>
        </p:txBody>
      </p:sp>
      <p:sp>
        <p:nvSpPr>
          <p:cNvPr id="14" name="Rounded Rectangular Callout 13"/>
          <p:cNvSpPr/>
          <p:nvPr/>
        </p:nvSpPr>
        <p:spPr>
          <a:xfrm>
            <a:off x="8001000" y="4419600"/>
            <a:ext cx="914400" cy="1893332"/>
          </a:xfrm>
          <a:prstGeom prst="wedgeRoundRectCallout">
            <a:avLst>
              <a:gd name="adj1" fmla="val -109281"/>
              <a:gd name="adj2" fmla="val -84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a:t>Đã có tên trong danh </a:t>
            </a:r>
            <a:r>
              <a:rPr lang="vi-VN" b="1" smtClean="0"/>
              <a:t>sách</a:t>
            </a:r>
            <a:endParaRPr lang="vi-VN" b="1"/>
          </a:p>
        </p:txBody>
      </p:sp>
      <p:cxnSp>
        <p:nvCxnSpPr>
          <p:cNvPr id="8" name="Straight Arrow Connector 7"/>
          <p:cNvCxnSpPr>
            <a:stCxn id="1027" idx="3"/>
            <a:endCxn id="1026" idx="1"/>
          </p:cNvCxnSpPr>
          <p:nvPr/>
        </p:nvCxnSpPr>
        <p:spPr>
          <a:xfrm>
            <a:off x="4706622" y="3605658"/>
            <a:ext cx="494359" cy="170020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7382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heel(1)">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1" presetClass="entr" presetSubtype="1"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wheel(1)">
                                      <p:cBhvr>
                                        <p:cTn id="29" dur="20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repeatCount="3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 presetClass="entr" presetSubtype="2" fill="hold" nodeType="withEffect">
                                  <p:stCondLst>
                                    <p:cond delay="0"/>
                                  </p:stCondLst>
                                  <p:childTnLst>
                                    <p:set>
                                      <p:cBhvr>
                                        <p:cTn id="36" dur="1" fill="hold">
                                          <p:stCondLst>
                                            <p:cond delay="0"/>
                                          </p:stCondLst>
                                        </p:cTn>
                                        <p:tgtEl>
                                          <p:spTgt spid="1029"/>
                                        </p:tgtEl>
                                        <p:attrNameLst>
                                          <p:attrName>style.visibility</p:attrName>
                                        </p:attrNameLst>
                                      </p:cBhvr>
                                      <p:to>
                                        <p:strVal val="visible"/>
                                      </p:to>
                                    </p:set>
                                    <p:anim calcmode="lin" valueType="num">
                                      <p:cBhvr additive="base">
                                        <p:cTn id="37" dur="500" fill="hold"/>
                                        <p:tgtEl>
                                          <p:spTgt spid="1029"/>
                                        </p:tgtEl>
                                        <p:attrNameLst>
                                          <p:attrName>ppt_x</p:attrName>
                                        </p:attrNameLst>
                                      </p:cBhvr>
                                      <p:tavLst>
                                        <p:tav tm="0">
                                          <p:val>
                                            <p:strVal val="1+#ppt_w/2"/>
                                          </p:val>
                                        </p:tav>
                                        <p:tav tm="100000">
                                          <p:val>
                                            <p:strVal val="#ppt_x"/>
                                          </p:val>
                                        </p:tav>
                                      </p:tavLst>
                                    </p:anim>
                                    <p:anim calcmode="lin" valueType="num">
                                      <p:cBhvr additive="base">
                                        <p:cTn id="38"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outVertic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9"/>
                                        </p:tgtEl>
                                        <p:attrNameLst>
                                          <p:attrName>ppt_x</p:attrName>
                                        </p:attrNameLst>
                                      </p:cBhvr>
                                      <p:tavLst>
                                        <p:tav tm="0">
                                          <p:val>
                                            <p:strVal val="ppt_x"/>
                                          </p:val>
                                        </p:tav>
                                        <p:tav tm="100000">
                                          <p:val>
                                            <p:strVal val="ppt_x"/>
                                          </p:val>
                                        </p:tav>
                                      </p:tavLst>
                                    </p:anim>
                                    <p:anim calcmode="lin" valueType="num">
                                      <p:cBhvr additive="base">
                                        <p:cTn id="48" dur="500"/>
                                        <p:tgtEl>
                                          <p:spTgt spid="9"/>
                                        </p:tgtEl>
                                        <p:attrNameLst>
                                          <p:attrName>ppt_y</p:attrName>
                                        </p:attrNameLst>
                                      </p:cBhvr>
                                      <p:tavLst>
                                        <p:tav tm="0">
                                          <p:val>
                                            <p:strVal val="ppt_y"/>
                                          </p:val>
                                        </p:tav>
                                        <p:tav tm="100000">
                                          <p:val>
                                            <p:strVal val="1+ppt_h/2"/>
                                          </p:val>
                                        </p:tav>
                                      </p:tavLst>
                                    </p:anim>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par>
                                <p:cTn id="55" presetID="6" presetClass="entr" presetSubtype="16" fill="hold" nodeType="with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circle(in)">
                                      <p:cBhvr>
                                        <p:cTn id="57" dur="2000"/>
                                        <p:tgtEl>
                                          <p:spTgt spid="1026"/>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0" y="980620"/>
            <a:ext cx="4859022"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600" b="1" smtClean="0"/>
              <a:t>1. Giới </a:t>
            </a:r>
            <a:r>
              <a:rPr lang="en-US" sz="3600" b="1"/>
              <a:t>thiệu phần </a:t>
            </a:r>
            <a:r>
              <a:rPr lang="en-US" sz="3600" b="1" smtClean="0"/>
              <a:t>mềm:</a:t>
            </a:r>
            <a:endParaRPr lang="vi-VN" sz="3600" b="1"/>
          </a:p>
        </p:txBody>
      </p:sp>
      <p:sp>
        <p:nvSpPr>
          <p:cNvPr id="4" name="Rectangle 3"/>
          <p:cNvSpPr/>
          <p:nvPr/>
        </p:nvSpPr>
        <p:spPr>
          <a:xfrm>
            <a:off x="76200" y="1686580"/>
            <a:ext cx="79248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800" b="1">
                <a:solidFill>
                  <a:srgbClr val="0070C0"/>
                </a:solidFill>
                <a:sym typeface="Wingdings"/>
              </a:rPr>
              <a:t> </a:t>
            </a:r>
            <a:r>
              <a:rPr lang="en-US" sz="2800" b="1" smtClean="0">
                <a:solidFill>
                  <a:srgbClr val="0070C0"/>
                </a:solidFill>
              </a:rPr>
              <a:t>- </a:t>
            </a:r>
            <a:r>
              <a:rPr lang="en-US" sz="2800" b="1">
                <a:solidFill>
                  <a:srgbClr val="0070C0"/>
                </a:solidFill>
              </a:rPr>
              <a:t>Thành phần của màn hình chính Typing master:</a:t>
            </a:r>
            <a:endParaRPr lang="vi-VN" sz="2800" b="1">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52630"/>
            <a:ext cx="6248400" cy="410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6534150" y="3676650"/>
            <a:ext cx="2514600" cy="1905000"/>
          </a:xfrm>
          <a:prstGeom prst="wedgeRoundRectCallout">
            <a:avLst>
              <a:gd name="adj1" fmla="val -72298"/>
              <a:gd name="adj2" fmla="val -8294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000" b="1">
                <a:solidFill>
                  <a:srgbClr val="0070C0"/>
                </a:solidFill>
                <a:sym typeface="Wingdings"/>
              </a:rPr>
              <a:t> </a:t>
            </a:r>
            <a:r>
              <a:rPr lang="en-US" sz="2000" b="1" smtClean="0">
                <a:solidFill>
                  <a:srgbClr val="002060"/>
                </a:solidFill>
              </a:rPr>
              <a:t>+ Studying: Thực </a:t>
            </a:r>
            <a:r>
              <a:rPr lang="en-US" sz="2000" b="1">
                <a:solidFill>
                  <a:srgbClr val="002060"/>
                </a:solidFill>
              </a:rPr>
              <a:t>hiện các bài luyện gõ từ cơ bản đến nâng cao.</a:t>
            </a:r>
            <a:endParaRPr lang="vi-VN" sz="2000" b="1">
              <a:solidFill>
                <a:srgbClr val="002060"/>
              </a:solidFill>
            </a:endParaRPr>
          </a:p>
        </p:txBody>
      </p:sp>
      <p:sp>
        <p:nvSpPr>
          <p:cNvPr id="7" name="Rectangle 6"/>
          <p:cNvSpPr/>
          <p:nvPr/>
        </p:nvSpPr>
        <p:spPr>
          <a:xfrm>
            <a:off x="4859022" y="2819400"/>
            <a:ext cx="1389378"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76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6" y="2300942"/>
            <a:ext cx="6329274" cy="4328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95410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Bài 10: LUYỆN </a:t>
            </a:r>
            <a:r>
              <a:rPr lang="en-US" sz="2800" b="1" spc="50">
                <a:ln w="11430"/>
                <a:solidFill>
                  <a:schemeClr val="accent5">
                    <a:lumMod val="50000"/>
                  </a:schemeClr>
                </a:solidFill>
                <a:latin typeface="Cambria" pitchFamily="18" charset="0"/>
                <a:ea typeface="Malgun Gothic" pitchFamily="34" charset="-127"/>
                <a:cs typeface="Ariston" pitchFamily="18" charset="0"/>
              </a:rPr>
              <a:t>GÕ PHÍM NHANH BẰNG </a:t>
            </a:r>
            <a:endParaRPr lang="en-US" sz="2800" b="1" spc="50" smtClean="0">
              <a:ln w="11430"/>
              <a:solidFill>
                <a:schemeClr val="accent5">
                  <a:lumMod val="50000"/>
                </a:schemeClr>
              </a:solidFill>
              <a:latin typeface="Cambria" pitchFamily="18" charset="0"/>
              <a:ea typeface="Malgun Gothic" pitchFamily="34" charset="-127"/>
              <a:cs typeface="Ariston" pitchFamily="18" charset="0"/>
            </a:endParaRPr>
          </a:p>
          <a:p>
            <a:pPr algn="ctr"/>
            <a:r>
              <a:rPr lang="en-US" sz="2800" b="1" spc="50" smtClean="0">
                <a:ln w="11430"/>
                <a:solidFill>
                  <a:schemeClr val="accent5">
                    <a:lumMod val="50000"/>
                  </a:schemeClr>
                </a:solidFill>
                <a:latin typeface="Cambria" pitchFamily="18" charset="0"/>
                <a:ea typeface="Malgun Gothic" pitchFamily="34" charset="-127"/>
                <a:cs typeface="Ariston" pitchFamily="18" charset="0"/>
              </a:rPr>
              <a:t>TYPING</a:t>
            </a:r>
            <a:r>
              <a:rPr lang="en-US" sz="28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spc="50">
                <a:ln w="11430"/>
                <a:solidFill>
                  <a:schemeClr val="accent5">
                    <a:lumMod val="50000"/>
                  </a:schemeClr>
                </a:solidFill>
                <a:latin typeface="Cambria" pitchFamily="18" charset="0"/>
                <a:ea typeface="Malgun Gothic" pitchFamily="34" charset="-127"/>
                <a:cs typeface="Ariston" pitchFamily="18" charset="0"/>
              </a:rPr>
              <a:t>MASTER</a:t>
            </a:r>
            <a:endParaRPr lang="vi-VN" sz="2800" b="1" spc="50">
              <a:ln w="11430"/>
              <a:solidFill>
                <a:schemeClr val="accent5">
                  <a:lumMod val="50000"/>
                </a:schemeClr>
              </a:solidFill>
              <a:latin typeface="Cambria" pitchFamily="18" charset="0"/>
              <a:ea typeface="Malgun Gothic" pitchFamily="34" charset="-127"/>
              <a:cs typeface="Ariston" pitchFamily="18" charset="0"/>
            </a:endParaRPr>
          </a:p>
        </p:txBody>
      </p:sp>
      <p:sp>
        <p:nvSpPr>
          <p:cNvPr id="2" name="Rectangle 1"/>
          <p:cNvSpPr/>
          <p:nvPr/>
        </p:nvSpPr>
        <p:spPr>
          <a:xfrm>
            <a:off x="0" y="980620"/>
            <a:ext cx="4859022" cy="646331"/>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ctr"/>
            <a:r>
              <a:rPr lang="en-US" sz="3600" b="1" smtClean="0"/>
              <a:t>1. Giới </a:t>
            </a:r>
            <a:r>
              <a:rPr lang="en-US" sz="3600" b="1"/>
              <a:t>thiệu phần </a:t>
            </a:r>
            <a:r>
              <a:rPr lang="en-US" sz="3600" b="1" smtClean="0"/>
              <a:t>mềm:</a:t>
            </a:r>
            <a:endParaRPr lang="vi-VN" sz="3600" b="1"/>
          </a:p>
        </p:txBody>
      </p:sp>
      <p:sp>
        <p:nvSpPr>
          <p:cNvPr id="4" name="Rectangle 3"/>
          <p:cNvSpPr/>
          <p:nvPr/>
        </p:nvSpPr>
        <p:spPr>
          <a:xfrm>
            <a:off x="76200" y="1686580"/>
            <a:ext cx="79248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sz="2800" b="1">
                <a:solidFill>
                  <a:srgbClr val="0070C0"/>
                </a:solidFill>
                <a:sym typeface="Wingdings"/>
              </a:rPr>
              <a:t> </a:t>
            </a:r>
            <a:r>
              <a:rPr lang="en-US" sz="2800" b="1" smtClean="0">
                <a:solidFill>
                  <a:srgbClr val="0070C0"/>
                </a:solidFill>
              </a:rPr>
              <a:t>- </a:t>
            </a:r>
            <a:r>
              <a:rPr lang="en-US" sz="2800" b="1">
                <a:solidFill>
                  <a:srgbClr val="0070C0"/>
                </a:solidFill>
              </a:rPr>
              <a:t>Thành phần của màn hình chính Typing master:</a:t>
            </a:r>
            <a:endParaRPr lang="vi-VN" sz="2800" b="1">
              <a:solidFill>
                <a:srgbClr val="0070C0"/>
              </a:solidFill>
            </a:endParaRPr>
          </a:p>
        </p:txBody>
      </p:sp>
      <p:sp>
        <p:nvSpPr>
          <p:cNvPr id="11" name="Rectangle 10"/>
          <p:cNvSpPr/>
          <p:nvPr/>
        </p:nvSpPr>
        <p:spPr>
          <a:xfrm>
            <a:off x="4876800" y="3657600"/>
            <a:ext cx="1389378"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6457950" y="4450229"/>
            <a:ext cx="2590800" cy="1645771"/>
          </a:xfrm>
          <a:prstGeom prst="wedgeRoundRectCallout">
            <a:avLst>
              <a:gd name="adj1" fmla="val -73321"/>
              <a:gd name="adj2" fmla="val -9043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000" b="1">
                <a:solidFill>
                  <a:srgbClr val="0070C0"/>
                </a:solidFill>
                <a:sym typeface="Wingdings"/>
              </a:rPr>
              <a:t> </a:t>
            </a:r>
            <a:r>
              <a:rPr lang="en-US" sz="2000" b="1" smtClean="0">
                <a:solidFill>
                  <a:srgbClr val="002060"/>
                </a:solidFill>
              </a:rPr>
              <a:t>+ Typing: Làm </a:t>
            </a:r>
            <a:r>
              <a:rPr lang="en-US" sz="2000" b="1">
                <a:solidFill>
                  <a:srgbClr val="002060"/>
                </a:solidFill>
              </a:rPr>
              <a:t>bài kiểm tra tổng thể kĩ năng gõ phím nhanh và chính xác.</a:t>
            </a:r>
            <a:endParaRPr lang="vi-VN" sz="2000" b="1">
              <a:solidFill>
                <a:srgbClr val="002060"/>
              </a:solidFill>
            </a:endParaRPr>
          </a:p>
        </p:txBody>
      </p:sp>
    </p:spTree>
    <p:extLst>
      <p:ext uri="{BB962C8B-B14F-4D97-AF65-F5344CB8AC3E}">
        <p14:creationId xmlns:p14="http://schemas.microsoft.com/office/powerpoint/2010/main" val="35459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heel(1)">
                                      <p:cBhvr>
                                        <p:cTn id="9" dur="2000"/>
                                        <p:tgtEl>
                                          <p:spTgt spid="11"/>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7435</TotalTime>
  <Words>2208</Words>
  <Application>Microsoft Office PowerPoint</Application>
  <PresentationFormat>On-screen Show (4:3)</PresentationFormat>
  <Paragraphs>273</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Malgun Gothic</vt:lpstr>
      <vt:lpstr>Arial</vt:lpstr>
      <vt:lpstr>Ariston</vt:lpstr>
      <vt:lpstr>Calibri</vt:lpstr>
      <vt:lpstr>Cambria</vt:lpstr>
      <vt:lpstr>Chaparral Pro</vt:lpstr>
      <vt:lpstr>Times New Roman</vt:lpstr>
      <vt:lpstr>Wingdings</vt:lpstr>
      <vt:lpstr>Office Theme</vt:lpstr>
      <vt:lpstr>PowerPoint Presentation</vt:lpstr>
      <vt:lpstr>CÂU HỎI BÀI CŨ</vt:lpstr>
      <vt:lpstr>CÂU HỎI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CỦNG CỐ</vt:lpstr>
      <vt:lpstr>CÂU HỎI CỦNG CỐ</vt:lpstr>
      <vt:lpstr>CÂU HỎI CỦNG CỐ</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Thanh Xuan</cp:lastModifiedBy>
  <cp:revision>665</cp:revision>
  <dcterms:created xsi:type="dcterms:W3CDTF">2006-08-16T00:00:00Z</dcterms:created>
  <dcterms:modified xsi:type="dcterms:W3CDTF">2022-05-09T04:20:16Z</dcterms:modified>
</cp:coreProperties>
</file>