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8" r:id="rId2"/>
    <p:sldId id="289" r:id="rId3"/>
    <p:sldId id="290" r:id="rId4"/>
    <p:sldId id="296" r:id="rId5"/>
    <p:sldId id="295" r:id="rId6"/>
    <p:sldId id="271" r:id="rId7"/>
    <p:sldId id="272" r:id="rId8"/>
    <p:sldId id="273" r:id="rId9"/>
    <p:sldId id="298" r:id="rId10"/>
    <p:sldId id="297" r:id="rId11"/>
    <p:sldId id="276" r:id="rId12"/>
    <p:sldId id="291" r:id="rId13"/>
    <p:sldId id="292" r:id="rId14"/>
    <p:sldId id="293" r:id="rId15"/>
    <p:sldId id="283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EF49-31A3-41C1-8789-52B19F1A724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D90F6-498A-4A3D-9933-9DEC99DA5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8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60361E-A3A7-4532-A818-DD7C2E1DA8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60361E-A3A7-4532-A818-DD7C2E1DA8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55F72C-B1B6-4874-8ACB-D7E769888C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FAE639-10F7-48B0-9647-CA84FC910F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6BA0D1-19D9-49DC-B476-A98DEA9427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5FF-EDA5-4F4C-9A49-6F9DA61DF29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07F-8070-4BC8-B129-5377BF38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3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5FF-EDA5-4F4C-9A49-6F9DA61DF29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07F-8070-4BC8-B129-5377BF38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5FF-EDA5-4F4C-9A49-6F9DA61DF29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07F-8070-4BC8-B129-5377BF38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5FF-EDA5-4F4C-9A49-6F9DA61DF29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07F-8070-4BC8-B129-5377BF38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1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5FF-EDA5-4F4C-9A49-6F9DA61DF29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07F-8070-4BC8-B129-5377BF38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6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5FF-EDA5-4F4C-9A49-6F9DA61DF29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07F-8070-4BC8-B129-5377BF38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5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5FF-EDA5-4F4C-9A49-6F9DA61DF29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07F-8070-4BC8-B129-5377BF38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3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5FF-EDA5-4F4C-9A49-6F9DA61DF29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07F-8070-4BC8-B129-5377BF38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5FF-EDA5-4F4C-9A49-6F9DA61DF29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07F-8070-4BC8-B129-5377BF38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7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5FF-EDA5-4F4C-9A49-6F9DA61DF29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07F-8070-4BC8-B129-5377BF38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4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75FF-EDA5-4F4C-9A49-6F9DA61DF29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E07F-8070-4BC8-B129-5377BF38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4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75FF-EDA5-4F4C-9A49-6F9DA61DF29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E07F-8070-4BC8-B129-5377BF38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0" y="3048000"/>
            <a:ext cx="12192000" cy="30480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2"/>
          <p:cNvSpPr>
            <a:spLocks noChangeArrowheads="1"/>
          </p:cNvSpPr>
          <p:nvPr/>
        </p:nvSpPr>
        <p:spPr bwMode="auto">
          <a:xfrm>
            <a:off x="0" y="6096000"/>
            <a:ext cx="12192000" cy="76200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10668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0" y="1066800"/>
            <a:ext cx="12192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304800" y="127000"/>
            <a:ext cx="23368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508000" y="190500"/>
            <a:ext cx="1930400" cy="6477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609600" y="165100"/>
            <a:ext cx="1727200" cy="6985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880533" y="266700"/>
            <a:ext cx="1202267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74133" y="342901"/>
            <a:ext cx="203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TOÁN 7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-304800" y="2286001"/>
            <a:ext cx="203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TOÁN 7</a:t>
            </a:r>
          </a:p>
        </p:txBody>
      </p:sp>
      <p:sp>
        <p:nvSpPr>
          <p:cNvPr id="2062" name="Rectangle 19"/>
          <p:cNvSpPr>
            <a:spLocks noChangeArrowheads="1"/>
          </p:cNvSpPr>
          <p:nvPr/>
        </p:nvSpPr>
        <p:spPr bwMode="auto">
          <a:xfrm>
            <a:off x="0" y="1109663"/>
            <a:ext cx="121920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Text Box 21"/>
          <p:cNvSpPr txBox="1">
            <a:spLocks noChangeArrowheads="1"/>
          </p:cNvSpPr>
          <p:nvPr/>
        </p:nvSpPr>
        <p:spPr bwMode="auto">
          <a:xfrm>
            <a:off x="1682751" y="1752601"/>
            <a:ext cx="6197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latin typeface="Times New Roman" pitchFamily="18" charset="0"/>
                <a:cs typeface="Times New Roman" pitchFamily="18" charset="0"/>
              </a:rPr>
              <a:t>Bài giảng</a:t>
            </a:r>
          </a:p>
        </p:txBody>
      </p:sp>
      <p:sp>
        <p:nvSpPr>
          <p:cNvPr id="2064" name="WordArt 23"/>
          <p:cNvSpPr>
            <a:spLocks noChangeArrowheads="1" noChangeShapeType="1" noTextEdit="1"/>
          </p:cNvSpPr>
          <p:nvPr/>
        </p:nvSpPr>
        <p:spPr bwMode="auto">
          <a:xfrm>
            <a:off x="3759200" y="2549526"/>
            <a:ext cx="4064000" cy="1336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HỌC</a:t>
            </a:r>
          </a:p>
        </p:txBody>
      </p:sp>
      <p:sp>
        <p:nvSpPr>
          <p:cNvPr id="2065" name="Text Box 25"/>
          <p:cNvSpPr txBox="1">
            <a:spLocks noChangeArrowheads="1"/>
          </p:cNvSpPr>
          <p:nvPr/>
        </p:nvSpPr>
        <p:spPr bwMode="auto">
          <a:xfrm>
            <a:off x="1682751" y="1725613"/>
            <a:ext cx="6197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Bài giảng</a:t>
            </a:r>
          </a:p>
        </p:txBody>
      </p:sp>
      <p:grpSp>
        <p:nvGrpSpPr>
          <p:cNvPr id="2066" name="Group 28"/>
          <p:cNvGrpSpPr>
            <a:grpSpLocks/>
          </p:cNvGrpSpPr>
          <p:nvPr/>
        </p:nvGrpSpPr>
        <p:grpSpPr bwMode="auto">
          <a:xfrm>
            <a:off x="8026400" y="2743200"/>
            <a:ext cx="2235200" cy="2057400"/>
            <a:chOff x="3888" y="2256"/>
            <a:chExt cx="1056" cy="1296"/>
          </a:xfrm>
        </p:grpSpPr>
        <p:sp>
          <p:nvSpPr>
            <p:cNvPr id="2070" name="Rectangle 27"/>
            <p:cNvSpPr>
              <a:spLocks noChangeArrowheads="1"/>
            </p:cNvSpPr>
            <p:nvPr/>
          </p:nvSpPr>
          <p:spPr bwMode="auto">
            <a:xfrm>
              <a:off x="3888" y="2256"/>
              <a:ext cx="1056" cy="129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1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4158" y="2466"/>
              <a:ext cx="528" cy="84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2067" name="Text Box 14"/>
          <p:cNvSpPr txBox="1">
            <a:spLocks noChangeArrowheads="1"/>
          </p:cNvSpPr>
          <p:nvPr/>
        </p:nvSpPr>
        <p:spPr bwMode="auto">
          <a:xfrm>
            <a:off x="508000" y="6248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 viên dạy:</a:t>
            </a:r>
          </a:p>
        </p:txBody>
      </p:sp>
      <p:sp>
        <p:nvSpPr>
          <p:cNvPr id="2068" name="Line 16"/>
          <p:cNvSpPr>
            <a:spLocks noChangeShapeType="1"/>
          </p:cNvSpPr>
          <p:nvPr/>
        </p:nvSpPr>
        <p:spPr bwMode="auto">
          <a:xfrm>
            <a:off x="0" y="6096000"/>
            <a:ext cx="12192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9" name="WordArt 35"/>
          <p:cNvSpPr>
            <a:spLocks noChangeArrowheads="1" noChangeShapeType="1" noTextEdit="1"/>
          </p:cNvSpPr>
          <p:nvPr/>
        </p:nvSpPr>
        <p:spPr bwMode="auto">
          <a:xfrm>
            <a:off x="3213101" y="6172200"/>
            <a:ext cx="42799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66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ĐẶNG THỊ HẬU</a:t>
            </a:r>
          </a:p>
        </p:txBody>
      </p:sp>
    </p:spTree>
    <p:extLst>
      <p:ext uri="{BB962C8B-B14F-4D97-AF65-F5344CB8AC3E}">
        <p14:creationId xmlns:p14="http://schemas.microsoft.com/office/powerpoint/2010/main" val="34669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V="1">
            <a:off x="7823201" y="3443288"/>
            <a:ext cx="3647017" cy="6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07200" y="1905000"/>
            <a:ext cx="1016000" cy="1557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07201" y="1905000"/>
            <a:ext cx="4663017" cy="152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Rectangle 22"/>
          <p:cNvSpPr>
            <a:spLocks noChangeArrowheads="1"/>
          </p:cNvSpPr>
          <p:nvPr/>
        </p:nvSpPr>
        <p:spPr bwMode="auto">
          <a:xfrm>
            <a:off x="7395634" y="3352800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Rectangle 23"/>
          <p:cNvSpPr>
            <a:spLocks noChangeArrowheads="1"/>
          </p:cNvSpPr>
          <p:nvPr/>
        </p:nvSpPr>
        <p:spPr bwMode="auto">
          <a:xfrm>
            <a:off x="6502401" y="1614489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0" name="Rectangle 24"/>
          <p:cNvSpPr>
            <a:spLocks noChangeArrowheads="1"/>
          </p:cNvSpPr>
          <p:nvPr/>
        </p:nvSpPr>
        <p:spPr bwMode="auto">
          <a:xfrm>
            <a:off x="11470218" y="3489325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630834" y="1247775"/>
            <a:ext cx="21167" cy="3049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716184" y="1447800"/>
            <a:ext cx="3869267" cy="1449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Rectangle 31"/>
          <p:cNvSpPr>
            <a:spLocks noChangeArrowheads="1"/>
          </p:cNvSpPr>
          <p:nvPr/>
        </p:nvSpPr>
        <p:spPr bwMode="auto">
          <a:xfrm>
            <a:off x="9245600" y="1503364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397751" y="2722564"/>
            <a:ext cx="277283" cy="111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7535333" y="2590800"/>
            <a:ext cx="120651" cy="146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931400" y="3276600"/>
            <a:ext cx="0" cy="185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624485" y="3276600"/>
            <a:ext cx="3259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Rectangle 53"/>
          <p:cNvSpPr>
            <a:spLocks noChangeArrowheads="1"/>
          </p:cNvSpPr>
          <p:nvPr/>
        </p:nvSpPr>
        <p:spPr bwMode="auto">
          <a:xfrm>
            <a:off x="8026400" y="1981200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0499" name="Rectangle 54"/>
          <p:cNvSpPr>
            <a:spLocks noChangeArrowheads="1"/>
          </p:cNvSpPr>
          <p:nvPr/>
        </p:nvSpPr>
        <p:spPr bwMode="auto">
          <a:xfrm>
            <a:off x="9630834" y="2481264"/>
            <a:ext cx="309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7416801" y="2938464"/>
            <a:ext cx="277284" cy="109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963834" y="2252664"/>
            <a:ext cx="277284" cy="109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8636001" y="3352800"/>
            <a:ext cx="1397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8737601" y="3352800"/>
            <a:ext cx="1397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0344151" y="3379788"/>
            <a:ext cx="1397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0445751" y="3379788"/>
            <a:ext cx="1397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823201" y="2333626"/>
            <a:ext cx="351367" cy="1109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7823201" y="2819400"/>
            <a:ext cx="1818217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8" name="Rectangle 79"/>
          <p:cNvSpPr>
            <a:spLocks noChangeArrowheads="1"/>
          </p:cNvSpPr>
          <p:nvPr/>
        </p:nvSpPr>
        <p:spPr bwMode="auto">
          <a:xfrm>
            <a:off x="9224434" y="3429000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9" name="Rectangle 80"/>
          <p:cNvSpPr>
            <a:spLocks noChangeArrowheads="1"/>
          </p:cNvSpPr>
          <p:nvPr/>
        </p:nvSpPr>
        <p:spPr bwMode="auto">
          <a:xfrm>
            <a:off x="6889752" y="2444751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2" name="Line 3"/>
          <p:cNvSpPr>
            <a:spLocks noChangeShapeType="1"/>
          </p:cNvSpPr>
          <p:nvPr/>
        </p:nvSpPr>
        <p:spPr bwMode="auto">
          <a:xfrm flipH="1">
            <a:off x="6278033" y="914400"/>
            <a:ext cx="0" cy="5943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3" name="TextBox 57"/>
          <p:cNvSpPr txBox="1">
            <a:spLocks noChangeArrowheads="1"/>
          </p:cNvSpPr>
          <p:nvPr/>
        </p:nvSpPr>
        <p:spPr bwMode="auto">
          <a:xfrm>
            <a:off x="203200" y="2433968"/>
            <a:ext cx="6096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Cho tam giác ABC có góc A là góc tù. Các đường trung trực của AB và của AC cắt nhau tại O và cắt BC theo thứ tự ở D và E.</a:t>
            </a:r>
          </a:p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Hỏi : </a:t>
            </a:r>
          </a:p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a) Các tam giác ABD, ACE là tam giác gì?</a:t>
            </a:r>
          </a:p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b) Đường tròn tâm O bán kính OA đi qua những điểm nào trên hình vẽ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609600" y="4038600"/>
            <a:ext cx="0" cy="1905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8943" y="5105400"/>
            <a:ext cx="39151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812801" y="4038600"/>
            <a:ext cx="1603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ABC (góc A tù)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Group 90"/>
          <p:cNvGrpSpPr>
            <a:grpSpLocks/>
          </p:cNvGrpSpPr>
          <p:nvPr/>
        </p:nvGrpSpPr>
        <p:grpSpPr bwMode="auto">
          <a:xfrm>
            <a:off x="1103974" y="4381500"/>
            <a:ext cx="201083" cy="204788"/>
            <a:chOff x="1347" y="1041"/>
            <a:chExt cx="144" cy="135"/>
          </a:xfrm>
        </p:grpSpPr>
        <p:sp>
          <p:nvSpPr>
            <p:cNvPr id="55" name="Line 91"/>
            <p:cNvSpPr>
              <a:spLocks noChangeShapeType="1"/>
            </p:cNvSpPr>
            <p:nvPr/>
          </p:nvSpPr>
          <p:spPr bwMode="auto">
            <a:xfrm>
              <a:off x="1422" y="1041"/>
              <a:ext cx="0" cy="1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92"/>
            <p:cNvSpPr>
              <a:spLocks noChangeShapeType="1"/>
            </p:cNvSpPr>
            <p:nvPr/>
          </p:nvSpPr>
          <p:spPr bwMode="auto">
            <a:xfrm>
              <a:off x="1347" y="1176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Rectangle 84"/>
          <p:cNvSpPr>
            <a:spLocks noChangeArrowheads="1"/>
          </p:cNvSpPr>
          <p:nvPr/>
        </p:nvSpPr>
        <p:spPr bwMode="auto">
          <a:xfrm>
            <a:off x="736898" y="4349438"/>
            <a:ext cx="3103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OI      AB, IA = IB, OI cắt BC tại D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85"/>
          <p:cNvSpPr>
            <a:spLocks noChangeArrowheads="1"/>
          </p:cNvSpPr>
          <p:nvPr/>
        </p:nvSpPr>
        <p:spPr bwMode="auto">
          <a:xfrm>
            <a:off x="644940" y="4691064"/>
            <a:ext cx="3446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OK       AC, KA = KC, OK cắt BC tại E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Group 90"/>
          <p:cNvGrpSpPr>
            <a:grpSpLocks/>
          </p:cNvGrpSpPr>
          <p:nvPr/>
        </p:nvGrpSpPr>
        <p:grpSpPr bwMode="auto">
          <a:xfrm>
            <a:off x="1101857" y="4713289"/>
            <a:ext cx="203200" cy="204787"/>
            <a:chOff x="1347" y="1041"/>
            <a:chExt cx="144" cy="135"/>
          </a:xfrm>
        </p:grpSpPr>
        <p:sp>
          <p:nvSpPr>
            <p:cNvPr id="67" name="Line 91"/>
            <p:cNvSpPr>
              <a:spLocks noChangeShapeType="1"/>
            </p:cNvSpPr>
            <p:nvPr/>
          </p:nvSpPr>
          <p:spPr bwMode="auto">
            <a:xfrm>
              <a:off x="1422" y="1041"/>
              <a:ext cx="0" cy="1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92"/>
            <p:cNvSpPr>
              <a:spLocks noChangeShapeType="1"/>
            </p:cNvSpPr>
            <p:nvPr/>
          </p:nvSpPr>
          <p:spPr bwMode="auto">
            <a:xfrm>
              <a:off x="1347" y="1176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9" name="Rectangle 91"/>
          <p:cNvSpPr>
            <a:spLocks noChangeArrowheads="1"/>
          </p:cNvSpPr>
          <p:nvPr/>
        </p:nvSpPr>
        <p:spPr bwMode="auto">
          <a:xfrm>
            <a:off x="812801" y="5224463"/>
            <a:ext cx="3228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ABD, ACE là tam giác gì?</a:t>
            </a:r>
          </a:p>
          <a:p>
            <a:pPr marL="342900" indent="-342900">
              <a:buFontTx/>
              <a:buAutoNum type="alphaLcParenR"/>
            </a:pPr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(O; OA) đi qua những điểm nào?</a:t>
            </a:r>
          </a:p>
          <a:p>
            <a:pPr marL="342900" indent="-342900">
              <a:buFontTx/>
              <a:buAutoNum type="alphaLcParenR"/>
            </a:pP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92"/>
          <p:cNvSpPr>
            <a:spLocks noChangeArrowheads="1"/>
          </p:cNvSpPr>
          <p:nvPr/>
        </p:nvSpPr>
        <p:spPr bwMode="auto">
          <a:xfrm>
            <a:off x="173600" y="4416425"/>
            <a:ext cx="4571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GT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93"/>
          <p:cNvSpPr>
            <a:spLocks noChangeArrowheads="1"/>
          </p:cNvSpPr>
          <p:nvPr/>
        </p:nvSpPr>
        <p:spPr bwMode="auto">
          <a:xfrm>
            <a:off x="215754" y="5235575"/>
            <a:ext cx="4571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KL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5592" y="986635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KIẾN THỨC CẦN NHỚ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2464" y="1231799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VẬN DỤNG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3644" y="1463711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1: Chứng minh 3 điểm thẳng hàng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3524" y="1735379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2: Chứng minh các đoạn thẳng bằng nhau.</a:t>
            </a:r>
          </a:p>
        </p:txBody>
      </p:sp>
      <p:sp>
        <p:nvSpPr>
          <p:cNvPr id="78" name="TextBox 57"/>
          <p:cNvSpPr txBox="1">
            <a:spLocks noChangeArrowheads="1"/>
          </p:cNvSpPr>
          <p:nvPr/>
        </p:nvSpPr>
        <p:spPr bwMode="auto">
          <a:xfrm>
            <a:off x="308350" y="2104054"/>
            <a:ext cx="29163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(Bài 69/SBT/T31)</a:t>
            </a:r>
          </a:p>
        </p:txBody>
      </p:sp>
    </p:spTree>
    <p:extLst>
      <p:ext uri="{BB962C8B-B14F-4D97-AF65-F5344CB8AC3E}">
        <p14:creationId xmlns:p14="http://schemas.microsoft.com/office/powerpoint/2010/main" val="52313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V="1">
            <a:off x="7823201" y="3443288"/>
            <a:ext cx="3647017" cy="6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07200" y="1905000"/>
            <a:ext cx="1016000" cy="1557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07201" y="1905000"/>
            <a:ext cx="4663017" cy="152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Rectangle 22"/>
          <p:cNvSpPr>
            <a:spLocks noChangeArrowheads="1"/>
          </p:cNvSpPr>
          <p:nvPr/>
        </p:nvSpPr>
        <p:spPr bwMode="auto">
          <a:xfrm>
            <a:off x="7395634" y="3352800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Rectangle 23"/>
          <p:cNvSpPr>
            <a:spLocks noChangeArrowheads="1"/>
          </p:cNvSpPr>
          <p:nvPr/>
        </p:nvSpPr>
        <p:spPr bwMode="auto">
          <a:xfrm>
            <a:off x="6502401" y="1614489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0" name="Rectangle 24"/>
          <p:cNvSpPr>
            <a:spLocks noChangeArrowheads="1"/>
          </p:cNvSpPr>
          <p:nvPr/>
        </p:nvSpPr>
        <p:spPr bwMode="auto">
          <a:xfrm>
            <a:off x="11470218" y="3489325"/>
            <a:ext cx="320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630834" y="1247775"/>
            <a:ext cx="21167" cy="3049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716184" y="1447800"/>
            <a:ext cx="3869267" cy="1449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Rectangle 31"/>
          <p:cNvSpPr>
            <a:spLocks noChangeArrowheads="1"/>
          </p:cNvSpPr>
          <p:nvPr/>
        </p:nvSpPr>
        <p:spPr bwMode="auto">
          <a:xfrm>
            <a:off x="9245600" y="1503364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397751" y="2722564"/>
            <a:ext cx="277283" cy="111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7535333" y="2590800"/>
            <a:ext cx="120651" cy="146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931400" y="3276600"/>
            <a:ext cx="0" cy="185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624485" y="3276600"/>
            <a:ext cx="3259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Rectangle 53"/>
          <p:cNvSpPr>
            <a:spLocks noChangeArrowheads="1"/>
          </p:cNvSpPr>
          <p:nvPr/>
        </p:nvSpPr>
        <p:spPr bwMode="auto">
          <a:xfrm>
            <a:off x="8026400" y="1981200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0499" name="Rectangle 54"/>
          <p:cNvSpPr>
            <a:spLocks noChangeArrowheads="1"/>
          </p:cNvSpPr>
          <p:nvPr/>
        </p:nvSpPr>
        <p:spPr bwMode="auto">
          <a:xfrm>
            <a:off x="9630834" y="2481264"/>
            <a:ext cx="309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7416801" y="2938464"/>
            <a:ext cx="277284" cy="109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963834" y="2252664"/>
            <a:ext cx="277284" cy="109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8636001" y="3352800"/>
            <a:ext cx="1397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8737601" y="3352800"/>
            <a:ext cx="1397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0344151" y="3379788"/>
            <a:ext cx="1397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0445751" y="3379788"/>
            <a:ext cx="1397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823201" y="2333626"/>
            <a:ext cx="351367" cy="1109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7823201" y="2819400"/>
            <a:ext cx="1818217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8" name="Rectangle 79"/>
          <p:cNvSpPr>
            <a:spLocks noChangeArrowheads="1"/>
          </p:cNvSpPr>
          <p:nvPr/>
        </p:nvSpPr>
        <p:spPr bwMode="auto">
          <a:xfrm>
            <a:off x="9224434" y="3429000"/>
            <a:ext cx="332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9" name="Rectangle 80"/>
          <p:cNvSpPr>
            <a:spLocks noChangeArrowheads="1"/>
          </p:cNvSpPr>
          <p:nvPr/>
        </p:nvSpPr>
        <p:spPr bwMode="auto">
          <a:xfrm>
            <a:off x="6889752" y="2444751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7833785" y="1784350"/>
            <a:ext cx="1807633" cy="164623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809317" y="1784350"/>
            <a:ext cx="2842683" cy="1412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9624484" y="1784350"/>
            <a:ext cx="1845733" cy="16446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03200" y="3660909"/>
            <a:ext cx="568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Chứng minh AO là tia phân giác của góc DAE</a:t>
            </a:r>
          </a:p>
        </p:txBody>
      </p:sp>
      <p:sp>
        <p:nvSpPr>
          <p:cNvPr id="20522" name="Line 3"/>
          <p:cNvSpPr>
            <a:spLocks noChangeShapeType="1"/>
          </p:cNvSpPr>
          <p:nvPr/>
        </p:nvSpPr>
        <p:spPr bwMode="auto">
          <a:xfrm flipH="1">
            <a:off x="6278033" y="914400"/>
            <a:ext cx="0" cy="5943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3" name="TextBox 57"/>
          <p:cNvSpPr txBox="1">
            <a:spLocks noChangeArrowheads="1"/>
          </p:cNvSpPr>
          <p:nvPr/>
        </p:nvSpPr>
        <p:spPr bwMode="auto">
          <a:xfrm>
            <a:off x="203200" y="2433968"/>
            <a:ext cx="6096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Cho tam giác ABC có góc A là góc tù. Các đường trung trực của AB và của AC cắt nhau tại O và cắt BC theo thứ tự ở D và E.</a:t>
            </a:r>
          </a:p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Hỏi : </a:t>
            </a:r>
          </a:p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a) Các tam giác ABD, ACE là tam giác gì?</a:t>
            </a:r>
          </a:p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b) Đường tròn tâm O bán kính OA đi qua những điểm nào trên hình vẽ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609600" y="4038600"/>
            <a:ext cx="0" cy="1905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8943" y="5105400"/>
            <a:ext cx="39151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812801" y="4038600"/>
            <a:ext cx="1603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ABC (góc A tù)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Group 90"/>
          <p:cNvGrpSpPr>
            <a:grpSpLocks/>
          </p:cNvGrpSpPr>
          <p:nvPr/>
        </p:nvGrpSpPr>
        <p:grpSpPr bwMode="auto">
          <a:xfrm>
            <a:off x="1103974" y="4381500"/>
            <a:ext cx="201083" cy="204788"/>
            <a:chOff x="1347" y="1041"/>
            <a:chExt cx="144" cy="135"/>
          </a:xfrm>
        </p:grpSpPr>
        <p:sp>
          <p:nvSpPr>
            <p:cNvPr id="55" name="Line 91"/>
            <p:cNvSpPr>
              <a:spLocks noChangeShapeType="1"/>
            </p:cNvSpPr>
            <p:nvPr/>
          </p:nvSpPr>
          <p:spPr bwMode="auto">
            <a:xfrm>
              <a:off x="1422" y="1041"/>
              <a:ext cx="0" cy="1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92"/>
            <p:cNvSpPr>
              <a:spLocks noChangeShapeType="1"/>
            </p:cNvSpPr>
            <p:nvPr/>
          </p:nvSpPr>
          <p:spPr bwMode="auto">
            <a:xfrm>
              <a:off x="1347" y="1176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Rectangle 84"/>
          <p:cNvSpPr>
            <a:spLocks noChangeArrowheads="1"/>
          </p:cNvSpPr>
          <p:nvPr/>
        </p:nvSpPr>
        <p:spPr bwMode="auto">
          <a:xfrm>
            <a:off x="736898" y="4349438"/>
            <a:ext cx="3103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OI      AB, IA = IB, OI cắt BC tại D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85"/>
          <p:cNvSpPr>
            <a:spLocks noChangeArrowheads="1"/>
          </p:cNvSpPr>
          <p:nvPr/>
        </p:nvSpPr>
        <p:spPr bwMode="auto">
          <a:xfrm>
            <a:off x="644940" y="4691064"/>
            <a:ext cx="3446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OK       AC, KA = KC, OK cắt BC tại E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Group 90"/>
          <p:cNvGrpSpPr>
            <a:grpSpLocks/>
          </p:cNvGrpSpPr>
          <p:nvPr/>
        </p:nvGrpSpPr>
        <p:grpSpPr bwMode="auto">
          <a:xfrm>
            <a:off x="1101857" y="4713289"/>
            <a:ext cx="203200" cy="204787"/>
            <a:chOff x="1347" y="1041"/>
            <a:chExt cx="144" cy="135"/>
          </a:xfrm>
        </p:grpSpPr>
        <p:sp>
          <p:nvSpPr>
            <p:cNvPr id="67" name="Line 91"/>
            <p:cNvSpPr>
              <a:spLocks noChangeShapeType="1"/>
            </p:cNvSpPr>
            <p:nvPr/>
          </p:nvSpPr>
          <p:spPr bwMode="auto">
            <a:xfrm>
              <a:off x="1422" y="1041"/>
              <a:ext cx="0" cy="1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92"/>
            <p:cNvSpPr>
              <a:spLocks noChangeShapeType="1"/>
            </p:cNvSpPr>
            <p:nvPr/>
          </p:nvSpPr>
          <p:spPr bwMode="auto">
            <a:xfrm>
              <a:off x="1347" y="1176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9" name="Rectangle 91"/>
          <p:cNvSpPr>
            <a:spLocks noChangeArrowheads="1"/>
          </p:cNvSpPr>
          <p:nvPr/>
        </p:nvSpPr>
        <p:spPr bwMode="auto">
          <a:xfrm>
            <a:off x="812801" y="5224463"/>
            <a:ext cx="3228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ABD, ACE là tam giác gì?</a:t>
            </a:r>
          </a:p>
          <a:p>
            <a:pPr marL="342900" indent="-342900">
              <a:buFontTx/>
              <a:buAutoNum type="alphaLcParenR"/>
            </a:pPr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(O; OA) đi qua những điểm nào?</a:t>
            </a:r>
          </a:p>
          <a:p>
            <a:pPr marL="342900" indent="-342900">
              <a:buFontTx/>
              <a:buAutoNum type="alphaLcParenR"/>
            </a:pP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92"/>
          <p:cNvSpPr>
            <a:spLocks noChangeArrowheads="1"/>
          </p:cNvSpPr>
          <p:nvPr/>
        </p:nvSpPr>
        <p:spPr bwMode="auto">
          <a:xfrm>
            <a:off x="173600" y="4416425"/>
            <a:ext cx="4571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GT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93"/>
          <p:cNvSpPr>
            <a:spLocks noChangeArrowheads="1"/>
          </p:cNvSpPr>
          <p:nvPr/>
        </p:nvSpPr>
        <p:spPr bwMode="auto">
          <a:xfrm>
            <a:off x="215754" y="5235575"/>
            <a:ext cx="4571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KL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5592" y="986635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KIẾN THỨC CẦN NHỚ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2464" y="1231799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VẬN DỤNG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3644" y="1463711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1: Chứng minh 3 điểm thẳng hàng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3524" y="1735379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2: Chứng minh các đoạn thẳng bằng nhau.</a:t>
            </a:r>
          </a:p>
        </p:txBody>
      </p:sp>
      <p:sp>
        <p:nvSpPr>
          <p:cNvPr id="78" name="TextBox 57"/>
          <p:cNvSpPr txBox="1">
            <a:spLocks noChangeArrowheads="1"/>
          </p:cNvSpPr>
          <p:nvPr/>
        </p:nvSpPr>
        <p:spPr bwMode="auto">
          <a:xfrm>
            <a:off x="308350" y="2104054"/>
            <a:ext cx="29163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(Bài 69/SBT/T31)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814238" y="5679422"/>
            <a:ext cx="44203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 AO là tia phân giác của góc DAE</a:t>
            </a:r>
          </a:p>
        </p:txBody>
      </p:sp>
    </p:spTree>
    <p:extLst>
      <p:ext uri="{BB962C8B-B14F-4D97-AF65-F5344CB8AC3E}">
        <p14:creationId xmlns:p14="http://schemas.microsoft.com/office/powerpoint/2010/main" val="589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Line 3"/>
          <p:cNvSpPr>
            <a:spLocks noChangeShapeType="1"/>
          </p:cNvSpPr>
          <p:nvPr/>
        </p:nvSpPr>
        <p:spPr bwMode="auto">
          <a:xfrm flipH="1">
            <a:off x="6410553" y="821636"/>
            <a:ext cx="0" cy="5943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592" y="986635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KIẾN THỨC CẦN NHỚ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464" y="1231799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VẬN DỤNG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644" y="1463711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1: Chứng minh 3 điểm thẳng hàng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3524" y="2795539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2: Chứng minh các đoạn thẳng bằng nhau.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648" y="3608770"/>
            <a:ext cx="606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3: Ứng dụng giải quyết một số tình huống thực tế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74824" y="1788387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: ( Bài 55/SGK/T80)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8200" y="2126315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: ( Bài 56/SGK/T80)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77952" y="3188836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: ( Bài 69/SBT/T31)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74824" y="4159250"/>
            <a:ext cx="6061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- Xác định vị trí 1 điểm cách đều 3 điểm không thẳng hàng.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81453" y="4483926"/>
            <a:ext cx="5190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- Xác định tâm và bán kính đường tròn.</a:t>
            </a:r>
          </a:p>
        </p:txBody>
      </p:sp>
      <p:sp>
        <p:nvSpPr>
          <p:cNvPr id="85" name="Block Arc 84"/>
          <p:cNvSpPr/>
          <p:nvPr/>
        </p:nvSpPr>
        <p:spPr>
          <a:xfrm>
            <a:off x="7184498" y="1765953"/>
            <a:ext cx="3638550" cy="3289300"/>
          </a:xfrm>
          <a:prstGeom prst="blockArc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8659285" y="2567640"/>
            <a:ext cx="692150" cy="574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Line 3"/>
          <p:cNvSpPr>
            <a:spLocks noChangeShapeType="1"/>
          </p:cNvSpPr>
          <p:nvPr/>
        </p:nvSpPr>
        <p:spPr bwMode="auto">
          <a:xfrm flipH="1">
            <a:off x="6410553" y="821636"/>
            <a:ext cx="0" cy="5943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592" y="986635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KIẾN THỨC CẦN NHỚ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464" y="1231799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VẬN DỤNG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644" y="1463711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1: Chứng minh 3 điểm thẳng hàng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3524" y="2795539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2: Chứng minh các đoạn thẳng bằng nhau.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648" y="3608770"/>
            <a:ext cx="606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3: Ứng dụng giải quyết một số tình huống thực tế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74824" y="1788387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: ( Bài 55/SGK/T80)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8200" y="2126315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: ( Bài 56/SGK/T80)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77952" y="3188836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: ( Bài 69/SBT/T31)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74824" y="4159250"/>
            <a:ext cx="6061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- Xác định vị trí 1 điểm cách đều 3 điểm không thẳng hàng.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81452" y="4483926"/>
            <a:ext cx="6061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- Xác định tâm và bán kính đường tròn.</a:t>
            </a:r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6609342" y="4417264"/>
            <a:ext cx="52513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u="sng"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 Trên đường viền ngoài (là đường tròn bị gãy) lấy ba điểm phân biệt A, B, C </a:t>
            </a:r>
          </a:p>
        </p:txBody>
      </p:sp>
      <p:sp>
        <p:nvSpPr>
          <p:cNvPr id="46" name="TextBox 34"/>
          <p:cNvSpPr txBox="1">
            <a:spLocks noChangeArrowheads="1"/>
          </p:cNvSpPr>
          <p:nvPr/>
        </p:nvSpPr>
        <p:spPr bwMode="auto">
          <a:xfrm>
            <a:off x="6672290" y="4948052"/>
            <a:ext cx="53209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u="sng">
                <a:latin typeface="Times New Roman" pitchFamily="18" charset="0"/>
                <a:cs typeface="Times New Roman" pitchFamily="18" charset="0"/>
              </a:rPr>
              <a:t>Bước 2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: Nối AB, BC, AC tạo thành tam giác ABC</a:t>
            </a:r>
          </a:p>
        </p:txBody>
      </p:sp>
      <p:sp>
        <p:nvSpPr>
          <p:cNvPr id="47" name="TextBox 35"/>
          <p:cNvSpPr txBox="1">
            <a:spLocks noChangeArrowheads="1"/>
          </p:cNvSpPr>
          <p:nvPr/>
        </p:nvSpPr>
        <p:spPr bwMode="auto">
          <a:xfrm>
            <a:off x="6761742" y="5294358"/>
            <a:ext cx="493992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u="sng">
                <a:latin typeface="Times New Roman" pitchFamily="18" charset="0"/>
                <a:cs typeface="Times New Roman" pitchFamily="18" charset="0"/>
              </a:rPr>
              <a:t>Bước 3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Xác định giao điểm O của 2 đường trung trực của tam giác ABC</a:t>
            </a:r>
          </a:p>
        </p:txBody>
      </p:sp>
      <p:sp>
        <p:nvSpPr>
          <p:cNvPr id="56" name="TextBox 36"/>
          <p:cNvSpPr txBox="1">
            <a:spLocks noChangeArrowheads="1"/>
          </p:cNvSpPr>
          <p:nvPr/>
        </p:nvSpPr>
        <p:spPr bwMode="auto">
          <a:xfrm>
            <a:off x="6461147" y="5877747"/>
            <a:ext cx="5227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 đó điểm O cách đều 3 đỉnh của tam giác ABC.</a:t>
            </a:r>
          </a:p>
          <a:p>
            <a:pPr eaLnBrk="1" hangingPunct="1"/>
            <a:r>
              <a:rPr lang="en-US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 O là tâm của đường viền ngoài (là đường tròn bị gãy) với bán kính OA ( hoặc OB, OC).</a:t>
            </a:r>
          </a:p>
        </p:txBody>
      </p:sp>
      <p:sp>
        <p:nvSpPr>
          <p:cNvPr id="65" name="Block Arc 64"/>
          <p:cNvSpPr/>
          <p:nvPr/>
        </p:nvSpPr>
        <p:spPr>
          <a:xfrm>
            <a:off x="7184498" y="1765953"/>
            <a:ext cx="3638550" cy="3289300"/>
          </a:xfrm>
          <a:prstGeom prst="blockArc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8764060" y="2756553"/>
            <a:ext cx="990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600">
                <a:latin typeface="Times New Roman" pitchFamily="18" charset="0"/>
              </a:rPr>
              <a:t>.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67" name="TextBox 12"/>
          <p:cNvSpPr txBox="1">
            <a:spLocks noChangeArrowheads="1"/>
          </p:cNvSpPr>
          <p:nvPr/>
        </p:nvSpPr>
        <p:spPr bwMode="auto">
          <a:xfrm>
            <a:off x="10259485" y="1577040"/>
            <a:ext cx="990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600">
                <a:latin typeface="Times New Roman" pitchFamily="18" charset="0"/>
              </a:rPr>
              <a:t>.</a:t>
            </a:r>
          </a:p>
        </p:txBody>
      </p:sp>
      <p:sp>
        <p:nvSpPr>
          <p:cNvPr id="68" name="TextBox 14"/>
          <p:cNvSpPr txBox="1">
            <a:spLocks noChangeArrowheads="1"/>
          </p:cNvSpPr>
          <p:nvPr/>
        </p:nvSpPr>
        <p:spPr bwMode="auto">
          <a:xfrm>
            <a:off x="7281335" y="1750078"/>
            <a:ext cx="990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600">
                <a:latin typeface="Times New Roman" pitchFamily="18" charset="0"/>
              </a:rPr>
              <a:t>.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659285" y="2567640"/>
            <a:ext cx="692150" cy="574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7468660" y="1775478"/>
            <a:ext cx="1565275" cy="788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467073" y="2415240"/>
            <a:ext cx="2944812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019648" y="1750078"/>
            <a:ext cx="1406525" cy="638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982885" y="219934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</a:rPr>
              <a:t>A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8698973" y="1242078"/>
            <a:ext cx="99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</a:rPr>
              <a:t>B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0564285" y="1975503"/>
            <a:ext cx="99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</a:rPr>
              <a:t>C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7973485" y="1534178"/>
            <a:ext cx="1327150" cy="27860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8533873" y="1534178"/>
            <a:ext cx="1393825" cy="30019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049685" y="2186640"/>
            <a:ext cx="22225" cy="2016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8513235" y="1958040"/>
            <a:ext cx="20638" cy="2016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9322860" y="1805640"/>
            <a:ext cx="22225" cy="2016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9856260" y="2061228"/>
            <a:ext cx="22225" cy="2016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9392710" y="1854853"/>
            <a:ext cx="22225" cy="2000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9932460" y="2075515"/>
            <a:ext cx="22225" cy="2016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416398" y="2096153"/>
            <a:ext cx="82550" cy="152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8348135" y="2235853"/>
            <a:ext cx="152400" cy="825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9468910" y="1975503"/>
            <a:ext cx="84138" cy="1555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9468910" y="2131078"/>
            <a:ext cx="138113" cy="555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440085" y="2567640"/>
            <a:ext cx="1558925" cy="1054100"/>
          </a:xfrm>
          <a:prstGeom prst="line">
            <a:avLst/>
          </a:prstGeom>
          <a:ln w="31750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8940273" y="2429528"/>
            <a:ext cx="1485900" cy="1177925"/>
          </a:xfrm>
          <a:prstGeom prst="line">
            <a:avLst/>
          </a:prstGeom>
          <a:ln w="31750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Line 36"/>
          <p:cNvSpPr>
            <a:spLocks noChangeShapeType="1"/>
          </p:cNvSpPr>
          <p:nvPr/>
        </p:nvSpPr>
        <p:spPr bwMode="auto">
          <a:xfrm flipV="1">
            <a:off x="8964085" y="1699278"/>
            <a:ext cx="76200" cy="1828800"/>
          </a:xfrm>
          <a:prstGeom prst="line">
            <a:avLst/>
          </a:prstGeom>
          <a:noFill/>
          <a:ln w="9525">
            <a:solidFill>
              <a:srgbClr val="FF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TextBox 12"/>
          <p:cNvSpPr txBox="1">
            <a:spLocks noChangeArrowheads="1"/>
          </p:cNvSpPr>
          <p:nvPr/>
        </p:nvSpPr>
        <p:spPr bwMode="auto">
          <a:xfrm>
            <a:off x="8845023" y="933067"/>
            <a:ext cx="990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60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85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56" grpId="0"/>
      <p:bldP spid="66" grpId="0"/>
      <p:bldP spid="73" grpId="0"/>
      <p:bldP spid="74" grpId="0"/>
      <p:bldP spid="75" grpId="0"/>
      <p:bldP spid="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8659285" y="2567640"/>
            <a:ext cx="692150" cy="5746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437" name="Line 3"/>
          <p:cNvSpPr>
            <a:spLocks noChangeShapeType="1"/>
          </p:cNvSpPr>
          <p:nvPr/>
        </p:nvSpPr>
        <p:spPr bwMode="auto">
          <a:xfrm flipH="1">
            <a:off x="6410553" y="821636"/>
            <a:ext cx="0" cy="5943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592" y="986635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KIẾN THỨC CẦN NHỚ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464" y="1231799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VẬN DỤNG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644" y="1463711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1: Chứng minh 3 điểm thẳng hàng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3524" y="2795539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2: Chứng minh các đoạn thẳng bằng nhau.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648" y="3608770"/>
            <a:ext cx="606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3: Ứng dụng giải quyết một số tình huống thực tế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74824" y="1788387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: ( Bài 55/SGK/T80)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8200" y="2126315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: ( Bài 56/SGK/T80)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77952" y="3188836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: ( Bài 69/SBT/T31)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74824" y="4159250"/>
            <a:ext cx="6061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- Xác định vị trí 1 điểm cách đều 3 điểm không thẳng hàng.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81452" y="4483926"/>
            <a:ext cx="6061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- Xác định tâm và bán kính đường tròn.</a:t>
            </a:r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6609342" y="4417264"/>
            <a:ext cx="52513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u="sng"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 Trên đường viền ngoài (là đường tròn bị gãy) lấy ba điểm phân biệt A, B, C </a:t>
            </a:r>
          </a:p>
        </p:txBody>
      </p:sp>
      <p:sp>
        <p:nvSpPr>
          <p:cNvPr id="46" name="TextBox 34"/>
          <p:cNvSpPr txBox="1">
            <a:spLocks noChangeArrowheads="1"/>
          </p:cNvSpPr>
          <p:nvPr/>
        </p:nvSpPr>
        <p:spPr bwMode="auto">
          <a:xfrm>
            <a:off x="6672290" y="4948052"/>
            <a:ext cx="53209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u="sng">
                <a:latin typeface="Times New Roman" pitchFamily="18" charset="0"/>
                <a:cs typeface="Times New Roman" pitchFamily="18" charset="0"/>
              </a:rPr>
              <a:t>Bước 2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: Nối AB, BC, AC tạo thành tam giác ABC</a:t>
            </a:r>
          </a:p>
        </p:txBody>
      </p:sp>
      <p:sp>
        <p:nvSpPr>
          <p:cNvPr id="47" name="TextBox 35"/>
          <p:cNvSpPr txBox="1">
            <a:spLocks noChangeArrowheads="1"/>
          </p:cNvSpPr>
          <p:nvPr/>
        </p:nvSpPr>
        <p:spPr bwMode="auto">
          <a:xfrm>
            <a:off x="6761742" y="5294358"/>
            <a:ext cx="493992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u="sng">
                <a:latin typeface="Times New Roman" pitchFamily="18" charset="0"/>
                <a:cs typeface="Times New Roman" pitchFamily="18" charset="0"/>
              </a:rPr>
              <a:t>Bước 3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Xác định giao điểm O của 2 đường trung trực của tam giác ABC</a:t>
            </a:r>
          </a:p>
        </p:txBody>
      </p:sp>
      <p:sp>
        <p:nvSpPr>
          <p:cNvPr id="56" name="TextBox 36"/>
          <p:cNvSpPr txBox="1">
            <a:spLocks noChangeArrowheads="1"/>
          </p:cNvSpPr>
          <p:nvPr/>
        </p:nvSpPr>
        <p:spPr bwMode="auto">
          <a:xfrm>
            <a:off x="6461147" y="5877747"/>
            <a:ext cx="5227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 đó điểm O cách đều 3 đỉnh của tam giác ABC.</a:t>
            </a:r>
          </a:p>
          <a:p>
            <a:pPr eaLnBrk="1" hangingPunct="1"/>
            <a:r>
              <a:rPr lang="en-US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 O là tâm của đường viền ngoài (là đường tròn bị gãy) với bán kính OA ( hoặc OB, OC).</a:t>
            </a:r>
          </a:p>
        </p:txBody>
      </p:sp>
      <p:sp>
        <p:nvSpPr>
          <p:cNvPr id="65" name="Block Arc 64"/>
          <p:cNvSpPr/>
          <p:nvPr/>
        </p:nvSpPr>
        <p:spPr>
          <a:xfrm>
            <a:off x="7184498" y="1752701"/>
            <a:ext cx="3638550" cy="3289300"/>
          </a:xfrm>
          <a:prstGeom prst="blockArc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8764060" y="2756553"/>
            <a:ext cx="990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600">
                <a:latin typeface="Times New Roman" pitchFamily="18" charset="0"/>
              </a:rPr>
              <a:t>.</a:t>
            </a:r>
            <a:r>
              <a:rPr lang="en-US" sz="2400">
                <a:latin typeface="Times New Roman" pitchFamily="18" charset="0"/>
              </a:rPr>
              <a:t>O</a:t>
            </a:r>
          </a:p>
        </p:txBody>
      </p:sp>
      <p:sp>
        <p:nvSpPr>
          <p:cNvPr id="67" name="TextBox 12"/>
          <p:cNvSpPr txBox="1">
            <a:spLocks noChangeArrowheads="1"/>
          </p:cNvSpPr>
          <p:nvPr/>
        </p:nvSpPr>
        <p:spPr bwMode="auto">
          <a:xfrm>
            <a:off x="10259485" y="1577040"/>
            <a:ext cx="990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600">
                <a:latin typeface="Times New Roman" pitchFamily="18" charset="0"/>
              </a:rPr>
              <a:t>.</a:t>
            </a:r>
          </a:p>
        </p:txBody>
      </p:sp>
      <p:sp>
        <p:nvSpPr>
          <p:cNvPr id="68" name="TextBox 14"/>
          <p:cNvSpPr txBox="1">
            <a:spLocks noChangeArrowheads="1"/>
          </p:cNvSpPr>
          <p:nvPr/>
        </p:nvSpPr>
        <p:spPr bwMode="auto">
          <a:xfrm>
            <a:off x="7281335" y="1750078"/>
            <a:ext cx="990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600">
                <a:latin typeface="Times New Roman" pitchFamily="18" charset="0"/>
              </a:rPr>
              <a:t>.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7468660" y="1775478"/>
            <a:ext cx="1565275" cy="7889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467073" y="2415240"/>
            <a:ext cx="2944812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019648" y="1750078"/>
            <a:ext cx="1406525" cy="638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982885" y="219934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</a:rPr>
              <a:t>A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8698973" y="1242078"/>
            <a:ext cx="99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</a:rPr>
              <a:t>B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0564285" y="1975503"/>
            <a:ext cx="99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</a:rPr>
              <a:t>C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7973485" y="1534178"/>
            <a:ext cx="1327150" cy="27860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8533873" y="1534178"/>
            <a:ext cx="1393825" cy="30019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049685" y="2186640"/>
            <a:ext cx="22225" cy="2016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8513235" y="1958040"/>
            <a:ext cx="20638" cy="2016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9322860" y="1805640"/>
            <a:ext cx="22225" cy="2016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9856260" y="2061228"/>
            <a:ext cx="22225" cy="2016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9392710" y="1854853"/>
            <a:ext cx="22225" cy="2000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9932460" y="2075515"/>
            <a:ext cx="22225" cy="2016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416398" y="2096153"/>
            <a:ext cx="82550" cy="152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8348135" y="2235853"/>
            <a:ext cx="152400" cy="825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9468910" y="1975503"/>
            <a:ext cx="84138" cy="1555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9468910" y="2131078"/>
            <a:ext cx="138113" cy="555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440085" y="2567640"/>
            <a:ext cx="1558925" cy="1054100"/>
          </a:xfrm>
          <a:prstGeom prst="line">
            <a:avLst/>
          </a:prstGeom>
          <a:ln w="31750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8940273" y="2429528"/>
            <a:ext cx="1485900" cy="1177925"/>
          </a:xfrm>
          <a:prstGeom prst="line">
            <a:avLst/>
          </a:prstGeom>
          <a:ln w="31750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Line 36"/>
          <p:cNvSpPr>
            <a:spLocks noChangeShapeType="1"/>
          </p:cNvSpPr>
          <p:nvPr/>
        </p:nvSpPr>
        <p:spPr bwMode="auto">
          <a:xfrm flipV="1">
            <a:off x="8964085" y="1699278"/>
            <a:ext cx="76200" cy="1828800"/>
          </a:xfrm>
          <a:prstGeom prst="line">
            <a:avLst/>
          </a:prstGeom>
          <a:noFill/>
          <a:ln w="9525">
            <a:solidFill>
              <a:srgbClr val="FF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TextBox 12"/>
          <p:cNvSpPr txBox="1">
            <a:spLocks noChangeArrowheads="1"/>
          </p:cNvSpPr>
          <p:nvPr/>
        </p:nvSpPr>
        <p:spPr bwMode="auto">
          <a:xfrm>
            <a:off x="8845023" y="919815"/>
            <a:ext cx="990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600">
                <a:latin typeface="Times New Roman" pitchFamily="18" charset="0"/>
              </a:rPr>
              <a:t>.</a:t>
            </a:r>
          </a:p>
        </p:txBody>
      </p:sp>
      <p:sp>
        <p:nvSpPr>
          <p:cNvPr id="48" name="Arc 100"/>
          <p:cNvSpPr>
            <a:spLocks/>
          </p:cNvSpPr>
          <p:nvPr/>
        </p:nvSpPr>
        <p:spPr bwMode="auto">
          <a:xfrm rot="5400000">
            <a:off x="9026791" y="3590232"/>
            <a:ext cx="1855787" cy="18557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050">
              <a:cs typeface="Times New Roman" pitchFamily="18" charset="0"/>
            </a:endParaRPr>
          </a:p>
        </p:txBody>
      </p:sp>
      <p:sp>
        <p:nvSpPr>
          <p:cNvPr id="49" name="Arc 99"/>
          <p:cNvSpPr>
            <a:spLocks/>
          </p:cNvSpPr>
          <p:nvPr/>
        </p:nvSpPr>
        <p:spPr bwMode="auto">
          <a:xfrm rot="10800000">
            <a:off x="7157752" y="3590232"/>
            <a:ext cx="1855787" cy="1855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050">
              <a:cs typeface="Times New Roman" pitchFamily="18" charset="0"/>
            </a:endParaRPr>
          </a:p>
        </p:txBody>
      </p:sp>
      <p:sp>
        <p:nvSpPr>
          <p:cNvPr id="55" name="Arc 97"/>
          <p:cNvSpPr>
            <a:spLocks/>
          </p:cNvSpPr>
          <p:nvPr/>
        </p:nvSpPr>
        <p:spPr bwMode="auto">
          <a:xfrm>
            <a:off x="9026791" y="1747696"/>
            <a:ext cx="1855788" cy="18557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050">
              <a:cs typeface="Times New Roman" pitchFamily="18" charset="0"/>
            </a:endParaRPr>
          </a:p>
        </p:txBody>
      </p:sp>
      <p:sp>
        <p:nvSpPr>
          <p:cNvPr id="57" name="Arc 98"/>
          <p:cNvSpPr>
            <a:spLocks/>
          </p:cNvSpPr>
          <p:nvPr/>
        </p:nvSpPr>
        <p:spPr bwMode="auto">
          <a:xfrm rot="16200000">
            <a:off x="7157752" y="1734444"/>
            <a:ext cx="1855788" cy="1855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05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0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235847" y="1060450"/>
            <a:ext cx="9144000" cy="76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1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99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331347" y="2514600"/>
            <a:ext cx="56388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64;65;66;68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622990" y="1758526"/>
            <a:ext cx="3581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5286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51200" y="381001"/>
            <a:ext cx="6908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pic>
        <p:nvPicPr>
          <p:cNvPr id="7" name="Picture 2" descr="hinh_trang_22"/>
          <p:cNvPicPr>
            <a:picLocks noChangeAspect="1" noChangeArrowheads="1"/>
          </p:cNvPicPr>
          <p:nvPr/>
        </p:nvPicPr>
        <p:blipFill>
          <a:blip r:embed="rId3">
            <a:lum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34" y="4419601"/>
            <a:ext cx="2357967" cy="2447925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60609" y="1004554"/>
            <a:ext cx="11526592" cy="3477875"/>
            <a:chOff x="360609" y="1004554"/>
            <a:chExt cx="11526592" cy="3477875"/>
          </a:xfrm>
        </p:grpSpPr>
        <p:sp>
          <p:nvSpPr>
            <p:cNvPr id="2" name="TextBox 1"/>
            <p:cNvSpPr txBox="1"/>
            <p:nvPr/>
          </p:nvSpPr>
          <p:spPr>
            <a:xfrm>
              <a:off x="360609" y="1004554"/>
              <a:ext cx="11526592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5"/>
                  </a:solidFill>
                  <a:latin typeface="Times New Roman" pitchFamily="18" charset="0"/>
                  <a:cs typeface="Times New Roman" pitchFamily="18" charset="0"/>
                </a:rPr>
                <a:t>Điền vào chỗ trống để được câu đúng:</a:t>
              </a:r>
            </a:p>
            <a:p>
              <a:endParaRPr lang="en-US" sz="200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buAutoNum type="arabicParenR"/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d là đường trung trực của </a:t>
              </a:r>
              <a:r>
                <a:rPr lang="en-US" sz="2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ABC ứng với cạnh BC </a:t>
              </a:r>
              <a:r>
                <a:rPr lang="en-US" sz="200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 d là ………………………của cạnh BC</a:t>
              </a:r>
            </a:p>
            <a:p>
              <a:endParaRPr lang="en-US" sz="200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  <a:p>
              <a:r>
                <a:rPr lang="en-US" sz="200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					             d …..  BC tại I</a:t>
              </a:r>
            </a:p>
            <a:p>
              <a:r>
                <a:rPr lang="en-US" sz="200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					             IB ….. IC</a:t>
              </a:r>
            </a:p>
            <a:p>
              <a:endParaRPr lang="en-US" sz="2000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  <a:p>
              <a:r>
                <a:rPr lang="en-US" sz="200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2) </a:t>
              </a:r>
              <a:r>
                <a:rPr lang="en-US" sz="2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ABC có 3 đường trung trực cắt nhau tại O </a:t>
              </a:r>
              <a:r>
                <a:rPr lang="en-US" sz="200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 …..  = ….  = ….   ( O là …..  đường tròn ngoại tiếp </a:t>
              </a:r>
              <a:r>
                <a:rPr lang="en-US" sz="2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ABC )</a:t>
              </a:r>
            </a:p>
            <a:p>
              <a:endPara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endPara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r>
                <a:rPr lang="en-US" sz="2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3) ABC  …. tại A, đường trung trực của cạnh BC đồng thời là đường trung tuyến ứng với cạnh BC.</a:t>
              </a: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3629142"/>
                </p:ext>
              </p:extLst>
            </p:nvPr>
          </p:nvGraphicFramePr>
          <p:xfrm>
            <a:off x="5600747" y="2281200"/>
            <a:ext cx="503238" cy="658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4" name="Equation" r:id="rId4" imgW="164880" imgH="215640" progId="Equation.3">
                    <p:embed/>
                  </p:oleObj>
                </mc:Choice>
                <mc:Fallback>
                  <p:oleObj name="Equation" r:id="rId4" imgW="1648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00747" y="2281200"/>
                          <a:ext cx="503238" cy="658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928337"/>
                </p:ext>
              </p:extLst>
            </p:nvPr>
          </p:nvGraphicFramePr>
          <p:xfrm>
            <a:off x="5314671" y="2470321"/>
            <a:ext cx="464265" cy="2548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5" name="Equation" r:id="rId6" imgW="215640" imgH="152280" progId="Equation.3">
                    <p:embed/>
                  </p:oleObj>
                </mc:Choice>
                <mc:Fallback>
                  <p:oleObj name="Equation" r:id="rId6" imgW="215640" imgH="1522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314671" y="2470321"/>
                          <a:ext cx="464265" cy="2548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ounded Rectangle 12"/>
          <p:cNvSpPr/>
          <p:nvPr/>
        </p:nvSpPr>
        <p:spPr>
          <a:xfrm>
            <a:off x="7920507" y="579549"/>
            <a:ext cx="3219718" cy="7856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5906" y="1622739"/>
            <a:ext cx="207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 trung trực </a:t>
            </a:r>
          </a:p>
        </p:txBody>
      </p: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6155761" y="2274687"/>
            <a:ext cx="201084" cy="204788"/>
            <a:chOff x="1347" y="1041"/>
            <a:chExt cx="144" cy="135"/>
          </a:xfrm>
        </p:grpSpPr>
        <p:sp>
          <p:nvSpPr>
            <p:cNvPr id="18" name="Line 91"/>
            <p:cNvSpPr>
              <a:spLocks noChangeShapeType="1"/>
            </p:cNvSpPr>
            <p:nvPr/>
          </p:nvSpPr>
          <p:spPr bwMode="auto">
            <a:xfrm>
              <a:off x="1422" y="1041"/>
              <a:ext cx="0" cy="135"/>
            </a:xfrm>
            <a:prstGeom prst="line">
              <a:avLst/>
            </a:prstGeom>
            <a:noFill/>
            <a:ln w="222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92"/>
            <p:cNvSpPr>
              <a:spLocks noChangeShapeType="1"/>
            </p:cNvSpPr>
            <p:nvPr/>
          </p:nvSpPr>
          <p:spPr bwMode="auto">
            <a:xfrm>
              <a:off x="1347" y="1176"/>
              <a:ext cx="144" cy="0"/>
            </a:xfrm>
            <a:prstGeom prst="line">
              <a:avLst/>
            </a:prstGeom>
            <a:noFill/>
            <a:ln w="222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14263" y="2507309"/>
            <a:ext cx="57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1155" y="3146440"/>
            <a:ext cx="57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82957" y="3144292"/>
            <a:ext cx="57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85906" y="3133262"/>
            <a:ext cx="57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5701" y="3153142"/>
            <a:ext cx="78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46484" y="4050269"/>
            <a:ext cx="78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</a:p>
        </p:txBody>
      </p:sp>
    </p:spTree>
    <p:extLst>
      <p:ext uri="{BB962C8B-B14F-4D97-AF65-F5344CB8AC3E}">
        <p14:creationId xmlns:p14="http://schemas.microsoft.com/office/powerpoint/2010/main" val="222721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89046" y="0"/>
            <a:ext cx="8475416" cy="81915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62.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 : Tính chất ba đường trung trực của tam giác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592" y="986635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KIẾN THỨC CẦN NHỚ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H="1">
            <a:off x="6278033" y="914400"/>
            <a:ext cx="0" cy="5943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464" y="1231799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VẬN DỤNG</a:t>
            </a:r>
          </a:p>
        </p:txBody>
      </p:sp>
      <p:graphicFrame>
        <p:nvGraphicFramePr>
          <p:cNvPr id="3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787781"/>
              </p:ext>
            </p:extLst>
          </p:nvPr>
        </p:nvGraphicFramePr>
        <p:xfrm>
          <a:off x="5980044" y="3904138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044" y="3904138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014148"/>
              </p:ext>
            </p:extLst>
          </p:nvPr>
        </p:nvGraphicFramePr>
        <p:xfrm>
          <a:off x="5980044" y="3904138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044" y="3904138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40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53"/>
          <p:cNvSpPr>
            <a:spLocks noChangeShapeType="1"/>
          </p:cNvSpPr>
          <p:nvPr/>
        </p:nvSpPr>
        <p:spPr bwMode="auto">
          <a:xfrm>
            <a:off x="3962400" y="1828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Line 54"/>
          <p:cNvSpPr>
            <a:spLocks noChangeShapeType="1"/>
          </p:cNvSpPr>
          <p:nvPr/>
        </p:nvSpPr>
        <p:spPr bwMode="auto">
          <a:xfrm>
            <a:off x="3962400" y="4648200"/>
            <a:ext cx="223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Line 55"/>
          <p:cNvSpPr>
            <a:spLocks noChangeShapeType="1"/>
          </p:cNvSpPr>
          <p:nvPr/>
        </p:nvSpPr>
        <p:spPr bwMode="auto">
          <a:xfrm>
            <a:off x="3962400" y="3276600"/>
            <a:ext cx="111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Line 57"/>
          <p:cNvSpPr>
            <a:spLocks noChangeShapeType="1"/>
          </p:cNvSpPr>
          <p:nvPr/>
        </p:nvSpPr>
        <p:spPr bwMode="auto">
          <a:xfrm>
            <a:off x="5080000" y="32766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Line 58"/>
          <p:cNvSpPr>
            <a:spLocks noChangeShapeType="1"/>
          </p:cNvSpPr>
          <p:nvPr/>
        </p:nvSpPr>
        <p:spPr bwMode="auto">
          <a:xfrm>
            <a:off x="3797300" y="2590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Line 59"/>
          <p:cNvSpPr>
            <a:spLocks noChangeShapeType="1"/>
          </p:cNvSpPr>
          <p:nvPr/>
        </p:nvSpPr>
        <p:spPr bwMode="auto">
          <a:xfrm>
            <a:off x="3822700" y="2667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Line 63"/>
          <p:cNvSpPr>
            <a:spLocks noChangeShapeType="1"/>
          </p:cNvSpPr>
          <p:nvPr/>
        </p:nvSpPr>
        <p:spPr bwMode="auto">
          <a:xfrm>
            <a:off x="3810000" y="3810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Line 64"/>
          <p:cNvSpPr>
            <a:spLocks noChangeShapeType="1"/>
          </p:cNvSpPr>
          <p:nvPr/>
        </p:nvSpPr>
        <p:spPr bwMode="auto">
          <a:xfrm>
            <a:off x="3816351" y="3886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6" name="Line 66"/>
          <p:cNvSpPr>
            <a:spLocks noChangeShapeType="1"/>
          </p:cNvSpPr>
          <p:nvPr/>
        </p:nvSpPr>
        <p:spPr bwMode="auto">
          <a:xfrm flipH="1">
            <a:off x="4514851" y="4572000"/>
            <a:ext cx="10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Line 67"/>
          <p:cNvSpPr>
            <a:spLocks noChangeShapeType="1"/>
          </p:cNvSpPr>
          <p:nvPr/>
        </p:nvSpPr>
        <p:spPr bwMode="auto">
          <a:xfrm flipH="1">
            <a:off x="5689600" y="4572000"/>
            <a:ext cx="10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8" name="Line 69"/>
          <p:cNvSpPr>
            <a:spLocks noChangeShapeType="1"/>
          </p:cNvSpPr>
          <p:nvPr/>
        </p:nvSpPr>
        <p:spPr bwMode="auto">
          <a:xfrm>
            <a:off x="3943351" y="30622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9" name="Line 70"/>
          <p:cNvSpPr>
            <a:spLocks noChangeShapeType="1"/>
          </p:cNvSpPr>
          <p:nvPr/>
        </p:nvSpPr>
        <p:spPr bwMode="auto">
          <a:xfrm rot="5400000">
            <a:off x="4133851" y="3162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0" name="Line 74"/>
          <p:cNvSpPr>
            <a:spLocks noChangeShapeType="1"/>
          </p:cNvSpPr>
          <p:nvPr/>
        </p:nvSpPr>
        <p:spPr bwMode="auto">
          <a:xfrm>
            <a:off x="5060951" y="4433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1" name="Text Box 76"/>
          <p:cNvSpPr txBox="1">
            <a:spLocks noChangeArrowheads="1"/>
          </p:cNvSpPr>
          <p:nvPr/>
        </p:nvSpPr>
        <p:spPr bwMode="auto">
          <a:xfrm>
            <a:off x="4064000" y="1690688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352" name="Text Box 77"/>
          <p:cNvSpPr txBox="1">
            <a:spLocks noChangeArrowheads="1"/>
          </p:cNvSpPr>
          <p:nvPr/>
        </p:nvSpPr>
        <p:spPr bwMode="auto">
          <a:xfrm>
            <a:off x="3657600" y="3048001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4353" name="Text Box 78"/>
          <p:cNvSpPr txBox="1">
            <a:spLocks noChangeArrowheads="1"/>
          </p:cNvSpPr>
          <p:nvPr/>
        </p:nvSpPr>
        <p:spPr bwMode="auto">
          <a:xfrm>
            <a:off x="3814233" y="4606926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354" name="Text Box 80"/>
          <p:cNvSpPr txBox="1">
            <a:spLocks noChangeArrowheads="1"/>
          </p:cNvSpPr>
          <p:nvPr/>
        </p:nvSpPr>
        <p:spPr bwMode="auto">
          <a:xfrm>
            <a:off x="5791201" y="4648201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55" name="Text Box 81"/>
          <p:cNvSpPr txBox="1">
            <a:spLocks noChangeArrowheads="1"/>
          </p:cNvSpPr>
          <p:nvPr/>
        </p:nvSpPr>
        <p:spPr bwMode="auto">
          <a:xfrm>
            <a:off x="5080000" y="3062288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56" name="Line 100"/>
          <p:cNvSpPr>
            <a:spLocks noChangeShapeType="1"/>
          </p:cNvSpPr>
          <p:nvPr/>
        </p:nvSpPr>
        <p:spPr bwMode="auto">
          <a:xfrm>
            <a:off x="5060951" y="4433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7" name="Line 101"/>
          <p:cNvSpPr>
            <a:spLocks noChangeShapeType="1"/>
          </p:cNvSpPr>
          <p:nvPr/>
        </p:nvSpPr>
        <p:spPr bwMode="auto">
          <a:xfrm rot="5400000">
            <a:off x="5251451" y="45339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8" name="Line 103"/>
          <p:cNvSpPr>
            <a:spLocks noChangeShapeType="1"/>
          </p:cNvSpPr>
          <p:nvPr/>
        </p:nvSpPr>
        <p:spPr bwMode="auto">
          <a:xfrm>
            <a:off x="5060951" y="4433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9" name="Text Box 105"/>
          <p:cNvSpPr txBox="1">
            <a:spLocks noChangeArrowheads="1"/>
          </p:cNvSpPr>
          <p:nvPr/>
        </p:nvSpPr>
        <p:spPr bwMode="auto">
          <a:xfrm>
            <a:off x="4775200" y="4724401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4360" name="Line 106"/>
          <p:cNvSpPr>
            <a:spLocks noChangeShapeType="1"/>
          </p:cNvSpPr>
          <p:nvPr/>
        </p:nvSpPr>
        <p:spPr bwMode="auto">
          <a:xfrm>
            <a:off x="3943351" y="44148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1" name="Line 107"/>
          <p:cNvSpPr>
            <a:spLocks noChangeShapeType="1"/>
          </p:cNvSpPr>
          <p:nvPr/>
        </p:nvSpPr>
        <p:spPr bwMode="auto">
          <a:xfrm rot="5400000">
            <a:off x="4133851" y="45148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2" name="Line 3"/>
          <p:cNvSpPr>
            <a:spLocks noChangeShapeType="1"/>
          </p:cNvSpPr>
          <p:nvPr/>
        </p:nvSpPr>
        <p:spPr bwMode="auto">
          <a:xfrm flipH="1">
            <a:off x="6278033" y="914400"/>
            <a:ext cx="0" cy="5943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6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716909"/>
              </p:ext>
            </p:extLst>
          </p:nvPr>
        </p:nvGraphicFramePr>
        <p:xfrm>
          <a:off x="6019800" y="33210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105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875570"/>
              </p:ext>
            </p:extLst>
          </p:nvPr>
        </p:nvGraphicFramePr>
        <p:xfrm>
          <a:off x="6019800" y="33210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105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7" name="TextBox 57"/>
          <p:cNvSpPr txBox="1">
            <a:spLocks noChangeArrowheads="1"/>
          </p:cNvSpPr>
          <p:nvPr/>
        </p:nvSpPr>
        <p:spPr bwMode="auto">
          <a:xfrm>
            <a:off x="239635" y="1763574"/>
            <a:ext cx="574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u="sng">
                <a:latin typeface="Times New Roman" pitchFamily="18" charset="0"/>
                <a:cs typeface="Times New Roman" pitchFamily="18" charset="0"/>
              </a:rPr>
              <a:t>Bài  1: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(Bài 55/SGK/T80)</a:t>
            </a:r>
          </a:p>
        </p:txBody>
      </p:sp>
      <p:sp>
        <p:nvSpPr>
          <p:cNvPr id="14378" name="TextBox 57"/>
          <p:cNvSpPr txBox="1">
            <a:spLocks noChangeArrowheads="1"/>
          </p:cNvSpPr>
          <p:nvPr/>
        </p:nvSpPr>
        <p:spPr bwMode="auto">
          <a:xfrm>
            <a:off x="480726" y="2032000"/>
            <a:ext cx="335280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Cho hình vẽ bên: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Chứng minh 3 điểm 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B, D, C thẳng hàng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5592" y="986635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KIẾN THỨC CẦN NHỚ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2464" y="1231799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VẬN DỤNG</a:t>
            </a:r>
          </a:p>
        </p:txBody>
      </p:sp>
    </p:spTree>
    <p:extLst>
      <p:ext uri="{BB962C8B-B14F-4D97-AF65-F5344CB8AC3E}">
        <p14:creationId xmlns:p14="http://schemas.microsoft.com/office/powerpoint/2010/main" val="343595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53"/>
          <p:cNvSpPr>
            <a:spLocks noChangeShapeType="1"/>
          </p:cNvSpPr>
          <p:nvPr/>
        </p:nvSpPr>
        <p:spPr bwMode="auto">
          <a:xfrm>
            <a:off x="3962400" y="1828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Line 54"/>
          <p:cNvSpPr>
            <a:spLocks noChangeShapeType="1"/>
          </p:cNvSpPr>
          <p:nvPr/>
        </p:nvSpPr>
        <p:spPr bwMode="auto">
          <a:xfrm>
            <a:off x="3962400" y="4648200"/>
            <a:ext cx="223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Line 55"/>
          <p:cNvSpPr>
            <a:spLocks noChangeShapeType="1"/>
          </p:cNvSpPr>
          <p:nvPr/>
        </p:nvSpPr>
        <p:spPr bwMode="auto">
          <a:xfrm>
            <a:off x="3962400" y="3276600"/>
            <a:ext cx="111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Line 57"/>
          <p:cNvSpPr>
            <a:spLocks noChangeShapeType="1"/>
          </p:cNvSpPr>
          <p:nvPr/>
        </p:nvSpPr>
        <p:spPr bwMode="auto">
          <a:xfrm>
            <a:off x="5080000" y="32766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Line 58"/>
          <p:cNvSpPr>
            <a:spLocks noChangeShapeType="1"/>
          </p:cNvSpPr>
          <p:nvPr/>
        </p:nvSpPr>
        <p:spPr bwMode="auto">
          <a:xfrm>
            <a:off x="3797300" y="2590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Line 59"/>
          <p:cNvSpPr>
            <a:spLocks noChangeShapeType="1"/>
          </p:cNvSpPr>
          <p:nvPr/>
        </p:nvSpPr>
        <p:spPr bwMode="auto">
          <a:xfrm>
            <a:off x="3822700" y="2667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Line 63"/>
          <p:cNvSpPr>
            <a:spLocks noChangeShapeType="1"/>
          </p:cNvSpPr>
          <p:nvPr/>
        </p:nvSpPr>
        <p:spPr bwMode="auto">
          <a:xfrm>
            <a:off x="3810000" y="3810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Line 64"/>
          <p:cNvSpPr>
            <a:spLocks noChangeShapeType="1"/>
          </p:cNvSpPr>
          <p:nvPr/>
        </p:nvSpPr>
        <p:spPr bwMode="auto">
          <a:xfrm>
            <a:off x="3816351" y="3886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6" name="Line 66"/>
          <p:cNvSpPr>
            <a:spLocks noChangeShapeType="1"/>
          </p:cNvSpPr>
          <p:nvPr/>
        </p:nvSpPr>
        <p:spPr bwMode="auto">
          <a:xfrm flipH="1">
            <a:off x="4514851" y="4572000"/>
            <a:ext cx="10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Line 67"/>
          <p:cNvSpPr>
            <a:spLocks noChangeShapeType="1"/>
          </p:cNvSpPr>
          <p:nvPr/>
        </p:nvSpPr>
        <p:spPr bwMode="auto">
          <a:xfrm flipH="1">
            <a:off x="5689600" y="4572000"/>
            <a:ext cx="10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8" name="Line 69"/>
          <p:cNvSpPr>
            <a:spLocks noChangeShapeType="1"/>
          </p:cNvSpPr>
          <p:nvPr/>
        </p:nvSpPr>
        <p:spPr bwMode="auto">
          <a:xfrm>
            <a:off x="3943351" y="30622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9" name="Line 70"/>
          <p:cNvSpPr>
            <a:spLocks noChangeShapeType="1"/>
          </p:cNvSpPr>
          <p:nvPr/>
        </p:nvSpPr>
        <p:spPr bwMode="auto">
          <a:xfrm rot="5400000">
            <a:off x="4133851" y="3162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0" name="Line 74"/>
          <p:cNvSpPr>
            <a:spLocks noChangeShapeType="1"/>
          </p:cNvSpPr>
          <p:nvPr/>
        </p:nvSpPr>
        <p:spPr bwMode="auto">
          <a:xfrm>
            <a:off x="5060951" y="4433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1" name="Text Box 76"/>
          <p:cNvSpPr txBox="1">
            <a:spLocks noChangeArrowheads="1"/>
          </p:cNvSpPr>
          <p:nvPr/>
        </p:nvSpPr>
        <p:spPr bwMode="auto">
          <a:xfrm>
            <a:off x="4064000" y="1690688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352" name="Text Box 77"/>
          <p:cNvSpPr txBox="1">
            <a:spLocks noChangeArrowheads="1"/>
          </p:cNvSpPr>
          <p:nvPr/>
        </p:nvSpPr>
        <p:spPr bwMode="auto">
          <a:xfrm>
            <a:off x="3657600" y="3048001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4353" name="Text Box 78"/>
          <p:cNvSpPr txBox="1">
            <a:spLocks noChangeArrowheads="1"/>
          </p:cNvSpPr>
          <p:nvPr/>
        </p:nvSpPr>
        <p:spPr bwMode="auto">
          <a:xfrm>
            <a:off x="3814233" y="4606926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354" name="Text Box 80"/>
          <p:cNvSpPr txBox="1">
            <a:spLocks noChangeArrowheads="1"/>
          </p:cNvSpPr>
          <p:nvPr/>
        </p:nvSpPr>
        <p:spPr bwMode="auto">
          <a:xfrm>
            <a:off x="5791201" y="4648201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55" name="Text Box 81"/>
          <p:cNvSpPr txBox="1">
            <a:spLocks noChangeArrowheads="1"/>
          </p:cNvSpPr>
          <p:nvPr/>
        </p:nvSpPr>
        <p:spPr bwMode="auto">
          <a:xfrm>
            <a:off x="5080000" y="3062288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56" name="Line 100"/>
          <p:cNvSpPr>
            <a:spLocks noChangeShapeType="1"/>
          </p:cNvSpPr>
          <p:nvPr/>
        </p:nvSpPr>
        <p:spPr bwMode="auto">
          <a:xfrm>
            <a:off x="5060951" y="4433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7" name="Line 101"/>
          <p:cNvSpPr>
            <a:spLocks noChangeShapeType="1"/>
          </p:cNvSpPr>
          <p:nvPr/>
        </p:nvSpPr>
        <p:spPr bwMode="auto">
          <a:xfrm rot="5400000">
            <a:off x="5251451" y="45339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8" name="Line 103"/>
          <p:cNvSpPr>
            <a:spLocks noChangeShapeType="1"/>
          </p:cNvSpPr>
          <p:nvPr/>
        </p:nvSpPr>
        <p:spPr bwMode="auto">
          <a:xfrm>
            <a:off x="5060951" y="4433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9" name="Text Box 105"/>
          <p:cNvSpPr txBox="1">
            <a:spLocks noChangeArrowheads="1"/>
          </p:cNvSpPr>
          <p:nvPr/>
        </p:nvSpPr>
        <p:spPr bwMode="auto">
          <a:xfrm>
            <a:off x="4775200" y="4724401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4360" name="Line 106"/>
          <p:cNvSpPr>
            <a:spLocks noChangeShapeType="1"/>
          </p:cNvSpPr>
          <p:nvPr/>
        </p:nvSpPr>
        <p:spPr bwMode="auto">
          <a:xfrm>
            <a:off x="3943351" y="44148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1" name="Line 107"/>
          <p:cNvSpPr>
            <a:spLocks noChangeShapeType="1"/>
          </p:cNvSpPr>
          <p:nvPr/>
        </p:nvSpPr>
        <p:spPr bwMode="auto">
          <a:xfrm rot="5400000">
            <a:off x="4133851" y="45148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2" name="Line 3"/>
          <p:cNvSpPr>
            <a:spLocks noChangeShapeType="1"/>
          </p:cNvSpPr>
          <p:nvPr/>
        </p:nvSpPr>
        <p:spPr bwMode="auto">
          <a:xfrm flipH="1">
            <a:off x="6278033" y="914400"/>
            <a:ext cx="0" cy="5943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6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033588"/>
              </p:ext>
            </p:extLst>
          </p:nvPr>
        </p:nvGraphicFramePr>
        <p:xfrm>
          <a:off x="6019800" y="33210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105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243884"/>
              </p:ext>
            </p:extLst>
          </p:nvPr>
        </p:nvGraphicFramePr>
        <p:xfrm>
          <a:off x="6019800" y="33210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105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/>
          <p:cNvCxnSpPr/>
          <p:nvPr/>
        </p:nvCxnSpPr>
        <p:spPr>
          <a:xfrm>
            <a:off x="3981451" y="1828800"/>
            <a:ext cx="1117600" cy="14478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86"/>
          <p:cNvSpPr>
            <a:spLocks noChangeShapeType="1"/>
          </p:cNvSpPr>
          <p:nvPr/>
        </p:nvSpPr>
        <p:spPr bwMode="auto">
          <a:xfrm>
            <a:off x="611032" y="3200401"/>
            <a:ext cx="0" cy="190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87"/>
          <p:cNvSpPr>
            <a:spLocks noChangeShapeType="1"/>
          </p:cNvSpPr>
          <p:nvPr/>
        </p:nvSpPr>
        <p:spPr bwMode="auto">
          <a:xfrm>
            <a:off x="257579" y="4433888"/>
            <a:ext cx="333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89"/>
          <p:cNvSpPr txBox="1">
            <a:spLocks noChangeArrowheads="1"/>
          </p:cNvSpPr>
          <p:nvPr/>
        </p:nvSpPr>
        <p:spPr bwMode="auto">
          <a:xfrm>
            <a:off x="867180" y="3557589"/>
            <a:ext cx="4876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KA = KC; DK     DC</a:t>
            </a:r>
          </a:p>
        </p:txBody>
      </p:sp>
      <p:grpSp>
        <p:nvGrpSpPr>
          <p:cNvPr id="51" name="Group 90"/>
          <p:cNvGrpSpPr>
            <a:grpSpLocks/>
          </p:cNvGrpSpPr>
          <p:nvPr/>
        </p:nvGrpSpPr>
        <p:grpSpPr bwMode="auto">
          <a:xfrm>
            <a:off x="2346278" y="3600451"/>
            <a:ext cx="203200" cy="206375"/>
            <a:chOff x="1347" y="1041"/>
            <a:chExt cx="144" cy="135"/>
          </a:xfrm>
        </p:grpSpPr>
        <p:sp>
          <p:nvSpPr>
            <p:cNvPr id="14384" name="Line 91"/>
            <p:cNvSpPr>
              <a:spLocks noChangeShapeType="1"/>
            </p:cNvSpPr>
            <p:nvPr/>
          </p:nvSpPr>
          <p:spPr bwMode="auto">
            <a:xfrm>
              <a:off x="1422" y="1041"/>
              <a:ext cx="0" cy="1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85" name="Line 92"/>
            <p:cNvSpPr>
              <a:spLocks noChangeShapeType="1"/>
            </p:cNvSpPr>
            <p:nvPr/>
          </p:nvSpPr>
          <p:spPr bwMode="auto">
            <a:xfrm>
              <a:off x="1347" y="1176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Text Box 94"/>
          <p:cNvSpPr txBox="1">
            <a:spLocks noChangeArrowheads="1"/>
          </p:cNvSpPr>
          <p:nvPr/>
        </p:nvSpPr>
        <p:spPr bwMode="auto">
          <a:xfrm>
            <a:off x="54380" y="4495800"/>
            <a:ext cx="4165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KL   B,D,C thẳng hàng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6" name="Text Box 89"/>
          <p:cNvSpPr txBox="1">
            <a:spLocks noChangeArrowheads="1"/>
          </p:cNvSpPr>
          <p:nvPr/>
        </p:nvSpPr>
        <p:spPr bwMode="auto">
          <a:xfrm>
            <a:off x="765580" y="3897314"/>
            <a:ext cx="4876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KA = KC; DK     DC</a:t>
            </a:r>
          </a:p>
        </p:txBody>
      </p:sp>
      <p:grpSp>
        <p:nvGrpSpPr>
          <p:cNvPr id="57" name="Group 90"/>
          <p:cNvGrpSpPr>
            <a:grpSpLocks/>
          </p:cNvGrpSpPr>
          <p:nvPr/>
        </p:nvGrpSpPr>
        <p:grpSpPr bwMode="auto">
          <a:xfrm>
            <a:off x="2225092" y="3933825"/>
            <a:ext cx="203200" cy="204788"/>
            <a:chOff x="1347" y="1041"/>
            <a:chExt cx="144" cy="135"/>
          </a:xfrm>
        </p:grpSpPr>
        <p:sp>
          <p:nvSpPr>
            <p:cNvPr id="14382" name="Line 91"/>
            <p:cNvSpPr>
              <a:spLocks noChangeShapeType="1"/>
            </p:cNvSpPr>
            <p:nvPr/>
          </p:nvSpPr>
          <p:spPr bwMode="auto">
            <a:xfrm>
              <a:off x="1422" y="1041"/>
              <a:ext cx="0" cy="1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83" name="Line 92"/>
            <p:cNvSpPr>
              <a:spLocks noChangeShapeType="1"/>
            </p:cNvSpPr>
            <p:nvPr/>
          </p:nvSpPr>
          <p:spPr bwMode="auto">
            <a:xfrm>
              <a:off x="1347" y="1176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Text Box 89"/>
          <p:cNvSpPr txBox="1">
            <a:spLocks noChangeArrowheads="1"/>
          </p:cNvSpPr>
          <p:nvPr/>
        </p:nvSpPr>
        <p:spPr bwMode="auto">
          <a:xfrm>
            <a:off x="822731" y="3273425"/>
            <a:ext cx="4876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AB     AC</a:t>
            </a:r>
          </a:p>
        </p:txBody>
      </p:sp>
      <p:grpSp>
        <p:nvGrpSpPr>
          <p:cNvPr id="61" name="Group 90"/>
          <p:cNvGrpSpPr>
            <a:grpSpLocks/>
          </p:cNvGrpSpPr>
          <p:nvPr/>
        </p:nvGrpSpPr>
        <p:grpSpPr bwMode="auto">
          <a:xfrm>
            <a:off x="1219201" y="3317875"/>
            <a:ext cx="201084" cy="204788"/>
            <a:chOff x="1347" y="1041"/>
            <a:chExt cx="144" cy="135"/>
          </a:xfrm>
        </p:grpSpPr>
        <p:sp>
          <p:nvSpPr>
            <p:cNvPr id="14380" name="Line 91"/>
            <p:cNvSpPr>
              <a:spLocks noChangeShapeType="1"/>
            </p:cNvSpPr>
            <p:nvPr/>
          </p:nvSpPr>
          <p:spPr bwMode="auto">
            <a:xfrm>
              <a:off x="1422" y="1041"/>
              <a:ext cx="0" cy="1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81" name="Line 92"/>
            <p:cNvSpPr>
              <a:spLocks noChangeShapeType="1"/>
            </p:cNvSpPr>
            <p:nvPr/>
          </p:nvSpPr>
          <p:spPr bwMode="auto">
            <a:xfrm>
              <a:off x="1347" y="1176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Text Box 94"/>
          <p:cNvSpPr txBox="1">
            <a:spLocks noChangeArrowheads="1"/>
          </p:cNvSpPr>
          <p:nvPr/>
        </p:nvSpPr>
        <p:spPr bwMode="auto">
          <a:xfrm>
            <a:off x="155980" y="3730625"/>
            <a:ext cx="416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GT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77" name="TextBox 57"/>
          <p:cNvSpPr txBox="1">
            <a:spLocks noChangeArrowheads="1"/>
          </p:cNvSpPr>
          <p:nvPr/>
        </p:nvSpPr>
        <p:spPr bwMode="auto">
          <a:xfrm>
            <a:off x="239635" y="1763574"/>
            <a:ext cx="574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u="sng">
                <a:latin typeface="Times New Roman" pitchFamily="18" charset="0"/>
                <a:cs typeface="Times New Roman" pitchFamily="18" charset="0"/>
              </a:rPr>
              <a:t>Bài  1: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(Bài 55/SGK/T80)</a:t>
            </a:r>
          </a:p>
        </p:txBody>
      </p:sp>
      <p:sp>
        <p:nvSpPr>
          <p:cNvPr id="14378" name="TextBox 57"/>
          <p:cNvSpPr txBox="1">
            <a:spLocks noChangeArrowheads="1"/>
          </p:cNvSpPr>
          <p:nvPr/>
        </p:nvSpPr>
        <p:spPr bwMode="auto">
          <a:xfrm>
            <a:off x="480726" y="2032000"/>
            <a:ext cx="335280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Cho hình vẽ bên: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Chứng minh 3 điểm 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B, D, C thẳng hàng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5060951" y="3222625"/>
            <a:ext cx="1130300" cy="143033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05592" y="986635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KIẾN THỨC CẦN NHỚ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2464" y="1231799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VẬN DỤNG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23644" y="1463711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1: Chứng minh 3 điểm thẳng hàng</a:t>
            </a:r>
          </a:p>
        </p:txBody>
      </p:sp>
    </p:spTree>
    <p:extLst>
      <p:ext uri="{BB962C8B-B14F-4D97-AF65-F5344CB8AC3E}">
        <p14:creationId xmlns:p14="http://schemas.microsoft.com/office/powerpoint/2010/main" val="24858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0"/>
          <p:cNvSpPr txBox="1">
            <a:spLocks noChangeArrowheads="1"/>
          </p:cNvSpPr>
          <p:nvPr/>
        </p:nvSpPr>
        <p:spPr bwMode="auto">
          <a:xfrm>
            <a:off x="5791201" y="4648201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H="1">
            <a:off x="6278033" y="914400"/>
            <a:ext cx="0" cy="5943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57" name="TextBox 59"/>
          <p:cNvSpPr txBox="1">
            <a:spLocks noChangeArrowheads="1"/>
          </p:cNvSpPr>
          <p:nvPr/>
        </p:nvSpPr>
        <p:spPr bwMode="auto">
          <a:xfrm>
            <a:off x="7734300" y="1657350"/>
            <a:ext cx="337185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B, D, C thẳng hàng</a:t>
            </a:r>
          </a:p>
        </p:txBody>
      </p:sp>
      <p:sp>
        <p:nvSpPr>
          <p:cNvPr id="65" name="Down Arrow 64"/>
          <p:cNvSpPr/>
          <p:nvPr/>
        </p:nvSpPr>
        <p:spPr>
          <a:xfrm flipH="1" flipV="1">
            <a:off x="8756651" y="2057400"/>
            <a:ext cx="101600" cy="54768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Down Arrow 58"/>
          <p:cNvSpPr/>
          <p:nvPr/>
        </p:nvSpPr>
        <p:spPr>
          <a:xfrm flipH="1" flipV="1">
            <a:off x="7863417" y="3959225"/>
            <a:ext cx="101600" cy="54768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957690"/>
              </p:ext>
            </p:extLst>
          </p:nvPr>
        </p:nvGraphicFramePr>
        <p:xfrm>
          <a:off x="6019800" y="33210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105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92065"/>
              </p:ext>
            </p:extLst>
          </p:nvPr>
        </p:nvGraphicFramePr>
        <p:xfrm>
          <a:off x="6019800" y="33210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105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604000" y="2608264"/>
            <a:ext cx="467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BDC là góc bẹt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8144105" y="2590801"/>
            <a:ext cx="569383" cy="85725"/>
            <a:chOff x="6008916" y="3335678"/>
            <a:chExt cx="426127" cy="86178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008916" y="3335678"/>
              <a:ext cx="190094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6199010" y="3338870"/>
              <a:ext cx="236033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Down Arrow 90"/>
          <p:cNvSpPr/>
          <p:nvPr/>
        </p:nvSpPr>
        <p:spPr>
          <a:xfrm flipH="1" flipV="1">
            <a:off x="8737600" y="2957513"/>
            <a:ext cx="101600" cy="54768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6502400" y="3592513"/>
            <a:ext cx="467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ADB  + ADC = 180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7856974" y="3592513"/>
            <a:ext cx="414132" cy="69851"/>
            <a:chOff x="6008916" y="3335678"/>
            <a:chExt cx="426127" cy="86178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6008916" y="3335678"/>
              <a:ext cx="190094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6199010" y="3338870"/>
              <a:ext cx="236033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8601584" y="3600442"/>
            <a:ext cx="485269" cy="91722"/>
            <a:chOff x="6008916" y="3335678"/>
            <a:chExt cx="426126" cy="76603"/>
          </a:xfrm>
        </p:grpSpPr>
        <p:cxnSp>
          <p:nvCxnSpPr>
            <p:cNvPr id="97" name="Straight Connector 96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6199721" y="3338871"/>
              <a:ext cx="235321" cy="734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Down Arrow 98"/>
          <p:cNvSpPr/>
          <p:nvPr/>
        </p:nvSpPr>
        <p:spPr>
          <a:xfrm flipH="1" flipV="1">
            <a:off x="9568072" y="3959225"/>
            <a:ext cx="101600" cy="54768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299201" y="5493197"/>
            <a:ext cx="8648700" cy="374203"/>
            <a:chOff x="4724400" y="4502597"/>
            <a:chExt cx="6486525" cy="374203"/>
          </a:xfrm>
        </p:grpSpPr>
        <p:sp>
          <p:nvSpPr>
            <p:cNvPr id="15458" name="TextBox 61"/>
            <p:cNvSpPr txBox="1">
              <a:spLocks noChangeArrowheads="1"/>
            </p:cNvSpPr>
            <p:nvPr/>
          </p:nvSpPr>
          <p:spPr bwMode="auto">
            <a:xfrm>
              <a:off x="4724400" y="4568825"/>
              <a:ext cx="41814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ADB</a:t>
              </a:r>
              <a:r>
                <a:rPr lang="en-US" sz="1400" baseline="30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= 180</a:t>
              </a:r>
              <a:r>
                <a:rPr lang="en-US" sz="1400" baseline="30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– ( B + DAB)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59" name="TextBox 99"/>
            <p:cNvSpPr txBox="1">
              <a:spLocks noChangeArrowheads="1"/>
            </p:cNvSpPr>
            <p:nvPr/>
          </p:nvSpPr>
          <p:spPr bwMode="auto">
            <a:xfrm>
              <a:off x="7029450" y="4554538"/>
              <a:ext cx="41814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ADC = 180</a:t>
              </a:r>
              <a:r>
                <a:rPr lang="en-US" sz="1400" baseline="30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– ( C + DAC )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460" name="Group 100"/>
            <p:cNvGrpSpPr>
              <a:grpSpLocks/>
            </p:cNvGrpSpPr>
            <p:nvPr/>
          </p:nvGrpSpPr>
          <p:grpSpPr bwMode="auto">
            <a:xfrm>
              <a:off x="4800600" y="4516438"/>
              <a:ext cx="425450" cy="85725"/>
              <a:chOff x="6008916" y="3335678"/>
              <a:chExt cx="426127" cy="86178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6008916" y="3335678"/>
                <a:ext cx="190803" cy="766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 flipV="1">
                <a:off x="6199719" y="3338870"/>
                <a:ext cx="235324" cy="829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61" name="Group 103"/>
            <p:cNvGrpSpPr>
              <a:grpSpLocks/>
            </p:cNvGrpSpPr>
            <p:nvPr/>
          </p:nvGrpSpPr>
          <p:grpSpPr bwMode="auto">
            <a:xfrm>
              <a:off x="5830929" y="4546102"/>
              <a:ext cx="368258" cy="76200"/>
              <a:chOff x="5590806" y="3362322"/>
              <a:chExt cx="368844" cy="76603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flipV="1">
                <a:off x="5590806" y="3362322"/>
                <a:ext cx="190803" cy="766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 flipV="1">
                <a:off x="5781610" y="3365514"/>
                <a:ext cx="178040" cy="627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62" name="Group 106"/>
            <p:cNvGrpSpPr>
              <a:grpSpLocks/>
            </p:cNvGrpSpPr>
            <p:nvPr/>
          </p:nvGrpSpPr>
          <p:grpSpPr bwMode="auto">
            <a:xfrm>
              <a:off x="7104085" y="4502597"/>
              <a:ext cx="259073" cy="101599"/>
              <a:chOff x="6008916" y="3312226"/>
              <a:chExt cx="258520" cy="102137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flipV="1">
                <a:off x="6008916" y="3329305"/>
                <a:ext cx="134426" cy="829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 flipV="1">
                <a:off x="6149421" y="3312226"/>
                <a:ext cx="118015" cy="1021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63" name="Group 109"/>
            <p:cNvGrpSpPr>
              <a:grpSpLocks/>
            </p:cNvGrpSpPr>
            <p:nvPr/>
          </p:nvGrpSpPr>
          <p:grpSpPr bwMode="auto">
            <a:xfrm>
              <a:off x="8216626" y="4516418"/>
              <a:ext cx="241574" cy="95264"/>
              <a:chOff x="5658875" y="3335678"/>
              <a:chExt cx="241959" cy="95768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 flipV="1">
                <a:off x="5658875" y="3335678"/>
                <a:ext cx="122734" cy="957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 flipV="1">
                <a:off x="5781610" y="3338871"/>
                <a:ext cx="119224" cy="830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64" name="Group 112"/>
            <p:cNvGrpSpPr>
              <a:grpSpLocks/>
            </p:cNvGrpSpPr>
            <p:nvPr/>
          </p:nvGrpSpPr>
          <p:grpSpPr bwMode="auto">
            <a:xfrm>
              <a:off x="5589891" y="4535488"/>
              <a:ext cx="222250" cy="95250"/>
              <a:chOff x="5437236" y="3335678"/>
              <a:chExt cx="426127" cy="86178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flipV="1">
                <a:off x="5437236" y="3335678"/>
                <a:ext cx="191756" cy="761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 flipV="1">
                <a:off x="5628992" y="3338551"/>
                <a:ext cx="234371" cy="833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65" name="Group 115"/>
            <p:cNvGrpSpPr>
              <a:grpSpLocks/>
            </p:cNvGrpSpPr>
            <p:nvPr/>
          </p:nvGrpSpPr>
          <p:grpSpPr bwMode="auto">
            <a:xfrm>
              <a:off x="7901613" y="4525963"/>
              <a:ext cx="223838" cy="95250"/>
              <a:chOff x="5384523" y="3335678"/>
              <a:chExt cx="426127" cy="86178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 flipV="1">
                <a:off x="5384523" y="3335678"/>
                <a:ext cx="190398" cy="761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 flipV="1">
                <a:off x="5574921" y="3338551"/>
                <a:ext cx="235729" cy="833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812907" y="5867400"/>
            <a:ext cx="4667893" cy="662612"/>
            <a:chOff x="5109680" y="5638800"/>
            <a:chExt cx="3500920" cy="662612"/>
          </a:xfrm>
        </p:grpSpPr>
        <p:sp>
          <p:nvSpPr>
            <p:cNvPr id="15442" name="TextBox 62"/>
            <p:cNvSpPr txBox="1">
              <a:spLocks noChangeArrowheads="1"/>
            </p:cNvSpPr>
            <p:nvPr/>
          </p:nvSpPr>
          <p:spPr bwMode="auto">
            <a:xfrm>
              <a:off x="5133975" y="5963275"/>
              <a:ext cx="10652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B = DAB</a:t>
              </a:r>
            </a:p>
          </p:txBody>
        </p:sp>
        <p:sp>
          <p:nvSpPr>
            <p:cNvPr id="66" name="Down Arrow 65"/>
            <p:cNvSpPr/>
            <p:nvPr/>
          </p:nvSpPr>
          <p:spPr>
            <a:xfrm flipH="1" flipV="1">
              <a:off x="7810499" y="5638800"/>
              <a:ext cx="104567" cy="283198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44" name="TextBox 118"/>
            <p:cNvSpPr txBox="1">
              <a:spLocks noChangeArrowheads="1"/>
            </p:cNvSpPr>
            <p:nvPr/>
          </p:nvSpPr>
          <p:spPr bwMode="auto">
            <a:xfrm>
              <a:off x="7545388" y="5963275"/>
              <a:ext cx="106521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C = DAC</a:t>
              </a:r>
            </a:p>
          </p:txBody>
        </p:sp>
        <p:sp>
          <p:nvSpPr>
            <p:cNvPr id="120" name="Down Arrow 119"/>
            <p:cNvSpPr/>
            <p:nvPr/>
          </p:nvSpPr>
          <p:spPr>
            <a:xfrm flipH="1" flipV="1">
              <a:off x="5486399" y="5638800"/>
              <a:ext cx="103492" cy="273844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446" name="Group 120"/>
            <p:cNvGrpSpPr>
              <a:grpSpLocks/>
            </p:cNvGrpSpPr>
            <p:nvPr/>
          </p:nvGrpSpPr>
          <p:grpSpPr bwMode="auto">
            <a:xfrm>
              <a:off x="5109680" y="5936283"/>
              <a:ext cx="223838" cy="95250"/>
              <a:chOff x="5914311" y="3107868"/>
              <a:chExt cx="426127" cy="86178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 flipV="1">
                <a:off x="5914311" y="3107868"/>
                <a:ext cx="190398" cy="761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 flipV="1">
                <a:off x="6104709" y="3110741"/>
                <a:ext cx="235729" cy="833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47" name="Group 123"/>
            <p:cNvGrpSpPr>
              <a:grpSpLocks/>
            </p:cNvGrpSpPr>
            <p:nvPr/>
          </p:nvGrpSpPr>
          <p:grpSpPr bwMode="auto">
            <a:xfrm>
              <a:off x="7562850" y="5921998"/>
              <a:ext cx="223838" cy="95249"/>
              <a:chOff x="6008916" y="3107868"/>
              <a:chExt cx="426127" cy="86177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flipV="1">
                <a:off x="6008916" y="3107868"/>
                <a:ext cx="190398" cy="761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H="1" flipV="1">
                <a:off x="6199314" y="3110740"/>
                <a:ext cx="235729" cy="833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48" name="Group 126"/>
            <p:cNvGrpSpPr>
              <a:grpSpLocks/>
            </p:cNvGrpSpPr>
            <p:nvPr/>
          </p:nvGrpSpPr>
          <p:grpSpPr bwMode="auto">
            <a:xfrm>
              <a:off x="5423454" y="5937874"/>
              <a:ext cx="334962" cy="76200"/>
              <a:chOff x="5869546" y="3082573"/>
              <a:chExt cx="335495" cy="76603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flipV="1">
                <a:off x="5869546" y="3082573"/>
                <a:ext cx="190803" cy="766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 flipV="1">
                <a:off x="6060350" y="3085752"/>
                <a:ext cx="144691" cy="734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49" name="Group 129"/>
            <p:cNvGrpSpPr>
              <a:grpSpLocks/>
            </p:cNvGrpSpPr>
            <p:nvPr/>
          </p:nvGrpSpPr>
          <p:grpSpPr bwMode="auto">
            <a:xfrm>
              <a:off x="7839708" y="5941060"/>
              <a:ext cx="376925" cy="86262"/>
              <a:chOff x="5909366" y="3085767"/>
              <a:chExt cx="377524" cy="86718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flipV="1">
                <a:off x="5909366" y="3095882"/>
                <a:ext cx="190803" cy="766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H="1" flipV="1">
                <a:off x="6100176" y="3085767"/>
                <a:ext cx="186714" cy="867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6" name="Down Arrow 145"/>
          <p:cNvSpPr/>
          <p:nvPr/>
        </p:nvSpPr>
        <p:spPr>
          <a:xfrm flipH="1" flipV="1">
            <a:off x="7914217" y="4862513"/>
            <a:ext cx="101600" cy="54768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Down Arrow 146"/>
          <p:cNvSpPr/>
          <p:nvPr/>
        </p:nvSpPr>
        <p:spPr>
          <a:xfrm flipH="1" flipV="1">
            <a:off x="9804400" y="4862513"/>
            <a:ext cx="101600" cy="54768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505160" y="4529679"/>
            <a:ext cx="8575813" cy="347109"/>
            <a:chOff x="4800600" y="5382170"/>
            <a:chExt cx="6524625" cy="346920"/>
          </a:xfrm>
        </p:grpSpPr>
        <p:sp>
          <p:nvSpPr>
            <p:cNvPr id="15428" name="TextBox 132"/>
            <p:cNvSpPr txBox="1">
              <a:spLocks noChangeArrowheads="1"/>
            </p:cNvSpPr>
            <p:nvPr/>
          </p:nvSpPr>
          <p:spPr bwMode="auto">
            <a:xfrm>
              <a:off x="4800600" y="5407025"/>
              <a:ext cx="41814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ADB</a:t>
              </a:r>
              <a:r>
                <a:rPr lang="en-US" sz="1400" baseline="30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= 180</a:t>
              </a:r>
              <a:r>
                <a:rPr lang="en-US" sz="1400" baseline="30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– 2  DAB  </a:t>
              </a:r>
              <a:r>
                <a:rPr lang="en-US" sz="1400" b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(1)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429" name="Group 133"/>
            <p:cNvGrpSpPr>
              <a:grpSpLocks/>
            </p:cNvGrpSpPr>
            <p:nvPr/>
          </p:nvGrpSpPr>
          <p:grpSpPr bwMode="auto">
            <a:xfrm>
              <a:off x="4904539" y="5382170"/>
              <a:ext cx="226559" cy="79285"/>
              <a:chOff x="6036711" y="3348994"/>
              <a:chExt cx="226920" cy="79704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 flipV="1">
                <a:off x="6036711" y="3348994"/>
                <a:ext cx="113233" cy="797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 flipV="1">
                <a:off x="6149945" y="3352183"/>
                <a:ext cx="113686" cy="733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30" name="Group 136"/>
            <p:cNvGrpSpPr>
              <a:grpSpLocks/>
            </p:cNvGrpSpPr>
            <p:nvPr/>
          </p:nvGrpSpPr>
          <p:grpSpPr bwMode="auto">
            <a:xfrm>
              <a:off x="5733771" y="5385318"/>
              <a:ext cx="347935" cy="76158"/>
              <a:chOff x="5620671" y="3348991"/>
              <a:chExt cx="348489" cy="76561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 flipV="1">
                <a:off x="5620671" y="3348991"/>
                <a:ext cx="190803" cy="765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H="1" flipV="1">
                <a:off x="5811475" y="3352181"/>
                <a:ext cx="157685" cy="733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31" name="Group 139"/>
            <p:cNvGrpSpPr>
              <a:grpSpLocks/>
            </p:cNvGrpSpPr>
            <p:nvPr/>
          </p:nvGrpSpPr>
          <p:grpSpPr bwMode="auto">
            <a:xfrm>
              <a:off x="7194544" y="5406995"/>
              <a:ext cx="328740" cy="93622"/>
              <a:chOff x="6008916" y="3335657"/>
              <a:chExt cx="328039" cy="94117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flipV="1">
                <a:off x="6008916" y="3335657"/>
                <a:ext cx="190094" cy="765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H="1" flipV="1">
                <a:off x="6199010" y="3338847"/>
                <a:ext cx="137945" cy="909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32" name="Group 142"/>
            <p:cNvGrpSpPr>
              <a:grpSpLocks/>
            </p:cNvGrpSpPr>
            <p:nvPr/>
          </p:nvGrpSpPr>
          <p:grpSpPr bwMode="auto">
            <a:xfrm>
              <a:off x="8091251" y="5395434"/>
              <a:ext cx="333610" cy="76159"/>
              <a:chOff x="5660491" y="3362308"/>
              <a:chExt cx="334141" cy="76561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flipV="1">
                <a:off x="5660491" y="3362308"/>
                <a:ext cx="190803" cy="765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H="1" flipV="1">
                <a:off x="5851295" y="3365498"/>
                <a:ext cx="143337" cy="632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33" name="TextBox 147"/>
            <p:cNvSpPr txBox="1">
              <a:spLocks noChangeArrowheads="1"/>
            </p:cNvSpPr>
            <p:nvPr/>
          </p:nvSpPr>
          <p:spPr bwMode="auto">
            <a:xfrm>
              <a:off x="7143750" y="5421313"/>
              <a:ext cx="41814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ADC</a:t>
              </a:r>
              <a:r>
                <a:rPr lang="en-US" sz="1400" baseline="30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= 180</a:t>
              </a:r>
              <a:r>
                <a:rPr lang="en-US" sz="1400" baseline="30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en-US" sz="1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– 2  DAC </a:t>
              </a:r>
              <a:r>
                <a:rPr lang="en-US" sz="1400" b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(2)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flipH="1">
            <a:off x="3985684" y="3262313"/>
            <a:ext cx="1098549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3" name="Line 53"/>
          <p:cNvSpPr>
            <a:spLocks noChangeShapeType="1"/>
          </p:cNvSpPr>
          <p:nvPr/>
        </p:nvSpPr>
        <p:spPr bwMode="auto">
          <a:xfrm>
            <a:off x="3962400" y="1828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4" name="Line 54"/>
          <p:cNvSpPr>
            <a:spLocks noChangeShapeType="1"/>
          </p:cNvSpPr>
          <p:nvPr/>
        </p:nvSpPr>
        <p:spPr bwMode="auto">
          <a:xfrm>
            <a:off x="3962400" y="4648200"/>
            <a:ext cx="223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5" name="Line 55"/>
          <p:cNvSpPr>
            <a:spLocks noChangeShapeType="1"/>
          </p:cNvSpPr>
          <p:nvPr/>
        </p:nvSpPr>
        <p:spPr bwMode="auto">
          <a:xfrm>
            <a:off x="3962400" y="3276600"/>
            <a:ext cx="111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6" name="Line 57"/>
          <p:cNvSpPr>
            <a:spLocks noChangeShapeType="1"/>
          </p:cNvSpPr>
          <p:nvPr/>
        </p:nvSpPr>
        <p:spPr bwMode="auto">
          <a:xfrm>
            <a:off x="5080000" y="32766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7" name="Line 58"/>
          <p:cNvSpPr>
            <a:spLocks noChangeShapeType="1"/>
          </p:cNvSpPr>
          <p:nvPr/>
        </p:nvSpPr>
        <p:spPr bwMode="auto">
          <a:xfrm>
            <a:off x="3797300" y="2590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8" name="Line 59"/>
          <p:cNvSpPr>
            <a:spLocks noChangeShapeType="1"/>
          </p:cNvSpPr>
          <p:nvPr/>
        </p:nvSpPr>
        <p:spPr bwMode="auto">
          <a:xfrm>
            <a:off x="3822700" y="2667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9" name="Line 63"/>
          <p:cNvSpPr>
            <a:spLocks noChangeShapeType="1"/>
          </p:cNvSpPr>
          <p:nvPr/>
        </p:nvSpPr>
        <p:spPr bwMode="auto">
          <a:xfrm>
            <a:off x="3810000" y="3810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0" name="Line 64"/>
          <p:cNvSpPr>
            <a:spLocks noChangeShapeType="1"/>
          </p:cNvSpPr>
          <p:nvPr/>
        </p:nvSpPr>
        <p:spPr bwMode="auto">
          <a:xfrm>
            <a:off x="3816351" y="3886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1" name="Line 66"/>
          <p:cNvSpPr>
            <a:spLocks noChangeShapeType="1"/>
          </p:cNvSpPr>
          <p:nvPr/>
        </p:nvSpPr>
        <p:spPr bwMode="auto">
          <a:xfrm flipH="1">
            <a:off x="4514851" y="4572000"/>
            <a:ext cx="10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2" name="Line 67"/>
          <p:cNvSpPr>
            <a:spLocks noChangeShapeType="1"/>
          </p:cNvSpPr>
          <p:nvPr/>
        </p:nvSpPr>
        <p:spPr bwMode="auto">
          <a:xfrm flipH="1">
            <a:off x="5689600" y="4572000"/>
            <a:ext cx="10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3" name="Line 69"/>
          <p:cNvSpPr>
            <a:spLocks noChangeShapeType="1"/>
          </p:cNvSpPr>
          <p:nvPr/>
        </p:nvSpPr>
        <p:spPr bwMode="auto">
          <a:xfrm>
            <a:off x="3943351" y="30622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4" name="Line 70"/>
          <p:cNvSpPr>
            <a:spLocks noChangeShapeType="1"/>
          </p:cNvSpPr>
          <p:nvPr/>
        </p:nvSpPr>
        <p:spPr bwMode="auto">
          <a:xfrm rot="5400000">
            <a:off x="4133851" y="3162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5" name="Line 74"/>
          <p:cNvSpPr>
            <a:spLocks noChangeShapeType="1"/>
          </p:cNvSpPr>
          <p:nvPr/>
        </p:nvSpPr>
        <p:spPr bwMode="auto">
          <a:xfrm>
            <a:off x="5060951" y="4433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6" name="Text Box 76"/>
          <p:cNvSpPr txBox="1">
            <a:spLocks noChangeArrowheads="1"/>
          </p:cNvSpPr>
          <p:nvPr/>
        </p:nvSpPr>
        <p:spPr bwMode="auto">
          <a:xfrm>
            <a:off x="3614254" y="1678194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397" name="Text Box 77"/>
          <p:cNvSpPr txBox="1">
            <a:spLocks noChangeArrowheads="1"/>
          </p:cNvSpPr>
          <p:nvPr/>
        </p:nvSpPr>
        <p:spPr bwMode="auto">
          <a:xfrm>
            <a:off x="3657600" y="3048001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5398" name="Text Box 78"/>
          <p:cNvSpPr txBox="1">
            <a:spLocks noChangeArrowheads="1"/>
          </p:cNvSpPr>
          <p:nvPr/>
        </p:nvSpPr>
        <p:spPr bwMode="auto">
          <a:xfrm>
            <a:off x="3814233" y="4606926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399" name="Text Box 80"/>
          <p:cNvSpPr txBox="1">
            <a:spLocks noChangeArrowheads="1"/>
          </p:cNvSpPr>
          <p:nvPr/>
        </p:nvSpPr>
        <p:spPr bwMode="auto">
          <a:xfrm>
            <a:off x="5791201" y="4648201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400" name="Text Box 81"/>
          <p:cNvSpPr txBox="1">
            <a:spLocks noChangeArrowheads="1"/>
          </p:cNvSpPr>
          <p:nvPr/>
        </p:nvSpPr>
        <p:spPr bwMode="auto">
          <a:xfrm>
            <a:off x="5080000" y="3062288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401" name="Line 100"/>
          <p:cNvSpPr>
            <a:spLocks noChangeShapeType="1"/>
          </p:cNvSpPr>
          <p:nvPr/>
        </p:nvSpPr>
        <p:spPr bwMode="auto">
          <a:xfrm>
            <a:off x="5060951" y="4433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2" name="Line 101"/>
          <p:cNvSpPr>
            <a:spLocks noChangeShapeType="1"/>
          </p:cNvSpPr>
          <p:nvPr/>
        </p:nvSpPr>
        <p:spPr bwMode="auto">
          <a:xfrm rot="5400000">
            <a:off x="5251451" y="45339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3" name="Line 103"/>
          <p:cNvSpPr>
            <a:spLocks noChangeShapeType="1"/>
          </p:cNvSpPr>
          <p:nvPr/>
        </p:nvSpPr>
        <p:spPr bwMode="auto">
          <a:xfrm>
            <a:off x="5060951" y="4433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4" name="Text Box 105"/>
          <p:cNvSpPr txBox="1">
            <a:spLocks noChangeArrowheads="1"/>
          </p:cNvSpPr>
          <p:nvPr/>
        </p:nvSpPr>
        <p:spPr bwMode="auto">
          <a:xfrm>
            <a:off x="4775200" y="4724401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5405" name="Line 106"/>
          <p:cNvSpPr>
            <a:spLocks noChangeShapeType="1"/>
          </p:cNvSpPr>
          <p:nvPr/>
        </p:nvSpPr>
        <p:spPr bwMode="auto">
          <a:xfrm>
            <a:off x="3943351" y="44148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6" name="Line 107"/>
          <p:cNvSpPr>
            <a:spLocks noChangeShapeType="1"/>
          </p:cNvSpPr>
          <p:nvPr/>
        </p:nvSpPr>
        <p:spPr bwMode="auto">
          <a:xfrm rot="5400000">
            <a:off x="4133851" y="45148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40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432243"/>
              </p:ext>
            </p:extLst>
          </p:nvPr>
        </p:nvGraphicFramePr>
        <p:xfrm>
          <a:off x="6019800" y="33210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105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2" name="Straight Connector 181"/>
          <p:cNvCxnSpPr/>
          <p:nvPr/>
        </p:nvCxnSpPr>
        <p:spPr>
          <a:xfrm>
            <a:off x="3962400" y="1828800"/>
            <a:ext cx="2228851" cy="28194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57"/>
          <p:cNvSpPr txBox="1">
            <a:spLocks noChangeArrowheads="1"/>
          </p:cNvSpPr>
          <p:nvPr/>
        </p:nvSpPr>
        <p:spPr bwMode="auto">
          <a:xfrm>
            <a:off x="480726" y="2032000"/>
            <a:ext cx="33528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Cho hình vẽ bên: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Chứng minh 3 điểm 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B, D, C thẳng hàng</a:t>
            </a:r>
          </a:p>
        </p:txBody>
      </p:sp>
      <p:sp>
        <p:nvSpPr>
          <p:cNvPr id="130" name="Line 86"/>
          <p:cNvSpPr>
            <a:spLocks noChangeShapeType="1"/>
          </p:cNvSpPr>
          <p:nvPr/>
        </p:nvSpPr>
        <p:spPr bwMode="auto">
          <a:xfrm>
            <a:off x="611032" y="3200401"/>
            <a:ext cx="0" cy="190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Line 87"/>
          <p:cNvSpPr>
            <a:spLocks noChangeShapeType="1"/>
          </p:cNvSpPr>
          <p:nvPr/>
        </p:nvSpPr>
        <p:spPr bwMode="auto">
          <a:xfrm>
            <a:off x="257579" y="4433888"/>
            <a:ext cx="333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 Box 89"/>
          <p:cNvSpPr txBox="1">
            <a:spLocks noChangeArrowheads="1"/>
          </p:cNvSpPr>
          <p:nvPr/>
        </p:nvSpPr>
        <p:spPr bwMode="auto">
          <a:xfrm>
            <a:off x="867180" y="3557589"/>
            <a:ext cx="4876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KA = KC; DK     DC</a:t>
            </a:r>
          </a:p>
        </p:txBody>
      </p:sp>
      <p:grpSp>
        <p:nvGrpSpPr>
          <p:cNvPr id="137" name="Group 90"/>
          <p:cNvGrpSpPr>
            <a:grpSpLocks/>
          </p:cNvGrpSpPr>
          <p:nvPr/>
        </p:nvGrpSpPr>
        <p:grpSpPr bwMode="auto">
          <a:xfrm>
            <a:off x="2346278" y="3600451"/>
            <a:ext cx="203200" cy="206375"/>
            <a:chOff x="1347" y="1041"/>
            <a:chExt cx="144" cy="135"/>
          </a:xfrm>
        </p:grpSpPr>
        <p:sp>
          <p:nvSpPr>
            <p:cNvPr id="140" name="Line 91"/>
            <p:cNvSpPr>
              <a:spLocks noChangeShapeType="1"/>
            </p:cNvSpPr>
            <p:nvPr/>
          </p:nvSpPr>
          <p:spPr bwMode="auto">
            <a:xfrm>
              <a:off x="1422" y="1041"/>
              <a:ext cx="0" cy="1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Line 92"/>
            <p:cNvSpPr>
              <a:spLocks noChangeShapeType="1"/>
            </p:cNvSpPr>
            <p:nvPr/>
          </p:nvSpPr>
          <p:spPr bwMode="auto">
            <a:xfrm>
              <a:off x="1347" y="1176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8" name="Text Box 94"/>
          <p:cNvSpPr txBox="1">
            <a:spLocks noChangeArrowheads="1"/>
          </p:cNvSpPr>
          <p:nvPr/>
        </p:nvSpPr>
        <p:spPr bwMode="auto">
          <a:xfrm>
            <a:off x="54380" y="4495800"/>
            <a:ext cx="4165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KL   B,D,C thẳng hàng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9" name="Text Box 89"/>
          <p:cNvSpPr txBox="1">
            <a:spLocks noChangeArrowheads="1"/>
          </p:cNvSpPr>
          <p:nvPr/>
        </p:nvSpPr>
        <p:spPr bwMode="auto">
          <a:xfrm>
            <a:off x="765580" y="3897314"/>
            <a:ext cx="4876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KA = KC; DK     DC</a:t>
            </a:r>
          </a:p>
        </p:txBody>
      </p:sp>
      <p:grpSp>
        <p:nvGrpSpPr>
          <p:cNvPr id="150" name="Group 90"/>
          <p:cNvGrpSpPr>
            <a:grpSpLocks/>
          </p:cNvGrpSpPr>
          <p:nvPr/>
        </p:nvGrpSpPr>
        <p:grpSpPr bwMode="auto">
          <a:xfrm>
            <a:off x="2225092" y="3933825"/>
            <a:ext cx="203200" cy="204788"/>
            <a:chOff x="1347" y="1041"/>
            <a:chExt cx="144" cy="135"/>
          </a:xfrm>
        </p:grpSpPr>
        <p:sp>
          <p:nvSpPr>
            <p:cNvPr id="151" name="Line 91"/>
            <p:cNvSpPr>
              <a:spLocks noChangeShapeType="1"/>
            </p:cNvSpPr>
            <p:nvPr/>
          </p:nvSpPr>
          <p:spPr bwMode="auto">
            <a:xfrm>
              <a:off x="1422" y="1041"/>
              <a:ext cx="0" cy="1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Line 92"/>
            <p:cNvSpPr>
              <a:spLocks noChangeShapeType="1"/>
            </p:cNvSpPr>
            <p:nvPr/>
          </p:nvSpPr>
          <p:spPr bwMode="auto">
            <a:xfrm>
              <a:off x="1347" y="1176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3" name="Text Box 89"/>
          <p:cNvSpPr txBox="1">
            <a:spLocks noChangeArrowheads="1"/>
          </p:cNvSpPr>
          <p:nvPr/>
        </p:nvSpPr>
        <p:spPr bwMode="auto">
          <a:xfrm>
            <a:off x="822731" y="3273425"/>
            <a:ext cx="4876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AB     AC</a:t>
            </a:r>
          </a:p>
        </p:txBody>
      </p:sp>
      <p:grpSp>
        <p:nvGrpSpPr>
          <p:cNvPr id="154" name="Group 90"/>
          <p:cNvGrpSpPr>
            <a:grpSpLocks/>
          </p:cNvGrpSpPr>
          <p:nvPr/>
        </p:nvGrpSpPr>
        <p:grpSpPr bwMode="auto">
          <a:xfrm>
            <a:off x="1219201" y="3317875"/>
            <a:ext cx="201084" cy="204788"/>
            <a:chOff x="1347" y="1041"/>
            <a:chExt cx="144" cy="135"/>
          </a:xfrm>
        </p:grpSpPr>
        <p:sp>
          <p:nvSpPr>
            <p:cNvPr id="155" name="Line 91"/>
            <p:cNvSpPr>
              <a:spLocks noChangeShapeType="1"/>
            </p:cNvSpPr>
            <p:nvPr/>
          </p:nvSpPr>
          <p:spPr bwMode="auto">
            <a:xfrm>
              <a:off x="1422" y="1041"/>
              <a:ext cx="0" cy="1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Line 92"/>
            <p:cNvSpPr>
              <a:spLocks noChangeShapeType="1"/>
            </p:cNvSpPr>
            <p:nvPr/>
          </p:nvSpPr>
          <p:spPr bwMode="auto">
            <a:xfrm>
              <a:off x="1347" y="1176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7" name="Text Box 94"/>
          <p:cNvSpPr txBox="1">
            <a:spLocks noChangeArrowheads="1"/>
          </p:cNvSpPr>
          <p:nvPr/>
        </p:nvSpPr>
        <p:spPr bwMode="auto">
          <a:xfrm>
            <a:off x="155980" y="3730625"/>
            <a:ext cx="416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GT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TextBox 57"/>
          <p:cNvSpPr txBox="1">
            <a:spLocks noChangeArrowheads="1"/>
          </p:cNvSpPr>
          <p:nvPr/>
        </p:nvSpPr>
        <p:spPr bwMode="auto">
          <a:xfrm>
            <a:off x="321975" y="1740170"/>
            <a:ext cx="3114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u="sng">
                <a:latin typeface="Times New Roman" pitchFamily="18" charset="0"/>
                <a:cs typeface="Times New Roman" pitchFamily="18" charset="0"/>
              </a:rPr>
              <a:t>Bài  1: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(Bài 55/SGK/T80)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405592" y="986635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KIẾN THỨC CẦN NHỚ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372464" y="1231799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VẬN DỤNG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23644" y="1463711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1: Chứng minh 3 điểm thẳng hàng</a:t>
            </a:r>
          </a:p>
        </p:txBody>
      </p:sp>
    </p:spTree>
    <p:extLst>
      <p:ext uri="{BB962C8B-B14F-4D97-AF65-F5344CB8AC3E}">
        <p14:creationId xmlns:p14="http://schemas.microsoft.com/office/powerpoint/2010/main" val="24264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7" grpId="0"/>
      <p:bldP spid="65" grpId="0" animBg="1"/>
      <p:bldP spid="59" grpId="0" animBg="1"/>
      <p:bldP spid="73" grpId="0"/>
      <p:bldP spid="91" grpId="0" animBg="1"/>
      <p:bldP spid="92" grpId="0"/>
      <p:bldP spid="99" grpId="0" animBg="1"/>
      <p:bldP spid="146" grpId="0" animBg="1"/>
      <p:bldP spid="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53"/>
          <p:cNvSpPr>
            <a:spLocks noChangeShapeType="1"/>
          </p:cNvSpPr>
          <p:nvPr/>
        </p:nvSpPr>
        <p:spPr bwMode="auto">
          <a:xfrm>
            <a:off x="3962400" y="1828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Line 54"/>
          <p:cNvSpPr>
            <a:spLocks noChangeShapeType="1"/>
          </p:cNvSpPr>
          <p:nvPr/>
        </p:nvSpPr>
        <p:spPr bwMode="auto">
          <a:xfrm>
            <a:off x="3962400" y="4648200"/>
            <a:ext cx="223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Line 55"/>
          <p:cNvSpPr>
            <a:spLocks noChangeShapeType="1"/>
          </p:cNvSpPr>
          <p:nvPr/>
        </p:nvSpPr>
        <p:spPr bwMode="auto">
          <a:xfrm>
            <a:off x="3962400" y="3276600"/>
            <a:ext cx="111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Line 57"/>
          <p:cNvSpPr>
            <a:spLocks noChangeShapeType="1"/>
          </p:cNvSpPr>
          <p:nvPr/>
        </p:nvSpPr>
        <p:spPr bwMode="auto">
          <a:xfrm>
            <a:off x="5080000" y="32766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Line 58"/>
          <p:cNvSpPr>
            <a:spLocks noChangeShapeType="1"/>
          </p:cNvSpPr>
          <p:nvPr/>
        </p:nvSpPr>
        <p:spPr bwMode="auto">
          <a:xfrm>
            <a:off x="3797300" y="2590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Line 59"/>
          <p:cNvSpPr>
            <a:spLocks noChangeShapeType="1"/>
          </p:cNvSpPr>
          <p:nvPr/>
        </p:nvSpPr>
        <p:spPr bwMode="auto">
          <a:xfrm>
            <a:off x="3822700" y="2667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Line 63"/>
          <p:cNvSpPr>
            <a:spLocks noChangeShapeType="1"/>
          </p:cNvSpPr>
          <p:nvPr/>
        </p:nvSpPr>
        <p:spPr bwMode="auto">
          <a:xfrm>
            <a:off x="3810000" y="3810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Line 64"/>
          <p:cNvSpPr>
            <a:spLocks noChangeShapeType="1"/>
          </p:cNvSpPr>
          <p:nvPr/>
        </p:nvSpPr>
        <p:spPr bwMode="auto">
          <a:xfrm>
            <a:off x="3816351" y="3886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Line 66"/>
          <p:cNvSpPr>
            <a:spLocks noChangeShapeType="1"/>
          </p:cNvSpPr>
          <p:nvPr/>
        </p:nvSpPr>
        <p:spPr bwMode="auto">
          <a:xfrm flipH="1">
            <a:off x="4514851" y="4572000"/>
            <a:ext cx="10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5" name="Line 67"/>
          <p:cNvSpPr>
            <a:spLocks noChangeShapeType="1"/>
          </p:cNvSpPr>
          <p:nvPr/>
        </p:nvSpPr>
        <p:spPr bwMode="auto">
          <a:xfrm flipH="1">
            <a:off x="5689600" y="4572000"/>
            <a:ext cx="10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6" name="Line 69"/>
          <p:cNvSpPr>
            <a:spLocks noChangeShapeType="1"/>
          </p:cNvSpPr>
          <p:nvPr/>
        </p:nvSpPr>
        <p:spPr bwMode="auto">
          <a:xfrm>
            <a:off x="3943351" y="30622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7" name="Line 70"/>
          <p:cNvSpPr>
            <a:spLocks noChangeShapeType="1"/>
          </p:cNvSpPr>
          <p:nvPr/>
        </p:nvSpPr>
        <p:spPr bwMode="auto">
          <a:xfrm rot="5400000">
            <a:off x="4133851" y="3162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8" name="Line 74"/>
          <p:cNvSpPr>
            <a:spLocks noChangeShapeType="1"/>
          </p:cNvSpPr>
          <p:nvPr/>
        </p:nvSpPr>
        <p:spPr bwMode="auto">
          <a:xfrm>
            <a:off x="5060951" y="4433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9" name="Text Box 76"/>
          <p:cNvSpPr txBox="1">
            <a:spLocks noChangeArrowheads="1"/>
          </p:cNvSpPr>
          <p:nvPr/>
        </p:nvSpPr>
        <p:spPr bwMode="auto">
          <a:xfrm>
            <a:off x="3620604" y="1678211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400" name="Text Box 77"/>
          <p:cNvSpPr txBox="1">
            <a:spLocks noChangeArrowheads="1"/>
          </p:cNvSpPr>
          <p:nvPr/>
        </p:nvSpPr>
        <p:spPr bwMode="auto">
          <a:xfrm>
            <a:off x="3657600" y="3048001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6401" name="Text Box 78"/>
          <p:cNvSpPr txBox="1">
            <a:spLocks noChangeArrowheads="1"/>
          </p:cNvSpPr>
          <p:nvPr/>
        </p:nvSpPr>
        <p:spPr bwMode="auto">
          <a:xfrm>
            <a:off x="3814233" y="4606926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6402" name="Text Box 80"/>
          <p:cNvSpPr txBox="1">
            <a:spLocks noChangeArrowheads="1"/>
          </p:cNvSpPr>
          <p:nvPr/>
        </p:nvSpPr>
        <p:spPr bwMode="auto">
          <a:xfrm>
            <a:off x="5791201" y="4648201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403" name="Text Box 81"/>
          <p:cNvSpPr txBox="1">
            <a:spLocks noChangeArrowheads="1"/>
          </p:cNvSpPr>
          <p:nvPr/>
        </p:nvSpPr>
        <p:spPr bwMode="auto">
          <a:xfrm>
            <a:off x="5080000" y="3062288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404" name="Line 100"/>
          <p:cNvSpPr>
            <a:spLocks noChangeShapeType="1"/>
          </p:cNvSpPr>
          <p:nvPr/>
        </p:nvSpPr>
        <p:spPr bwMode="auto">
          <a:xfrm>
            <a:off x="5060951" y="4433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5" name="Line 101"/>
          <p:cNvSpPr>
            <a:spLocks noChangeShapeType="1"/>
          </p:cNvSpPr>
          <p:nvPr/>
        </p:nvSpPr>
        <p:spPr bwMode="auto">
          <a:xfrm rot="5400000">
            <a:off x="5251451" y="45339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6" name="Line 103"/>
          <p:cNvSpPr>
            <a:spLocks noChangeShapeType="1"/>
          </p:cNvSpPr>
          <p:nvPr/>
        </p:nvSpPr>
        <p:spPr bwMode="auto">
          <a:xfrm>
            <a:off x="5060951" y="4433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7" name="Text Box 105"/>
          <p:cNvSpPr txBox="1">
            <a:spLocks noChangeArrowheads="1"/>
          </p:cNvSpPr>
          <p:nvPr/>
        </p:nvSpPr>
        <p:spPr bwMode="auto">
          <a:xfrm>
            <a:off x="4775200" y="4724401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6408" name="Line 106"/>
          <p:cNvSpPr>
            <a:spLocks noChangeShapeType="1"/>
          </p:cNvSpPr>
          <p:nvPr/>
        </p:nvSpPr>
        <p:spPr bwMode="auto">
          <a:xfrm>
            <a:off x="3943351" y="44148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9" name="Line 107"/>
          <p:cNvSpPr>
            <a:spLocks noChangeShapeType="1"/>
          </p:cNvSpPr>
          <p:nvPr/>
        </p:nvSpPr>
        <p:spPr bwMode="auto">
          <a:xfrm rot="5400000">
            <a:off x="4133851" y="45148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0" name="Line 3"/>
          <p:cNvSpPr>
            <a:spLocks noChangeShapeType="1"/>
          </p:cNvSpPr>
          <p:nvPr/>
        </p:nvSpPr>
        <p:spPr bwMode="auto">
          <a:xfrm flipH="1">
            <a:off x="6278033" y="914400"/>
            <a:ext cx="0" cy="5943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4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82835"/>
              </p:ext>
            </p:extLst>
          </p:nvPr>
        </p:nvGraphicFramePr>
        <p:xfrm>
          <a:off x="6019800" y="33210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105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634897"/>
              </p:ext>
            </p:extLst>
          </p:nvPr>
        </p:nvGraphicFramePr>
        <p:xfrm>
          <a:off x="6019800" y="33210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105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/>
          <p:cNvCxnSpPr/>
          <p:nvPr/>
        </p:nvCxnSpPr>
        <p:spPr>
          <a:xfrm>
            <a:off x="3962400" y="1828800"/>
            <a:ext cx="2228851" cy="281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2" name="Text Box 55"/>
          <p:cNvSpPr txBox="1">
            <a:spLocks noChangeArrowheads="1"/>
          </p:cNvSpPr>
          <p:nvPr/>
        </p:nvSpPr>
        <p:spPr bwMode="auto">
          <a:xfrm>
            <a:off x="6419851" y="1046933"/>
            <a:ext cx="58928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Vì D thuộc đường trung trực của AB =&gt;  DA = DB</a:t>
            </a:r>
          </a:p>
          <a:p>
            <a:pPr>
              <a:defRPr/>
            </a:pP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=&gt; ADB cân tại D =&gt;   </a:t>
            </a:r>
          </a:p>
          <a:p>
            <a:pPr>
              <a:defRPr/>
            </a:pP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ADB  có: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Chứng minh tương tự ta có: </a:t>
            </a:r>
          </a:p>
        </p:txBody>
      </p:sp>
      <p:sp>
        <p:nvSpPr>
          <p:cNvPr id="16416" name="TextBox 57"/>
          <p:cNvSpPr txBox="1">
            <a:spLocks noChangeArrowheads="1"/>
          </p:cNvSpPr>
          <p:nvPr/>
        </p:nvSpPr>
        <p:spPr bwMode="auto">
          <a:xfrm>
            <a:off x="6591300" y="3265714"/>
            <a:ext cx="579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000" u="sng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417" name="TextBox 168"/>
          <p:cNvSpPr txBox="1">
            <a:spLocks noChangeArrowheads="1"/>
          </p:cNvSpPr>
          <p:nvPr/>
        </p:nvSpPr>
        <p:spPr bwMode="auto">
          <a:xfrm>
            <a:off x="9115853" y="1331652"/>
            <a:ext cx="1420284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B = DAB</a:t>
            </a:r>
          </a:p>
        </p:txBody>
      </p:sp>
      <p:sp>
        <p:nvSpPr>
          <p:cNvPr id="16418" name="TextBox 169"/>
          <p:cNvSpPr txBox="1">
            <a:spLocks noChangeArrowheads="1"/>
          </p:cNvSpPr>
          <p:nvPr/>
        </p:nvSpPr>
        <p:spPr bwMode="auto">
          <a:xfrm>
            <a:off x="7566996" y="1606636"/>
            <a:ext cx="3270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 DAB + B + ADB = 180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419" name="Group 170"/>
          <p:cNvGrpSpPr>
            <a:grpSpLocks/>
          </p:cNvGrpSpPr>
          <p:nvPr/>
        </p:nvGrpSpPr>
        <p:grpSpPr bwMode="auto">
          <a:xfrm>
            <a:off x="9149719" y="1344419"/>
            <a:ext cx="240557" cy="77789"/>
            <a:chOff x="6008916" y="3335678"/>
            <a:chExt cx="426127" cy="86178"/>
          </a:xfrm>
        </p:grpSpPr>
        <p:cxnSp>
          <p:nvCxnSpPr>
            <p:cNvPr id="138" name="Straight Connector 137"/>
            <p:cNvCxnSpPr/>
            <p:nvPr/>
          </p:nvCxnSpPr>
          <p:spPr>
            <a:xfrm flipV="1">
              <a:off x="6008916" y="3335678"/>
              <a:ext cx="190398" cy="76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 flipV="1">
              <a:off x="6199314" y="3338551"/>
              <a:ext cx="235729" cy="833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20" name="Group 176"/>
          <p:cNvGrpSpPr>
            <a:grpSpLocks/>
          </p:cNvGrpSpPr>
          <p:nvPr/>
        </p:nvGrpSpPr>
        <p:grpSpPr bwMode="auto">
          <a:xfrm>
            <a:off x="9554832" y="1322679"/>
            <a:ext cx="410633" cy="82550"/>
            <a:chOff x="6008916" y="3335678"/>
            <a:chExt cx="426127" cy="86178"/>
          </a:xfrm>
        </p:grpSpPr>
        <p:cxnSp>
          <p:nvCxnSpPr>
            <p:cNvPr id="141" name="Straight Connector 140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21" name="Group 179"/>
          <p:cNvGrpSpPr>
            <a:grpSpLocks/>
          </p:cNvGrpSpPr>
          <p:nvPr/>
        </p:nvGrpSpPr>
        <p:grpSpPr bwMode="auto">
          <a:xfrm>
            <a:off x="8741751" y="1607188"/>
            <a:ext cx="359833" cy="85725"/>
            <a:chOff x="6008916" y="3335678"/>
            <a:chExt cx="426127" cy="86178"/>
          </a:xfrm>
        </p:grpSpPr>
        <p:cxnSp>
          <p:nvCxnSpPr>
            <p:cNvPr id="144" name="Straight Connector 143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22" name="TextBox 183"/>
          <p:cNvSpPr txBox="1">
            <a:spLocks noChangeArrowheads="1"/>
          </p:cNvSpPr>
          <p:nvPr/>
        </p:nvSpPr>
        <p:spPr bwMode="auto">
          <a:xfrm>
            <a:off x="7496499" y="2040644"/>
            <a:ext cx="3270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 =&gt; 2 DAB + ADB = 180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3" name="TextBox 184"/>
          <p:cNvSpPr txBox="1">
            <a:spLocks noChangeArrowheads="1"/>
          </p:cNvSpPr>
          <p:nvPr/>
        </p:nvSpPr>
        <p:spPr bwMode="auto">
          <a:xfrm>
            <a:off x="7571595" y="2451806"/>
            <a:ext cx="3477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=&gt; ADB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180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2  DAB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424" name="Group 185"/>
          <p:cNvGrpSpPr>
            <a:grpSpLocks/>
          </p:cNvGrpSpPr>
          <p:nvPr/>
        </p:nvGrpSpPr>
        <p:grpSpPr bwMode="auto">
          <a:xfrm>
            <a:off x="7902164" y="2418469"/>
            <a:ext cx="373907" cy="85725"/>
            <a:chOff x="6008916" y="3335678"/>
            <a:chExt cx="426127" cy="86178"/>
          </a:xfrm>
        </p:grpSpPr>
        <p:cxnSp>
          <p:nvCxnSpPr>
            <p:cNvPr id="149" name="Straight Connector 148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25" name="Group 188"/>
          <p:cNvGrpSpPr>
            <a:grpSpLocks/>
          </p:cNvGrpSpPr>
          <p:nvPr/>
        </p:nvGrpSpPr>
        <p:grpSpPr bwMode="auto">
          <a:xfrm>
            <a:off x="9512396" y="2432272"/>
            <a:ext cx="373907" cy="85725"/>
            <a:chOff x="6008916" y="3335678"/>
            <a:chExt cx="426127" cy="86178"/>
          </a:xfrm>
        </p:grpSpPr>
        <p:cxnSp>
          <p:nvCxnSpPr>
            <p:cNvPr id="152" name="Straight Connector 151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26" name="TextBox 191"/>
          <p:cNvSpPr txBox="1">
            <a:spLocks noChangeArrowheads="1"/>
          </p:cNvSpPr>
          <p:nvPr/>
        </p:nvSpPr>
        <p:spPr bwMode="auto">
          <a:xfrm>
            <a:off x="9117496" y="2847642"/>
            <a:ext cx="5575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ADC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180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16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2  DAC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7" name="TextBox 192"/>
          <p:cNvSpPr txBox="1">
            <a:spLocks noChangeArrowheads="1"/>
          </p:cNvSpPr>
          <p:nvPr/>
        </p:nvSpPr>
        <p:spPr bwMode="auto">
          <a:xfrm>
            <a:off x="7199797" y="3334460"/>
            <a:ext cx="557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ADB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ADC = (180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2  DAB) + (180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2  DAC)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8" name="TextBox 193"/>
          <p:cNvSpPr txBox="1">
            <a:spLocks noChangeArrowheads="1"/>
          </p:cNvSpPr>
          <p:nvPr/>
        </p:nvSpPr>
        <p:spPr bwMode="auto">
          <a:xfrm>
            <a:off x="6828741" y="3810158"/>
            <a:ext cx="557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=&gt;   ADB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ADC = 360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2 ( DAB + DAC)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9" name="TextBox 194"/>
          <p:cNvSpPr txBox="1">
            <a:spLocks noChangeArrowheads="1"/>
          </p:cNvSpPr>
          <p:nvPr/>
        </p:nvSpPr>
        <p:spPr bwMode="auto">
          <a:xfrm>
            <a:off x="6736529" y="4273982"/>
            <a:ext cx="557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=&gt;    ADB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ADC = 360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 180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 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180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30" name="TextBox 195"/>
          <p:cNvSpPr txBox="1">
            <a:spLocks noChangeArrowheads="1"/>
          </p:cNvSpPr>
          <p:nvPr/>
        </p:nvSpPr>
        <p:spPr bwMode="auto">
          <a:xfrm>
            <a:off x="6979483" y="4780736"/>
            <a:ext cx="23831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=&gt;   BDC = 180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31" name="TextBox 196"/>
          <p:cNvSpPr txBox="1">
            <a:spLocks noChangeArrowheads="1"/>
          </p:cNvSpPr>
          <p:nvPr/>
        </p:nvSpPr>
        <p:spPr bwMode="auto">
          <a:xfrm>
            <a:off x="9144000" y="4780737"/>
            <a:ext cx="25823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=&gt; BDC là góc bẹt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432" name="Group 198"/>
          <p:cNvGrpSpPr>
            <a:grpSpLocks/>
          </p:cNvGrpSpPr>
          <p:nvPr/>
        </p:nvGrpSpPr>
        <p:grpSpPr bwMode="auto">
          <a:xfrm>
            <a:off x="7735225" y="1617818"/>
            <a:ext cx="410633" cy="76200"/>
            <a:chOff x="6008916" y="3335678"/>
            <a:chExt cx="426127" cy="86178"/>
          </a:xfrm>
        </p:grpSpPr>
        <p:cxnSp>
          <p:nvCxnSpPr>
            <p:cNvPr id="162" name="Straight Connector 161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33" name="Group 201"/>
          <p:cNvGrpSpPr>
            <a:grpSpLocks/>
          </p:cNvGrpSpPr>
          <p:nvPr/>
        </p:nvGrpSpPr>
        <p:grpSpPr bwMode="auto">
          <a:xfrm>
            <a:off x="10575407" y="2834390"/>
            <a:ext cx="410633" cy="59023"/>
            <a:chOff x="6008916" y="3335678"/>
            <a:chExt cx="426127" cy="86178"/>
          </a:xfrm>
        </p:grpSpPr>
        <p:cxnSp>
          <p:nvCxnSpPr>
            <p:cNvPr id="165" name="Straight Connector 164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34" name="Group 204"/>
          <p:cNvGrpSpPr>
            <a:grpSpLocks/>
          </p:cNvGrpSpPr>
          <p:nvPr/>
        </p:nvGrpSpPr>
        <p:grpSpPr bwMode="auto">
          <a:xfrm>
            <a:off x="9237117" y="2845503"/>
            <a:ext cx="410633" cy="59023"/>
            <a:chOff x="6008916" y="3335678"/>
            <a:chExt cx="426127" cy="86178"/>
          </a:xfrm>
        </p:grpSpPr>
        <p:cxnSp>
          <p:nvCxnSpPr>
            <p:cNvPr id="168" name="Straight Connector 167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35" name="Group 207"/>
          <p:cNvGrpSpPr>
            <a:grpSpLocks/>
          </p:cNvGrpSpPr>
          <p:nvPr/>
        </p:nvGrpSpPr>
        <p:grpSpPr bwMode="auto">
          <a:xfrm>
            <a:off x="7311980" y="3803740"/>
            <a:ext cx="410633" cy="71506"/>
            <a:chOff x="6008916" y="3335678"/>
            <a:chExt cx="426127" cy="86178"/>
          </a:xfrm>
        </p:grpSpPr>
        <p:cxnSp>
          <p:nvCxnSpPr>
            <p:cNvPr id="171" name="Straight Connector 170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36" name="Group 210"/>
          <p:cNvGrpSpPr>
            <a:grpSpLocks/>
          </p:cNvGrpSpPr>
          <p:nvPr/>
        </p:nvGrpSpPr>
        <p:grpSpPr bwMode="auto">
          <a:xfrm>
            <a:off x="8042229" y="3800565"/>
            <a:ext cx="410633" cy="71506"/>
            <a:chOff x="6008916" y="3335678"/>
            <a:chExt cx="426127" cy="86178"/>
          </a:xfrm>
        </p:grpSpPr>
        <p:cxnSp>
          <p:nvCxnSpPr>
            <p:cNvPr id="174" name="Straight Connector 173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37" name="Group 213"/>
          <p:cNvGrpSpPr>
            <a:grpSpLocks/>
          </p:cNvGrpSpPr>
          <p:nvPr/>
        </p:nvGrpSpPr>
        <p:grpSpPr bwMode="auto">
          <a:xfrm>
            <a:off x="9660836" y="3351439"/>
            <a:ext cx="410633" cy="57150"/>
            <a:chOff x="6008916" y="3335678"/>
            <a:chExt cx="426127" cy="86178"/>
          </a:xfrm>
        </p:grpSpPr>
        <p:cxnSp>
          <p:nvCxnSpPr>
            <p:cNvPr id="177" name="Straight Connector 176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38" name="Group 216"/>
          <p:cNvGrpSpPr>
            <a:grpSpLocks/>
          </p:cNvGrpSpPr>
          <p:nvPr/>
        </p:nvGrpSpPr>
        <p:grpSpPr bwMode="auto">
          <a:xfrm>
            <a:off x="11413345" y="3348264"/>
            <a:ext cx="410633" cy="57150"/>
            <a:chOff x="6008916" y="3335678"/>
            <a:chExt cx="426127" cy="86178"/>
          </a:xfrm>
        </p:grpSpPr>
        <p:cxnSp>
          <p:nvCxnSpPr>
            <p:cNvPr id="180" name="Straight Connector 179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39" name="Group 219"/>
          <p:cNvGrpSpPr>
            <a:grpSpLocks/>
          </p:cNvGrpSpPr>
          <p:nvPr/>
        </p:nvGrpSpPr>
        <p:grpSpPr bwMode="auto">
          <a:xfrm>
            <a:off x="9708047" y="3818027"/>
            <a:ext cx="410633" cy="71506"/>
            <a:chOff x="6008916" y="3335678"/>
            <a:chExt cx="426127" cy="86178"/>
          </a:xfrm>
        </p:grpSpPr>
        <p:cxnSp>
          <p:nvCxnSpPr>
            <p:cNvPr id="183" name="Straight Connector 182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40" name="Group 222"/>
          <p:cNvGrpSpPr>
            <a:grpSpLocks/>
          </p:cNvGrpSpPr>
          <p:nvPr/>
        </p:nvGrpSpPr>
        <p:grpSpPr bwMode="auto">
          <a:xfrm>
            <a:off x="10503913" y="3841908"/>
            <a:ext cx="410633" cy="71506"/>
            <a:chOff x="6008916" y="3335678"/>
            <a:chExt cx="426127" cy="86178"/>
          </a:xfrm>
        </p:grpSpPr>
        <p:cxnSp>
          <p:nvCxnSpPr>
            <p:cNvPr id="186" name="Straight Connector 185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41" name="Group 225"/>
          <p:cNvGrpSpPr>
            <a:grpSpLocks/>
          </p:cNvGrpSpPr>
          <p:nvPr/>
        </p:nvGrpSpPr>
        <p:grpSpPr bwMode="auto">
          <a:xfrm>
            <a:off x="7320999" y="4272948"/>
            <a:ext cx="410633" cy="76200"/>
            <a:chOff x="6008916" y="3335678"/>
            <a:chExt cx="426127" cy="86178"/>
          </a:xfrm>
        </p:grpSpPr>
        <p:cxnSp>
          <p:nvCxnSpPr>
            <p:cNvPr id="189" name="Straight Connector 188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42" name="Group 228"/>
          <p:cNvGrpSpPr>
            <a:grpSpLocks/>
          </p:cNvGrpSpPr>
          <p:nvPr/>
        </p:nvGrpSpPr>
        <p:grpSpPr bwMode="auto">
          <a:xfrm>
            <a:off x="7996124" y="4269773"/>
            <a:ext cx="410633" cy="76200"/>
            <a:chOff x="6008916" y="3335678"/>
            <a:chExt cx="426127" cy="86178"/>
          </a:xfrm>
        </p:grpSpPr>
        <p:cxnSp>
          <p:nvCxnSpPr>
            <p:cNvPr id="192" name="Straight Connector 191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43" name="Group 231"/>
          <p:cNvGrpSpPr>
            <a:grpSpLocks/>
          </p:cNvGrpSpPr>
          <p:nvPr/>
        </p:nvGrpSpPr>
        <p:grpSpPr bwMode="auto">
          <a:xfrm>
            <a:off x="7459133" y="4798131"/>
            <a:ext cx="526741" cy="63085"/>
            <a:chOff x="6008916" y="3335678"/>
            <a:chExt cx="426127" cy="86178"/>
          </a:xfrm>
        </p:grpSpPr>
        <p:cxnSp>
          <p:nvCxnSpPr>
            <p:cNvPr id="195" name="Straight Connector 194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44" name="Group 237"/>
          <p:cNvGrpSpPr>
            <a:grpSpLocks/>
          </p:cNvGrpSpPr>
          <p:nvPr/>
        </p:nvGrpSpPr>
        <p:grpSpPr bwMode="auto">
          <a:xfrm>
            <a:off x="9482386" y="4793988"/>
            <a:ext cx="488951" cy="58670"/>
            <a:chOff x="6008916" y="3335678"/>
            <a:chExt cx="426127" cy="86178"/>
          </a:xfrm>
        </p:grpSpPr>
        <p:cxnSp>
          <p:nvCxnSpPr>
            <p:cNvPr id="198" name="Straight Connector 197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45" name="Group 240"/>
          <p:cNvGrpSpPr>
            <a:grpSpLocks/>
          </p:cNvGrpSpPr>
          <p:nvPr/>
        </p:nvGrpSpPr>
        <p:grpSpPr bwMode="auto">
          <a:xfrm>
            <a:off x="7320999" y="3332389"/>
            <a:ext cx="410633" cy="57150"/>
            <a:chOff x="6008916" y="3335678"/>
            <a:chExt cx="426127" cy="86178"/>
          </a:xfrm>
        </p:grpSpPr>
        <p:cxnSp>
          <p:nvCxnSpPr>
            <p:cNvPr id="201" name="Straight Connector 200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46" name="Group 243"/>
          <p:cNvGrpSpPr>
            <a:grpSpLocks/>
          </p:cNvGrpSpPr>
          <p:nvPr/>
        </p:nvGrpSpPr>
        <p:grpSpPr bwMode="auto">
          <a:xfrm>
            <a:off x="8014161" y="3348264"/>
            <a:ext cx="410633" cy="57150"/>
            <a:chOff x="6008916" y="3335678"/>
            <a:chExt cx="426127" cy="86178"/>
          </a:xfrm>
        </p:grpSpPr>
        <p:cxnSp>
          <p:nvCxnSpPr>
            <p:cNvPr id="204" name="Straight Connector 203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47" name="Group 176"/>
          <p:cNvGrpSpPr>
            <a:grpSpLocks/>
          </p:cNvGrpSpPr>
          <p:nvPr/>
        </p:nvGrpSpPr>
        <p:grpSpPr bwMode="auto">
          <a:xfrm>
            <a:off x="8828439" y="2041748"/>
            <a:ext cx="373907" cy="85725"/>
            <a:chOff x="6008916" y="3335678"/>
            <a:chExt cx="426127" cy="86178"/>
          </a:xfrm>
        </p:grpSpPr>
        <p:cxnSp>
          <p:nvCxnSpPr>
            <p:cNvPr id="207" name="Straight Connector 206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48" name="Group 176"/>
          <p:cNvGrpSpPr>
            <a:grpSpLocks/>
          </p:cNvGrpSpPr>
          <p:nvPr/>
        </p:nvGrpSpPr>
        <p:grpSpPr bwMode="auto">
          <a:xfrm>
            <a:off x="8075640" y="2038573"/>
            <a:ext cx="373907" cy="85725"/>
            <a:chOff x="6008916" y="3335678"/>
            <a:chExt cx="426127" cy="86178"/>
          </a:xfrm>
        </p:grpSpPr>
        <p:cxnSp>
          <p:nvCxnSpPr>
            <p:cNvPr id="210" name="Straight Connector 209"/>
            <p:cNvCxnSpPr/>
            <p:nvPr/>
          </p:nvCxnSpPr>
          <p:spPr>
            <a:xfrm flipV="1">
              <a:off x="6008916" y="3335678"/>
              <a:ext cx="190803" cy="76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H="1" flipV="1">
              <a:off x="6199719" y="3338870"/>
              <a:ext cx="235324" cy="829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49" name="Group 170"/>
          <p:cNvGrpSpPr>
            <a:grpSpLocks/>
          </p:cNvGrpSpPr>
          <p:nvPr/>
        </p:nvGrpSpPr>
        <p:grpSpPr bwMode="auto">
          <a:xfrm>
            <a:off x="8297893" y="1645288"/>
            <a:ext cx="232091" cy="53974"/>
            <a:chOff x="6008916" y="3335678"/>
            <a:chExt cx="426127" cy="86178"/>
          </a:xfrm>
        </p:grpSpPr>
        <p:cxnSp>
          <p:nvCxnSpPr>
            <p:cNvPr id="213" name="Straight Connector 212"/>
            <p:cNvCxnSpPr/>
            <p:nvPr/>
          </p:nvCxnSpPr>
          <p:spPr>
            <a:xfrm flipV="1">
              <a:off x="6008916" y="3335678"/>
              <a:ext cx="190398" cy="76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 flipV="1">
              <a:off x="6199314" y="3338551"/>
              <a:ext cx="235729" cy="833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6" name="Straight Connector 215"/>
          <p:cNvCxnSpPr/>
          <p:nvPr/>
        </p:nvCxnSpPr>
        <p:spPr>
          <a:xfrm flipH="1">
            <a:off x="3985684" y="3262313"/>
            <a:ext cx="1098549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63" name="TextBox 57"/>
          <p:cNvSpPr txBox="1">
            <a:spLocks noChangeArrowheads="1"/>
          </p:cNvSpPr>
          <p:nvPr/>
        </p:nvSpPr>
        <p:spPr bwMode="auto">
          <a:xfrm>
            <a:off x="7416800" y="5327384"/>
            <a:ext cx="41423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Khi đó: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B, D, C thẳng hàng </a:t>
            </a:r>
          </a:p>
        </p:txBody>
      </p:sp>
      <p:sp>
        <p:nvSpPr>
          <p:cNvPr id="16464" name="TextBox 57"/>
          <p:cNvSpPr txBox="1">
            <a:spLocks noChangeArrowheads="1"/>
          </p:cNvSpPr>
          <p:nvPr/>
        </p:nvSpPr>
        <p:spPr bwMode="auto">
          <a:xfrm>
            <a:off x="7416800" y="5797628"/>
            <a:ext cx="41423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Vậy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B, D, C thẳng hàng </a:t>
            </a:r>
          </a:p>
        </p:txBody>
      </p:sp>
      <p:sp>
        <p:nvSpPr>
          <p:cNvPr id="135" name="Line 86"/>
          <p:cNvSpPr>
            <a:spLocks noChangeShapeType="1"/>
          </p:cNvSpPr>
          <p:nvPr/>
        </p:nvSpPr>
        <p:spPr bwMode="auto">
          <a:xfrm>
            <a:off x="611032" y="3200401"/>
            <a:ext cx="0" cy="190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Line 87"/>
          <p:cNvSpPr>
            <a:spLocks noChangeShapeType="1"/>
          </p:cNvSpPr>
          <p:nvPr/>
        </p:nvSpPr>
        <p:spPr bwMode="auto">
          <a:xfrm>
            <a:off x="257579" y="4433888"/>
            <a:ext cx="333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 Box 89"/>
          <p:cNvSpPr txBox="1">
            <a:spLocks noChangeArrowheads="1"/>
          </p:cNvSpPr>
          <p:nvPr/>
        </p:nvSpPr>
        <p:spPr bwMode="auto">
          <a:xfrm>
            <a:off x="867180" y="3557589"/>
            <a:ext cx="4876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KA = KC; DK     DC</a:t>
            </a:r>
          </a:p>
        </p:txBody>
      </p:sp>
      <p:grpSp>
        <p:nvGrpSpPr>
          <p:cNvPr id="140" name="Group 90"/>
          <p:cNvGrpSpPr>
            <a:grpSpLocks/>
          </p:cNvGrpSpPr>
          <p:nvPr/>
        </p:nvGrpSpPr>
        <p:grpSpPr bwMode="auto">
          <a:xfrm>
            <a:off x="2346278" y="3600451"/>
            <a:ext cx="203200" cy="206375"/>
            <a:chOff x="1347" y="1041"/>
            <a:chExt cx="144" cy="135"/>
          </a:xfrm>
        </p:grpSpPr>
        <p:sp>
          <p:nvSpPr>
            <p:cNvPr id="143" name="Line 91"/>
            <p:cNvSpPr>
              <a:spLocks noChangeShapeType="1"/>
            </p:cNvSpPr>
            <p:nvPr/>
          </p:nvSpPr>
          <p:spPr bwMode="auto">
            <a:xfrm>
              <a:off x="1422" y="1041"/>
              <a:ext cx="0" cy="1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Line 92"/>
            <p:cNvSpPr>
              <a:spLocks noChangeShapeType="1"/>
            </p:cNvSpPr>
            <p:nvPr/>
          </p:nvSpPr>
          <p:spPr bwMode="auto">
            <a:xfrm>
              <a:off x="1347" y="1176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7" name="Text Box 94"/>
          <p:cNvSpPr txBox="1">
            <a:spLocks noChangeArrowheads="1"/>
          </p:cNvSpPr>
          <p:nvPr/>
        </p:nvSpPr>
        <p:spPr bwMode="auto">
          <a:xfrm>
            <a:off x="54380" y="4495800"/>
            <a:ext cx="4165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KL   B,D,C thẳng hàng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8" name="Text Box 89"/>
          <p:cNvSpPr txBox="1">
            <a:spLocks noChangeArrowheads="1"/>
          </p:cNvSpPr>
          <p:nvPr/>
        </p:nvSpPr>
        <p:spPr bwMode="auto">
          <a:xfrm>
            <a:off x="765580" y="3897314"/>
            <a:ext cx="4876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KA = KC; DK     DC</a:t>
            </a:r>
          </a:p>
        </p:txBody>
      </p:sp>
      <p:grpSp>
        <p:nvGrpSpPr>
          <p:cNvPr id="151" name="Group 90"/>
          <p:cNvGrpSpPr>
            <a:grpSpLocks/>
          </p:cNvGrpSpPr>
          <p:nvPr/>
        </p:nvGrpSpPr>
        <p:grpSpPr bwMode="auto">
          <a:xfrm>
            <a:off x="2225092" y="3933825"/>
            <a:ext cx="203200" cy="204788"/>
            <a:chOff x="1347" y="1041"/>
            <a:chExt cx="144" cy="135"/>
          </a:xfrm>
        </p:grpSpPr>
        <p:sp>
          <p:nvSpPr>
            <p:cNvPr id="154" name="Line 91"/>
            <p:cNvSpPr>
              <a:spLocks noChangeShapeType="1"/>
            </p:cNvSpPr>
            <p:nvPr/>
          </p:nvSpPr>
          <p:spPr bwMode="auto">
            <a:xfrm>
              <a:off x="1422" y="1041"/>
              <a:ext cx="0" cy="1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Line 92"/>
            <p:cNvSpPr>
              <a:spLocks noChangeShapeType="1"/>
            </p:cNvSpPr>
            <p:nvPr/>
          </p:nvSpPr>
          <p:spPr bwMode="auto">
            <a:xfrm>
              <a:off x="1347" y="1176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6" name="Text Box 89"/>
          <p:cNvSpPr txBox="1">
            <a:spLocks noChangeArrowheads="1"/>
          </p:cNvSpPr>
          <p:nvPr/>
        </p:nvSpPr>
        <p:spPr bwMode="auto">
          <a:xfrm>
            <a:off x="822731" y="3273425"/>
            <a:ext cx="4876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AB     AC</a:t>
            </a:r>
          </a:p>
        </p:txBody>
      </p:sp>
      <p:grpSp>
        <p:nvGrpSpPr>
          <p:cNvPr id="157" name="Group 90"/>
          <p:cNvGrpSpPr>
            <a:grpSpLocks/>
          </p:cNvGrpSpPr>
          <p:nvPr/>
        </p:nvGrpSpPr>
        <p:grpSpPr bwMode="auto">
          <a:xfrm>
            <a:off x="1219201" y="3317875"/>
            <a:ext cx="201084" cy="204788"/>
            <a:chOff x="1347" y="1041"/>
            <a:chExt cx="144" cy="135"/>
          </a:xfrm>
        </p:grpSpPr>
        <p:sp>
          <p:nvSpPr>
            <p:cNvPr id="158" name="Line 91"/>
            <p:cNvSpPr>
              <a:spLocks noChangeShapeType="1"/>
            </p:cNvSpPr>
            <p:nvPr/>
          </p:nvSpPr>
          <p:spPr bwMode="auto">
            <a:xfrm>
              <a:off x="1422" y="1041"/>
              <a:ext cx="0" cy="1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Line 92"/>
            <p:cNvSpPr>
              <a:spLocks noChangeShapeType="1"/>
            </p:cNvSpPr>
            <p:nvPr/>
          </p:nvSpPr>
          <p:spPr bwMode="auto">
            <a:xfrm>
              <a:off x="1347" y="1176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0" name="Text Box 94"/>
          <p:cNvSpPr txBox="1">
            <a:spLocks noChangeArrowheads="1"/>
          </p:cNvSpPr>
          <p:nvPr/>
        </p:nvSpPr>
        <p:spPr bwMode="auto">
          <a:xfrm>
            <a:off x="155980" y="3730625"/>
            <a:ext cx="416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GT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TextBox 57"/>
          <p:cNvSpPr txBox="1">
            <a:spLocks noChangeArrowheads="1"/>
          </p:cNvSpPr>
          <p:nvPr/>
        </p:nvSpPr>
        <p:spPr bwMode="auto">
          <a:xfrm>
            <a:off x="480726" y="2032000"/>
            <a:ext cx="33528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Cho hình vẽ bên: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Chứng minh 3 điểm 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B, D, C thẳng hàng</a:t>
            </a:r>
          </a:p>
        </p:txBody>
      </p:sp>
      <p:sp>
        <p:nvSpPr>
          <p:cNvPr id="164" name="TextBox 57"/>
          <p:cNvSpPr txBox="1">
            <a:spLocks noChangeArrowheads="1"/>
          </p:cNvSpPr>
          <p:nvPr/>
        </p:nvSpPr>
        <p:spPr bwMode="auto">
          <a:xfrm>
            <a:off x="321975" y="1740170"/>
            <a:ext cx="3114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u="sng">
                <a:latin typeface="Times New Roman" pitchFamily="18" charset="0"/>
                <a:cs typeface="Times New Roman" pitchFamily="18" charset="0"/>
              </a:rPr>
              <a:t>Bài  1: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(Bài 55/SGK/T80)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405592" y="986635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KIẾN THỨC CẦN NHỚ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72464" y="1231799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VẬN DỤNG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23644" y="1463711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1: Chứng minh 3 điểm thẳng hàng</a:t>
            </a:r>
          </a:p>
        </p:txBody>
      </p:sp>
    </p:spTree>
    <p:extLst>
      <p:ext uri="{BB962C8B-B14F-4D97-AF65-F5344CB8AC3E}">
        <p14:creationId xmlns:p14="http://schemas.microsoft.com/office/powerpoint/2010/main" val="361389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53"/>
          <p:cNvSpPr>
            <a:spLocks noChangeShapeType="1"/>
          </p:cNvSpPr>
          <p:nvPr/>
        </p:nvSpPr>
        <p:spPr bwMode="auto">
          <a:xfrm>
            <a:off x="3962400" y="1828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Line 54"/>
          <p:cNvSpPr>
            <a:spLocks noChangeShapeType="1"/>
          </p:cNvSpPr>
          <p:nvPr/>
        </p:nvSpPr>
        <p:spPr bwMode="auto">
          <a:xfrm>
            <a:off x="3962400" y="4648200"/>
            <a:ext cx="223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Line 55"/>
          <p:cNvSpPr>
            <a:spLocks noChangeShapeType="1"/>
          </p:cNvSpPr>
          <p:nvPr/>
        </p:nvSpPr>
        <p:spPr bwMode="auto">
          <a:xfrm>
            <a:off x="3962400" y="3276600"/>
            <a:ext cx="111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Line 57"/>
          <p:cNvSpPr>
            <a:spLocks noChangeShapeType="1"/>
          </p:cNvSpPr>
          <p:nvPr/>
        </p:nvSpPr>
        <p:spPr bwMode="auto">
          <a:xfrm>
            <a:off x="5080000" y="32766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Line 58"/>
          <p:cNvSpPr>
            <a:spLocks noChangeShapeType="1"/>
          </p:cNvSpPr>
          <p:nvPr/>
        </p:nvSpPr>
        <p:spPr bwMode="auto">
          <a:xfrm>
            <a:off x="3797300" y="2590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Line 59"/>
          <p:cNvSpPr>
            <a:spLocks noChangeShapeType="1"/>
          </p:cNvSpPr>
          <p:nvPr/>
        </p:nvSpPr>
        <p:spPr bwMode="auto">
          <a:xfrm>
            <a:off x="3822700" y="2667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Line 63"/>
          <p:cNvSpPr>
            <a:spLocks noChangeShapeType="1"/>
          </p:cNvSpPr>
          <p:nvPr/>
        </p:nvSpPr>
        <p:spPr bwMode="auto">
          <a:xfrm>
            <a:off x="3810000" y="3810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Line 64"/>
          <p:cNvSpPr>
            <a:spLocks noChangeShapeType="1"/>
          </p:cNvSpPr>
          <p:nvPr/>
        </p:nvSpPr>
        <p:spPr bwMode="auto">
          <a:xfrm>
            <a:off x="3816351" y="3886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Line 66"/>
          <p:cNvSpPr>
            <a:spLocks noChangeShapeType="1"/>
          </p:cNvSpPr>
          <p:nvPr/>
        </p:nvSpPr>
        <p:spPr bwMode="auto">
          <a:xfrm flipH="1">
            <a:off x="4514851" y="4572000"/>
            <a:ext cx="10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9" name="Line 67"/>
          <p:cNvSpPr>
            <a:spLocks noChangeShapeType="1"/>
          </p:cNvSpPr>
          <p:nvPr/>
        </p:nvSpPr>
        <p:spPr bwMode="auto">
          <a:xfrm flipH="1">
            <a:off x="5689600" y="4572000"/>
            <a:ext cx="10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0" name="Line 69"/>
          <p:cNvSpPr>
            <a:spLocks noChangeShapeType="1"/>
          </p:cNvSpPr>
          <p:nvPr/>
        </p:nvSpPr>
        <p:spPr bwMode="auto">
          <a:xfrm>
            <a:off x="3943351" y="30622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1" name="Line 70"/>
          <p:cNvSpPr>
            <a:spLocks noChangeShapeType="1"/>
          </p:cNvSpPr>
          <p:nvPr/>
        </p:nvSpPr>
        <p:spPr bwMode="auto">
          <a:xfrm rot="5400000">
            <a:off x="4133851" y="3162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2" name="Line 74"/>
          <p:cNvSpPr>
            <a:spLocks noChangeShapeType="1"/>
          </p:cNvSpPr>
          <p:nvPr/>
        </p:nvSpPr>
        <p:spPr bwMode="auto">
          <a:xfrm>
            <a:off x="5060951" y="4433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3" name="Text Box 76"/>
          <p:cNvSpPr txBox="1">
            <a:spLocks noChangeArrowheads="1"/>
          </p:cNvSpPr>
          <p:nvPr/>
        </p:nvSpPr>
        <p:spPr bwMode="auto">
          <a:xfrm>
            <a:off x="3669763" y="1645157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424" name="Text Box 77"/>
          <p:cNvSpPr txBox="1">
            <a:spLocks noChangeArrowheads="1"/>
          </p:cNvSpPr>
          <p:nvPr/>
        </p:nvSpPr>
        <p:spPr bwMode="auto">
          <a:xfrm>
            <a:off x="3657600" y="3048001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7425" name="Text Box 78"/>
          <p:cNvSpPr txBox="1">
            <a:spLocks noChangeArrowheads="1"/>
          </p:cNvSpPr>
          <p:nvPr/>
        </p:nvSpPr>
        <p:spPr bwMode="auto">
          <a:xfrm>
            <a:off x="3814233" y="4606926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7426" name="Text Box 80"/>
          <p:cNvSpPr txBox="1">
            <a:spLocks noChangeArrowheads="1"/>
          </p:cNvSpPr>
          <p:nvPr/>
        </p:nvSpPr>
        <p:spPr bwMode="auto">
          <a:xfrm>
            <a:off x="5791201" y="4648201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427" name="Text Box 81"/>
          <p:cNvSpPr txBox="1">
            <a:spLocks noChangeArrowheads="1"/>
          </p:cNvSpPr>
          <p:nvPr/>
        </p:nvSpPr>
        <p:spPr bwMode="auto">
          <a:xfrm>
            <a:off x="5080000" y="3062288"/>
            <a:ext cx="50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428" name="Line 100"/>
          <p:cNvSpPr>
            <a:spLocks noChangeShapeType="1"/>
          </p:cNvSpPr>
          <p:nvPr/>
        </p:nvSpPr>
        <p:spPr bwMode="auto">
          <a:xfrm>
            <a:off x="5060951" y="4433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9" name="Line 101"/>
          <p:cNvSpPr>
            <a:spLocks noChangeShapeType="1"/>
          </p:cNvSpPr>
          <p:nvPr/>
        </p:nvSpPr>
        <p:spPr bwMode="auto">
          <a:xfrm rot="5400000">
            <a:off x="5251451" y="45339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0" name="Line 103"/>
          <p:cNvSpPr>
            <a:spLocks noChangeShapeType="1"/>
          </p:cNvSpPr>
          <p:nvPr/>
        </p:nvSpPr>
        <p:spPr bwMode="auto">
          <a:xfrm>
            <a:off x="5060951" y="44338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1" name="Text Box 105"/>
          <p:cNvSpPr txBox="1">
            <a:spLocks noChangeArrowheads="1"/>
          </p:cNvSpPr>
          <p:nvPr/>
        </p:nvSpPr>
        <p:spPr bwMode="auto">
          <a:xfrm>
            <a:off x="4775200" y="4724401"/>
            <a:ext cx="50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7432" name="Line 106"/>
          <p:cNvSpPr>
            <a:spLocks noChangeShapeType="1"/>
          </p:cNvSpPr>
          <p:nvPr/>
        </p:nvSpPr>
        <p:spPr bwMode="auto">
          <a:xfrm>
            <a:off x="3943351" y="44148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3" name="Line 107"/>
          <p:cNvSpPr>
            <a:spLocks noChangeShapeType="1"/>
          </p:cNvSpPr>
          <p:nvPr/>
        </p:nvSpPr>
        <p:spPr bwMode="auto">
          <a:xfrm rot="5400000">
            <a:off x="4133851" y="45148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4" name="Line 3"/>
          <p:cNvSpPr>
            <a:spLocks noChangeShapeType="1"/>
          </p:cNvSpPr>
          <p:nvPr/>
        </p:nvSpPr>
        <p:spPr bwMode="auto">
          <a:xfrm flipH="1">
            <a:off x="6278033" y="914400"/>
            <a:ext cx="0" cy="5943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3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562559"/>
              </p:ext>
            </p:extLst>
          </p:nvPr>
        </p:nvGraphicFramePr>
        <p:xfrm>
          <a:off x="6019800" y="33210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105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976601"/>
              </p:ext>
            </p:extLst>
          </p:nvPr>
        </p:nvGraphicFramePr>
        <p:xfrm>
          <a:off x="6019800" y="33210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105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/>
          <p:cNvCxnSpPr/>
          <p:nvPr/>
        </p:nvCxnSpPr>
        <p:spPr>
          <a:xfrm>
            <a:off x="3981451" y="1828800"/>
            <a:ext cx="1117600" cy="1447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060951" y="3222625"/>
            <a:ext cx="1130300" cy="1430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57"/>
          <p:cNvSpPr txBox="1">
            <a:spLocks noChangeArrowheads="1"/>
          </p:cNvSpPr>
          <p:nvPr/>
        </p:nvSpPr>
        <p:spPr bwMode="auto">
          <a:xfrm>
            <a:off x="6299200" y="1219200"/>
            <a:ext cx="57912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Điểm cách đều ba đỉnh của một tam giác vuông là trung điểm của cạnh huyền của tam giác đó.</a:t>
            </a:r>
          </a:p>
        </p:txBody>
      </p:sp>
      <p:sp>
        <p:nvSpPr>
          <p:cNvPr id="54" name="Line 86"/>
          <p:cNvSpPr>
            <a:spLocks noChangeShapeType="1"/>
          </p:cNvSpPr>
          <p:nvPr/>
        </p:nvSpPr>
        <p:spPr bwMode="auto">
          <a:xfrm>
            <a:off x="611032" y="3200401"/>
            <a:ext cx="0" cy="190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Line 87"/>
          <p:cNvSpPr>
            <a:spLocks noChangeShapeType="1"/>
          </p:cNvSpPr>
          <p:nvPr/>
        </p:nvSpPr>
        <p:spPr bwMode="auto">
          <a:xfrm>
            <a:off x="257579" y="4433888"/>
            <a:ext cx="333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89"/>
          <p:cNvSpPr txBox="1">
            <a:spLocks noChangeArrowheads="1"/>
          </p:cNvSpPr>
          <p:nvPr/>
        </p:nvSpPr>
        <p:spPr bwMode="auto">
          <a:xfrm>
            <a:off x="867180" y="3557589"/>
            <a:ext cx="4876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KA = KC; DK     DC</a:t>
            </a:r>
          </a:p>
        </p:txBody>
      </p:sp>
      <p:grpSp>
        <p:nvGrpSpPr>
          <p:cNvPr id="57" name="Group 90"/>
          <p:cNvGrpSpPr>
            <a:grpSpLocks/>
          </p:cNvGrpSpPr>
          <p:nvPr/>
        </p:nvGrpSpPr>
        <p:grpSpPr bwMode="auto">
          <a:xfrm>
            <a:off x="2346278" y="3600451"/>
            <a:ext cx="203200" cy="206375"/>
            <a:chOff x="1347" y="1041"/>
            <a:chExt cx="144" cy="135"/>
          </a:xfrm>
        </p:grpSpPr>
        <p:sp>
          <p:nvSpPr>
            <p:cNvPr id="58" name="Line 91"/>
            <p:cNvSpPr>
              <a:spLocks noChangeShapeType="1"/>
            </p:cNvSpPr>
            <p:nvPr/>
          </p:nvSpPr>
          <p:spPr bwMode="auto">
            <a:xfrm>
              <a:off x="1422" y="1041"/>
              <a:ext cx="0" cy="1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92"/>
            <p:cNvSpPr>
              <a:spLocks noChangeShapeType="1"/>
            </p:cNvSpPr>
            <p:nvPr/>
          </p:nvSpPr>
          <p:spPr bwMode="auto">
            <a:xfrm>
              <a:off x="1347" y="1176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Text Box 94"/>
          <p:cNvSpPr txBox="1">
            <a:spLocks noChangeArrowheads="1"/>
          </p:cNvSpPr>
          <p:nvPr/>
        </p:nvSpPr>
        <p:spPr bwMode="auto">
          <a:xfrm>
            <a:off x="54380" y="4495800"/>
            <a:ext cx="4165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KL   B,D,C thẳng hàng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" name="Text Box 89"/>
          <p:cNvSpPr txBox="1">
            <a:spLocks noChangeArrowheads="1"/>
          </p:cNvSpPr>
          <p:nvPr/>
        </p:nvSpPr>
        <p:spPr bwMode="auto">
          <a:xfrm>
            <a:off x="765580" y="3897314"/>
            <a:ext cx="4876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KA = KC; DK     DC</a:t>
            </a:r>
          </a:p>
        </p:txBody>
      </p:sp>
      <p:grpSp>
        <p:nvGrpSpPr>
          <p:cNvPr id="62" name="Group 90"/>
          <p:cNvGrpSpPr>
            <a:grpSpLocks/>
          </p:cNvGrpSpPr>
          <p:nvPr/>
        </p:nvGrpSpPr>
        <p:grpSpPr bwMode="auto">
          <a:xfrm>
            <a:off x="2225092" y="3933825"/>
            <a:ext cx="203200" cy="204788"/>
            <a:chOff x="1347" y="1041"/>
            <a:chExt cx="144" cy="135"/>
          </a:xfrm>
        </p:grpSpPr>
        <p:sp>
          <p:nvSpPr>
            <p:cNvPr id="63" name="Line 91"/>
            <p:cNvSpPr>
              <a:spLocks noChangeShapeType="1"/>
            </p:cNvSpPr>
            <p:nvPr/>
          </p:nvSpPr>
          <p:spPr bwMode="auto">
            <a:xfrm>
              <a:off x="1422" y="1041"/>
              <a:ext cx="0" cy="1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Line 92"/>
            <p:cNvSpPr>
              <a:spLocks noChangeShapeType="1"/>
            </p:cNvSpPr>
            <p:nvPr/>
          </p:nvSpPr>
          <p:spPr bwMode="auto">
            <a:xfrm>
              <a:off x="1347" y="1176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Text Box 89"/>
          <p:cNvSpPr txBox="1">
            <a:spLocks noChangeArrowheads="1"/>
          </p:cNvSpPr>
          <p:nvPr/>
        </p:nvSpPr>
        <p:spPr bwMode="auto">
          <a:xfrm>
            <a:off x="822731" y="3273425"/>
            <a:ext cx="4876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AB     AC</a:t>
            </a:r>
          </a:p>
        </p:txBody>
      </p:sp>
      <p:grpSp>
        <p:nvGrpSpPr>
          <p:cNvPr id="66" name="Group 90"/>
          <p:cNvGrpSpPr>
            <a:grpSpLocks/>
          </p:cNvGrpSpPr>
          <p:nvPr/>
        </p:nvGrpSpPr>
        <p:grpSpPr bwMode="auto">
          <a:xfrm>
            <a:off x="1219201" y="3317875"/>
            <a:ext cx="201084" cy="204788"/>
            <a:chOff x="1347" y="1041"/>
            <a:chExt cx="144" cy="135"/>
          </a:xfrm>
        </p:grpSpPr>
        <p:sp>
          <p:nvSpPr>
            <p:cNvPr id="69" name="Line 91"/>
            <p:cNvSpPr>
              <a:spLocks noChangeShapeType="1"/>
            </p:cNvSpPr>
            <p:nvPr/>
          </p:nvSpPr>
          <p:spPr bwMode="auto">
            <a:xfrm>
              <a:off x="1422" y="1041"/>
              <a:ext cx="0" cy="13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92"/>
            <p:cNvSpPr>
              <a:spLocks noChangeShapeType="1"/>
            </p:cNvSpPr>
            <p:nvPr/>
          </p:nvSpPr>
          <p:spPr bwMode="auto">
            <a:xfrm>
              <a:off x="1347" y="1176"/>
              <a:ext cx="14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Text Box 94"/>
          <p:cNvSpPr txBox="1">
            <a:spLocks noChangeArrowheads="1"/>
          </p:cNvSpPr>
          <p:nvPr/>
        </p:nvSpPr>
        <p:spPr bwMode="auto">
          <a:xfrm>
            <a:off x="155980" y="3730625"/>
            <a:ext cx="416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GT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7"/>
          <p:cNvSpPr txBox="1">
            <a:spLocks noChangeArrowheads="1"/>
          </p:cNvSpPr>
          <p:nvPr/>
        </p:nvSpPr>
        <p:spPr bwMode="auto">
          <a:xfrm>
            <a:off x="480726" y="2032000"/>
            <a:ext cx="33528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Cho hình vẽ bên: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Chứng minh 3 điểm 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B, D, C thẳng hàng</a:t>
            </a:r>
          </a:p>
        </p:txBody>
      </p:sp>
      <p:sp>
        <p:nvSpPr>
          <p:cNvPr id="73" name="TextBox 57"/>
          <p:cNvSpPr txBox="1">
            <a:spLocks noChangeArrowheads="1"/>
          </p:cNvSpPr>
          <p:nvPr/>
        </p:nvSpPr>
        <p:spPr bwMode="auto">
          <a:xfrm>
            <a:off x="321975" y="1740170"/>
            <a:ext cx="3114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u="sng">
                <a:latin typeface="Times New Roman" pitchFamily="18" charset="0"/>
                <a:cs typeface="Times New Roman" pitchFamily="18" charset="0"/>
              </a:rPr>
              <a:t>Bài  1: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(Bài 55/SGK/T80)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5592" y="986635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KIẾN THỨC CẦN NHỚ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2464" y="1231799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VẬN DỤNG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3644" y="1463711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1: Chứng minh 3 điểm thẳng hàng</a:t>
            </a:r>
          </a:p>
        </p:txBody>
      </p:sp>
      <p:sp>
        <p:nvSpPr>
          <p:cNvPr id="78" name="TextBox 57"/>
          <p:cNvSpPr txBox="1">
            <a:spLocks noChangeArrowheads="1"/>
          </p:cNvSpPr>
          <p:nvPr/>
        </p:nvSpPr>
        <p:spPr bwMode="auto">
          <a:xfrm>
            <a:off x="405592" y="5338135"/>
            <a:ext cx="3114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u="sng">
                <a:latin typeface="Times New Roman" pitchFamily="18" charset="0"/>
                <a:cs typeface="Times New Roman" pitchFamily="18" charset="0"/>
              </a:rPr>
              <a:t>Bài  2: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(Bài 56/SGK/T80)</a:t>
            </a:r>
          </a:p>
        </p:txBody>
      </p:sp>
    </p:spTree>
    <p:extLst>
      <p:ext uri="{BB962C8B-B14F-4D97-AF65-F5344CB8AC3E}">
        <p14:creationId xmlns:p14="http://schemas.microsoft.com/office/powerpoint/2010/main" val="302797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2" name="Line 3"/>
          <p:cNvSpPr>
            <a:spLocks noChangeShapeType="1"/>
          </p:cNvSpPr>
          <p:nvPr/>
        </p:nvSpPr>
        <p:spPr bwMode="auto">
          <a:xfrm flipH="1">
            <a:off x="6278033" y="914400"/>
            <a:ext cx="0" cy="5943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3" name="TextBox 57"/>
          <p:cNvSpPr txBox="1">
            <a:spLocks noChangeArrowheads="1"/>
          </p:cNvSpPr>
          <p:nvPr/>
        </p:nvSpPr>
        <p:spPr bwMode="auto">
          <a:xfrm>
            <a:off x="203200" y="2433968"/>
            <a:ext cx="6096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Cho tam giác ABC có góc A là góc tù. Các đường trung trực của AB và của AC cắt nhau tại O và cắt BC theo thứ tự ở D và E.</a:t>
            </a:r>
          </a:p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Hỏi : </a:t>
            </a:r>
          </a:p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a) Các tam giác ABD, ACE là tam giác gì?</a:t>
            </a:r>
          </a:p>
          <a:p>
            <a:pPr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b) Đường tròn tâm O bán kính OA đi qua những điểm nào trên hình vẽ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5592" y="986635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KIẾN THỨC CẦN NHỚ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2464" y="1231799"/>
            <a:ext cx="39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VẬN DỤNG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3644" y="1463711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1: Chứng minh 3 điểm thẳng hàng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3524" y="1735379"/>
            <a:ext cx="542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Dạng 2: Chứng minh các đoạn thẳng bằng nhau.</a:t>
            </a:r>
          </a:p>
        </p:txBody>
      </p:sp>
      <p:sp>
        <p:nvSpPr>
          <p:cNvPr id="78" name="TextBox 57"/>
          <p:cNvSpPr txBox="1">
            <a:spLocks noChangeArrowheads="1"/>
          </p:cNvSpPr>
          <p:nvPr/>
        </p:nvSpPr>
        <p:spPr bwMode="auto">
          <a:xfrm>
            <a:off x="308350" y="2104054"/>
            <a:ext cx="29163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(Bài 69/SBT/T31)</a:t>
            </a:r>
          </a:p>
        </p:txBody>
      </p:sp>
    </p:spTree>
    <p:extLst>
      <p:ext uri="{BB962C8B-B14F-4D97-AF65-F5344CB8AC3E}">
        <p14:creationId xmlns:p14="http://schemas.microsoft.com/office/powerpoint/2010/main" val="5231347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object type=&quot;2&quot; unique_id=&quot;10002&quot;&gt;&lt;object type=&quot;3&quot; unique_id=&quot;40381&quot;&gt;&lt;property id=&quot;20148&quot; value=&quot;5&quot;/&gt;&lt;property id=&quot;20300&quot; value=&quot;Slide 1&quot;/&gt;&lt;property id=&quot;20307&quot; value=&quot;258&quot;/&gt;&lt;/object&gt;&lt;object type=&quot;3&quot; unique_id=&quot;40394&quot;&gt;&lt;property id=&quot;20148&quot; value=&quot;5&quot;/&gt;&lt;property id=&quot;20300&quot; value=&quot;Slide 6&quot;/&gt;&lt;property id=&quot;20307&quot; value=&quot;271&quot;/&gt;&lt;/object&gt;&lt;object type=&quot;3&quot; unique_id=&quot;40395&quot;&gt;&lt;property id=&quot;20148&quot; value=&quot;5&quot;/&gt;&lt;property id=&quot;20300&quot; value=&quot;Slide 7&quot;/&gt;&lt;property id=&quot;20307&quot; value=&quot;272&quot;/&gt;&lt;/object&gt;&lt;object type=&quot;3&quot; unique_id=&quot;40396&quot;&gt;&lt;property id=&quot;20148&quot; value=&quot;5&quot;/&gt;&lt;property id=&quot;20300&quot; value=&quot;Slide 8&quot;/&gt;&lt;property id=&quot;20307&quot; value=&quot;273&quot;/&gt;&lt;/object&gt;&lt;object type=&quot;3&quot; unique_id=&quot;40399&quot;&gt;&lt;property id=&quot;20148&quot; value=&quot;5&quot;/&gt;&lt;property id=&quot;20300&quot; value=&quot;Slide 11&quot;/&gt;&lt;property id=&quot;20307&quot; value=&quot;276&quot;/&gt;&lt;/object&gt;&lt;object type=&quot;3&quot; unique_id=&quot;40406&quot;&gt;&lt;property id=&quot;20148&quot; value=&quot;5&quot;/&gt;&lt;property id=&quot;20300&quot; value=&quot;Slide 15&quot;/&gt;&lt;property id=&quot;20307&quot; value=&quot;283&quot;/&gt;&lt;/object&gt;&lt;object type=&quot;3&quot; unique_id=&quot;42507&quot;&gt;&lt;property id=&quot;20148&quot; value=&quot;5&quot;/&gt;&lt;property id=&quot;20300&quot; value=&quot;Slide 2&quot;/&gt;&lt;property id=&quot;20307&quot; value=&quot;289&quot;/&gt;&lt;/object&gt;&lt;object type=&quot;3&quot; unique_id=&quot;42874&quot;&gt;&lt;property id=&quot;20148&quot; value=&quot;5&quot;/&gt;&lt;property id=&quot;20300&quot; value=&quot;Slide 3&quot;/&gt;&lt;property id=&quot;20307&quot; value=&quot;290&quot;/&gt;&lt;/object&gt;&lt;object type=&quot;3&quot; unique_id=&quot;42928&quot;&gt;&lt;property id=&quot;20148&quot; value=&quot;5&quot;/&gt;&lt;property id=&quot;20300&quot; value=&quot;Slide 12&quot;/&gt;&lt;property id=&quot;20307&quot; value=&quot;291&quot;/&gt;&lt;/object&gt;&lt;object type=&quot;3&quot; unique_id=&quot;43057&quot;&gt;&lt;property id=&quot;20148&quot; value=&quot;5&quot;/&gt;&lt;property id=&quot;20300&quot; value=&quot;Slide 13&quot;/&gt;&lt;property id=&quot;20307&quot; value=&quot;292&quot;/&gt;&lt;/object&gt;&lt;object type=&quot;3&quot; unique_id=&quot;43058&quot;&gt;&lt;property id=&quot;20148&quot; value=&quot;5&quot;/&gt;&lt;property id=&quot;20300&quot; value=&quot;Slide 14&quot;/&gt;&lt;property id=&quot;20307&quot; value=&quot;293&quot;/&gt;&lt;/object&gt;&lt;object type=&quot;3&quot; unique_id=&quot;44155&quot;&gt;&lt;property id=&quot;20148&quot; value=&quot;5&quot;/&gt;&lt;property id=&quot;20300&quot; value=&quot;Slide 4&quot;/&gt;&lt;property id=&quot;20307&quot; value=&quot;296&quot;/&gt;&lt;/object&gt;&lt;object type=&quot;3&quot; unique_id=&quot;44156&quot;&gt;&lt;property id=&quot;20148&quot; value=&quot;5&quot;/&gt;&lt;property id=&quot;20300&quot; value=&quot;Slide 5&quot;/&gt;&lt;property id=&quot;20307&quot; value=&quot;295&quot;/&gt;&lt;/object&gt;&lt;object type=&quot;3&quot; unique_id=&quot;44157&quot;&gt;&lt;property id=&quot;20148&quot; value=&quot;5&quot;/&gt;&lt;property id=&quot;20300&quot; value=&quot;Slide 9&quot;/&gt;&lt;property id=&quot;20307&quot; value=&quot;298&quot;/&gt;&lt;/object&gt;&lt;object type=&quot;3&quot; unique_id=&quot;44158&quot;&gt;&lt;property id=&quot;20148&quot; value=&quot;5&quot;/&gt;&lt;property id=&quot;20300&quot; value=&quot;Slide 10&quot;/&gt;&lt;property id=&quot;20307&quot; value=&quot;297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1797</Words>
  <Application>Microsoft Office PowerPoint</Application>
  <PresentationFormat>Widescreen</PresentationFormat>
  <Paragraphs>269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Times New Roman</vt:lpstr>
      <vt:lpstr>Calibri Light</vt:lpstr>
      <vt:lpstr>Arial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meme</dc:creator>
  <cp:lastModifiedBy>Dang Thi Hau</cp:lastModifiedBy>
  <cp:revision>305</cp:revision>
  <dcterms:created xsi:type="dcterms:W3CDTF">2018-10-25T08:55:25Z</dcterms:created>
  <dcterms:modified xsi:type="dcterms:W3CDTF">2022-05-16T14:21:11Z</dcterms:modified>
</cp:coreProperties>
</file>