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277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69" r:id="rId15"/>
    <p:sldId id="270" r:id="rId16"/>
    <p:sldId id="271" r:id="rId17"/>
    <p:sldId id="268" r:id="rId18"/>
    <p:sldId id="272" r:id="rId19"/>
    <p:sldId id="273" r:id="rId20"/>
    <p:sldId id="274" r:id="rId21"/>
    <p:sldId id="280" r:id="rId22"/>
    <p:sldId id="275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4F4B1-87E2-434E-BA8B-EF3CDEADEC4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CE8EA-065B-407D-8575-915D700FF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07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CE8EA-065B-407D-8575-915D700FF3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AB7-26FE-493E-800D-7E03C68D5AC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1ADC-F2F3-40DF-A76D-FFA0C7A4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7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AB7-26FE-493E-800D-7E03C68D5AC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1ADC-F2F3-40DF-A76D-FFA0C7A4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AB7-26FE-493E-800D-7E03C68D5AC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1ADC-F2F3-40DF-A76D-FFA0C7A4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99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5566D6-A676-4C2A-A12E-8E17B8E1B6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8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AB7-26FE-493E-800D-7E03C68D5AC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1ADC-F2F3-40DF-A76D-FFA0C7A4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7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AB7-26FE-493E-800D-7E03C68D5AC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1ADC-F2F3-40DF-A76D-FFA0C7A4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4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AB7-26FE-493E-800D-7E03C68D5AC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1ADC-F2F3-40DF-A76D-FFA0C7A4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4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AB7-26FE-493E-800D-7E03C68D5AC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1ADC-F2F3-40DF-A76D-FFA0C7A4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6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AB7-26FE-493E-800D-7E03C68D5AC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1ADC-F2F3-40DF-A76D-FFA0C7A4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4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AB7-26FE-493E-800D-7E03C68D5AC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1ADC-F2F3-40DF-A76D-FFA0C7A4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AB7-26FE-493E-800D-7E03C68D5AC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1ADC-F2F3-40DF-A76D-FFA0C7A4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1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AB7-26FE-493E-800D-7E03C68D5AC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1ADC-F2F3-40DF-A76D-FFA0C7A4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2EAB7-26FE-493E-800D-7E03C68D5AC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91ADC-F2F3-40DF-A76D-FFA0C7A4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5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Hệ thống điện quốc gia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e-thong-truyen-tai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3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10600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10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thiết bị điện và đồ dùng điện trong nhà phải có điện áp định mức phù hợp với điện áp của mạng điện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Riêng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đối với các thiết bị đóng cắt, bảo vệ và điều khiển, điện áp định mức của chúng có thể lớn hơn điện áp mạng điện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95800"/>
            <a:ext cx="3810000" cy="2369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281054"/>
            <a:ext cx="266499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họn </a:t>
            </a:r>
            <a:r>
              <a:rPr lang="vi-VN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thiết bị và đồ dùng điện có số liệu kĩ thuật phù hợp với điện áp của mạng điện trong nhà là 220V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500" dirty="0">
                <a:latin typeface="+mj-lt"/>
              </a:rPr>
              <a:t>Bàn là điện </a:t>
            </a:r>
            <a:r>
              <a:rPr lang="en-US" sz="3500" dirty="0" smtClean="0">
                <a:latin typeface="+mj-lt"/>
              </a:rPr>
              <a:t>      </a:t>
            </a:r>
            <a:r>
              <a:rPr lang="vi-VN" sz="3500" dirty="0" smtClean="0">
                <a:latin typeface="+mj-lt"/>
              </a:rPr>
              <a:t>220V </a:t>
            </a:r>
            <a:r>
              <a:rPr lang="vi-VN" sz="3500" dirty="0">
                <a:latin typeface="+mj-lt"/>
              </a:rPr>
              <a:t>– </a:t>
            </a:r>
            <a:r>
              <a:rPr lang="vi-VN" sz="3500" dirty="0" smtClean="0">
                <a:latin typeface="+mj-lt"/>
              </a:rPr>
              <a:t>1000W</a:t>
            </a:r>
            <a:r>
              <a:rPr lang="en-US" sz="3500" dirty="0" smtClean="0">
                <a:latin typeface="+mj-lt"/>
              </a:rPr>
              <a:t>  </a:t>
            </a:r>
          </a:p>
          <a:p>
            <a:pPr marL="0" indent="0">
              <a:buNone/>
            </a:pP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110V – 600W</a:t>
            </a:r>
          </a:p>
          <a:p>
            <a:pPr marL="0" indent="0">
              <a:buNone/>
            </a:pPr>
            <a:r>
              <a:rPr lang="vi-VN" sz="3500" dirty="0">
                <a:latin typeface="+mj-lt"/>
              </a:rPr>
              <a:t>Phích cắm điện 250V – </a:t>
            </a:r>
            <a:r>
              <a:rPr lang="vi-VN" sz="3500" dirty="0" smtClean="0">
                <a:latin typeface="+mj-lt"/>
              </a:rPr>
              <a:t>5A</a:t>
            </a:r>
            <a:endParaRPr lang="en-US" sz="3500" dirty="0" smtClean="0">
              <a:latin typeface="+mj-lt"/>
            </a:endParaRPr>
          </a:p>
          <a:p>
            <a:pPr marL="0" indent="0">
              <a:buNone/>
            </a:pP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      110V – 30W</a:t>
            </a:r>
          </a:p>
          <a:p>
            <a:pPr marL="0" indent="0">
              <a:buNone/>
            </a:pPr>
            <a:r>
              <a:rPr lang="en-US" sz="3500" dirty="0">
                <a:latin typeface="+mj-lt"/>
              </a:rPr>
              <a:t>C</a:t>
            </a:r>
            <a:r>
              <a:rPr lang="vi-VN" sz="3500" dirty="0">
                <a:latin typeface="+mj-lt"/>
              </a:rPr>
              <a:t>ông tắc điện </a:t>
            </a:r>
            <a:r>
              <a:rPr lang="en-US" sz="3500" dirty="0" smtClean="0">
                <a:latin typeface="+mj-lt"/>
              </a:rPr>
              <a:t>  </a:t>
            </a:r>
            <a:r>
              <a:rPr lang="vi-VN" sz="3500" dirty="0" smtClean="0">
                <a:latin typeface="+mj-lt"/>
              </a:rPr>
              <a:t>500V </a:t>
            </a:r>
            <a:r>
              <a:rPr lang="vi-VN" sz="3500" dirty="0">
                <a:latin typeface="+mj-lt"/>
              </a:rPr>
              <a:t>– </a:t>
            </a:r>
            <a:r>
              <a:rPr lang="vi-VN" sz="3500" dirty="0" smtClean="0">
                <a:latin typeface="+mj-lt"/>
              </a:rPr>
              <a:t>10A</a:t>
            </a:r>
            <a:endParaRPr lang="en-US" sz="3500" dirty="0" smtClean="0">
              <a:latin typeface="+mj-lt"/>
            </a:endParaRPr>
          </a:p>
          <a:p>
            <a:pPr marL="0" indent="0">
              <a:buNone/>
            </a:pP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     12V – 3W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65818" y="2133600"/>
            <a:ext cx="609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65818" y="2788227"/>
            <a:ext cx="609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65818" y="5337464"/>
            <a:ext cx="609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65818" y="3480954"/>
            <a:ext cx="609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65818" y="4076699"/>
            <a:ext cx="609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65818" y="4717473"/>
            <a:ext cx="609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7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2. Yêu cầu của mạng điện trong nhà</a:t>
            </a:r>
            <a:r>
              <a:rPr lang="vi-VN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Đảm bảo cung cấp đủ điện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Đảm bảo an toàn cho người sử dụng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chữa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09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b="1" dirty="0" smtClean="0"/>
              <a:t>ối </a:t>
            </a:r>
            <a:r>
              <a:rPr lang="vi-VN" b="1" dirty="0"/>
              <a:t>đất các thiết bị, đồ dùng điện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57400"/>
            <a:ext cx="5867400" cy="4343400"/>
          </a:xfrm>
        </p:spPr>
      </p:pic>
    </p:spTree>
    <p:extLst>
      <p:ext uri="{BB962C8B-B14F-4D97-AF65-F5344CB8AC3E}">
        <p14:creationId xmlns:p14="http://schemas.microsoft.com/office/powerpoint/2010/main" val="21791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i="1" u="sng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ĐIỂM VÀ CẤU TẠO </a:t>
            </a:r>
            <a:b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 ĐIỆN TRONG NHÀ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305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1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36" y="-3464"/>
            <a:ext cx="8229600" cy="800100"/>
          </a:xfrm>
        </p:spPr>
        <p:txBody>
          <a:bodyPr>
            <a:normAutofit fontScale="90000"/>
          </a:bodyPr>
          <a:lstStyle/>
          <a:p>
            <a:r>
              <a: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5410200" cy="5029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638799" y="1828800"/>
            <a:ext cx="3505201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Công tơ </a:t>
            </a: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Dây dẫn </a:t>
            </a: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điệ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Các thiết bị điện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đóng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 cắt, bảo vệ và lấy </a:t>
            </a: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Đồ dùng </a:t>
            </a: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8036" y="838200"/>
            <a:ext cx="822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4235" y="27709"/>
            <a:ext cx="8229600" cy="868362"/>
          </a:xfrm>
        </p:spPr>
        <p:txBody>
          <a:bodyPr>
            <a:normAutofit/>
          </a:bodyPr>
          <a:lstStyle/>
          <a:p>
            <a:r>
              <a:rPr lang="en-US" sz="3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5486400" cy="573449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15000" y="990600"/>
            <a:ext cx="34290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Các thiết bị điện đóng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 cắt, bảo vệ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Đồng hồ điện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Aptomat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Dây dẫn điện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Đồ dùng điện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625436" y="1492828"/>
            <a:ext cx="15240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317172" y="1215738"/>
            <a:ext cx="308264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96635" y="4475018"/>
            <a:ext cx="2286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09153" y="4329545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59427" y="5929746"/>
            <a:ext cx="2667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4235" y="5690755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953000" y="3269674"/>
            <a:ext cx="304800" cy="297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689764" y="3113811"/>
            <a:ext cx="26323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6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tạp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5638800" cy="55626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91200" y="1551709"/>
            <a:ext cx="33528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Aptomat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aptomat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Ổ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358736" y="1762991"/>
            <a:ext cx="3048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012372" y="1530927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2536" y="6019800"/>
            <a:ext cx="2286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701635" y="6019800"/>
            <a:ext cx="3048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448789" y="6179127"/>
            <a:ext cx="346363" cy="505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897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44562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4191000" cy="4724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810000" cy="4525963"/>
          </a:xfrm>
        </p:spPr>
      </p:pic>
    </p:spTree>
    <p:extLst>
      <p:ext uri="{BB962C8B-B14F-4D97-AF65-F5344CB8AC3E}">
        <p14:creationId xmlns:p14="http://schemas.microsoft.com/office/powerpoint/2010/main" val="12685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343400" cy="1066800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8" y="228600"/>
            <a:ext cx="4338452" cy="3276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0"/>
            <a:ext cx="4419600" cy="547188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9" y="3657600"/>
            <a:ext cx="4265881" cy="30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9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7543800" cy="5867401"/>
          </a:xfrm>
        </p:spPr>
      </p:pic>
    </p:spTree>
    <p:extLst>
      <p:ext uri="{BB962C8B-B14F-4D97-AF65-F5344CB8AC3E}">
        <p14:creationId xmlns:p14="http://schemas.microsoft.com/office/powerpoint/2010/main" val="2309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/>
          <a:lstStyle/>
          <a:p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305800" cy="868362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Đ</a:t>
            </a:r>
            <a:r>
              <a:rPr lang="vi-VN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ánh dấu 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vi-VN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 những đáp án đúng với đặc điểm của mạng điện trong nhà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18655" y="2008909"/>
            <a:ext cx="8025245" cy="472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3400" dirty="0">
                <a:latin typeface="Times New Roman" pitchFamily="18" charset="0"/>
                <a:cs typeface="Times New Roman" pitchFamily="18" charset="0"/>
              </a:rPr>
              <a:t>điện áp định mức là </a:t>
            </a:r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380V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400" dirty="0">
                <a:latin typeface="Times New Roman" pitchFamily="18" charset="0"/>
                <a:cs typeface="Times New Roman" pitchFamily="18" charset="0"/>
              </a:rPr>
              <a:t>Có rất nhiều loại đồ dùng </a:t>
            </a:r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400" dirty="0">
                <a:latin typeface="Times New Roman" pitchFamily="18" charset="0"/>
                <a:cs typeface="Times New Roman" pitchFamily="18" charset="0"/>
              </a:rPr>
              <a:t>Mỗi đồ dùng điện tiêu thụ điện năng khác </a:t>
            </a:r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vi-VN" sz="3400" dirty="0">
                <a:latin typeface="Times New Roman" pitchFamily="18" charset="0"/>
                <a:cs typeface="Times New Roman" pitchFamily="18" charset="0"/>
              </a:rPr>
              <a:t>Công suất của các đồ dùng điện giống </a:t>
            </a:r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vi-VN" sz="3400" dirty="0">
                <a:latin typeface="Times New Roman" pitchFamily="18" charset="0"/>
                <a:cs typeface="Times New Roman" pitchFamily="18" charset="0"/>
              </a:rPr>
              <a:t>Điện áp của đồ dùng điện phù hợp với điện áp của mạng điện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43900" y="1981200"/>
            <a:ext cx="533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57755" y="5943600"/>
            <a:ext cx="533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57755" y="4724400"/>
            <a:ext cx="533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57755" y="3595255"/>
            <a:ext cx="533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43900" y="2843645"/>
            <a:ext cx="533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8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WordArt 7"/>
          <p:cNvSpPr>
            <a:spLocks noChangeArrowheads="1" noChangeShapeType="1"/>
          </p:cNvSpPr>
          <p:nvPr/>
        </p:nvSpPr>
        <p:spPr bwMode="auto">
          <a:xfrm>
            <a:off x="1143000" y="304800"/>
            <a:ext cx="66960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trß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ch¬i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 «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ch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÷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85800" y="17399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/>
              <a:t>1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685800" y="22733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/>
              <a:t>2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685800" y="28067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/>
              <a:t>3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685800" y="33401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/>
              <a:t>4</a:t>
            </a: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685800" y="38735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/>
              <a:t>5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685800" y="44069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/>
              <a:t>6</a:t>
            </a:r>
          </a:p>
        </p:txBody>
      </p:sp>
      <p:graphicFrame>
        <p:nvGraphicFramePr>
          <p:cNvPr id="61832" name="Group 392"/>
          <p:cNvGraphicFramePr>
            <a:graphicFrameLocks noGrp="1"/>
          </p:cNvGraphicFramePr>
          <p:nvPr>
            <p:ph sz="half" idx="1"/>
          </p:nvPr>
        </p:nvGraphicFramePr>
        <p:xfrm>
          <a:off x="1447800" y="1722438"/>
          <a:ext cx="3886200" cy="4572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831" name="Group 391"/>
          <p:cNvGraphicFramePr>
            <a:graphicFrameLocks noGrp="1"/>
          </p:cNvGraphicFramePr>
          <p:nvPr>
            <p:ph sz="quarter" idx="2"/>
          </p:nvPr>
        </p:nvGraphicFramePr>
        <p:xfrm>
          <a:off x="1447800" y="1722438"/>
          <a:ext cx="3886200" cy="4572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546" name="Group 106"/>
          <p:cNvGraphicFramePr>
            <a:graphicFrameLocks noGrp="1"/>
          </p:cNvGraphicFramePr>
          <p:nvPr>
            <p:ph sz="quarter" idx="3"/>
          </p:nvPr>
        </p:nvGraphicFramePr>
        <p:xfrm>
          <a:off x="1447800" y="1676400"/>
          <a:ext cx="3886200" cy="487363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1547" name="Rectangle 107"/>
          <p:cNvSpPr>
            <a:spLocks noChangeArrowheads="1"/>
          </p:cNvSpPr>
          <p:nvPr/>
        </p:nvSpPr>
        <p:spPr bwMode="auto">
          <a:xfrm>
            <a:off x="6629400" y="1752600"/>
            <a:ext cx="3810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>
                <a:solidFill>
                  <a:srgbClr val="0000FF"/>
                </a:solidFill>
                <a:latin typeface=".VnTimeH" pitchFamily="34" charset="0"/>
              </a:rPr>
              <a:t>®a</a:t>
            </a:r>
          </a:p>
        </p:txBody>
      </p:sp>
      <p:sp>
        <p:nvSpPr>
          <p:cNvPr id="61548" name="Rectangle 108"/>
          <p:cNvSpPr>
            <a:spLocks noChangeArrowheads="1"/>
          </p:cNvSpPr>
          <p:nvPr/>
        </p:nvSpPr>
        <p:spPr bwMode="auto">
          <a:xfrm>
            <a:off x="6629400" y="2286000"/>
            <a:ext cx="3810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>
                <a:solidFill>
                  <a:srgbClr val="0000FF"/>
                </a:solidFill>
                <a:latin typeface=".VnTimeH" pitchFamily="34" charset="0"/>
              </a:rPr>
              <a:t>®a</a:t>
            </a:r>
          </a:p>
        </p:txBody>
      </p:sp>
      <p:sp>
        <p:nvSpPr>
          <p:cNvPr id="61549" name="Rectangle 109"/>
          <p:cNvSpPr>
            <a:spLocks noChangeArrowheads="1"/>
          </p:cNvSpPr>
          <p:nvPr/>
        </p:nvSpPr>
        <p:spPr bwMode="auto">
          <a:xfrm>
            <a:off x="6629400" y="3886200"/>
            <a:ext cx="3810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>
                <a:solidFill>
                  <a:srgbClr val="0000FF"/>
                </a:solidFill>
                <a:latin typeface=".VnTimeH" pitchFamily="34" charset="0"/>
              </a:rPr>
              <a:t>®a</a:t>
            </a:r>
          </a:p>
        </p:txBody>
      </p:sp>
      <p:sp>
        <p:nvSpPr>
          <p:cNvPr id="61550" name="Rectangle 110"/>
          <p:cNvSpPr>
            <a:spLocks noChangeArrowheads="1"/>
          </p:cNvSpPr>
          <p:nvPr/>
        </p:nvSpPr>
        <p:spPr bwMode="auto">
          <a:xfrm>
            <a:off x="6629400" y="2819400"/>
            <a:ext cx="3810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>
                <a:solidFill>
                  <a:srgbClr val="0000FF"/>
                </a:solidFill>
                <a:latin typeface=".VnTimeH" pitchFamily="34" charset="0"/>
              </a:rPr>
              <a:t>®a</a:t>
            </a:r>
          </a:p>
        </p:txBody>
      </p:sp>
      <p:sp>
        <p:nvSpPr>
          <p:cNvPr id="61551" name="Rectangle 111"/>
          <p:cNvSpPr>
            <a:spLocks noChangeArrowheads="1"/>
          </p:cNvSpPr>
          <p:nvPr/>
        </p:nvSpPr>
        <p:spPr bwMode="auto">
          <a:xfrm>
            <a:off x="6629400" y="4419600"/>
            <a:ext cx="3810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>
                <a:solidFill>
                  <a:srgbClr val="0000FF"/>
                </a:solidFill>
                <a:latin typeface=".VnTimeH" pitchFamily="34" charset="0"/>
              </a:rPr>
              <a:t>®a</a:t>
            </a:r>
          </a:p>
        </p:txBody>
      </p:sp>
      <p:sp>
        <p:nvSpPr>
          <p:cNvPr id="61552" name="Rectangle 112"/>
          <p:cNvSpPr>
            <a:spLocks noChangeArrowheads="1"/>
          </p:cNvSpPr>
          <p:nvPr/>
        </p:nvSpPr>
        <p:spPr bwMode="auto">
          <a:xfrm>
            <a:off x="6629400" y="3352800"/>
            <a:ext cx="3810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>
                <a:solidFill>
                  <a:srgbClr val="0000FF"/>
                </a:solidFill>
                <a:latin typeface=".VnTimeH" pitchFamily="34" charset="0"/>
              </a:rPr>
              <a:t>®a</a:t>
            </a:r>
          </a:p>
        </p:txBody>
      </p:sp>
      <p:sp>
        <p:nvSpPr>
          <p:cNvPr id="61553" name="Rectangle 113"/>
          <p:cNvSpPr>
            <a:spLocks noChangeArrowheads="1"/>
          </p:cNvSpPr>
          <p:nvPr/>
        </p:nvSpPr>
        <p:spPr bwMode="auto">
          <a:xfrm>
            <a:off x="1981200" y="4953000"/>
            <a:ext cx="4343400" cy="6858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GB" sz="2000" b="1"/>
              <a:t> </a:t>
            </a:r>
            <a:r>
              <a:rPr lang="en-GB" sz="2000">
                <a:solidFill>
                  <a:srgbClr val="FF3300"/>
                </a:solidFill>
              </a:rPr>
              <a:t>Mạch điện nhận điện năng  từ mạng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GB" sz="2000">
                <a:solidFill>
                  <a:srgbClr val="FF3300"/>
                </a:solidFill>
              </a:rPr>
              <a:t>phân phối gọi là mạch điện gì ?</a:t>
            </a:r>
          </a:p>
        </p:txBody>
      </p:sp>
      <p:graphicFrame>
        <p:nvGraphicFramePr>
          <p:cNvPr id="62063" name="Group 623"/>
          <p:cNvGraphicFramePr>
            <a:graphicFrameLocks noGrp="1"/>
          </p:cNvGraphicFramePr>
          <p:nvPr/>
        </p:nvGraphicFramePr>
        <p:xfrm>
          <a:off x="1879600" y="2209800"/>
          <a:ext cx="2647950" cy="482600"/>
        </p:xfrm>
        <a:graphic>
          <a:graphicData uri="http://schemas.openxmlformats.org/drawingml/2006/table">
            <a:tbl>
              <a:tblPr/>
              <a:tblGrid>
                <a:gridCol w="441325"/>
                <a:gridCol w="441325"/>
                <a:gridCol w="441325"/>
                <a:gridCol w="441325"/>
                <a:gridCol w="441325"/>
                <a:gridCol w="441325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060" name="Group 620"/>
          <p:cNvGraphicFramePr>
            <a:graphicFrameLocks noGrp="1"/>
          </p:cNvGraphicFramePr>
          <p:nvPr/>
        </p:nvGraphicFramePr>
        <p:xfrm>
          <a:off x="1854200" y="2209800"/>
          <a:ext cx="2681288" cy="482600"/>
        </p:xfrm>
        <a:graphic>
          <a:graphicData uri="http://schemas.openxmlformats.org/drawingml/2006/table">
            <a:tbl>
              <a:tblPr/>
              <a:tblGrid>
                <a:gridCol w="446088"/>
                <a:gridCol w="447675"/>
                <a:gridCol w="447675"/>
                <a:gridCol w="447675"/>
                <a:gridCol w="446087"/>
                <a:gridCol w="446088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®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057" name="Group 617"/>
          <p:cNvGraphicFramePr>
            <a:graphicFrameLocks noGrp="1"/>
          </p:cNvGraphicFramePr>
          <p:nvPr/>
        </p:nvGraphicFramePr>
        <p:xfrm>
          <a:off x="1854200" y="2209800"/>
          <a:ext cx="2651125" cy="482600"/>
        </p:xfrm>
        <a:graphic>
          <a:graphicData uri="http://schemas.openxmlformats.org/drawingml/2006/table">
            <a:tbl>
              <a:tblPr/>
              <a:tblGrid>
                <a:gridCol w="441325"/>
                <a:gridCol w="442913"/>
                <a:gridCol w="441325"/>
                <a:gridCol w="442912"/>
                <a:gridCol w="441325"/>
                <a:gridCol w="441325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1648" name="Text Box 208"/>
          <p:cNvSpPr txBox="1">
            <a:spLocks noChangeArrowheads="1"/>
          </p:cNvSpPr>
          <p:nvPr/>
        </p:nvSpPr>
        <p:spPr bwMode="auto">
          <a:xfrm>
            <a:off x="1981200" y="4953000"/>
            <a:ext cx="4343400" cy="7747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>
                <a:solidFill>
                  <a:srgbClr val="FF3300"/>
                </a:solidFill>
                <a:latin typeface=".VnTime" pitchFamily="34" charset="0"/>
              </a:rPr>
              <a:t>Lµ n¨ng l­îng cung cÊp cho c¸c ®å dïng ®iÖn.</a:t>
            </a:r>
          </a:p>
        </p:txBody>
      </p:sp>
      <p:graphicFrame>
        <p:nvGraphicFramePr>
          <p:cNvPr id="62046" name="Group 606"/>
          <p:cNvGraphicFramePr>
            <a:graphicFrameLocks noGrp="1"/>
          </p:cNvGraphicFramePr>
          <p:nvPr/>
        </p:nvGraphicFramePr>
        <p:xfrm>
          <a:off x="2286000" y="2730500"/>
          <a:ext cx="2667000" cy="457200"/>
        </p:xfrm>
        <a:graphic>
          <a:graphicData uri="http://schemas.openxmlformats.org/drawingml/2006/table">
            <a:tbl>
              <a:tblPr/>
              <a:tblGrid>
                <a:gridCol w="444500"/>
                <a:gridCol w="393700"/>
                <a:gridCol w="495300"/>
                <a:gridCol w="444500"/>
                <a:gridCol w="444500"/>
                <a:gridCol w="4445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828" name="Group 388"/>
          <p:cNvGraphicFramePr>
            <a:graphicFrameLocks noGrp="1"/>
          </p:cNvGraphicFramePr>
          <p:nvPr/>
        </p:nvGraphicFramePr>
        <p:xfrm>
          <a:off x="2286000" y="2730500"/>
          <a:ext cx="2667000" cy="487363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827" name="Group 387"/>
          <p:cNvGraphicFramePr>
            <a:graphicFrameLocks noGrp="1"/>
          </p:cNvGraphicFramePr>
          <p:nvPr/>
        </p:nvGraphicFramePr>
        <p:xfrm>
          <a:off x="2286000" y="2730500"/>
          <a:ext cx="2667000" cy="487363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1751" name="Text Box 311"/>
          <p:cNvSpPr txBox="1">
            <a:spLocks noChangeArrowheads="1"/>
          </p:cNvSpPr>
          <p:nvPr/>
        </p:nvSpPr>
        <p:spPr bwMode="auto">
          <a:xfrm>
            <a:off x="1828800" y="4953000"/>
            <a:ext cx="4419600" cy="7747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>
                <a:solidFill>
                  <a:srgbClr val="FF3300"/>
                </a:solidFill>
                <a:latin typeface=".VnTime" pitchFamily="34" charset="0"/>
              </a:rPr>
              <a:t>Lµ mét yªu cÇu cña m¹ng ®iÖn</a:t>
            </a:r>
            <a:br>
              <a:rPr lang="en-US" sz="2200">
                <a:solidFill>
                  <a:srgbClr val="FF3300"/>
                </a:solidFill>
                <a:latin typeface=".VnTime" pitchFamily="34" charset="0"/>
              </a:rPr>
            </a:br>
            <a:r>
              <a:rPr lang="en-US" sz="2200">
                <a:solidFill>
                  <a:srgbClr val="FF3300"/>
                </a:solidFill>
                <a:latin typeface=".VnTime" pitchFamily="34" charset="0"/>
              </a:rPr>
              <a:t>trong nhµ</a:t>
            </a:r>
          </a:p>
        </p:txBody>
      </p:sp>
      <p:graphicFrame>
        <p:nvGraphicFramePr>
          <p:cNvPr id="61850" name="Group 410"/>
          <p:cNvGraphicFramePr>
            <a:graphicFrameLocks noGrp="1"/>
          </p:cNvGraphicFramePr>
          <p:nvPr/>
        </p:nvGraphicFramePr>
        <p:xfrm>
          <a:off x="1397000" y="3238500"/>
          <a:ext cx="4445000" cy="533400"/>
        </p:xfrm>
        <a:graphic>
          <a:graphicData uri="http://schemas.openxmlformats.org/drawingml/2006/table">
            <a:tbl>
              <a:tblPr/>
              <a:tblGrid>
                <a:gridCol w="442913"/>
                <a:gridCol w="447675"/>
                <a:gridCol w="441325"/>
                <a:gridCol w="447675"/>
                <a:gridCol w="442912"/>
                <a:gridCol w="442913"/>
                <a:gridCol w="447675"/>
                <a:gridCol w="441325"/>
                <a:gridCol w="447675"/>
                <a:gridCol w="442912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847" name="Group 407"/>
          <p:cNvGraphicFramePr>
            <a:graphicFrameLocks noGrp="1"/>
          </p:cNvGraphicFramePr>
          <p:nvPr/>
        </p:nvGraphicFramePr>
        <p:xfrm>
          <a:off x="1384300" y="3225800"/>
          <a:ext cx="4445000" cy="533400"/>
        </p:xfrm>
        <a:graphic>
          <a:graphicData uri="http://schemas.openxmlformats.org/drawingml/2006/table">
            <a:tbl>
              <a:tblPr/>
              <a:tblGrid>
                <a:gridCol w="442913"/>
                <a:gridCol w="446087"/>
                <a:gridCol w="444500"/>
                <a:gridCol w="446088"/>
                <a:gridCol w="442912"/>
                <a:gridCol w="442913"/>
                <a:gridCol w="446087"/>
                <a:gridCol w="444500"/>
                <a:gridCol w="446088"/>
                <a:gridCol w="442912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802" name="Group 362"/>
          <p:cNvGraphicFramePr>
            <a:graphicFrameLocks noGrp="1"/>
          </p:cNvGraphicFramePr>
          <p:nvPr/>
        </p:nvGraphicFramePr>
        <p:xfrm>
          <a:off x="1397000" y="3238500"/>
          <a:ext cx="4445000" cy="518160"/>
        </p:xfrm>
        <a:graphic>
          <a:graphicData uri="http://schemas.openxmlformats.org/drawingml/2006/table">
            <a:tbl>
              <a:tblPr/>
              <a:tblGrid>
                <a:gridCol w="442913"/>
                <a:gridCol w="446087"/>
                <a:gridCol w="444500"/>
                <a:gridCol w="446088"/>
                <a:gridCol w="442912"/>
                <a:gridCol w="442913"/>
                <a:gridCol w="446087"/>
                <a:gridCol w="444500"/>
                <a:gridCol w="446088"/>
                <a:gridCol w="442912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1826" name="Text Box 386"/>
          <p:cNvSpPr txBox="1">
            <a:spLocks noChangeArrowheads="1"/>
          </p:cNvSpPr>
          <p:nvPr/>
        </p:nvSpPr>
        <p:spPr bwMode="auto">
          <a:xfrm>
            <a:off x="1828800" y="4953000"/>
            <a:ext cx="4267200" cy="771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FF3300"/>
                </a:solidFill>
                <a:latin typeface=".VnTime" pitchFamily="34" charset="0"/>
              </a:rPr>
              <a:t>Lµ mét phÇn tö cña m¹ch ®iÖn cã chøc n¨ng ®o ®Õm ®iÖn n¨ng?</a:t>
            </a:r>
          </a:p>
        </p:txBody>
      </p:sp>
      <p:sp>
        <p:nvSpPr>
          <p:cNvPr id="61851" name="Text Box 411"/>
          <p:cNvSpPr txBox="1">
            <a:spLocks noChangeArrowheads="1"/>
          </p:cNvSpPr>
          <p:nvPr/>
        </p:nvSpPr>
        <p:spPr bwMode="auto">
          <a:xfrm>
            <a:off x="1828800" y="4953000"/>
            <a:ext cx="5943600" cy="771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FF3300"/>
                </a:solidFill>
                <a:latin typeface=".VnTime" pitchFamily="34" charset="0"/>
              </a:rPr>
              <a:t>ThiÕt bÞ dïng ®Ó hç trî cho c¸c ®å dïng cã ®iÖn ¸p thÊp h¬n ®iÖn ¸p cña m¹ng ®iÖn trong nhµ lµ g×?</a:t>
            </a:r>
          </a:p>
        </p:txBody>
      </p:sp>
      <p:graphicFrame>
        <p:nvGraphicFramePr>
          <p:cNvPr id="61852" name="Group 412"/>
          <p:cNvGraphicFramePr>
            <a:graphicFrameLocks noGrp="1"/>
          </p:cNvGraphicFramePr>
          <p:nvPr/>
        </p:nvGraphicFramePr>
        <p:xfrm>
          <a:off x="2286000" y="3797300"/>
          <a:ext cx="4038600" cy="457200"/>
        </p:xfrm>
        <a:graphic>
          <a:graphicData uri="http://schemas.openxmlformats.org/drawingml/2006/table">
            <a:tbl>
              <a:tblPr/>
              <a:tblGrid>
                <a:gridCol w="449263"/>
                <a:gridCol w="447675"/>
                <a:gridCol w="449262"/>
                <a:gridCol w="449263"/>
                <a:gridCol w="447675"/>
                <a:gridCol w="449262"/>
                <a:gridCol w="449263"/>
                <a:gridCol w="447675"/>
                <a:gridCol w="449262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874" name="Group 434"/>
          <p:cNvGraphicFramePr>
            <a:graphicFrameLocks noGrp="1"/>
          </p:cNvGraphicFramePr>
          <p:nvPr/>
        </p:nvGraphicFramePr>
        <p:xfrm>
          <a:off x="2286000" y="3810000"/>
          <a:ext cx="4038600" cy="457200"/>
        </p:xfrm>
        <a:graphic>
          <a:graphicData uri="http://schemas.openxmlformats.org/drawingml/2006/table">
            <a:tbl>
              <a:tblPr/>
              <a:tblGrid>
                <a:gridCol w="449263"/>
                <a:gridCol w="447675"/>
                <a:gridCol w="449262"/>
                <a:gridCol w="449263"/>
                <a:gridCol w="447675"/>
                <a:gridCol w="449262"/>
                <a:gridCol w="449263"/>
                <a:gridCol w="447675"/>
                <a:gridCol w="449262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896" name="Group 456"/>
          <p:cNvGraphicFramePr>
            <a:graphicFrameLocks noGrp="1"/>
          </p:cNvGraphicFramePr>
          <p:nvPr/>
        </p:nvGraphicFramePr>
        <p:xfrm>
          <a:off x="2286000" y="3771900"/>
          <a:ext cx="4038600" cy="481013"/>
        </p:xfrm>
        <a:graphic>
          <a:graphicData uri="http://schemas.openxmlformats.org/drawingml/2006/table">
            <a:tbl>
              <a:tblPr/>
              <a:tblGrid>
                <a:gridCol w="449263"/>
                <a:gridCol w="447675"/>
                <a:gridCol w="449262"/>
                <a:gridCol w="449263"/>
                <a:gridCol w="447675"/>
                <a:gridCol w="449262"/>
                <a:gridCol w="449263"/>
                <a:gridCol w="447675"/>
                <a:gridCol w="449262"/>
              </a:tblGrid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1918" name="Text Box 478"/>
          <p:cNvSpPr txBox="1">
            <a:spLocks noChangeArrowheads="1"/>
          </p:cNvSpPr>
          <p:nvPr/>
        </p:nvSpPr>
        <p:spPr bwMode="auto">
          <a:xfrm>
            <a:off x="1828800" y="4953000"/>
            <a:ext cx="4495800" cy="7715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 dirty="0">
                <a:solidFill>
                  <a:srgbClr val="FF3300"/>
                </a:solidFill>
                <a:latin typeface=".VnTime" pitchFamily="34" charset="0"/>
              </a:rPr>
              <a:t>M¹ng ®</a:t>
            </a:r>
            <a:r>
              <a:rPr lang="en-US" sz="2200" dirty="0" err="1">
                <a:solidFill>
                  <a:srgbClr val="FF3300"/>
                </a:solidFill>
                <a:latin typeface=".VnTime" pitchFamily="34" charset="0"/>
              </a:rPr>
              <a:t>iÖn</a:t>
            </a:r>
            <a:r>
              <a:rPr lang="en-US" sz="2200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FF3300"/>
                </a:solidFill>
                <a:latin typeface=".VnTime" pitchFamily="34" charset="0"/>
              </a:rPr>
              <a:t>trong</a:t>
            </a:r>
            <a:r>
              <a:rPr lang="en-US" sz="2200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FF3300"/>
                </a:solidFill>
                <a:latin typeface=".VnTime" pitchFamily="34" charset="0"/>
              </a:rPr>
              <a:t>nh</a:t>
            </a:r>
            <a:r>
              <a:rPr lang="en-US" sz="2200" dirty="0">
                <a:solidFill>
                  <a:srgbClr val="FF3300"/>
                </a:solidFill>
                <a:latin typeface=".VnTime" pitchFamily="34" charset="0"/>
              </a:rPr>
              <a:t>µ </a:t>
            </a:r>
            <a:r>
              <a:rPr lang="en-US" sz="2200" dirty="0" err="1">
                <a:solidFill>
                  <a:srgbClr val="FF3300"/>
                </a:solidFill>
                <a:latin typeface=".VnTime" pitchFamily="34" charset="0"/>
              </a:rPr>
              <a:t>nhËn</a:t>
            </a:r>
            <a:r>
              <a:rPr lang="en-US" sz="2200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FF3300"/>
                </a:solidFill>
                <a:latin typeface=".VnTime" pitchFamily="34" charset="0"/>
              </a:rPr>
              <a:t>n¨ng</a:t>
            </a:r>
            <a:r>
              <a:rPr lang="en-US" sz="2200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FF3300"/>
                </a:solidFill>
                <a:latin typeface=".VnTime" pitchFamily="34" charset="0"/>
              </a:rPr>
              <a:t>l­îng</a:t>
            </a:r>
            <a:r>
              <a:rPr lang="en-US" sz="2200" dirty="0">
                <a:solidFill>
                  <a:srgbClr val="FF3300"/>
                </a:solidFill>
                <a:latin typeface=".VnTime" pitchFamily="34" charset="0"/>
              </a:rPr>
              <a:t> ®</a:t>
            </a:r>
            <a:r>
              <a:rPr lang="en-US" sz="2200" dirty="0" err="1">
                <a:solidFill>
                  <a:srgbClr val="FF3300"/>
                </a:solidFill>
                <a:latin typeface=".VnTime" pitchFamily="34" charset="0"/>
              </a:rPr>
              <a:t>iÖn</a:t>
            </a:r>
            <a:r>
              <a:rPr lang="en-US" sz="2200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FF3300"/>
                </a:solidFill>
                <a:latin typeface=".VnTime" pitchFamily="34" charset="0"/>
              </a:rPr>
              <a:t>tõ</a:t>
            </a:r>
            <a:r>
              <a:rPr lang="en-US" sz="2200" dirty="0">
                <a:solidFill>
                  <a:srgbClr val="FF3300"/>
                </a:solidFill>
                <a:latin typeface=".VnTime" pitchFamily="34" charset="0"/>
              </a:rPr>
              <a:t> m¹ng ®</a:t>
            </a:r>
            <a:r>
              <a:rPr lang="en-US" sz="2200" dirty="0" err="1">
                <a:solidFill>
                  <a:srgbClr val="FF3300"/>
                </a:solidFill>
                <a:latin typeface=".VnTime" pitchFamily="34" charset="0"/>
              </a:rPr>
              <a:t>iÖn</a:t>
            </a:r>
            <a:r>
              <a:rPr lang="en-US" sz="2200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FF3300"/>
                </a:solidFill>
                <a:latin typeface=".VnTime" pitchFamily="34" charset="0"/>
              </a:rPr>
              <a:t>nµo</a:t>
            </a:r>
            <a:r>
              <a:rPr lang="en-US" sz="2200" dirty="0">
                <a:solidFill>
                  <a:srgbClr val="FF3300"/>
                </a:solidFill>
                <a:latin typeface=".VnTime" pitchFamily="34" charset="0"/>
              </a:rPr>
              <a:t>?</a:t>
            </a:r>
          </a:p>
        </p:txBody>
      </p:sp>
      <p:graphicFrame>
        <p:nvGraphicFramePr>
          <p:cNvPr id="61919" name="Group 479"/>
          <p:cNvGraphicFramePr>
            <a:graphicFrameLocks noGrp="1"/>
          </p:cNvGraphicFramePr>
          <p:nvPr/>
        </p:nvGraphicFramePr>
        <p:xfrm>
          <a:off x="1841500" y="4294188"/>
          <a:ext cx="3581400" cy="457200"/>
        </p:xfrm>
        <a:graphic>
          <a:graphicData uri="http://schemas.openxmlformats.org/drawingml/2006/table">
            <a:tbl>
              <a:tblPr/>
              <a:tblGrid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939" name="Group 499"/>
          <p:cNvGraphicFramePr>
            <a:graphicFrameLocks noGrp="1"/>
          </p:cNvGraphicFramePr>
          <p:nvPr/>
        </p:nvGraphicFramePr>
        <p:xfrm>
          <a:off x="1828800" y="4267200"/>
          <a:ext cx="3581400" cy="457200"/>
        </p:xfrm>
        <a:graphic>
          <a:graphicData uri="http://schemas.openxmlformats.org/drawingml/2006/table">
            <a:tbl>
              <a:tblPr/>
              <a:tblGrid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959" name="Group 519"/>
          <p:cNvGraphicFramePr>
            <a:graphicFrameLocks noGrp="1"/>
          </p:cNvGraphicFramePr>
          <p:nvPr/>
        </p:nvGraphicFramePr>
        <p:xfrm>
          <a:off x="1828800" y="4267200"/>
          <a:ext cx="3581400" cy="481013"/>
        </p:xfrm>
        <a:graphic>
          <a:graphicData uri="http://schemas.openxmlformats.org/drawingml/2006/table">
            <a:tbl>
              <a:tblPr/>
              <a:tblGrid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</a:tblGrid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979" name="Group 539"/>
          <p:cNvGraphicFramePr>
            <a:graphicFrameLocks noGrp="1"/>
          </p:cNvGraphicFramePr>
          <p:nvPr/>
        </p:nvGraphicFramePr>
        <p:xfrm>
          <a:off x="2743200" y="5943600"/>
          <a:ext cx="4038600" cy="533400"/>
        </p:xfrm>
        <a:graphic>
          <a:graphicData uri="http://schemas.openxmlformats.org/drawingml/2006/table">
            <a:tbl>
              <a:tblPr/>
              <a:tblGrid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999" name="Group 559"/>
          <p:cNvGraphicFramePr>
            <a:graphicFrameLocks noGrp="1"/>
          </p:cNvGraphicFramePr>
          <p:nvPr/>
        </p:nvGraphicFramePr>
        <p:xfrm>
          <a:off x="2743200" y="5943600"/>
          <a:ext cx="4038600" cy="533400"/>
        </p:xfrm>
        <a:graphic>
          <a:graphicData uri="http://schemas.openxmlformats.org/drawingml/2006/table">
            <a:tbl>
              <a:tblPr/>
              <a:tblGrid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2019" name="Text Box 579"/>
          <p:cNvSpPr txBox="1">
            <a:spLocks noChangeArrowheads="1"/>
          </p:cNvSpPr>
          <p:nvPr/>
        </p:nvSpPr>
        <p:spPr bwMode="auto">
          <a:xfrm>
            <a:off x="533400" y="5994400"/>
            <a:ext cx="1905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00FF"/>
                </a:solidFill>
                <a:latin typeface=".VnTime" pitchFamily="34" charset="0"/>
              </a:rPr>
              <a:t>¤ ch÷ bÝ mËt</a:t>
            </a:r>
          </a:p>
        </p:txBody>
      </p:sp>
      <p:sp>
        <p:nvSpPr>
          <p:cNvPr id="62044" name="Rectangle 604"/>
          <p:cNvSpPr>
            <a:spLocks noChangeArrowheads="1"/>
          </p:cNvSpPr>
          <p:nvPr/>
        </p:nvSpPr>
        <p:spPr bwMode="auto">
          <a:xfrm>
            <a:off x="7467600" y="6057900"/>
            <a:ext cx="457200" cy="3048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rgbClr val="0000FF"/>
                </a:solidFill>
              </a:rPr>
              <a:t>BM</a:t>
            </a:r>
          </a:p>
        </p:txBody>
      </p:sp>
    </p:spTree>
    <p:extLst>
      <p:ext uri="{BB962C8B-B14F-4D97-AF65-F5344CB8AC3E}">
        <p14:creationId xmlns:p14="http://schemas.microsoft.com/office/powerpoint/2010/main" val="283164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61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1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5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1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6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61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1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6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2000"/>
                                        <p:tgtEl>
                                          <p:spTgt spid="61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1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1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61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61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61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6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61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61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6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1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2000"/>
                                        <p:tgtEl>
                                          <p:spTgt spid="6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6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61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2" dur="500"/>
                                        <p:tgtEl>
                                          <p:spTgt spid="61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1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6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1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61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61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61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6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2" dur="2000"/>
                                        <p:tgtEl>
                                          <p:spTgt spid="61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37" dur="500"/>
                                        <p:tgtEl>
                                          <p:spTgt spid="61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15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6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2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 nodeType="clickPar">
                      <p:stCondLst>
                        <p:cond delay="0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0" dur="2000"/>
                                        <p:tgtEl>
                                          <p:spTgt spid="6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2" dur="2000"/>
                                        <p:tgtEl>
                                          <p:spTgt spid="6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44"/>
                  </p:tgtEl>
                </p:cond>
              </p:nextCondLst>
            </p:seq>
          </p:childTnLst>
        </p:cTn>
      </p:par>
    </p:tnLst>
    <p:bldLst>
      <p:bldP spid="61553" grpId="0" animBg="1"/>
      <p:bldP spid="61553" grpId="1" animBg="1"/>
      <p:bldP spid="61648" grpId="0" animBg="1"/>
      <p:bldP spid="61648" grpId="1" animBg="1"/>
      <p:bldP spid="61751" grpId="0" animBg="1"/>
      <p:bldP spid="61751" grpId="1" animBg="1"/>
      <p:bldP spid="61826" grpId="0" animBg="1"/>
      <p:bldP spid="61826" grpId="1" animBg="1"/>
      <p:bldP spid="61851" grpId="0" animBg="1"/>
      <p:bldP spid="61851" grpId="1" animBg="1"/>
      <p:bldP spid="61918" grpId="0" animBg="1"/>
      <p:bldP spid="619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37164" y="221673"/>
            <a:ext cx="3886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3345" y="1219200"/>
            <a:ext cx="22860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36373" y="1295400"/>
            <a:ext cx="23622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6327" y="1219200"/>
            <a:ext cx="19812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2161309"/>
            <a:ext cx="3124200" cy="4620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1.Có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220V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 dùng điện của mạng điện trong nhà rất đa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Đ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 dùng điện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 hợp với điện áp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36373" y="2161308"/>
            <a:ext cx="2788227" cy="46204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Đảm </a:t>
            </a:r>
            <a:r>
              <a:rPr lang="vi-VN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 cung cấp đủ điện</a:t>
            </a:r>
            <a:endParaRPr lang="en-US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Đảm bảo an toàn cho người sử dụng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endParaRPr lang="en-US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7000" y="2161308"/>
            <a:ext cx="2590800" cy="45442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 tơ điện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Dây dẫn điệ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Các thiết bị điện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đóng 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cắt, bảo vệ và lấy điện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Đồ dùng </a:t>
            </a:r>
            <a:r>
              <a:rPr lang="vi-VN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209800" y="838200"/>
            <a:ext cx="727364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1" idx="0"/>
          </p:cNvCxnSpPr>
          <p:nvPr/>
        </p:nvCxnSpPr>
        <p:spPr>
          <a:xfrm>
            <a:off x="4717473" y="983673"/>
            <a:ext cx="0" cy="3117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823364" y="838200"/>
            <a:ext cx="568036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47800" y="1752600"/>
            <a:ext cx="0" cy="40870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2"/>
          </p:cNvCxnSpPr>
          <p:nvPr/>
        </p:nvCxnSpPr>
        <p:spPr>
          <a:xfrm>
            <a:off x="4717473" y="1828800"/>
            <a:ext cx="0" cy="33250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2"/>
          </p:cNvCxnSpPr>
          <p:nvPr/>
        </p:nvCxnSpPr>
        <p:spPr>
          <a:xfrm>
            <a:off x="7626927" y="1828800"/>
            <a:ext cx="0" cy="33250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26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576263" y="1484313"/>
            <a:ext cx="817245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-"/>
            </a:pPr>
            <a:r>
              <a:rPr lang="en-US" sz="24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Häc bµi vµ tr¶ lêi c©u hái sgk/175. T×m hiÓu thªm cÊu t¹o cña m¹ng ®iÖn trong nhµ ë gia ®×nh vµ x· héi</a:t>
            </a:r>
            <a:br>
              <a:rPr lang="en-US" sz="280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- §äc nghiªn cøu tr­íc bµi 51: ThiÕt bÞ ®ãng c¾t vµ lÊy ®iÖn cña m¹ng ®iÖn trong nhµ.</a:t>
            </a:r>
            <a:br>
              <a:rPr lang="en-US" sz="2800">
                <a:solidFill>
                  <a:srgbClr val="0000FF"/>
                </a:solidFill>
                <a:latin typeface=".VnTime" pitchFamily="34" charset="0"/>
              </a:rPr>
            </a:br>
            <a:endParaRPr lang="en-US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800225" y="512763"/>
            <a:ext cx="6227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latin typeface=".VnTimeH" pitchFamily="34" charset="0"/>
              </a:rPr>
              <a:t>      </a:t>
            </a:r>
            <a:r>
              <a:rPr lang="en-US" sz="3200" b="1">
                <a:solidFill>
                  <a:srgbClr val="FF0066"/>
                </a:solidFill>
                <a:latin typeface=".VnTimeH" pitchFamily="34" charset="0"/>
              </a:rPr>
              <a:t>H­íng dÉn häc ë nhµ</a:t>
            </a:r>
          </a:p>
        </p:txBody>
      </p:sp>
    </p:spTree>
    <p:extLst>
      <p:ext uri="{BB962C8B-B14F-4D97-AF65-F5344CB8AC3E}">
        <p14:creationId xmlns:p14="http://schemas.microsoft.com/office/powerpoint/2010/main" val="37844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630362"/>
          </a:xfrm>
        </p:spPr>
        <p:txBody>
          <a:bodyPr>
            <a:noAutofit/>
          </a:bodyPr>
          <a:lstStyle/>
          <a:p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vi-VN" b="1" u="sng" dirty="0" smtClean="0">
                <a:latin typeface="Times New Roman" pitchFamily="18" charset="0"/>
                <a:cs typeface="Times New Roman" pitchFamily="18" charset="0"/>
              </a:rPr>
              <a:t> VIII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MẠNG ĐIỆN TRONG NHÀ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291" y="1752600"/>
            <a:ext cx="8229600" cy="3258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TIẾT 42-Bài </a:t>
            </a:r>
            <a:r>
              <a:rPr lang="vi-VN" b="1" i="1" u="sng" dirty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 </a:t>
            </a:r>
            <a:r>
              <a:rPr 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 VÀ CẤU TẠO </a:t>
            </a:r>
            <a:endParaRPr lang="vi-VN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 </a:t>
            </a:r>
            <a:r>
              <a:rPr 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 TRONG 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</a:p>
          <a:p>
            <a:pPr marL="0" indent="0" algn="ctr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562600"/>
            <a:ext cx="1009650" cy="962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1066800" cy="962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76601"/>
            <a:ext cx="5410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4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i="1" u="sng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ĐIỂM VÀ CẤU TẠO </a:t>
            </a:r>
            <a:b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 ĐIỆN TRONG NHÀ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305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3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3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944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4648200" cy="480059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0" y="2286000"/>
            <a:ext cx="3581400" cy="384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220V.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990600"/>
            <a:ext cx="8458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5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14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192588" cy="1143000"/>
          </a:xfrm>
        </p:spPr>
        <p:txBody>
          <a:bodyPr>
            <a:noAutofit/>
          </a:bodyPr>
          <a:lstStyle/>
          <a:p>
            <a:pPr algn="ctr"/>
            <a:r>
              <a:rPr lang="vi-VN" sz="3500" dirty="0">
                <a:latin typeface="+mj-lt"/>
              </a:rPr>
              <a:t>Nước Nhật có cấp điện áp là </a:t>
            </a:r>
            <a:r>
              <a:rPr lang="vi-VN" sz="3500" dirty="0" smtClean="0">
                <a:latin typeface="+mj-lt"/>
              </a:rPr>
              <a:t>110V</a:t>
            </a:r>
            <a:endParaRPr lang="en-US" sz="3500" dirty="0">
              <a:latin typeface="+mj-lt"/>
              <a:cs typeface="Times New Roman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4344988" cy="50292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228600"/>
            <a:ext cx="4114800" cy="1143000"/>
          </a:xfrm>
        </p:spPr>
        <p:txBody>
          <a:bodyPr>
            <a:noAutofit/>
          </a:bodyPr>
          <a:lstStyle/>
          <a:p>
            <a:pPr algn="ctr"/>
            <a:r>
              <a:rPr lang="vi-VN" sz="3500" dirty="0">
                <a:latin typeface="+mj-lt"/>
              </a:rPr>
              <a:t>Ở </a:t>
            </a:r>
            <a:r>
              <a:rPr lang="vi-VN" sz="3500" dirty="0" smtClean="0">
                <a:latin typeface="+mj-lt"/>
              </a:rPr>
              <a:t>Mỹ </a:t>
            </a:r>
            <a:r>
              <a:rPr lang="vi-VN" sz="3500" dirty="0">
                <a:latin typeface="+mj-lt"/>
              </a:rPr>
              <a:t>cấp điện áp là 127V và </a:t>
            </a:r>
            <a:r>
              <a:rPr lang="vi-VN" sz="3500" dirty="0" smtClean="0">
                <a:latin typeface="+mj-lt"/>
              </a:rPr>
              <a:t>220V</a:t>
            </a:r>
            <a:endParaRPr lang="en-US" sz="3500" dirty="0">
              <a:latin typeface="+mj-lt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600200"/>
            <a:ext cx="4346575" cy="5029200"/>
          </a:xfrm>
        </p:spPr>
      </p:pic>
    </p:spTree>
    <p:extLst>
      <p:ext uri="{BB962C8B-B14F-4D97-AF65-F5344CB8AC3E}">
        <p14:creationId xmlns:p14="http://schemas.microsoft.com/office/powerpoint/2010/main" val="325002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3414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HỆ THỰC TẾ TRẢ LỜI CÁC CÂU HỎI SAU: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b="1" i="1" u="sng" dirty="0">
                <a:latin typeface="+mj-lt"/>
              </a:rPr>
              <a:t>Câu 1:</a:t>
            </a:r>
            <a:r>
              <a:rPr lang="vi-VN" dirty="0">
                <a:latin typeface="+mj-lt"/>
              </a:rPr>
              <a:t> Hãy kể một số đồ dùng điện ở gia đình?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vi-VN" b="1" i="1" u="sng" dirty="0">
                <a:latin typeface="+mj-lt"/>
              </a:rPr>
              <a:t>Câu 2:</a:t>
            </a:r>
            <a:r>
              <a:rPr lang="vi-VN" dirty="0">
                <a:latin typeface="+mj-lt"/>
              </a:rPr>
              <a:t> Đồ dùng điện có chức năng chung là gì?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vi-VN" b="1" i="1" u="sng" dirty="0" smtClean="0">
                <a:latin typeface="+mj-lt"/>
              </a:rPr>
              <a:t>Câu </a:t>
            </a:r>
            <a:r>
              <a:rPr lang="vi-VN" b="1" i="1" u="sng" dirty="0">
                <a:latin typeface="+mj-lt"/>
              </a:rPr>
              <a:t>3:</a:t>
            </a:r>
            <a:r>
              <a:rPr lang="vi-VN" dirty="0">
                <a:latin typeface="+mj-lt"/>
              </a:rPr>
              <a:t> Quan sát hình ảnh và trả lời các câu </a:t>
            </a:r>
            <a:r>
              <a:rPr lang="vi-VN" dirty="0" smtClean="0">
                <a:latin typeface="+mj-lt"/>
              </a:rPr>
              <a:t>sau</a:t>
            </a:r>
            <a:r>
              <a:rPr lang="en-US" dirty="0" smtClean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vi-VN" dirty="0" smtClean="0">
                <a:latin typeface="+mj-lt"/>
              </a:rPr>
              <a:t>+ Đọc chỉ số công suất có ghi trên các </a:t>
            </a:r>
            <a:r>
              <a:rPr lang="vi-VN" dirty="0">
                <a:latin typeface="+mj-lt"/>
              </a:rPr>
              <a:t>đồ dùng </a:t>
            </a:r>
            <a:r>
              <a:rPr lang="vi-VN" dirty="0" smtClean="0">
                <a:latin typeface="+mj-lt"/>
              </a:rPr>
              <a:t>điện</a:t>
            </a:r>
            <a:r>
              <a:rPr lang="vi-VN" dirty="0">
                <a:latin typeface="+mj-lt"/>
              </a:rPr>
              <a:t>?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vi-VN" dirty="0" smtClean="0">
                <a:latin typeface="+mj-lt"/>
              </a:rPr>
              <a:t>+ </a:t>
            </a:r>
            <a:r>
              <a:rPr lang="vi-VN" dirty="0">
                <a:latin typeface="+mj-lt"/>
              </a:rPr>
              <a:t>Nhận xét công suất của các đồ dùng điện</a:t>
            </a:r>
            <a:r>
              <a:rPr lang="vi-VN" dirty="0" smtClean="0">
                <a:latin typeface="+mj-lt"/>
              </a:rPr>
              <a:t>?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vi-VN" dirty="0" smtClean="0">
                <a:latin typeface="+mj-lt"/>
              </a:rPr>
              <a:t>+ </a:t>
            </a:r>
            <a:r>
              <a:rPr lang="vi-VN" dirty="0">
                <a:latin typeface="+mj-lt"/>
              </a:rPr>
              <a:t>So sánh chỉ số điện áp của các thiết bị và các đồ dùng điện đã quan sát với điện áp của mạng điện trong nhà</a:t>
            </a:r>
            <a:r>
              <a:rPr lang="vi-VN" sz="3500" dirty="0">
                <a:latin typeface="+mj-lt"/>
              </a:rPr>
              <a:t>.</a:t>
            </a:r>
            <a:endParaRPr lang="en-US" sz="3500" dirty="0">
              <a:latin typeface="+mj-lt"/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7848600" y="6082145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3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27709"/>
            <a:ext cx="8610600" cy="7921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914400"/>
            <a:ext cx="8839200" cy="5705475"/>
          </a:xfrm>
        </p:spPr>
        <p:txBody>
          <a:bodyPr/>
          <a:lstStyle/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Đồ 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dùng điện của mạng điện trong nhà rất đa </a:t>
            </a: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0"/>
            <a:ext cx="5715000" cy="4333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3200400" cy="4239490"/>
          </a:xfrm>
          <a:prstGeom prst="rect">
            <a:avLst/>
          </a:prstGeom>
        </p:spPr>
      </p:pic>
      <p:sp>
        <p:nvSpPr>
          <p:cNvPr id="7" name="Up Arrow 6">
            <a:hlinkClick r:id="rId4" action="ppaction://hlinksldjump"/>
          </p:cNvPr>
          <p:cNvSpPr/>
          <p:nvPr/>
        </p:nvSpPr>
        <p:spPr>
          <a:xfrm>
            <a:off x="152400" y="5943600"/>
            <a:ext cx="457200" cy="6762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4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29718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91" y="1711036"/>
            <a:ext cx="3124200" cy="510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11" y="969818"/>
            <a:ext cx="3348789" cy="58674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752600" y="57912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76800" y="44958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69605" y="5347855"/>
            <a:ext cx="15378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1000" y="152400"/>
            <a:ext cx="58674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vi-VN" sz="3600" dirty="0" smtClean="0">
                <a:solidFill>
                  <a:schemeClr val="tx1"/>
                </a:solidFill>
                <a:latin typeface="+mj-lt"/>
              </a:rPr>
              <a:t>Công 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suất điện của các đồ dùng điện rất khác nhau</a:t>
            </a:r>
            <a:r>
              <a:rPr lang="vi-VN" sz="3500" dirty="0">
                <a:solidFill>
                  <a:schemeClr val="tx1"/>
                </a:solidFill>
                <a:latin typeface="+mj-lt"/>
              </a:rPr>
              <a:t>.</a:t>
            </a:r>
            <a:endParaRPr lang="en-US" sz="3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8238533" y="96982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6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1119</Words>
  <Application>Microsoft Office PowerPoint</Application>
  <PresentationFormat>On-screen Show (4:3)</PresentationFormat>
  <Paragraphs>239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.VnTime</vt:lpstr>
      <vt:lpstr>.VnTimeH</vt:lpstr>
      <vt:lpstr>Arial</vt:lpstr>
      <vt:lpstr>Calibri</vt:lpstr>
      <vt:lpstr>Times New Roman</vt:lpstr>
      <vt:lpstr>Office Theme</vt:lpstr>
      <vt:lpstr>Hệ thống điện quốc gia</vt:lpstr>
      <vt:lpstr>PowerPoint Presentation</vt:lpstr>
      <vt:lpstr>Chương VIII  MẠNG ĐIỆN TRONG NHÀ</vt:lpstr>
      <vt:lpstr>Bài 50: ĐẶC ĐIỂM VÀ CẤU TẠO  MẠNG ĐIỆN TRONG NHÀ</vt:lpstr>
      <vt:lpstr>1. Đặc điểm của mạng điện trong nhà.</vt:lpstr>
      <vt:lpstr>PowerPoint Presentation</vt:lpstr>
      <vt:lpstr> LIÊN HỆ THỰC TẾ TRẢ LỜI CÁC CÂU HỎI SAU:</vt:lpstr>
      <vt:lpstr>1. Đặc điểm của mạng điện trong nhà.</vt:lpstr>
      <vt:lpstr>PowerPoint Presentation</vt:lpstr>
      <vt:lpstr>1. Đặc điểm của mạng điện trong nhà.</vt:lpstr>
      <vt:lpstr>Chọn thiết bị và đồ dùng điện có số liệu kĩ thuật phù hợp với điện áp của mạng điện trong nhà là 220V</vt:lpstr>
      <vt:lpstr>2. Yêu cầu của mạng điện trong nhà.</vt:lpstr>
      <vt:lpstr>Nối đất các thiết bị, đồ dùng điện </vt:lpstr>
      <vt:lpstr>Bài 50: ĐẶC ĐIỂM VÀ CẤU TẠO  MẠNG ĐIỆN TRONG NHÀ</vt:lpstr>
      <vt:lpstr>II. Cấu tạo của mạng điện trong nhà.</vt:lpstr>
      <vt:lpstr>Các phần tử trong mạch điện</vt:lpstr>
      <vt:lpstr>Sơ đồ mạch điện phức tạp</vt:lpstr>
      <vt:lpstr>Phương pháp đi dây nổi</vt:lpstr>
      <vt:lpstr>Đi dây ngầm</vt:lpstr>
      <vt:lpstr>Củng cố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Anh Tuan</cp:lastModifiedBy>
  <cp:revision>51</cp:revision>
  <dcterms:created xsi:type="dcterms:W3CDTF">2018-03-10T13:26:26Z</dcterms:created>
  <dcterms:modified xsi:type="dcterms:W3CDTF">2022-02-28T02:51:03Z</dcterms:modified>
</cp:coreProperties>
</file>