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68" r:id="rId11"/>
    <p:sldId id="27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C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56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2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1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31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64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5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057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4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0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5C71-BCB5-4668-8F2D-ABFB82CD0753}" type="datetimeFigureOut">
              <a:rPr lang="vi-VN" smtClean="0"/>
              <a:pPr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2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andmade\14121hinh-nen-mau-xanh-tuoi-moi-danh-cho-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7467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42: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BÀI 40</a:t>
            </a: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SẢN XUẤT THỨC ĂN VẬT NUÔI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smtClean="0"/>
              <a:t>2. Sản xuất thức ăn giàu gluxit</a:t>
            </a:r>
            <a:endParaRPr lang="vi-VN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vi-VN" b="1" dirty="0" smtClean="0">
                <a:latin typeface="+mj-lt"/>
              </a:rPr>
              <a:t>Hãy kể tên các loại thức ăn giàu gluxit?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  </a:t>
            </a:r>
            <a:r>
              <a:rPr lang="vi-VN" b="1" dirty="0" smtClean="0">
                <a:solidFill>
                  <a:srgbClr val="0070C0"/>
                </a:solidFill>
                <a:latin typeface="+mj-lt"/>
              </a:rPr>
              <a:t>=&gt; Ngô, khoai, sắn, gạo...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7657" y="2133600"/>
            <a:ext cx="722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2908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Làm thế nào để có nhiều loại thức ăn đó?</a:t>
            </a:r>
            <a:br>
              <a:rPr lang="vi-VN" sz="2800" b="1" dirty="0"/>
            </a:br>
            <a:r>
              <a:rPr lang="vi-VN" sz="4000" b="1" dirty="0"/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896" y="1678553"/>
            <a:ext cx="8229600" cy="1445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  <a:r>
              <a:rPr lang="vi-VN" b="1" dirty="0" smtClean="0">
                <a:solidFill>
                  <a:srgbClr val="0070C0"/>
                </a:solidFill>
              </a:rPr>
              <a:t> </a:t>
            </a:r>
            <a:r>
              <a:rPr lang="vi-VN" b="1" dirty="0">
                <a:solidFill>
                  <a:srgbClr val="0070C0"/>
                </a:solidFill>
              </a:rPr>
              <a:t>Trồng xen canh, tăng vụ, trồng nhiều ngô, khoai, sắn...</a:t>
            </a:r>
            <a:br>
              <a:rPr lang="vi-VN" b="1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7" name="Picture 8" descr="E:\handmade\san12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135"/>
            <a:ext cx="312419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handmade\14510daut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8222"/>
            <a:ext cx="3048000" cy="25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:\handmade\trong-cay-che-p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71800" cy="25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021288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Trồng lạc xen sắn</a:t>
            </a:r>
            <a:endParaRPr lang="vi-VN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019800"/>
            <a:ext cx="292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Trồng đỗ xen ngô</a:t>
            </a:r>
            <a:endParaRPr lang="vi-VN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951147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Trồng ngô xen đậu tương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9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v.vn/Uploaded/thuthuy/2014_09_07/khoailangvuqnag__FR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26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qdnd.vn/Upload/tuanson/2011/4/25/25042011son12190150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otrodoanhnghiepqnam.gov.vn/Portals/0/CHUOI%20GIA%20TRI/xen%20canh%20s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0790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hebien.gov.vn/archive/images/anh/anhttsk/s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502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85293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Trồng và thu hoạch khoai lang</a:t>
            </a:r>
            <a:endParaRPr lang="vi-VN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78" y="6302359"/>
            <a:ext cx="487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Trồng và thu hoạch sắn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6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285" y="44846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3. Sản xuất thức ăn thô xanh</a:t>
            </a:r>
            <a:endParaRPr lang="vi-VN" sz="2800" b="1"/>
          </a:p>
        </p:txBody>
      </p:sp>
      <p:sp>
        <p:nvSpPr>
          <p:cNvPr id="5" name="TextBox 4"/>
          <p:cNvSpPr txBox="1"/>
          <p:nvPr/>
        </p:nvSpPr>
        <p:spPr>
          <a:xfrm>
            <a:off x="990600" y="1066800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/>
              <a:t>Hãy kể tên một số loại thức ăn thô xanh?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 smtClean="0"/>
              <a:t> </a:t>
            </a:r>
            <a:r>
              <a:rPr lang="vi-VN" sz="2400" dirty="0" smtClean="0">
                <a:solidFill>
                  <a:srgbClr val="0070C0"/>
                </a:solidFill>
              </a:rPr>
              <a:t>=&gt; Rơm, rau, cỏ voi, thân ngô, thân cây họ đậu...</a:t>
            </a:r>
          </a:p>
          <a:p>
            <a:pPr>
              <a:lnSpc>
                <a:spcPct val="150000"/>
              </a:lnSpc>
            </a:pPr>
            <a:r>
              <a:rPr lang="vi-VN" sz="2400" dirty="0" smtClean="0"/>
              <a:t>Làm sao để có nhiều loại thức ăn đó?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 </a:t>
            </a:r>
            <a:r>
              <a:rPr lang="vi-VN" sz="2400" dirty="0" smtClean="0">
                <a:solidFill>
                  <a:srgbClr val="0070C0"/>
                </a:solidFill>
              </a:rPr>
              <a:t>  - Trồng nhiều rau, cỏ tươi và tận dụng các sản phẩm phụ trong trồng trọt như: rơm, rạ, thân cây ngô, thân cây họ đậu...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 </a:t>
            </a:r>
            <a:r>
              <a:rPr lang="vi-VN" sz="2400" dirty="0" smtClean="0">
                <a:solidFill>
                  <a:srgbClr val="0070C0"/>
                </a:solidFill>
              </a:rPr>
              <a:t>  - Ngoài ra có thể tận dụng những mảnh đất không sử dụng tới để trồng rau, cỏ như: bờ ao, bờ ruộng...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865" y="2667000"/>
            <a:ext cx="72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0527" y="1447800"/>
            <a:ext cx="72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2966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9200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/>
              <a:t>Một số loại thức ăn giàu chất thô xanh</a:t>
            </a:r>
            <a:r>
              <a:rPr lang="vi-VN" smtClean="0"/>
              <a:t>:</a:t>
            </a:r>
            <a:endParaRPr lang="vi-VN"/>
          </a:p>
        </p:txBody>
      </p:sp>
      <p:pic>
        <p:nvPicPr>
          <p:cNvPr id="5122" name="Picture 2" descr="E:\handmade\Ngay Mu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9" y="940961"/>
            <a:ext cx="3096344" cy="2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ohoabinh.com.vn/Includes/newsimg/24102007102709_Co%20voi%20%20%20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34570"/>
            <a:ext cx="2656985" cy="23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airyvietnam.com/data/news/medium_cdl13147650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096344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ienbientv.vn/dataimages/201307/original/images859575_Dau_tuong_Tuan_Giao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248"/>
            <a:ext cx="2095543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v3.news.zdn.vn/w660/Uploaded/pgi_xvauqbnau/2014_10_10/anh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22" y="3861048"/>
            <a:ext cx="341831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28502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Rơm</a:t>
            </a:r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2766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Cỏ voi</a:t>
            </a:r>
            <a:endParaRPr lang="vi-VN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5728" y="32004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Thân cây đậu tương</a:t>
            </a:r>
            <a:endParaRPr lang="vi-VN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+mj-lt"/>
              </a:rPr>
              <a:t>Cỏ ngọt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60960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Thân cây ngô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8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034"/>
            <a:ext cx="741682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Điền vào bảng phương pháp sản xuất thức ăn thích hợp với công việc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276" y="1120651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vi-VN" sz="2000" b="1" dirty="0" smtClean="0">
                <a:latin typeface="+mj-lt"/>
              </a:rPr>
              <a:t>Luân canh, xen canh, gối vụ để sản xuất ra nhiều lúa, ngô, khoai, sắn.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vi-VN" sz="2000" b="1" dirty="0" smtClean="0">
                <a:latin typeface="+mj-lt"/>
              </a:rPr>
              <a:t>Tận dụng đất vườn, rừng, bờ mương để trồng nhiều loại cỏ, rau xanh cho vật nuôi.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vi-VN" sz="2000" b="1" dirty="0" smtClean="0">
                <a:latin typeface="+mj-lt"/>
              </a:rPr>
              <a:t>Tận dụng các sản phẩm phụ trong trồng trọt như: rơm, rạ, thân cây họ đậu, thân cây ngô, lạc, đỗ.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vi-VN" sz="2000" b="1" dirty="0" smtClean="0">
                <a:latin typeface="+mj-lt"/>
              </a:rPr>
              <a:t>Nhập khẩu ngô, bột cỏ để nuôi vật nuôi.</a:t>
            </a:r>
            <a:endParaRPr lang="vi-VN" sz="2000" b="1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27781"/>
              </p:ext>
            </p:extLst>
          </p:nvPr>
        </p:nvGraphicFramePr>
        <p:xfrm>
          <a:off x="827584" y="4437111"/>
          <a:ext cx="7704856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41301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Phương</a:t>
                      </a:r>
                      <a:r>
                        <a:rPr lang="vi-VN" sz="2000" baseline="0" dirty="0" smtClean="0">
                          <a:latin typeface="+mj-lt"/>
                        </a:rPr>
                        <a:t> pháp sản xuất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Kí</a:t>
                      </a:r>
                      <a:r>
                        <a:rPr lang="vi-VN" sz="2000" baseline="0" smtClean="0">
                          <a:latin typeface="+mj-lt"/>
                        </a:rPr>
                        <a:t> hiệu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</a:tr>
              <a:tr h="753521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Thức</a:t>
                      </a:r>
                      <a:r>
                        <a:rPr lang="vi-VN" sz="2000" baseline="0" dirty="0" smtClean="0">
                          <a:latin typeface="+mj-lt"/>
                        </a:rPr>
                        <a:t> ăn giàu gluxit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</a:tr>
              <a:tr h="577387"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Thức</a:t>
                      </a:r>
                      <a:r>
                        <a:rPr lang="vi-VN" sz="2000" baseline="0" smtClean="0">
                          <a:latin typeface="+mj-lt"/>
                        </a:rPr>
                        <a:t> ăn thô xanh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8024" y="50935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  a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en-US" dirty="0" smtClean="0"/>
              <a:t> </a:t>
            </a:r>
            <a:r>
              <a:rPr lang="vi-VN" dirty="0" smtClean="0"/>
              <a:t> b, c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21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andmade\2732012174524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" y="0"/>
            <a:ext cx="915531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Củng cố kiến thức </a:t>
            </a:r>
            <a:endParaRPr lang="vi-VN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5314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Ghi nhớ</a:t>
            </a:r>
            <a:endParaRPr lang="vi-VN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64904"/>
            <a:ext cx="7041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latin typeface="+mj-lt"/>
              </a:rPr>
              <a:t>Phát triển sản xuất theo mô hình VAC hoặc RVAC: luân canh, tăng vụ nhiều loại cây trồng: nuôi, khai thác nhiều thủy, hải sản...để sản xuất ra nhiều loại thức ăn giàu protein, gluxit và thức ăn thô xanh sẽ góp phần phát triển chăn nuôi vững chắc</a:t>
            </a:r>
            <a:r>
              <a:rPr lang="vi-VN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7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43" y="166209"/>
            <a:ext cx="799288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vi-VN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8192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latin typeface="+mj-lt"/>
                <a:ea typeface="Windsor"/>
                <a:cs typeface="Windsor"/>
              </a:rPr>
              <a:t>? Hãy nêu các thành phần dinh dưỡng của thức ăn vật nuôi? </a:t>
            </a:r>
          </a:p>
          <a:p>
            <a:pPr marL="285750" indent="-285750">
              <a:lnSpc>
                <a:spcPct val="150000"/>
              </a:lnSpc>
              <a:buFont typeface="Wide Latin" pitchFamily="18" charset="0"/>
              <a:buChar char="-"/>
            </a:pPr>
            <a:r>
              <a:rPr lang="vi-VN" sz="2400" b="1" dirty="0" smtClean="0">
                <a:latin typeface="+mj-lt"/>
              </a:rPr>
              <a:t>Các thành phần dinh dưỡng của thức ăn vật nuôi: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+"/>
            </a:pPr>
            <a:r>
              <a:rPr lang="vi-VN" sz="2400" b="1" dirty="0" smtClean="0">
                <a:latin typeface="+mj-lt"/>
              </a:rPr>
              <a:t>Nước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+"/>
            </a:pPr>
            <a:r>
              <a:rPr lang="vi-VN" sz="2400" b="1" dirty="0" smtClean="0">
                <a:latin typeface="+mj-lt"/>
              </a:rPr>
              <a:t>Chất khô: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 smtClean="0">
                <a:latin typeface="+mj-lt"/>
              </a:rPr>
              <a:t>Protein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 smtClean="0">
                <a:latin typeface="+mj-lt"/>
              </a:rPr>
              <a:t>Gluxit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 smtClean="0">
                <a:latin typeface="+mj-lt"/>
              </a:rPr>
              <a:t>Lipit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 smtClean="0">
                <a:latin typeface="+mj-lt"/>
              </a:rPr>
              <a:t>Chất khoáng và vitamin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610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92696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de Latin" pitchFamily="18" charset="0"/>
              <a:buChar char="?"/>
            </a:pPr>
            <a:r>
              <a:rPr lang="vi-VN" sz="2400" b="1" dirty="0" smtClean="0">
                <a:latin typeface="+mj-lt"/>
              </a:rPr>
              <a:t>Vậy trong các loại thức ăn khác nhau thì thành phần dinh dưỡng của chúng giống hay khác nhau? Lấy ví dụ.</a:t>
            </a:r>
            <a:endParaRPr lang="vi-VN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Trong các loại thức ăn khác nhau thì thành phần dinh dưỡng của chúng khác nhau</a:t>
            </a:r>
            <a:endParaRPr lang="vi-VN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Các loại thức ăn nhiều tinh bột như: gạo, khoai, săn...thì có nhiều gluxit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Bột cá, bột tôm, đậu tương...thì nhiều protein.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Rơm lúa, thân cây ngô, cỏ voi ...thì nhiều chất thô xanh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0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0872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latin typeface="+mj-lt"/>
              </a:rPr>
              <a:t>Vậy người ta dựa vào đâu để phân loại thức ăn?</a:t>
            </a:r>
            <a:endParaRPr lang="vi-VN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Dựa vào thành phần dinh dưỡng </a:t>
            </a:r>
            <a:r>
              <a:rPr lang="en-US" sz="2400" b="1" dirty="0" err="1" smtClean="0">
                <a:solidFill>
                  <a:srgbClr val="0070C0"/>
                </a:solidFill>
                <a:latin typeface="+mj-lt"/>
              </a:rPr>
              <a:t>gồm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+mj-lt"/>
              </a:rPr>
              <a:t>các</a:t>
            </a: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 loại thức ăn:</a:t>
            </a:r>
          </a:p>
          <a:p>
            <a:pPr marL="285750" indent="-285750">
              <a:lnSpc>
                <a:spcPct val="150000"/>
              </a:lnSpc>
              <a:buFont typeface="Vrinda" pitchFamily="34" charset="0"/>
              <a:buChar char="+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Loại giàu protein: </a:t>
            </a:r>
          </a:p>
          <a:p>
            <a:pPr marL="285750" indent="-285750">
              <a:lnSpc>
                <a:spcPct val="150000"/>
              </a:lnSpc>
              <a:buFont typeface="Vrinda" pitchFamily="34" charset="0"/>
              <a:buChar char="+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Loại giàu gluxit: </a:t>
            </a:r>
          </a:p>
          <a:p>
            <a:pPr marL="285750" indent="-285750">
              <a:lnSpc>
                <a:spcPct val="150000"/>
              </a:lnSpc>
              <a:buFont typeface="Vrinda" pitchFamily="34" charset="0"/>
              <a:buChar char="+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Loại giàu chất thô: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667000"/>
            <a:ext cx="443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Có hàm lượng protein &gt; 14%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20040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 </a:t>
            </a:r>
            <a:r>
              <a:rPr lang="vi-VN" sz="2400" b="1" dirty="0" smtClean="0">
                <a:latin typeface="+mj-lt"/>
              </a:rPr>
              <a:t>Có hàm lượng gluxit &gt; 50%</a:t>
            </a:r>
            <a:endParaRPr lang="vi-VN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733800"/>
            <a:ext cx="483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 </a:t>
            </a:r>
            <a:r>
              <a:rPr lang="vi-VN" sz="2400" b="1" dirty="0" smtClean="0">
                <a:latin typeface="+mj-lt"/>
              </a:rPr>
              <a:t>Có hàm lượng chất xơ &gt; 30%</a:t>
            </a:r>
            <a:endParaRPr lang="vi-VN" sz="2400" b="1" dirty="0">
              <a:latin typeface="+mj-lt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2243" y="1676071"/>
            <a:ext cx="72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762395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5902"/>
              </p:ext>
            </p:extLst>
          </p:nvPr>
        </p:nvGraphicFramePr>
        <p:xfrm>
          <a:off x="899592" y="1844824"/>
          <a:ext cx="7560840" cy="392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0280"/>
                <a:gridCol w="2520280"/>
                <a:gridCol w="2520280"/>
              </a:tblGrid>
              <a:tr h="72008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Tên</a:t>
                      </a:r>
                      <a:r>
                        <a:rPr lang="vi-VN" sz="2000" baseline="0" dirty="0" smtClean="0">
                          <a:latin typeface="+mj-lt"/>
                        </a:rPr>
                        <a:t> thức ăn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Thành</a:t>
                      </a:r>
                      <a:r>
                        <a:rPr lang="vi-VN" sz="2000" baseline="0" smtClean="0">
                          <a:latin typeface="+mj-lt"/>
                        </a:rPr>
                        <a:t> phần dinh dưỡng chủ yếu(%)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Phân</a:t>
                      </a:r>
                      <a:r>
                        <a:rPr lang="vi-VN" sz="2000" baseline="0" smtClean="0">
                          <a:latin typeface="+mj-lt"/>
                        </a:rPr>
                        <a:t> loại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Bột</a:t>
                      </a:r>
                      <a:r>
                        <a:rPr lang="vi-VN" sz="2000" baseline="0" dirty="0" smtClean="0">
                          <a:latin typeface="+mj-lt"/>
                        </a:rPr>
                        <a:t> cá Hạ Long</a:t>
                      </a:r>
                    </a:p>
                    <a:p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46% protein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Đậu</a:t>
                      </a:r>
                      <a:r>
                        <a:rPr lang="vi-VN" sz="2000" baseline="0" smtClean="0">
                          <a:latin typeface="+mj-lt"/>
                        </a:rPr>
                        <a:t> tương(đậu nành) hạt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36% protein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smtClean="0">
                        <a:latin typeface="+mj-lt"/>
                      </a:endParaRPr>
                    </a:p>
                    <a:p>
                      <a:endParaRPr lang="vi-VN" sz="20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Khô</a:t>
                      </a:r>
                      <a:r>
                        <a:rPr lang="vi-VN" sz="2000" baseline="0" smtClean="0">
                          <a:latin typeface="+mj-lt"/>
                        </a:rPr>
                        <a:t> dầu lạc( đậu phộng)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40% protein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Hạt</a:t>
                      </a:r>
                      <a:r>
                        <a:rPr lang="vi-VN" sz="2000" baseline="0" smtClean="0">
                          <a:latin typeface="+mj-lt"/>
                        </a:rPr>
                        <a:t> ngô( bắp) vàng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8,9% protein</a:t>
                      </a:r>
                      <a:r>
                        <a:rPr lang="vi-VN" sz="2000" baseline="0" smtClean="0">
                          <a:latin typeface="+mj-lt"/>
                        </a:rPr>
                        <a:t> và 69% gluxit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Rơm</a:t>
                      </a:r>
                      <a:r>
                        <a:rPr lang="vi-VN" sz="2000" baseline="0" smtClean="0">
                          <a:latin typeface="+mj-lt"/>
                        </a:rPr>
                        <a:t> lúa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>
                          <a:latin typeface="+mj-lt"/>
                        </a:rPr>
                        <a:t>&gt; 30% xơ</a:t>
                      </a:r>
                      <a:endParaRPr lang="vi-VN" sz="2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Dựa vào thành phần dinh dưỡng chủ yếu, hãy phân loại các loại thức ăn trong bảng?</a:t>
            </a:r>
            <a:endParaRPr lang="vi-VN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0386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Giàu protein</a:t>
            </a:r>
            <a:endParaRPr lang="vi-V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Giàu protein</a:t>
            </a:r>
            <a:endParaRPr lang="vi-V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667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Giàu protein</a:t>
            </a:r>
            <a:endParaRPr lang="vi-V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724400"/>
            <a:ext cx="217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Giàu gluxit</a:t>
            </a:r>
            <a:endParaRPr lang="vi-V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195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Giàu xơ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7596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II. Một số phương pháp sản xuất thức ăn vật nuôi</a:t>
            </a:r>
            <a:endParaRPr lang="vi-VN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1. Sản xuất thức ăn giàu protein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692" y="2331436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Hãy kể tên một số loại thức ăn giàu protein?</a:t>
            </a:r>
          </a:p>
          <a:p>
            <a:r>
              <a:rPr lang="vi-VN" sz="2800" b="1" dirty="0" smtClean="0">
                <a:latin typeface="+mj-lt"/>
              </a:rPr>
              <a:t>-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Một số loại thức ăn giàu protein: Đậu tương, bột cá, giun đất, bột tôm...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73380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pháp sản xuất thức ăn giàu protein?</a:t>
            </a:r>
          </a:p>
          <a:p>
            <a:r>
              <a:rPr lang="vi-VN" sz="2800" b="1" dirty="0" smtClean="0">
                <a:latin typeface="+mj-lt"/>
              </a:rPr>
              <a:t>-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 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Nuôi và khai thác nhiều thủy hải sản, nuôi giun đất, xen xanh tăng vụ cây họ đậu...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1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andmade\5a1be1a8f4f6261697ede11a98e1ea38_38455466-christianbackground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" y="-53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Bột cá được sản xuất như thế nào?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 =&gt; Sấy khô hoặc phơi khô sau đó mang đi nghiền nhỏ.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Giun được sản xuất như thế nào?</a:t>
            </a:r>
          </a:p>
          <a:p>
            <a:endParaRPr lang="vi-VN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andmade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2868"/>
            <a:ext cx="2466975" cy="24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handmade\egs1363487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85" y="1582868"/>
            <a:ext cx="2880320" cy="24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trunque.vn/uploads/photos/fe710ec211c744461c756fe8635f49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82867"/>
            <a:ext cx="2592288" cy="24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710" y="48043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Quy trình sản xuất giun: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93096"/>
            <a:ext cx="246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B1: Trộn đất với phân các vật nuôi ăn cỏ, đủ ẩm</a:t>
            </a:r>
            <a:endParaRPr lang="vi-VN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2930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B2: Thả giun giống vào phần đất đã tr</a:t>
            </a:r>
            <a:r>
              <a:rPr lang="en-US" sz="2400" b="1" dirty="0" smtClean="0">
                <a:latin typeface="+mj-lt"/>
              </a:rPr>
              <a:t>ộ</a:t>
            </a:r>
            <a:r>
              <a:rPr lang="vi-VN" sz="2400" b="1" dirty="0" smtClean="0">
                <a:latin typeface="+mj-lt"/>
              </a:rPr>
              <a:t>n </a:t>
            </a:r>
            <a:endParaRPr lang="vi-VN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9" y="4317184"/>
            <a:ext cx="235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B3: Thu sản phẩm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3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handmade\b3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1811" cy="23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handmade\BTB-14926-1_XFZQ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003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handmade\1417061389_Vỏ tô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60" y="0"/>
            <a:ext cx="31792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362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Nuôi giun</a:t>
            </a:r>
            <a:endParaRPr lang="vi-VN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280386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Nguyên liệu làm bột cá</a:t>
            </a:r>
            <a:endParaRPr lang="vi-VN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1091" y="230823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Tôm khô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31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841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Vrinda</vt:lpstr>
      <vt:lpstr>Wide Latin</vt:lpstr>
      <vt:lpstr>Windsor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Sản xuất thức ăn giàu gluxit</vt:lpstr>
      <vt:lpstr>Làm thế nào để có nhiều loại thức ăn đó?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Anh Tuan</cp:lastModifiedBy>
  <cp:revision>59</cp:revision>
  <dcterms:created xsi:type="dcterms:W3CDTF">2015-03-31T09:03:10Z</dcterms:created>
  <dcterms:modified xsi:type="dcterms:W3CDTF">2022-04-11T23:53:16Z</dcterms:modified>
</cp:coreProperties>
</file>