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57" r:id="rId3"/>
    <p:sldId id="258" r:id="rId4"/>
    <p:sldId id="259" r:id="rId5"/>
    <p:sldId id="262" r:id="rId6"/>
    <p:sldId id="260" r:id="rId7"/>
    <p:sldId id="261" r:id="rId8"/>
    <p:sldId id="264" r:id="rId9"/>
    <p:sldId id="265" r:id="rId10"/>
    <p:sldId id="266" r:id="rId11"/>
    <p:sldId id="267" r:id="rId12"/>
    <p:sldId id="268" r:id="rId13"/>
    <p:sldId id="269" r:id="rId14"/>
    <p:sldId id="279"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290991468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325133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CE59F9-E1F4-4AF5-AA7A-B5CDA010772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92849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C20B6C1-D048-407B-B018-31E1A1C72F6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3023850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C20B6C1-D048-407B-B018-31E1A1C72F6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CE59F9-E1F4-4AF5-AA7A-B5CDA010772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0653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C20B6C1-D048-407B-B018-31E1A1C72F6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1173846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37171263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448696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3925764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C20B6C1-D048-407B-B018-31E1A1C72F6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2540185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20B6C1-D048-407B-B018-31E1A1C72F6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529690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20B6C1-D048-407B-B018-31E1A1C72F6A}" type="datetimeFigureOut">
              <a:rPr lang="en-US" smtClean="0"/>
              <a:t>2/21/2021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1580654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20B6C1-D048-407B-B018-31E1A1C72F6A}" type="datetimeFigureOut">
              <a:rPr lang="en-US" smtClean="0"/>
              <a:t>2/21/2021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1891521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0B6C1-D048-407B-B018-31E1A1C72F6A}" type="datetimeFigureOut">
              <a:rPr lang="en-US" smtClean="0"/>
              <a:t>2/21/2021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178234802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C20B6C1-D048-407B-B018-31E1A1C72F6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38905874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C20B6C1-D048-407B-B018-31E1A1C72F6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0CE59F9-E1F4-4AF5-AA7A-B5CDA0107727}" type="slidenum">
              <a:rPr lang="en-US" smtClean="0"/>
              <a:t>‹#›</a:t>
            </a:fld>
            <a:endParaRPr lang="en-US"/>
          </a:p>
        </p:txBody>
      </p:sp>
    </p:spTree>
    <p:extLst>
      <p:ext uri="{BB962C8B-B14F-4D97-AF65-F5344CB8AC3E}">
        <p14:creationId xmlns:p14="http://schemas.microsoft.com/office/powerpoint/2010/main" val="2750597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C20B6C1-D048-407B-B018-31E1A1C72F6A}" type="datetimeFigureOut">
              <a:rPr lang="en-US" smtClean="0"/>
              <a:t>2/21/2021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0CE59F9-E1F4-4AF5-AA7A-B5CDA0107727}" type="slidenum">
              <a:rPr lang="en-US" smtClean="0"/>
              <a:t>‹#›</a:t>
            </a:fld>
            <a:endParaRPr lang="en-US"/>
          </a:p>
        </p:txBody>
      </p:sp>
    </p:spTree>
    <p:extLst>
      <p:ext uri="{BB962C8B-B14F-4D97-AF65-F5344CB8AC3E}">
        <p14:creationId xmlns:p14="http://schemas.microsoft.com/office/powerpoint/2010/main" val="1929196636"/>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4857" y="1352775"/>
            <a:ext cx="9918550" cy="1379668"/>
          </a:xfrm>
        </p:spPr>
        <p:txBody>
          <a:bodyPr/>
          <a:lstStyle/>
          <a:p>
            <a:r>
              <a:rPr lang="vi-VN" dirty="0" smtClean="0">
                <a:solidFill>
                  <a:srgbClr val="C00000"/>
                </a:solidFill>
              </a:rPr>
              <a:t>ÔN TẬP : MÙA XUÂN NHO NHỎ </a:t>
            </a:r>
            <a:endParaRPr lang="en-US" dirty="0">
              <a:solidFill>
                <a:srgbClr val="C00000"/>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181206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1" y="624110"/>
            <a:ext cx="10407332" cy="1280890"/>
          </a:xfrm>
        </p:spPr>
        <p:txBody>
          <a:bodyPr/>
          <a:lstStyle/>
          <a:p>
            <a:r>
              <a:rPr lang="en-US" b="1" dirty="0" err="1">
                <a:latin typeface="Times New Roman" panose="02020603050405020304" pitchFamily="18" charset="0"/>
                <a:cs typeface="Times New Roman" panose="02020603050405020304" pitchFamily="18" charset="0"/>
              </a:rPr>
              <a:t>b.Cảm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xúc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về</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mùa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xuân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nước</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63040"/>
            <a:ext cx="10414299" cy="4713923"/>
          </a:xfrm>
        </p:spPr>
        <p:txBody>
          <a:bodyPr>
            <a:normAutofit/>
          </a:bodyPr>
          <a:lstStyle/>
          <a:p>
            <a:pPr marL="0" indent="0">
              <a:buNone/>
            </a:pPr>
            <a:r>
              <a:rPr lang="en-US" dirty="0" smtClean="0"/>
              <a:t>-</a:t>
            </a:r>
            <a:r>
              <a:rPr lang="en-US" dirty="0" err="1" smtClean="0"/>
              <a:t>Trong</a:t>
            </a:r>
            <a:r>
              <a:rPr lang="en-US" dirty="0" smtClean="0"/>
              <a:t> </a:t>
            </a:r>
            <a:r>
              <a:rPr lang="en-US" dirty="0" err="1" smtClean="0"/>
              <a:t>quá</a:t>
            </a:r>
            <a:r>
              <a:rPr lang="en-US" dirty="0" smtClean="0"/>
              <a:t> </a:t>
            </a:r>
            <a:r>
              <a:rPr lang="en-US" dirty="0" err="1" smtClean="0"/>
              <a:t>khứ</a:t>
            </a:r>
            <a:r>
              <a:rPr lang="en-US" dirty="0" smtClean="0"/>
              <a:t> :  </a:t>
            </a:r>
            <a:r>
              <a:rPr lang="en-US" dirty="0" err="1" smtClean="0"/>
              <a:t>vất</a:t>
            </a:r>
            <a:r>
              <a:rPr lang="en-US" dirty="0" smtClean="0"/>
              <a:t> </a:t>
            </a:r>
            <a:r>
              <a:rPr lang="en-US" dirty="0" err="1" smtClean="0"/>
              <a:t>và</a:t>
            </a:r>
            <a:endParaRPr lang="en-US" dirty="0"/>
          </a:p>
          <a:p>
            <a:pPr>
              <a:buFontTx/>
              <a:buChar char="-"/>
            </a:pPr>
            <a:r>
              <a:rPr lang="vi-VN" sz="3200" i="1" dirty="0" smtClean="0">
                <a:latin typeface="Times New Roman" panose="02020603050405020304" pitchFamily="18" charset="0"/>
                <a:cs typeface="Times New Roman" panose="02020603050405020304" pitchFamily="18" charset="0"/>
              </a:rPr>
              <a:t>Nhà </a:t>
            </a:r>
            <a:r>
              <a:rPr lang="vi-VN" sz="3200" i="1" dirty="0">
                <a:latin typeface="Times New Roman" panose="02020603050405020304" pitchFamily="18" charset="0"/>
                <a:cs typeface="Times New Roman" panose="02020603050405020304" pitchFamily="18" charset="0"/>
              </a:rPr>
              <a:t>thơ khái </a:t>
            </a:r>
            <a:r>
              <a:rPr lang="vi-VN" sz="3200" i="1" dirty="0" smtClean="0">
                <a:latin typeface="Times New Roman" panose="02020603050405020304" pitchFamily="18" charset="0"/>
                <a:cs typeface="Times New Roman" panose="02020603050405020304" pitchFamily="18" charset="0"/>
              </a:rPr>
              <a:t>quát</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truyền</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thống</a:t>
            </a:r>
            <a:r>
              <a:rPr lang="vi-VN" sz="3200" i="1" dirty="0" smtClean="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lịch sử bốn nghìn năm dựng nước và giữ </a:t>
            </a:r>
            <a:r>
              <a:rPr lang="vi-VN" sz="3200" i="1" dirty="0" smtClean="0">
                <a:latin typeface="Times New Roman" panose="02020603050405020304" pitchFamily="18" charset="0"/>
                <a:cs typeface="Times New Roman" panose="02020603050405020304" pitchFamily="18" charset="0"/>
              </a:rPr>
              <a:t>nước</a:t>
            </a:r>
            <a:r>
              <a:rPr lang="en-US" sz="3200" i="1" dirty="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đầy</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tự</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hào</a:t>
            </a:r>
            <a:r>
              <a:rPr lang="en-US" sz="3200" i="1" dirty="0" smtClean="0">
                <a:latin typeface="Times New Roman" panose="02020603050405020304" pitchFamily="18" charset="0"/>
                <a:cs typeface="Times New Roman" panose="02020603050405020304" pitchFamily="18" charset="0"/>
              </a:rPr>
              <a:t> : </a:t>
            </a:r>
            <a:r>
              <a:rPr lang="en-US" sz="3200" i="1" dirty="0" err="1" smtClean="0">
                <a:latin typeface="Times New Roman" panose="02020603050405020304" pitchFamily="18" charset="0"/>
                <a:cs typeface="Times New Roman" panose="02020603050405020304" pitchFamily="18" charset="0"/>
              </a:rPr>
              <a:t>Vất</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vả</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và</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gian</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lao</a:t>
            </a:r>
            <a:endParaRPr lang="en-US" sz="3200" i="1" dirty="0" smtClean="0">
              <a:latin typeface="Times New Roman" panose="02020603050405020304" pitchFamily="18" charset="0"/>
              <a:cs typeface="Times New Roman" panose="02020603050405020304" pitchFamily="18" charset="0"/>
            </a:endParaRPr>
          </a:p>
          <a:p>
            <a:pPr>
              <a:buFont typeface="Symbol" panose="05050102010706020507" pitchFamily="18" charset="2"/>
              <a:buChar char="Þ"/>
            </a:pPr>
            <a:r>
              <a:rPr lang="vi-VN" sz="3200" dirty="0" smtClean="0">
                <a:latin typeface="Times New Roman" panose="02020603050405020304" pitchFamily="18" charset="0"/>
                <a:cs typeface="Times New Roman" panose="02020603050405020304" pitchFamily="18" charset="0"/>
              </a:rPr>
              <a:t>Hình </a:t>
            </a:r>
            <a:r>
              <a:rPr lang="vi-VN" sz="3200" dirty="0">
                <a:latin typeface="Times New Roman" panose="02020603050405020304" pitchFamily="18" charset="0"/>
                <a:cs typeface="Times New Roman" panose="02020603050405020304" pitchFamily="18" charset="0"/>
              </a:rPr>
              <a:t>ảnh đất nước hiện lên thật gần gũi, bình dị, trường tồn</a:t>
            </a:r>
            <a:r>
              <a:rPr lang="vi-VN"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marL="0" indent="0">
              <a:buNone/>
            </a:pP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ảnh</a:t>
            </a:r>
            <a:r>
              <a:rPr lang="en-US" sz="3200" dirty="0">
                <a:latin typeface="Times New Roman" panose="02020603050405020304" pitchFamily="18" charset="0"/>
                <a:cs typeface="Times New Roman" panose="02020603050405020304" pitchFamily="18" charset="0"/>
              </a:rPr>
              <a:t> s</a:t>
            </a:r>
            <a:r>
              <a:rPr lang="vi-VN" sz="3200" dirty="0">
                <a:latin typeface="Times New Roman" panose="02020603050405020304" pitchFamily="18" charset="0"/>
                <a:cs typeface="Times New Roman" panose="02020603050405020304" pitchFamily="18" charset="0"/>
              </a:rPr>
              <a:t>o sánh: </a:t>
            </a:r>
            <a:r>
              <a:rPr lang="vi-VN" sz="3200" i="1" dirty="0">
                <a:latin typeface="Times New Roman" panose="02020603050405020304" pitchFamily="18" charset="0"/>
                <a:cs typeface="Times New Roman" panose="02020603050405020304" pitchFamily="18" charset="0"/>
              </a:rPr>
              <a:t>Đất nước như vì sao</a:t>
            </a:r>
            <a:r>
              <a:rPr lang="vi-VN"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0" indent="0">
              <a:buNone/>
            </a:pPr>
            <a:r>
              <a:rPr lang="en-US" sz="3200" dirty="0" smtClean="0">
                <a:latin typeface="Times New Roman" panose="02020603050405020304" pitchFamily="18" charset="0"/>
                <a:cs typeface="Times New Roman" panose="02020603050405020304" pitchFamily="18" charset="0"/>
              </a:rPr>
              <a:t>&gt;  </a:t>
            </a:r>
            <a:r>
              <a:rPr lang="en-US" sz="3200" dirty="0" err="1">
                <a:latin typeface="Times New Roman" panose="02020603050405020304" pitchFamily="18" charset="0"/>
                <a:cs typeface="Times New Roman" panose="02020603050405020304" pitchFamily="18" charset="0"/>
              </a:rPr>
              <a:t>Nt</a:t>
            </a:r>
            <a:r>
              <a:rPr lang="en-US" sz="3200" dirty="0">
                <a:latin typeface="Times New Roman" panose="02020603050405020304" pitchFamily="18" charset="0"/>
                <a:cs typeface="Times New Roman" panose="02020603050405020304" pitchFamily="18" charset="0"/>
              </a:rPr>
              <a:t> so </a:t>
            </a:r>
            <a:r>
              <a:rPr lang="en-US" sz="3200" dirty="0" err="1">
                <a:latin typeface="Times New Roman" panose="02020603050405020304" pitchFamily="18" charset="0"/>
                <a:cs typeface="Times New Roman" panose="02020603050405020304" pitchFamily="18" charset="0"/>
              </a:rPr>
              <a:t>sánh</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thể</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hiện</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niềm</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tin </a:t>
            </a:r>
            <a:r>
              <a:rPr lang="en-US" sz="3200" dirty="0" err="1">
                <a:latin typeface="Times New Roman" panose="02020603050405020304" pitchFamily="18" charset="0"/>
                <a:cs typeface="Times New Roman" panose="02020603050405020304" pitchFamily="18" charset="0"/>
              </a:rPr>
              <a:t>tưởng</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tương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lai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đất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nước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sẽ</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tỏa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sáng</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7367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Times New Roman" panose="02020603050405020304" pitchFamily="18" charset="0"/>
                <a:cs typeface="Times New Roman" panose="02020603050405020304" pitchFamily="18" charset="0"/>
              </a:rPr>
              <a:t>3.</a:t>
            </a:r>
            <a:r>
              <a:rPr lang="vi-VN" u="sng" dirty="0" smtClean="0">
                <a:latin typeface="Times New Roman" panose="02020603050405020304" pitchFamily="18" charset="0"/>
                <a:cs typeface="Times New Roman" panose="02020603050405020304" pitchFamily="18" charset="0"/>
              </a:rPr>
              <a:t>Ư</a:t>
            </a:r>
            <a:r>
              <a:rPr lang="en-US" u="sng" dirty="0" err="1" smtClean="0">
                <a:latin typeface="Times New Roman" panose="02020603050405020304" pitchFamily="18" charset="0"/>
                <a:cs typeface="Times New Roman" panose="02020603050405020304" pitchFamily="18" charset="0"/>
              </a:rPr>
              <a:t>ớc</a:t>
            </a:r>
            <a:r>
              <a:rPr lang="en-US" u="sng" dirty="0" smtClean="0">
                <a:latin typeface="Times New Roman" panose="02020603050405020304" pitchFamily="18" charset="0"/>
                <a:cs typeface="Times New Roman" panose="02020603050405020304" pitchFamily="18" charset="0"/>
              </a:rPr>
              <a:t> </a:t>
            </a:r>
            <a:r>
              <a:rPr lang="en-US" u="sng" dirty="0" err="1" smtClean="0">
                <a:latin typeface="Times New Roman" panose="02020603050405020304" pitchFamily="18" charset="0"/>
                <a:cs typeface="Times New Roman" panose="02020603050405020304" pitchFamily="18" charset="0"/>
              </a:rPr>
              <a:t>nguyện</a:t>
            </a:r>
            <a:r>
              <a:rPr lang="en-US" u="sng" dirty="0" smtClean="0">
                <a:latin typeface="Times New Roman" panose="02020603050405020304" pitchFamily="18" charset="0"/>
                <a:cs typeface="Times New Roman" panose="02020603050405020304" pitchFamily="18" charset="0"/>
              </a:rPr>
              <a:t> </a:t>
            </a:r>
            <a:r>
              <a:rPr lang="en-US" u="sng" dirty="0" err="1" smtClean="0">
                <a:latin typeface="Times New Roman" panose="02020603050405020304" pitchFamily="18" charset="0"/>
                <a:cs typeface="Times New Roman" panose="02020603050405020304" pitchFamily="18" charset="0"/>
              </a:rPr>
              <a:t>của</a:t>
            </a:r>
            <a:r>
              <a:rPr lang="en-US" u="sng" dirty="0" smtClean="0">
                <a:latin typeface="Times New Roman" panose="02020603050405020304" pitchFamily="18" charset="0"/>
                <a:cs typeface="Times New Roman" panose="02020603050405020304" pitchFamily="18" charset="0"/>
              </a:rPr>
              <a:t> </a:t>
            </a:r>
            <a:r>
              <a:rPr lang="en-US" u="sng" dirty="0" err="1" smtClean="0">
                <a:latin typeface="Times New Roman" panose="02020603050405020304" pitchFamily="18" charset="0"/>
                <a:cs typeface="Times New Roman" panose="02020603050405020304" pitchFamily="18" charset="0"/>
              </a:rPr>
              <a:t>tác</a:t>
            </a:r>
            <a:r>
              <a:rPr lang="en-US" u="sng" dirty="0" smtClean="0">
                <a:latin typeface="Times New Roman" panose="02020603050405020304" pitchFamily="18" charset="0"/>
                <a:cs typeface="Times New Roman" panose="02020603050405020304" pitchFamily="18" charset="0"/>
              </a:rPr>
              <a:t> </a:t>
            </a:r>
            <a:r>
              <a:rPr lang="en-US" u="sng" dirty="0" err="1" smtClean="0">
                <a:latin typeface="Times New Roman" panose="02020603050405020304" pitchFamily="18" charset="0"/>
                <a:cs typeface="Times New Roman" panose="02020603050405020304" pitchFamily="18" charset="0"/>
              </a:rPr>
              <a:t>giả</a:t>
            </a:r>
            <a:r>
              <a:rPr lang="en-US" u="sng" dirty="0" smtClean="0">
                <a:latin typeface="Times New Roman" panose="02020603050405020304" pitchFamily="18" charset="0"/>
                <a:cs typeface="Times New Roman" panose="02020603050405020304" pitchFamily="18" charset="0"/>
              </a:rPr>
              <a:t>.</a:t>
            </a:r>
            <a:endParaRPr lang="en-US" u="sng"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58808969"/>
              </p:ext>
            </p:extLst>
          </p:nvPr>
        </p:nvGraphicFramePr>
        <p:xfrm>
          <a:off x="2589213" y="2133600"/>
          <a:ext cx="8915400" cy="2225040"/>
        </p:xfrm>
        <a:graphic>
          <a:graphicData uri="http://schemas.openxmlformats.org/drawingml/2006/table">
            <a:tbl>
              <a:tblPr firstRow="1" bandRow="1">
                <a:tableStyleId>{5C22544A-7EE6-4342-B048-85BDC9FD1C3A}</a:tableStyleId>
              </a:tblPr>
              <a:tblGrid>
                <a:gridCol w="4457700">
                  <a:extLst>
                    <a:ext uri="{9D8B030D-6E8A-4147-A177-3AD203B41FA5}">
                      <a16:colId xmlns:a16="http://schemas.microsoft.com/office/drawing/2014/main" val="1678369129"/>
                    </a:ext>
                  </a:extLst>
                </a:gridCol>
                <a:gridCol w="4457700">
                  <a:extLst>
                    <a:ext uri="{9D8B030D-6E8A-4147-A177-3AD203B41FA5}">
                      <a16:colId xmlns:a16="http://schemas.microsoft.com/office/drawing/2014/main" val="2186437318"/>
                    </a:ext>
                  </a:extLst>
                </a:gridCol>
              </a:tblGrid>
              <a:tr h="370840">
                <a:tc>
                  <a:txBody>
                    <a:bodyPr/>
                    <a:lstStyle/>
                    <a:p>
                      <a:pPr>
                        <a:spcBef>
                          <a:spcPct val="0"/>
                        </a:spcBef>
                        <a:buClrTx/>
                        <a:buSzTx/>
                        <a:buFontTx/>
                        <a:buNone/>
                      </a:pPr>
                      <a:r>
                        <a:rPr lang="en-US" altLang="en-US" sz="2800" b="1" i="1" dirty="0" smtClean="0">
                          <a:latin typeface="Times New Roman" panose="02020603050405020304" pitchFamily="18" charset="0"/>
                        </a:rPr>
                        <a:t>Ta </a:t>
                      </a:r>
                      <a:r>
                        <a:rPr lang="en-US" altLang="en-US" sz="2800" b="1" i="1" dirty="0" err="1" smtClean="0">
                          <a:latin typeface="Times New Roman" panose="02020603050405020304" pitchFamily="18" charset="0"/>
                        </a:rPr>
                        <a:t>làm</a:t>
                      </a:r>
                      <a:r>
                        <a:rPr lang="en-US" altLang="en-US" sz="2800" b="1" i="1" dirty="0" smtClean="0">
                          <a:latin typeface="Times New Roman" panose="02020603050405020304" pitchFamily="18" charset="0"/>
                        </a:rPr>
                        <a:t> con </a:t>
                      </a:r>
                      <a:r>
                        <a:rPr lang="en-US" altLang="en-US" sz="2800" b="1" i="1" dirty="0" err="1" smtClean="0">
                          <a:latin typeface="Times New Roman" panose="02020603050405020304" pitchFamily="18" charset="0"/>
                        </a:rPr>
                        <a:t>chim</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hót</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smtClean="0">
                          <a:latin typeface="Times New Roman" panose="02020603050405020304" pitchFamily="18" charset="0"/>
                        </a:rPr>
                        <a:t>Ta </a:t>
                      </a:r>
                      <a:r>
                        <a:rPr lang="en-US" altLang="en-US" sz="2800" b="1" i="1" dirty="0" err="1" smtClean="0">
                          <a:latin typeface="Times New Roman" panose="02020603050405020304" pitchFamily="18" charset="0"/>
                        </a:rPr>
                        <a:t>làm</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một</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cành</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hoa</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smtClean="0">
                          <a:latin typeface="Times New Roman" panose="02020603050405020304" pitchFamily="18" charset="0"/>
                        </a:rPr>
                        <a:t>Ta </a:t>
                      </a:r>
                      <a:r>
                        <a:rPr lang="en-US" altLang="en-US" sz="2800" b="1" i="1" dirty="0" err="1" smtClean="0">
                          <a:latin typeface="Times New Roman" panose="02020603050405020304" pitchFamily="18" charset="0"/>
                        </a:rPr>
                        <a:t>nhập</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vào</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hòa</a:t>
                      </a:r>
                      <a:r>
                        <a:rPr lang="en-US" altLang="en-US" sz="2800" b="1" i="1" dirty="0" smtClean="0">
                          <a:latin typeface="Times New Roman" panose="02020603050405020304" pitchFamily="18" charset="0"/>
                        </a:rPr>
                        <a:t> ca</a:t>
                      </a:r>
                    </a:p>
                    <a:p>
                      <a:pPr>
                        <a:spcBef>
                          <a:spcPct val="0"/>
                        </a:spcBef>
                        <a:buClrTx/>
                        <a:buSzTx/>
                        <a:buFontTx/>
                        <a:buNone/>
                      </a:pPr>
                      <a:r>
                        <a:rPr lang="en-US" altLang="en-US" sz="2800" b="1" i="1" dirty="0" smtClean="0">
                          <a:latin typeface="Times New Roman" panose="02020603050405020304" pitchFamily="18" charset="0"/>
                        </a:rPr>
                        <a:t>Một </a:t>
                      </a:r>
                      <a:r>
                        <a:rPr lang="en-US" altLang="en-US" sz="2800" b="1" i="1" dirty="0" err="1" smtClean="0">
                          <a:latin typeface="Times New Roman" panose="02020603050405020304" pitchFamily="18" charset="0"/>
                        </a:rPr>
                        <a:t>nốt</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trầm</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xao</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xuyến</a:t>
                      </a:r>
                      <a:endParaRPr lang="en-US" altLang="en-US" sz="2800" b="1" i="1" dirty="0">
                        <a:latin typeface="Times New Roman" panose="02020603050405020304" pitchFamily="18" charset="0"/>
                      </a:endParaRPr>
                    </a:p>
                  </a:txBody>
                  <a:tcPr marL="77526" marR="77526"/>
                </a:tc>
                <a:tc>
                  <a:txBody>
                    <a:bodyPr/>
                    <a:lstStyle/>
                    <a:p>
                      <a:pPr>
                        <a:spcBef>
                          <a:spcPct val="0"/>
                        </a:spcBef>
                        <a:buClrTx/>
                        <a:buSzTx/>
                        <a:buFontTx/>
                        <a:buNone/>
                      </a:pPr>
                      <a:r>
                        <a:rPr lang="en-US" altLang="en-US" sz="2800" b="1" i="1" dirty="0" smtClean="0">
                          <a:latin typeface="Times New Roman" panose="02020603050405020304" pitchFamily="18" charset="0"/>
                        </a:rPr>
                        <a:t>Một </a:t>
                      </a:r>
                      <a:r>
                        <a:rPr lang="en-US" altLang="en-US" sz="2800" b="1" i="1" dirty="0" err="1" smtClean="0">
                          <a:latin typeface="Times New Roman" panose="02020603050405020304" pitchFamily="18" charset="0"/>
                        </a:rPr>
                        <a:t>mùa</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xuân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nho</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nhỏ</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Lặng</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lẽ</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dâng</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cho</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đời</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Dù</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là</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tuổi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hai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mươi</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Dù</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là</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tuổi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hai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mươi</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Dù</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là</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khi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tóc</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bạc</a:t>
                      </a:r>
                      <a:endParaRPr lang="en-US" altLang="en-US" sz="2800" b="1" i="1" dirty="0">
                        <a:latin typeface="Times New Roman" panose="02020603050405020304" pitchFamily="18" charset="0"/>
                      </a:endParaRPr>
                    </a:p>
                  </a:txBody>
                  <a:tcPr marL="77526" marR="77526"/>
                </a:tc>
                <a:extLst>
                  <a:ext uri="{0D108BD9-81ED-4DB2-BD59-A6C34878D82A}">
                    <a16:rowId xmlns:a16="http://schemas.microsoft.com/office/drawing/2014/main" val="3607331091"/>
                  </a:ext>
                </a:extLst>
              </a:tr>
            </a:tbl>
          </a:graphicData>
        </a:graphic>
      </p:graphicFrame>
    </p:spTree>
    <p:extLst>
      <p:ext uri="{BB962C8B-B14F-4D97-AF65-F5344CB8AC3E}">
        <p14:creationId xmlns:p14="http://schemas.microsoft.com/office/powerpoint/2010/main" val="21824345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0000"/>
                </a:solidFill>
                <a:latin typeface="Times New Roman" panose="02020603050405020304" pitchFamily="18" charset="0"/>
                <a:cs typeface="Times New Roman" panose="02020603050405020304" pitchFamily="18" charset="0"/>
              </a:rPr>
              <a:t>Phiếu</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học</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tập</a:t>
            </a:r>
            <a:r>
              <a:rPr lang="en-US" dirty="0" smtClean="0">
                <a:solidFill>
                  <a:srgbClr val="FF0000"/>
                </a:solidFill>
                <a:latin typeface="Times New Roman" panose="02020603050405020304" pitchFamily="18" charset="0"/>
                <a:cs typeface="Times New Roman" panose="02020603050405020304" pitchFamily="18" charset="0"/>
              </a:rPr>
              <a:t> </a:t>
            </a:r>
            <a:r>
              <a:rPr lang="en-US" dirty="0" err="1" smtClean="0">
                <a:solidFill>
                  <a:srgbClr val="FF0000"/>
                </a:solidFill>
                <a:latin typeface="Times New Roman" panose="02020603050405020304" pitchFamily="18" charset="0"/>
                <a:cs typeface="Times New Roman" panose="02020603050405020304" pitchFamily="18" charset="0"/>
              </a:rPr>
              <a:t>số</a:t>
            </a:r>
            <a:r>
              <a:rPr lang="en-US" dirty="0" smtClean="0">
                <a:solidFill>
                  <a:srgbClr val="FF0000"/>
                </a:solidFill>
                <a:latin typeface="Times New Roman" panose="02020603050405020304" pitchFamily="18" charset="0"/>
                <a:cs typeface="Times New Roman" panose="02020603050405020304" pitchFamily="18" charset="0"/>
              </a:rPr>
              <a:t> 4</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80160" y="1473798"/>
            <a:ext cx="10224452" cy="4437424"/>
          </a:xfrm>
        </p:spPr>
        <p:txBody>
          <a:bodyPr>
            <a:normAutofit/>
          </a:bodyPr>
          <a:lstStyle/>
          <a:p>
            <a:pPr marL="0" indent="0">
              <a:buNone/>
            </a:pPr>
            <a:r>
              <a:rPr lang="vi-VN" sz="2800" dirty="0"/>
              <a:t>1. Trước vẻ đẹp của mùa xuân đất nước mùa xuân cách mạng nhà thơ đã bộc lộ nguyện ước gì? </a:t>
            </a:r>
            <a:endParaRPr lang="en-US" sz="2800" dirty="0"/>
          </a:p>
          <a:p>
            <a:pPr marL="0" indent="0">
              <a:buNone/>
            </a:pPr>
            <a:r>
              <a:rPr lang="vi-VN" sz="2800" dirty="0"/>
              <a:t>2. Chỉ ra nghệ thuật độc đáo mà nhà thơ sử dụng trong đoạn thơ? Nêu tác dụng?</a:t>
            </a:r>
            <a:endParaRPr lang="en-US" sz="2800" dirty="0"/>
          </a:p>
          <a:p>
            <a:pPr marL="0" indent="0">
              <a:buNone/>
            </a:pPr>
            <a:r>
              <a:rPr lang="vi-VN" sz="2800" dirty="0"/>
              <a:t>3. Tại sao ở khổ 1, tác giả xưng “tôi” nhưng đến đây tác giả lại xưng “ta”? Việc thay đổi cách xưng hô như vậy có ý nghĩa gì?</a:t>
            </a:r>
            <a:endParaRPr lang="en-US" sz="2800" dirty="0"/>
          </a:p>
          <a:p>
            <a:pPr marL="0" indent="0">
              <a:buNone/>
            </a:pPr>
            <a:r>
              <a:rPr lang="en-US" sz="2800" dirty="0"/>
              <a:t>4</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Nêu nhận xét của em về </a:t>
            </a:r>
            <a:r>
              <a:rPr lang="en-US" sz="2800" dirty="0" err="1" smtClean="0">
                <a:latin typeface="Arial" panose="020B0604020202020204" pitchFamily="34" charset="0"/>
                <a:cs typeface="Arial" panose="020B0604020202020204" pitchFamily="34" charset="0"/>
              </a:rPr>
              <a:t>ước</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nguyện</a:t>
            </a:r>
            <a:r>
              <a:rPr lang="en-US" sz="2800" dirty="0" smtClean="0">
                <a:latin typeface="Arial" panose="020B0604020202020204" pitchFamily="34" charset="0"/>
                <a:cs typeface="Arial" panose="020B0604020202020204" pitchFamily="34" charset="0"/>
              </a:rPr>
              <a:t> </a:t>
            </a:r>
            <a:r>
              <a:rPr lang="vi-VN" sz="2800" dirty="0" smtClean="0">
                <a:latin typeface="Arial" panose="020B0604020202020204" pitchFamily="34" charset="0"/>
                <a:cs typeface="Arial" panose="020B0604020202020204" pitchFamily="34" charset="0"/>
              </a:rPr>
              <a:t>của </a:t>
            </a:r>
            <a:r>
              <a:rPr lang="vi-VN" sz="2800" dirty="0">
                <a:latin typeface="Arial" panose="020B0604020202020204" pitchFamily="34" charset="0"/>
                <a:cs typeface="Arial" panose="020B0604020202020204" pitchFamily="34" charset="0"/>
              </a:rPr>
              <a:t>nhà thơ?</a:t>
            </a:r>
            <a:endParaRPr lang="en-US" sz="28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6638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979" y="624110"/>
            <a:ext cx="10127633" cy="1280890"/>
          </a:xfrm>
        </p:spPr>
        <p:txBody>
          <a:bodyPr/>
          <a:lstStyle/>
          <a:p>
            <a:r>
              <a:rPr lang="en-US" u="sng" dirty="0"/>
              <a:t>3.</a:t>
            </a:r>
            <a:r>
              <a:rPr lang="vi-VN" u="sng" dirty="0">
                <a:latin typeface="Times New Roman" panose="02020603050405020304" pitchFamily="18" charset="0"/>
                <a:cs typeface="Times New Roman" panose="02020603050405020304" pitchFamily="18" charset="0"/>
              </a:rPr>
              <a:t>Ư</a:t>
            </a:r>
            <a:r>
              <a:rPr lang="en-US" u="sng" dirty="0" err="1">
                <a:latin typeface="Times New Roman" panose="02020603050405020304" pitchFamily="18" charset="0"/>
                <a:cs typeface="Times New Roman" panose="02020603050405020304" pitchFamily="18" charset="0"/>
              </a:rPr>
              <a:t>ớc</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nguyện</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của</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tác</a:t>
            </a:r>
            <a:r>
              <a:rPr lang="en-US" u="sng"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giả</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06825" y="1387737"/>
            <a:ext cx="10607040" cy="4523486"/>
          </a:xfrm>
        </p:spPr>
        <p:txBody>
          <a:bodyPr>
            <a:noAutofit/>
          </a:bodyPr>
          <a:lstStyle/>
          <a:p>
            <a:pPr marL="0" indent="0">
              <a:buNone/>
            </a:pPr>
            <a:r>
              <a:rPr lang="vi-VN" sz="2000" dirty="0" smtClean="0">
                <a:latin typeface="Times New Roman" panose="02020603050405020304" pitchFamily="18" charset="0"/>
                <a:cs typeface="Times New Roman" panose="02020603050405020304" pitchFamily="18" charset="0"/>
              </a:rPr>
              <a:t>1.</a:t>
            </a:r>
            <a:r>
              <a:rPr lang="en-US" sz="2000" dirty="0" err="1" smtClean="0">
                <a:latin typeface="Times New Roman" panose="02020603050405020304" pitchFamily="18" charset="0"/>
                <a:cs typeface="Times New Roman" panose="02020603050405020304" pitchFamily="18" charset="0"/>
              </a:rPr>
              <a:t>Khát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vọng</a:t>
            </a:r>
            <a:r>
              <a:rPr lang="en-US" sz="2000" dirty="0" smtClean="0">
                <a:latin typeface="Times New Roman" panose="02020603050405020304" pitchFamily="18" charset="0"/>
                <a:cs typeface="Times New Roman" panose="02020603050405020304" pitchFamily="18" charset="0"/>
              </a:rPr>
              <a:t> được </a:t>
            </a:r>
            <a:r>
              <a:rPr lang="en-US" sz="2000" dirty="0" err="1" smtClean="0">
                <a:latin typeface="Times New Roman" panose="02020603050405020304" pitchFamily="18" charset="0"/>
                <a:cs typeface="Times New Roman" panose="02020603050405020304" pitchFamily="18" charset="0"/>
              </a:rPr>
              <a:t>hòa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nhập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cống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hiến</a:t>
            </a:r>
            <a:r>
              <a:rPr lang="en-US" sz="2000" dirty="0" smtClean="0">
                <a:latin typeface="Times New Roman" panose="02020603050405020304" pitchFamily="18" charset="0"/>
                <a:cs typeface="Times New Roman" panose="02020603050405020304" pitchFamily="18" charset="0"/>
              </a:rPr>
              <a:t> </a:t>
            </a:r>
          </a:p>
          <a:p>
            <a:pPr marL="0" indent="0">
              <a:buNone/>
            </a:pPr>
            <a:r>
              <a:rPr lang="en-US" sz="2000" b="1" i="1" dirty="0" smtClean="0"/>
              <a:t>             </a:t>
            </a:r>
            <a:r>
              <a:rPr lang="vi-VN" sz="2000" b="1" i="1" dirty="0" smtClean="0"/>
              <a:t>Ta </a:t>
            </a:r>
            <a:r>
              <a:rPr lang="vi-VN" sz="2000" b="1" i="1" dirty="0"/>
              <a:t>làm</a:t>
            </a:r>
            <a:r>
              <a:rPr lang="vi-VN" sz="2000" dirty="0"/>
              <a:t> </a:t>
            </a:r>
            <a:r>
              <a:rPr lang="vi-VN" sz="2000" i="1" dirty="0"/>
              <a:t>con chim</a:t>
            </a:r>
            <a:r>
              <a:rPr lang="vi-VN" sz="2000" dirty="0"/>
              <a:t> hót</a:t>
            </a:r>
            <a:endParaRPr lang="en-US" sz="2000" dirty="0"/>
          </a:p>
          <a:p>
            <a:pPr marL="0" indent="0">
              <a:buNone/>
            </a:pPr>
            <a:r>
              <a:rPr lang="vi-VN" sz="2000" dirty="0"/>
              <a:t>            </a:t>
            </a:r>
            <a:r>
              <a:rPr lang="vi-VN" sz="2000" b="1" i="1" dirty="0"/>
              <a:t>Ta làm</a:t>
            </a:r>
            <a:r>
              <a:rPr lang="vi-VN" sz="2000" dirty="0"/>
              <a:t> một </a:t>
            </a:r>
            <a:r>
              <a:rPr lang="vi-VN" sz="2000" i="1" dirty="0"/>
              <a:t>cành hoa</a:t>
            </a:r>
            <a:endParaRPr lang="en-US" sz="2000" dirty="0"/>
          </a:p>
          <a:p>
            <a:pPr marL="0" indent="0">
              <a:buNone/>
            </a:pPr>
            <a:r>
              <a:rPr lang="vi-VN" sz="2000" dirty="0"/>
              <a:t>            </a:t>
            </a:r>
            <a:r>
              <a:rPr lang="vi-VN" sz="2000" b="1" i="1" u="sng" dirty="0"/>
              <a:t>Ta nhập</a:t>
            </a:r>
            <a:r>
              <a:rPr lang="vi-VN" sz="2000" dirty="0"/>
              <a:t> vào hòa ca/ Một </a:t>
            </a:r>
            <a:r>
              <a:rPr lang="vi-VN" sz="2000" i="1" dirty="0"/>
              <a:t>nốt trầm xao </a:t>
            </a:r>
            <a:r>
              <a:rPr lang="vi-VN" sz="2000" i="1" dirty="0" smtClean="0"/>
              <a:t>xuyến</a:t>
            </a:r>
            <a:r>
              <a:rPr lang="en-US" sz="2000" i="1" dirty="0" smtClean="0"/>
              <a:t>- Một </a:t>
            </a:r>
            <a:r>
              <a:rPr lang="en-US" sz="2000" i="1" dirty="0" err="1" smtClean="0"/>
              <a:t>mùa</a:t>
            </a:r>
            <a:r>
              <a:rPr lang="en-US" sz="2000" i="1" dirty="0" smtClean="0"/>
              <a:t> </a:t>
            </a:r>
            <a:r>
              <a:rPr lang="en-US" sz="2000" i="1" dirty="0" err="1" smtClean="0"/>
              <a:t>xuân</a:t>
            </a:r>
            <a:r>
              <a:rPr lang="en-US" sz="2000" i="1" dirty="0" smtClean="0"/>
              <a:t> </a:t>
            </a:r>
            <a:r>
              <a:rPr lang="en-US" sz="2000" i="1" dirty="0" err="1" smtClean="0"/>
              <a:t>nho</a:t>
            </a:r>
            <a:r>
              <a:rPr lang="en-US" sz="2000" i="1" dirty="0" smtClean="0"/>
              <a:t> </a:t>
            </a:r>
            <a:r>
              <a:rPr lang="en-US" sz="2000" i="1" dirty="0" err="1" smtClean="0"/>
              <a:t>nhỏ</a:t>
            </a:r>
            <a:r>
              <a:rPr lang="en-US" sz="2000" i="1" dirty="0" smtClean="0"/>
              <a:t> </a:t>
            </a:r>
            <a:endParaRPr lang="en-US" sz="2000" dirty="0"/>
          </a:p>
          <a:p>
            <a:pPr marL="0" indent="0">
              <a:buNone/>
            </a:pPr>
            <a:r>
              <a:rPr lang="fr-FR" sz="2000" dirty="0"/>
              <a:t>2</a:t>
            </a:r>
            <a:r>
              <a:rPr lang="fr-FR" sz="2000" dirty="0">
                <a:latin typeface="Times New Roman" panose="02020603050405020304" pitchFamily="18" charset="0"/>
                <a:cs typeface="Times New Roman" panose="02020603050405020304" pitchFamily="18" charset="0"/>
              </a:rPr>
              <a:t>.  NT: </a:t>
            </a:r>
            <a:endParaRPr lang="en-US" sz="2000" dirty="0">
              <a:latin typeface="Times New Roman" panose="02020603050405020304" pitchFamily="18" charset="0"/>
              <a:cs typeface="Times New Roman" panose="02020603050405020304" pitchFamily="18" charset="0"/>
            </a:endParaRPr>
          </a:p>
          <a:p>
            <a:pPr marL="0" indent="0">
              <a:buNone/>
            </a:pP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Điệp</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ngữ</a:t>
            </a:r>
            <a:r>
              <a:rPr lang="fr-FR" sz="2000" dirty="0">
                <a:latin typeface="Times New Roman" panose="02020603050405020304" pitchFamily="18" charset="0"/>
                <a:cs typeface="Times New Roman" panose="02020603050405020304" pitchFamily="18" charset="0"/>
              </a:rPr>
              <a:t> : </a:t>
            </a:r>
            <a:r>
              <a:rPr lang="fr-FR" sz="2000" i="1" dirty="0">
                <a:latin typeface="Times New Roman" panose="02020603050405020304" pitchFamily="18" charset="0"/>
                <a:cs typeface="Times New Roman" panose="02020603050405020304" pitchFamily="18" charset="0"/>
              </a:rPr>
              <a:t>Ta </a:t>
            </a:r>
            <a:r>
              <a:rPr lang="fr-FR" sz="2000" i="1" dirty="0" smtClean="0">
                <a:latin typeface="Times New Roman" panose="02020603050405020304" pitchFamily="18" charset="0"/>
                <a:cs typeface="Times New Roman" panose="02020603050405020304" pitchFamily="18" charset="0"/>
              </a:rPr>
              <a:t>,</a:t>
            </a:r>
            <a:r>
              <a:rPr lang="fr-FR" sz="2000" dirty="0" smtClean="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Dù</a:t>
            </a:r>
            <a:r>
              <a:rPr lang="fr-FR" sz="2000" i="1" dirty="0">
                <a:latin typeface="Times New Roman" panose="02020603050405020304" pitchFamily="18" charset="0"/>
                <a:cs typeface="Times New Roman" panose="02020603050405020304" pitchFamily="18" charset="0"/>
              </a:rPr>
              <a:t> là</a:t>
            </a:r>
            <a:endParaRPr lang="en-US" sz="2000" dirty="0">
              <a:latin typeface="Times New Roman" panose="02020603050405020304" pitchFamily="18" charset="0"/>
              <a:cs typeface="Times New Roman" panose="02020603050405020304" pitchFamily="18" charset="0"/>
            </a:endParaRPr>
          </a:p>
          <a:p>
            <a:pPr marL="0" indent="0">
              <a:buNone/>
            </a:pP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Ẩn</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dụ</a:t>
            </a:r>
            <a:r>
              <a:rPr lang="fr-FR" sz="2000"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mùa</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xuân</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nho</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nhỏ</a:t>
            </a:r>
            <a:r>
              <a:rPr lang="fr-FR" sz="2000" i="1"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marL="0" indent="0">
              <a:buNone/>
            </a:pPr>
            <a:r>
              <a:rPr lang="fr-FR" sz="2000" i="1"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Hoán</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dụ</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a:t>
            </a:r>
            <a:r>
              <a:rPr lang="fr-FR" sz="2000" i="1" dirty="0" err="1">
                <a:latin typeface="Times New Roman" panose="02020603050405020304" pitchFamily="18" charset="0"/>
                <a:cs typeface="Times New Roman" panose="02020603050405020304" pitchFamily="18" charset="0"/>
              </a:rPr>
              <a:t>tuổi</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hai</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mươi</a:t>
            </a:r>
            <a:r>
              <a:rPr lang="fr-FR" sz="2000" i="1" dirty="0">
                <a:latin typeface="Times New Roman" panose="02020603050405020304" pitchFamily="18" charset="0"/>
                <a:cs typeface="Times New Roman" panose="02020603050405020304" pitchFamily="18" charset="0"/>
              </a:rPr>
              <a:t>”, “khi </a:t>
            </a:r>
            <a:r>
              <a:rPr lang="fr-FR" sz="2000" i="1" dirty="0" err="1">
                <a:latin typeface="Times New Roman" panose="02020603050405020304" pitchFamily="18" charset="0"/>
                <a:cs typeface="Times New Roman" panose="02020603050405020304" pitchFamily="18" charset="0"/>
              </a:rPr>
              <a:t>tóc</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bạc</a:t>
            </a:r>
            <a:r>
              <a:rPr lang="fr-FR" sz="2000" i="1"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a:buNone/>
            </a:pPr>
            <a:r>
              <a:rPr lang="fr-FR" sz="2000" i="1" dirty="0">
                <a:latin typeface="Times New Roman" panose="02020603050405020304" pitchFamily="18" charset="0"/>
                <a:cs typeface="Times New Roman" panose="02020603050405020304" pitchFamily="18" charset="0"/>
              </a:rPr>
              <a:t>+</a:t>
            </a:r>
            <a:r>
              <a:rPr lang="fr-FR" sz="2000" dirty="0" err="1">
                <a:latin typeface="Times New Roman" panose="02020603050405020304" pitchFamily="18" charset="0"/>
                <a:cs typeface="Times New Roman" panose="02020603050405020304" pitchFamily="18" charset="0"/>
              </a:rPr>
              <a:t>Lặp</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lại</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hình</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ảnh</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tạo</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sự</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đối</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ứng</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chặt</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chẽ</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niềm</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mong</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ước</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đó</a:t>
            </a:r>
            <a:r>
              <a:rPr lang="fr-FR" sz="2000" dirty="0">
                <a:latin typeface="Times New Roman" panose="02020603050405020304" pitchFamily="18" charset="0"/>
                <a:cs typeface="Times New Roman" panose="02020603050405020304" pitchFamily="18" charset="0"/>
              </a:rPr>
              <a:t> là </a:t>
            </a:r>
            <a:r>
              <a:rPr lang="fr-FR" sz="2000" dirty="0" err="1">
                <a:latin typeface="Times New Roman" panose="02020603050405020304" pitchFamily="18" charset="0"/>
                <a:cs typeface="Times New Roman" panose="02020603050405020304" pitchFamily="18" charset="0"/>
              </a:rPr>
              <a:t>lẽ</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tự</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nhiên</a:t>
            </a:r>
            <a:r>
              <a:rPr lang="fr-FR"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a:buNone/>
            </a:pPr>
            <a:r>
              <a:rPr lang="fr-FR" sz="2000" dirty="0">
                <a:latin typeface="Times New Roman" panose="02020603050405020304" pitchFamily="18" charset="0"/>
                <a:cs typeface="Times New Roman" panose="02020603050405020304" pitchFamily="18" charset="0"/>
              </a:rPr>
              <a:t>3. </a:t>
            </a:r>
            <a:r>
              <a:rPr lang="vi-VN" sz="2000" dirty="0">
                <a:latin typeface="Times New Roman" panose="02020603050405020304" pitchFamily="18" charset="0"/>
                <a:cs typeface="Times New Roman" panose="02020603050405020304" pitchFamily="18" charset="0"/>
              </a:rPr>
              <a:t>Đại từ “ Ta”: vừa có giá trị biểu đạt niềm riêng, vừa diễn tả được ước nguyện chung của nhiều người, nhiều lứa tuổi </a:t>
            </a:r>
            <a:endParaRPr lang="en-US" sz="2000" dirty="0">
              <a:latin typeface="Times New Roman" panose="02020603050405020304" pitchFamily="18" charset="0"/>
              <a:cs typeface="Times New Roman" panose="02020603050405020304" pitchFamily="18" charset="0"/>
            </a:endParaRPr>
          </a:p>
          <a:p>
            <a:pPr marL="0" indent="0">
              <a:buNone/>
            </a:pPr>
            <a:r>
              <a:rPr lang="vi-VN" sz="2000" dirty="0" smtClean="0"/>
              <a:t>4</a:t>
            </a:r>
            <a:endParaRPr lang="en-US" sz="2000" dirty="0"/>
          </a:p>
        </p:txBody>
      </p:sp>
    </p:spTree>
    <p:extLst>
      <p:ext uri="{BB962C8B-B14F-4D97-AF65-F5344CB8AC3E}">
        <p14:creationId xmlns:p14="http://schemas.microsoft.com/office/powerpoint/2010/main" val="2746297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4" name="Rectangle 18"/>
          <p:cNvSpPr>
            <a:spLocks noChangeArrowheads="1"/>
          </p:cNvSpPr>
          <p:nvPr/>
        </p:nvSpPr>
        <p:spPr bwMode="auto">
          <a:xfrm>
            <a:off x="1524000" y="6063734"/>
            <a:ext cx="9144000" cy="369332"/>
          </a:xfrm>
          <a:prstGeom prst="rect">
            <a:avLst/>
          </a:prstGeom>
          <a:gradFill rotWithShape="0">
            <a:gsLst>
              <a:gs pos="0">
                <a:srgbClr val="FFFFFF"/>
              </a:gs>
              <a:gs pos="100000">
                <a:srgbClr val="99CC00"/>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13500000" sx="125000" sy="125000" algn="br" rotWithShape="0">
                    <a:srgbClr val="808080"/>
                  </a:outerShdw>
                </a:effectLst>
              </a14:hiddenEffects>
            </a:ext>
          </a:extLst>
        </p:spPr>
        <p:txBody>
          <a:bodyPr anchor="ctr">
            <a:spAutoFit/>
          </a:bodyPr>
          <a:lstStyle/>
          <a:p>
            <a:endParaRPr lang="en-US"/>
          </a:p>
        </p:txBody>
      </p:sp>
      <p:sp>
        <p:nvSpPr>
          <p:cNvPr id="3" name="Rectangle 2"/>
          <p:cNvSpPr/>
          <p:nvPr/>
        </p:nvSpPr>
        <p:spPr>
          <a:xfrm>
            <a:off x="2263408" y="491193"/>
            <a:ext cx="5184433"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3.Ước </a:t>
            </a:r>
            <a:r>
              <a:rPr lang="en-US" sz="3600" dirty="0" err="1">
                <a:latin typeface="Times New Roman" panose="02020603050405020304" pitchFamily="18" charset="0"/>
                <a:cs typeface="Times New Roman" panose="02020603050405020304" pitchFamily="18" charset="0"/>
              </a:rPr>
              <a:t>nguyện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thơ</a:t>
            </a:r>
            <a:r>
              <a:rPr lang="en-US" sz="3600" dirty="0">
                <a:latin typeface="Times New Roman" panose="02020603050405020304" pitchFamily="18" charset="0"/>
                <a:cs typeface="Times New Roman" panose="02020603050405020304" pitchFamily="18" charset="0"/>
              </a:rPr>
              <a:t> </a:t>
            </a:r>
          </a:p>
        </p:txBody>
      </p:sp>
      <p:sp>
        <p:nvSpPr>
          <p:cNvPr id="4" name="Rectangle 3"/>
          <p:cNvSpPr/>
          <p:nvPr/>
        </p:nvSpPr>
        <p:spPr>
          <a:xfrm>
            <a:off x="1764254" y="1935744"/>
            <a:ext cx="7605656" cy="1569660"/>
          </a:xfrm>
          <a:prstGeom prst="rect">
            <a:avLst/>
          </a:prstGeom>
        </p:spPr>
        <p:txBody>
          <a:bodyPr wrap="square">
            <a:spAutoFit/>
          </a:bodyPr>
          <a:lstStyle/>
          <a:p>
            <a:r>
              <a:rPr lang="fr-FR" sz="2400" dirty="0">
                <a:solidFill>
                  <a:srgbClr val="FF0000"/>
                </a:solidFill>
                <a:latin typeface="Times New Roman" panose="02020603050405020304" pitchFamily="18" charset="0"/>
                <a:cs typeface="Times New Roman" panose="02020603050405020304" pitchFamily="18" charset="0"/>
              </a:rPr>
              <a:t>Ước </a:t>
            </a:r>
            <a:r>
              <a:rPr lang="fr-FR" sz="2400" dirty="0" err="1">
                <a:solidFill>
                  <a:srgbClr val="FF0000"/>
                </a:solidFill>
                <a:latin typeface="Times New Roman" panose="02020603050405020304" pitchFamily="18" charset="0"/>
                <a:cs typeface="Times New Roman" panose="02020603050405020304" pitchFamily="18" charset="0"/>
              </a:rPr>
              <a:t>nguyên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cống</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hiến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hòa</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nhập</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của</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nhà</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thơ</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Muốn</a:t>
            </a:r>
            <a:r>
              <a:rPr lang="fr-FR" sz="2400" dirty="0">
                <a:solidFill>
                  <a:srgbClr val="FF0000"/>
                </a:solidFill>
                <a:latin typeface="Times New Roman" panose="02020603050405020304" pitchFamily="18" charset="0"/>
                <a:cs typeface="Times New Roman" panose="02020603050405020304" pitchFamily="18" charset="0"/>
              </a:rPr>
              <a:t> được </a:t>
            </a:r>
            <a:r>
              <a:rPr lang="fr-FR" sz="2400" dirty="0" err="1">
                <a:solidFill>
                  <a:srgbClr val="FF0000"/>
                </a:solidFill>
                <a:latin typeface="Times New Roman" panose="02020603050405020304" pitchFamily="18" charset="0"/>
                <a:cs typeface="Times New Roman" panose="02020603050405020304" pitchFamily="18" charset="0"/>
              </a:rPr>
              <a:t>cống</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hiến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phần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nhỏ</a:t>
            </a:r>
            <a:r>
              <a:rPr lang="fr-FR" sz="2400" dirty="0">
                <a:solidFill>
                  <a:srgbClr val="FF0000"/>
                </a:solidFill>
                <a:latin typeface="Times New Roman" panose="02020603050405020304" pitchFamily="18" charset="0"/>
                <a:cs typeface="Times New Roman" panose="02020603050405020304" pitchFamily="18" charset="0"/>
              </a:rPr>
              <a:t> bé, </a:t>
            </a:r>
            <a:r>
              <a:rPr lang="fr-FR" sz="2400" dirty="0" err="1">
                <a:solidFill>
                  <a:srgbClr val="FF0000"/>
                </a:solidFill>
                <a:latin typeface="Times New Roman" panose="02020603050405020304" pitchFamily="18" charset="0"/>
                <a:cs typeface="Times New Roman" panose="02020603050405020304" pitchFamily="18" charset="0"/>
              </a:rPr>
              <a:t>tốt</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đẹp</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hữu</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ích</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cho</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cuộc</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đời</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cho</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đất</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nước</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Nguyện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ước</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của</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nhà</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thơ</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thật</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đáng</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trân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trọng</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bởi</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diễn</a:t>
            </a:r>
            <a:r>
              <a:rPr lang="fr-FR" sz="2400" dirty="0">
                <a:solidFill>
                  <a:srgbClr val="FF0000"/>
                </a:solidFill>
                <a:latin typeface="Times New Roman" panose="02020603050405020304" pitchFamily="18" charset="0"/>
                <a:cs typeface="Times New Roman" panose="02020603050405020304" pitchFamily="18" charset="0"/>
              </a:rPr>
              <a:t> ra </a:t>
            </a:r>
            <a:r>
              <a:rPr lang="fr-FR" sz="2400" dirty="0" err="1">
                <a:solidFill>
                  <a:srgbClr val="FF0000"/>
                </a:solidFill>
                <a:latin typeface="Times New Roman" panose="02020603050405020304" pitchFamily="18" charset="0"/>
                <a:cs typeface="Times New Roman" panose="02020603050405020304" pitchFamily="18" charset="0"/>
              </a:rPr>
              <a:t>bền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bỉ</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cống</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hiến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trọn</a:t>
            </a:r>
            <a:r>
              <a:rPr lang="fr-FR" sz="2400" dirty="0">
                <a:solidFill>
                  <a:srgbClr val="FF0000"/>
                </a:solidFill>
                <a:latin typeface="Times New Roman" panose="02020603050405020304" pitchFamily="18" charset="0"/>
                <a:cs typeface="Times New Roman" panose="02020603050405020304" pitchFamily="18" charset="0"/>
              </a:rPr>
              <a:t> </a:t>
            </a:r>
            <a:r>
              <a:rPr lang="fr-FR" sz="2400" dirty="0" err="1">
                <a:solidFill>
                  <a:srgbClr val="FF0000"/>
                </a:solidFill>
                <a:latin typeface="Times New Roman" panose="02020603050405020304" pitchFamily="18" charset="0"/>
                <a:cs typeface="Times New Roman" panose="02020603050405020304" pitchFamily="18" charset="0"/>
              </a:rPr>
              <a:t>đời</a:t>
            </a:r>
            <a:r>
              <a:rPr lang="fr-FR" sz="2400" dirty="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989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5" fill="hold" nodeType="clickEffect">
                                  <p:stCondLst>
                                    <p:cond delay="0"/>
                                  </p:stCondLst>
                                  <p:childTnLst>
                                    <p:set>
                                      <p:cBhvr>
                                        <p:cTn id="6" dur="1" fill="hold">
                                          <p:stCondLst>
                                            <p:cond delay="0"/>
                                          </p:stCondLst>
                                        </p:cTn>
                                        <p:tgtEl>
                                          <p:spTgt spid="14354"/>
                                        </p:tgtEl>
                                        <p:attrNameLst>
                                          <p:attrName>style.visibility</p:attrName>
                                        </p:attrNameLst>
                                      </p:cBhvr>
                                      <p:to>
                                        <p:strVal val="visible"/>
                                      </p:to>
                                    </p:set>
                                    <p:animEffect transition="in" filter="randombar(vertical)">
                                      <p:cBhvr>
                                        <p:cTn id="7" dur="500"/>
                                        <p:tgtEl>
                                          <p:spTgt spid="14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2585" y="624110"/>
            <a:ext cx="10332028" cy="1280890"/>
          </a:xfrm>
        </p:spPr>
        <p:txBody>
          <a:bodyPr/>
          <a:lstStyle/>
          <a:p>
            <a:r>
              <a:rPr lang="en-US" dirty="0" smtClean="0">
                <a:latin typeface="Times New Roman" panose="02020603050405020304" pitchFamily="18" charset="0"/>
                <a:cs typeface="Times New Roman" panose="02020603050405020304" pitchFamily="18" charset="0"/>
              </a:rPr>
              <a:t>4.Lời ca </a:t>
            </a:r>
            <a:r>
              <a:rPr lang="en-US" dirty="0" err="1" smtClean="0">
                <a:latin typeface="Times New Roman" panose="02020603050405020304" pitchFamily="18" charset="0"/>
                <a:cs typeface="Times New Roman" panose="02020603050405020304" pitchFamily="18" charset="0"/>
              </a:rPr>
              <a:t>ngợi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quê</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hương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đất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nước</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4" name="Rectangle 1"/>
          <p:cNvSpPr>
            <a:spLocks noGrp="1" noChangeArrowheads="1"/>
          </p:cNvSpPr>
          <p:nvPr>
            <p:ph idx="1"/>
          </p:nvPr>
        </p:nvSpPr>
        <p:spPr bwMode="auto">
          <a:xfrm>
            <a:off x="838200" y="1208868"/>
            <a:ext cx="10231419" cy="5740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2">
              <a:lnSpc>
                <a:spcPct val="100000"/>
              </a:lnSpc>
              <a:buFontTx/>
              <a:buChar char="-"/>
            </a:pP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Nhà</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thơ</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muốn</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cất</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lên</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điệu</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Nam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ai</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Nam </a:t>
            </a:r>
            <a:r>
              <a:rPr lang="en-US" altLang="en-US" sz="2400" dirty="0" err="1" smtClean="0">
                <a:ea typeface="Times New Roman" panose="02020603050405020304" pitchFamily="18" charset="0"/>
              </a:rPr>
              <a:t>b</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ình,điệu</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dân</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ca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Xứ</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dirty="0" err="1" smtClean="0">
                <a:ln>
                  <a:noFill/>
                </a:ln>
                <a:solidFill>
                  <a:schemeClr val="tx1"/>
                </a:solidFill>
                <a:effectLst/>
                <a:latin typeface="Arial" panose="020B0604020202020204" pitchFamily="34" charset="0"/>
                <a:ea typeface="Times New Roman" panose="02020603050405020304" pitchFamily="18" charset="0"/>
              </a:rPr>
              <a:t>Huế</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 </a:t>
            </a:r>
            <a:r>
              <a:rPr kumimoji="0" lang="en-US" altLang="en-US" sz="2400" b="0" i="1" u="none" strike="noStrike" cap="none" normalizeH="0" dirty="0" err="1" smtClean="0">
                <a:ln>
                  <a:noFill/>
                </a:ln>
                <a:solidFill>
                  <a:schemeClr val="tx1"/>
                </a:solidFill>
                <a:effectLst/>
                <a:ea typeface="Times New Roman" panose="02020603050405020304" pitchFamily="18" charset="0"/>
              </a:rPr>
              <a:t>Điệu</a:t>
            </a:r>
            <a:r>
              <a:rPr kumimoji="0" lang="en-US" altLang="en-US" sz="2400" b="0" i="1" u="none" strike="noStrike" cap="none" normalizeH="0" dirty="0" smtClean="0">
                <a:ln>
                  <a:noFill/>
                </a:ln>
                <a:solidFill>
                  <a:schemeClr val="tx1"/>
                </a:solidFill>
                <a:effectLst/>
                <a:ea typeface="Times New Roman" panose="02020603050405020304" pitchFamily="18" charset="0"/>
              </a:rPr>
              <a:t> </a:t>
            </a:r>
            <a:r>
              <a:rPr kumimoji="0" lang="en-US" altLang="en-US" sz="2400" b="0" i="1" u="none" strike="noStrike" cap="none" normalizeH="0" dirty="0" err="1" smtClean="0">
                <a:ln>
                  <a:noFill/>
                </a:ln>
                <a:solidFill>
                  <a:schemeClr val="tx1"/>
                </a:solidFill>
                <a:effectLst/>
                <a:ea typeface="Times New Roman" panose="02020603050405020304" pitchFamily="18" charset="0"/>
              </a:rPr>
              <a:t>hò</a:t>
            </a:r>
            <a:r>
              <a:rPr kumimoji="0" lang="en-US" altLang="en-US" sz="2400" b="0" i="1" u="none" strike="noStrike" cap="none" normalizeH="0" dirty="0" smtClean="0">
                <a:ln>
                  <a:noFill/>
                </a:ln>
                <a:solidFill>
                  <a:schemeClr val="tx1"/>
                </a:solidFill>
                <a:effectLst/>
                <a:ea typeface="Times New Roman" panose="02020603050405020304" pitchFamily="18" charset="0"/>
              </a:rPr>
              <a:t> </a:t>
            </a:r>
            <a:r>
              <a:rPr kumimoji="0" lang="en-US" altLang="en-US" sz="2400" b="0" i="1" u="none" strike="noStrike" cap="none" normalizeH="0" dirty="0" err="1" smtClean="0">
                <a:ln>
                  <a:noFill/>
                </a:ln>
                <a:solidFill>
                  <a:schemeClr val="tx1"/>
                </a:solidFill>
                <a:effectLst/>
                <a:ea typeface="Times New Roman" panose="02020603050405020304" pitchFamily="18" charset="0"/>
              </a:rPr>
              <a:t>nổi</a:t>
            </a:r>
            <a:r>
              <a:rPr kumimoji="0" lang="en-US" altLang="en-US" sz="2400" b="0" i="1" u="none" strike="noStrike" cap="none" normalizeH="0" dirty="0" smtClean="0">
                <a:ln>
                  <a:noFill/>
                </a:ln>
                <a:solidFill>
                  <a:schemeClr val="tx1"/>
                </a:solidFill>
                <a:effectLst/>
                <a:ea typeface="Times New Roman" panose="02020603050405020304" pitchFamily="18" charset="0"/>
              </a:rPr>
              <a:t> </a:t>
            </a:r>
            <a:r>
              <a:rPr kumimoji="0" lang="en-US" altLang="en-US" sz="2400" b="0" i="1" u="none" strike="noStrike" cap="none" normalizeH="0" dirty="0" err="1" smtClean="0">
                <a:ln>
                  <a:noFill/>
                </a:ln>
                <a:solidFill>
                  <a:schemeClr val="tx1"/>
                </a:solidFill>
                <a:effectLst/>
                <a:ea typeface="Times New Roman" panose="02020603050405020304" pitchFamily="18" charset="0"/>
              </a:rPr>
              <a:t>tiếng</a:t>
            </a:r>
            <a:r>
              <a:rPr kumimoji="0" lang="en-US" altLang="en-US" sz="2400" b="0" i="1" u="none" strike="noStrike" cap="none" normalizeH="0" dirty="0" smtClean="0">
                <a:ln>
                  <a:noFill/>
                </a:ln>
                <a:solidFill>
                  <a:schemeClr val="tx1"/>
                </a:solidFill>
                <a:effectLst/>
                <a:ea typeface="Times New Roman" panose="02020603050405020304" pitchFamily="18" charset="0"/>
              </a:rPr>
              <a:t> </a:t>
            </a:r>
            <a:r>
              <a:rPr kumimoji="0" lang="en-US" altLang="en-US" sz="2400" b="0" i="1" u="none" strike="noStrike" cap="none" normalizeH="0" dirty="0" err="1" smtClean="0">
                <a:ln>
                  <a:noFill/>
                </a:ln>
                <a:solidFill>
                  <a:schemeClr val="tx1"/>
                </a:solidFill>
                <a:effectLst/>
                <a:ea typeface="Times New Roman" panose="02020603050405020304" pitchFamily="18" charset="0"/>
              </a:rPr>
              <a:t>của</a:t>
            </a:r>
            <a:r>
              <a:rPr kumimoji="0" lang="en-US" altLang="en-US" sz="2400" b="0" i="1" u="none" strike="noStrike" cap="none" normalizeH="0" dirty="0" smtClean="0">
                <a:ln>
                  <a:noFill/>
                </a:ln>
                <a:solidFill>
                  <a:schemeClr val="tx1"/>
                </a:solidFill>
                <a:effectLst/>
                <a:ea typeface="Times New Roman" panose="02020603050405020304" pitchFamily="18" charset="0"/>
              </a:rPr>
              <a:t> </a:t>
            </a:r>
            <a:r>
              <a:rPr lang="en-US" altLang="en-US" sz="2400" i="1" dirty="0" err="1" smtClean="0">
                <a:ea typeface="Times New Roman" panose="02020603050405020304" pitchFamily="18" charset="0"/>
              </a:rPr>
              <a:t>xứ</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Huế</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và</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là</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bộ</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phận</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cấu</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thành</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nền</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văn</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hóa</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dân</a:t>
            </a:r>
            <a:r>
              <a:rPr lang="en-US" altLang="en-US" sz="2400" i="1" dirty="0" smtClean="0">
                <a:ea typeface="Times New Roman" panose="02020603050405020304" pitchFamily="18" charset="0"/>
              </a:rPr>
              <a:t> </a:t>
            </a:r>
            <a:r>
              <a:rPr lang="en-US" altLang="en-US" sz="2400" i="1" dirty="0" err="1" smtClean="0">
                <a:ea typeface="Times New Roman" panose="02020603050405020304" pitchFamily="18" charset="0"/>
              </a:rPr>
              <a:t>tộc</a:t>
            </a:r>
            <a:r>
              <a:rPr lang="en-US" altLang="en-US" sz="2400" i="1" dirty="0" smtClean="0">
                <a:ea typeface="Times New Roman" panose="02020603050405020304" pitchFamily="18" charset="0"/>
              </a:rPr>
              <a:t> </a:t>
            </a:r>
            <a:r>
              <a:rPr lang="en-US" altLang="en-US" sz="2400" dirty="0" smtClean="0">
                <a:ea typeface="Times New Roman" panose="02020603050405020304" pitchFamily="18" charset="0"/>
              </a:rPr>
              <a:t>)</a:t>
            </a:r>
            <a:r>
              <a:rPr kumimoji="0" lang="en-US" altLang="en-US" sz="24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p>
          <a:p>
            <a:pPr lvl="2">
              <a:lnSpc>
                <a:spcPct val="100000"/>
              </a:lnSpc>
              <a:buFontTx/>
              <a:buChar char="-"/>
            </a:pPr>
            <a:r>
              <a:rPr lang="en-US" altLang="en-US" sz="2400" dirty="0" err="1" smtClean="0">
                <a:ea typeface="Times New Roman" panose="02020603050405020304" pitchFamily="18" charset="0"/>
              </a:rPr>
              <a:t>Khúc</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hát</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thân</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tình</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ấm</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áp</a:t>
            </a:r>
            <a:r>
              <a:rPr lang="en-US" altLang="en-US" sz="2400" dirty="0" smtClean="0">
                <a:ea typeface="Times New Roman" panose="02020603050405020304" pitchFamily="18" charset="0"/>
              </a:rPr>
              <a:t> , </a:t>
            </a:r>
            <a:r>
              <a:rPr lang="en-US" altLang="en-US" sz="2400" dirty="0" err="1" smtClean="0">
                <a:ea typeface="Times New Roman" panose="02020603050405020304" pitchFamily="18" charset="0"/>
              </a:rPr>
              <a:t>ngân</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lên</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niềm</a:t>
            </a:r>
            <a:r>
              <a:rPr lang="en-US" altLang="en-US" sz="2400" dirty="0" smtClean="0">
                <a:ea typeface="Times New Roman" panose="02020603050405020304" pitchFamily="18" charset="0"/>
              </a:rPr>
              <a:t> tin </a:t>
            </a:r>
            <a:r>
              <a:rPr lang="en-US" altLang="en-US" sz="2400" dirty="0" err="1" smtClean="0">
                <a:ea typeface="Times New Roman" panose="02020603050405020304" pitchFamily="18" charset="0"/>
              </a:rPr>
              <a:t>yêu</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tha</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thiết</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vào</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cuộc</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đời</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vào</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quê</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hương</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xứ</a:t>
            </a:r>
            <a:r>
              <a:rPr lang="en-US" altLang="en-US" sz="2400" dirty="0" smtClean="0">
                <a:ea typeface="Times New Roman" panose="02020603050405020304" pitchFamily="18" charset="0"/>
              </a:rPr>
              <a:t> </a:t>
            </a:r>
            <a:r>
              <a:rPr lang="en-US" altLang="en-US" sz="2400" dirty="0" err="1" smtClean="0">
                <a:ea typeface="Times New Roman" panose="02020603050405020304" pitchFamily="18" charset="0"/>
              </a:rPr>
              <a:t>sở</a:t>
            </a:r>
            <a:r>
              <a:rPr lang="en-US" altLang="en-US" sz="2400" dirty="0" smtClean="0">
                <a:ea typeface="Times New Roman" panose="02020603050405020304" pitchFamily="18" charset="0"/>
              </a:rPr>
              <a:t>.</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“Mùa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xuân</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 ta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xin</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hát</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Khúc</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Nam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ai</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Nam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bình</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Nước</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non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ngàn</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dặm</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mình</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Nước</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non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ngàn</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dặm</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tình</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Nhịp</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phác</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tiền</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đất</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Huế</a:t>
            </a:r>
            <a:r>
              <a:rPr kumimoji="0" lang="en-US" altLang="en-US"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Đoạn</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thơ</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kết</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thúc</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như</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một</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khúc</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hát</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ca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ngợi</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mùa</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xuân</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Phải</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yêu</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đời</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lắm</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phải</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lạc</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quan</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lắm</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mới</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có</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thể</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hát</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lên</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trong</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hoàn</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cảnh</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nhà</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thơ</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lúc</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đó</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Điều</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đó</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làm</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ta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càng</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yêu</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quý</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tiếng</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hát</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và</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tấm</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lòng</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nhà</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thơ</a:t>
            </a:r>
            <a:r>
              <a:rPr kumimoji="0" lang="en-U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en-US" altLang="en-US" sz="2400" b="1"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en-US" altLang="en-US" sz="1300" b="1"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792952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VNI-Times" pitchFamily="2" charset="0"/>
              </a:rPr>
              <a:t>III. </a:t>
            </a:r>
            <a:r>
              <a:rPr lang="en-US" altLang="en-US" b="1" u="sng" dirty="0" err="1">
                <a:latin typeface="VNI-Times" pitchFamily="2" charset="0"/>
              </a:rPr>
              <a:t>Tổng</a:t>
            </a:r>
            <a:r>
              <a:rPr lang="en-US" altLang="en-US" b="1" u="sng" dirty="0">
                <a:latin typeface="VNI-Times" pitchFamily="2" charset="0"/>
              </a:rPr>
              <a:t> </a:t>
            </a:r>
            <a:r>
              <a:rPr lang="en-US" altLang="en-US" b="1" u="sng" dirty="0" err="1">
                <a:latin typeface="VNI-Times" pitchFamily="2" charset="0"/>
              </a:rPr>
              <a:t>kết</a:t>
            </a:r>
            <a:r>
              <a:rPr lang="en-US" altLang="en-US" b="1" u="sng" dirty="0">
                <a:latin typeface="VNI-Times" pitchFamily="2" charset="0"/>
              </a:rPr>
              <a:t/>
            </a:r>
            <a:br>
              <a:rPr lang="en-US" altLang="en-US" b="1" u="sng" dirty="0">
                <a:latin typeface="VNI-Times" pitchFamily="2" charset="0"/>
              </a:rPr>
            </a:br>
            <a:endParaRPr lang="en-US" dirty="0"/>
          </a:p>
        </p:txBody>
      </p:sp>
      <p:sp>
        <p:nvSpPr>
          <p:cNvPr id="5" name="Content Placeholder 4"/>
          <p:cNvSpPr>
            <a:spLocks noGrp="1"/>
          </p:cNvSpPr>
          <p:nvPr>
            <p:ph idx="1"/>
          </p:nvPr>
        </p:nvSpPr>
        <p:spPr>
          <a:xfrm>
            <a:off x="838200" y="1430338"/>
            <a:ext cx="10515600" cy="4215513"/>
          </a:xfrm>
          <a:prstGeom prst="rect">
            <a:avLst/>
          </a:prstGeom>
        </p:spPr>
        <p:txBody>
          <a:bodyPr wrap="square">
            <a:spAutoFit/>
          </a:bodyPr>
          <a:lstStyle/>
          <a:p>
            <a:pPr marL="0" indent="0">
              <a:buNone/>
            </a:pPr>
            <a:r>
              <a:rPr lang="en-US" altLang="en-US" b="1" u="sng" dirty="0" smtClean="0">
                <a:latin typeface="VNI-Times" pitchFamily="2" charset="0"/>
              </a:rPr>
              <a:t>1.Nghệ </a:t>
            </a:r>
            <a:r>
              <a:rPr lang="en-US" altLang="en-US" b="1" u="sng" dirty="0" err="1" smtClean="0">
                <a:latin typeface="VNI-Times" pitchFamily="2" charset="0"/>
              </a:rPr>
              <a:t>thuật</a:t>
            </a:r>
            <a:r>
              <a:rPr lang="en-US" altLang="en-US" dirty="0" smtClean="0">
                <a:latin typeface="Times New Roman" panose="02020603050405020304" pitchFamily="18" charset="0"/>
                <a:cs typeface="Times New Roman" panose="02020603050405020304" pitchFamily="18" charset="0"/>
              </a:rPr>
              <a:t>:</a:t>
            </a:r>
          </a:p>
          <a:p>
            <a:pPr marL="0" indent="0">
              <a:buNone/>
            </a:pPr>
            <a:r>
              <a:rPr lang="en-US" sz="2000" dirty="0" smtClean="0">
                <a:latin typeface="Arial" panose="020B0604020202020204" pitchFamily="34" charset="0"/>
                <a:cs typeface="Arial" panose="020B0604020202020204" pitchFamily="34" charset="0"/>
              </a:rPr>
              <a:t>-Thể </a:t>
            </a:r>
            <a:r>
              <a:rPr lang="en-US" sz="2000" dirty="0" err="1">
                <a:latin typeface="Arial" panose="020B0604020202020204" pitchFamily="34" charset="0"/>
                <a:cs typeface="Arial" panose="020B0604020202020204" pitchFamily="34" charset="0"/>
              </a:rPr>
              <a:t>thơ</a:t>
            </a:r>
            <a:r>
              <a:rPr lang="en-US" sz="2000" dirty="0">
                <a:latin typeface="Arial" panose="020B0604020202020204" pitchFamily="34" charset="0"/>
                <a:cs typeface="Arial" panose="020B0604020202020204" pitchFamily="34" charset="0"/>
              </a:rPr>
              <a:t> 5 </a:t>
            </a:r>
            <a:r>
              <a:rPr lang="en-US" sz="2000" dirty="0" err="1">
                <a:latin typeface="Arial" panose="020B0604020202020204" pitchFamily="34" charset="0"/>
                <a:cs typeface="Arial" panose="020B0604020202020204" pitchFamily="34" charset="0"/>
              </a:rPr>
              <a:t>chữ</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âm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hưởng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dân</a:t>
            </a:r>
            <a:r>
              <a:rPr lang="en-US" sz="2000" dirty="0">
                <a:latin typeface="Arial" panose="020B0604020202020204" pitchFamily="34" charset="0"/>
                <a:cs typeface="Arial" panose="020B0604020202020204" pitchFamily="34" charset="0"/>
              </a:rPr>
              <a:t> ca</a:t>
            </a:r>
          </a:p>
          <a:p>
            <a:pPr marL="0" indent="0">
              <a:buNone/>
            </a:pP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hình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ảnh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thơ</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vừa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giản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dị</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vừa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giàu</a:t>
            </a:r>
            <a:r>
              <a:rPr lang="en-US" sz="2000" dirty="0">
                <a:latin typeface="Arial" panose="020B0604020202020204" pitchFamily="34" charset="0"/>
                <a:cs typeface="Arial" panose="020B0604020202020204" pitchFamily="34" charset="0"/>
              </a:rPr>
              <a:t> ý </a:t>
            </a:r>
            <a:r>
              <a:rPr lang="en-US" sz="2000" dirty="0" err="1">
                <a:latin typeface="Arial" panose="020B0604020202020204" pitchFamily="34" charset="0"/>
                <a:cs typeface="Arial" panose="020B0604020202020204" pitchFamily="34" charset="0"/>
              </a:rPr>
              <a:t>nghiã</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biểu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trưng</a:t>
            </a: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ngôn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ngữ</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trong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sáng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giàu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hình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ảnh</a:t>
            </a:r>
            <a:r>
              <a:rPr lang="en-US" sz="2000" dirty="0">
                <a:latin typeface="Arial" panose="020B0604020202020204" pitchFamily="34" charset="0"/>
                <a:cs typeface="Arial" panose="020B0604020202020204" pitchFamily="34" charset="0"/>
              </a:rPr>
              <a:t> , </a:t>
            </a:r>
            <a:r>
              <a:rPr lang="en-US" sz="2000" dirty="0" err="1">
                <a:latin typeface="Arial" panose="020B0604020202020204" pitchFamily="34" charset="0"/>
                <a:cs typeface="Arial" panose="020B0604020202020204" pitchFamily="34" charset="0"/>
              </a:rPr>
              <a:t>với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biện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pháp</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tu</a:t>
            </a:r>
            <a:r>
              <a:rPr lang="en-US" sz="2000" dirty="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từ</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đặc</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sắc</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marL="0" indent="0">
              <a:buNone/>
            </a:pPr>
            <a:r>
              <a:rPr lang="en-US" sz="2000" dirty="0" smtClean="0">
                <a:latin typeface="Arial" panose="020B0604020202020204" pitchFamily="34" charset="0"/>
                <a:cs typeface="Arial" panose="020B0604020202020204" pitchFamily="34" charset="0"/>
              </a:rPr>
              <a:t>    - </a:t>
            </a:r>
            <a:r>
              <a:rPr lang="en-US" sz="2000" dirty="0" err="1" smtClean="0">
                <a:latin typeface="Arial" panose="020B0604020202020204" pitchFamily="34" charset="0"/>
                <a:cs typeface="Arial" panose="020B0604020202020204" pitchFamily="34" charset="0"/>
              </a:rPr>
              <a:t>Giọng</a:t>
            </a:r>
            <a:r>
              <a:rPr lang="en-US" sz="2000" dirty="0" smtClean="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điệu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có</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sự</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biến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đổi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phù</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hợp</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với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nội</a:t>
            </a:r>
            <a:r>
              <a:rPr lang="en-US" sz="2000" dirty="0">
                <a:latin typeface="Arial" panose="020B0604020202020204" pitchFamily="34" charset="0"/>
                <a:cs typeface="Arial" panose="020B0604020202020204" pitchFamily="34" charset="0"/>
              </a:rPr>
              <a:t> dung </a:t>
            </a:r>
            <a:r>
              <a:rPr lang="en-US" sz="2000" dirty="0" err="1">
                <a:latin typeface="Arial" panose="020B0604020202020204" pitchFamily="34" charset="0"/>
                <a:cs typeface="Arial" panose="020B0604020202020204" pitchFamily="34" charset="0"/>
              </a:rPr>
              <a:t>của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từng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đoạn</a:t>
            </a:r>
            <a:r>
              <a:rPr lang="en-US" sz="2000" dirty="0">
                <a:latin typeface="Arial" panose="020B0604020202020204" pitchFamily="34" charset="0"/>
                <a:cs typeface="Arial" panose="020B0604020202020204" pitchFamily="34" charset="0"/>
              </a:rPr>
              <a:t>.</a:t>
            </a:r>
          </a:p>
          <a:p>
            <a:pPr marL="0" indent="0">
              <a:buNone/>
            </a:pPr>
            <a:r>
              <a:rPr lang="en-US" altLang="en-US" sz="2000" b="1" dirty="0" smtClean="0">
                <a:latin typeface="Arial" panose="020B0604020202020204" pitchFamily="34" charset="0"/>
                <a:cs typeface="Arial" panose="020B0604020202020204" pitchFamily="34" charset="0"/>
              </a:rPr>
              <a:t>2</a:t>
            </a:r>
            <a:r>
              <a:rPr lang="en-US" altLang="en-US" sz="2000" b="1" dirty="0">
                <a:latin typeface="Arial" panose="020B0604020202020204" pitchFamily="34" charset="0"/>
                <a:cs typeface="Arial" panose="020B0604020202020204" pitchFamily="34" charset="0"/>
              </a:rPr>
              <a:t>. </a:t>
            </a:r>
            <a:r>
              <a:rPr lang="en-US" altLang="en-US" sz="2000" b="1" u="sng" dirty="0" err="1">
                <a:latin typeface="Arial" panose="020B0604020202020204" pitchFamily="34" charset="0"/>
                <a:cs typeface="Arial" panose="020B0604020202020204" pitchFamily="34" charset="0"/>
              </a:rPr>
              <a:t>Nội</a:t>
            </a:r>
            <a:r>
              <a:rPr lang="en-US" altLang="en-US" sz="2000" b="1" u="sng" dirty="0">
                <a:latin typeface="Arial" panose="020B0604020202020204" pitchFamily="34" charset="0"/>
                <a:cs typeface="Arial" panose="020B0604020202020204" pitchFamily="34" charset="0"/>
              </a:rPr>
              <a:t> dung</a:t>
            </a:r>
            <a:r>
              <a:rPr lang="en-US" altLang="en-US" sz="2000" dirty="0">
                <a:latin typeface="Arial" panose="020B0604020202020204" pitchFamily="34" charset="0"/>
                <a:cs typeface="Arial" panose="020B0604020202020204" pitchFamily="34" charset="0"/>
              </a:rPr>
              <a:t>:</a:t>
            </a:r>
          </a:p>
          <a:p>
            <a:pPr marL="0" indent="0">
              <a:buNone/>
            </a:pPr>
            <a:r>
              <a:rPr lang="en-US" altLang="en-US" sz="2000" dirty="0" smtClean="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Bài </a:t>
            </a:r>
            <a:r>
              <a:rPr lang="en-US" altLang="en-US" sz="2000" dirty="0" err="1">
                <a:latin typeface="Arial" panose="020B0604020202020204" pitchFamily="34" charset="0"/>
                <a:cs typeface="Arial" panose="020B0604020202020204" pitchFamily="34" charset="0"/>
              </a:rPr>
              <a:t>thơ</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thể</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hiện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những</a:t>
            </a:r>
            <a:r>
              <a:rPr lang="en-US" altLang="en-US" sz="2000" dirty="0">
                <a:latin typeface="Arial" panose="020B0604020202020204" pitchFamily="34" charset="0"/>
                <a:cs typeface="Arial" panose="020B0604020202020204" pitchFamily="34" charset="0"/>
              </a:rPr>
              <a:t> rung </a:t>
            </a:r>
            <a:r>
              <a:rPr lang="en-US" altLang="en-US" sz="2000" dirty="0" err="1">
                <a:latin typeface="Arial" panose="020B0604020202020204" pitchFamily="34" charset="0"/>
                <a:cs typeface="Arial" panose="020B0604020202020204" pitchFamily="34" charset="0"/>
              </a:rPr>
              <a:t>cảm</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tinh</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tế</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của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nhà</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thơ</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trước</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vẻ</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đẹp</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của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mùa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xuân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thiên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nhiên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đất</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nước</a:t>
            </a:r>
            <a:r>
              <a:rPr lang="en-US" altLang="en-US" sz="2000" dirty="0">
                <a:latin typeface="Arial" panose="020B0604020202020204" pitchFamily="34" charset="0"/>
                <a:cs typeface="Arial" panose="020B0604020202020204" pitchFamily="34" charset="0"/>
              </a:rPr>
              <a:t>. Qua </a:t>
            </a:r>
            <a:r>
              <a:rPr lang="en-US" altLang="en-US" sz="2000" dirty="0" err="1">
                <a:latin typeface="Arial" panose="020B0604020202020204" pitchFamily="34" charset="0"/>
                <a:cs typeface="Arial" panose="020B0604020202020204" pitchFamily="34" charset="0"/>
              </a:rPr>
              <a:t>đó</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thể</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hiện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tấm</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lòng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thiết</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gắn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bó</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với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cuộc</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đời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với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đất</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nước</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thể</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hiện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ước</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nguyện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chân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thành</a:t>
            </a:r>
            <a:r>
              <a:rPr lang="en-US" altLang="en-US" sz="2000" dirty="0">
                <a:latin typeface="Arial" panose="020B0604020202020204" pitchFamily="34" charset="0"/>
                <a:cs typeface="Arial" panose="020B0604020202020204" pitchFamily="34" charset="0"/>
              </a:rPr>
              <a:t> được </a:t>
            </a:r>
            <a:r>
              <a:rPr lang="en-US" altLang="en-US" sz="2000" dirty="0" err="1">
                <a:latin typeface="Arial" panose="020B0604020202020204" pitchFamily="34" charset="0"/>
                <a:cs typeface="Arial" panose="020B0604020202020204" pitchFamily="34" charset="0"/>
              </a:rPr>
              <a:t>cống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hiến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góp</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một</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mùa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xuân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nho</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nhỏ</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của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mình</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vào</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mùa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xuân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lớn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của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dân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tộc</a:t>
            </a:r>
            <a:r>
              <a:rPr lang="en-US" altLang="en-US" sz="2000" dirty="0">
                <a:latin typeface="Arial" panose="020B0604020202020204" pitchFamily="34" charset="0"/>
                <a:cs typeface="Arial" panose="020B0604020202020204" pitchFamily="34" charset="0"/>
              </a:rPr>
              <a:t>.</a:t>
            </a:r>
          </a:p>
          <a:p>
            <a:pPr>
              <a:lnSpc>
                <a:spcPct val="80000"/>
              </a:lnSpc>
            </a:pPr>
            <a:endParaRPr lang="en-US" altLang="en-US" dirty="0">
              <a:latin typeface="VNI-Times" pitchFamily="2" charset="0"/>
            </a:endParaRPr>
          </a:p>
        </p:txBody>
      </p:sp>
    </p:spTree>
    <p:extLst>
      <p:ext uri="{BB962C8B-B14F-4D97-AF65-F5344CB8AC3E}">
        <p14:creationId xmlns:p14="http://schemas.microsoft.com/office/powerpoint/2010/main" val="2762189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17879" y="0"/>
            <a:ext cx="11590986" cy="6371774"/>
          </a:xfrm>
          <a:prstGeom prst="rect">
            <a:avLst/>
          </a:prstGeom>
        </p:spPr>
      </p:pic>
    </p:spTree>
    <p:extLst>
      <p:ext uri="{BB962C8B-B14F-4D97-AF65-F5344CB8AC3E}">
        <p14:creationId xmlns:p14="http://schemas.microsoft.com/office/powerpoint/2010/main" val="1379148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80303" y="211300"/>
            <a:ext cx="11784169" cy="6397532"/>
          </a:xfrm>
          <a:prstGeom prst="rect">
            <a:avLst/>
          </a:prstGeom>
        </p:spPr>
      </p:pic>
    </p:spTree>
    <p:extLst>
      <p:ext uri="{BB962C8B-B14F-4D97-AF65-F5344CB8AC3E}">
        <p14:creationId xmlns:p14="http://schemas.microsoft.com/office/powerpoint/2010/main" val="2917792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I.Tìm hiểu chung </a:t>
            </a:r>
            <a:endParaRPr lang="en-US" dirty="0"/>
          </a:p>
        </p:txBody>
      </p:sp>
      <p:sp>
        <p:nvSpPr>
          <p:cNvPr id="3" name="Content Placeholder 2"/>
          <p:cNvSpPr>
            <a:spLocks noGrp="1"/>
          </p:cNvSpPr>
          <p:nvPr>
            <p:ph idx="1"/>
          </p:nvPr>
        </p:nvSpPr>
        <p:spPr>
          <a:xfrm>
            <a:off x="1222990" y="1692537"/>
            <a:ext cx="8915400" cy="3777622"/>
          </a:xfrm>
        </p:spPr>
        <p:txBody>
          <a:bodyPr>
            <a:normAutofit/>
          </a:bodyPr>
          <a:lstStyle/>
          <a:p>
            <a:pPr marL="0" indent="0">
              <a:buNone/>
            </a:pPr>
            <a:r>
              <a:rPr lang="vi-VN" sz="3200" dirty="0" smtClean="0"/>
              <a:t>Phiếu học tập </a:t>
            </a:r>
            <a:r>
              <a:rPr lang="en-US" sz="3200" dirty="0" err="1" smtClean="0"/>
              <a:t>Số</a:t>
            </a:r>
            <a:r>
              <a:rPr lang="en-US" sz="3200" dirty="0" smtClean="0"/>
              <a:t> </a:t>
            </a:r>
            <a:r>
              <a:rPr lang="vi-VN" sz="3200" dirty="0" smtClean="0"/>
              <a:t>1 : Hoàn thành bảng thống kê sau </a:t>
            </a:r>
          </a:p>
          <a:p>
            <a:pPr marL="0" indent="0">
              <a:buNone/>
            </a:pP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2151922376"/>
              </p:ext>
            </p:extLst>
          </p:nvPr>
        </p:nvGraphicFramePr>
        <p:xfrm>
          <a:off x="1473798" y="3064833"/>
          <a:ext cx="7822475" cy="2042160"/>
        </p:xfrm>
        <a:graphic>
          <a:graphicData uri="http://schemas.openxmlformats.org/drawingml/2006/table">
            <a:tbl>
              <a:tblPr firstRow="1" bandRow="1">
                <a:tableStyleId>{5C22544A-7EE6-4342-B048-85BDC9FD1C3A}</a:tableStyleId>
              </a:tblPr>
              <a:tblGrid>
                <a:gridCol w="1610194">
                  <a:extLst>
                    <a:ext uri="{9D8B030D-6E8A-4147-A177-3AD203B41FA5}">
                      <a16:colId xmlns:a16="http://schemas.microsoft.com/office/drawing/2014/main" val="2073524636"/>
                    </a:ext>
                  </a:extLst>
                </a:gridCol>
                <a:gridCol w="1681418">
                  <a:extLst>
                    <a:ext uri="{9D8B030D-6E8A-4147-A177-3AD203B41FA5}">
                      <a16:colId xmlns:a16="http://schemas.microsoft.com/office/drawing/2014/main" val="2346642367"/>
                    </a:ext>
                  </a:extLst>
                </a:gridCol>
                <a:gridCol w="1065235">
                  <a:extLst>
                    <a:ext uri="{9D8B030D-6E8A-4147-A177-3AD203B41FA5}">
                      <a16:colId xmlns:a16="http://schemas.microsoft.com/office/drawing/2014/main" val="1953532172"/>
                    </a:ext>
                  </a:extLst>
                </a:gridCol>
                <a:gridCol w="1603463">
                  <a:extLst>
                    <a:ext uri="{9D8B030D-6E8A-4147-A177-3AD203B41FA5}">
                      <a16:colId xmlns:a16="http://schemas.microsoft.com/office/drawing/2014/main" val="4021256251"/>
                    </a:ext>
                  </a:extLst>
                </a:gridCol>
                <a:gridCol w="1862165">
                  <a:extLst>
                    <a:ext uri="{9D8B030D-6E8A-4147-A177-3AD203B41FA5}">
                      <a16:colId xmlns:a16="http://schemas.microsoft.com/office/drawing/2014/main" val="1216743473"/>
                    </a:ext>
                  </a:extLst>
                </a:gridCol>
              </a:tblGrid>
              <a:tr h="370840">
                <a:tc>
                  <a:txBody>
                    <a:bodyPr/>
                    <a:lstStyle/>
                    <a:p>
                      <a:r>
                        <a:rPr lang="vi-VN" sz="3200" dirty="0" smtClean="0"/>
                        <a:t>Tác</a:t>
                      </a:r>
                      <a:r>
                        <a:rPr lang="vi-VN" sz="3200" baseline="0" dirty="0" smtClean="0"/>
                        <a:t> giả </a:t>
                      </a:r>
                      <a:endParaRPr lang="en-US" sz="3200" dirty="0"/>
                    </a:p>
                  </a:txBody>
                  <a:tcPr/>
                </a:tc>
                <a:tc>
                  <a:txBody>
                    <a:bodyPr/>
                    <a:lstStyle/>
                    <a:p>
                      <a:r>
                        <a:rPr lang="vi-VN" sz="3200" dirty="0" smtClean="0"/>
                        <a:t>Hoàn</a:t>
                      </a:r>
                      <a:r>
                        <a:rPr lang="vi-VN" sz="3200" baseline="0" dirty="0" smtClean="0"/>
                        <a:t> cảnh sáng tác </a:t>
                      </a:r>
                      <a:endParaRPr lang="en-US" sz="3200" dirty="0"/>
                    </a:p>
                  </a:txBody>
                  <a:tcPr/>
                </a:tc>
                <a:tc>
                  <a:txBody>
                    <a:bodyPr/>
                    <a:lstStyle/>
                    <a:p>
                      <a:r>
                        <a:rPr lang="vi-VN" sz="3200" dirty="0" smtClean="0"/>
                        <a:t>Thể</a:t>
                      </a:r>
                      <a:r>
                        <a:rPr lang="vi-VN" sz="3200" baseline="0" dirty="0" smtClean="0"/>
                        <a:t> thơ </a:t>
                      </a:r>
                      <a:endParaRPr lang="en-US" sz="3200" dirty="0"/>
                    </a:p>
                  </a:txBody>
                  <a:tcPr/>
                </a:tc>
                <a:tc>
                  <a:txBody>
                    <a:bodyPr/>
                    <a:lstStyle/>
                    <a:p>
                      <a:r>
                        <a:rPr lang="vi-VN" sz="3200" dirty="0" smtClean="0"/>
                        <a:t>Bố</a:t>
                      </a:r>
                      <a:r>
                        <a:rPr lang="vi-VN" sz="3200" baseline="0" dirty="0" smtClean="0"/>
                        <a:t> cục </a:t>
                      </a:r>
                      <a:endParaRPr lang="en-US" sz="3200" dirty="0"/>
                    </a:p>
                  </a:txBody>
                  <a:tcPr/>
                </a:tc>
                <a:tc>
                  <a:txBody>
                    <a:bodyPr/>
                    <a:lstStyle/>
                    <a:p>
                      <a:r>
                        <a:rPr lang="vi-VN" sz="3200" dirty="0" smtClean="0"/>
                        <a:t>Mạch</a:t>
                      </a:r>
                      <a:r>
                        <a:rPr lang="vi-VN" sz="3200" baseline="0" dirty="0" smtClean="0"/>
                        <a:t> cảm xúc</a:t>
                      </a:r>
                      <a:endParaRPr lang="en-US" sz="3200" dirty="0"/>
                    </a:p>
                  </a:txBody>
                  <a:tcPr/>
                </a:tc>
                <a:extLst>
                  <a:ext uri="{0D108BD9-81ED-4DB2-BD59-A6C34878D82A}">
                    <a16:rowId xmlns:a16="http://schemas.microsoft.com/office/drawing/2014/main" val="2660443092"/>
                  </a:ext>
                </a:extLst>
              </a:tr>
            </a:tbl>
          </a:graphicData>
        </a:graphic>
      </p:graphicFrame>
    </p:spTree>
    <p:extLst>
      <p:ext uri="{BB962C8B-B14F-4D97-AF65-F5344CB8AC3E}">
        <p14:creationId xmlns:p14="http://schemas.microsoft.com/office/powerpoint/2010/main" val="3246223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247592"/>
            <a:ext cx="8911687" cy="1280890"/>
          </a:xfrm>
        </p:spPr>
        <p:txBody>
          <a:bodyPr/>
          <a:lstStyle/>
          <a:p>
            <a:r>
              <a:rPr lang="vi-VN" dirty="0" smtClean="0">
                <a:solidFill>
                  <a:srgbClr val="C00000"/>
                </a:solidFill>
              </a:rPr>
              <a:t>I.Tìm hiểu chung </a:t>
            </a:r>
            <a:endParaRPr lang="en-US" dirty="0">
              <a:solidFill>
                <a:srgbClr val="C00000"/>
              </a:solidFill>
            </a:endParaRPr>
          </a:p>
        </p:txBody>
      </p:sp>
      <p:sp>
        <p:nvSpPr>
          <p:cNvPr id="3" name="Content Placeholder 2"/>
          <p:cNvSpPr>
            <a:spLocks noGrp="1"/>
          </p:cNvSpPr>
          <p:nvPr>
            <p:ph idx="1"/>
          </p:nvPr>
        </p:nvSpPr>
        <p:spPr>
          <a:xfrm>
            <a:off x="838199" y="1075766"/>
            <a:ext cx="10515600" cy="5034578"/>
          </a:xfrm>
        </p:spPr>
        <p:txBody>
          <a:bodyPr>
            <a:normAutofit fontScale="47500" lnSpcReduction="20000"/>
          </a:bodyPr>
          <a:lstStyle/>
          <a:p>
            <a:pPr marL="0" indent="0">
              <a:buNone/>
            </a:pPr>
            <a:r>
              <a:rPr lang="vi-VN" sz="3300" b="1" dirty="0">
                <a:latin typeface="Times New Roman" panose="02020603050405020304" pitchFamily="18" charset="0"/>
                <a:cs typeface="Times New Roman" panose="02020603050405020304" pitchFamily="18" charset="0"/>
              </a:rPr>
              <a:t>1.Tác giả </a:t>
            </a:r>
            <a:r>
              <a:rPr lang="vi-VN" sz="3300" dirty="0">
                <a:latin typeface="Times New Roman" panose="02020603050405020304" pitchFamily="18" charset="0"/>
                <a:cs typeface="Times New Roman" panose="02020603050405020304" pitchFamily="18" charset="0"/>
              </a:rPr>
              <a:t>: </a:t>
            </a:r>
            <a:r>
              <a:rPr lang="vi-VN" sz="3300" dirty="0" smtClean="0">
                <a:latin typeface="Times New Roman" panose="02020603050405020304" pitchFamily="18" charset="0"/>
                <a:cs typeface="Times New Roman" panose="02020603050405020304" pitchFamily="18" charset="0"/>
              </a:rPr>
              <a:t>Thanh Hải </a:t>
            </a:r>
            <a:endParaRPr lang="en-US" sz="3300" dirty="0">
              <a:latin typeface="Times New Roman" panose="02020603050405020304" pitchFamily="18" charset="0"/>
              <a:cs typeface="Times New Roman" panose="02020603050405020304" pitchFamily="18" charset="0"/>
            </a:endParaRPr>
          </a:p>
          <a:p>
            <a:pPr marL="0" indent="0">
              <a:buNone/>
            </a:pPr>
            <a:r>
              <a:rPr lang="vi-VN" sz="3300" dirty="0">
                <a:latin typeface="Times New Roman" panose="02020603050405020304" pitchFamily="18" charset="0"/>
                <a:cs typeface="Times New Roman" panose="02020603050405020304" pitchFamily="18" charset="0"/>
              </a:rPr>
              <a:t>- Tên thật: Phạm  Bá Ngoãn(1930- 1980</a:t>
            </a:r>
            <a:r>
              <a:rPr lang="vi-VN" sz="3300" dirty="0" smtClean="0">
                <a:latin typeface="Times New Roman" panose="02020603050405020304" pitchFamily="18" charset="0"/>
                <a:cs typeface="Times New Roman" panose="02020603050405020304" pitchFamily="18" charset="0"/>
              </a:rPr>
              <a:t>).Quê</a:t>
            </a:r>
            <a:r>
              <a:rPr lang="vi-VN" sz="3300" dirty="0">
                <a:latin typeface="Times New Roman" panose="02020603050405020304" pitchFamily="18" charset="0"/>
                <a:cs typeface="Times New Roman" panose="02020603050405020304" pitchFamily="18" charset="0"/>
              </a:rPr>
              <a:t>: Thừa Thiên- Huế.</a:t>
            </a:r>
            <a:endParaRPr lang="en-US" sz="3300" dirty="0">
              <a:latin typeface="Times New Roman" panose="02020603050405020304" pitchFamily="18" charset="0"/>
              <a:cs typeface="Times New Roman" panose="02020603050405020304" pitchFamily="18" charset="0"/>
            </a:endParaRPr>
          </a:p>
          <a:p>
            <a:pPr>
              <a:buFontTx/>
              <a:buChar char="-"/>
            </a:pPr>
            <a:r>
              <a:rPr lang="vi-VN" sz="3300" dirty="0" smtClean="0">
                <a:latin typeface="Times New Roman" panose="02020603050405020304" pitchFamily="18" charset="0"/>
                <a:cs typeface="Times New Roman" panose="02020603050405020304" pitchFamily="18" charset="0"/>
              </a:rPr>
              <a:t>Tham </a:t>
            </a:r>
            <a:r>
              <a:rPr lang="vi-VN" sz="3300" dirty="0">
                <a:latin typeface="Times New Roman" panose="02020603050405020304" pitchFamily="18" charset="0"/>
                <a:cs typeface="Times New Roman" panose="02020603050405020304" pitchFamily="18" charset="0"/>
              </a:rPr>
              <a:t>gia cả hai cuộc kháng chiến chống Pháp và chống </a:t>
            </a:r>
            <a:r>
              <a:rPr lang="vi-VN" sz="3300" dirty="0" smtClean="0">
                <a:latin typeface="Times New Roman" panose="02020603050405020304" pitchFamily="18" charset="0"/>
                <a:cs typeface="Times New Roman" panose="02020603050405020304" pitchFamily="18" charset="0"/>
              </a:rPr>
              <a:t>Mĩ</a:t>
            </a:r>
            <a:endParaRPr lang="en-US" sz="3300" dirty="0" smtClean="0">
              <a:latin typeface="Times New Roman" panose="02020603050405020304" pitchFamily="18" charset="0"/>
              <a:cs typeface="Times New Roman" panose="02020603050405020304" pitchFamily="18" charset="0"/>
            </a:endParaRPr>
          </a:p>
          <a:p>
            <a:pPr>
              <a:buFontTx/>
              <a:buChar char="-"/>
            </a:pPr>
            <a:r>
              <a:rPr lang="en-US" sz="3300" dirty="0" err="1" smtClean="0">
                <a:latin typeface="Times New Roman" panose="02020603050405020304" pitchFamily="18" charset="0"/>
                <a:cs typeface="Times New Roman" panose="02020603050405020304" pitchFamily="18" charset="0"/>
              </a:rPr>
              <a:t>Thơ</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ông</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bình</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dị</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chân</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thành</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của</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người</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chiến</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sĩ</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kiên</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trung</a:t>
            </a:r>
            <a:r>
              <a:rPr lang="en-US" sz="3300" smtClean="0">
                <a:latin typeface="Times New Roman" panose="02020603050405020304" pitchFamily="18" charset="0"/>
                <a:cs typeface="Times New Roman" panose="02020603050405020304" pitchFamily="18" charset="0"/>
              </a:rPr>
              <a:t> , một</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lòng</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theo</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cách</a:t>
            </a:r>
            <a:r>
              <a:rPr lang="en-US" sz="33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mạng</a:t>
            </a:r>
            <a:r>
              <a:rPr lang="en-US" sz="3300" dirty="0" smtClean="0">
                <a:latin typeface="Times New Roman" panose="02020603050405020304" pitchFamily="18" charset="0"/>
                <a:cs typeface="Times New Roman" panose="02020603050405020304" pitchFamily="18" charset="0"/>
              </a:rPr>
              <a:t> .</a:t>
            </a:r>
            <a:endParaRPr lang="en-US" sz="3300" dirty="0">
              <a:latin typeface="Times New Roman" panose="02020603050405020304" pitchFamily="18" charset="0"/>
              <a:cs typeface="Times New Roman" panose="02020603050405020304" pitchFamily="18" charset="0"/>
            </a:endParaRPr>
          </a:p>
          <a:p>
            <a:pPr marL="0" indent="0">
              <a:buNone/>
            </a:pPr>
            <a:r>
              <a:rPr lang="vi-VN" sz="3300" b="1" dirty="0">
                <a:latin typeface="Times New Roman" panose="02020603050405020304" pitchFamily="18" charset="0"/>
                <a:cs typeface="Times New Roman" panose="02020603050405020304" pitchFamily="18" charset="0"/>
              </a:rPr>
              <a:t>2.Tác phẩm </a:t>
            </a:r>
            <a:r>
              <a:rPr lang="vi-VN" sz="3300" dirty="0">
                <a:latin typeface="Times New Roman" panose="02020603050405020304" pitchFamily="18" charset="0"/>
                <a:cs typeface="Times New Roman" panose="02020603050405020304" pitchFamily="18" charset="0"/>
              </a:rPr>
              <a:t>.</a:t>
            </a:r>
            <a:endParaRPr lang="en-US" sz="3300" dirty="0">
              <a:latin typeface="Times New Roman" panose="02020603050405020304" pitchFamily="18" charset="0"/>
              <a:cs typeface="Times New Roman" panose="02020603050405020304" pitchFamily="18" charset="0"/>
            </a:endParaRPr>
          </a:p>
          <a:p>
            <a:pPr marL="0" indent="0">
              <a:buNone/>
            </a:pPr>
            <a:r>
              <a:rPr lang="vi-VN" sz="3300" b="1" dirty="0">
                <a:latin typeface="Times New Roman" panose="02020603050405020304" pitchFamily="18" charset="0"/>
                <a:cs typeface="Times New Roman" panose="02020603050405020304" pitchFamily="18" charset="0"/>
              </a:rPr>
              <a:t>a.Hoàn cảnh sáng tác :</a:t>
            </a:r>
            <a:endParaRPr lang="en-US" sz="3300" b="1" dirty="0">
              <a:latin typeface="Times New Roman" panose="02020603050405020304" pitchFamily="18" charset="0"/>
              <a:cs typeface="Times New Roman" panose="02020603050405020304" pitchFamily="18" charset="0"/>
            </a:endParaRPr>
          </a:p>
          <a:p>
            <a:pPr marL="0" indent="0">
              <a:buNone/>
            </a:pPr>
            <a:r>
              <a:rPr lang="vi-VN" sz="3300" dirty="0">
                <a:latin typeface="Times New Roman" panose="02020603050405020304" pitchFamily="18" charset="0"/>
                <a:cs typeface="Times New Roman" panose="02020603050405020304" pitchFamily="18" charset="0"/>
              </a:rPr>
              <a:t> Viết tháng 11/1980, khi tác giả đang nằm trên giường bệnh, không lâu sau nhà thơ qua </a:t>
            </a:r>
            <a:r>
              <a:rPr lang="vi-VN" sz="3300" dirty="0" smtClean="0">
                <a:latin typeface="Times New Roman" panose="02020603050405020304" pitchFamily="18" charset="0"/>
                <a:cs typeface="Times New Roman" panose="02020603050405020304" pitchFamily="18" charset="0"/>
              </a:rPr>
              <a:t>đời.</a:t>
            </a:r>
            <a:endParaRPr lang="en-US" sz="3300" dirty="0">
              <a:latin typeface="Times New Roman" panose="02020603050405020304" pitchFamily="18" charset="0"/>
              <a:cs typeface="Times New Roman" panose="02020603050405020304" pitchFamily="18" charset="0"/>
            </a:endParaRPr>
          </a:p>
          <a:p>
            <a:pPr marL="0" indent="0">
              <a:buNone/>
            </a:pPr>
            <a:r>
              <a:rPr lang="vi-VN" sz="3300" b="1" dirty="0">
                <a:latin typeface="Times New Roman" panose="02020603050405020304" pitchFamily="18" charset="0"/>
                <a:cs typeface="Times New Roman" panose="02020603050405020304" pitchFamily="18" charset="0"/>
              </a:rPr>
              <a:t>b.Thể thơ </a:t>
            </a:r>
            <a:r>
              <a:rPr lang="vi-VN" sz="3300" dirty="0">
                <a:latin typeface="Times New Roman" panose="02020603050405020304" pitchFamily="18" charset="0"/>
                <a:cs typeface="Times New Roman" panose="02020603050405020304" pitchFamily="18" charset="0"/>
              </a:rPr>
              <a:t>: Ngũ ngôn </a:t>
            </a:r>
            <a:endParaRPr lang="en-US" sz="3300" dirty="0">
              <a:latin typeface="Times New Roman" panose="02020603050405020304" pitchFamily="18" charset="0"/>
              <a:cs typeface="Times New Roman" panose="02020603050405020304" pitchFamily="18" charset="0"/>
            </a:endParaRPr>
          </a:p>
          <a:p>
            <a:pPr marL="0" indent="0">
              <a:buNone/>
            </a:pPr>
            <a:r>
              <a:rPr lang="vi-VN" sz="3300" b="1" dirty="0">
                <a:latin typeface="Times New Roman" panose="02020603050405020304" pitchFamily="18" charset="0"/>
                <a:cs typeface="Times New Roman" panose="02020603050405020304" pitchFamily="18" charset="0"/>
              </a:rPr>
              <a:t>c. Bố cục </a:t>
            </a:r>
            <a:r>
              <a:rPr lang="vi-VN" sz="3300" dirty="0">
                <a:latin typeface="Times New Roman" panose="02020603050405020304" pitchFamily="18" charset="0"/>
                <a:cs typeface="Times New Roman" panose="02020603050405020304" pitchFamily="18" charset="0"/>
              </a:rPr>
              <a:t>:4 phần </a:t>
            </a:r>
            <a:endParaRPr lang="en-US" sz="3300" dirty="0">
              <a:latin typeface="Times New Roman" panose="02020603050405020304" pitchFamily="18" charset="0"/>
              <a:cs typeface="Times New Roman" panose="02020603050405020304" pitchFamily="18" charset="0"/>
            </a:endParaRPr>
          </a:p>
          <a:p>
            <a:pPr marL="0" indent="0">
              <a:buNone/>
            </a:pPr>
            <a:r>
              <a:rPr lang="en-US" sz="3300" dirty="0">
                <a:latin typeface="Times New Roman" panose="02020603050405020304" pitchFamily="18" charset="0"/>
                <a:ea typeface="Segoe UI Historic" panose="020B0502040204020203" pitchFamily="34" charset="0"/>
                <a:cs typeface="Times New Roman" panose="02020603050405020304" pitchFamily="18" charset="0"/>
              </a:rPr>
              <a:t>Phần 1: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Cảm</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xúc</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của</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nhà</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thơ</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trước</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mùa</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xuân</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thiên</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nhiên</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khổ</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1)</a:t>
            </a:r>
          </a:p>
          <a:p>
            <a:pPr marL="0" indent="0">
              <a:buNone/>
            </a:pPr>
            <a:r>
              <a:rPr lang="en-US" sz="3300" dirty="0">
                <a:latin typeface="Times New Roman" panose="02020603050405020304" pitchFamily="18" charset="0"/>
                <a:ea typeface="Segoe UI Historic" panose="020B0502040204020203" pitchFamily="34" charset="0"/>
                <a:cs typeface="Times New Roman" panose="02020603050405020304" pitchFamily="18" charset="0"/>
              </a:rPr>
              <a:t>Phần 2: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Cảm</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xúc</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của</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nhà</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thơ</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về</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mùa</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xuân</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đất</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nước</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khổ</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3</a:t>
            </a:r>
            <a:r>
              <a:rPr lang="vi-VN" sz="3300" dirty="0">
                <a:latin typeface="Times New Roman" panose="02020603050405020304" pitchFamily="18" charset="0"/>
                <a:ea typeface="Segoe UI Historic" panose="020B0502040204020203" pitchFamily="34" charset="0"/>
                <a:cs typeface="Times New Roman" panose="02020603050405020304" pitchFamily="18" charset="0"/>
              </a:rPr>
              <a:t>+4</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a:t>
            </a:r>
          </a:p>
          <a:p>
            <a:pPr marL="0" indent="0">
              <a:buNone/>
            </a:pPr>
            <a:r>
              <a:rPr lang="en-US" sz="3300" dirty="0">
                <a:latin typeface="Times New Roman" panose="02020603050405020304" pitchFamily="18" charset="0"/>
                <a:ea typeface="Segoe UI Historic" panose="020B0502040204020203" pitchFamily="34" charset="0"/>
                <a:cs typeface="Times New Roman" panose="02020603050405020304" pitchFamily="18" charset="0"/>
              </a:rPr>
              <a:t>Phần 3: </a:t>
            </a:r>
            <a:r>
              <a:rPr lang="vi-VN" sz="3300" dirty="0">
                <a:latin typeface="Times New Roman" panose="02020603050405020304" pitchFamily="18" charset="0"/>
                <a:ea typeface="Segoe UI Historic" panose="020B0502040204020203" pitchFamily="34" charset="0"/>
                <a:cs typeface="Times New Roman" panose="02020603050405020304" pitchFamily="18" charset="0"/>
              </a:rPr>
              <a:t>Ước nguyện của tác giả </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a:t>
            </a:r>
            <a:r>
              <a:rPr lang="en-US" sz="3300" dirty="0" err="1">
                <a:latin typeface="Times New Roman" panose="02020603050405020304" pitchFamily="18" charset="0"/>
                <a:ea typeface="Segoe UI Historic" panose="020B0502040204020203" pitchFamily="34" charset="0"/>
                <a:cs typeface="Times New Roman" panose="02020603050405020304" pitchFamily="18" charset="0"/>
              </a:rPr>
              <a:t>khổ</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 5</a:t>
            </a:r>
            <a:r>
              <a:rPr lang="vi-VN" sz="3300" dirty="0">
                <a:latin typeface="Times New Roman" panose="02020603050405020304" pitchFamily="18" charset="0"/>
                <a:ea typeface="Segoe UI Historic" panose="020B0502040204020203" pitchFamily="34" charset="0"/>
                <a:cs typeface="Times New Roman" panose="02020603050405020304" pitchFamily="18" charset="0"/>
              </a:rPr>
              <a:t>+6 </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a:t>
            </a:r>
          </a:p>
          <a:p>
            <a:pPr marL="0" indent="0">
              <a:buNone/>
            </a:pPr>
            <a:r>
              <a:rPr lang="vi-VN" sz="3300" dirty="0">
                <a:latin typeface="Times New Roman" panose="02020603050405020304" pitchFamily="18" charset="0"/>
                <a:ea typeface="Segoe UI Historic" panose="020B0502040204020203" pitchFamily="34" charset="0"/>
                <a:cs typeface="Times New Roman" panose="02020603050405020304" pitchFamily="18" charset="0"/>
              </a:rPr>
              <a:t>Phần 4: Lời ca ngợi quê hương , đất nước </a:t>
            </a:r>
            <a:r>
              <a:rPr lang="en-US" sz="3300" dirty="0">
                <a:latin typeface="Times New Roman" panose="02020603050405020304" pitchFamily="18" charset="0"/>
                <a:ea typeface="Segoe UI Historic" panose="020B0502040204020203" pitchFamily="34" charset="0"/>
                <a:cs typeface="Times New Roman" panose="02020603050405020304" pitchFamily="18" charset="0"/>
              </a:rPr>
              <a:t>(</a:t>
            </a:r>
            <a:r>
              <a:rPr lang="vi-VN" sz="3300" dirty="0" smtClean="0">
                <a:latin typeface="Times New Roman" panose="02020603050405020304" pitchFamily="18" charset="0"/>
                <a:ea typeface="Segoe UI Historic" panose="020B0502040204020203" pitchFamily="34" charset="0"/>
                <a:cs typeface="Times New Roman" panose="02020603050405020304" pitchFamily="18" charset="0"/>
              </a:rPr>
              <a:t>khổ 7)</a:t>
            </a:r>
            <a:endParaRPr lang="en-US" sz="3300" dirty="0">
              <a:latin typeface="Times New Roman" panose="02020603050405020304" pitchFamily="18" charset="0"/>
              <a:ea typeface="Segoe UI Historic" panose="020B0502040204020203" pitchFamily="34" charset="0"/>
              <a:cs typeface="Times New Roman" panose="02020603050405020304" pitchFamily="18" charset="0"/>
            </a:endParaRPr>
          </a:p>
          <a:p>
            <a:pPr marL="0" indent="0">
              <a:buNone/>
            </a:pPr>
            <a:r>
              <a:rPr lang="vi-VN" sz="3300" b="1" dirty="0">
                <a:latin typeface="Times New Roman" panose="02020603050405020304" pitchFamily="18" charset="0"/>
                <a:cs typeface="Times New Roman" panose="02020603050405020304" pitchFamily="18" charset="0"/>
              </a:rPr>
              <a:t>d. Mạch cảm xúc bài thơ </a:t>
            </a:r>
            <a:endParaRPr lang="en-US" sz="3300" b="1" dirty="0">
              <a:latin typeface="Times New Roman" panose="02020603050405020304" pitchFamily="18" charset="0"/>
              <a:cs typeface="Times New Roman" panose="02020603050405020304" pitchFamily="18" charset="0"/>
            </a:endParaRPr>
          </a:p>
          <a:p>
            <a:pPr marL="0" indent="0">
              <a:buNone/>
            </a:pPr>
            <a:r>
              <a:rPr lang="vi-VN" sz="3300" i="1" dirty="0">
                <a:latin typeface="Times New Roman" panose="02020603050405020304" pitchFamily="18" charset="0"/>
                <a:cs typeface="Times New Roman" panose="02020603050405020304" pitchFamily="18" charset="0"/>
              </a:rPr>
              <a:t> Từ cảm xúc về mùa xuân thiên nhiên, đất trời </a:t>
            </a:r>
            <a:r>
              <a:rPr lang="en-US" sz="3300" i="1" dirty="0">
                <a:latin typeface="Times New Roman" panose="02020603050405020304" pitchFamily="18" charset="0"/>
                <a:cs typeface="Times New Roman" panose="02020603050405020304" pitchFamily="18" charset="0"/>
                <a:sym typeface="Wingdings" panose="05000000000000000000" pitchFamily="2" charset="2"/>
              </a:rPr>
              <a:t></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mở</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rộng</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ra</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là</a:t>
            </a:r>
            <a:r>
              <a:rPr lang="en-US" sz="3300" i="1" dirty="0">
                <a:latin typeface="Times New Roman" panose="02020603050405020304" pitchFamily="18" charset="0"/>
                <a:cs typeface="Times New Roman" panose="02020603050405020304" pitchFamily="18" charset="0"/>
              </a:rPr>
              <a:t> </a:t>
            </a:r>
            <a:r>
              <a:rPr lang="vi-VN" sz="3300" i="1" dirty="0">
                <a:latin typeface="Times New Roman" panose="02020603050405020304" pitchFamily="18" charset="0"/>
                <a:cs typeface="Times New Roman" panose="02020603050405020304" pitchFamily="18" charset="0"/>
              </a:rPr>
              <a:t>cảm xúc về mùa xuân đất nước </a:t>
            </a:r>
            <a:r>
              <a:rPr lang="en-US" sz="3300" i="1" dirty="0">
                <a:latin typeface="Times New Roman" panose="02020603050405020304" pitchFamily="18" charset="0"/>
                <a:cs typeface="Times New Roman" panose="02020603050405020304" pitchFamily="18" charset="0"/>
                <a:sym typeface="Wingdings" panose="05000000000000000000" pitchFamily="2" charset="2"/>
              </a:rPr>
              <a:t></a:t>
            </a:r>
            <a:r>
              <a:rPr lang="vi-VN" sz="3300" i="1" dirty="0">
                <a:latin typeface="Times New Roman" panose="02020603050405020304" pitchFamily="18" charset="0"/>
                <a:cs typeface="Times New Roman" panose="02020603050405020304" pitchFamily="18" charset="0"/>
              </a:rPr>
              <a:t> Ước nguyện trước mùa xuân</a:t>
            </a:r>
            <a:r>
              <a:rPr lang="en-US" sz="3300" i="1" dirty="0">
                <a:latin typeface="Times New Roman" panose="02020603050405020304" pitchFamily="18" charset="0"/>
                <a:cs typeface="Times New Roman" panose="02020603050405020304" pitchFamily="18" charset="0"/>
                <a:sym typeface="Wingdings" panose="05000000000000000000" pitchFamily="2" charset="2"/>
              </a:rPr>
              <a:t></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bài</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thơ</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khép</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lại</a:t>
            </a:r>
            <a:r>
              <a:rPr lang="en-US" sz="3300" i="1" dirty="0">
                <a:latin typeface="Times New Roman" panose="02020603050405020304" pitchFamily="18" charset="0"/>
                <a:cs typeface="Times New Roman" panose="02020603050405020304" pitchFamily="18" charset="0"/>
              </a:rPr>
              <a:t> </a:t>
            </a:r>
            <a:r>
              <a:rPr lang="en-US" sz="3300" i="1" dirty="0" err="1">
                <a:latin typeface="Times New Roman" panose="02020603050405020304" pitchFamily="18" charset="0"/>
                <a:cs typeface="Times New Roman" panose="02020603050405020304" pitchFamily="18" charset="0"/>
              </a:rPr>
              <a:t>với</a:t>
            </a:r>
            <a:r>
              <a:rPr lang="en-US" sz="3300" i="1" dirty="0">
                <a:latin typeface="Times New Roman" panose="02020603050405020304" pitchFamily="18" charset="0"/>
                <a:cs typeface="Times New Roman" panose="02020603050405020304" pitchFamily="18" charset="0"/>
              </a:rPr>
              <a:t> </a:t>
            </a:r>
            <a:r>
              <a:rPr lang="vi-VN" sz="3300" i="1" dirty="0">
                <a:latin typeface="Times New Roman" panose="02020603050405020304" pitchFamily="18" charset="0"/>
                <a:cs typeface="Times New Roman" panose="02020603050405020304" pitchFamily="18" charset="0"/>
              </a:rPr>
              <a:t>lời ca ngợi quê hương</a:t>
            </a:r>
            <a:endParaRPr lang="en-US" sz="33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53714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824" y="247592"/>
            <a:ext cx="8911687" cy="1280890"/>
          </a:xfrm>
        </p:spPr>
        <p:txBody>
          <a:bodyPr/>
          <a:lstStyle/>
          <a:p>
            <a:r>
              <a:rPr lang="vi-VN" u="sng" dirty="0" smtClean="0">
                <a:solidFill>
                  <a:srgbClr val="FF0000"/>
                </a:solidFill>
              </a:rPr>
              <a:t>II.Đọc-hiểu bài thơ </a:t>
            </a:r>
            <a:endParaRPr lang="en-US" u="sng" dirty="0">
              <a:solidFill>
                <a:srgbClr val="FF0000"/>
              </a:solidFill>
            </a:endParaRPr>
          </a:p>
        </p:txBody>
      </p:sp>
      <p:sp>
        <p:nvSpPr>
          <p:cNvPr id="3" name="Content Placeholder 2"/>
          <p:cNvSpPr>
            <a:spLocks noGrp="1"/>
          </p:cNvSpPr>
          <p:nvPr>
            <p:ph idx="1"/>
          </p:nvPr>
        </p:nvSpPr>
        <p:spPr>
          <a:xfrm>
            <a:off x="838200" y="1344706"/>
            <a:ext cx="10515600" cy="4747933"/>
          </a:xfrm>
        </p:spPr>
        <p:txBody>
          <a:bodyPr>
            <a:normAutofit lnSpcReduction="10000"/>
          </a:bodyPr>
          <a:lstStyle/>
          <a:p>
            <a:pPr marL="0" indent="0">
              <a:buNone/>
            </a:pPr>
            <a:r>
              <a:rPr lang="vi-VN" sz="3200" b="1" u="sng" dirty="0" smtClean="0"/>
              <a:t>1.Cảm xúc của nhà thơ trước mùa xuân thiên nhiên ,đất trời </a:t>
            </a:r>
          </a:p>
          <a:p>
            <a:pPr marL="0" indent="0">
              <a:buNone/>
            </a:pPr>
            <a:r>
              <a:rPr lang="vi-VN" sz="3200" i="1" dirty="0" smtClean="0"/>
              <a:t>Mọc giữa dòng sông xanh </a:t>
            </a:r>
          </a:p>
          <a:p>
            <a:pPr marL="0" indent="0">
              <a:buNone/>
            </a:pPr>
            <a:r>
              <a:rPr lang="vi-VN" sz="3200" i="1" dirty="0" smtClean="0"/>
              <a:t>Một bông hoa tím biếc </a:t>
            </a:r>
          </a:p>
          <a:p>
            <a:pPr marL="0" indent="0">
              <a:buNone/>
            </a:pPr>
            <a:r>
              <a:rPr lang="vi-VN" sz="3200" i="1" dirty="0" smtClean="0"/>
              <a:t>Ơi con chim chiền chiện </a:t>
            </a:r>
          </a:p>
          <a:p>
            <a:pPr marL="0" indent="0">
              <a:buNone/>
            </a:pPr>
            <a:r>
              <a:rPr lang="vi-VN" sz="3200" i="1" dirty="0" smtClean="0"/>
              <a:t>Hót chi mà vang trời </a:t>
            </a:r>
          </a:p>
          <a:p>
            <a:pPr marL="0" indent="0">
              <a:buNone/>
            </a:pPr>
            <a:r>
              <a:rPr lang="vi-VN" sz="3200" i="1" dirty="0" smtClean="0"/>
              <a:t>Từng giọt long lanh rơi </a:t>
            </a:r>
          </a:p>
          <a:p>
            <a:pPr marL="0" indent="0">
              <a:buNone/>
            </a:pPr>
            <a:r>
              <a:rPr lang="vi-VN" sz="3200" i="1" dirty="0" smtClean="0"/>
              <a:t>Tôi đưa tay tôi hứng </a:t>
            </a:r>
          </a:p>
          <a:p>
            <a:pPr marL="0" indent="0">
              <a:buNone/>
            </a:pPr>
            <a:endParaRPr lang="en-US" i="1" dirty="0"/>
          </a:p>
        </p:txBody>
      </p:sp>
    </p:spTree>
    <p:extLst>
      <p:ext uri="{BB962C8B-B14F-4D97-AF65-F5344CB8AC3E}">
        <p14:creationId xmlns:p14="http://schemas.microsoft.com/office/powerpoint/2010/main" val="3173265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chemeClr val="accent4"/>
                </a:solidFill>
              </a:rPr>
              <a:t>Phiếu bài tập số 2</a:t>
            </a:r>
            <a:r>
              <a:rPr lang="vi-VN" dirty="0" smtClean="0">
                <a:solidFill>
                  <a:schemeClr val="accent4"/>
                </a:solidFill>
              </a:rPr>
              <a:t>: </a:t>
            </a:r>
            <a:endParaRPr lang="en-US" dirty="0">
              <a:solidFill>
                <a:schemeClr val="accent4"/>
              </a:solidFill>
            </a:endParaRPr>
          </a:p>
        </p:txBody>
      </p:sp>
      <p:sp>
        <p:nvSpPr>
          <p:cNvPr id="3" name="Content Placeholder 2"/>
          <p:cNvSpPr>
            <a:spLocks noGrp="1"/>
          </p:cNvSpPr>
          <p:nvPr>
            <p:ph idx="1"/>
          </p:nvPr>
        </p:nvSpPr>
        <p:spPr>
          <a:xfrm>
            <a:off x="838199" y="1473798"/>
            <a:ext cx="10640209" cy="4703165"/>
          </a:xfrm>
        </p:spPr>
        <p:txBody>
          <a:bodyPr>
            <a:normAutofit fontScale="92500" lnSpcReduction="20000"/>
          </a:bodyPr>
          <a:lstStyle/>
          <a:p>
            <a:pPr marL="0" indent="0">
              <a:buNone/>
            </a:pPr>
            <a:r>
              <a:rPr lang="vi-VN" dirty="0" smtClean="0"/>
              <a:t>- </a:t>
            </a:r>
            <a:r>
              <a:rPr lang="vi-VN" sz="3200" dirty="0" smtClean="0"/>
              <a:t>Bức tranh thiên nhiên trong 6 câu thơ đầu được miêu tả như thế nào ? (  </a:t>
            </a:r>
            <a:r>
              <a:rPr lang="vi-VN" sz="3200" i="1" dirty="0" smtClean="0"/>
              <a:t>Chú ý Hình ảnh ,màu sắc ,âm thanh ,không gian </a:t>
            </a:r>
            <a:r>
              <a:rPr lang="vi-VN" sz="3200" dirty="0" smtClean="0"/>
              <a:t>)</a:t>
            </a:r>
          </a:p>
          <a:p>
            <a:pPr>
              <a:buFontTx/>
              <a:buChar char="-"/>
            </a:pPr>
            <a:r>
              <a:rPr lang="vi-VN" sz="3200" dirty="0" smtClean="0"/>
              <a:t>Để khắc họa hình ảnh bông hoa giữa dòng sông,nhà thơ đã sáng tạo ra cách viết độc đáo như thế nào ?Cách viết này có tác dụng gì trong việc khắc họa hình ảnh thiên nhiên và  bộc lộ cảm xúc của nhà thơ . </a:t>
            </a:r>
          </a:p>
          <a:p>
            <a:pPr>
              <a:buFontTx/>
              <a:buChar char="-"/>
            </a:pPr>
            <a:r>
              <a:rPr lang="vi-VN" sz="3200" dirty="0" smtClean="0"/>
              <a:t>Tác giả có cách diễn đạt độc đáo : “</a:t>
            </a:r>
            <a:r>
              <a:rPr lang="vi-VN" sz="3200" i="1" dirty="0" smtClean="0"/>
              <a:t>Từng giọt âm thanh rơi </a:t>
            </a:r>
          </a:p>
          <a:p>
            <a:pPr marL="0" indent="0">
              <a:buNone/>
            </a:pPr>
            <a:r>
              <a:rPr lang="vi-VN" sz="3200" i="1" dirty="0" smtClean="0"/>
              <a:t>                        Tôi đưa tay tôi hứng</a:t>
            </a:r>
            <a:r>
              <a:rPr lang="vi-VN" sz="3200" dirty="0" smtClean="0"/>
              <a:t>” kết hợp với từ ngữ gọi đáp và lời cảm thán ,</a:t>
            </a:r>
            <a:r>
              <a:rPr lang="vi-VN" sz="3200" u="sng" dirty="0" smtClean="0">
                <a:solidFill>
                  <a:srgbClr val="FF0000"/>
                </a:solidFill>
              </a:rPr>
              <a:t>cho thấy nhà thơ đang muốn diễn tả những cảm xúc gì trong lòng mình lúc này ?</a:t>
            </a:r>
            <a:endParaRPr lang="en-US" sz="3200" u="sng" dirty="0">
              <a:solidFill>
                <a:srgbClr val="FF0000"/>
              </a:solidFill>
            </a:endParaRPr>
          </a:p>
        </p:txBody>
      </p:sp>
    </p:spTree>
    <p:extLst>
      <p:ext uri="{BB962C8B-B14F-4D97-AF65-F5344CB8AC3E}">
        <p14:creationId xmlns:p14="http://schemas.microsoft.com/office/powerpoint/2010/main" val="1830097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830" y="409798"/>
            <a:ext cx="9912480" cy="1280890"/>
          </a:xfrm>
        </p:spPr>
        <p:txBody>
          <a:bodyPr>
            <a:normAutofit fontScale="90000"/>
          </a:bodyPr>
          <a:lstStyle/>
          <a:p>
            <a:r>
              <a:rPr lang="vi-VN" b="1" u="sng" dirty="0" smtClean="0">
                <a:latin typeface="Times New Roman" panose="02020603050405020304" pitchFamily="18" charset="0"/>
                <a:cs typeface="Times New Roman" panose="02020603050405020304" pitchFamily="18" charset="0"/>
              </a:rPr>
              <a:t>1.Cảm xúc của nhà thơ trước mùa xuân thiên nhiên,đất trời </a:t>
            </a:r>
            <a:br>
              <a:rPr lang="vi-VN" b="1" u="sng"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14400" y="1690688"/>
            <a:ext cx="10374854" cy="4652552"/>
          </a:xfrm>
        </p:spPr>
        <p:txBody>
          <a:bodyPr>
            <a:normAutofit fontScale="92500" lnSpcReduction="10000"/>
          </a:bodyPr>
          <a:lstStyle/>
          <a:p>
            <a:pPr marL="0" indent="0">
              <a:buNone/>
            </a:pPr>
            <a:r>
              <a:rPr lang="en-US" b="1" dirty="0" smtClean="0">
                <a:latin typeface="Times New Roman" panose="02020603050405020304" pitchFamily="18" charset="0"/>
                <a:cs typeface="Times New Roman" panose="02020603050405020304" pitchFamily="18" charset="0"/>
              </a:rPr>
              <a:t>- </a:t>
            </a:r>
            <a:r>
              <a:rPr lang="en-US" sz="2400" b="1" i="1" dirty="0">
                <a:latin typeface="Times New Roman" panose="02020603050405020304" pitchFamily="18" charset="0"/>
                <a:cs typeface="Times New Roman" panose="02020603050405020304" pitchFamily="18" charset="0"/>
              </a:rPr>
              <a:t>Bức </a:t>
            </a:r>
            <a:r>
              <a:rPr lang="en-US" sz="2400" b="1" i="1" dirty="0" err="1">
                <a:latin typeface="Times New Roman" panose="02020603050405020304" pitchFamily="18" charset="0"/>
                <a:cs typeface="Times New Roman" panose="02020603050405020304" pitchFamily="18" charset="0"/>
              </a:rPr>
              <a:t>tranh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mùa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xuân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6 </a:t>
            </a:r>
            <a:r>
              <a:rPr lang="en-US" sz="2400" b="1" i="1" dirty="0" err="1">
                <a:latin typeface="Times New Roman" panose="02020603050405020304" pitchFamily="18" charset="0"/>
                <a:cs typeface="Times New Roman" panose="02020603050405020304" pitchFamily="18" charset="0"/>
              </a:rPr>
              <a:t>câu</a:t>
            </a:r>
            <a:r>
              <a:rPr lang="en-US" sz="2400" b="1" i="1" dirty="0">
                <a:latin typeface="Times New Roman" panose="02020603050405020304" pitchFamily="18" charset="0"/>
                <a:cs typeface="Times New Roman" panose="02020603050405020304" pitchFamily="18" charset="0"/>
              </a:rPr>
              <a:t> thơ </a:t>
            </a:r>
            <a:r>
              <a:rPr lang="en-US" sz="2400" b="1" i="1" dirty="0" err="1">
                <a:latin typeface="Times New Roman" panose="02020603050405020304" pitchFamily="18" charset="0"/>
                <a:cs typeface="Times New Roman" panose="02020603050405020304" pitchFamily="18" charset="0"/>
              </a:rPr>
              <a:t>đầu</a:t>
            </a:r>
            <a:r>
              <a:rPr lang="en-US" sz="2400" b="1" i="1" dirty="0">
                <a:latin typeface="Times New Roman" panose="02020603050405020304" pitchFamily="18" charset="0"/>
                <a:cs typeface="Times New Roman" panose="02020603050405020304" pitchFamily="18" charset="0"/>
              </a:rPr>
              <a:t> được </a:t>
            </a:r>
            <a:r>
              <a:rPr lang="en-US" sz="2400" b="1" i="1" dirty="0" err="1">
                <a:latin typeface="Times New Roman" panose="02020603050405020304" pitchFamily="18" charset="0"/>
                <a:cs typeface="Times New Roman" panose="02020603050405020304" pitchFamily="18" charset="0"/>
              </a:rPr>
              <a:t>vẽ</a:t>
            </a:r>
            <a:r>
              <a:rPr lang="en-US" sz="2400" b="1" i="1" dirty="0">
                <a:latin typeface="Times New Roman" panose="02020603050405020304" pitchFamily="18" charset="0"/>
                <a:cs typeface="Times New Roman" panose="02020603050405020304" pitchFamily="18" charset="0"/>
              </a:rPr>
              <a:t> bằng </a:t>
            </a:r>
            <a:r>
              <a:rPr lang="en-US" sz="2400" b="1" i="1" dirty="0" err="1">
                <a:latin typeface="Times New Roman" panose="02020603050405020304" pitchFamily="18" charset="0"/>
                <a:cs typeface="Times New Roman" panose="02020603050405020304" pitchFamily="18" charset="0"/>
              </a:rPr>
              <a:t>vài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nét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hoạ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nhưng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rất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đặc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sắc</a:t>
            </a:r>
            <a:r>
              <a:rPr lang="en-US" sz="2400" b="1" i="1" dirty="0">
                <a:latin typeface="Times New Roman" panose="02020603050405020304" pitchFamily="18" charset="0"/>
                <a:cs typeface="Times New Roman" panose="02020603050405020304" pitchFamily="18" charset="0"/>
              </a:rPr>
              <a:t>.</a:t>
            </a:r>
            <a:endParaRPr lang="en-US" sz="2400" i="1"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H</a:t>
            </a:r>
            <a:r>
              <a:rPr lang="en-US" sz="2400" b="1" dirty="0" err="1" smtClean="0">
                <a:latin typeface="Times New Roman" panose="02020603050405020304" pitchFamily="18" charset="0"/>
                <a:cs typeface="Times New Roman" panose="02020603050405020304" pitchFamily="18" charset="0"/>
              </a:rPr>
              <a:t>ình</a:t>
            </a:r>
            <a:r>
              <a:rPr lang="en-US" sz="2400" b="1" dirty="0" smtClean="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hoa</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chim</a:t>
            </a:r>
            <a:r>
              <a:rPr lang="en-US"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&gt; </a:t>
            </a:r>
            <a:r>
              <a:rPr lang="en-US" sz="2400" dirty="0" err="1">
                <a:latin typeface="Times New Roman" panose="02020603050405020304" pitchFamily="18" charset="0"/>
                <a:cs typeface="Times New Roman" panose="02020603050405020304" pitchFamily="18" charset="0"/>
              </a:rPr>
              <a:t>giản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dị</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gợi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cảm</a:t>
            </a: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vi-VN" sz="2400" b="1" dirty="0">
                <a:latin typeface="Times New Roman" panose="02020603050405020304" pitchFamily="18" charset="0"/>
                <a:cs typeface="Times New Roman" panose="02020603050405020304" pitchFamily="18" charset="0"/>
              </a:rPr>
              <a:t>Màu sắc</a:t>
            </a:r>
            <a:r>
              <a:rPr lang="vi-VN" sz="2400" dirty="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xanh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sông</a:t>
            </a:r>
            <a:r>
              <a:rPr lang="vi-VN" sz="2400" dirty="0" smtClean="0">
                <a:latin typeface="Times New Roman" panose="02020603050405020304" pitchFamily="18" charset="0"/>
                <a:cs typeface="Times New Roman" panose="02020603050405020304" pitchFamily="18" charset="0"/>
              </a:rPr>
              <a:t>,tím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hoa</a:t>
            </a:r>
            <a:r>
              <a:rPr lang="en-US" sz="2400" dirty="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&gt;</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tươi thắm</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hài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hòa</a:t>
            </a: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vi-VN" sz="2400" b="1" dirty="0">
                <a:latin typeface="Times New Roman" panose="02020603050405020304" pitchFamily="18" charset="0"/>
                <a:cs typeface="Times New Roman" panose="02020603050405020304" pitchFamily="18" charset="0"/>
              </a:rPr>
              <a:t>Âm thanh</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con </a:t>
            </a:r>
            <a:r>
              <a:rPr lang="en-US" sz="2400" dirty="0" err="1">
                <a:latin typeface="Times New Roman" panose="02020603050405020304" pitchFamily="18" charset="0"/>
                <a:cs typeface="Times New Roman" panose="02020603050405020304" pitchFamily="18" charset="0"/>
              </a:rPr>
              <a:t>chim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chiện</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&gt;</a:t>
            </a:r>
            <a:r>
              <a:rPr lang="vi-VN" sz="2400" dirty="0">
                <a:latin typeface="Times New Roman" panose="02020603050405020304" pitchFamily="18" charset="0"/>
                <a:cs typeface="Times New Roman" panose="02020603050405020304" pitchFamily="18" charset="0"/>
              </a:rPr>
              <a:t> vang vọng, tươi vui</a:t>
            </a: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K</a:t>
            </a:r>
            <a:r>
              <a:rPr lang="en-US" sz="2400" b="1" dirty="0" err="1" smtClean="0">
                <a:latin typeface="Times New Roman" panose="02020603050405020304" pitchFamily="18" charset="0"/>
                <a:cs typeface="Times New Roman" panose="02020603050405020304" pitchFamily="18" charset="0"/>
              </a:rPr>
              <a:t>hông</a:t>
            </a:r>
            <a:r>
              <a:rPr lang="en-US" sz="2400" b="1" dirty="0" smtClean="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cao</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rộng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dòng</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sông</a:t>
            </a:r>
            <a:r>
              <a:rPr lang="en-US" sz="2400" dirty="0" smtClean="0">
                <a:latin typeface="Times New Roman" panose="02020603050405020304" pitchFamily="18" charset="0"/>
                <a:cs typeface="Times New Roman" panose="02020603050405020304" pitchFamily="18" charset="0"/>
              </a:rPr>
              <a:t>&gt; </a:t>
            </a:r>
            <a:r>
              <a:rPr lang="en-US" sz="2400" dirty="0" err="1" smtClean="0">
                <a:latin typeface="Times New Roman" panose="02020603050405020304" pitchFamily="18" charset="0"/>
                <a:cs typeface="Times New Roman" panose="02020603050405020304" pitchFamily="18" charset="0"/>
              </a:rPr>
              <a:t>thoáng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đãng</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vi-VN" sz="2400" dirty="0" smtClean="0">
                <a:latin typeface="Times New Roman" panose="02020603050405020304" pitchFamily="18" charset="0"/>
                <a:cs typeface="Times New Roman" panose="02020603050405020304" pitchFamily="18" charset="0"/>
              </a:rPr>
              <a:t>Phép đảo ngữ </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Sự </a:t>
            </a:r>
            <a:r>
              <a:rPr lang="vi-VN" sz="2400" dirty="0">
                <a:latin typeface="Times New Roman" panose="02020603050405020304" pitchFamily="18" charset="0"/>
                <a:cs typeface="Times New Roman" panose="02020603050405020304" pitchFamily="18" charset="0"/>
              </a:rPr>
              <a:t>ngạc nhiên của nhà thơ </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a:t>
            </a:r>
            <a:r>
              <a:rPr lang="vi-VN" sz="2400" dirty="0" smtClean="0">
                <a:latin typeface="Times New Roman" panose="02020603050405020304" pitchFamily="18" charset="0"/>
                <a:cs typeface="Times New Roman" panose="02020603050405020304" pitchFamily="18" charset="0"/>
              </a:rPr>
              <a:t>ức </a:t>
            </a:r>
            <a:r>
              <a:rPr lang="vi-VN" sz="2400" dirty="0" smtClean="0">
                <a:latin typeface="Times New Roman" panose="02020603050405020304" pitchFamily="18" charset="0"/>
                <a:cs typeface="Times New Roman" panose="02020603050405020304" pitchFamily="18" charset="0"/>
              </a:rPr>
              <a:t>sống căng tràn của thiên nhiên </a:t>
            </a:r>
            <a:r>
              <a:rPr lang="en-US" sz="2400" dirty="0" err="1" smtClean="0">
                <a:latin typeface="Times New Roman" panose="02020603050405020304" pitchFamily="18" charset="0"/>
                <a:cs typeface="Times New Roman" panose="02020603050405020304" pitchFamily="18" charset="0"/>
              </a:rPr>
              <a:t>khi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xuân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en-US" sz="2400" b="1" dirty="0">
                <a:solidFill>
                  <a:srgbClr val="0000FF"/>
                </a:solidFill>
                <a:latin typeface="Times New Roman" panose="02020603050405020304" pitchFamily="18" charset="0"/>
                <a:cs typeface="Times New Roman" panose="02020603050405020304" pitchFamily="18" charset="0"/>
              </a:rPr>
              <a:t>=&gt; </a:t>
            </a:r>
            <a:r>
              <a:rPr lang="en-US" sz="2400" b="1" dirty="0" err="1">
                <a:solidFill>
                  <a:srgbClr val="0000FF"/>
                </a:solidFill>
                <a:latin typeface="Times New Roman" panose="02020603050405020304" pitchFamily="18" charset="0"/>
                <a:cs typeface="Times New Roman" panose="02020603050405020304" pitchFamily="18" charset="0"/>
              </a:rPr>
              <a:t>Vẻ</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đẹp</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trong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trẻo</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tràn</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smtClean="0">
                <a:solidFill>
                  <a:srgbClr val="0000FF"/>
                </a:solidFill>
                <a:latin typeface="Times New Roman" panose="02020603050405020304" pitchFamily="18" charset="0"/>
                <a:cs typeface="Times New Roman" panose="02020603050405020304" pitchFamily="18" charset="0"/>
              </a:rPr>
              <a:t>đầy</a:t>
            </a:r>
            <a:r>
              <a:rPr lang="en-US" sz="2400" b="1" dirty="0" smtClean="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sức</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sống</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của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thiên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nhiên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đất</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trời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mùa</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xuân</a:t>
            </a:r>
            <a:r>
              <a:rPr lang="en-US" sz="2400" b="1" dirty="0">
                <a:solidFill>
                  <a:srgbClr val="0000FF"/>
                </a:solidFill>
                <a:latin typeface="Arial "/>
              </a:rPr>
              <a:t>. </a:t>
            </a:r>
            <a:endParaRPr lang="vi-VN" sz="2400" dirty="0" smtClean="0">
              <a:latin typeface="Times New Roman" panose="02020603050405020304" pitchFamily="18" charset="0"/>
              <a:cs typeface="Times New Roman" panose="02020603050405020304" pitchFamily="18" charset="0"/>
            </a:endParaRPr>
          </a:p>
          <a:p>
            <a:pPr>
              <a:buFontTx/>
              <a:buChar char="-"/>
            </a:pPr>
            <a:r>
              <a:rPr lang="vi-VN" sz="2400" b="1" i="1" dirty="0" smtClean="0">
                <a:latin typeface="Times New Roman" panose="02020603050405020304" pitchFamily="18" charset="0"/>
                <a:cs typeface="Times New Roman" panose="02020603050405020304" pitchFamily="18" charset="0"/>
              </a:rPr>
              <a:t>Cảm </a:t>
            </a:r>
            <a:r>
              <a:rPr lang="vi-VN" sz="2400" b="1" i="1" dirty="0" smtClean="0">
                <a:latin typeface="Times New Roman" panose="02020603050405020304" pitchFamily="18" charset="0"/>
                <a:cs typeface="Times New Roman" panose="02020603050405020304" pitchFamily="18" charset="0"/>
              </a:rPr>
              <a:t>xúc của nhà thơ </a:t>
            </a:r>
            <a:r>
              <a:rPr lang="vi-VN" sz="2400" dirty="0" smtClean="0">
                <a:latin typeface="Times New Roman" panose="02020603050405020304" pitchFamily="18" charset="0"/>
                <a:cs typeface="Times New Roman" panose="02020603050405020304" pitchFamily="18" charset="0"/>
              </a:rPr>
              <a:t>:  Biện pháp ẩn dụ chuyển đổi cảm giác </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hợp</a:t>
            </a:r>
            <a:r>
              <a:rPr lang="en-US" sz="2400" dirty="0" smtClean="0">
                <a:latin typeface="Times New Roman" panose="02020603050405020304" pitchFamily="18" charset="0"/>
                <a:cs typeface="Times New Roman" panose="02020603050405020304" pitchFamily="18" charset="0"/>
              </a:rPr>
              <a:t> từ </a:t>
            </a:r>
            <a:r>
              <a:rPr lang="en-US" sz="2400" dirty="0" err="1" smtClean="0">
                <a:latin typeface="Times New Roman" panose="02020603050405020304" pitchFamily="18" charset="0"/>
                <a:cs typeface="Times New Roman" panose="02020603050405020304" pitchFamily="18" charset="0"/>
              </a:rPr>
              <a:t>ngữ</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gọi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đáp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lời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cảm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thán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&gt;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nhiên</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say </a:t>
            </a:r>
            <a:r>
              <a:rPr lang="vi-VN" sz="2400" dirty="0" smtClean="0">
                <a:latin typeface="Times New Roman" panose="02020603050405020304" pitchFamily="18" charset="0"/>
                <a:cs typeface="Times New Roman" panose="02020603050405020304" pitchFamily="18" charset="0"/>
              </a:rPr>
              <a:t>sưa và nâng niu trân trọng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840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Effect transition="in" filter="fade">
                                      <p:cBhvr>
                                        <p:cTn id="44" dur="1000"/>
                                        <p:tgtEl>
                                          <p:spTgt spid="3">
                                            <p:txEl>
                                              <p:pRg st="5" end="5"/>
                                            </p:txEl>
                                          </p:spTgt>
                                        </p:tgtEl>
                                      </p:cBhvr>
                                    </p:animEffect>
                                    <p:anim calcmode="lin" valueType="num">
                                      <p:cBhvr>
                                        <p:cTn id="4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Effect transition="in" filter="fade">
                                      <p:cBhvr>
                                        <p:cTn id="51" dur="1000"/>
                                        <p:tgtEl>
                                          <p:spTgt spid="3">
                                            <p:txEl>
                                              <p:pRg st="6" end="6"/>
                                            </p:txEl>
                                          </p:spTgt>
                                        </p:tgtEl>
                                      </p:cBhvr>
                                    </p:animEffect>
                                    <p:anim calcmode="lin" valueType="num">
                                      <p:cBhvr>
                                        <p:cTn id="5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 calcmode="lin" valueType="num">
                                      <p:cBhvr additive="base">
                                        <p:cTn id="5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504" y="410209"/>
            <a:ext cx="10515600" cy="1325563"/>
          </a:xfrm>
        </p:spPr>
        <p:txBody>
          <a:bodyPr>
            <a:normAutofit/>
          </a:bodyPr>
          <a:lstStyle/>
          <a:p>
            <a:r>
              <a:rPr lang="vi-VN" u="sng" dirty="0" smtClean="0"/>
              <a:t>2.</a:t>
            </a:r>
            <a:r>
              <a:rPr lang="vi-VN" b="1" u="sng" dirty="0" smtClean="0"/>
              <a:t>Cảm xúc về mùa xuân của đất nước</a:t>
            </a:r>
            <a:r>
              <a:rPr lang="en-US" u="sng" dirty="0" smtClean="0"/>
              <a:t/>
            </a:r>
            <a:br>
              <a:rPr lang="en-US" u="sng" dirty="0" smtClean="0"/>
            </a:br>
            <a:endParaRPr lang="en-US" u="sng" dirty="0"/>
          </a:p>
        </p:txBody>
      </p:sp>
      <p:sp>
        <p:nvSpPr>
          <p:cNvPr id="3" name="Content Placeholder 2"/>
          <p:cNvSpPr>
            <a:spLocks noGrp="1"/>
          </p:cNvSpPr>
          <p:nvPr>
            <p:ph idx="1"/>
          </p:nvPr>
        </p:nvSpPr>
        <p:spPr>
          <a:xfrm>
            <a:off x="1042595" y="1276985"/>
            <a:ext cx="10515600" cy="4351338"/>
          </a:xfrm>
        </p:spPr>
        <p:txBody>
          <a:bodyPr>
            <a:normAutofit/>
          </a:bodyPr>
          <a:lstStyle/>
          <a:p>
            <a:pPr>
              <a:spcBef>
                <a:spcPct val="0"/>
              </a:spcBef>
              <a:buClrTx/>
              <a:buSzTx/>
              <a:buFontTx/>
              <a:buNone/>
            </a:pPr>
            <a:endParaRPr lang="vi-VN" altLang="en-US" b="1" i="1" dirty="0" smtClean="0">
              <a:latin typeface="Times New Roman" panose="02020603050405020304" pitchFamily="18" charset="0"/>
            </a:endParaRPr>
          </a:p>
          <a:p>
            <a:pPr>
              <a:spcBef>
                <a:spcPct val="0"/>
              </a:spcBef>
              <a:buClrTx/>
              <a:buSzTx/>
              <a:buFontTx/>
              <a:buNone/>
            </a:pPr>
            <a:endParaRPr lang="vi-VN" altLang="en-US" b="1" i="1" dirty="0" smtClean="0">
              <a:latin typeface="Times New Roman" panose="02020603050405020304" pitchFamily="18" charset="0"/>
            </a:endParaRPr>
          </a:p>
          <a:p>
            <a:pPr>
              <a:spcBef>
                <a:spcPct val="0"/>
              </a:spcBef>
              <a:buClrTx/>
              <a:buSzTx/>
              <a:buFontTx/>
              <a:buNone/>
            </a:pPr>
            <a:endParaRPr lang="en-US" altLang="en-US" b="1" i="1" dirty="0">
              <a:latin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11474496"/>
              </p:ext>
            </p:extLst>
          </p:nvPr>
        </p:nvGraphicFramePr>
        <p:xfrm>
          <a:off x="1032735" y="2194560"/>
          <a:ext cx="8412481" cy="2651760"/>
        </p:xfrm>
        <a:graphic>
          <a:graphicData uri="http://schemas.openxmlformats.org/drawingml/2006/table">
            <a:tbl>
              <a:tblPr firstRow="1" bandRow="1">
                <a:tableStyleId>{5C22544A-7EE6-4342-B048-85BDC9FD1C3A}</a:tableStyleId>
              </a:tblPr>
              <a:tblGrid>
                <a:gridCol w="4615031">
                  <a:extLst>
                    <a:ext uri="{9D8B030D-6E8A-4147-A177-3AD203B41FA5}">
                      <a16:colId xmlns:a16="http://schemas.microsoft.com/office/drawing/2014/main" val="1188907059"/>
                    </a:ext>
                  </a:extLst>
                </a:gridCol>
                <a:gridCol w="3797450">
                  <a:extLst>
                    <a:ext uri="{9D8B030D-6E8A-4147-A177-3AD203B41FA5}">
                      <a16:colId xmlns:a16="http://schemas.microsoft.com/office/drawing/2014/main" val="1146673394"/>
                    </a:ext>
                  </a:extLst>
                </a:gridCol>
              </a:tblGrid>
              <a:tr h="964883">
                <a:tc>
                  <a:txBody>
                    <a:bodyPr/>
                    <a:lstStyle/>
                    <a:p>
                      <a:pPr>
                        <a:spcBef>
                          <a:spcPct val="0"/>
                        </a:spcBef>
                        <a:buClrTx/>
                        <a:buSzTx/>
                        <a:buFontTx/>
                        <a:buNone/>
                      </a:pPr>
                      <a:r>
                        <a:rPr lang="en-US" altLang="en-US" sz="2800" b="1" i="1" dirty="0" smtClean="0">
                          <a:latin typeface="Times New Roman" panose="02020603050405020304" pitchFamily="18" charset="0"/>
                        </a:rPr>
                        <a:t>Mùa </a:t>
                      </a:r>
                      <a:r>
                        <a:rPr lang="en-US" altLang="en-US" sz="2800" b="1" i="1" dirty="0" err="1" smtClean="0">
                          <a:latin typeface="Times New Roman" panose="02020603050405020304" pitchFamily="18" charset="0"/>
                        </a:rPr>
                        <a:t>xuân</a:t>
                      </a:r>
                      <a:r>
                        <a:rPr lang="en-US" altLang="en-US" sz="2800" b="1" i="1" dirty="0" smtClean="0">
                          <a:latin typeface="Times New Roman" panose="02020603050405020304" pitchFamily="18" charset="0"/>
                        </a:rPr>
                        <a:t> </a:t>
                      </a:r>
                      <a:r>
                        <a:rPr lang="en-US" altLang="en-US" sz="2800" b="1" dirty="0" err="1" smtClean="0">
                          <a:latin typeface="Times New Roman" panose="02020603050405020304" pitchFamily="18" charset="0"/>
                        </a:rPr>
                        <a:t>người</a:t>
                      </a:r>
                      <a:r>
                        <a:rPr lang="en-US" altLang="en-US" sz="2800" b="1" dirty="0" smtClean="0">
                          <a:latin typeface="Times New Roman" panose="02020603050405020304" pitchFamily="18" charset="0"/>
                        </a:rPr>
                        <a:t> </a:t>
                      </a:r>
                      <a:r>
                        <a:rPr lang="en-US" altLang="en-US" sz="2800" b="1" dirty="0" err="1" smtClean="0">
                          <a:latin typeface="Times New Roman" panose="02020603050405020304" pitchFamily="18" charset="0"/>
                        </a:rPr>
                        <a:t>cầm</a:t>
                      </a:r>
                      <a:r>
                        <a:rPr lang="en-US" altLang="en-US" sz="2800" b="1" dirty="0" smtClean="0">
                          <a:latin typeface="Times New Roman" panose="02020603050405020304" pitchFamily="18" charset="0"/>
                        </a:rPr>
                        <a:t> </a:t>
                      </a:r>
                      <a:r>
                        <a:rPr lang="en-US" altLang="en-US" sz="2800" b="1" dirty="0" err="1" smtClean="0">
                          <a:latin typeface="Times New Roman" panose="02020603050405020304" pitchFamily="18" charset="0"/>
                        </a:rPr>
                        <a:t>súng</a:t>
                      </a:r>
                      <a:r>
                        <a:rPr lang="vi-VN" altLang="en-US" sz="2800" b="1" dirty="0" smtClean="0">
                          <a:latin typeface="Times New Roman" panose="02020603050405020304" pitchFamily="18" charset="0"/>
                        </a:rPr>
                        <a:t>   </a:t>
                      </a:r>
                      <a:endParaRPr lang="en-US" altLang="en-US" sz="2800" b="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Lộc</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giắt</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đầy</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trên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lưng</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smtClean="0">
                          <a:latin typeface="Times New Roman" panose="02020603050405020304" pitchFamily="18" charset="0"/>
                        </a:rPr>
                        <a:t>Mùa </a:t>
                      </a:r>
                      <a:r>
                        <a:rPr lang="en-US" altLang="en-US" sz="2800" b="1" i="1" dirty="0" err="1" smtClean="0">
                          <a:latin typeface="Times New Roman" panose="02020603050405020304" pitchFamily="18" charset="0"/>
                        </a:rPr>
                        <a:t>xuân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người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ra</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đồng</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Lộc</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trải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dài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nương</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mạ</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Tất</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cả</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như</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hối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hả</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Tất</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cả</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như</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xôn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xao</a:t>
                      </a:r>
                      <a:r>
                        <a:rPr lang="en-US" altLang="en-US" sz="2800" b="1" i="1" dirty="0" smtClean="0">
                          <a:latin typeface="Times New Roman" panose="02020603050405020304" pitchFamily="18" charset="0"/>
                        </a:rPr>
                        <a:t>…</a:t>
                      </a:r>
                      <a:endParaRPr lang="vi-VN" altLang="en-US" sz="2800" b="1" i="1" dirty="0" smtClean="0">
                        <a:latin typeface="Times New Roman" panose="02020603050405020304" pitchFamily="18" charset="0"/>
                      </a:endParaRPr>
                    </a:p>
                  </a:txBody>
                  <a:tcPr/>
                </a:tc>
                <a:tc>
                  <a:txBody>
                    <a:bodyPr/>
                    <a:lstStyle/>
                    <a:p>
                      <a:pPr>
                        <a:spcBef>
                          <a:spcPct val="0"/>
                        </a:spcBef>
                        <a:buClrTx/>
                        <a:buSzTx/>
                        <a:buFontTx/>
                        <a:buNone/>
                      </a:pPr>
                      <a:r>
                        <a:rPr lang="en-US" altLang="en-US" sz="2800" b="1" i="1" dirty="0" smtClean="0">
                          <a:latin typeface="Times New Roman" panose="02020603050405020304" pitchFamily="18" charset="0"/>
                        </a:rPr>
                        <a:t>Đất </a:t>
                      </a:r>
                      <a:r>
                        <a:rPr lang="en-US" altLang="en-US" sz="2800" b="1" i="1" dirty="0" err="1" smtClean="0">
                          <a:latin typeface="Times New Roman" panose="02020603050405020304" pitchFamily="18" charset="0"/>
                        </a:rPr>
                        <a:t>nước</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bốn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ngàn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năm</a:t>
                      </a:r>
                      <a:r>
                        <a:rPr lang="en-US" altLang="en-US" sz="2800" b="1" i="1" dirty="0" smtClean="0">
                          <a:latin typeface="Times New Roman" panose="02020603050405020304" pitchFamily="18" charset="0"/>
                        </a:rPr>
                        <a:t> </a:t>
                      </a:r>
                    </a:p>
                    <a:p>
                      <a:pPr>
                        <a:spcBef>
                          <a:spcPct val="0"/>
                        </a:spcBef>
                        <a:buClrTx/>
                        <a:buSzTx/>
                        <a:buFontTx/>
                        <a:buNone/>
                      </a:pPr>
                      <a:r>
                        <a:rPr lang="en-US" altLang="en-US" sz="2800" b="1" i="1" dirty="0" err="1" smtClean="0">
                          <a:latin typeface="Times New Roman" panose="02020603050405020304" pitchFamily="18" charset="0"/>
                        </a:rPr>
                        <a:t>Vất</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vả</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và</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gian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lao</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smtClean="0">
                          <a:latin typeface="Times New Roman" panose="02020603050405020304" pitchFamily="18" charset="0"/>
                        </a:rPr>
                        <a:t>Đất </a:t>
                      </a:r>
                      <a:r>
                        <a:rPr lang="en-US" altLang="en-US" sz="2800" b="1" i="1" dirty="0" err="1" smtClean="0">
                          <a:latin typeface="Times New Roman" panose="02020603050405020304" pitchFamily="18" charset="0"/>
                        </a:rPr>
                        <a:t>nước</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như</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vì</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sao</a:t>
                      </a:r>
                      <a:endParaRPr lang="en-US" altLang="en-US" sz="2800" b="1" i="1" dirty="0" smtClean="0">
                        <a:latin typeface="Times New Roman" panose="02020603050405020304" pitchFamily="18" charset="0"/>
                      </a:endParaRPr>
                    </a:p>
                    <a:p>
                      <a:pPr>
                        <a:spcBef>
                          <a:spcPct val="0"/>
                        </a:spcBef>
                        <a:buClrTx/>
                        <a:buSzTx/>
                        <a:buFontTx/>
                        <a:buNone/>
                      </a:pPr>
                      <a:r>
                        <a:rPr lang="en-US" altLang="en-US" sz="2800" b="1" i="1" dirty="0" err="1" smtClean="0">
                          <a:latin typeface="Times New Roman" panose="02020603050405020304" pitchFamily="18" charset="0"/>
                        </a:rPr>
                        <a:t>Cứ</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đi</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lên</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phía</a:t>
                      </a:r>
                      <a:r>
                        <a:rPr lang="en-US" altLang="en-US" sz="2800" b="1" i="1" dirty="0" smtClean="0">
                          <a:latin typeface="Times New Roman" panose="02020603050405020304" pitchFamily="18" charset="0"/>
                        </a:rPr>
                        <a:t> </a:t>
                      </a:r>
                      <a:r>
                        <a:rPr lang="en-US" altLang="en-US" sz="2800" b="1" i="1" dirty="0" err="1" smtClean="0">
                          <a:latin typeface="Times New Roman" panose="02020603050405020304" pitchFamily="18" charset="0"/>
                        </a:rPr>
                        <a:t>trước</a:t>
                      </a:r>
                      <a:endParaRPr lang="en-US" altLang="en-US" sz="2800" b="1" i="1" dirty="0" smtClean="0">
                        <a:latin typeface="Times New Roman" panose="02020603050405020304" pitchFamily="18" charset="0"/>
                      </a:endParaRPr>
                    </a:p>
                  </a:txBody>
                  <a:tcPr/>
                </a:tc>
                <a:extLst>
                  <a:ext uri="{0D108BD9-81ED-4DB2-BD59-A6C34878D82A}">
                    <a16:rowId xmlns:a16="http://schemas.microsoft.com/office/drawing/2014/main" val="3136145209"/>
                  </a:ext>
                </a:extLst>
              </a:tr>
            </a:tbl>
          </a:graphicData>
        </a:graphic>
      </p:graphicFrame>
    </p:spTree>
    <p:extLst>
      <p:ext uri="{BB962C8B-B14F-4D97-AF65-F5344CB8AC3E}">
        <p14:creationId xmlns:p14="http://schemas.microsoft.com/office/powerpoint/2010/main" val="3193931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rgbClr val="7030A0"/>
                </a:solidFill>
              </a:rPr>
              <a:t>Phiếu học tập số 3 </a:t>
            </a:r>
            <a:endParaRPr lang="en-US" b="1" dirty="0">
              <a:solidFill>
                <a:srgbClr val="7030A0"/>
              </a:solidFill>
            </a:endParaRPr>
          </a:p>
        </p:txBody>
      </p:sp>
      <p:sp>
        <p:nvSpPr>
          <p:cNvPr id="3" name="Content Placeholder 2"/>
          <p:cNvSpPr>
            <a:spLocks noGrp="1"/>
          </p:cNvSpPr>
          <p:nvPr>
            <p:ph idx="1"/>
          </p:nvPr>
        </p:nvSpPr>
        <p:spPr>
          <a:xfrm>
            <a:off x="838200" y="1538344"/>
            <a:ext cx="10515600" cy="4638619"/>
          </a:xfrm>
        </p:spPr>
        <p:txBody>
          <a:bodyPr>
            <a:normAutofit/>
          </a:bodyPr>
          <a:lstStyle/>
          <a:p>
            <a:pPr marL="0" indent="0">
              <a:buNone/>
            </a:pPr>
            <a:r>
              <a:rPr lang="vi-VN" sz="2800" dirty="0" smtClean="0">
                <a:solidFill>
                  <a:srgbClr val="FF0000"/>
                </a:solidFill>
                <a:latin typeface="Times New Roman" panose="02020603050405020304" pitchFamily="18" charset="0"/>
                <a:cs typeface="Times New Roman" panose="02020603050405020304" pitchFamily="18" charset="0"/>
              </a:rPr>
              <a:t>1.Những hình ảnh thơ sau tượng trưng cho điều gì ?</a:t>
            </a:r>
          </a:p>
          <a:p>
            <a:pPr marL="0" indent="0">
              <a:buNone/>
            </a:pPr>
            <a:r>
              <a:rPr lang="vi-VN" sz="2800" dirty="0" smtClean="0">
                <a:solidFill>
                  <a:srgbClr val="FF0000"/>
                </a:solidFill>
                <a:latin typeface="Times New Roman" panose="02020603050405020304" pitchFamily="18" charset="0"/>
                <a:cs typeface="Times New Roman" panose="02020603050405020304" pitchFamily="18" charset="0"/>
              </a:rPr>
              <a:t>- Người cầm súng </a:t>
            </a:r>
          </a:p>
          <a:p>
            <a:pPr>
              <a:buFontTx/>
              <a:buChar char="-"/>
            </a:pPr>
            <a:r>
              <a:rPr lang="vi-VN" sz="2800" dirty="0" smtClean="0">
                <a:solidFill>
                  <a:srgbClr val="FF0000"/>
                </a:solidFill>
                <a:latin typeface="Times New Roman" panose="02020603050405020304" pitchFamily="18" charset="0"/>
                <a:cs typeface="Times New Roman" panose="02020603050405020304" pitchFamily="18" charset="0"/>
              </a:rPr>
              <a:t>Người ra đồng </a:t>
            </a:r>
          </a:p>
          <a:p>
            <a:pPr>
              <a:buFontTx/>
              <a:buChar char="-"/>
            </a:pPr>
            <a:r>
              <a:rPr lang="vi-VN" sz="2800" dirty="0" smtClean="0">
                <a:solidFill>
                  <a:srgbClr val="FF0000"/>
                </a:solidFill>
                <a:latin typeface="Times New Roman" panose="02020603050405020304" pitchFamily="18" charset="0"/>
                <a:cs typeface="Times New Roman" panose="02020603050405020304" pitchFamily="18" charset="0"/>
              </a:rPr>
              <a:t>Lộc </a:t>
            </a:r>
          </a:p>
          <a:p>
            <a:pPr>
              <a:spcBef>
                <a:spcPct val="0"/>
              </a:spcBef>
              <a:buClrTx/>
              <a:buSzTx/>
              <a:buFontTx/>
              <a:buNone/>
            </a:pPr>
            <a:r>
              <a:rPr lang="vi-VN" sz="2800" dirty="0" smtClean="0">
                <a:solidFill>
                  <a:srgbClr val="FF0000"/>
                </a:solidFill>
                <a:latin typeface="Times New Roman" panose="02020603050405020304" pitchFamily="18" charset="0"/>
                <a:cs typeface="Times New Roman" panose="02020603050405020304" pitchFamily="18" charset="0"/>
              </a:rPr>
              <a:t>2. Em hiểu gì về hình ảnh :</a:t>
            </a:r>
          </a:p>
          <a:p>
            <a:pPr algn="ctr">
              <a:spcBef>
                <a:spcPct val="0"/>
              </a:spcBef>
              <a:buClrTx/>
              <a:buSzTx/>
              <a:buFontTx/>
              <a:buNone/>
            </a:pPr>
            <a:r>
              <a:rPr lang="en-US" altLang="en-US" sz="2800" b="1" i="1" dirty="0" err="1" smtClean="0">
                <a:solidFill>
                  <a:srgbClr val="FF0000"/>
                </a:solidFill>
                <a:latin typeface="Times New Roman" panose="02020603050405020304" pitchFamily="18" charset="0"/>
              </a:rPr>
              <a:t>Lộc</a:t>
            </a:r>
            <a:r>
              <a:rPr lang="en-US" altLang="en-US" sz="2800" b="1" i="1" dirty="0" smtClean="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giắt</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đầy</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trên</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lưng</a:t>
            </a:r>
            <a:endParaRPr lang="en-US" altLang="en-US" sz="2800" b="1" i="1" dirty="0">
              <a:solidFill>
                <a:srgbClr val="FF0000"/>
              </a:solidFill>
              <a:latin typeface="Times New Roman" panose="02020603050405020304" pitchFamily="18" charset="0"/>
            </a:endParaRPr>
          </a:p>
          <a:p>
            <a:pPr algn="ctr">
              <a:spcBef>
                <a:spcPct val="0"/>
              </a:spcBef>
              <a:buClrTx/>
              <a:buSzTx/>
              <a:buFontTx/>
              <a:buNone/>
            </a:pPr>
            <a:r>
              <a:rPr lang="en-US" altLang="en-US" sz="2800" b="1" i="1" dirty="0" err="1" smtClean="0">
                <a:solidFill>
                  <a:srgbClr val="FF0000"/>
                </a:solidFill>
                <a:latin typeface="Times New Roman" panose="02020603050405020304" pitchFamily="18" charset="0"/>
              </a:rPr>
              <a:t>Lộc</a:t>
            </a:r>
            <a:r>
              <a:rPr lang="en-US" altLang="en-US" sz="2800" b="1" i="1" dirty="0" smtClean="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trải</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dài</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nương</a:t>
            </a:r>
            <a:r>
              <a:rPr lang="en-US" altLang="en-US" sz="2800" b="1" i="1" dirty="0">
                <a:solidFill>
                  <a:srgbClr val="FF0000"/>
                </a:solidFill>
                <a:latin typeface="Times New Roman" panose="02020603050405020304" pitchFamily="18" charset="0"/>
              </a:rPr>
              <a:t> </a:t>
            </a:r>
            <a:r>
              <a:rPr lang="en-US" altLang="en-US" sz="2800" b="1" i="1" dirty="0" err="1" smtClean="0">
                <a:solidFill>
                  <a:srgbClr val="FF0000"/>
                </a:solidFill>
                <a:latin typeface="Times New Roman" panose="02020603050405020304" pitchFamily="18" charset="0"/>
              </a:rPr>
              <a:t>mạ</a:t>
            </a:r>
            <a:endParaRPr lang="vi-VN" altLang="en-US" sz="2800" b="1" i="1" dirty="0" smtClean="0">
              <a:solidFill>
                <a:srgbClr val="FF0000"/>
              </a:solidFill>
              <a:latin typeface="Times New Roman" panose="02020603050405020304" pitchFamily="18" charset="0"/>
            </a:endParaRPr>
          </a:p>
          <a:p>
            <a:pPr>
              <a:spcBef>
                <a:spcPct val="0"/>
              </a:spcBef>
              <a:buClrTx/>
              <a:buSzTx/>
              <a:buFontTx/>
              <a:buNone/>
            </a:pPr>
            <a:r>
              <a:rPr lang="vi-VN" altLang="en-US" sz="2800" b="1" dirty="0" smtClean="0">
                <a:solidFill>
                  <a:srgbClr val="FF0000"/>
                </a:solidFill>
                <a:latin typeface="Times New Roman" panose="02020603050405020304" pitchFamily="18" charset="0"/>
              </a:rPr>
              <a:t>3.Biện pháp nghệ thuật nào được sử dụng nhiều trong đoạn thơ 2</a:t>
            </a:r>
            <a:endParaRPr lang="en-US" altLang="en-US" sz="2800" b="1" dirty="0">
              <a:solidFill>
                <a:srgbClr val="FF0000"/>
              </a:solidFill>
              <a:latin typeface="Times New Roman" panose="02020603050405020304" pitchFamily="18" charset="0"/>
            </a:endParaRPr>
          </a:p>
          <a:p>
            <a:pPr marL="0" indent="0">
              <a:buNone/>
            </a:pPr>
            <a:r>
              <a:rPr lang="en-US" sz="2800" dirty="0" smtClean="0">
                <a:solidFill>
                  <a:srgbClr val="FF0000"/>
                </a:solidFill>
                <a:latin typeface="Times New Roman" panose="02020603050405020304" pitchFamily="18" charset="0"/>
                <a:cs typeface="Times New Roman" panose="02020603050405020304" pitchFamily="18" charset="0"/>
              </a:rPr>
              <a:t>4.Tác </a:t>
            </a:r>
            <a:r>
              <a:rPr lang="en-US" sz="2800" dirty="0" err="1" smtClean="0">
                <a:solidFill>
                  <a:srgbClr val="FF0000"/>
                </a:solidFill>
                <a:latin typeface="Times New Roman" panose="02020603050405020304" pitchFamily="18" charset="0"/>
                <a:cs typeface="Times New Roman" panose="02020603050405020304" pitchFamily="18" charset="0"/>
              </a:rPr>
              <a:t>giả</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thể</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hiện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cảm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nhận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gì</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về</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mùa</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xuân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đất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nước</a:t>
            </a:r>
            <a:r>
              <a:rPr lang="en-US" sz="2800" dirty="0" smtClean="0">
                <a:solidFill>
                  <a:srgbClr val="FF0000"/>
                </a:solidFill>
                <a:latin typeface="Times New Roman" panose="02020603050405020304" pitchFamily="18" charset="0"/>
                <a:cs typeface="Times New Roman" panose="02020603050405020304" pitchFamily="18" charset="0"/>
              </a:rPr>
              <a:t> ? </a:t>
            </a:r>
            <a:endParaRPr lang="vi-VN" sz="2800" dirty="0" smtClean="0">
              <a:solidFill>
                <a:srgbClr val="FF0000"/>
              </a:solidFill>
              <a:latin typeface="Times New Roman" panose="02020603050405020304" pitchFamily="18" charset="0"/>
              <a:cs typeface="Times New Roman" panose="02020603050405020304" pitchFamily="18" charset="0"/>
            </a:endParaRPr>
          </a:p>
          <a:p>
            <a:pPr marL="0" indent="0">
              <a:buNone/>
            </a:pPr>
            <a:endParaRPr lang="vi-VN" dirty="0" smtClean="0"/>
          </a:p>
        </p:txBody>
      </p:sp>
    </p:spTree>
    <p:extLst>
      <p:ext uri="{BB962C8B-B14F-4D97-AF65-F5344CB8AC3E}">
        <p14:creationId xmlns:p14="http://schemas.microsoft.com/office/powerpoint/2010/main" val="1827814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430472"/>
            <a:ext cx="8911687" cy="1280890"/>
          </a:xfrm>
        </p:spPr>
        <p:txBody>
          <a:bodyPr>
            <a:normAutofit/>
          </a:bodyPr>
          <a:lstStyle/>
          <a:p>
            <a:r>
              <a:rPr lang="vi-VN" u="sng" dirty="0"/>
              <a:t>2.</a:t>
            </a:r>
            <a:r>
              <a:rPr lang="vi-VN" b="1" u="sng" dirty="0"/>
              <a:t>Cảm xúc về mùa xuân của đất nước</a:t>
            </a:r>
            <a:r>
              <a:rPr lang="en-US" u="sng" dirty="0"/>
              <a:t/>
            </a:r>
            <a:br>
              <a:rPr lang="en-US" u="sng" dirty="0"/>
            </a:br>
            <a:endParaRPr lang="en-US" dirty="0"/>
          </a:p>
        </p:txBody>
      </p:sp>
      <p:sp>
        <p:nvSpPr>
          <p:cNvPr id="3" name="Content Placeholder 2"/>
          <p:cNvSpPr>
            <a:spLocks noGrp="1"/>
          </p:cNvSpPr>
          <p:nvPr>
            <p:ph idx="1"/>
          </p:nvPr>
        </p:nvSpPr>
        <p:spPr>
          <a:xfrm>
            <a:off x="838200" y="1366221"/>
            <a:ext cx="10515600" cy="4810742"/>
          </a:xfrm>
        </p:spPr>
        <p:txBody>
          <a:bodyPr>
            <a:noAutofit/>
          </a:bodyPr>
          <a:lstStyle/>
          <a:p>
            <a:pPr marL="0" indent="0">
              <a:buNone/>
            </a:pPr>
            <a:r>
              <a:rPr lang="en-US" sz="2400" b="1" i="1" dirty="0">
                <a:solidFill>
                  <a:srgbClr val="C00000"/>
                </a:solidFill>
              </a:rPr>
              <a:t>a</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smtClean="0">
                <a:solidFill>
                  <a:srgbClr val="C00000"/>
                </a:solidFill>
                <a:latin typeface="Times New Roman" panose="02020603050405020304" pitchFamily="18" charset="0"/>
                <a:cs typeface="Times New Roman" panose="02020603050405020304" pitchFamily="18" charset="0"/>
              </a:rPr>
              <a:t>Mùa </a:t>
            </a:r>
            <a:r>
              <a:rPr lang="en-US" sz="2400" b="1" i="1" dirty="0" err="1">
                <a:solidFill>
                  <a:srgbClr val="C00000"/>
                </a:solidFill>
                <a:latin typeface="Times New Roman" panose="02020603050405020304" pitchFamily="18" charset="0"/>
                <a:cs typeface="Times New Roman" panose="02020603050405020304" pitchFamily="18" charset="0"/>
              </a:rPr>
              <a:t>xuân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đất</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nước</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bắt</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đầu</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từ</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cuộc</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sống</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lao</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động</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sản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xuất</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và</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chiến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đấu</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của</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nhân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dân</a:t>
            </a:r>
            <a:r>
              <a:rPr lang="en-US" sz="2400" b="1" i="1" dirty="0">
                <a:solidFill>
                  <a:srgbClr val="C00000"/>
                </a:solidFill>
                <a:latin typeface="Times New Roman" panose="02020603050405020304" pitchFamily="18" charset="0"/>
                <a:cs typeface="Times New Roman" panose="02020603050405020304" pitchFamily="18" charset="0"/>
              </a:rPr>
              <a:t> ta</a:t>
            </a:r>
            <a:endParaRPr lang="en-US" sz="2400" dirty="0">
              <a:solidFill>
                <a:srgbClr val="C00000"/>
              </a:solidFill>
              <a:latin typeface="Times New Roman" panose="02020603050405020304" pitchFamily="18" charset="0"/>
              <a:cs typeface="Times New Roman" panose="02020603050405020304" pitchFamily="18" charset="0"/>
            </a:endParaRPr>
          </a:p>
          <a:p>
            <a:pPr marL="0" indent="0">
              <a:buNone/>
            </a:pP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Người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cầm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súng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chiến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đấu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bảo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vệ</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đất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nước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chồi</a:t>
            </a:r>
            <a:r>
              <a:rPr lang="en-US" sz="2400" dirty="0">
                <a:solidFill>
                  <a:srgbClr val="C00000"/>
                </a:solidFill>
                <a:latin typeface="Times New Roman" panose="02020603050405020304" pitchFamily="18" charset="0"/>
                <a:cs typeface="Times New Roman" panose="02020603050405020304" pitchFamily="18" charset="0"/>
              </a:rPr>
              <a:t> non </a:t>
            </a:r>
            <a:r>
              <a:rPr lang="en-US" sz="2400" dirty="0" err="1">
                <a:solidFill>
                  <a:srgbClr val="C00000"/>
                </a:solidFill>
                <a:latin typeface="Times New Roman" panose="02020603050405020304" pitchFamily="18" charset="0"/>
                <a:cs typeface="Times New Roman" panose="02020603050405020304" pitchFamily="18" charset="0"/>
              </a:rPr>
              <a:t>lộc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biếc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làm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cành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lá</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ngụy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trang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trên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lưng</a:t>
            </a:r>
            <a:r>
              <a:rPr lang="en-US" sz="2400" dirty="0">
                <a:solidFill>
                  <a:srgbClr val="C00000"/>
                </a:solidFill>
                <a:latin typeface="Times New Roman" panose="02020603050405020304" pitchFamily="18" charset="0"/>
                <a:cs typeface="Times New Roman" panose="02020603050405020304" pitchFamily="18" charset="0"/>
              </a:rPr>
              <a:t> .</a:t>
            </a:r>
            <a:endParaRPr lang="en-US" sz="2400" dirty="0" smtClean="0">
              <a:solidFill>
                <a:srgbClr val="C00000"/>
              </a:solidFill>
              <a:latin typeface="Times New Roman" panose="02020603050405020304" pitchFamily="18" charset="0"/>
              <a:cs typeface="Times New Roman" panose="02020603050405020304" pitchFamily="18" charset="0"/>
            </a:endParaRPr>
          </a:p>
          <a:p>
            <a:pPr marL="0" indent="0">
              <a:buNone/>
            </a:pPr>
            <a:r>
              <a:rPr lang="en-US" sz="2400" dirty="0" smtClean="0">
                <a:solidFill>
                  <a:srgbClr val="C00000"/>
                </a:solidFill>
                <a:latin typeface="Times New Roman" panose="02020603050405020304" pitchFamily="18" charset="0"/>
                <a:cs typeface="Times New Roman" panose="02020603050405020304" pitchFamily="18" charset="0"/>
              </a:rPr>
              <a:t> + </a:t>
            </a:r>
            <a:r>
              <a:rPr lang="en-US" sz="2400" dirty="0" err="1">
                <a:solidFill>
                  <a:srgbClr val="C00000"/>
                </a:solidFill>
                <a:latin typeface="Times New Roman" panose="02020603050405020304" pitchFamily="18" charset="0"/>
                <a:cs typeface="Times New Roman" panose="02020603050405020304" pitchFamily="18" charset="0"/>
              </a:rPr>
              <a:t>Người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ra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đồng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lao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động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xây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dựng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đất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nước</a:t>
            </a:r>
            <a:r>
              <a:rPr lang="en-US" sz="2400" dirty="0">
                <a:solidFill>
                  <a:srgbClr val="C00000"/>
                </a:solidFill>
                <a:latin typeface="Times New Roman" panose="02020603050405020304" pitchFamily="18" charset="0"/>
                <a:cs typeface="Times New Roman" panose="02020603050405020304" pitchFamily="18" charset="0"/>
              </a:rPr>
              <a:t> ,</a:t>
            </a:r>
            <a:r>
              <a:rPr lang="vi-VN" sz="2400" dirty="0">
                <a:solidFill>
                  <a:srgbClr val="C00000"/>
                </a:solidFill>
                <a:latin typeface="Times New Roman" panose="02020603050405020304" pitchFamily="18" charset="0"/>
                <a:cs typeface="Times New Roman" panose="02020603050405020304" pitchFamily="18" charset="0"/>
              </a:rPr>
              <a:t> gieo chồi non, mầm xanh của sự sống, mang đến một cuộc hồi sinh cho mảnh đất </a:t>
            </a:r>
            <a:r>
              <a:rPr lang="en-US" sz="2400" dirty="0" err="1" smtClean="0">
                <a:solidFill>
                  <a:srgbClr val="C00000"/>
                </a:solidFill>
                <a:latin typeface="Times New Roman" panose="02020603050405020304" pitchFamily="18" charset="0"/>
                <a:cs typeface="Times New Roman" panose="02020603050405020304" pitchFamily="18" charset="0"/>
              </a:rPr>
              <a:t>quê</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hương</a:t>
            </a:r>
            <a:r>
              <a:rPr lang="en-US" sz="2400" dirty="0" smtClean="0">
                <a:solidFill>
                  <a:srgbClr val="C00000"/>
                </a:solidFill>
                <a:latin typeface="Times New Roman" panose="02020603050405020304" pitchFamily="18" charset="0"/>
                <a:cs typeface="Times New Roman" panose="02020603050405020304" pitchFamily="18" charset="0"/>
              </a:rPr>
              <a:t>.</a:t>
            </a:r>
            <a:endParaRPr lang="en-US" sz="2400" dirty="0">
              <a:solidFill>
                <a:srgbClr val="C00000"/>
              </a:solidFill>
              <a:latin typeface="Times New Roman" panose="02020603050405020304" pitchFamily="18" charset="0"/>
              <a:cs typeface="Times New Roman" panose="02020603050405020304" pitchFamily="18" charset="0"/>
            </a:endParaRPr>
          </a:p>
          <a:p>
            <a:pPr marL="0" indent="0">
              <a:buNone/>
            </a:pP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Từ</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hình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ảnh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thực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ấy</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nhà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thơ</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còn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liên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tưởng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đến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hình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ảnh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ẩn</a:t>
            </a:r>
            <a:r>
              <a:rPr lang="en-US" sz="2400" dirty="0">
                <a:solidFill>
                  <a:srgbClr val="C00000"/>
                </a:solidFill>
                <a:latin typeface="Times New Roman" panose="02020603050405020304" pitchFamily="18" charset="0"/>
                <a:cs typeface="Times New Roman" panose="02020603050405020304" pitchFamily="18" charset="0"/>
              </a:rPr>
              <a:t> du .</a:t>
            </a:r>
            <a:r>
              <a:rPr lang="en-US" sz="2400" dirty="0" err="1">
                <a:solidFill>
                  <a:srgbClr val="C00000"/>
                </a:solidFill>
                <a:latin typeface="Times New Roman" panose="02020603050405020304" pitchFamily="18" charset="0"/>
                <a:cs typeface="Times New Roman" panose="02020603050405020304" pitchFamily="18" charset="0"/>
              </a:rPr>
              <a:t>Từ</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lộc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còn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sức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mùa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xuân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đất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nước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đang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trỗi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dậy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từ</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cuộc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lao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động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chiến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đấu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con </a:t>
            </a:r>
            <a:r>
              <a:rPr lang="en-US" sz="2400" dirty="0" err="1">
                <a:solidFill>
                  <a:srgbClr val="C00000"/>
                </a:solidFill>
                <a:latin typeface="Times New Roman" panose="02020603050405020304" pitchFamily="18" charset="0"/>
                <a:cs typeface="Times New Roman" panose="02020603050405020304" pitchFamily="18" charset="0"/>
              </a:rPr>
              <a:t>người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smtClean="0">
                <a:solidFill>
                  <a:srgbClr val="C00000"/>
                </a:solidFill>
                <a:latin typeface="Times New Roman" panose="02020603050405020304" pitchFamily="18" charset="0"/>
                <a:cs typeface="Times New Roman" panose="02020603050405020304" pitchFamily="18" charset="0"/>
              </a:rPr>
              <a:t>.</a:t>
            </a:r>
            <a:r>
              <a:rPr lang="en-US" sz="2400" dirty="0" err="1">
                <a:solidFill>
                  <a:srgbClr val="C00000"/>
                </a:solidFill>
                <a:latin typeface="Times New Roman" panose="02020603050405020304" pitchFamily="18" charset="0"/>
                <a:cs typeface="Times New Roman" panose="02020603050405020304" pitchFamily="18" charset="0"/>
              </a:rPr>
              <a:t>Chính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họ</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đã</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manh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dến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sức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mùa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xuân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đất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nước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smtClean="0">
                <a:solidFill>
                  <a:srgbClr val="C00000"/>
                </a:solidFill>
                <a:latin typeface="Times New Roman" panose="02020603050405020304" pitchFamily="18" charset="0"/>
                <a:cs typeface="Times New Roman" panose="02020603050405020304" pitchFamily="18" charset="0"/>
              </a:rPr>
              <a:t>.</a:t>
            </a:r>
          </a:p>
          <a:p>
            <a:pPr marL="0" indent="0">
              <a:buNone/>
            </a:pPr>
            <a:r>
              <a:rPr lang="en-US" altLang="en-US" sz="2400" dirty="0">
                <a:solidFill>
                  <a:srgbClr val="C00000"/>
                </a:solidFill>
                <a:latin typeface="Times New Roman" panose="02020603050405020304" pitchFamily="18" charset="0"/>
                <a:cs typeface="Times New Roman" panose="02020603050405020304" pitchFamily="18" charset="0"/>
              </a:rPr>
              <a:t>- </a:t>
            </a:r>
            <a:r>
              <a:rPr lang="en-US" altLang="en-US" sz="2400" dirty="0" err="1">
                <a:solidFill>
                  <a:srgbClr val="C00000"/>
                </a:solidFill>
                <a:latin typeface="Times New Roman" panose="02020603050405020304" pitchFamily="18" charset="0"/>
                <a:cs typeface="Times New Roman" panose="02020603050405020304" pitchFamily="18" charset="0"/>
              </a:rPr>
              <a:t>Điệp</a:t>
            </a:r>
            <a:r>
              <a:rPr lang="en-US" altLang="en-US" sz="2400" dirty="0">
                <a:solidFill>
                  <a:srgbClr val="C00000"/>
                </a:solidFill>
                <a:latin typeface="Times New Roman" panose="02020603050405020304" pitchFamily="18" charset="0"/>
                <a:cs typeface="Times New Roman" panose="02020603050405020304" pitchFamily="18" charset="0"/>
              </a:rPr>
              <a:t> </a:t>
            </a:r>
            <a:r>
              <a:rPr lang="en-US" altLang="en-US" sz="2400" dirty="0" err="1">
                <a:solidFill>
                  <a:srgbClr val="C00000"/>
                </a:solidFill>
                <a:latin typeface="Times New Roman" panose="02020603050405020304" pitchFamily="18" charset="0"/>
                <a:cs typeface="Times New Roman" panose="02020603050405020304" pitchFamily="18" charset="0"/>
              </a:rPr>
              <a:t>ngữ</a:t>
            </a:r>
            <a:r>
              <a:rPr lang="en-US" altLang="en-US" sz="2400" dirty="0">
                <a:solidFill>
                  <a:srgbClr val="C00000"/>
                </a:solidFill>
                <a:latin typeface="Times New Roman" panose="02020603050405020304" pitchFamily="18" charset="0"/>
                <a:cs typeface="Times New Roman" panose="02020603050405020304" pitchFamily="18" charset="0"/>
              </a:rPr>
              <a:t> </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b="1" i="1" dirty="0" err="1" smtClean="0">
                <a:solidFill>
                  <a:srgbClr val="C00000"/>
                </a:solidFill>
                <a:latin typeface="Times New Roman" panose="02020603050405020304" pitchFamily="18" charset="0"/>
                <a:cs typeface="Times New Roman" panose="02020603050405020304" pitchFamily="18" charset="0"/>
              </a:rPr>
              <a:t>tất</a:t>
            </a:r>
            <a:r>
              <a:rPr lang="en-US" altLang="en-US" sz="2400" b="1" i="1" dirty="0" smtClean="0">
                <a:solidFill>
                  <a:srgbClr val="C00000"/>
                </a:solidFill>
                <a:latin typeface="Times New Roman" panose="02020603050405020304" pitchFamily="18" charset="0"/>
                <a:cs typeface="Times New Roman" panose="02020603050405020304" pitchFamily="18" charset="0"/>
              </a:rPr>
              <a:t> </a:t>
            </a:r>
            <a:r>
              <a:rPr lang="en-US" altLang="en-US" sz="2400" b="1" i="1" dirty="0" err="1" smtClean="0">
                <a:solidFill>
                  <a:srgbClr val="C00000"/>
                </a:solidFill>
                <a:latin typeface="Times New Roman" panose="02020603050405020304" pitchFamily="18" charset="0"/>
                <a:cs typeface="Times New Roman" panose="02020603050405020304" pitchFamily="18" charset="0"/>
              </a:rPr>
              <a:t>cả</a:t>
            </a:r>
            <a:r>
              <a:rPr lang="en-US" altLang="en-US" sz="2400" b="1" i="1" dirty="0">
                <a:solidFill>
                  <a:srgbClr val="C00000"/>
                </a:solidFill>
                <a:latin typeface="Times New Roman" panose="02020603050405020304" pitchFamily="18" charset="0"/>
                <a:cs typeface="Times New Roman" panose="02020603050405020304" pitchFamily="18" charset="0"/>
              </a:rPr>
              <a:t>,</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mùa</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xuân</a:t>
            </a:r>
            <a:r>
              <a:rPr lang="en-US" altLang="en-US" sz="2400" dirty="0" smtClean="0">
                <a:solidFill>
                  <a:srgbClr val="C00000"/>
                </a:solidFill>
                <a:latin typeface="Times New Roman" panose="02020603050405020304" pitchFamily="18" charset="0"/>
                <a:cs typeface="Times New Roman" panose="02020603050405020304" pitchFamily="18" charset="0"/>
              </a:rPr>
              <a:t> , </a:t>
            </a:r>
            <a:r>
              <a:rPr lang="en-US" altLang="en-US" sz="2400" dirty="0" err="1" smtClean="0">
                <a:solidFill>
                  <a:srgbClr val="C00000"/>
                </a:solidFill>
                <a:latin typeface="Times New Roman" panose="02020603050405020304" pitchFamily="18" charset="0"/>
                <a:cs typeface="Times New Roman" panose="02020603050405020304" pitchFamily="18" charset="0"/>
              </a:rPr>
              <a:t>lộc</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kết</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hợp</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từ</a:t>
            </a:r>
            <a:r>
              <a:rPr lang="en-US" altLang="en-US" sz="2400" dirty="0" smtClean="0">
                <a:solidFill>
                  <a:srgbClr val="C00000"/>
                </a:solidFill>
                <a:latin typeface="Times New Roman" panose="02020603050405020304" pitchFamily="18" charset="0"/>
                <a:cs typeface="Times New Roman" panose="02020603050405020304" pitchFamily="18" charset="0"/>
              </a:rPr>
              <a:t> láy (</a:t>
            </a:r>
            <a:r>
              <a:rPr lang="en-US" altLang="en-US" sz="2400" dirty="0" err="1" smtClean="0">
                <a:solidFill>
                  <a:srgbClr val="C00000"/>
                </a:solidFill>
                <a:latin typeface="Times New Roman" panose="02020603050405020304" pitchFamily="18" charset="0"/>
                <a:cs typeface="Times New Roman" panose="02020603050405020304" pitchFamily="18" charset="0"/>
              </a:rPr>
              <a:t>xôn</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xao</a:t>
            </a:r>
            <a:r>
              <a:rPr lang="en-US" altLang="en-US" sz="2400" dirty="0" err="1">
                <a:solidFill>
                  <a:srgbClr val="C00000"/>
                </a:solidFill>
                <a:latin typeface="Times New Roman" panose="02020603050405020304" pitchFamily="18" charset="0"/>
                <a:cs typeface="Times New Roman" panose="02020603050405020304" pitchFamily="18" charset="0"/>
              </a:rPr>
              <a:t>.</a:t>
            </a:r>
            <a:r>
              <a:rPr lang="en-US" altLang="en-US" sz="2400" dirty="0" err="1" smtClean="0">
                <a:solidFill>
                  <a:srgbClr val="C00000"/>
                </a:solidFill>
                <a:latin typeface="Times New Roman" panose="02020603050405020304" pitchFamily="18" charset="0"/>
                <a:cs typeface="Times New Roman" panose="02020603050405020304" pitchFamily="18" charset="0"/>
              </a:rPr>
              <a:t>hối</a:t>
            </a:r>
            <a:r>
              <a:rPr lang="en-US" altLang="en-US" sz="2400" dirty="0" smtClean="0">
                <a:solidFill>
                  <a:srgbClr val="C00000"/>
                </a:solidFill>
                <a:latin typeface="Times New Roman" panose="02020603050405020304" pitchFamily="18" charset="0"/>
                <a:cs typeface="Times New Roman" panose="02020603050405020304" pitchFamily="18" charset="0"/>
              </a:rPr>
              <a:t> </a:t>
            </a:r>
            <a:r>
              <a:rPr lang="en-US" altLang="en-US" sz="2400" dirty="0" err="1" smtClean="0">
                <a:solidFill>
                  <a:srgbClr val="C00000"/>
                </a:solidFill>
                <a:latin typeface="Times New Roman" panose="02020603050405020304" pitchFamily="18" charset="0"/>
                <a:cs typeface="Times New Roman" panose="02020603050405020304" pitchFamily="18" charset="0"/>
              </a:rPr>
              <a:t>hả</a:t>
            </a:r>
            <a:r>
              <a:rPr lang="en-US" altLang="en-US" sz="2400" dirty="0" smtClean="0">
                <a:solidFill>
                  <a:srgbClr val="C00000"/>
                </a:solidFill>
                <a:latin typeface="Times New Roman" panose="02020603050405020304" pitchFamily="18" charset="0"/>
                <a:cs typeface="Times New Roman" panose="02020603050405020304" pitchFamily="18" charset="0"/>
              </a:rPr>
              <a:t> )</a:t>
            </a:r>
            <a:endParaRPr lang="en-US" altLang="en-US" sz="2400" dirty="0">
              <a:solidFill>
                <a:srgbClr val="C00000"/>
              </a:solidFill>
              <a:latin typeface="Times New Roman" panose="02020603050405020304" pitchFamily="18" charset="0"/>
              <a:cs typeface="Times New Roman" panose="02020603050405020304" pitchFamily="18" charset="0"/>
            </a:endParaRPr>
          </a:p>
          <a:p>
            <a:pPr marL="0" indent="0">
              <a:buNone/>
            </a:pPr>
            <a:r>
              <a:rPr lang="en-US" altLang="en-US" sz="2400" b="1" i="1" dirty="0" smtClean="0">
                <a:solidFill>
                  <a:srgbClr val="C00000"/>
                </a:solidFill>
                <a:latin typeface="Times New Roman" panose="02020603050405020304" pitchFamily="18" charset="0"/>
              </a:rPr>
              <a:t>&gt; Gợi </a:t>
            </a:r>
            <a:r>
              <a:rPr lang="en-US" altLang="en-US" sz="2400" b="1" i="1" dirty="0" err="1">
                <a:solidFill>
                  <a:srgbClr val="C00000"/>
                </a:solidFill>
                <a:latin typeface="Times New Roman" panose="02020603050405020304" pitchFamily="18" charset="0"/>
              </a:rPr>
              <a:t>tả</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công</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cuộc</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xây</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dựng</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và</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bảo</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vệ</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tổ</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quốc</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trên</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đất</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nước</a:t>
            </a:r>
            <a:r>
              <a:rPr lang="en-US" altLang="en-US" sz="2400" b="1" i="1" dirty="0">
                <a:solidFill>
                  <a:srgbClr val="C00000"/>
                </a:solidFill>
                <a:latin typeface="Times New Roman" panose="02020603050405020304" pitchFamily="18" charset="0"/>
              </a:rPr>
              <a:t> ta </a:t>
            </a:r>
            <a:r>
              <a:rPr lang="en-US" altLang="en-US" sz="2400" b="1" i="1" dirty="0" err="1">
                <a:solidFill>
                  <a:srgbClr val="C00000"/>
                </a:solidFill>
                <a:latin typeface="Times New Roman" panose="02020603050405020304" pitchFamily="18" charset="0"/>
              </a:rPr>
              <a:t>đang</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diễn</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ra</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với</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không</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khí</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náo</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nức</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tấp</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nập,khẩn</a:t>
            </a:r>
            <a:r>
              <a:rPr lang="en-US" altLang="en-US" sz="2400" b="1" i="1" dirty="0">
                <a:solidFill>
                  <a:srgbClr val="C00000"/>
                </a:solidFill>
                <a:latin typeface="Times New Roman" panose="02020603050405020304" pitchFamily="18" charset="0"/>
              </a:rPr>
              <a:t> </a:t>
            </a:r>
            <a:r>
              <a:rPr lang="en-US" altLang="en-US" sz="2400" b="1" i="1" dirty="0" err="1">
                <a:solidFill>
                  <a:srgbClr val="C00000"/>
                </a:solidFill>
                <a:latin typeface="Times New Roman" panose="02020603050405020304" pitchFamily="18" charset="0"/>
              </a:rPr>
              <a:t>trương</a:t>
            </a:r>
            <a:r>
              <a:rPr lang="en-US" altLang="en-US" sz="2400" b="1" i="1" dirty="0">
                <a:solidFill>
                  <a:srgbClr val="C00000"/>
                </a:solidFill>
                <a:latin typeface="Times New Roman" panose="02020603050405020304" pitchFamily="18" charset="0"/>
              </a:rPr>
              <a:t>.</a:t>
            </a:r>
          </a:p>
          <a:p>
            <a:pPr marL="0" indent="0">
              <a:buNone/>
            </a:pPr>
            <a:endParaRPr lang="en-US" sz="2400" dirty="0"/>
          </a:p>
          <a:p>
            <a:pPr marL="0" indent="0">
              <a:buNone/>
            </a:pPr>
            <a:endParaRPr lang="en-US" sz="2400" dirty="0"/>
          </a:p>
          <a:p>
            <a:pPr marL="0" indent="0">
              <a:buNone/>
            </a:pPr>
            <a:r>
              <a:rPr lang="en-US" sz="2400" b="1" i="1" dirty="0" smtClean="0"/>
              <a:t>+</a:t>
            </a:r>
            <a:endParaRPr lang="en-US" sz="2400" dirty="0"/>
          </a:p>
        </p:txBody>
      </p:sp>
    </p:spTree>
    <p:extLst>
      <p:ext uri="{BB962C8B-B14F-4D97-AF65-F5344CB8AC3E}">
        <p14:creationId xmlns:p14="http://schemas.microsoft.com/office/powerpoint/2010/main" val="1381280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317</TotalTime>
  <Words>1565</Words>
  <Application>Microsoft Office PowerPoint</Application>
  <PresentationFormat>Widescreen</PresentationFormat>
  <Paragraphs>132</Paragraphs>
  <Slides>18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Arial</vt:lpstr>
      <vt:lpstr>Arial </vt:lpstr>
      <vt:lpstr>Century Gothic</vt:lpstr>
      <vt:lpstr>Segoe UI Historic</vt:lpstr>
      <vt:lpstr>Symbol</vt:lpstr>
      <vt:lpstr>Tahoma</vt:lpstr>
      <vt:lpstr>Times New Roman</vt:lpstr>
      <vt:lpstr>VNI-Times</vt:lpstr>
      <vt:lpstr>Wingdings</vt:lpstr>
      <vt:lpstr>Wingdings 3</vt:lpstr>
      <vt:lpstr>Wisp</vt:lpstr>
      <vt:lpstr>ÔN TẬP : MÙA XUÂN NHO NHỎ </vt:lpstr>
      <vt:lpstr>I.Tìm hiểu chung </vt:lpstr>
      <vt:lpstr>I.Tìm hiểu chung </vt:lpstr>
      <vt:lpstr>II.Đọc-hiểu bài thơ </vt:lpstr>
      <vt:lpstr>Phiếu bài tập số 2: </vt:lpstr>
      <vt:lpstr>1.Cảm xúc của nhà thơ trước mùa xuân thiên nhiên,đất trời  </vt:lpstr>
      <vt:lpstr>2.Cảm xúc về mùa xuân của đất nước </vt:lpstr>
      <vt:lpstr>Phiếu học tập số 3 </vt:lpstr>
      <vt:lpstr>2.Cảm xúc về mùa xuân của đất nước </vt:lpstr>
      <vt:lpstr>b.Cảm xúc về mùa xuân đất nước</vt:lpstr>
      <vt:lpstr>3.Ước nguyện của tác giả.</vt:lpstr>
      <vt:lpstr>Phiếu học tập số 4</vt:lpstr>
      <vt:lpstr>3.Ước nguyện của tác giả</vt:lpstr>
      <vt:lpstr>PowerPoint Presentation</vt:lpstr>
      <vt:lpstr>4.Lời ca ngợi quê hương ,đất nước </vt:lpstr>
      <vt:lpstr>III. Tổng kết </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ÔN TẬP : MÙA XUÂN NHO NHỎ</dc:title>
  <dc:creator>Admin</dc:creator>
  <cp:lastModifiedBy>dao bui</cp:lastModifiedBy>
  <cp:revision>36</cp:revision>
  <dcterms:created xsi:type="dcterms:W3CDTF">2020-03-22T04:13:23Z</dcterms:created>
  <dcterms:modified xsi:type="dcterms:W3CDTF">2021-02-20T17:37:59Z</dcterms:modified>
</cp:coreProperties>
</file>