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5" r:id="rId2"/>
    <p:sldId id="305" r:id="rId3"/>
    <p:sldId id="304" r:id="rId4"/>
    <p:sldId id="347" r:id="rId5"/>
    <p:sldId id="315" r:id="rId6"/>
    <p:sldId id="265" r:id="rId7"/>
    <p:sldId id="330" r:id="rId8"/>
    <p:sldId id="334" r:id="rId9"/>
    <p:sldId id="307" r:id="rId10"/>
    <p:sldId id="332" r:id="rId11"/>
    <p:sldId id="268" r:id="rId12"/>
    <p:sldId id="290" r:id="rId13"/>
    <p:sldId id="299" r:id="rId14"/>
    <p:sldId id="327" r:id="rId15"/>
    <p:sldId id="340" r:id="rId16"/>
    <p:sldId id="287" r:id="rId17"/>
    <p:sldId id="348"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FF0000"/>
    <a:srgbClr val="800080"/>
    <a:srgbClr val="333399"/>
    <a:srgbClr val="6600CC"/>
    <a:srgbClr val="00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94728" autoAdjust="0"/>
  </p:normalViewPr>
  <p:slideViewPr>
    <p:cSldViewPr>
      <p:cViewPr varScale="1">
        <p:scale>
          <a:sx n="65" d="100"/>
          <a:sy n="65" d="100"/>
        </p:scale>
        <p:origin x="5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473A130-7916-4DBE-85F5-3DC9B760534F}" type="slidenum">
              <a:rPr lang="en-US"/>
              <a:pPr>
                <a:defRPr/>
              </a:pPr>
              <a:t>‹#›</a:t>
            </a:fld>
            <a:endParaRPr lang="en-US"/>
          </a:p>
        </p:txBody>
      </p:sp>
    </p:spTree>
    <p:extLst>
      <p:ext uri="{BB962C8B-B14F-4D97-AF65-F5344CB8AC3E}">
        <p14:creationId xmlns:p14="http://schemas.microsoft.com/office/powerpoint/2010/main" val="2653861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F84BE6F-5053-4BFA-8C4F-D0635B7453E5}" type="slidenum">
              <a:rPr lang="en-US" smtClean="0"/>
              <a:pPr eaLnBrk="1" hangingPunct="1"/>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7455CA17-8B0F-4DE2-904E-D886A48E3613}" type="slidenum">
              <a:rPr lang="en-US" smtClean="0"/>
              <a:pPr eaLnBrk="1" hangingPunct="1"/>
              <a:t>16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D3608DDC-DD76-4AE0-B25F-914ED1CA1343}" type="slidenum">
              <a:rPr lang="en-US" smtClean="0"/>
              <a:pPr eaLnBrk="1" hangingPunct="1"/>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664ADD7-890E-4B5C-BD21-6E907721B58B}" type="slidenum">
              <a:rPr lang="en-US" smtClean="0"/>
              <a:pPr eaLnBrk="1" hangingPunct="1"/>
              <a:t>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1016CA6-63E4-4265-B0F7-A6BE7A01951B}" type="slidenum">
              <a:rPr lang="en-US" smtClean="0"/>
              <a:pPr eaLnBrk="1" hangingPunct="1"/>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7E855A85-788A-400E-86E9-9222D6BF3BDB}" type="slidenum">
              <a:rPr lang="en-US" smtClean="0"/>
              <a:pPr eaLnBrk="1" hangingPunct="1"/>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FFCE1236-1A72-4106-B701-A900D6226A17}" type="slidenum">
              <a:rPr lang="en-US" smtClean="0"/>
              <a:pPr eaLnBrk="1" hangingPunct="1"/>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DF0C2659-3DC9-4D12-B84B-EAF240433979}" type="slidenum">
              <a:rPr lang="en-US" smtClean="0"/>
              <a:pPr eaLnBrk="1" hangingPunct="1"/>
              <a:t>11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DD0FB58-4DA4-4D5C-923F-030C502ABE8C}" type="slidenum">
              <a:rPr lang="en-US" smtClean="0"/>
              <a:pPr eaLnBrk="1" hangingPunct="1"/>
              <a:t>12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CB3E6B5-0D0D-4AF9-92D2-407C8531D39B}" type="slidenum">
              <a:rPr lang="en-US" smtClean="0"/>
              <a:pPr eaLnBrk="1" hangingPunct="1"/>
              <a:t>13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AB8AC-3933-4EE1-BD0A-C663B9ACBABA}" type="slidenum">
              <a:rPr lang="en-US"/>
              <a:pPr>
                <a:defRPr/>
              </a:pPr>
              <a:t>‹#›</a:t>
            </a:fld>
            <a:endParaRPr lang="en-US"/>
          </a:p>
        </p:txBody>
      </p:sp>
    </p:spTree>
    <p:extLst>
      <p:ext uri="{BB962C8B-B14F-4D97-AF65-F5344CB8AC3E}">
        <p14:creationId xmlns:p14="http://schemas.microsoft.com/office/powerpoint/2010/main" val="176737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676D2-91B4-4CDE-825E-44DB7D44CCC0}" type="slidenum">
              <a:rPr lang="en-US"/>
              <a:pPr>
                <a:defRPr/>
              </a:pPr>
              <a:t>‹#›</a:t>
            </a:fld>
            <a:endParaRPr lang="en-US"/>
          </a:p>
        </p:txBody>
      </p:sp>
    </p:spTree>
    <p:extLst>
      <p:ext uri="{BB962C8B-B14F-4D97-AF65-F5344CB8AC3E}">
        <p14:creationId xmlns:p14="http://schemas.microsoft.com/office/powerpoint/2010/main" val="188490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7CCDB-F602-4EE4-B7F4-CC606987A80E}" type="slidenum">
              <a:rPr lang="en-US"/>
              <a:pPr>
                <a:defRPr/>
              </a:pPr>
              <a:t>‹#›</a:t>
            </a:fld>
            <a:endParaRPr lang="en-US"/>
          </a:p>
        </p:txBody>
      </p:sp>
    </p:spTree>
    <p:extLst>
      <p:ext uri="{BB962C8B-B14F-4D97-AF65-F5344CB8AC3E}">
        <p14:creationId xmlns:p14="http://schemas.microsoft.com/office/powerpoint/2010/main" val="47530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BA589D-B3FD-418D-9FB9-B0C5A44A9A1C}" type="slidenum">
              <a:rPr lang="en-US"/>
              <a:pPr>
                <a:defRPr/>
              </a:pPr>
              <a:t>‹#›</a:t>
            </a:fld>
            <a:endParaRPr lang="en-US"/>
          </a:p>
        </p:txBody>
      </p:sp>
    </p:spTree>
    <p:extLst>
      <p:ext uri="{BB962C8B-B14F-4D97-AF65-F5344CB8AC3E}">
        <p14:creationId xmlns:p14="http://schemas.microsoft.com/office/powerpoint/2010/main" val="72230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D90EE-518C-4336-AE62-54732407D7FD}" type="slidenum">
              <a:rPr lang="en-US"/>
              <a:pPr>
                <a:defRPr/>
              </a:pPr>
              <a:t>‹#›</a:t>
            </a:fld>
            <a:endParaRPr lang="en-US"/>
          </a:p>
        </p:txBody>
      </p:sp>
    </p:spTree>
    <p:extLst>
      <p:ext uri="{BB962C8B-B14F-4D97-AF65-F5344CB8AC3E}">
        <p14:creationId xmlns:p14="http://schemas.microsoft.com/office/powerpoint/2010/main" val="155783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E18E6-544A-469D-8086-A9B686E75A20}" type="slidenum">
              <a:rPr lang="en-US"/>
              <a:pPr>
                <a:defRPr/>
              </a:pPr>
              <a:t>‹#›</a:t>
            </a:fld>
            <a:endParaRPr lang="en-US"/>
          </a:p>
        </p:txBody>
      </p:sp>
    </p:spTree>
    <p:extLst>
      <p:ext uri="{BB962C8B-B14F-4D97-AF65-F5344CB8AC3E}">
        <p14:creationId xmlns:p14="http://schemas.microsoft.com/office/powerpoint/2010/main" val="72903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A2F385-1239-4FA0-AD51-089DF2E81757}" type="slidenum">
              <a:rPr lang="en-US"/>
              <a:pPr>
                <a:defRPr/>
              </a:pPr>
              <a:t>‹#›</a:t>
            </a:fld>
            <a:endParaRPr lang="en-US"/>
          </a:p>
        </p:txBody>
      </p:sp>
    </p:spTree>
    <p:extLst>
      <p:ext uri="{BB962C8B-B14F-4D97-AF65-F5344CB8AC3E}">
        <p14:creationId xmlns:p14="http://schemas.microsoft.com/office/powerpoint/2010/main" val="391396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35AEAB-268D-445C-A5BF-1610CEAD35AC}" type="slidenum">
              <a:rPr lang="en-US"/>
              <a:pPr>
                <a:defRPr/>
              </a:pPr>
              <a:t>‹#›</a:t>
            </a:fld>
            <a:endParaRPr lang="en-US"/>
          </a:p>
        </p:txBody>
      </p:sp>
    </p:spTree>
    <p:extLst>
      <p:ext uri="{BB962C8B-B14F-4D97-AF65-F5344CB8AC3E}">
        <p14:creationId xmlns:p14="http://schemas.microsoft.com/office/powerpoint/2010/main" val="190453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50B032-5937-4F79-9F3F-245F4971FEA4}" type="slidenum">
              <a:rPr lang="en-US"/>
              <a:pPr>
                <a:defRPr/>
              </a:pPr>
              <a:t>‹#›</a:t>
            </a:fld>
            <a:endParaRPr lang="en-US"/>
          </a:p>
        </p:txBody>
      </p:sp>
    </p:spTree>
    <p:extLst>
      <p:ext uri="{BB962C8B-B14F-4D97-AF65-F5344CB8AC3E}">
        <p14:creationId xmlns:p14="http://schemas.microsoft.com/office/powerpoint/2010/main" val="22643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082815-0590-4CF3-A7C3-40A4746B5802}" type="slidenum">
              <a:rPr lang="en-US"/>
              <a:pPr>
                <a:defRPr/>
              </a:pPr>
              <a:t>‹#›</a:t>
            </a:fld>
            <a:endParaRPr lang="en-US"/>
          </a:p>
        </p:txBody>
      </p:sp>
    </p:spTree>
    <p:extLst>
      <p:ext uri="{BB962C8B-B14F-4D97-AF65-F5344CB8AC3E}">
        <p14:creationId xmlns:p14="http://schemas.microsoft.com/office/powerpoint/2010/main" val="399897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6FF3EA-B84A-458F-9C7C-291CEE22A835}" type="slidenum">
              <a:rPr lang="en-US"/>
              <a:pPr>
                <a:defRPr/>
              </a:pPr>
              <a:t>‹#›</a:t>
            </a:fld>
            <a:endParaRPr lang="en-US"/>
          </a:p>
        </p:txBody>
      </p:sp>
    </p:spTree>
    <p:extLst>
      <p:ext uri="{BB962C8B-B14F-4D97-AF65-F5344CB8AC3E}">
        <p14:creationId xmlns:p14="http://schemas.microsoft.com/office/powerpoint/2010/main" val="324643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5E11E-5D88-4C8A-88BD-1CC4A8A618F1}" type="slidenum">
              <a:rPr lang="en-US"/>
              <a:pPr>
                <a:defRPr/>
              </a:pPr>
              <a:t>‹#›</a:t>
            </a:fld>
            <a:endParaRPr lang="en-US"/>
          </a:p>
        </p:txBody>
      </p:sp>
    </p:spTree>
    <p:extLst>
      <p:ext uri="{BB962C8B-B14F-4D97-AF65-F5344CB8AC3E}">
        <p14:creationId xmlns:p14="http://schemas.microsoft.com/office/powerpoint/2010/main" val="397954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B696A3C-E9BD-4BF8-8535-709EA8378B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jpe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4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jpeg"/><Relationship Id="rId30" Type="http://schemas.openxmlformats.org/officeDocument/2006/relationships/image" Target="../media/image4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5"/>
          <p:cNvSpPr txBox="1">
            <a:spLocks noChangeArrowheads="1"/>
          </p:cNvSpPr>
          <p:nvPr/>
        </p:nvSpPr>
        <p:spPr bwMode="auto">
          <a:xfrm>
            <a:off x="304800" y="914400"/>
            <a:ext cx="8686800" cy="248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150000"/>
              </a:lnSpc>
            </a:pPr>
            <a:r>
              <a:rPr lang="en-US" sz="3600" b="1" smtClean="0">
                <a:solidFill>
                  <a:srgbClr val="000099"/>
                </a:solidFill>
                <a:latin typeface="Times New Roman" pitchFamily="18" charset="0"/>
              </a:rPr>
              <a:t>PHÁT </a:t>
            </a:r>
            <a:r>
              <a:rPr lang="en-US" sz="3600" b="1" dirty="0">
                <a:solidFill>
                  <a:srgbClr val="000099"/>
                </a:solidFill>
                <a:latin typeface="Times New Roman" pitchFamily="18" charset="0"/>
              </a:rPr>
              <a:t>TRIỂN TỔNG HỢP KINH TẾ VÀ BẢO VỆ TÀI NGUYÊN MÔI TRƯỜNG BIỂN - ĐẢO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txBox="1">
            <a:spLocks noChangeArrowheads="1"/>
          </p:cNvSpPr>
          <p:nvPr/>
        </p:nvSpPr>
        <p:spPr bwMode="auto">
          <a:xfrm>
            <a:off x="1600200" y="0"/>
            <a:ext cx="5943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sz="2400" b="1">
                <a:solidFill>
                  <a:srgbClr val="0000CC"/>
                </a:solidFill>
                <a:latin typeface="Times New Roman" pitchFamily="18" charset="0"/>
              </a:rPr>
              <a:t>	Hát rằng cá bạc biển Đông lặn </a:t>
            </a:r>
          </a:p>
          <a:p>
            <a:r>
              <a:rPr lang="en-US" sz="2400" b="1">
                <a:solidFill>
                  <a:srgbClr val="0000CC"/>
                </a:solidFill>
                <a:latin typeface="Times New Roman" pitchFamily="18" charset="0"/>
              </a:rPr>
              <a:t>	Cá thu biển Đông như đoàn thoi </a:t>
            </a:r>
          </a:p>
          <a:p>
            <a:r>
              <a:rPr lang="en-US" sz="2400" b="1">
                <a:solidFill>
                  <a:srgbClr val="0000CC"/>
                </a:solidFill>
                <a:latin typeface="Times New Roman" pitchFamily="18" charset="0"/>
              </a:rPr>
              <a:t>	Đêm ngày dệt biển muôn luồng sáng. </a:t>
            </a:r>
          </a:p>
          <a:p>
            <a:r>
              <a:rPr lang="en-US" sz="2400" b="1">
                <a:solidFill>
                  <a:srgbClr val="0000CC"/>
                </a:solidFill>
                <a:latin typeface="Times New Roman" pitchFamily="18" charset="0"/>
              </a:rPr>
              <a:t>	Đến dệt lưới ta, đoàn cá ơi! </a:t>
            </a:r>
            <a:r>
              <a:rPr lang="en-US" sz="4000" b="1">
                <a:solidFill>
                  <a:srgbClr val="0000CC"/>
                </a:solidFill>
                <a:latin typeface="Times New Roman" pitchFamily="18" charset="0"/>
              </a:rPr>
              <a:t> </a:t>
            </a:r>
          </a:p>
          <a:p>
            <a:pPr>
              <a:spcBef>
                <a:spcPct val="20000"/>
              </a:spcBef>
            </a:pPr>
            <a:r>
              <a:rPr lang="en-US" sz="3200" b="1">
                <a:solidFill>
                  <a:srgbClr val="0000CC"/>
                </a:solidFill>
                <a:latin typeface="Times New Roman" pitchFamily="18" charset="0"/>
              </a:rPr>
              <a:t>  </a:t>
            </a:r>
          </a:p>
          <a:p>
            <a:pPr>
              <a:spcBef>
                <a:spcPct val="20000"/>
              </a:spcBef>
            </a:pPr>
            <a:r>
              <a:rPr lang="en-US" sz="2400" b="1" i="1">
                <a:solidFill>
                  <a:srgbClr val="0000CC"/>
                </a:solidFill>
                <a:latin typeface="Times New Roman" pitchFamily="18" charset="0"/>
              </a:rPr>
              <a:t>     Trích “ Đoàn thuyền đánh cá” ( Huy Cận)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6980238"/>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13315" name="Text Box 3"/>
          <p:cNvSpPr txBox="1">
            <a:spLocks noChangeArrowheads="1"/>
          </p:cNvSpPr>
          <p:nvPr/>
        </p:nvSpPr>
        <p:spPr bwMode="auto">
          <a:xfrm>
            <a:off x="228600" y="990600"/>
            <a:ext cx="5486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600" b="1" u="sng">
                <a:solidFill>
                  <a:srgbClr val="C00000"/>
                </a:solidFill>
                <a:latin typeface="Times New Roman" pitchFamily="18" charset="0"/>
              </a:rPr>
              <a:t>II. Phát triển tổng hợp kinh tế biển:</a:t>
            </a:r>
          </a:p>
        </p:txBody>
      </p:sp>
      <p:sp>
        <p:nvSpPr>
          <p:cNvPr id="11268" name="Text Box 4"/>
          <p:cNvSpPr txBox="1">
            <a:spLocks noChangeArrowheads="1"/>
          </p:cNvSpPr>
          <p:nvPr/>
        </p:nvSpPr>
        <p:spPr bwMode="auto">
          <a:xfrm>
            <a:off x="228600" y="1447800"/>
            <a:ext cx="6858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600" b="1">
                <a:solidFill>
                  <a:srgbClr val="000099"/>
                </a:solidFill>
                <a:latin typeface="Times New Roman" pitchFamily="18" charset="0"/>
              </a:rPr>
              <a:t>1. Khai thác, nuôi trồng và chế biến hải sản: </a:t>
            </a:r>
          </a:p>
        </p:txBody>
      </p:sp>
      <p:graphicFrame>
        <p:nvGraphicFramePr>
          <p:cNvPr id="16457" name="Group 73"/>
          <p:cNvGraphicFramePr>
            <a:graphicFrameLocks noGrp="1"/>
          </p:cNvGraphicFramePr>
          <p:nvPr/>
        </p:nvGraphicFramePr>
        <p:xfrm>
          <a:off x="228600" y="2095500"/>
          <a:ext cx="8763000" cy="4000501"/>
        </p:xfrm>
        <a:graphic>
          <a:graphicData uri="http://schemas.openxmlformats.org/drawingml/2006/table">
            <a:tbl>
              <a:tblPr/>
              <a:tblGrid>
                <a:gridCol w="15240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2"/>
                          </a:solidFill>
                          <a:effectLst/>
                          <a:latin typeface="Times New Roman" pitchFamily="18" charset="0"/>
                        </a:rPr>
                        <a:t>Tiềm</a:t>
                      </a:r>
                      <a:r>
                        <a:rPr kumimoji="0" lang="en-US" sz="2300" b="1" i="0" u="none" strike="noStrike" cap="none" normalizeH="0" baseline="0" dirty="0" smtClean="0">
                          <a:ln>
                            <a:noFill/>
                          </a:ln>
                          <a:solidFill>
                            <a:schemeClr val="tx2"/>
                          </a:solidFill>
                          <a:effectLst/>
                          <a:latin typeface="Times New Roman" pitchFamily="18" charset="0"/>
                        </a:rPr>
                        <a:t> </a:t>
                      </a:r>
                      <a:r>
                        <a:rPr kumimoji="0" lang="en-US" sz="2300" b="1" i="0" u="none" strike="noStrike" cap="none" normalizeH="0" baseline="0" dirty="0" err="1" smtClean="0">
                          <a:ln>
                            <a:noFill/>
                          </a:ln>
                          <a:solidFill>
                            <a:schemeClr val="tx2"/>
                          </a:solidFill>
                          <a:effectLst/>
                          <a:latin typeface="Times New Roman" pitchFamily="18" charset="0"/>
                        </a:rPr>
                        <a:t>năng</a:t>
                      </a:r>
                      <a:endParaRPr kumimoji="0" lang="en-US" sz="2300" b="1" i="0" u="none" strike="noStrike" cap="none" normalizeH="0" baseline="0" dirty="0" smtClean="0">
                        <a:ln>
                          <a:noFill/>
                        </a:ln>
                        <a:solidFill>
                          <a:schemeClr val="tx2"/>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rgbClr val="66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Times New Roman" pitchFamily="18" charset="0"/>
                          <a:cs typeface="Times New Roman" pitchFamily="18" charset="0"/>
                        </a:rPr>
                        <a:t>Tình hình</a:t>
                      </a:r>
                      <a:r>
                        <a:rPr kumimoji="0" lang="en-US" sz="2800" b="1" i="0" u="none" strike="noStrike" cap="none" normalizeH="0" baseline="0" smtClean="0">
                          <a:ln>
                            <a:noFill/>
                          </a:ln>
                          <a:solidFill>
                            <a:schemeClr val="tx2"/>
                          </a:solidFill>
                          <a:effectLst/>
                          <a:latin typeface="Arial" charset="0"/>
                        </a:rPr>
                        <a:t> </a:t>
                      </a:r>
                      <a:r>
                        <a:rPr kumimoji="0" lang="en-US" sz="2300" b="1" i="0" u="none" strike="noStrike" cap="none" normalizeH="0" baseline="0" smtClean="0">
                          <a:ln>
                            <a:noFill/>
                          </a:ln>
                          <a:solidFill>
                            <a:schemeClr val="tx2"/>
                          </a:solidFill>
                          <a:effectLst/>
                          <a:latin typeface="Times New Roman" pitchFamily="18" charset="0"/>
                        </a:rPr>
                        <a:t>phát triển</a:t>
                      </a:r>
                      <a:r>
                        <a:rPr kumimoji="0" lang="en-US" sz="2300" b="1" i="0" u="none" strike="noStrike" cap="none" normalizeH="0" baseline="0" smtClean="0">
                          <a:ln>
                            <a:noFill/>
                          </a:ln>
                          <a:solidFill>
                            <a:schemeClr val="tx2"/>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66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2"/>
                          </a:solidFill>
                          <a:effectLst/>
                          <a:latin typeface="Times New Roman" pitchFamily="18" charset="0"/>
                        </a:rPr>
                        <a:t>Những hạn chế</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66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2"/>
                          </a:solidFill>
                          <a:effectLst/>
                          <a:latin typeface="Times New Roman" pitchFamily="18" charset="0"/>
                        </a:rPr>
                        <a:t>Phương</a:t>
                      </a:r>
                      <a:r>
                        <a:rPr kumimoji="0" lang="en-US" sz="2300" b="1" i="0" u="none" strike="noStrike" cap="none" normalizeH="0" baseline="0" dirty="0" smtClean="0">
                          <a:ln>
                            <a:noFill/>
                          </a:ln>
                          <a:solidFill>
                            <a:schemeClr val="tx2"/>
                          </a:solidFill>
                          <a:effectLst/>
                          <a:latin typeface="Times New Roman" pitchFamily="18" charset="0"/>
                        </a:rPr>
                        <a:t> </a:t>
                      </a:r>
                      <a:r>
                        <a:rPr kumimoji="0" lang="en-US" sz="2300" b="1" i="0" u="none" strike="noStrike" cap="none" normalizeH="0" baseline="0" dirty="0" err="1" smtClean="0">
                          <a:ln>
                            <a:noFill/>
                          </a:ln>
                          <a:solidFill>
                            <a:schemeClr val="tx2"/>
                          </a:solidFill>
                          <a:effectLst/>
                          <a:latin typeface="Times New Roman" pitchFamily="18" charset="0"/>
                        </a:rPr>
                        <a:t>hướng</a:t>
                      </a:r>
                      <a:r>
                        <a:rPr kumimoji="0" lang="en-US" sz="2300" b="1" i="0" u="none" strike="noStrike" cap="none" normalizeH="0" baseline="0" dirty="0" smtClean="0">
                          <a:ln>
                            <a:noFill/>
                          </a:ln>
                          <a:solidFill>
                            <a:schemeClr val="tx2"/>
                          </a:solidFill>
                          <a:effectLst/>
                          <a:latin typeface="Times New Roman" pitchFamily="18" charset="0"/>
                        </a:rPr>
                        <a:t> </a:t>
                      </a:r>
                      <a:r>
                        <a:rPr kumimoji="0" lang="en-US" sz="2300" b="1" i="0" u="none" strike="noStrike" cap="none" normalizeH="0" baseline="0" dirty="0" err="1" smtClean="0">
                          <a:ln>
                            <a:noFill/>
                          </a:ln>
                          <a:solidFill>
                            <a:schemeClr val="tx2"/>
                          </a:solidFill>
                          <a:effectLst/>
                          <a:latin typeface="Times New Roman" pitchFamily="18" charset="0"/>
                        </a:rPr>
                        <a:t>phát</a:t>
                      </a:r>
                      <a:r>
                        <a:rPr kumimoji="0" lang="en-US" sz="2300" b="1" i="0" u="none" strike="noStrike" cap="none" normalizeH="0" baseline="0" dirty="0" smtClean="0">
                          <a:ln>
                            <a:noFill/>
                          </a:ln>
                          <a:solidFill>
                            <a:schemeClr val="tx2"/>
                          </a:solidFill>
                          <a:effectLst/>
                          <a:latin typeface="Times New Roman" pitchFamily="18" charset="0"/>
                        </a:rPr>
                        <a:t> </a:t>
                      </a:r>
                      <a:r>
                        <a:rPr kumimoji="0" lang="en-US" sz="2300" b="1" i="0" u="none" strike="noStrike" cap="none" normalizeH="0" baseline="0" dirty="0" err="1" smtClean="0">
                          <a:ln>
                            <a:noFill/>
                          </a:ln>
                          <a:solidFill>
                            <a:schemeClr val="tx2"/>
                          </a:solidFill>
                          <a:effectLst/>
                          <a:latin typeface="Times New Roman" pitchFamily="18" charset="0"/>
                        </a:rPr>
                        <a:t>triển</a:t>
                      </a:r>
                      <a:endParaRPr kumimoji="0" lang="en-US" sz="2300" b="1" i="0" u="none" strike="noStrike" cap="none" normalizeH="0" baseline="0" dirty="0" smtClean="0">
                        <a:ln>
                          <a:noFill/>
                        </a:ln>
                        <a:solidFill>
                          <a:schemeClr val="tx2"/>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dirty="0" smtClean="0">
                        <a:ln>
                          <a:noFill/>
                        </a:ln>
                        <a:solidFill>
                          <a:srgbClr val="66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411" name="Text Box 27"/>
          <p:cNvSpPr txBox="1">
            <a:spLocks noChangeArrowheads="1"/>
          </p:cNvSpPr>
          <p:nvPr/>
        </p:nvSpPr>
        <p:spPr bwMode="auto">
          <a:xfrm>
            <a:off x="1752600" y="2133600"/>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20000"/>
              </a:spcBef>
            </a:pPr>
            <a:r>
              <a:rPr lang="en-US" sz="2400" b="1">
                <a:solidFill>
                  <a:schemeClr val="tx2"/>
                </a:solidFill>
                <a:latin typeface="Times New Roman" pitchFamily="18" charset="0"/>
              </a:rPr>
              <a:t>Số lượng giống, loài hải sản phong phú có giá trị kinh tế cao.</a:t>
            </a:r>
            <a:r>
              <a:rPr lang="en-US" sz="2300" b="1">
                <a:solidFill>
                  <a:schemeClr val="tx2"/>
                </a:solidFill>
                <a:latin typeface="Times New Roman" pitchFamily="18" charset="0"/>
              </a:rPr>
              <a:t> </a:t>
            </a:r>
            <a:r>
              <a:rPr lang="en-US" sz="2400" b="1">
                <a:solidFill>
                  <a:schemeClr val="tx2"/>
                </a:solidFill>
                <a:latin typeface="Times New Roman" pitchFamily="18" charset="0"/>
              </a:rPr>
              <a:t>Trữ lượng hải sản lớn (khoảng 4 triệu tấn).</a:t>
            </a:r>
          </a:p>
        </p:txBody>
      </p:sp>
      <p:sp>
        <p:nvSpPr>
          <p:cNvPr id="16415" name="Text Box 31"/>
          <p:cNvSpPr txBox="1">
            <a:spLocks noChangeArrowheads="1"/>
          </p:cNvSpPr>
          <p:nvPr/>
        </p:nvSpPr>
        <p:spPr bwMode="auto">
          <a:xfrm>
            <a:off x="1752600" y="2971800"/>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rPr>
              <a:t>Chủ yếu là đánh bắt gần bờ, đánh bắt xa bờ và nuôi trồng hải sản còn ít.</a:t>
            </a:r>
          </a:p>
        </p:txBody>
      </p:sp>
      <p:sp>
        <p:nvSpPr>
          <p:cNvPr id="16416" name="Text Box 32"/>
          <p:cNvSpPr txBox="1">
            <a:spLocks noChangeArrowheads="1"/>
          </p:cNvSpPr>
          <p:nvPr/>
        </p:nvSpPr>
        <p:spPr bwMode="auto">
          <a:xfrm>
            <a:off x="1752600" y="3962400"/>
            <a:ext cx="7162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20000"/>
              </a:spcBef>
            </a:pPr>
            <a:r>
              <a:rPr lang="en-US" sz="2300" b="1">
                <a:solidFill>
                  <a:schemeClr val="tx2"/>
                </a:solidFill>
                <a:latin typeface="Times New Roman" pitchFamily="18" charset="0"/>
              </a:rPr>
              <a:t>Hải sản ven bờ cạn kiệt do khai thác quá mức cho phép. Sản lượng đánh bắt xa bờ còn thấp (1/5 khả năng).</a:t>
            </a:r>
          </a:p>
        </p:txBody>
      </p:sp>
      <p:sp>
        <p:nvSpPr>
          <p:cNvPr id="16417" name="Text Box 33"/>
          <p:cNvSpPr txBox="1">
            <a:spLocks noChangeArrowheads="1"/>
          </p:cNvSpPr>
          <p:nvPr/>
        </p:nvSpPr>
        <p:spPr bwMode="auto">
          <a:xfrm>
            <a:off x="1752600" y="4953000"/>
            <a:ext cx="71628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20000"/>
              </a:spcBef>
            </a:pPr>
            <a:r>
              <a:rPr lang="en-US" sz="2300" b="1">
                <a:solidFill>
                  <a:schemeClr val="tx2"/>
                </a:solidFill>
                <a:latin typeface="Times New Roman" pitchFamily="18" charset="0"/>
              </a:rPr>
              <a:t>Ưu tiên khai thác xa bờ, đẩy mạnh nuôi trồng hải sản trên biển, phát triển đồng bộ và</a:t>
            </a:r>
            <a:r>
              <a:rPr lang="en-US" b="1">
                <a:solidFill>
                  <a:schemeClr val="tx2"/>
                </a:solidFill>
              </a:rPr>
              <a:t> </a:t>
            </a:r>
            <a:r>
              <a:rPr lang="en-US" sz="2300" b="1">
                <a:solidFill>
                  <a:schemeClr val="tx2"/>
                </a:solidFill>
                <a:latin typeface="Times New Roman" pitchFamily="18" charset="0"/>
              </a:rPr>
              <a:t>hiện đại công nghiệp chế biến </a:t>
            </a:r>
            <a:r>
              <a:rPr lang="en-US" sz="2400" b="1">
                <a:solidFill>
                  <a:schemeClr val="tx2"/>
                </a:solidFill>
                <a:latin typeface="Times New Roman" pitchFamily="18" charset="0"/>
              </a:rPr>
              <a:t>hải sản.</a:t>
            </a:r>
          </a:p>
        </p:txBody>
      </p:sp>
      <p:sp>
        <p:nvSpPr>
          <p:cNvPr id="16419" name="Text Box 35"/>
          <p:cNvSpPr txBox="1">
            <a:spLocks noChangeArrowheads="1"/>
          </p:cNvSpPr>
          <p:nvPr/>
        </p:nvSpPr>
        <p:spPr bwMode="auto">
          <a:xfrm>
            <a:off x="152400" y="61722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800" b="1">
                <a:solidFill>
                  <a:srgbClr val="002060"/>
                </a:solidFill>
                <a:latin typeface="Times New Roman" pitchFamily="18" charset="0"/>
                <a:sym typeface="Wingdings 3" pitchFamily="18" charset="2"/>
              </a:rPr>
              <a:t>? Tại sao cần ưu tiên phát triển khai thác hải sản xa bờ?</a:t>
            </a:r>
          </a:p>
        </p:txBody>
      </p:sp>
      <p:sp>
        <p:nvSpPr>
          <p:cNvPr id="13339" name="Text Box 70"/>
          <p:cNvSpPr txBox="1">
            <a:spLocks noChangeArrowheads="1"/>
          </p:cNvSpPr>
          <p:nvPr/>
        </p:nvSpPr>
        <p:spPr bwMode="auto">
          <a:xfrm>
            <a:off x="0" y="53975"/>
            <a:ext cx="8915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FF0000"/>
                </a:solidFill>
                <a:latin typeface="Times New Roman" pitchFamily="18" charset="0"/>
              </a:rPr>
              <a:t>BÀI 38: PHÁT TRIỂN TỔNG HỢP KINH TẾ VÀ BẢO VỆ TÀI NGUYÊN MÔI TRƯỜNG BIỂN - ĐẢO</a:t>
            </a:r>
          </a:p>
        </p:txBody>
      </p:sp>
      <p:sp>
        <p:nvSpPr>
          <p:cNvPr id="2" name="TextBox 1"/>
          <p:cNvSpPr txBox="1">
            <a:spLocks noChangeArrowheads="1"/>
          </p:cNvSpPr>
          <p:nvPr/>
        </p:nvSpPr>
        <p:spPr bwMode="auto">
          <a:xfrm>
            <a:off x="6629400" y="15240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(Thảo luận nhóm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inVertical)">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457"/>
                                        </p:tgtEl>
                                        <p:attrNameLst>
                                          <p:attrName>style.visibility</p:attrName>
                                        </p:attrNameLst>
                                      </p:cBhvr>
                                      <p:to>
                                        <p:strVal val="visible"/>
                                      </p:to>
                                    </p:set>
                                    <p:animEffect transition="in" filter="box(in)">
                                      <p:cBhvr>
                                        <p:cTn id="12" dur="500"/>
                                        <p:tgtEl>
                                          <p:spTgt spid="164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11"/>
                                        </p:tgtEl>
                                        <p:attrNameLst>
                                          <p:attrName>style.visibility</p:attrName>
                                        </p:attrNameLst>
                                      </p:cBhvr>
                                      <p:to>
                                        <p:strVal val="visible"/>
                                      </p:to>
                                    </p:set>
                                    <p:animEffect transition="in" filter="blinds(horizontal)">
                                      <p:cBhvr>
                                        <p:cTn id="22" dur="500"/>
                                        <p:tgtEl>
                                          <p:spTgt spid="164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15"/>
                                        </p:tgtEl>
                                        <p:attrNameLst>
                                          <p:attrName>style.visibility</p:attrName>
                                        </p:attrNameLst>
                                      </p:cBhvr>
                                      <p:to>
                                        <p:strVal val="visible"/>
                                      </p:to>
                                    </p:set>
                                    <p:animEffect transition="in" filter="blinds(horizontal)">
                                      <p:cBhvr>
                                        <p:cTn id="27" dur="500"/>
                                        <p:tgtEl>
                                          <p:spTgt spid="164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416"/>
                                        </p:tgtEl>
                                        <p:attrNameLst>
                                          <p:attrName>style.visibility</p:attrName>
                                        </p:attrNameLst>
                                      </p:cBhvr>
                                      <p:to>
                                        <p:strVal val="visible"/>
                                      </p:to>
                                    </p:set>
                                    <p:animEffect transition="in" filter="blinds(horizontal)">
                                      <p:cBhvr>
                                        <p:cTn id="32" dur="500"/>
                                        <p:tgtEl>
                                          <p:spTgt spid="164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417"/>
                                        </p:tgtEl>
                                        <p:attrNameLst>
                                          <p:attrName>style.visibility</p:attrName>
                                        </p:attrNameLst>
                                      </p:cBhvr>
                                      <p:to>
                                        <p:strVal val="visible"/>
                                      </p:to>
                                    </p:set>
                                    <p:animEffect transition="in" filter="blinds(horizontal)">
                                      <p:cBhvr>
                                        <p:cTn id="37" dur="500"/>
                                        <p:tgtEl>
                                          <p:spTgt spid="164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419"/>
                                        </p:tgtEl>
                                        <p:attrNameLst>
                                          <p:attrName>style.visibility</p:attrName>
                                        </p:attrNameLst>
                                      </p:cBhvr>
                                      <p:to>
                                        <p:strVal val="visible"/>
                                      </p:to>
                                    </p:set>
                                    <p:anim calcmode="lin" valueType="num">
                                      <p:cBhvr additive="base">
                                        <p:cTn id="42" dur="500" fill="hold"/>
                                        <p:tgtEl>
                                          <p:spTgt spid="16419"/>
                                        </p:tgtEl>
                                        <p:attrNameLst>
                                          <p:attrName>ppt_x</p:attrName>
                                        </p:attrNameLst>
                                      </p:cBhvr>
                                      <p:tavLst>
                                        <p:tav tm="0">
                                          <p:val>
                                            <p:strVal val="#ppt_x"/>
                                          </p:val>
                                        </p:tav>
                                        <p:tav tm="100000">
                                          <p:val>
                                            <p:strVal val="#ppt_x"/>
                                          </p:val>
                                        </p:tav>
                                      </p:tavLst>
                                    </p:anim>
                                    <p:anim calcmode="lin" valueType="num">
                                      <p:cBhvr additive="base">
                                        <p:cTn id="43" dur="500" fill="hold"/>
                                        <p:tgtEl>
                                          <p:spTgt spid="16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6411" grpId="0"/>
      <p:bldP spid="16415" grpId="0"/>
      <p:bldP spid="16416" grpId="0"/>
      <p:bldP spid="16417" grpId="0"/>
      <p:bldP spid="1641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319088"/>
            <a:ext cx="2590800" cy="5191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800" b="1">
                <a:solidFill>
                  <a:srgbClr val="006600"/>
                </a:solidFill>
                <a:effectLst>
                  <a:outerShdw blurRad="38100" dist="38100" dir="2700000" algn="tl">
                    <a:srgbClr val="C0C0C0"/>
                  </a:outerShdw>
                </a:effectLst>
                <a:latin typeface="Times New Roman" pitchFamily="18" charset="0"/>
              </a:rPr>
              <a:t>Đánh bắt</a:t>
            </a:r>
          </a:p>
        </p:txBody>
      </p:sp>
      <p:sp>
        <p:nvSpPr>
          <p:cNvPr id="14339" name="Line 3"/>
          <p:cNvSpPr>
            <a:spLocks noChangeShapeType="1"/>
          </p:cNvSpPr>
          <p:nvPr/>
        </p:nvSpPr>
        <p:spPr bwMode="auto">
          <a:xfrm flipH="1">
            <a:off x="6096000" y="838200"/>
            <a:ext cx="0" cy="60198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0" name="Line 4"/>
          <p:cNvSpPr>
            <a:spLocks noChangeShapeType="1"/>
          </p:cNvSpPr>
          <p:nvPr/>
        </p:nvSpPr>
        <p:spPr bwMode="auto">
          <a:xfrm flipH="1">
            <a:off x="2971800" y="838200"/>
            <a:ext cx="0" cy="60198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989" name="Text Box 5"/>
          <p:cNvSpPr txBox="1">
            <a:spLocks noChangeArrowheads="1"/>
          </p:cNvSpPr>
          <p:nvPr/>
        </p:nvSpPr>
        <p:spPr bwMode="auto">
          <a:xfrm>
            <a:off x="3200400" y="304800"/>
            <a:ext cx="2667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800" b="1">
                <a:solidFill>
                  <a:srgbClr val="006600"/>
                </a:solidFill>
                <a:effectLst>
                  <a:outerShdw blurRad="38100" dist="38100" dir="2700000" algn="tl">
                    <a:srgbClr val="C0C0C0"/>
                  </a:outerShdw>
                </a:effectLst>
                <a:latin typeface="Times New Roman" pitchFamily="18" charset="0"/>
              </a:rPr>
              <a:t>Nuôi trồng</a:t>
            </a:r>
          </a:p>
        </p:txBody>
      </p:sp>
      <p:sp>
        <p:nvSpPr>
          <p:cNvPr id="41990" name="Text Box 6"/>
          <p:cNvSpPr txBox="1">
            <a:spLocks noChangeArrowheads="1"/>
          </p:cNvSpPr>
          <p:nvPr/>
        </p:nvSpPr>
        <p:spPr bwMode="auto">
          <a:xfrm>
            <a:off x="6248400" y="304800"/>
            <a:ext cx="2667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800" b="1">
                <a:solidFill>
                  <a:srgbClr val="006600"/>
                </a:solidFill>
                <a:effectLst>
                  <a:outerShdw blurRad="38100" dist="38100" dir="2700000" algn="tl">
                    <a:srgbClr val="C0C0C0"/>
                  </a:outerShdw>
                </a:effectLst>
                <a:latin typeface="Times New Roman" pitchFamily="18" charset="0"/>
              </a:rPr>
              <a:t>Chế biến</a:t>
            </a:r>
          </a:p>
        </p:txBody>
      </p:sp>
      <p:pic>
        <p:nvPicPr>
          <p:cNvPr id="41991" name="Picture 7"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81940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2" name="Picture 8" descr="Picture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038600"/>
            <a:ext cx="2819400" cy="2578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9" descr="Picture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066800"/>
            <a:ext cx="3048000" cy="2819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994" name="Picture 10" descr="Picture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038600"/>
            <a:ext cx="30480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5" name="Picture 11" descr="Picture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143000"/>
            <a:ext cx="2895600" cy="2819400"/>
          </a:xfrm>
          <a:prstGeom prst="rect">
            <a:avLst/>
          </a:prstGeom>
          <a:noFill/>
          <a:ln w="9525">
            <a:solidFill>
              <a:schemeClr val="folHlink"/>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41996" name="Picture 12" descr="Pictur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032250"/>
            <a:ext cx="2895600" cy="2597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linds(horizontal)">
                                      <p:cBhvr>
                                        <p:cTn id="7" dur="500"/>
                                        <p:tgtEl>
                                          <p:spTgt spid="41991"/>
                                        </p:tgtEl>
                                      </p:cBhvr>
                                    </p:animEffect>
                                  </p:childTnLst>
                                </p:cTn>
                              </p:par>
                              <p:par>
                                <p:cTn id="8" presetID="3" presetClass="entr" presetSubtype="10" fill="hold" nodeType="withEffect">
                                  <p:stCondLst>
                                    <p:cond delay="0"/>
                                  </p:stCondLst>
                                  <p:childTnLst>
                                    <p:set>
                                      <p:cBhvr>
                                        <p:cTn id="9" dur="1" fill="hold">
                                          <p:stCondLst>
                                            <p:cond delay="0"/>
                                          </p:stCondLst>
                                        </p:cTn>
                                        <p:tgtEl>
                                          <p:spTgt spid="41993"/>
                                        </p:tgtEl>
                                        <p:attrNameLst>
                                          <p:attrName>style.visibility</p:attrName>
                                        </p:attrNameLst>
                                      </p:cBhvr>
                                      <p:to>
                                        <p:strVal val="visible"/>
                                      </p:to>
                                    </p:set>
                                    <p:animEffect transition="in" filter="blinds(horizontal)">
                                      <p:cBhvr>
                                        <p:cTn id="10" dur="500"/>
                                        <p:tgtEl>
                                          <p:spTgt spid="41993"/>
                                        </p:tgtEl>
                                      </p:cBhvr>
                                    </p:animEffect>
                                  </p:childTnLst>
                                </p:cTn>
                              </p:par>
                              <p:par>
                                <p:cTn id="11" presetID="3" presetClass="entr" presetSubtype="10" fill="hold" nodeType="withEffect">
                                  <p:stCondLst>
                                    <p:cond delay="0"/>
                                  </p:stCondLst>
                                  <p:childTnLst>
                                    <p:set>
                                      <p:cBhvr>
                                        <p:cTn id="12" dur="1" fill="hold">
                                          <p:stCondLst>
                                            <p:cond delay="0"/>
                                          </p:stCondLst>
                                        </p:cTn>
                                        <p:tgtEl>
                                          <p:spTgt spid="41995"/>
                                        </p:tgtEl>
                                        <p:attrNameLst>
                                          <p:attrName>style.visibility</p:attrName>
                                        </p:attrNameLst>
                                      </p:cBhvr>
                                      <p:to>
                                        <p:strVal val="visible"/>
                                      </p:to>
                                    </p:set>
                                    <p:animEffect transition="in" filter="blinds(horizontal)">
                                      <p:cBhvr>
                                        <p:cTn id="13" dur="500"/>
                                        <p:tgtEl>
                                          <p:spTgt spid="41995"/>
                                        </p:tgtEl>
                                      </p:cBhvr>
                                    </p:animEffect>
                                  </p:childTnLst>
                                </p:cTn>
                              </p:par>
                              <p:par>
                                <p:cTn id="14" presetID="3" presetClass="entr" presetSubtype="10" fill="hold" nodeType="withEffect">
                                  <p:stCondLst>
                                    <p:cond delay="0"/>
                                  </p:stCondLst>
                                  <p:childTnLst>
                                    <p:set>
                                      <p:cBhvr>
                                        <p:cTn id="15" dur="1" fill="hold">
                                          <p:stCondLst>
                                            <p:cond delay="0"/>
                                          </p:stCondLst>
                                        </p:cTn>
                                        <p:tgtEl>
                                          <p:spTgt spid="41996"/>
                                        </p:tgtEl>
                                        <p:attrNameLst>
                                          <p:attrName>style.visibility</p:attrName>
                                        </p:attrNameLst>
                                      </p:cBhvr>
                                      <p:to>
                                        <p:strVal val="visible"/>
                                      </p:to>
                                    </p:set>
                                    <p:animEffect transition="in" filter="blinds(horizontal)">
                                      <p:cBhvr>
                                        <p:cTn id="16" dur="500"/>
                                        <p:tgtEl>
                                          <p:spTgt spid="41996"/>
                                        </p:tgtEl>
                                      </p:cBhvr>
                                    </p:animEffect>
                                  </p:childTnLst>
                                </p:cTn>
                              </p:par>
                              <p:par>
                                <p:cTn id="17" presetID="3" presetClass="entr" presetSubtype="10" fill="hold" nodeType="withEffect">
                                  <p:stCondLst>
                                    <p:cond delay="0"/>
                                  </p:stCondLst>
                                  <p:childTnLst>
                                    <p:set>
                                      <p:cBhvr>
                                        <p:cTn id="18" dur="1" fill="hold">
                                          <p:stCondLst>
                                            <p:cond delay="0"/>
                                          </p:stCondLst>
                                        </p:cTn>
                                        <p:tgtEl>
                                          <p:spTgt spid="41994"/>
                                        </p:tgtEl>
                                        <p:attrNameLst>
                                          <p:attrName>style.visibility</p:attrName>
                                        </p:attrNameLst>
                                      </p:cBhvr>
                                      <p:to>
                                        <p:strVal val="visible"/>
                                      </p:to>
                                    </p:set>
                                    <p:animEffect transition="in" filter="blinds(horizontal)">
                                      <p:cBhvr>
                                        <p:cTn id="19" dur="500"/>
                                        <p:tgtEl>
                                          <p:spTgt spid="41994"/>
                                        </p:tgtEl>
                                      </p:cBhvr>
                                    </p:animEffect>
                                  </p:childTnLst>
                                </p:cTn>
                              </p:par>
                              <p:par>
                                <p:cTn id="20" presetID="3" presetClass="entr" presetSubtype="10" fill="hold" nodeType="withEffect">
                                  <p:stCondLst>
                                    <p:cond delay="0"/>
                                  </p:stCondLst>
                                  <p:childTnLst>
                                    <p:set>
                                      <p:cBhvr>
                                        <p:cTn id="21" dur="1" fill="hold">
                                          <p:stCondLst>
                                            <p:cond delay="0"/>
                                          </p:stCondLst>
                                        </p:cTn>
                                        <p:tgtEl>
                                          <p:spTgt spid="41992"/>
                                        </p:tgtEl>
                                        <p:attrNameLst>
                                          <p:attrName>style.visibility</p:attrName>
                                        </p:attrNameLst>
                                      </p:cBhvr>
                                      <p:to>
                                        <p:strVal val="visible"/>
                                      </p:to>
                                    </p:set>
                                    <p:animEffect transition="in" filter="blinds(horizontal)">
                                      <p:cBhvr>
                                        <p:cTn id="22" dur="500"/>
                                        <p:tgtEl>
                                          <p:spTgt spid="4199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1986"/>
                                        </p:tgtEl>
                                        <p:attrNameLst>
                                          <p:attrName>style.visibility</p:attrName>
                                        </p:attrNameLst>
                                      </p:cBhvr>
                                      <p:to>
                                        <p:strVal val="visible"/>
                                      </p:to>
                                    </p:set>
                                    <p:animEffect transition="in" filter="blinds(horizontal)">
                                      <p:cBhvr>
                                        <p:cTn id="25" dur="500"/>
                                        <p:tgtEl>
                                          <p:spTgt spid="419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1989"/>
                                        </p:tgtEl>
                                        <p:attrNameLst>
                                          <p:attrName>style.visibility</p:attrName>
                                        </p:attrNameLst>
                                      </p:cBhvr>
                                      <p:to>
                                        <p:strVal val="visible"/>
                                      </p:to>
                                    </p:set>
                                    <p:animEffect transition="in" filter="blinds(horizontal)">
                                      <p:cBhvr>
                                        <p:cTn id="28" dur="500"/>
                                        <p:tgtEl>
                                          <p:spTgt spid="419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990"/>
                                        </p:tgtEl>
                                        <p:attrNameLst>
                                          <p:attrName>style.visibility</p:attrName>
                                        </p:attrNameLst>
                                      </p:cBhvr>
                                      <p:to>
                                        <p:strVal val="visible"/>
                                      </p:to>
                                    </p:set>
                                    <p:animEffect transition="in" filter="blinds(horizontal)">
                                      <p:cBhvr>
                                        <p:cTn id="31"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9" grpId="0"/>
      <p:bldP spid="419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6980238"/>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16387" name="Text Box 4"/>
          <p:cNvSpPr txBox="1">
            <a:spLocks noChangeArrowheads="1"/>
          </p:cNvSpPr>
          <p:nvPr/>
        </p:nvSpPr>
        <p:spPr bwMode="auto">
          <a:xfrm>
            <a:off x="0" y="838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u="sng">
                <a:solidFill>
                  <a:srgbClr val="C00000"/>
                </a:solidFill>
                <a:latin typeface="Times New Roman" pitchFamily="18" charset="0"/>
              </a:rPr>
              <a:t>II. Phát triển tổng hợp kinh tế biển:</a:t>
            </a:r>
          </a:p>
        </p:txBody>
      </p:sp>
      <p:sp>
        <p:nvSpPr>
          <p:cNvPr id="16388" name="Text Box 5"/>
          <p:cNvSpPr txBox="1">
            <a:spLocks noChangeArrowheads="1"/>
          </p:cNvSpPr>
          <p:nvPr/>
        </p:nvSpPr>
        <p:spPr bwMode="auto">
          <a:xfrm>
            <a:off x="228600" y="1295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1. Khai thác, nuôi trồng và chế biến hải sản:</a:t>
            </a:r>
          </a:p>
        </p:txBody>
      </p:sp>
      <p:sp>
        <p:nvSpPr>
          <p:cNvPr id="17413" name="Text Box 6"/>
          <p:cNvSpPr txBox="1">
            <a:spLocks noChangeArrowheads="1"/>
          </p:cNvSpPr>
          <p:nvPr/>
        </p:nvSpPr>
        <p:spPr bwMode="auto">
          <a:xfrm>
            <a:off x="0" y="1676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i="1">
                <a:solidFill>
                  <a:srgbClr val="FF0000"/>
                </a:solidFill>
                <a:latin typeface="Times New Roman" pitchFamily="18" charset="0"/>
              </a:rPr>
              <a:t>   </a:t>
            </a:r>
            <a:r>
              <a:rPr lang="en-US" sz="2400" b="1">
                <a:solidFill>
                  <a:srgbClr val="FF0000"/>
                </a:solidFill>
                <a:latin typeface="Times New Roman" pitchFamily="18" charset="0"/>
              </a:rPr>
              <a:t>2. Du lịch biển- đảo:</a:t>
            </a:r>
          </a:p>
        </p:txBody>
      </p:sp>
      <p:graphicFrame>
        <p:nvGraphicFramePr>
          <p:cNvPr id="54305" name="Group 33"/>
          <p:cNvGraphicFramePr>
            <a:graphicFrameLocks noGrp="1"/>
          </p:cNvGraphicFramePr>
          <p:nvPr/>
        </p:nvGraphicFramePr>
        <p:xfrm>
          <a:off x="133350" y="2209800"/>
          <a:ext cx="8934450" cy="4541838"/>
        </p:xfrm>
        <a:graphic>
          <a:graphicData uri="http://schemas.openxmlformats.org/drawingml/2006/table">
            <a:tbl>
              <a:tblPr/>
              <a:tblGrid>
                <a:gridCol w="161925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13037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2"/>
                        </a:solidFill>
                        <a:effectLst/>
                        <a:latin typeface="Times New Roman"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Times New Roman" pitchFamily="18" charset="0"/>
                        </a:rPr>
                        <a:t>Tiềm năng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2"/>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Times New Roman" pitchFamily="18" charset="0"/>
                        </a:rPr>
                        <a:t>Vài nét phát triển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Times New Roman" pitchFamily="18" charset="0"/>
                        </a:rPr>
                        <a:t>Những hạn chế</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Times New Roman" pitchFamily="18" charset="0"/>
                        </a:rPr>
                        <a:t>Phương hướng phát triển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4296" name="Text Box 24">
            <a:hlinkClick r:id="rId3" action="ppaction://hlinksldjump"/>
          </p:cNvPr>
          <p:cNvSpPr txBox="1">
            <a:spLocks noChangeArrowheads="1"/>
          </p:cNvSpPr>
          <p:nvPr/>
        </p:nvSpPr>
        <p:spPr bwMode="auto">
          <a:xfrm>
            <a:off x="1752600" y="2209800"/>
            <a:ext cx="72056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rPr>
              <a:t>Tài nguyên du lịch biển phong phú: có nhiều phong cảnh đẹp, bãi cát rộng, nhiều vịnh và</a:t>
            </a:r>
            <a:r>
              <a:rPr lang="en-US" sz="2400" b="1">
                <a:solidFill>
                  <a:schemeClr val="tx2"/>
                </a:solidFill>
                <a:latin typeface=".VnTime" pitchFamily="34" charset="0"/>
              </a:rPr>
              <a:t> </a:t>
            </a:r>
            <a:r>
              <a:rPr lang="en-US" sz="2400" b="1">
                <a:solidFill>
                  <a:schemeClr val="tx2"/>
                </a:solidFill>
                <a:latin typeface="Times New Roman" pitchFamily="18" charset="0"/>
              </a:rPr>
              <a:t>đảo có phong cảnh kỳ thú, hấp dẫn.</a:t>
            </a:r>
          </a:p>
        </p:txBody>
      </p:sp>
      <p:sp>
        <p:nvSpPr>
          <p:cNvPr id="54297" name="Text Box 25">
            <a:hlinkClick r:id="rId4" action="ppaction://hlinksldjump"/>
          </p:cNvPr>
          <p:cNvSpPr txBox="1">
            <a:spLocks noChangeArrowheads="1"/>
          </p:cNvSpPr>
          <p:nvPr/>
        </p:nvSpPr>
        <p:spPr bwMode="auto">
          <a:xfrm>
            <a:off x="1676400" y="3429000"/>
            <a:ext cx="716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rPr>
              <a:t>Phát triển nhanh, thu hút đông khách du lịch trong và ngoài nước, song phát triển chủ yếu là hoạt động tắm biển.</a:t>
            </a:r>
          </a:p>
        </p:txBody>
      </p:sp>
      <p:sp>
        <p:nvSpPr>
          <p:cNvPr id="54298" name="Text Box 26"/>
          <p:cNvSpPr txBox="1">
            <a:spLocks noChangeArrowheads="1"/>
          </p:cNvSpPr>
          <p:nvPr/>
        </p:nvSpPr>
        <p:spPr bwMode="auto">
          <a:xfrm>
            <a:off x="1828800" y="48768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rPr>
              <a:t>Chưa khai thác hết tiềm năng.</a:t>
            </a:r>
          </a:p>
        </p:txBody>
      </p:sp>
      <p:sp>
        <p:nvSpPr>
          <p:cNvPr id="54299" name="Text Box 27">
            <a:hlinkClick r:id="rId5" action="ppaction://hlinksldjump"/>
          </p:cNvPr>
          <p:cNvSpPr txBox="1">
            <a:spLocks noChangeArrowheads="1"/>
          </p:cNvSpPr>
          <p:nvPr/>
        </p:nvSpPr>
        <p:spPr bwMode="auto">
          <a:xfrm>
            <a:off x="1828800" y="59436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rPr>
              <a:t>Đa dạng các hoạt động du lịch trên biển đảo.</a:t>
            </a:r>
          </a:p>
        </p:txBody>
      </p:sp>
      <p:sp>
        <p:nvSpPr>
          <p:cNvPr id="54306" name="Text Box 34"/>
          <p:cNvSpPr txBox="1">
            <a:spLocks noChangeArrowheads="1"/>
          </p:cNvSpPr>
          <p:nvPr/>
        </p:nvSpPr>
        <p:spPr bwMode="auto">
          <a:xfrm>
            <a:off x="1808163" y="2362200"/>
            <a:ext cx="7335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latin typeface="Times New Roman" pitchFamily="18" charset="0"/>
              </a:rPr>
              <a:t>? Dựa vào thông tin SGK em nhận xét gì về tài nguyên </a:t>
            </a:r>
          </a:p>
          <a:p>
            <a:pPr eaLnBrk="1" hangingPunct="1"/>
            <a:r>
              <a:rPr lang="en-US" sz="2400" b="1">
                <a:solidFill>
                  <a:srgbClr val="FF0000"/>
                </a:solidFill>
                <a:latin typeface="Times New Roman" pitchFamily="18" charset="0"/>
              </a:rPr>
              <a:t>du lịch biển đảo ở nước ta?</a:t>
            </a:r>
          </a:p>
        </p:txBody>
      </p:sp>
      <p:sp>
        <p:nvSpPr>
          <p:cNvPr id="54307" name="Text Box 35"/>
          <p:cNvSpPr txBox="1">
            <a:spLocks noChangeArrowheads="1"/>
          </p:cNvSpPr>
          <p:nvPr/>
        </p:nvSpPr>
        <p:spPr bwMode="auto">
          <a:xfrm>
            <a:off x="1828800" y="3505200"/>
            <a:ext cx="7046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latin typeface="Times New Roman" pitchFamily="18" charset="0"/>
              </a:rPr>
              <a:t>? Em hãy cho biết tốc độ phát triển và các hình thức </a:t>
            </a:r>
          </a:p>
          <a:p>
            <a:pPr eaLnBrk="1" hangingPunct="1"/>
            <a:r>
              <a:rPr lang="en-US" sz="2400" b="1">
                <a:solidFill>
                  <a:srgbClr val="FF0000"/>
                </a:solidFill>
                <a:latin typeface="Times New Roman" pitchFamily="18" charset="0"/>
              </a:rPr>
              <a:t>du lịch biển đảo của nước ta trong những năm qua?</a:t>
            </a:r>
          </a:p>
        </p:txBody>
      </p:sp>
      <p:sp>
        <p:nvSpPr>
          <p:cNvPr id="54308" name="Text Box 36"/>
          <p:cNvSpPr txBox="1">
            <a:spLocks noChangeArrowheads="1"/>
          </p:cNvSpPr>
          <p:nvPr/>
        </p:nvSpPr>
        <p:spPr bwMode="auto">
          <a:xfrm>
            <a:off x="1752600" y="4664075"/>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latin typeface="Times New Roman" pitchFamily="18" charset="0"/>
              </a:rPr>
              <a:t>? Trong quá trình phát triển du lịch biển đảo nước ta có hạn chế gì?</a:t>
            </a:r>
          </a:p>
        </p:txBody>
      </p:sp>
      <p:sp>
        <p:nvSpPr>
          <p:cNvPr id="54309" name="Text Box 37"/>
          <p:cNvSpPr txBox="1">
            <a:spLocks noChangeArrowheads="1"/>
          </p:cNvSpPr>
          <p:nvPr/>
        </p:nvSpPr>
        <p:spPr bwMode="auto">
          <a:xfrm>
            <a:off x="1828800" y="5730875"/>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Xu hướng hiện nay chúng ta phải làm gì để ngành du lịch biển đảo phát triển sôi động hơn ?</a:t>
            </a:r>
          </a:p>
        </p:txBody>
      </p:sp>
      <p:sp>
        <p:nvSpPr>
          <p:cNvPr id="16415" name="Text Box 38"/>
          <p:cNvSpPr txBox="1">
            <a:spLocks noChangeArrowheads="1"/>
          </p:cNvSpPr>
          <p:nvPr/>
        </p:nvSpPr>
        <p:spPr bwMode="auto">
          <a:xfrm>
            <a:off x="0" y="53975"/>
            <a:ext cx="9144000" cy="8302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000099"/>
                </a:solidFill>
                <a:latin typeface="Times New Roman" pitchFamily="18" charset="0"/>
              </a:rPr>
              <a:t>BÀI 38: PHÁT TRIỂN TỔNG HỢP KINH TẾ VÀ BẢO VỆ TÀI NGUYÊN MÔI TRƯỜNG BIỂN - ĐẢO</a:t>
            </a:r>
          </a:p>
        </p:txBody>
      </p:sp>
      <p:sp>
        <p:nvSpPr>
          <p:cNvPr id="16416" name="AutoShape 40">
            <a:hlinkClick r:id="rId6" action="ppaction://hlinksldjump"/>
          </p:cNvPr>
          <p:cNvSpPr>
            <a:spLocks noChangeArrowheads="1"/>
          </p:cNvSpPr>
          <p:nvPr/>
        </p:nvSpPr>
        <p:spPr bwMode="auto">
          <a:xfrm>
            <a:off x="8534400" y="5791200"/>
            <a:ext cx="381000" cy="152400"/>
          </a:xfrm>
          <a:prstGeom prst="leftArrow">
            <a:avLst>
              <a:gd name="adj1" fmla="val 50000"/>
              <a:gd name="adj2" fmla="val 62500"/>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4305"/>
                                        </p:tgtEl>
                                        <p:attrNameLst>
                                          <p:attrName>style.visibility</p:attrName>
                                        </p:attrNameLst>
                                      </p:cBhvr>
                                      <p:to>
                                        <p:strVal val="visible"/>
                                      </p:to>
                                    </p:set>
                                    <p:animEffect transition="in" filter="barn(inVertical)">
                                      <p:cBhvr>
                                        <p:cTn id="12" dur="500"/>
                                        <p:tgtEl>
                                          <p:spTgt spid="543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306"/>
                                        </p:tgtEl>
                                        <p:attrNameLst>
                                          <p:attrName>style.visibility</p:attrName>
                                        </p:attrNameLst>
                                      </p:cBhvr>
                                      <p:to>
                                        <p:strVal val="visible"/>
                                      </p:to>
                                    </p:set>
                                    <p:animEffect transition="in" filter="checkerboard(across)">
                                      <p:cBhvr>
                                        <p:cTn id="17" dur="500"/>
                                        <p:tgtEl>
                                          <p:spTgt spid="543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96"/>
                                        </p:tgtEl>
                                        <p:attrNameLst>
                                          <p:attrName>style.visibility</p:attrName>
                                        </p:attrNameLst>
                                      </p:cBhvr>
                                      <p:to>
                                        <p:strVal val="visible"/>
                                      </p:to>
                                    </p:set>
                                    <p:animEffect transition="in" filter="blinds(horizontal)">
                                      <p:cBhvr>
                                        <p:cTn id="22" dur="500"/>
                                        <p:tgtEl>
                                          <p:spTgt spid="54296"/>
                                        </p:tgtEl>
                                      </p:cBhvr>
                                    </p:animEffect>
                                  </p:childTnLst>
                                </p:cTn>
                              </p:par>
                              <p:par>
                                <p:cTn id="23" presetID="4" presetClass="exit" presetSubtype="16" fill="hold" grpId="1" nodeType="withEffect">
                                  <p:stCondLst>
                                    <p:cond delay="0"/>
                                  </p:stCondLst>
                                  <p:childTnLst>
                                    <p:animEffect transition="out" filter="box(in)">
                                      <p:cBhvr>
                                        <p:cTn id="24" dur="500"/>
                                        <p:tgtEl>
                                          <p:spTgt spid="54306"/>
                                        </p:tgtEl>
                                      </p:cBhvr>
                                    </p:animEffect>
                                    <p:set>
                                      <p:cBhvr>
                                        <p:cTn id="25" dur="1" fill="hold">
                                          <p:stCondLst>
                                            <p:cond delay="499"/>
                                          </p:stCondLst>
                                        </p:cTn>
                                        <p:tgtEl>
                                          <p:spTgt spid="5430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4307"/>
                                        </p:tgtEl>
                                        <p:attrNameLst>
                                          <p:attrName>style.visibility</p:attrName>
                                        </p:attrNameLst>
                                      </p:cBhvr>
                                      <p:to>
                                        <p:strVal val="visible"/>
                                      </p:to>
                                    </p:set>
                                    <p:animEffect transition="in" filter="checkerboard(across)">
                                      <p:cBhvr>
                                        <p:cTn id="30" dur="500"/>
                                        <p:tgtEl>
                                          <p:spTgt spid="543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4297"/>
                                        </p:tgtEl>
                                        <p:attrNameLst>
                                          <p:attrName>style.visibility</p:attrName>
                                        </p:attrNameLst>
                                      </p:cBhvr>
                                      <p:to>
                                        <p:strVal val="visible"/>
                                      </p:to>
                                    </p:set>
                                    <p:animEffect transition="in" filter="blinds(horizontal)">
                                      <p:cBhvr>
                                        <p:cTn id="35" dur="500"/>
                                        <p:tgtEl>
                                          <p:spTgt spid="54297"/>
                                        </p:tgtEl>
                                      </p:cBhvr>
                                    </p:animEffect>
                                  </p:childTnLst>
                                </p:cTn>
                              </p:par>
                              <p:par>
                                <p:cTn id="36" presetID="4" presetClass="exit" presetSubtype="16" fill="hold" grpId="1" nodeType="withEffect">
                                  <p:stCondLst>
                                    <p:cond delay="0"/>
                                  </p:stCondLst>
                                  <p:childTnLst>
                                    <p:animEffect transition="out" filter="box(in)">
                                      <p:cBhvr>
                                        <p:cTn id="37" dur="500"/>
                                        <p:tgtEl>
                                          <p:spTgt spid="54307"/>
                                        </p:tgtEl>
                                      </p:cBhvr>
                                    </p:animEffect>
                                    <p:set>
                                      <p:cBhvr>
                                        <p:cTn id="38" dur="1" fill="hold">
                                          <p:stCondLst>
                                            <p:cond delay="499"/>
                                          </p:stCondLst>
                                        </p:cTn>
                                        <p:tgtEl>
                                          <p:spTgt spid="5430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4308"/>
                                        </p:tgtEl>
                                        <p:attrNameLst>
                                          <p:attrName>style.visibility</p:attrName>
                                        </p:attrNameLst>
                                      </p:cBhvr>
                                      <p:to>
                                        <p:strVal val="visible"/>
                                      </p:to>
                                    </p:set>
                                    <p:animEffect transition="in" filter="blinds(horizontal)">
                                      <p:cBhvr>
                                        <p:cTn id="43" dur="500"/>
                                        <p:tgtEl>
                                          <p:spTgt spid="5430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54308"/>
                                        </p:tgtEl>
                                      </p:cBhvr>
                                    </p:animEffect>
                                    <p:set>
                                      <p:cBhvr>
                                        <p:cTn id="48" dur="1" fill="hold">
                                          <p:stCondLst>
                                            <p:cond delay="499"/>
                                          </p:stCondLst>
                                        </p:cTn>
                                        <p:tgtEl>
                                          <p:spTgt spid="54308"/>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54298"/>
                                        </p:tgtEl>
                                        <p:attrNameLst>
                                          <p:attrName>style.visibility</p:attrName>
                                        </p:attrNameLst>
                                      </p:cBhvr>
                                      <p:to>
                                        <p:strVal val="visible"/>
                                      </p:to>
                                    </p:set>
                                    <p:animEffect transition="in" filter="blinds(horizontal)">
                                      <p:cBhvr>
                                        <p:cTn id="51" dur="500"/>
                                        <p:tgtEl>
                                          <p:spTgt spid="542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4309"/>
                                        </p:tgtEl>
                                        <p:attrNameLst>
                                          <p:attrName>style.visibility</p:attrName>
                                        </p:attrNameLst>
                                      </p:cBhvr>
                                      <p:to>
                                        <p:strVal val="visible"/>
                                      </p:to>
                                    </p:set>
                                    <p:animEffect transition="in" filter="blinds(horizontal)">
                                      <p:cBhvr>
                                        <p:cTn id="56" dur="500"/>
                                        <p:tgtEl>
                                          <p:spTgt spid="5430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54309"/>
                                        </p:tgtEl>
                                      </p:cBhvr>
                                    </p:animEffect>
                                    <p:set>
                                      <p:cBhvr>
                                        <p:cTn id="61" dur="1" fill="hold">
                                          <p:stCondLst>
                                            <p:cond delay="499"/>
                                          </p:stCondLst>
                                        </p:cTn>
                                        <p:tgtEl>
                                          <p:spTgt spid="54309"/>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54299"/>
                                        </p:tgtEl>
                                        <p:attrNameLst>
                                          <p:attrName>style.visibility</p:attrName>
                                        </p:attrNameLst>
                                      </p:cBhvr>
                                      <p:to>
                                        <p:strVal val="visible"/>
                                      </p:to>
                                    </p:set>
                                    <p:animEffect transition="in" filter="blinds(horizontal)">
                                      <p:cBhvr>
                                        <p:cTn id="64" dur="500"/>
                                        <p:tgtEl>
                                          <p:spTgt spid="54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54296" grpId="0"/>
      <p:bldP spid="54297" grpId="0"/>
      <p:bldP spid="54298" grpId="0"/>
      <p:bldP spid="54299" grpId="0"/>
      <p:bldP spid="54306" grpId="0"/>
      <p:bldP spid="54306" grpId="1"/>
      <p:bldP spid="54307" grpId="0"/>
      <p:bldP spid="54307" grpId="1"/>
      <p:bldP spid="54308" grpId="0"/>
      <p:bldP spid="54308" grpId="1"/>
      <p:bldP spid="54309" grpId="0"/>
      <p:bldP spid="5430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12938"/>
            <a:ext cx="20574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33700"/>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79638"/>
            <a:ext cx="1828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133600"/>
            <a:ext cx="1905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497138"/>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789238"/>
            <a:ext cx="2590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975" y="3971925"/>
            <a:ext cx="21050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4149725"/>
            <a:ext cx="228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821113"/>
            <a:ext cx="20574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4196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1371600"/>
            <a:ext cx="1828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1219200"/>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1524000"/>
            <a:ext cx="175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1828800"/>
            <a:ext cx="2590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6525" y="2133600"/>
            <a:ext cx="189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30480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2811463"/>
            <a:ext cx="20574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34200" y="3200400"/>
            <a:ext cx="199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4200" y="3543300"/>
            <a:ext cx="1981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6"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4200" y="3908425"/>
            <a:ext cx="1371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7"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3962400"/>
            <a:ext cx="2066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8" name="Picture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53200" y="4410075"/>
            <a:ext cx="21717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9" name="Picture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53200" y="47117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0" name="Picture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72250" y="5029200"/>
            <a:ext cx="18859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1" name="Picture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53200" y="5334000"/>
            <a:ext cx="2524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6" name="Picture 32" descr="So do cat ngang vung bien Viet Nam "/>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 y="3810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77" name="Picture 33" descr="6 Hoàng Sa"/>
          <p:cNvPicPr>
            <a:picLocks noChangeAspect="1" noChangeArrowheads="1"/>
          </p:cNvPicPr>
          <p:nvPr/>
        </p:nvPicPr>
        <p:blipFill>
          <a:blip r:embed="rId28">
            <a:extLst>
              <a:ext uri="{28A0092B-C50C-407E-A947-70E740481C1C}">
                <a14:useLocalDpi xmlns:a14="http://schemas.microsoft.com/office/drawing/2010/main" val="0"/>
              </a:ext>
            </a:extLst>
          </a:blip>
          <a:srcRect b="14371"/>
          <a:stretch>
            <a:fillRect/>
          </a:stretch>
        </p:blipFill>
        <p:spPr bwMode="auto">
          <a:xfrm>
            <a:off x="381000" y="4876800"/>
            <a:ext cx="17907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78" name="Text Box 34"/>
          <p:cNvSpPr txBox="1">
            <a:spLocks noChangeArrowheads="1"/>
          </p:cNvSpPr>
          <p:nvPr/>
        </p:nvSpPr>
        <p:spPr bwMode="auto">
          <a:xfrm>
            <a:off x="381000" y="6262688"/>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Quần đảo Hoàng sa và Trường sa</a:t>
            </a:r>
          </a:p>
        </p:txBody>
      </p:sp>
      <p:pic>
        <p:nvPicPr>
          <p:cNvPr id="41996" name="Picture 12" descr="Picture10"/>
          <p:cNvPicPr>
            <a:picLocks noChangeAspect="1" noChangeArrowheads="1"/>
          </p:cNvPicPr>
          <p:nvPr/>
        </p:nvPicPr>
        <p:blipFill>
          <a:blip r:embed="rId29">
            <a:extLst>
              <a:ext uri="{28A0092B-C50C-407E-A947-70E740481C1C}">
                <a14:useLocalDpi xmlns:a14="http://schemas.microsoft.com/office/drawing/2010/main" val="0"/>
              </a:ext>
            </a:extLst>
          </a:blip>
          <a:srcRect t="20538" b="38387"/>
          <a:stretch>
            <a:fillRect/>
          </a:stretch>
        </p:blipFill>
        <p:spPr bwMode="auto">
          <a:xfrm>
            <a:off x="6019800" y="228600"/>
            <a:ext cx="2895600" cy="99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8580" name="Picture 36" descr="5 MŨI NÉ"/>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5000" y="5595938"/>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1" name="Text Box 37"/>
          <p:cNvSpPr txBox="1">
            <a:spLocks noChangeArrowheads="1"/>
          </p:cNvSpPr>
          <p:nvPr/>
        </p:nvSpPr>
        <p:spPr bwMode="auto">
          <a:xfrm>
            <a:off x="7162800" y="5653088"/>
            <a:ext cx="99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a:solidFill>
                  <a:srgbClr val="0000FF"/>
                </a:solidFill>
                <a:latin typeface="Times New Roman" pitchFamily="18" charset="0"/>
              </a:rPr>
              <a:t>Mũi Né</a:t>
            </a:r>
          </a:p>
        </p:txBody>
      </p:sp>
      <p:pic>
        <p:nvPicPr>
          <p:cNvPr id="33" name="Picture 20" descr="136321831125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09800" y="4876800"/>
            <a:ext cx="1676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fltVal val="0"/>
                                          </p:val>
                                        </p:tav>
                                        <p:tav tm="100000">
                                          <p:val>
                                            <p:strVal val="#ppt_w"/>
                                          </p:val>
                                        </p:tav>
                                      </p:tavLst>
                                    </p:anim>
                                    <p:anim calcmode="lin" valueType="num">
                                      <p:cBhvr>
                                        <p:cTn id="8" dur="1000" fill="hold"/>
                                        <p:tgtEl>
                                          <p:spTgt spid="108548"/>
                                        </p:tgtEl>
                                        <p:attrNameLst>
                                          <p:attrName>ppt_h</p:attrName>
                                        </p:attrNameLst>
                                      </p:cBhvr>
                                      <p:tavLst>
                                        <p:tav tm="0">
                                          <p:val>
                                            <p:fltVal val="0"/>
                                          </p:val>
                                        </p:tav>
                                        <p:tav tm="100000">
                                          <p:val>
                                            <p:strVal val="#ppt_h"/>
                                          </p:val>
                                        </p:tav>
                                      </p:tavLst>
                                    </p:anim>
                                    <p:animEffect transition="in" filter="fade">
                                      <p:cBhvr>
                                        <p:cTn id="9" dur="1000"/>
                                        <p:tgtEl>
                                          <p:spTgt spid="1085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08550"/>
                                        </p:tgtEl>
                                        <p:attrNameLst>
                                          <p:attrName>style.visibility</p:attrName>
                                        </p:attrNameLst>
                                      </p:cBhvr>
                                      <p:to>
                                        <p:strVal val="visible"/>
                                      </p:to>
                                    </p:set>
                                    <p:animEffect transition="in" filter="fade">
                                      <p:cBhvr>
                                        <p:cTn id="14" dur="1000"/>
                                        <p:tgtEl>
                                          <p:spTgt spid="108550"/>
                                        </p:tgtEl>
                                      </p:cBhvr>
                                    </p:animEffect>
                                  </p:childTnLst>
                                </p:cTn>
                              </p:par>
                              <p:par>
                                <p:cTn id="15" presetID="18" presetClass="entr" presetSubtype="12" fill="hold" nodeType="withEffect">
                                  <p:stCondLst>
                                    <p:cond delay="0"/>
                                  </p:stCondLst>
                                  <p:childTnLst>
                                    <p:set>
                                      <p:cBhvr>
                                        <p:cTn id="16" dur="1" fill="hold">
                                          <p:stCondLst>
                                            <p:cond delay="0"/>
                                          </p:stCondLst>
                                        </p:cTn>
                                        <p:tgtEl>
                                          <p:spTgt spid="108576"/>
                                        </p:tgtEl>
                                        <p:attrNameLst>
                                          <p:attrName>style.visibility</p:attrName>
                                        </p:attrNameLst>
                                      </p:cBhvr>
                                      <p:to>
                                        <p:strVal val="visible"/>
                                      </p:to>
                                    </p:set>
                                    <p:animEffect transition="in" filter="strips(downLeft)">
                                      <p:cBhvr>
                                        <p:cTn id="17" dur="1000"/>
                                        <p:tgtEl>
                                          <p:spTgt spid="108576"/>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8547"/>
                                        </p:tgtEl>
                                        <p:attrNameLst>
                                          <p:attrName>style.visibility</p:attrName>
                                        </p:attrNameLst>
                                      </p:cBhvr>
                                      <p:to>
                                        <p:strVal val="visible"/>
                                      </p:to>
                                    </p:set>
                                    <p:animEffect transition="in" filter="strips(downLeft)">
                                      <p:cBhvr>
                                        <p:cTn id="21" dur="1000"/>
                                        <p:tgtEl>
                                          <p:spTgt spid="108547"/>
                                        </p:tgtEl>
                                      </p:cBhvr>
                                    </p:animEffect>
                                  </p:childTnLst>
                                </p:cTn>
                              </p:par>
                            </p:childTnLst>
                          </p:cTn>
                        </p:par>
                        <p:par>
                          <p:cTn id="22" fill="hold" nodeType="afterGroup">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08549"/>
                                        </p:tgtEl>
                                        <p:attrNameLst>
                                          <p:attrName>style.visibility</p:attrName>
                                        </p:attrNameLst>
                                      </p:cBhvr>
                                      <p:to>
                                        <p:strVal val="visible"/>
                                      </p:to>
                                    </p:set>
                                    <p:animEffect transition="in" filter="strips(downLeft)">
                                      <p:cBhvr>
                                        <p:cTn id="25" dur="1000"/>
                                        <p:tgtEl>
                                          <p:spTgt spid="108549"/>
                                        </p:tgtEl>
                                      </p:cBhvr>
                                    </p:animEffect>
                                  </p:childTnLst>
                                </p:cTn>
                              </p:par>
                            </p:childTnLst>
                          </p:cTn>
                        </p:par>
                        <p:par>
                          <p:cTn id="26" fill="hold" nodeType="afterGroup">
                            <p:stCondLst>
                              <p:cond delay="3000"/>
                            </p:stCondLst>
                            <p:childTnLst>
                              <p:par>
                                <p:cTn id="27" presetID="18" presetClass="entr" presetSubtype="12" fill="hold" nodeType="afterEffect">
                                  <p:stCondLst>
                                    <p:cond delay="0"/>
                                  </p:stCondLst>
                                  <p:childTnLst>
                                    <p:set>
                                      <p:cBhvr>
                                        <p:cTn id="28" dur="1" fill="hold">
                                          <p:stCondLst>
                                            <p:cond delay="0"/>
                                          </p:stCondLst>
                                        </p:cTn>
                                        <p:tgtEl>
                                          <p:spTgt spid="108551"/>
                                        </p:tgtEl>
                                        <p:attrNameLst>
                                          <p:attrName>style.visibility</p:attrName>
                                        </p:attrNameLst>
                                      </p:cBhvr>
                                      <p:to>
                                        <p:strVal val="visible"/>
                                      </p:to>
                                    </p:set>
                                    <p:animEffect transition="in" filter="strips(downLeft)">
                                      <p:cBhvr>
                                        <p:cTn id="29" dur="1000"/>
                                        <p:tgtEl>
                                          <p:spTgt spid="108551"/>
                                        </p:tgtEl>
                                      </p:cBhvr>
                                    </p:animEffect>
                                  </p:childTnLst>
                                </p:cTn>
                              </p:par>
                            </p:childTnLst>
                          </p:cTn>
                        </p:par>
                        <p:par>
                          <p:cTn id="30" fill="hold" nodeType="afterGroup">
                            <p:stCondLst>
                              <p:cond delay="4000"/>
                            </p:stCondLst>
                            <p:childTnLst>
                              <p:par>
                                <p:cTn id="31" presetID="18" presetClass="entr" presetSubtype="12" fill="hold" nodeType="afterEffect">
                                  <p:stCondLst>
                                    <p:cond delay="0"/>
                                  </p:stCondLst>
                                  <p:childTnLst>
                                    <p:set>
                                      <p:cBhvr>
                                        <p:cTn id="32" dur="1" fill="hold">
                                          <p:stCondLst>
                                            <p:cond delay="0"/>
                                          </p:stCondLst>
                                        </p:cTn>
                                        <p:tgtEl>
                                          <p:spTgt spid="108552"/>
                                        </p:tgtEl>
                                        <p:attrNameLst>
                                          <p:attrName>style.visibility</p:attrName>
                                        </p:attrNameLst>
                                      </p:cBhvr>
                                      <p:to>
                                        <p:strVal val="visible"/>
                                      </p:to>
                                    </p:set>
                                    <p:animEffect transition="in" filter="strips(downLeft)">
                                      <p:cBhvr>
                                        <p:cTn id="33" dur="1000"/>
                                        <p:tgtEl>
                                          <p:spTgt spid="108552"/>
                                        </p:tgtEl>
                                      </p:cBhvr>
                                    </p:animEffect>
                                  </p:childTnLst>
                                </p:cTn>
                              </p:par>
                              <p:par>
                                <p:cTn id="34" presetID="18" presetClass="entr" presetSubtype="12" fill="hold" nodeType="withEffect">
                                  <p:stCondLst>
                                    <p:cond delay="0"/>
                                  </p:stCondLst>
                                  <p:childTnLst>
                                    <p:set>
                                      <p:cBhvr>
                                        <p:cTn id="35" dur="1" fill="hold">
                                          <p:stCondLst>
                                            <p:cond delay="0"/>
                                          </p:stCondLst>
                                        </p:cTn>
                                        <p:tgtEl>
                                          <p:spTgt spid="108553"/>
                                        </p:tgtEl>
                                        <p:attrNameLst>
                                          <p:attrName>style.visibility</p:attrName>
                                        </p:attrNameLst>
                                      </p:cBhvr>
                                      <p:to>
                                        <p:strVal val="visible"/>
                                      </p:to>
                                    </p:set>
                                    <p:animEffect transition="in" filter="strips(downLeft)">
                                      <p:cBhvr>
                                        <p:cTn id="36" dur="1000"/>
                                        <p:tgtEl>
                                          <p:spTgt spid="108553"/>
                                        </p:tgtEl>
                                      </p:cBhvr>
                                    </p:animEffect>
                                  </p:childTnLst>
                                </p:cTn>
                              </p:par>
                              <p:par>
                                <p:cTn id="37" presetID="29" presetClass="entr" presetSubtype="0" fill="hold" nodeType="withEffect">
                                  <p:stCondLst>
                                    <p:cond delay="0"/>
                                  </p:stCondLst>
                                  <p:childTnLst>
                                    <p:set>
                                      <p:cBhvr>
                                        <p:cTn id="38" dur="1" fill="hold">
                                          <p:stCondLst>
                                            <p:cond delay="0"/>
                                          </p:stCondLst>
                                        </p:cTn>
                                        <p:tgtEl>
                                          <p:spTgt spid="108577"/>
                                        </p:tgtEl>
                                        <p:attrNameLst>
                                          <p:attrName>style.visibility</p:attrName>
                                        </p:attrNameLst>
                                      </p:cBhvr>
                                      <p:to>
                                        <p:strVal val="visible"/>
                                      </p:to>
                                    </p:set>
                                    <p:anim calcmode="lin" valueType="num">
                                      <p:cBhvr>
                                        <p:cTn id="39" dur="1000" fill="hold"/>
                                        <p:tgtEl>
                                          <p:spTgt spid="108577"/>
                                        </p:tgtEl>
                                        <p:attrNameLst>
                                          <p:attrName>ppt_x</p:attrName>
                                        </p:attrNameLst>
                                      </p:cBhvr>
                                      <p:tavLst>
                                        <p:tav tm="0">
                                          <p:val>
                                            <p:strVal val="#ppt_x-.2"/>
                                          </p:val>
                                        </p:tav>
                                        <p:tav tm="100000">
                                          <p:val>
                                            <p:strVal val="#ppt_x"/>
                                          </p:val>
                                        </p:tav>
                                      </p:tavLst>
                                    </p:anim>
                                    <p:anim calcmode="lin" valueType="num">
                                      <p:cBhvr>
                                        <p:cTn id="40" dur="1000" fill="hold"/>
                                        <p:tgtEl>
                                          <p:spTgt spid="10857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8577"/>
                                        </p:tgtEl>
                                      </p:cBhvr>
                                    </p:animEffect>
                                  </p:childTnLst>
                                </p:cTn>
                              </p:par>
                            </p:childTnLst>
                          </p:cTn>
                        </p:par>
                        <p:par>
                          <p:cTn id="42" fill="hold" nodeType="afterGroup">
                            <p:stCondLst>
                              <p:cond delay="5000"/>
                            </p:stCondLst>
                            <p:childTnLst>
                              <p:par>
                                <p:cTn id="43" presetID="23" presetClass="entr" presetSubtype="16"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childTnLst>
                                </p:cTn>
                              </p:par>
                              <p:par>
                                <p:cTn id="47" presetID="29" presetClass="entr" presetSubtype="0" fill="hold" grpId="0" nodeType="withEffect">
                                  <p:stCondLst>
                                    <p:cond delay="0"/>
                                  </p:stCondLst>
                                  <p:childTnLst>
                                    <p:set>
                                      <p:cBhvr>
                                        <p:cTn id="48" dur="1" fill="hold">
                                          <p:stCondLst>
                                            <p:cond delay="0"/>
                                          </p:stCondLst>
                                        </p:cTn>
                                        <p:tgtEl>
                                          <p:spTgt spid="108578"/>
                                        </p:tgtEl>
                                        <p:attrNameLst>
                                          <p:attrName>style.visibility</p:attrName>
                                        </p:attrNameLst>
                                      </p:cBhvr>
                                      <p:to>
                                        <p:strVal val="visible"/>
                                      </p:to>
                                    </p:set>
                                    <p:anim calcmode="lin" valueType="num">
                                      <p:cBhvr>
                                        <p:cTn id="49" dur="1000" fill="hold"/>
                                        <p:tgtEl>
                                          <p:spTgt spid="108578"/>
                                        </p:tgtEl>
                                        <p:attrNameLst>
                                          <p:attrName>ppt_x</p:attrName>
                                        </p:attrNameLst>
                                      </p:cBhvr>
                                      <p:tavLst>
                                        <p:tav tm="0">
                                          <p:val>
                                            <p:strVal val="#ppt_x-.2"/>
                                          </p:val>
                                        </p:tav>
                                        <p:tav tm="100000">
                                          <p:val>
                                            <p:strVal val="#ppt_x"/>
                                          </p:val>
                                        </p:tav>
                                      </p:tavLst>
                                    </p:anim>
                                    <p:anim calcmode="lin" valueType="num">
                                      <p:cBhvr>
                                        <p:cTn id="50" dur="1000" fill="hold"/>
                                        <p:tgtEl>
                                          <p:spTgt spid="10857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8578"/>
                                        </p:tgtEl>
                                      </p:cBhvr>
                                    </p:animEffect>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108554"/>
                                        </p:tgtEl>
                                        <p:attrNameLst>
                                          <p:attrName>style.visibility</p:attrName>
                                        </p:attrNameLst>
                                      </p:cBhvr>
                                      <p:to>
                                        <p:strVal val="visible"/>
                                      </p:to>
                                    </p:set>
                                    <p:animEffect transition="in" filter="strips(downLeft)">
                                      <p:cBhvr>
                                        <p:cTn id="55" dur="1000"/>
                                        <p:tgtEl>
                                          <p:spTgt spid="108554"/>
                                        </p:tgtEl>
                                      </p:cBhvr>
                                    </p:animEffect>
                                  </p:childTnLst>
                                </p:cTn>
                              </p:par>
                            </p:childTnLst>
                          </p:cTn>
                        </p:par>
                        <p:par>
                          <p:cTn id="56" fill="hold" nodeType="afterGroup">
                            <p:stCondLst>
                              <p:cond delay="7000"/>
                            </p:stCondLst>
                            <p:childTnLst>
                              <p:par>
                                <p:cTn id="57" presetID="18" presetClass="entr" presetSubtype="12" fill="hold" nodeType="afterEffect">
                                  <p:stCondLst>
                                    <p:cond delay="0"/>
                                  </p:stCondLst>
                                  <p:childTnLst>
                                    <p:set>
                                      <p:cBhvr>
                                        <p:cTn id="58" dur="1" fill="hold">
                                          <p:stCondLst>
                                            <p:cond delay="0"/>
                                          </p:stCondLst>
                                        </p:cTn>
                                        <p:tgtEl>
                                          <p:spTgt spid="108555"/>
                                        </p:tgtEl>
                                        <p:attrNameLst>
                                          <p:attrName>style.visibility</p:attrName>
                                        </p:attrNameLst>
                                      </p:cBhvr>
                                      <p:to>
                                        <p:strVal val="visible"/>
                                      </p:to>
                                    </p:set>
                                    <p:animEffect transition="in" filter="strips(downLeft)">
                                      <p:cBhvr>
                                        <p:cTn id="59" dur="1000"/>
                                        <p:tgtEl>
                                          <p:spTgt spid="108555"/>
                                        </p:tgtEl>
                                      </p:cBhvr>
                                    </p:animEffect>
                                  </p:childTnLst>
                                </p:cTn>
                              </p:par>
                            </p:childTnLst>
                          </p:cTn>
                        </p:par>
                        <p:par>
                          <p:cTn id="60" fill="hold" nodeType="afterGroup">
                            <p:stCondLst>
                              <p:cond delay="8000"/>
                            </p:stCondLst>
                            <p:childTnLst>
                              <p:par>
                                <p:cTn id="61" presetID="18" presetClass="entr" presetSubtype="12" fill="hold" nodeType="afterEffect">
                                  <p:stCondLst>
                                    <p:cond delay="0"/>
                                  </p:stCondLst>
                                  <p:childTnLst>
                                    <p:set>
                                      <p:cBhvr>
                                        <p:cTn id="62" dur="1" fill="hold">
                                          <p:stCondLst>
                                            <p:cond delay="0"/>
                                          </p:stCondLst>
                                        </p:cTn>
                                        <p:tgtEl>
                                          <p:spTgt spid="108556"/>
                                        </p:tgtEl>
                                        <p:attrNameLst>
                                          <p:attrName>style.visibility</p:attrName>
                                        </p:attrNameLst>
                                      </p:cBhvr>
                                      <p:to>
                                        <p:strVal val="visible"/>
                                      </p:to>
                                    </p:set>
                                    <p:animEffect transition="in" filter="strips(downLeft)">
                                      <p:cBhvr>
                                        <p:cTn id="63" dur="1000"/>
                                        <p:tgtEl>
                                          <p:spTgt spid="108556"/>
                                        </p:tgtEl>
                                      </p:cBhvr>
                                    </p:animEffect>
                                  </p:childTnLst>
                                </p:cTn>
                              </p:par>
                              <p:par>
                                <p:cTn id="64" presetID="29" presetClass="entr" presetSubtype="0" fill="hold" nodeType="withEffect">
                                  <p:stCondLst>
                                    <p:cond delay="0"/>
                                  </p:stCondLst>
                                  <p:childTnLst>
                                    <p:set>
                                      <p:cBhvr>
                                        <p:cTn id="65" dur="1" fill="hold">
                                          <p:stCondLst>
                                            <p:cond delay="0"/>
                                          </p:stCondLst>
                                        </p:cTn>
                                        <p:tgtEl>
                                          <p:spTgt spid="108557"/>
                                        </p:tgtEl>
                                        <p:attrNameLst>
                                          <p:attrName>style.visibility</p:attrName>
                                        </p:attrNameLst>
                                      </p:cBhvr>
                                      <p:to>
                                        <p:strVal val="visible"/>
                                      </p:to>
                                    </p:set>
                                    <p:anim calcmode="lin" valueType="num">
                                      <p:cBhvr>
                                        <p:cTn id="66" dur="1000" fill="hold"/>
                                        <p:tgtEl>
                                          <p:spTgt spid="108557"/>
                                        </p:tgtEl>
                                        <p:attrNameLst>
                                          <p:attrName>ppt_x</p:attrName>
                                        </p:attrNameLst>
                                      </p:cBhvr>
                                      <p:tavLst>
                                        <p:tav tm="0">
                                          <p:val>
                                            <p:strVal val="#ppt_x-.2"/>
                                          </p:val>
                                        </p:tav>
                                        <p:tav tm="100000">
                                          <p:val>
                                            <p:strVal val="#ppt_x"/>
                                          </p:val>
                                        </p:tav>
                                      </p:tavLst>
                                    </p:anim>
                                    <p:anim calcmode="lin" valueType="num">
                                      <p:cBhvr>
                                        <p:cTn id="67" dur="1000" fill="hold"/>
                                        <p:tgtEl>
                                          <p:spTgt spid="10855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08557"/>
                                        </p:tgtEl>
                                      </p:cBhvr>
                                    </p:animEffect>
                                  </p:childTnLst>
                                </p:cTn>
                              </p:par>
                              <p:par>
                                <p:cTn id="69" presetID="3" presetClass="entr" presetSubtype="10" fill="hold" nodeType="withEffect">
                                  <p:stCondLst>
                                    <p:cond delay="0"/>
                                  </p:stCondLst>
                                  <p:childTnLst>
                                    <p:set>
                                      <p:cBhvr>
                                        <p:cTn id="70" dur="1" fill="hold">
                                          <p:stCondLst>
                                            <p:cond delay="0"/>
                                          </p:stCondLst>
                                        </p:cTn>
                                        <p:tgtEl>
                                          <p:spTgt spid="41996"/>
                                        </p:tgtEl>
                                        <p:attrNameLst>
                                          <p:attrName>style.visibility</p:attrName>
                                        </p:attrNameLst>
                                      </p:cBhvr>
                                      <p:to>
                                        <p:strVal val="visible"/>
                                      </p:to>
                                    </p:set>
                                    <p:animEffect transition="in" filter="blinds(horizontal)">
                                      <p:cBhvr>
                                        <p:cTn id="71" dur="500"/>
                                        <p:tgtEl>
                                          <p:spTgt spid="41996"/>
                                        </p:tgtEl>
                                      </p:cBhvr>
                                    </p:animEffect>
                                  </p:childTnLst>
                                </p:cTn>
                              </p:par>
                            </p:childTnLst>
                          </p:cTn>
                        </p:par>
                        <p:par>
                          <p:cTn id="72" fill="hold" nodeType="afterGroup">
                            <p:stCondLst>
                              <p:cond delay="9000"/>
                            </p:stCondLst>
                            <p:childTnLst>
                              <p:par>
                                <p:cTn id="73" presetID="29" presetClass="entr" presetSubtype="0" fill="hold" nodeType="afterEffect">
                                  <p:stCondLst>
                                    <p:cond delay="0"/>
                                  </p:stCondLst>
                                  <p:childTnLst>
                                    <p:set>
                                      <p:cBhvr>
                                        <p:cTn id="74" dur="1" fill="hold">
                                          <p:stCondLst>
                                            <p:cond delay="0"/>
                                          </p:stCondLst>
                                        </p:cTn>
                                        <p:tgtEl>
                                          <p:spTgt spid="108558"/>
                                        </p:tgtEl>
                                        <p:attrNameLst>
                                          <p:attrName>style.visibility</p:attrName>
                                        </p:attrNameLst>
                                      </p:cBhvr>
                                      <p:to>
                                        <p:strVal val="visible"/>
                                      </p:to>
                                    </p:set>
                                    <p:anim calcmode="lin" valueType="num">
                                      <p:cBhvr>
                                        <p:cTn id="75" dur="1000" fill="hold"/>
                                        <p:tgtEl>
                                          <p:spTgt spid="108558"/>
                                        </p:tgtEl>
                                        <p:attrNameLst>
                                          <p:attrName>ppt_x</p:attrName>
                                        </p:attrNameLst>
                                      </p:cBhvr>
                                      <p:tavLst>
                                        <p:tav tm="0">
                                          <p:val>
                                            <p:strVal val="#ppt_x-.2"/>
                                          </p:val>
                                        </p:tav>
                                        <p:tav tm="100000">
                                          <p:val>
                                            <p:strVal val="#ppt_x"/>
                                          </p:val>
                                        </p:tav>
                                      </p:tavLst>
                                    </p:anim>
                                    <p:anim calcmode="lin" valueType="num">
                                      <p:cBhvr>
                                        <p:cTn id="76" dur="1000" fill="hold"/>
                                        <p:tgtEl>
                                          <p:spTgt spid="108558"/>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08558"/>
                                        </p:tgtEl>
                                      </p:cBhvr>
                                    </p:animEffect>
                                  </p:childTnLst>
                                </p:cTn>
                              </p:par>
                            </p:childTnLst>
                          </p:cTn>
                        </p:par>
                        <p:par>
                          <p:cTn id="78" fill="hold" nodeType="afterGroup">
                            <p:stCondLst>
                              <p:cond delay="10000"/>
                            </p:stCondLst>
                            <p:childTnLst>
                              <p:par>
                                <p:cTn id="79" presetID="29" presetClass="entr" presetSubtype="0" fill="hold" nodeType="afterEffect">
                                  <p:stCondLst>
                                    <p:cond delay="0"/>
                                  </p:stCondLst>
                                  <p:childTnLst>
                                    <p:set>
                                      <p:cBhvr>
                                        <p:cTn id="80" dur="1" fill="hold">
                                          <p:stCondLst>
                                            <p:cond delay="0"/>
                                          </p:stCondLst>
                                        </p:cTn>
                                        <p:tgtEl>
                                          <p:spTgt spid="108559"/>
                                        </p:tgtEl>
                                        <p:attrNameLst>
                                          <p:attrName>style.visibility</p:attrName>
                                        </p:attrNameLst>
                                      </p:cBhvr>
                                      <p:to>
                                        <p:strVal val="visible"/>
                                      </p:to>
                                    </p:set>
                                    <p:anim calcmode="lin" valueType="num">
                                      <p:cBhvr>
                                        <p:cTn id="81" dur="1000" fill="hold"/>
                                        <p:tgtEl>
                                          <p:spTgt spid="108559"/>
                                        </p:tgtEl>
                                        <p:attrNameLst>
                                          <p:attrName>ppt_x</p:attrName>
                                        </p:attrNameLst>
                                      </p:cBhvr>
                                      <p:tavLst>
                                        <p:tav tm="0">
                                          <p:val>
                                            <p:strVal val="#ppt_x-.2"/>
                                          </p:val>
                                        </p:tav>
                                        <p:tav tm="100000">
                                          <p:val>
                                            <p:strVal val="#ppt_x"/>
                                          </p:val>
                                        </p:tav>
                                      </p:tavLst>
                                    </p:anim>
                                    <p:anim calcmode="lin" valueType="num">
                                      <p:cBhvr>
                                        <p:cTn id="82" dur="1000" fill="hold"/>
                                        <p:tgtEl>
                                          <p:spTgt spid="10855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08559"/>
                                        </p:tgtEl>
                                      </p:cBhvr>
                                    </p:animEffect>
                                  </p:childTnLst>
                                </p:cTn>
                              </p:par>
                            </p:childTnLst>
                          </p:cTn>
                        </p:par>
                        <p:par>
                          <p:cTn id="84" fill="hold" nodeType="afterGroup">
                            <p:stCondLst>
                              <p:cond delay="11000"/>
                            </p:stCondLst>
                            <p:childTnLst>
                              <p:par>
                                <p:cTn id="85" presetID="29" presetClass="entr" presetSubtype="0" fill="hold" nodeType="afterEffect">
                                  <p:stCondLst>
                                    <p:cond delay="0"/>
                                  </p:stCondLst>
                                  <p:childTnLst>
                                    <p:set>
                                      <p:cBhvr>
                                        <p:cTn id="86" dur="1" fill="hold">
                                          <p:stCondLst>
                                            <p:cond delay="0"/>
                                          </p:stCondLst>
                                        </p:cTn>
                                        <p:tgtEl>
                                          <p:spTgt spid="108560"/>
                                        </p:tgtEl>
                                        <p:attrNameLst>
                                          <p:attrName>style.visibility</p:attrName>
                                        </p:attrNameLst>
                                      </p:cBhvr>
                                      <p:to>
                                        <p:strVal val="visible"/>
                                      </p:to>
                                    </p:set>
                                    <p:anim calcmode="lin" valueType="num">
                                      <p:cBhvr>
                                        <p:cTn id="87" dur="1000" fill="hold"/>
                                        <p:tgtEl>
                                          <p:spTgt spid="108560"/>
                                        </p:tgtEl>
                                        <p:attrNameLst>
                                          <p:attrName>ppt_x</p:attrName>
                                        </p:attrNameLst>
                                      </p:cBhvr>
                                      <p:tavLst>
                                        <p:tav tm="0">
                                          <p:val>
                                            <p:strVal val="#ppt_x-.2"/>
                                          </p:val>
                                        </p:tav>
                                        <p:tav tm="100000">
                                          <p:val>
                                            <p:strVal val="#ppt_x"/>
                                          </p:val>
                                        </p:tav>
                                      </p:tavLst>
                                    </p:anim>
                                    <p:anim calcmode="lin" valueType="num">
                                      <p:cBhvr>
                                        <p:cTn id="88" dur="1000" fill="hold"/>
                                        <p:tgtEl>
                                          <p:spTgt spid="108560"/>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08560"/>
                                        </p:tgtEl>
                                      </p:cBhvr>
                                    </p:animEffect>
                                  </p:childTnLst>
                                </p:cTn>
                              </p:par>
                            </p:childTnLst>
                          </p:cTn>
                        </p:par>
                        <p:par>
                          <p:cTn id="90" fill="hold" nodeType="afterGroup">
                            <p:stCondLst>
                              <p:cond delay="12000"/>
                            </p:stCondLst>
                            <p:childTnLst>
                              <p:par>
                                <p:cTn id="91" presetID="29" presetClass="entr" presetSubtype="0" fill="hold" nodeType="afterEffect">
                                  <p:stCondLst>
                                    <p:cond delay="0"/>
                                  </p:stCondLst>
                                  <p:childTnLst>
                                    <p:set>
                                      <p:cBhvr>
                                        <p:cTn id="92" dur="1" fill="hold">
                                          <p:stCondLst>
                                            <p:cond delay="0"/>
                                          </p:stCondLst>
                                        </p:cTn>
                                        <p:tgtEl>
                                          <p:spTgt spid="108561"/>
                                        </p:tgtEl>
                                        <p:attrNameLst>
                                          <p:attrName>style.visibility</p:attrName>
                                        </p:attrNameLst>
                                      </p:cBhvr>
                                      <p:to>
                                        <p:strVal val="visible"/>
                                      </p:to>
                                    </p:set>
                                    <p:anim calcmode="lin" valueType="num">
                                      <p:cBhvr>
                                        <p:cTn id="93" dur="1000" fill="hold"/>
                                        <p:tgtEl>
                                          <p:spTgt spid="108561"/>
                                        </p:tgtEl>
                                        <p:attrNameLst>
                                          <p:attrName>ppt_x</p:attrName>
                                        </p:attrNameLst>
                                      </p:cBhvr>
                                      <p:tavLst>
                                        <p:tav tm="0">
                                          <p:val>
                                            <p:strVal val="#ppt_x-.2"/>
                                          </p:val>
                                        </p:tav>
                                        <p:tav tm="100000">
                                          <p:val>
                                            <p:strVal val="#ppt_x"/>
                                          </p:val>
                                        </p:tav>
                                      </p:tavLst>
                                    </p:anim>
                                    <p:anim calcmode="lin" valueType="num">
                                      <p:cBhvr>
                                        <p:cTn id="94" dur="1000" fill="hold"/>
                                        <p:tgtEl>
                                          <p:spTgt spid="108561"/>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08561"/>
                                        </p:tgtEl>
                                      </p:cBhvr>
                                    </p:animEffect>
                                  </p:childTnLst>
                                </p:cTn>
                              </p:par>
                              <p:par>
                                <p:cTn id="96" presetID="29" presetClass="entr" presetSubtype="0" fill="hold" nodeType="withEffect">
                                  <p:stCondLst>
                                    <p:cond delay="0"/>
                                  </p:stCondLst>
                                  <p:childTnLst>
                                    <p:set>
                                      <p:cBhvr>
                                        <p:cTn id="97" dur="1" fill="hold">
                                          <p:stCondLst>
                                            <p:cond delay="0"/>
                                          </p:stCondLst>
                                        </p:cTn>
                                        <p:tgtEl>
                                          <p:spTgt spid="108562"/>
                                        </p:tgtEl>
                                        <p:attrNameLst>
                                          <p:attrName>style.visibility</p:attrName>
                                        </p:attrNameLst>
                                      </p:cBhvr>
                                      <p:to>
                                        <p:strVal val="visible"/>
                                      </p:to>
                                    </p:set>
                                    <p:anim calcmode="lin" valueType="num">
                                      <p:cBhvr>
                                        <p:cTn id="98" dur="1000" fill="hold"/>
                                        <p:tgtEl>
                                          <p:spTgt spid="108562"/>
                                        </p:tgtEl>
                                        <p:attrNameLst>
                                          <p:attrName>ppt_x</p:attrName>
                                        </p:attrNameLst>
                                      </p:cBhvr>
                                      <p:tavLst>
                                        <p:tav tm="0">
                                          <p:val>
                                            <p:strVal val="#ppt_x-.2"/>
                                          </p:val>
                                        </p:tav>
                                        <p:tav tm="100000">
                                          <p:val>
                                            <p:strVal val="#ppt_x"/>
                                          </p:val>
                                        </p:tav>
                                      </p:tavLst>
                                    </p:anim>
                                    <p:anim calcmode="lin" valueType="num">
                                      <p:cBhvr>
                                        <p:cTn id="99" dur="1000" fill="hold"/>
                                        <p:tgtEl>
                                          <p:spTgt spid="108562"/>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08562"/>
                                        </p:tgtEl>
                                      </p:cBhvr>
                                    </p:animEffect>
                                  </p:childTnLst>
                                </p:cTn>
                              </p:par>
                            </p:childTnLst>
                          </p:cTn>
                        </p:par>
                        <p:par>
                          <p:cTn id="101" fill="hold" nodeType="afterGroup">
                            <p:stCondLst>
                              <p:cond delay="13000"/>
                            </p:stCondLst>
                            <p:childTnLst>
                              <p:par>
                                <p:cTn id="102" presetID="29" presetClass="entr" presetSubtype="0" fill="hold" nodeType="afterEffect">
                                  <p:stCondLst>
                                    <p:cond delay="0"/>
                                  </p:stCondLst>
                                  <p:childTnLst>
                                    <p:set>
                                      <p:cBhvr>
                                        <p:cTn id="103" dur="1" fill="hold">
                                          <p:stCondLst>
                                            <p:cond delay="0"/>
                                          </p:stCondLst>
                                        </p:cTn>
                                        <p:tgtEl>
                                          <p:spTgt spid="108563"/>
                                        </p:tgtEl>
                                        <p:attrNameLst>
                                          <p:attrName>style.visibility</p:attrName>
                                        </p:attrNameLst>
                                      </p:cBhvr>
                                      <p:to>
                                        <p:strVal val="visible"/>
                                      </p:to>
                                    </p:set>
                                    <p:anim calcmode="lin" valueType="num">
                                      <p:cBhvr>
                                        <p:cTn id="104" dur="1000" fill="hold"/>
                                        <p:tgtEl>
                                          <p:spTgt spid="108563"/>
                                        </p:tgtEl>
                                        <p:attrNameLst>
                                          <p:attrName>ppt_x</p:attrName>
                                        </p:attrNameLst>
                                      </p:cBhvr>
                                      <p:tavLst>
                                        <p:tav tm="0">
                                          <p:val>
                                            <p:strVal val="#ppt_x-.2"/>
                                          </p:val>
                                        </p:tav>
                                        <p:tav tm="100000">
                                          <p:val>
                                            <p:strVal val="#ppt_x"/>
                                          </p:val>
                                        </p:tav>
                                      </p:tavLst>
                                    </p:anim>
                                    <p:anim calcmode="lin" valueType="num">
                                      <p:cBhvr>
                                        <p:cTn id="105" dur="1000" fill="hold"/>
                                        <p:tgtEl>
                                          <p:spTgt spid="108563"/>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08563"/>
                                        </p:tgtEl>
                                      </p:cBhvr>
                                    </p:animEffect>
                                  </p:childTnLst>
                                </p:cTn>
                              </p:par>
                            </p:childTnLst>
                          </p:cTn>
                        </p:par>
                        <p:par>
                          <p:cTn id="107" fill="hold" nodeType="afterGroup">
                            <p:stCondLst>
                              <p:cond delay="14000"/>
                            </p:stCondLst>
                            <p:childTnLst>
                              <p:par>
                                <p:cTn id="108" presetID="29" presetClass="entr" presetSubtype="0" fill="hold" nodeType="afterEffect">
                                  <p:stCondLst>
                                    <p:cond delay="0"/>
                                  </p:stCondLst>
                                  <p:childTnLst>
                                    <p:set>
                                      <p:cBhvr>
                                        <p:cTn id="109" dur="1" fill="hold">
                                          <p:stCondLst>
                                            <p:cond delay="0"/>
                                          </p:stCondLst>
                                        </p:cTn>
                                        <p:tgtEl>
                                          <p:spTgt spid="108564"/>
                                        </p:tgtEl>
                                        <p:attrNameLst>
                                          <p:attrName>style.visibility</p:attrName>
                                        </p:attrNameLst>
                                      </p:cBhvr>
                                      <p:to>
                                        <p:strVal val="visible"/>
                                      </p:to>
                                    </p:set>
                                    <p:anim calcmode="lin" valueType="num">
                                      <p:cBhvr>
                                        <p:cTn id="110" dur="1000" fill="hold"/>
                                        <p:tgtEl>
                                          <p:spTgt spid="108564"/>
                                        </p:tgtEl>
                                        <p:attrNameLst>
                                          <p:attrName>ppt_x</p:attrName>
                                        </p:attrNameLst>
                                      </p:cBhvr>
                                      <p:tavLst>
                                        <p:tav tm="0">
                                          <p:val>
                                            <p:strVal val="#ppt_x-.2"/>
                                          </p:val>
                                        </p:tav>
                                        <p:tav tm="100000">
                                          <p:val>
                                            <p:strVal val="#ppt_x"/>
                                          </p:val>
                                        </p:tav>
                                      </p:tavLst>
                                    </p:anim>
                                    <p:anim calcmode="lin" valueType="num">
                                      <p:cBhvr>
                                        <p:cTn id="111" dur="1000" fill="hold"/>
                                        <p:tgtEl>
                                          <p:spTgt spid="108564"/>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108564"/>
                                        </p:tgtEl>
                                      </p:cBhvr>
                                    </p:animEffect>
                                  </p:childTnLst>
                                </p:cTn>
                              </p:par>
                            </p:childTnLst>
                          </p:cTn>
                        </p:par>
                        <p:par>
                          <p:cTn id="113" fill="hold" nodeType="afterGroup">
                            <p:stCondLst>
                              <p:cond delay="15000"/>
                            </p:stCondLst>
                            <p:childTnLst>
                              <p:par>
                                <p:cTn id="114" presetID="29" presetClass="entr" presetSubtype="0" fill="hold" nodeType="afterEffect">
                                  <p:stCondLst>
                                    <p:cond delay="0"/>
                                  </p:stCondLst>
                                  <p:childTnLst>
                                    <p:set>
                                      <p:cBhvr>
                                        <p:cTn id="115" dur="1" fill="hold">
                                          <p:stCondLst>
                                            <p:cond delay="0"/>
                                          </p:stCondLst>
                                        </p:cTn>
                                        <p:tgtEl>
                                          <p:spTgt spid="108565"/>
                                        </p:tgtEl>
                                        <p:attrNameLst>
                                          <p:attrName>style.visibility</p:attrName>
                                        </p:attrNameLst>
                                      </p:cBhvr>
                                      <p:to>
                                        <p:strVal val="visible"/>
                                      </p:to>
                                    </p:set>
                                    <p:anim calcmode="lin" valueType="num">
                                      <p:cBhvr>
                                        <p:cTn id="116" dur="1000" fill="hold"/>
                                        <p:tgtEl>
                                          <p:spTgt spid="108565"/>
                                        </p:tgtEl>
                                        <p:attrNameLst>
                                          <p:attrName>ppt_x</p:attrName>
                                        </p:attrNameLst>
                                      </p:cBhvr>
                                      <p:tavLst>
                                        <p:tav tm="0">
                                          <p:val>
                                            <p:strVal val="#ppt_x-.2"/>
                                          </p:val>
                                        </p:tav>
                                        <p:tav tm="100000">
                                          <p:val>
                                            <p:strVal val="#ppt_x"/>
                                          </p:val>
                                        </p:tav>
                                      </p:tavLst>
                                    </p:anim>
                                    <p:anim calcmode="lin" valueType="num">
                                      <p:cBhvr>
                                        <p:cTn id="117" dur="1000" fill="hold"/>
                                        <p:tgtEl>
                                          <p:spTgt spid="108565"/>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08565"/>
                                        </p:tgtEl>
                                      </p:cBhvr>
                                    </p:animEffect>
                                  </p:childTnLst>
                                </p:cTn>
                              </p:par>
                            </p:childTnLst>
                          </p:cTn>
                        </p:par>
                        <p:par>
                          <p:cTn id="119" fill="hold" nodeType="afterGroup">
                            <p:stCondLst>
                              <p:cond delay="16000"/>
                            </p:stCondLst>
                            <p:childTnLst>
                              <p:par>
                                <p:cTn id="120" presetID="29" presetClass="entr" presetSubtype="0" fill="hold" nodeType="afterEffect">
                                  <p:stCondLst>
                                    <p:cond delay="0"/>
                                  </p:stCondLst>
                                  <p:childTnLst>
                                    <p:set>
                                      <p:cBhvr>
                                        <p:cTn id="121" dur="1" fill="hold">
                                          <p:stCondLst>
                                            <p:cond delay="0"/>
                                          </p:stCondLst>
                                        </p:cTn>
                                        <p:tgtEl>
                                          <p:spTgt spid="108566"/>
                                        </p:tgtEl>
                                        <p:attrNameLst>
                                          <p:attrName>style.visibility</p:attrName>
                                        </p:attrNameLst>
                                      </p:cBhvr>
                                      <p:to>
                                        <p:strVal val="visible"/>
                                      </p:to>
                                    </p:set>
                                    <p:anim calcmode="lin" valueType="num">
                                      <p:cBhvr>
                                        <p:cTn id="122" dur="1000" fill="hold"/>
                                        <p:tgtEl>
                                          <p:spTgt spid="108566"/>
                                        </p:tgtEl>
                                        <p:attrNameLst>
                                          <p:attrName>ppt_x</p:attrName>
                                        </p:attrNameLst>
                                      </p:cBhvr>
                                      <p:tavLst>
                                        <p:tav tm="0">
                                          <p:val>
                                            <p:strVal val="#ppt_x-.2"/>
                                          </p:val>
                                        </p:tav>
                                        <p:tav tm="100000">
                                          <p:val>
                                            <p:strVal val="#ppt_x"/>
                                          </p:val>
                                        </p:tav>
                                      </p:tavLst>
                                    </p:anim>
                                    <p:anim calcmode="lin" valueType="num">
                                      <p:cBhvr>
                                        <p:cTn id="123" dur="1000" fill="hold"/>
                                        <p:tgtEl>
                                          <p:spTgt spid="108566"/>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108566"/>
                                        </p:tgtEl>
                                      </p:cBhvr>
                                    </p:animEffect>
                                  </p:childTnLst>
                                </p:cTn>
                              </p:par>
                              <p:par>
                                <p:cTn id="125" presetID="29" presetClass="entr" presetSubtype="0" fill="hold" nodeType="withEffect">
                                  <p:stCondLst>
                                    <p:cond delay="0"/>
                                  </p:stCondLst>
                                  <p:childTnLst>
                                    <p:set>
                                      <p:cBhvr>
                                        <p:cTn id="126" dur="1" fill="hold">
                                          <p:stCondLst>
                                            <p:cond delay="0"/>
                                          </p:stCondLst>
                                        </p:cTn>
                                        <p:tgtEl>
                                          <p:spTgt spid="108567"/>
                                        </p:tgtEl>
                                        <p:attrNameLst>
                                          <p:attrName>style.visibility</p:attrName>
                                        </p:attrNameLst>
                                      </p:cBhvr>
                                      <p:to>
                                        <p:strVal val="visible"/>
                                      </p:to>
                                    </p:set>
                                    <p:anim calcmode="lin" valueType="num">
                                      <p:cBhvr>
                                        <p:cTn id="127" dur="1000" fill="hold"/>
                                        <p:tgtEl>
                                          <p:spTgt spid="108567"/>
                                        </p:tgtEl>
                                        <p:attrNameLst>
                                          <p:attrName>ppt_x</p:attrName>
                                        </p:attrNameLst>
                                      </p:cBhvr>
                                      <p:tavLst>
                                        <p:tav tm="0">
                                          <p:val>
                                            <p:strVal val="#ppt_x-.2"/>
                                          </p:val>
                                        </p:tav>
                                        <p:tav tm="100000">
                                          <p:val>
                                            <p:strVal val="#ppt_x"/>
                                          </p:val>
                                        </p:tav>
                                      </p:tavLst>
                                    </p:anim>
                                    <p:anim calcmode="lin" valueType="num">
                                      <p:cBhvr>
                                        <p:cTn id="128" dur="1000" fill="hold"/>
                                        <p:tgtEl>
                                          <p:spTgt spid="108567"/>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108567"/>
                                        </p:tgtEl>
                                      </p:cBhvr>
                                    </p:animEffect>
                                  </p:childTnLst>
                                </p:cTn>
                              </p:par>
                              <p:par>
                                <p:cTn id="130" presetID="29" presetClass="entr" presetSubtype="0" fill="hold" nodeType="withEffect">
                                  <p:stCondLst>
                                    <p:cond delay="0"/>
                                  </p:stCondLst>
                                  <p:childTnLst>
                                    <p:set>
                                      <p:cBhvr>
                                        <p:cTn id="131" dur="1" fill="hold">
                                          <p:stCondLst>
                                            <p:cond delay="0"/>
                                          </p:stCondLst>
                                        </p:cTn>
                                        <p:tgtEl>
                                          <p:spTgt spid="108580"/>
                                        </p:tgtEl>
                                        <p:attrNameLst>
                                          <p:attrName>style.visibility</p:attrName>
                                        </p:attrNameLst>
                                      </p:cBhvr>
                                      <p:to>
                                        <p:strVal val="visible"/>
                                      </p:to>
                                    </p:set>
                                    <p:anim calcmode="lin" valueType="num">
                                      <p:cBhvr>
                                        <p:cTn id="132" dur="1000" fill="hold"/>
                                        <p:tgtEl>
                                          <p:spTgt spid="108580"/>
                                        </p:tgtEl>
                                        <p:attrNameLst>
                                          <p:attrName>ppt_x</p:attrName>
                                        </p:attrNameLst>
                                      </p:cBhvr>
                                      <p:tavLst>
                                        <p:tav tm="0">
                                          <p:val>
                                            <p:strVal val="#ppt_x-.2"/>
                                          </p:val>
                                        </p:tav>
                                        <p:tav tm="100000">
                                          <p:val>
                                            <p:strVal val="#ppt_x"/>
                                          </p:val>
                                        </p:tav>
                                      </p:tavLst>
                                    </p:anim>
                                    <p:anim calcmode="lin" valueType="num">
                                      <p:cBhvr>
                                        <p:cTn id="133" dur="1000" fill="hold"/>
                                        <p:tgtEl>
                                          <p:spTgt spid="108580"/>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108580"/>
                                        </p:tgtEl>
                                      </p:cBhvr>
                                    </p:animEffect>
                                  </p:childTnLst>
                                </p:cTn>
                              </p:par>
                              <p:par>
                                <p:cTn id="135" presetID="29" presetClass="entr" presetSubtype="0" fill="hold" grpId="0" nodeType="withEffect">
                                  <p:stCondLst>
                                    <p:cond delay="0"/>
                                  </p:stCondLst>
                                  <p:childTnLst>
                                    <p:set>
                                      <p:cBhvr>
                                        <p:cTn id="136" dur="1" fill="hold">
                                          <p:stCondLst>
                                            <p:cond delay="0"/>
                                          </p:stCondLst>
                                        </p:cTn>
                                        <p:tgtEl>
                                          <p:spTgt spid="108581"/>
                                        </p:tgtEl>
                                        <p:attrNameLst>
                                          <p:attrName>style.visibility</p:attrName>
                                        </p:attrNameLst>
                                      </p:cBhvr>
                                      <p:to>
                                        <p:strVal val="visible"/>
                                      </p:to>
                                    </p:set>
                                    <p:anim calcmode="lin" valueType="num">
                                      <p:cBhvr>
                                        <p:cTn id="137" dur="1000" fill="hold"/>
                                        <p:tgtEl>
                                          <p:spTgt spid="108581"/>
                                        </p:tgtEl>
                                        <p:attrNameLst>
                                          <p:attrName>ppt_x</p:attrName>
                                        </p:attrNameLst>
                                      </p:cBhvr>
                                      <p:tavLst>
                                        <p:tav tm="0">
                                          <p:val>
                                            <p:strVal val="#ppt_x-.2"/>
                                          </p:val>
                                        </p:tav>
                                        <p:tav tm="100000">
                                          <p:val>
                                            <p:strVal val="#ppt_x"/>
                                          </p:val>
                                        </p:tav>
                                      </p:tavLst>
                                    </p:anim>
                                    <p:anim calcmode="lin" valueType="num">
                                      <p:cBhvr>
                                        <p:cTn id="138" dur="1000" fill="hold"/>
                                        <p:tgtEl>
                                          <p:spTgt spid="108581"/>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108581"/>
                                        </p:tgtEl>
                                      </p:cBhvr>
                                    </p:animEffect>
                                  </p:childTnLst>
                                </p:cTn>
                              </p:par>
                            </p:childTnLst>
                          </p:cTn>
                        </p:par>
                        <p:par>
                          <p:cTn id="140" fill="hold" nodeType="afterGroup">
                            <p:stCondLst>
                              <p:cond delay="17000"/>
                            </p:stCondLst>
                            <p:childTnLst>
                              <p:par>
                                <p:cTn id="141" presetID="29" presetClass="entr" presetSubtype="0" fill="hold" nodeType="afterEffect">
                                  <p:stCondLst>
                                    <p:cond delay="0"/>
                                  </p:stCondLst>
                                  <p:childTnLst>
                                    <p:set>
                                      <p:cBhvr>
                                        <p:cTn id="142" dur="1" fill="hold">
                                          <p:stCondLst>
                                            <p:cond delay="0"/>
                                          </p:stCondLst>
                                        </p:cTn>
                                        <p:tgtEl>
                                          <p:spTgt spid="108568"/>
                                        </p:tgtEl>
                                        <p:attrNameLst>
                                          <p:attrName>style.visibility</p:attrName>
                                        </p:attrNameLst>
                                      </p:cBhvr>
                                      <p:to>
                                        <p:strVal val="visible"/>
                                      </p:to>
                                    </p:set>
                                    <p:anim calcmode="lin" valueType="num">
                                      <p:cBhvr>
                                        <p:cTn id="143" dur="1000" fill="hold"/>
                                        <p:tgtEl>
                                          <p:spTgt spid="108568"/>
                                        </p:tgtEl>
                                        <p:attrNameLst>
                                          <p:attrName>ppt_x</p:attrName>
                                        </p:attrNameLst>
                                      </p:cBhvr>
                                      <p:tavLst>
                                        <p:tav tm="0">
                                          <p:val>
                                            <p:strVal val="#ppt_x-.2"/>
                                          </p:val>
                                        </p:tav>
                                        <p:tav tm="100000">
                                          <p:val>
                                            <p:strVal val="#ppt_x"/>
                                          </p:val>
                                        </p:tav>
                                      </p:tavLst>
                                    </p:anim>
                                    <p:anim calcmode="lin" valueType="num">
                                      <p:cBhvr>
                                        <p:cTn id="144" dur="1000" fill="hold"/>
                                        <p:tgtEl>
                                          <p:spTgt spid="108568"/>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108568"/>
                                        </p:tgtEl>
                                      </p:cBhvr>
                                    </p:animEffect>
                                  </p:childTnLst>
                                </p:cTn>
                              </p:par>
                            </p:childTnLst>
                          </p:cTn>
                        </p:par>
                        <p:par>
                          <p:cTn id="146" fill="hold" nodeType="afterGroup">
                            <p:stCondLst>
                              <p:cond delay="18000"/>
                            </p:stCondLst>
                            <p:childTnLst>
                              <p:par>
                                <p:cTn id="147" presetID="29" presetClass="entr" presetSubtype="0" fill="hold" nodeType="afterEffect">
                                  <p:stCondLst>
                                    <p:cond delay="0"/>
                                  </p:stCondLst>
                                  <p:childTnLst>
                                    <p:set>
                                      <p:cBhvr>
                                        <p:cTn id="148" dur="1" fill="hold">
                                          <p:stCondLst>
                                            <p:cond delay="0"/>
                                          </p:stCondLst>
                                        </p:cTn>
                                        <p:tgtEl>
                                          <p:spTgt spid="108569"/>
                                        </p:tgtEl>
                                        <p:attrNameLst>
                                          <p:attrName>style.visibility</p:attrName>
                                        </p:attrNameLst>
                                      </p:cBhvr>
                                      <p:to>
                                        <p:strVal val="visible"/>
                                      </p:to>
                                    </p:set>
                                    <p:anim calcmode="lin" valueType="num">
                                      <p:cBhvr>
                                        <p:cTn id="149" dur="1000" fill="hold"/>
                                        <p:tgtEl>
                                          <p:spTgt spid="108569"/>
                                        </p:tgtEl>
                                        <p:attrNameLst>
                                          <p:attrName>ppt_x</p:attrName>
                                        </p:attrNameLst>
                                      </p:cBhvr>
                                      <p:tavLst>
                                        <p:tav tm="0">
                                          <p:val>
                                            <p:strVal val="#ppt_x-.2"/>
                                          </p:val>
                                        </p:tav>
                                        <p:tav tm="100000">
                                          <p:val>
                                            <p:strVal val="#ppt_x"/>
                                          </p:val>
                                        </p:tav>
                                      </p:tavLst>
                                    </p:anim>
                                    <p:anim calcmode="lin" valueType="num">
                                      <p:cBhvr>
                                        <p:cTn id="150" dur="1000" fill="hold"/>
                                        <p:tgtEl>
                                          <p:spTgt spid="108569"/>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108569"/>
                                        </p:tgtEl>
                                      </p:cBhvr>
                                    </p:animEffect>
                                  </p:childTnLst>
                                </p:cTn>
                              </p:par>
                            </p:childTnLst>
                          </p:cTn>
                        </p:par>
                        <p:par>
                          <p:cTn id="152" fill="hold" nodeType="afterGroup">
                            <p:stCondLst>
                              <p:cond delay="19000"/>
                            </p:stCondLst>
                            <p:childTnLst>
                              <p:par>
                                <p:cTn id="153" presetID="29" presetClass="entr" presetSubtype="0" fill="hold" nodeType="afterEffect">
                                  <p:stCondLst>
                                    <p:cond delay="0"/>
                                  </p:stCondLst>
                                  <p:childTnLst>
                                    <p:set>
                                      <p:cBhvr>
                                        <p:cTn id="154" dur="1" fill="hold">
                                          <p:stCondLst>
                                            <p:cond delay="0"/>
                                          </p:stCondLst>
                                        </p:cTn>
                                        <p:tgtEl>
                                          <p:spTgt spid="108570"/>
                                        </p:tgtEl>
                                        <p:attrNameLst>
                                          <p:attrName>style.visibility</p:attrName>
                                        </p:attrNameLst>
                                      </p:cBhvr>
                                      <p:to>
                                        <p:strVal val="visible"/>
                                      </p:to>
                                    </p:set>
                                    <p:anim calcmode="lin" valueType="num">
                                      <p:cBhvr>
                                        <p:cTn id="155" dur="1000" fill="hold"/>
                                        <p:tgtEl>
                                          <p:spTgt spid="108570"/>
                                        </p:tgtEl>
                                        <p:attrNameLst>
                                          <p:attrName>ppt_x</p:attrName>
                                        </p:attrNameLst>
                                      </p:cBhvr>
                                      <p:tavLst>
                                        <p:tav tm="0">
                                          <p:val>
                                            <p:strVal val="#ppt_x-.2"/>
                                          </p:val>
                                        </p:tav>
                                        <p:tav tm="100000">
                                          <p:val>
                                            <p:strVal val="#ppt_x"/>
                                          </p:val>
                                        </p:tav>
                                      </p:tavLst>
                                    </p:anim>
                                    <p:anim calcmode="lin" valueType="num">
                                      <p:cBhvr>
                                        <p:cTn id="156" dur="1000" fill="hold"/>
                                        <p:tgtEl>
                                          <p:spTgt spid="108570"/>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108570"/>
                                        </p:tgtEl>
                                      </p:cBhvr>
                                    </p:animEffect>
                                  </p:childTnLst>
                                </p:cTn>
                              </p:par>
                            </p:childTnLst>
                          </p:cTn>
                        </p:par>
                        <p:par>
                          <p:cTn id="158" fill="hold" nodeType="afterGroup">
                            <p:stCondLst>
                              <p:cond delay="20000"/>
                            </p:stCondLst>
                            <p:childTnLst>
                              <p:par>
                                <p:cTn id="159" presetID="29" presetClass="entr" presetSubtype="0" fill="hold" nodeType="afterEffect">
                                  <p:stCondLst>
                                    <p:cond delay="0"/>
                                  </p:stCondLst>
                                  <p:childTnLst>
                                    <p:set>
                                      <p:cBhvr>
                                        <p:cTn id="160" dur="1" fill="hold">
                                          <p:stCondLst>
                                            <p:cond delay="0"/>
                                          </p:stCondLst>
                                        </p:cTn>
                                        <p:tgtEl>
                                          <p:spTgt spid="108571"/>
                                        </p:tgtEl>
                                        <p:attrNameLst>
                                          <p:attrName>style.visibility</p:attrName>
                                        </p:attrNameLst>
                                      </p:cBhvr>
                                      <p:to>
                                        <p:strVal val="visible"/>
                                      </p:to>
                                    </p:set>
                                    <p:anim calcmode="lin" valueType="num">
                                      <p:cBhvr>
                                        <p:cTn id="161" dur="1000" fill="hold"/>
                                        <p:tgtEl>
                                          <p:spTgt spid="108571"/>
                                        </p:tgtEl>
                                        <p:attrNameLst>
                                          <p:attrName>ppt_x</p:attrName>
                                        </p:attrNameLst>
                                      </p:cBhvr>
                                      <p:tavLst>
                                        <p:tav tm="0">
                                          <p:val>
                                            <p:strVal val="#ppt_x-.2"/>
                                          </p:val>
                                        </p:tav>
                                        <p:tav tm="100000">
                                          <p:val>
                                            <p:strVal val="#ppt_x"/>
                                          </p:val>
                                        </p:tav>
                                      </p:tavLst>
                                    </p:anim>
                                    <p:anim calcmode="lin" valueType="num">
                                      <p:cBhvr>
                                        <p:cTn id="162" dur="1000" fill="hold"/>
                                        <p:tgtEl>
                                          <p:spTgt spid="108571"/>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108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8" grpId="0"/>
      <p:bldP spid="1085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5"/>
          <p:cNvSpPr txBox="1">
            <a:spLocks noChangeArrowheads="1"/>
          </p:cNvSpPr>
          <p:nvPr/>
        </p:nvSpPr>
        <p:spPr bwMode="auto">
          <a:xfrm>
            <a:off x="685800" y="898525"/>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800" b="1" i="1">
                <a:solidFill>
                  <a:srgbClr val="FF0000"/>
                </a:solidFill>
                <a:latin typeface="Times New Roman" pitchFamily="18" charset="0"/>
              </a:rPr>
              <a:t>? Vùng biển nước ta gồm bao nhiêu bộ phận là cơ sở pháp lý để xác định chủ quyền biển đảo Việt Nam ?</a:t>
            </a:r>
          </a:p>
        </p:txBody>
      </p:sp>
      <p:sp>
        <p:nvSpPr>
          <p:cNvPr id="53253" name="TextBox 1"/>
          <p:cNvSpPr txBox="1">
            <a:spLocks noChangeArrowheads="1"/>
          </p:cNvSpPr>
          <p:nvPr/>
        </p:nvSpPr>
        <p:spPr bwMode="auto">
          <a:xfrm>
            <a:off x="657225" y="1870075"/>
            <a:ext cx="3762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800" b="1">
                <a:solidFill>
                  <a:srgbClr val="0000FF"/>
                </a:solidFill>
                <a:latin typeface="Times New Roman" pitchFamily="18" charset="0"/>
              </a:rPr>
              <a:t>Gồm 5 bộ phận</a:t>
            </a:r>
          </a:p>
          <a:p>
            <a:pPr algn="ctr" eaLnBrk="1" hangingPunct="1"/>
            <a:endParaRPr lang="en-US" sz="2800" b="1">
              <a:solidFill>
                <a:srgbClr val="0000FF"/>
              </a:solidFill>
              <a:latin typeface="Times New Roman" pitchFamily="18" charset="0"/>
            </a:endParaRPr>
          </a:p>
          <a:p>
            <a:pPr algn="ctr" eaLnBrk="1" hangingPunct="1"/>
            <a:endParaRPr lang="en-US" sz="2800" b="1">
              <a:solidFill>
                <a:srgbClr val="0000FF"/>
              </a:solidFill>
              <a:latin typeface="Times New Roman" pitchFamily="18" charset="0"/>
            </a:endParaRPr>
          </a:p>
          <a:p>
            <a:pPr algn="ctr" eaLnBrk="1" hangingPunct="1"/>
            <a:endParaRPr lang="en-US" sz="2800" b="1">
              <a:solidFill>
                <a:srgbClr val="0000FF"/>
              </a:solidFill>
              <a:latin typeface="Times New Roman" pitchFamily="18" charset="0"/>
            </a:endParaRPr>
          </a:p>
        </p:txBody>
      </p:sp>
      <p:sp>
        <p:nvSpPr>
          <p:cNvPr id="6" name="Text Box 4"/>
          <p:cNvSpPr txBox="1">
            <a:spLocks noChangeArrowheads="1"/>
          </p:cNvSpPr>
          <p:nvPr/>
        </p:nvSpPr>
        <p:spPr bwMode="auto">
          <a:xfrm>
            <a:off x="2438400" y="2655888"/>
            <a:ext cx="5029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800" b="1" dirty="0">
                <a:solidFill>
                  <a:schemeClr val="tx2"/>
                </a:solidFill>
                <a:effectLst>
                  <a:outerShdw blurRad="38100" dist="38100" dir="2700000" algn="tl">
                    <a:srgbClr val="C0C0C0"/>
                  </a:outerShdw>
                </a:effectLst>
                <a:latin typeface="Times New Roman" pitchFamily="18" charset="0"/>
              </a:rPr>
              <a:t>      </a:t>
            </a:r>
            <a:r>
              <a:rPr lang="en-US" sz="2800" dirty="0">
                <a:solidFill>
                  <a:schemeClr val="tx2"/>
                </a:solidFill>
                <a:latin typeface="Times New Roman" pitchFamily="18" charset="0"/>
              </a:rPr>
              <a:t>-</a:t>
            </a:r>
            <a:r>
              <a:rPr lang="en-US" sz="2800" b="1" dirty="0">
                <a:solidFill>
                  <a:schemeClr val="tx2"/>
                </a:solidFill>
                <a:latin typeface="Times New Roman" pitchFamily="18" charset="0"/>
              </a:rPr>
              <a:t> Nội thuỷ.</a:t>
            </a:r>
          </a:p>
          <a:p>
            <a:pPr eaLnBrk="0" hangingPunct="0">
              <a:spcBef>
                <a:spcPct val="50000"/>
              </a:spcBef>
              <a:defRPr/>
            </a:pPr>
            <a:r>
              <a:rPr lang="en-US" sz="2800" b="1" dirty="0">
                <a:solidFill>
                  <a:schemeClr val="tx2"/>
                </a:solidFill>
                <a:latin typeface="Times New Roman" pitchFamily="18" charset="0"/>
              </a:rPr>
              <a:t>      </a:t>
            </a:r>
            <a:r>
              <a:rPr lang="en-US" sz="2800" dirty="0">
                <a:solidFill>
                  <a:schemeClr val="tx2"/>
                </a:solidFill>
                <a:latin typeface="Times New Roman" pitchFamily="18" charset="0"/>
              </a:rPr>
              <a:t>-</a:t>
            </a:r>
            <a:r>
              <a:rPr lang="en-US" sz="2800" b="1" dirty="0">
                <a:solidFill>
                  <a:schemeClr val="tx2"/>
                </a:solidFill>
                <a:latin typeface="Times New Roman" pitchFamily="18" charset="0"/>
              </a:rPr>
              <a:t> Lãnh hải.</a:t>
            </a:r>
          </a:p>
          <a:p>
            <a:pPr eaLnBrk="0" hangingPunct="0">
              <a:spcBef>
                <a:spcPct val="50000"/>
              </a:spcBef>
              <a:defRPr/>
            </a:pPr>
            <a:r>
              <a:rPr lang="en-US" sz="2800" b="1" dirty="0">
                <a:solidFill>
                  <a:schemeClr val="tx2"/>
                </a:solidFill>
                <a:latin typeface="Times New Roman" pitchFamily="18" charset="0"/>
              </a:rPr>
              <a:t>      </a:t>
            </a:r>
            <a:r>
              <a:rPr lang="en-US" sz="2800" dirty="0">
                <a:solidFill>
                  <a:schemeClr val="tx2"/>
                </a:solidFill>
                <a:latin typeface="Times New Roman" pitchFamily="18" charset="0"/>
              </a:rPr>
              <a:t>-</a:t>
            </a:r>
            <a:r>
              <a:rPr lang="en-US" sz="2800" b="1" dirty="0">
                <a:solidFill>
                  <a:schemeClr val="tx2"/>
                </a:solidFill>
                <a:latin typeface="Times New Roman" pitchFamily="18" charset="0"/>
              </a:rPr>
              <a:t> Vùng tiếp giáp lãnh hải</a:t>
            </a:r>
            <a:r>
              <a:rPr lang="en-US" sz="2800" b="1" dirty="0">
                <a:solidFill>
                  <a:schemeClr val="tx2"/>
                </a:solidFill>
                <a:effectLst>
                  <a:outerShdw blurRad="38100" dist="38100" dir="2700000" algn="tl">
                    <a:srgbClr val="C0C0C0"/>
                  </a:outerShdw>
                </a:effectLst>
                <a:latin typeface="Times New Roman" pitchFamily="18" charset="0"/>
              </a:rPr>
              <a:t>.</a:t>
            </a:r>
          </a:p>
          <a:p>
            <a:pPr eaLnBrk="0" hangingPunct="0">
              <a:spcBef>
                <a:spcPct val="50000"/>
              </a:spcBef>
              <a:defRPr/>
            </a:pPr>
            <a:r>
              <a:rPr lang="en-US" sz="2800" b="1" dirty="0">
                <a:solidFill>
                  <a:schemeClr val="tx2"/>
                </a:solidFill>
                <a:effectLst>
                  <a:outerShdw blurRad="38100" dist="38100" dir="2700000" algn="tl">
                    <a:srgbClr val="C0C0C0"/>
                  </a:outerShdw>
                </a:effectLst>
                <a:latin typeface="Times New Roman" pitchFamily="18" charset="0"/>
              </a:rPr>
              <a:t>      </a:t>
            </a:r>
            <a:r>
              <a:rPr lang="en-US" sz="2800" dirty="0">
                <a:solidFill>
                  <a:schemeClr val="tx2"/>
                </a:solidFill>
                <a:latin typeface="Times New Roman" pitchFamily="18" charset="0"/>
              </a:rPr>
              <a:t>-</a:t>
            </a:r>
            <a:r>
              <a:rPr lang="en-US" sz="2800" b="1" dirty="0">
                <a:solidFill>
                  <a:schemeClr val="tx2"/>
                </a:solidFill>
                <a:latin typeface="Times New Roman" pitchFamily="18" charset="0"/>
              </a:rPr>
              <a:t> Vùng đặc quyền </a:t>
            </a:r>
            <a:r>
              <a:rPr lang="en-US" sz="2800" b="1" dirty="0" err="1">
                <a:solidFill>
                  <a:schemeClr val="tx2"/>
                </a:solidFill>
                <a:latin typeface="Times New Roman" pitchFamily="18" charset="0"/>
              </a:rPr>
              <a:t>kinh</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tế</a:t>
            </a:r>
            <a:endParaRPr lang="en-US" sz="2800" b="1" dirty="0">
              <a:solidFill>
                <a:schemeClr val="tx2"/>
              </a:solidFill>
              <a:latin typeface="Times New Roman" pitchFamily="18" charset="0"/>
            </a:endParaRPr>
          </a:p>
          <a:p>
            <a:pPr eaLnBrk="0" hangingPunct="0">
              <a:spcBef>
                <a:spcPct val="50000"/>
              </a:spcBef>
              <a:defRPr/>
            </a:pPr>
            <a:r>
              <a:rPr lang="en-US" sz="2800" b="1" dirty="0">
                <a:solidFill>
                  <a:srgbClr val="0033CC"/>
                </a:solidFill>
                <a:latin typeface="Times New Roman" pitchFamily="18" charset="0"/>
              </a:rPr>
              <a:t>     </a:t>
            </a:r>
            <a:r>
              <a:rPr lang="en-US" sz="2800" dirty="0">
                <a:solidFill>
                  <a:schemeClr val="tx2"/>
                </a:solidFill>
                <a:latin typeface="Times New Roman" pitchFamily="18" charset="0"/>
              </a:rPr>
              <a:t> -</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Thềm</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lục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địa</a:t>
            </a:r>
            <a:r>
              <a:rPr lang="en-US" sz="2800" b="1" dirty="0">
                <a:solidFill>
                  <a:schemeClr val="tx2"/>
                </a:solidFill>
                <a:latin typeface="Times New Roman" pitchFamily="18" charset="0"/>
              </a:rPr>
              <a:t>.</a:t>
            </a:r>
            <a:endParaRPr lang="en-US" sz="2800" b="1" dirty="0">
              <a:solidFill>
                <a:srgbClr val="0033CC"/>
              </a:solidFill>
              <a:latin typeface="Times New Roman" pitchFamily="18" charset="0"/>
            </a:endParaRPr>
          </a:p>
        </p:txBody>
      </p:sp>
      <p:sp>
        <p:nvSpPr>
          <p:cNvPr id="18437" name="TextBox 1"/>
          <p:cNvSpPr txBox="1">
            <a:spLocks noChangeArrowheads="1"/>
          </p:cNvSpPr>
          <p:nvPr/>
        </p:nvSpPr>
        <p:spPr bwMode="auto">
          <a:xfrm>
            <a:off x="2857500" y="250825"/>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3200" b="1" u="sng">
                <a:latin typeface="Times New Roman" pitchFamily="18" charset="0"/>
              </a:rPr>
              <a:t>Củng cố 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arn(inVertical)">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barn(inVertical)">
                                      <p:cBhvr>
                                        <p:cTn id="12" dur="500"/>
                                        <p:tgtEl>
                                          <p:spTgt spid="53253"/>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linds(horizontal)">
                                      <p:cBhvr>
                                        <p:cTn id="16" dur="500"/>
                                        <p:tgtEl>
                                          <p:spTgt spid="6">
                                            <p:txEl>
                                              <p:pRg st="0" end="0"/>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par>
                          <p:cTn id="21" fill="hold" nodeType="afterGroup">
                            <p:stCondLst>
                              <p:cond delay="1500"/>
                            </p:stCondLst>
                            <p:childTnLst>
                              <p:par>
                                <p:cTn id="22" presetID="3" presetClass="entr" presetSubtype="10"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linds(horizontal)">
                                      <p:cBhvr>
                                        <p:cTn id="24" dur="500"/>
                                        <p:tgtEl>
                                          <p:spTgt spid="6">
                                            <p:txEl>
                                              <p:pRg st="2" end="2"/>
                                            </p:txEl>
                                          </p:spTgt>
                                        </p:tgtEl>
                                      </p:cBhvr>
                                    </p:animEffect>
                                  </p:childTnLst>
                                </p:cTn>
                              </p:par>
                            </p:childTnLst>
                          </p:cTn>
                        </p:par>
                        <p:par>
                          <p:cTn id="25" fill="hold" nodeType="afterGroup">
                            <p:stCondLst>
                              <p:cond delay="2000"/>
                            </p:stCondLst>
                            <p:childTnLst>
                              <p:par>
                                <p:cTn id="26" presetID="3" presetClass="entr" presetSubtype="10"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linds(horizontal)">
                                      <p:cBhvr>
                                        <p:cTn id="28" dur="500"/>
                                        <p:tgtEl>
                                          <p:spTgt spid="6">
                                            <p:txEl>
                                              <p:pRg st="3" end="3"/>
                                            </p:txEl>
                                          </p:spTgt>
                                        </p:tgtEl>
                                      </p:cBhvr>
                                    </p:animEffect>
                                  </p:childTnLst>
                                </p:cTn>
                              </p:par>
                            </p:childTnLst>
                          </p:cTn>
                        </p:par>
                        <p:par>
                          <p:cTn id="29" fill="hold" nodeType="afterGroup">
                            <p:stCondLst>
                              <p:cond delay="2500"/>
                            </p:stCondLst>
                            <p:childTnLst>
                              <p:par>
                                <p:cTn id="30" presetID="3" presetClass="entr" presetSubtype="10"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descr="Bouquet"/>
          <p:cNvSpPr txBox="1">
            <a:spLocks noChangeArrowheads="1"/>
          </p:cNvSpPr>
          <p:nvPr/>
        </p:nvSpPr>
        <p:spPr bwMode="auto">
          <a:xfrm>
            <a:off x="0" y="0"/>
            <a:ext cx="9144000" cy="697071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pic>
        <p:nvPicPr>
          <p:cNvPr id="49154" name="Picture 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11"/>
          <p:cNvSpPr txBox="1">
            <a:spLocks noChangeArrowheads="1"/>
          </p:cNvSpPr>
          <p:nvPr/>
        </p:nvSpPr>
        <p:spPr bwMode="auto">
          <a:xfrm>
            <a:off x="1447800" y="1676400"/>
            <a:ext cx="5715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buFontTx/>
              <a:buChar char="-"/>
            </a:pPr>
            <a:r>
              <a:rPr lang="en-US" sz="2800" b="1">
                <a:solidFill>
                  <a:srgbClr val="0000CC"/>
                </a:solidFill>
                <a:latin typeface="Times New Roman" pitchFamily="18" charset="0"/>
              </a:rPr>
              <a:t> Nắm vững nội dung bài học.</a:t>
            </a:r>
          </a:p>
          <a:p>
            <a:pPr eaLnBrk="1" hangingPunct="1"/>
            <a:r>
              <a:rPr lang="en-US" sz="2800" b="1">
                <a:solidFill>
                  <a:srgbClr val="0000CC"/>
                </a:solidFill>
                <a:latin typeface="Times New Roman" pitchFamily="18" charset="0"/>
              </a:rPr>
              <a:t>- Trả lời câu hỏi và làm bài tập: SGK-139</a:t>
            </a:r>
          </a:p>
          <a:p>
            <a:pPr eaLnBrk="1" hangingPunct="1"/>
            <a:r>
              <a:rPr lang="en-US" sz="2800" b="1">
                <a:solidFill>
                  <a:srgbClr val="0000CC"/>
                </a:solidFill>
                <a:latin typeface="Times New Roman" pitchFamily="18" charset="0"/>
              </a:rPr>
              <a:t>- Chuẩn bị bài 39: Phát triển tổng hợp kinh tế và bảo vệ tài nguyên môi trường biển đảo (tiết 2).</a:t>
            </a:r>
          </a:p>
        </p:txBody>
      </p:sp>
      <p:sp>
        <p:nvSpPr>
          <p:cNvPr id="37900" name="WordArt 12"/>
          <p:cNvSpPr>
            <a:spLocks noChangeArrowheads="1" noChangeShapeType="1" noTextEdit="1"/>
          </p:cNvSpPr>
          <p:nvPr/>
        </p:nvSpPr>
        <p:spPr bwMode="auto">
          <a:xfrm>
            <a:off x="1752600" y="1066800"/>
            <a:ext cx="3276600" cy="533400"/>
          </a:xfrm>
          <a:prstGeom prst="rect">
            <a:avLst/>
          </a:prstGeom>
        </p:spPr>
        <p:txBody>
          <a:bodyPr wrap="none" fromWordArt="1">
            <a:prstTxWarp prst="textPlain">
              <a:avLst>
                <a:gd name="adj" fmla="val 50000"/>
              </a:avLst>
            </a:prstTxWarp>
          </a:bodyPr>
          <a:lstStyle/>
          <a:p>
            <a:pPr algn="ctr">
              <a:defRPr/>
            </a:pPr>
            <a:r>
              <a:rPr lang="en-US" sz="3600" b="1" u="sng" kern="10" dirty="0" err="1">
                <a:ln w="9525">
                  <a:solidFill>
                    <a:srgbClr val="66FF66"/>
                  </a:solidFill>
                  <a:round/>
                  <a:headEnd/>
                  <a:tailEnd/>
                </a:ln>
                <a:solidFill>
                  <a:srgbClr val="FF0000"/>
                </a:solidFill>
                <a:latin typeface="Times New Roman"/>
                <a:cs typeface="Times New Roman"/>
              </a:rPr>
              <a:t>Vận</a:t>
            </a:r>
            <a:r>
              <a:rPr lang="en-US" sz="3600" b="1" u="sng" kern="10" dirty="0">
                <a:ln w="9525">
                  <a:solidFill>
                    <a:srgbClr val="66FF66"/>
                  </a:solidFill>
                  <a:round/>
                  <a:headEnd/>
                  <a:tailEnd/>
                </a:ln>
                <a:solidFill>
                  <a:srgbClr val="FF0000"/>
                </a:solidFill>
                <a:latin typeface="Times New Roman"/>
                <a:cs typeface="Times New Roman"/>
              </a:rPr>
              <a:t> </a:t>
            </a:r>
            <a:r>
              <a:rPr lang="en-US" sz="3600" b="1" u="sng" kern="10" dirty="0" err="1">
                <a:ln w="9525">
                  <a:solidFill>
                    <a:srgbClr val="66FF66"/>
                  </a:solidFill>
                  <a:round/>
                  <a:headEnd/>
                  <a:tailEnd/>
                </a:ln>
                <a:solidFill>
                  <a:srgbClr val="FF0000"/>
                </a:solidFill>
                <a:latin typeface="Times New Roman"/>
                <a:cs typeface="Times New Roman"/>
              </a:rPr>
              <a:t>dụng</a:t>
            </a:r>
            <a:endParaRPr lang="en-US" sz="3600" b="1" u="sng" kern="10" dirty="0">
              <a:ln w="9525">
                <a:solidFill>
                  <a:srgbClr val="66FF66"/>
                </a:solidFill>
                <a:round/>
                <a:headEnd/>
                <a:tailEnd/>
              </a:ln>
              <a:solidFill>
                <a:srgbClr val="FF00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899"/>
                                        </p:tgtEl>
                                        <p:attrNameLst>
                                          <p:attrName>style.visibility</p:attrName>
                                        </p:attrNameLst>
                                      </p:cBhvr>
                                      <p:to>
                                        <p:strVal val="visible"/>
                                      </p:to>
                                    </p:set>
                                    <p:animEffect transition="in" filter="blinds(horizontal)">
                                      <p:cBhvr>
                                        <p:cTn id="10" dur="500"/>
                                        <p:tgtEl>
                                          <p:spTgt spid="37899"/>
                                        </p:tgtEl>
                                      </p:cBhvr>
                                    </p:animEffect>
                                  </p:childTnLst>
                                </p:cTn>
                              </p:par>
                              <p:par>
                                <p:cTn id="11" presetID="3" presetClass="entr" presetSubtype="10" fill="hold" nodeType="withEffect">
                                  <p:stCondLst>
                                    <p:cond delay="0"/>
                                  </p:stCondLst>
                                  <p:childTnLst>
                                    <p:set>
                                      <p:cBhvr>
                                        <p:cTn id="12" dur="1" fill="hold">
                                          <p:stCondLst>
                                            <p:cond delay="0"/>
                                          </p:stCondLst>
                                        </p:cTn>
                                        <p:tgtEl>
                                          <p:spTgt spid="37900"/>
                                        </p:tgtEl>
                                        <p:attrNameLst>
                                          <p:attrName>style.visibility</p:attrName>
                                        </p:attrNameLst>
                                      </p:cBhvr>
                                      <p:to>
                                        <p:strVal val="visible"/>
                                      </p:to>
                                    </p:set>
                                    <p:animEffect transition="in" filter="blinds(horizontal)">
                                      <p:cBhvr>
                                        <p:cTn id="13"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27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256" name="Picture 24" descr="Luoc do mot so dao va quan dao Vie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459288" cy="6019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5257" name="Freeform 25"/>
          <p:cNvSpPr>
            <a:spLocks/>
          </p:cNvSpPr>
          <p:nvPr/>
        </p:nvSpPr>
        <p:spPr bwMode="auto">
          <a:xfrm>
            <a:off x="5562600" y="1600200"/>
            <a:ext cx="2181225" cy="4764088"/>
          </a:xfrm>
          <a:custGeom>
            <a:avLst/>
            <a:gdLst>
              <a:gd name="T0" fmla="*/ 2147483647 w 1374"/>
              <a:gd name="T1" fmla="*/ 2147483647 h 3001"/>
              <a:gd name="T2" fmla="*/ 2147483647 w 1374"/>
              <a:gd name="T3" fmla="*/ 2147483647 h 3001"/>
              <a:gd name="T4" fmla="*/ 2147483647 w 1374"/>
              <a:gd name="T5" fmla="*/ 2147483647 h 3001"/>
              <a:gd name="T6" fmla="*/ 2147483647 w 1374"/>
              <a:gd name="T7" fmla="*/ 2147483647 h 3001"/>
              <a:gd name="T8" fmla="*/ 2147483647 w 1374"/>
              <a:gd name="T9" fmla="*/ 2147483647 h 3001"/>
              <a:gd name="T10" fmla="*/ 2147483647 w 1374"/>
              <a:gd name="T11" fmla="*/ 2147483647 h 3001"/>
              <a:gd name="T12" fmla="*/ 2147483647 w 1374"/>
              <a:gd name="T13" fmla="*/ 2147483647 h 3001"/>
              <a:gd name="T14" fmla="*/ 2147483647 w 1374"/>
              <a:gd name="T15" fmla="*/ 2147483647 h 3001"/>
              <a:gd name="T16" fmla="*/ 2147483647 w 1374"/>
              <a:gd name="T17" fmla="*/ 2147483647 h 3001"/>
              <a:gd name="T18" fmla="*/ 2147483647 w 1374"/>
              <a:gd name="T19" fmla="*/ 2147483647 h 3001"/>
              <a:gd name="T20" fmla="*/ 2147483647 w 1374"/>
              <a:gd name="T21" fmla="*/ 2147483647 h 3001"/>
              <a:gd name="T22" fmla="*/ 2147483647 w 1374"/>
              <a:gd name="T23" fmla="*/ 2147483647 h 3001"/>
              <a:gd name="T24" fmla="*/ 2147483647 w 1374"/>
              <a:gd name="T25" fmla="*/ 2147483647 h 3001"/>
              <a:gd name="T26" fmla="*/ 2147483647 w 1374"/>
              <a:gd name="T27" fmla="*/ 2147483647 h 3001"/>
              <a:gd name="T28" fmla="*/ 2147483647 w 1374"/>
              <a:gd name="T29" fmla="*/ 2147483647 h 3001"/>
              <a:gd name="T30" fmla="*/ 2147483647 w 1374"/>
              <a:gd name="T31" fmla="*/ 2147483647 h 3001"/>
              <a:gd name="T32" fmla="*/ 2147483647 w 1374"/>
              <a:gd name="T33" fmla="*/ 2147483647 h 3001"/>
              <a:gd name="T34" fmla="*/ 2147483647 w 1374"/>
              <a:gd name="T35" fmla="*/ 2147483647 h 3001"/>
              <a:gd name="T36" fmla="*/ 2147483647 w 1374"/>
              <a:gd name="T37" fmla="*/ 2147483647 h 3001"/>
              <a:gd name="T38" fmla="*/ 2147483647 w 1374"/>
              <a:gd name="T39" fmla="*/ 2147483647 h 3001"/>
              <a:gd name="T40" fmla="*/ 2147483647 w 1374"/>
              <a:gd name="T41" fmla="*/ 2147483647 h 3001"/>
              <a:gd name="T42" fmla="*/ 2147483647 w 1374"/>
              <a:gd name="T43" fmla="*/ 2147483647 h 3001"/>
              <a:gd name="T44" fmla="*/ 2147483647 w 1374"/>
              <a:gd name="T45" fmla="*/ 2147483647 h 3001"/>
              <a:gd name="T46" fmla="*/ 2147483647 w 1374"/>
              <a:gd name="T47" fmla="*/ 2147483647 h 3001"/>
              <a:gd name="T48" fmla="*/ 2147483647 w 1374"/>
              <a:gd name="T49" fmla="*/ 2147483647 h 3001"/>
              <a:gd name="T50" fmla="*/ 2147483647 w 1374"/>
              <a:gd name="T51" fmla="*/ 2147483647 h 3001"/>
              <a:gd name="T52" fmla="*/ 2147483647 w 1374"/>
              <a:gd name="T53" fmla="*/ 2147483647 h 3001"/>
              <a:gd name="T54" fmla="*/ 2147483647 w 1374"/>
              <a:gd name="T55" fmla="*/ 2147483647 h 3001"/>
              <a:gd name="T56" fmla="*/ 2147483647 w 1374"/>
              <a:gd name="T57" fmla="*/ 2147483647 h 3001"/>
              <a:gd name="T58" fmla="*/ 2147483647 w 1374"/>
              <a:gd name="T59" fmla="*/ 2147483647 h 3001"/>
              <a:gd name="T60" fmla="*/ 2147483647 w 1374"/>
              <a:gd name="T61" fmla="*/ 2147483647 h 3001"/>
              <a:gd name="T62" fmla="*/ 2147483647 w 1374"/>
              <a:gd name="T63" fmla="*/ 2147483647 h 3001"/>
              <a:gd name="T64" fmla="*/ 2147483647 w 1374"/>
              <a:gd name="T65" fmla="*/ 2147483647 h 3001"/>
              <a:gd name="T66" fmla="*/ 2147483647 w 1374"/>
              <a:gd name="T67" fmla="*/ 2147483647 h 3001"/>
              <a:gd name="T68" fmla="*/ 2147483647 w 1374"/>
              <a:gd name="T69" fmla="*/ 2147483647 h 3001"/>
              <a:gd name="T70" fmla="*/ 2147483647 w 1374"/>
              <a:gd name="T71" fmla="*/ 2147483647 h 3001"/>
              <a:gd name="T72" fmla="*/ 2147483647 w 1374"/>
              <a:gd name="T73" fmla="*/ 2147483647 h 3001"/>
              <a:gd name="T74" fmla="*/ 2147483647 w 1374"/>
              <a:gd name="T75" fmla="*/ 2147483647 h 3001"/>
              <a:gd name="T76" fmla="*/ 2147483647 w 1374"/>
              <a:gd name="T77" fmla="*/ 2147483647 h 3001"/>
              <a:gd name="T78" fmla="*/ 2147483647 w 1374"/>
              <a:gd name="T79" fmla="*/ 2147483647 h 3001"/>
              <a:gd name="T80" fmla="*/ 2147483647 w 1374"/>
              <a:gd name="T81" fmla="*/ 2147483647 h 3001"/>
              <a:gd name="T82" fmla="*/ 2147483647 w 1374"/>
              <a:gd name="T83" fmla="*/ 2147483647 h 3001"/>
              <a:gd name="T84" fmla="*/ 2147483647 w 1374"/>
              <a:gd name="T85" fmla="*/ 2147483647 h 3001"/>
              <a:gd name="T86" fmla="*/ 0 w 1374"/>
              <a:gd name="T87" fmla="*/ 2147483647 h 30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4" h="3001">
                <a:moveTo>
                  <a:pt x="954" y="2"/>
                </a:moveTo>
                <a:cubicBezTo>
                  <a:pt x="925" y="12"/>
                  <a:pt x="891" y="0"/>
                  <a:pt x="864" y="14"/>
                </a:cubicBezTo>
                <a:cubicBezTo>
                  <a:pt x="853" y="20"/>
                  <a:pt x="860" y="38"/>
                  <a:pt x="858" y="50"/>
                </a:cubicBezTo>
                <a:cubicBezTo>
                  <a:pt x="850" y="48"/>
                  <a:pt x="842" y="44"/>
                  <a:pt x="834" y="44"/>
                </a:cubicBezTo>
                <a:cubicBezTo>
                  <a:pt x="774" y="44"/>
                  <a:pt x="808" y="101"/>
                  <a:pt x="774" y="128"/>
                </a:cubicBezTo>
                <a:cubicBezTo>
                  <a:pt x="758" y="141"/>
                  <a:pt x="734" y="137"/>
                  <a:pt x="714" y="140"/>
                </a:cubicBezTo>
                <a:cubicBezTo>
                  <a:pt x="703" y="137"/>
                  <a:pt x="677" y="127"/>
                  <a:pt x="666" y="140"/>
                </a:cubicBezTo>
                <a:cubicBezTo>
                  <a:pt x="658" y="150"/>
                  <a:pt x="666" y="172"/>
                  <a:pt x="654" y="176"/>
                </a:cubicBezTo>
                <a:cubicBezTo>
                  <a:pt x="611" y="190"/>
                  <a:pt x="629" y="181"/>
                  <a:pt x="600" y="200"/>
                </a:cubicBezTo>
                <a:cubicBezTo>
                  <a:pt x="593" y="246"/>
                  <a:pt x="597" y="262"/>
                  <a:pt x="564" y="290"/>
                </a:cubicBezTo>
                <a:cubicBezTo>
                  <a:pt x="551" y="301"/>
                  <a:pt x="544" y="314"/>
                  <a:pt x="528" y="320"/>
                </a:cubicBezTo>
                <a:cubicBezTo>
                  <a:pt x="513" y="326"/>
                  <a:pt x="496" y="327"/>
                  <a:pt x="480" y="332"/>
                </a:cubicBezTo>
                <a:cubicBezTo>
                  <a:pt x="469" y="400"/>
                  <a:pt x="490" y="346"/>
                  <a:pt x="420" y="374"/>
                </a:cubicBezTo>
                <a:cubicBezTo>
                  <a:pt x="414" y="376"/>
                  <a:pt x="418" y="388"/>
                  <a:pt x="414" y="392"/>
                </a:cubicBezTo>
                <a:cubicBezTo>
                  <a:pt x="410" y="396"/>
                  <a:pt x="402" y="396"/>
                  <a:pt x="396" y="398"/>
                </a:cubicBezTo>
                <a:cubicBezTo>
                  <a:pt x="359" y="435"/>
                  <a:pt x="386" y="501"/>
                  <a:pt x="342" y="530"/>
                </a:cubicBezTo>
                <a:cubicBezTo>
                  <a:pt x="335" y="598"/>
                  <a:pt x="337" y="598"/>
                  <a:pt x="372" y="650"/>
                </a:cubicBezTo>
                <a:cubicBezTo>
                  <a:pt x="389" y="719"/>
                  <a:pt x="419" y="718"/>
                  <a:pt x="474" y="746"/>
                </a:cubicBezTo>
                <a:cubicBezTo>
                  <a:pt x="492" y="755"/>
                  <a:pt x="528" y="776"/>
                  <a:pt x="528" y="776"/>
                </a:cubicBezTo>
                <a:cubicBezTo>
                  <a:pt x="532" y="782"/>
                  <a:pt x="535" y="789"/>
                  <a:pt x="540" y="794"/>
                </a:cubicBezTo>
                <a:cubicBezTo>
                  <a:pt x="545" y="799"/>
                  <a:pt x="556" y="799"/>
                  <a:pt x="558" y="806"/>
                </a:cubicBezTo>
                <a:cubicBezTo>
                  <a:pt x="572" y="844"/>
                  <a:pt x="558" y="910"/>
                  <a:pt x="606" y="926"/>
                </a:cubicBezTo>
                <a:cubicBezTo>
                  <a:pt x="620" y="947"/>
                  <a:pt x="620" y="960"/>
                  <a:pt x="642" y="974"/>
                </a:cubicBezTo>
                <a:cubicBezTo>
                  <a:pt x="661" y="1003"/>
                  <a:pt x="697" y="1003"/>
                  <a:pt x="726" y="1022"/>
                </a:cubicBezTo>
                <a:cubicBezTo>
                  <a:pt x="728" y="1028"/>
                  <a:pt x="727" y="1036"/>
                  <a:pt x="732" y="1040"/>
                </a:cubicBezTo>
                <a:cubicBezTo>
                  <a:pt x="742" y="1047"/>
                  <a:pt x="768" y="1052"/>
                  <a:pt x="768" y="1052"/>
                </a:cubicBezTo>
                <a:cubicBezTo>
                  <a:pt x="764" y="1058"/>
                  <a:pt x="754" y="1063"/>
                  <a:pt x="756" y="1070"/>
                </a:cubicBezTo>
                <a:cubicBezTo>
                  <a:pt x="758" y="1076"/>
                  <a:pt x="768" y="1073"/>
                  <a:pt x="774" y="1076"/>
                </a:cubicBezTo>
                <a:cubicBezTo>
                  <a:pt x="787" y="1083"/>
                  <a:pt x="798" y="1092"/>
                  <a:pt x="810" y="1100"/>
                </a:cubicBezTo>
                <a:cubicBezTo>
                  <a:pt x="817" y="1105"/>
                  <a:pt x="823" y="1111"/>
                  <a:pt x="828" y="1118"/>
                </a:cubicBezTo>
                <a:cubicBezTo>
                  <a:pt x="833" y="1124"/>
                  <a:pt x="834" y="1131"/>
                  <a:pt x="840" y="1136"/>
                </a:cubicBezTo>
                <a:cubicBezTo>
                  <a:pt x="845" y="1140"/>
                  <a:pt x="852" y="1139"/>
                  <a:pt x="858" y="1142"/>
                </a:cubicBezTo>
                <a:cubicBezTo>
                  <a:pt x="871" y="1149"/>
                  <a:pt x="882" y="1158"/>
                  <a:pt x="894" y="1166"/>
                </a:cubicBezTo>
                <a:cubicBezTo>
                  <a:pt x="905" y="1173"/>
                  <a:pt x="919" y="1171"/>
                  <a:pt x="930" y="1178"/>
                </a:cubicBezTo>
                <a:cubicBezTo>
                  <a:pt x="953" y="1193"/>
                  <a:pt x="979" y="1199"/>
                  <a:pt x="1002" y="1214"/>
                </a:cubicBezTo>
                <a:cubicBezTo>
                  <a:pt x="1031" y="1258"/>
                  <a:pt x="1024" y="1243"/>
                  <a:pt x="1062" y="1268"/>
                </a:cubicBezTo>
                <a:cubicBezTo>
                  <a:pt x="1074" y="1303"/>
                  <a:pt x="1078" y="1339"/>
                  <a:pt x="1116" y="1352"/>
                </a:cubicBezTo>
                <a:cubicBezTo>
                  <a:pt x="1142" y="1391"/>
                  <a:pt x="1182" y="1400"/>
                  <a:pt x="1218" y="1424"/>
                </a:cubicBezTo>
                <a:cubicBezTo>
                  <a:pt x="1246" y="1465"/>
                  <a:pt x="1237" y="1446"/>
                  <a:pt x="1248" y="1478"/>
                </a:cubicBezTo>
                <a:cubicBezTo>
                  <a:pt x="1252" y="1532"/>
                  <a:pt x="1236" y="1570"/>
                  <a:pt x="1278" y="1598"/>
                </a:cubicBezTo>
                <a:cubicBezTo>
                  <a:pt x="1285" y="1635"/>
                  <a:pt x="1305" y="1686"/>
                  <a:pt x="1326" y="1718"/>
                </a:cubicBezTo>
                <a:cubicBezTo>
                  <a:pt x="1330" y="1780"/>
                  <a:pt x="1321" y="1801"/>
                  <a:pt x="1350" y="1844"/>
                </a:cubicBezTo>
                <a:cubicBezTo>
                  <a:pt x="1357" y="1957"/>
                  <a:pt x="1353" y="1918"/>
                  <a:pt x="1374" y="1982"/>
                </a:cubicBezTo>
                <a:cubicBezTo>
                  <a:pt x="1365" y="2025"/>
                  <a:pt x="1345" y="2027"/>
                  <a:pt x="1332" y="2066"/>
                </a:cubicBezTo>
                <a:cubicBezTo>
                  <a:pt x="1342" y="2137"/>
                  <a:pt x="1344" y="2085"/>
                  <a:pt x="1326" y="2126"/>
                </a:cubicBezTo>
                <a:cubicBezTo>
                  <a:pt x="1321" y="2138"/>
                  <a:pt x="1314" y="2162"/>
                  <a:pt x="1314" y="2162"/>
                </a:cubicBezTo>
                <a:cubicBezTo>
                  <a:pt x="1310" y="2190"/>
                  <a:pt x="1299" y="2214"/>
                  <a:pt x="1308" y="2240"/>
                </a:cubicBezTo>
                <a:cubicBezTo>
                  <a:pt x="1302" y="2298"/>
                  <a:pt x="1312" y="2303"/>
                  <a:pt x="1266" y="2318"/>
                </a:cubicBezTo>
                <a:cubicBezTo>
                  <a:pt x="1252" y="2361"/>
                  <a:pt x="1276" y="2370"/>
                  <a:pt x="1224" y="2360"/>
                </a:cubicBezTo>
                <a:cubicBezTo>
                  <a:pt x="1151" y="2375"/>
                  <a:pt x="1220" y="2352"/>
                  <a:pt x="1188" y="2384"/>
                </a:cubicBezTo>
                <a:cubicBezTo>
                  <a:pt x="1185" y="2387"/>
                  <a:pt x="1146" y="2396"/>
                  <a:pt x="1146" y="2396"/>
                </a:cubicBezTo>
                <a:cubicBezTo>
                  <a:pt x="1101" y="2441"/>
                  <a:pt x="1091" y="2432"/>
                  <a:pt x="1038" y="2450"/>
                </a:cubicBezTo>
                <a:cubicBezTo>
                  <a:pt x="1032" y="2456"/>
                  <a:pt x="1027" y="2464"/>
                  <a:pt x="1020" y="2468"/>
                </a:cubicBezTo>
                <a:cubicBezTo>
                  <a:pt x="1009" y="2474"/>
                  <a:pt x="984" y="2480"/>
                  <a:pt x="984" y="2480"/>
                </a:cubicBezTo>
                <a:cubicBezTo>
                  <a:pt x="1035" y="2514"/>
                  <a:pt x="936" y="2509"/>
                  <a:pt x="924" y="2510"/>
                </a:cubicBezTo>
                <a:cubicBezTo>
                  <a:pt x="864" y="2530"/>
                  <a:pt x="813" y="2554"/>
                  <a:pt x="750" y="2564"/>
                </a:cubicBezTo>
                <a:cubicBezTo>
                  <a:pt x="727" y="2580"/>
                  <a:pt x="717" y="2580"/>
                  <a:pt x="708" y="2552"/>
                </a:cubicBezTo>
                <a:cubicBezTo>
                  <a:pt x="694" y="2557"/>
                  <a:pt x="674" y="2552"/>
                  <a:pt x="666" y="2564"/>
                </a:cubicBezTo>
                <a:cubicBezTo>
                  <a:pt x="630" y="2622"/>
                  <a:pt x="687" y="2597"/>
                  <a:pt x="642" y="2612"/>
                </a:cubicBezTo>
                <a:cubicBezTo>
                  <a:pt x="651" y="2638"/>
                  <a:pt x="647" y="2645"/>
                  <a:pt x="624" y="2660"/>
                </a:cubicBezTo>
                <a:cubicBezTo>
                  <a:pt x="622" y="2674"/>
                  <a:pt x="628" y="2692"/>
                  <a:pt x="618" y="2702"/>
                </a:cubicBezTo>
                <a:cubicBezTo>
                  <a:pt x="608" y="2712"/>
                  <a:pt x="587" y="2699"/>
                  <a:pt x="576" y="2708"/>
                </a:cubicBezTo>
                <a:cubicBezTo>
                  <a:pt x="574" y="2710"/>
                  <a:pt x="587" y="2746"/>
                  <a:pt x="588" y="2750"/>
                </a:cubicBezTo>
                <a:cubicBezTo>
                  <a:pt x="582" y="2752"/>
                  <a:pt x="574" y="2752"/>
                  <a:pt x="570" y="2756"/>
                </a:cubicBezTo>
                <a:cubicBezTo>
                  <a:pt x="566" y="2760"/>
                  <a:pt x="570" y="2772"/>
                  <a:pt x="564" y="2774"/>
                </a:cubicBezTo>
                <a:cubicBezTo>
                  <a:pt x="547" y="2781"/>
                  <a:pt x="528" y="2778"/>
                  <a:pt x="510" y="2780"/>
                </a:cubicBezTo>
                <a:cubicBezTo>
                  <a:pt x="499" y="2777"/>
                  <a:pt x="473" y="2767"/>
                  <a:pt x="462" y="2780"/>
                </a:cubicBezTo>
                <a:cubicBezTo>
                  <a:pt x="454" y="2790"/>
                  <a:pt x="463" y="2815"/>
                  <a:pt x="450" y="2816"/>
                </a:cubicBezTo>
                <a:cubicBezTo>
                  <a:pt x="426" y="2818"/>
                  <a:pt x="402" y="2820"/>
                  <a:pt x="378" y="2822"/>
                </a:cubicBezTo>
                <a:cubicBezTo>
                  <a:pt x="363" y="2827"/>
                  <a:pt x="354" y="2828"/>
                  <a:pt x="342" y="2840"/>
                </a:cubicBezTo>
                <a:cubicBezTo>
                  <a:pt x="337" y="2845"/>
                  <a:pt x="336" y="2853"/>
                  <a:pt x="330" y="2858"/>
                </a:cubicBezTo>
                <a:cubicBezTo>
                  <a:pt x="320" y="2866"/>
                  <a:pt x="305" y="2869"/>
                  <a:pt x="294" y="2876"/>
                </a:cubicBezTo>
                <a:cubicBezTo>
                  <a:pt x="290" y="2882"/>
                  <a:pt x="288" y="2890"/>
                  <a:pt x="282" y="2894"/>
                </a:cubicBezTo>
                <a:cubicBezTo>
                  <a:pt x="271" y="2901"/>
                  <a:pt x="246" y="2906"/>
                  <a:pt x="246" y="2906"/>
                </a:cubicBezTo>
                <a:cubicBezTo>
                  <a:pt x="226" y="2936"/>
                  <a:pt x="221" y="2970"/>
                  <a:pt x="180" y="2978"/>
                </a:cubicBezTo>
                <a:cubicBezTo>
                  <a:pt x="164" y="2981"/>
                  <a:pt x="100" y="2999"/>
                  <a:pt x="84" y="3001"/>
                </a:cubicBezTo>
                <a:cubicBezTo>
                  <a:pt x="50" y="2993"/>
                  <a:pt x="105" y="2966"/>
                  <a:pt x="78" y="2948"/>
                </a:cubicBezTo>
                <a:cubicBezTo>
                  <a:pt x="84" y="2852"/>
                  <a:pt x="81" y="2874"/>
                  <a:pt x="90" y="2798"/>
                </a:cubicBezTo>
                <a:cubicBezTo>
                  <a:pt x="92" y="2777"/>
                  <a:pt x="92" y="2731"/>
                  <a:pt x="114" y="2714"/>
                </a:cubicBezTo>
                <a:cubicBezTo>
                  <a:pt x="118" y="2711"/>
                  <a:pt x="154" y="2702"/>
                  <a:pt x="156" y="2702"/>
                </a:cubicBezTo>
                <a:cubicBezTo>
                  <a:pt x="173" y="2651"/>
                  <a:pt x="153" y="2676"/>
                  <a:pt x="120" y="2654"/>
                </a:cubicBezTo>
                <a:cubicBezTo>
                  <a:pt x="108" y="2646"/>
                  <a:pt x="96" y="2638"/>
                  <a:pt x="84" y="2630"/>
                </a:cubicBezTo>
                <a:cubicBezTo>
                  <a:pt x="78" y="2626"/>
                  <a:pt x="66" y="2618"/>
                  <a:pt x="66" y="2618"/>
                </a:cubicBezTo>
                <a:cubicBezTo>
                  <a:pt x="60" y="2620"/>
                  <a:pt x="54" y="2621"/>
                  <a:pt x="48" y="2624"/>
                </a:cubicBezTo>
                <a:cubicBezTo>
                  <a:pt x="42" y="2627"/>
                  <a:pt x="36" y="2641"/>
                  <a:pt x="30" y="2636"/>
                </a:cubicBezTo>
                <a:cubicBezTo>
                  <a:pt x="20" y="2628"/>
                  <a:pt x="25" y="2611"/>
                  <a:pt x="18" y="2600"/>
                </a:cubicBezTo>
                <a:cubicBezTo>
                  <a:pt x="14" y="2594"/>
                  <a:pt x="9" y="2588"/>
                  <a:pt x="6" y="2582"/>
                </a:cubicBezTo>
                <a:cubicBezTo>
                  <a:pt x="3" y="2576"/>
                  <a:pt x="0" y="2564"/>
                  <a:pt x="0" y="2564"/>
                </a:cubicBezTo>
              </a:path>
            </a:pathLst>
          </a:cu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Text Box 27"/>
          <p:cNvSpPr txBox="1">
            <a:spLocks noChangeArrowheads="1"/>
          </p:cNvSpPr>
          <p:nvPr/>
        </p:nvSpPr>
        <p:spPr bwMode="auto">
          <a:xfrm>
            <a:off x="76200" y="1233488"/>
            <a:ext cx="417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C00000"/>
                </a:solidFill>
                <a:latin typeface="Times New Roman" pitchFamily="18" charset="0"/>
              </a:rPr>
              <a:t>I. </a:t>
            </a:r>
            <a:r>
              <a:rPr lang="en-US" sz="2400" b="1" u="sng">
                <a:solidFill>
                  <a:srgbClr val="C00000"/>
                </a:solidFill>
                <a:latin typeface="Times New Roman" pitchFamily="18" charset="0"/>
              </a:rPr>
              <a:t>Biển và đảo Việt Nam</a:t>
            </a:r>
            <a:endParaRPr lang="en-US" sz="2400" b="1">
              <a:solidFill>
                <a:srgbClr val="C00000"/>
              </a:solidFill>
              <a:latin typeface="Times New Roman" pitchFamily="18" charset="0"/>
            </a:endParaRPr>
          </a:p>
        </p:txBody>
      </p:sp>
      <p:sp>
        <p:nvSpPr>
          <p:cNvPr id="95260" name="Text Box 28"/>
          <p:cNvSpPr txBox="1">
            <a:spLocks noChangeArrowheads="1"/>
          </p:cNvSpPr>
          <p:nvPr/>
        </p:nvSpPr>
        <p:spPr bwMode="auto">
          <a:xfrm>
            <a:off x="0" y="1752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1. Vùng biển nước ta</a:t>
            </a:r>
          </a:p>
        </p:txBody>
      </p:sp>
      <p:sp>
        <p:nvSpPr>
          <p:cNvPr id="95261" name="Text Box 29"/>
          <p:cNvSpPr txBox="1">
            <a:spLocks noChangeArrowheads="1"/>
          </p:cNvSpPr>
          <p:nvPr/>
        </p:nvSpPr>
        <p:spPr bwMode="auto">
          <a:xfrm>
            <a:off x="276225" y="2276475"/>
            <a:ext cx="39433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002060"/>
                </a:solidFill>
                <a:latin typeface="Times New Roman" pitchFamily="18" charset="0"/>
              </a:rPr>
              <a:t>? Quan sát lược đồ, em có nhận xét gì về đường bờ biển nước ta?</a:t>
            </a:r>
          </a:p>
        </p:txBody>
      </p:sp>
      <p:sp>
        <p:nvSpPr>
          <p:cNvPr id="4104" name="Text Box 35"/>
          <p:cNvSpPr txBox="1">
            <a:spLocks noChangeArrowheads="1"/>
          </p:cNvSpPr>
          <p:nvPr/>
        </p:nvSpPr>
        <p:spPr bwMode="auto">
          <a:xfrm>
            <a:off x="0" y="0"/>
            <a:ext cx="9296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FF0000"/>
                </a:solidFill>
                <a:latin typeface="Times New Roman" pitchFamily="18" charset="0"/>
              </a:rPr>
              <a:t>BÀI 38: PHÁT TRIỂN TỔNG HỢP KINH TẾ VÀ BẢO VỆ TÀI NGUYÊN MÔI TRƯỜNG BIỂN - ĐẢO</a:t>
            </a:r>
          </a:p>
        </p:txBody>
      </p:sp>
      <p:sp>
        <p:nvSpPr>
          <p:cNvPr id="95268" name="Text Box 36"/>
          <p:cNvSpPr txBox="1">
            <a:spLocks noChangeArrowheads="1"/>
          </p:cNvSpPr>
          <p:nvPr/>
        </p:nvSpPr>
        <p:spPr bwMode="auto">
          <a:xfrm>
            <a:off x="166688" y="2303463"/>
            <a:ext cx="449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latin typeface="Times New Roman" pitchFamily="18" charset="0"/>
              </a:rPr>
              <a:t>- Nước ta có đường bờ biển dài 3260 km, vùng biển rộng 1 triệu km</a:t>
            </a:r>
            <a:r>
              <a:rPr lang="en-US" sz="2400" b="1" baseline="30000">
                <a:latin typeface="Times New Roman" pitchFamily="18" charset="0"/>
              </a:rPr>
              <a:t>2</a:t>
            </a: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260"/>
                                        </p:tgtEl>
                                        <p:attrNameLst>
                                          <p:attrName>style.visibility</p:attrName>
                                        </p:attrNameLst>
                                      </p:cBhvr>
                                      <p:to>
                                        <p:strVal val="visible"/>
                                      </p:to>
                                    </p:set>
                                    <p:animEffect transition="in" filter="barn(inVertical)">
                                      <p:cBhvr>
                                        <p:cTn id="7" dur="500"/>
                                        <p:tgtEl>
                                          <p:spTgt spid="95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5256"/>
                                        </p:tgtEl>
                                        <p:attrNameLst>
                                          <p:attrName>style.visibility</p:attrName>
                                        </p:attrNameLst>
                                      </p:cBhvr>
                                      <p:to>
                                        <p:strVal val="visible"/>
                                      </p:to>
                                    </p:set>
                                    <p:animEffect transition="in" filter="box(in)">
                                      <p:cBhvr>
                                        <p:cTn id="12" dur="500"/>
                                        <p:tgtEl>
                                          <p:spTgt spid="95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5257"/>
                                        </p:tgtEl>
                                        <p:attrNameLst>
                                          <p:attrName>style.visibility</p:attrName>
                                        </p:attrNameLst>
                                      </p:cBhvr>
                                      <p:to>
                                        <p:strVal val="visible"/>
                                      </p:to>
                                    </p:set>
                                    <p:animEffect transition="in" filter="strips(downLeft)">
                                      <p:cBhvr>
                                        <p:cTn id="17" dur="2000"/>
                                        <p:tgtEl>
                                          <p:spTgt spid="952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5261"/>
                                        </p:tgtEl>
                                        <p:attrNameLst>
                                          <p:attrName>style.visibility</p:attrName>
                                        </p:attrNameLst>
                                      </p:cBhvr>
                                      <p:to>
                                        <p:strVal val="visible"/>
                                      </p:to>
                                    </p:set>
                                    <p:animEffect transition="in" filter="wedge">
                                      <p:cBhvr>
                                        <p:cTn id="22" dur="500"/>
                                        <p:tgtEl>
                                          <p:spTgt spid="952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nodeType="clickEffect">
                                  <p:stCondLst>
                                    <p:cond delay="0"/>
                                  </p:stCondLst>
                                  <p:childTnLst>
                                    <p:animEffect transition="out" filter="diamond(in)">
                                      <p:cBhvr>
                                        <p:cTn id="26" dur="2000"/>
                                        <p:tgtEl>
                                          <p:spTgt spid="95261"/>
                                        </p:tgtEl>
                                      </p:cBhvr>
                                    </p:animEffect>
                                    <p:set>
                                      <p:cBhvr>
                                        <p:cTn id="27" dur="1" fill="hold">
                                          <p:stCondLst>
                                            <p:cond delay="1999"/>
                                          </p:stCondLst>
                                        </p:cTn>
                                        <p:tgtEl>
                                          <p:spTgt spid="9526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5268"/>
                                        </p:tgtEl>
                                        <p:attrNameLst>
                                          <p:attrName>style.visibility</p:attrName>
                                        </p:attrNameLst>
                                      </p:cBhvr>
                                      <p:to>
                                        <p:strVal val="visible"/>
                                      </p:to>
                                    </p:set>
                                    <p:animEffect transition="in" filter="diamond(in)">
                                      <p:cBhvr>
                                        <p:cTn id="32" dur="2000"/>
                                        <p:tgtEl>
                                          <p:spTgt spid="95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7" grpId="0" animBg="1"/>
      <p:bldP spid="95260" grpId="0"/>
      <p:bldP spid="95261" grpId="0"/>
      <p:bldP spid="952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o do cat ngang vung bien Viet N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486150"/>
            <a:ext cx="43053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Line 3"/>
          <p:cNvSpPr>
            <a:spLocks noChangeShapeType="1"/>
          </p:cNvSpPr>
          <p:nvPr/>
        </p:nvSpPr>
        <p:spPr bwMode="auto">
          <a:xfrm>
            <a:off x="5029200" y="2971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6" name="Text Box 4"/>
          <p:cNvSpPr txBox="1">
            <a:spLocks noChangeArrowheads="1"/>
          </p:cNvSpPr>
          <p:nvPr/>
        </p:nvSpPr>
        <p:spPr bwMode="auto">
          <a:xfrm>
            <a:off x="114300" y="838200"/>
            <a:ext cx="4191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400" b="1" dirty="0">
                <a:solidFill>
                  <a:srgbClr val="0000CC"/>
                </a:solidFill>
                <a:effectLst>
                  <a:outerShdw blurRad="38100" dist="38100" dir="2700000" algn="tl">
                    <a:srgbClr val="C0C0C0"/>
                  </a:outerShdw>
                </a:effectLst>
                <a:latin typeface="Times New Roman" pitchFamily="18" charset="0"/>
              </a:rPr>
              <a:t>      </a:t>
            </a:r>
            <a:r>
              <a:rPr lang="en-US" sz="2400" dirty="0">
                <a:solidFill>
                  <a:srgbClr val="0000CC"/>
                </a:solidFill>
                <a:latin typeface="Times New Roman" pitchFamily="18" charset="0"/>
              </a:rPr>
              <a:t>-</a:t>
            </a:r>
            <a:r>
              <a:rPr lang="en-US" sz="2400" b="1" dirty="0">
                <a:solidFill>
                  <a:srgbClr val="0000CC"/>
                </a:solidFill>
                <a:latin typeface="Times New Roman" pitchFamily="18" charset="0"/>
              </a:rPr>
              <a:t> Nội thuỷ.</a:t>
            </a:r>
          </a:p>
          <a:p>
            <a:pPr eaLnBrk="0" hangingPunct="0">
              <a:spcBef>
                <a:spcPct val="50000"/>
              </a:spcBef>
              <a:defRPr/>
            </a:pPr>
            <a:r>
              <a:rPr lang="en-US" sz="2400" b="1" dirty="0">
                <a:solidFill>
                  <a:srgbClr val="0000CC"/>
                </a:solidFill>
                <a:latin typeface="Times New Roman" pitchFamily="18" charset="0"/>
              </a:rPr>
              <a:t>      </a:t>
            </a:r>
            <a:r>
              <a:rPr lang="en-US" sz="2400" dirty="0">
                <a:solidFill>
                  <a:srgbClr val="0000CC"/>
                </a:solidFill>
                <a:latin typeface="Times New Roman" pitchFamily="18" charset="0"/>
              </a:rPr>
              <a:t>-</a:t>
            </a:r>
            <a:r>
              <a:rPr lang="en-US" sz="2400" b="1" dirty="0">
                <a:solidFill>
                  <a:srgbClr val="0000CC"/>
                </a:solidFill>
                <a:latin typeface="Times New Roman" pitchFamily="18" charset="0"/>
              </a:rPr>
              <a:t> Lãnh hải.</a:t>
            </a:r>
          </a:p>
          <a:p>
            <a:pPr eaLnBrk="0" hangingPunct="0">
              <a:spcBef>
                <a:spcPct val="50000"/>
              </a:spcBef>
              <a:defRPr/>
            </a:pPr>
            <a:r>
              <a:rPr lang="en-US" sz="2400" b="1" dirty="0">
                <a:solidFill>
                  <a:srgbClr val="0000CC"/>
                </a:solidFill>
                <a:latin typeface="Times New Roman" pitchFamily="18" charset="0"/>
              </a:rPr>
              <a:t>      </a:t>
            </a:r>
            <a:r>
              <a:rPr lang="en-US" sz="2400" dirty="0">
                <a:solidFill>
                  <a:srgbClr val="0000CC"/>
                </a:solidFill>
                <a:latin typeface=".VnTime" pitchFamily="34" charset="0"/>
              </a:rPr>
              <a:t>-</a:t>
            </a:r>
            <a:r>
              <a:rPr lang="en-US" sz="2400" b="1" dirty="0">
                <a:solidFill>
                  <a:srgbClr val="0000CC"/>
                </a:solidFill>
                <a:latin typeface=".VnTime" pitchFamily="34" charset="0"/>
              </a:rPr>
              <a:t> </a:t>
            </a:r>
            <a:r>
              <a:rPr lang="en-US" sz="2400" b="1" dirty="0">
                <a:solidFill>
                  <a:srgbClr val="0000CC"/>
                </a:solidFill>
                <a:latin typeface="Times New Roman" pitchFamily="18" charset="0"/>
              </a:rPr>
              <a:t>Vùng tiếp giáp lãnh hải</a:t>
            </a:r>
            <a:r>
              <a:rPr lang="en-US" sz="2400" b="1" dirty="0">
                <a:solidFill>
                  <a:srgbClr val="0000CC"/>
                </a:solidFill>
                <a:effectLst>
                  <a:outerShdw blurRad="38100" dist="38100" dir="2700000" algn="tl">
                    <a:srgbClr val="C0C0C0"/>
                  </a:outerShdw>
                </a:effectLst>
                <a:latin typeface=".VnTime" pitchFamily="34" charset="0"/>
              </a:rPr>
              <a:t>.</a:t>
            </a:r>
          </a:p>
          <a:p>
            <a:pPr eaLnBrk="0" hangingPunct="0">
              <a:spcBef>
                <a:spcPct val="50000"/>
              </a:spcBef>
              <a:defRPr/>
            </a:pPr>
            <a:r>
              <a:rPr lang="en-US" sz="2400" b="1" dirty="0">
                <a:solidFill>
                  <a:srgbClr val="0000CC"/>
                </a:solidFill>
                <a:effectLst>
                  <a:outerShdw blurRad="38100" dist="38100" dir="2700000" algn="tl">
                    <a:srgbClr val="C0C0C0"/>
                  </a:outerShdw>
                </a:effectLst>
                <a:latin typeface=".VnTime" pitchFamily="34" charset="0"/>
              </a:rPr>
              <a:t>     </a:t>
            </a:r>
            <a:r>
              <a:rPr lang="en-US" sz="2400" dirty="0">
                <a:solidFill>
                  <a:srgbClr val="0000CC"/>
                </a:solidFill>
                <a:latin typeface=".VnTime" pitchFamily="34" charset="0"/>
              </a:rPr>
              <a:t>-</a:t>
            </a:r>
            <a:r>
              <a:rPr lang="en-US" sz="2400" b="1" dirty="0">
                <a:solidFill>
                  <a:srgbClr val="0000CC"/>
                </a:solidFill>
                <a:latin typeface=".VnTime" pitchFamily="34" charset="0"/>
              </a:rPr>
              <a:t> </a:t>
            </a:r>
            <a:r>
              <a:rPr lang="en-US" sz="2400" b="1" dirty="0">
                <a:solidFill>
                  <a:srgbClr val="0000CC"/>
                </a:solidFill>
                <a:latin typeface="Times New Roman" pitchFamily="18" charset="0"/>
              </a:rPr>
              <a:t>Vùng đặc quyền kinh tế</a:t>
            </a:r>
            <a:endParaRPr lang="en-US" sz="2400" b="1" dirty="0">
              <a:solidFill>
                <a:srgbClr val="0000CC"/>
              </a:solidFill>
              <a:latin typeface=".VnTime" pitchFamily="34" charset="0"/>
            </a:endParaRPr>
          </a:p>
          <a:p>
            <a:pPr eaLnBrk="0" hangingPunct="0">
              <a:spcBef>
                <a:spcPct val="50000"/>
              </a:spcBef>
              <a:defRPr/>
            </a:pPr>
            <a:r>
              <a:rPr lang="en-US" sz="2400" b="1" dirty="0">
                <a:solidFill>
                  <a:srgbClr val="0000CC"/>
                </a:solidFill>
                <a:latin typeface=".VnTime" pitchFamily="34" charset="0"/>
              </a:rPr>
              <a:t>     </a:t>
            </a:r>
            <a:r>
              <a:rPr lang="en-US" sz="2400" dirty="0">
                <a:solidFill>
                  <a:srgbClr val="0000CC"/>
                </a:solidFill>
                <a:latin typeface=".VnTime" pitchFamily="34" charset="0"/>
              </a:rPr>
              <a:t>-</a:t>
            </a:r>
            <a:r>
              <a:rPr lang="en-US" sz="2400" b="1" dirty="0">
                <a:solidFill>
                  <a:srgbClr val="0000CC"/>
                </a:solidFill>
                <a:latin typeface=".VnTime" pitchFamily="34" charset="0"/>
              </a:rPr>
              <a:t> </a:t>
            </a:r>
            <a:r>
              <a:rPr lang="en-US" sz="2400" b="1" dirty="0">
                <a:solidFill>
                  <a:srgbClr val="0000CC"/>
                </a:solidFill>
                <a:latin typeface="Times New Roman" pitchFamily="18" charset="0"/>
              </a:rPr>
              <a:t>Thềm lục địa</a:t>
            </a:r>
            <a:r>
              <a:rPr lang="en-US" sz="2400" b="1" dirty="0">
                <a:solidFill>
                  <a:srgbClr val="0000CC"/>
                </a:solidFill>
                <a:latin typeface=".VnTime" pitchFamily="34" charset="0"/>
              </a:rPr>
              <a:t>.	</a:t>
            </a:r>
          </a:p>
        </p:txBody>
      </p:sp>
      <p:pic>
        <p:nvPicPr>
          <p:cNvPr id="6149" name="Picture 5" descr="Luoc do mot so dao va quan dao Vie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62000"/>
            <a:ext cx="4572000" cy="6019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381000" y="615632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en-US" sz="2000" b="1">
                <a:latin typeface="Times New Roman" pitchFamily="18" charset="0"/>
              </a:rPr>
              <a:t>H.38: Sơ đồ cắt ngang vùng biển Việt Nam</a:t>
            </a:r>
          </a:p>
        </p:txBody>
      </p:sp>
      <p:sp>
        <p:nvSpPr>
          <p:cNvPr id="64519" name="Line 7"/>
          <p:cNvSpPr>
            <a:spLocks noChangeShapeType="1"/>
          </p:cNvSpPr>
          <p:nvPr/>
        </p:nvSpPr>
        <p:spPr bwMode="auto">
          <a:xfrm flipV="1">
            <a:off x="6934200" y="2971800"/>
            <a:ext cx="76200" cy="152400"/>
          </a:xfrm>
          <a:prstGeom prst="line">
            <a:avLst/>
          </a:prstGeom>
          <a:noFill/>
          <a:ln w="25400">
            <a:solidFill>
              <a:srgbClr val="0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0" name="Line 8"/>
          <p:cNvSpPr>
            <a:spLocks noChangeShapeType="1"/>
          </p:cNvSpPr>
          <p:nvPr/>
        </p:nvSpPr>
        <p:spPr bwMode="auto">
          <a:xfrm>
            <a:off x="6934200" y="3124200"/>
            <a:ext cx="762000" cy="6858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1" name="Freeform 9"/>
          <p:cNvSpPr>
            <a:spLocks/>
          </p:cNvSpPr>
          <p:nvPr/>
        </p:nvSpPr>
        <p:spPr bwMode="auto">
          <a:xfrm>
            <a:off x="7696200" y="3810000"/>
            <a:ext cx="112713" cy="660400"/>
          </a:xfrm>
          <a:custGeom>
            <a:avLst/>
            <a:gdLst>
              <a:gd name="T0" fmla="*/ 0 w 71"/>
              <a:gd name="T1" fmla="*/ 0 h 416"/>
              <a:gd name="T2" fmla="*/ 2147483647 w 71"/>
              <a:gd name="T3" fmla="*/ 2147483647 h 416"/>
              <a:gd name="T4" fmla="*/ 0 60000 65536"/>
              <a:gd name="T5" fmla="*/ 0 60000 65536"/>
            </a:gdLst>
            <a:ahLst/>
            <a:cxnLst>
              <a:cxn ang="T4">
                <a:pos x="T0" y="T1"/>
              </a:cxn>
              <a:cxn ang="T5">
                <a:pos x="T2" y="T3"/>
              </a:cxn>
            </a:cxnLst>
            <a:rect l="0" t="0" r="r" b="b"/>
            <a:pathLst>
              <a:path w="71" h="416">
                <a:moveTo>
                  <a:pt x="0" y="0"/>
                </a:moveTo>
                <a:lnTo>
                  <a:pt x="71" y="416"/>
                </a:lnTo>
              </a:path>
            </a:pathLst>
          </a:custGeom>
          <a:solidFill>
            <a:srgbClr val="000000"/>
          </a:solidFill>
          <a:ln w="25400">
            <a:solidFill>
              <a:srgbClr val="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Freeform 10"/>
          <p:cNvSpPr>
            <a:spLocks/>
          </p:cNvSpPr>
          <p:nvPr/>
        </p:nvSpPr>
        <p:spPr bwMode="auto">
          <a:xfrm>
            <a:off x="7810500" y="4451350"/>
            <a:ext cx="47625" cy="258763"/>
          </a:xfrm>
          <a:custGeom>
            <a:avLst/>
            <a:gdLst>
              <a:gd name="T0" fmla="*/ 0 w 30"/>
              <a:gd name="T1" fmla="*/ 0 h 163"/>
              <a:gd name="T2" fmla="*/ 2147483647 w 30"/>
              <a:gd name="T3" fmla="*/ 2147483647 h 163"/>
              <a:gd name="T4" fmla="*/ 0 60000 65536"/>
              <a:gd name="T5" fmla="*/ 0 60000 65536"/>
            </a:gdLst>
            <a:ahLst/>
            <a:cxnLst>
              <a:cxn ang="T4">
                <a:pos x="T0" y="T1"/>
              </a:cxn>
              <a:cxn ang="T5">
                <a:pos x="T2" y="T3"/>
              </a:cxn>
            </a:cxnLst>
            <a:rect l="0" t="0" r="r" b="b"/>
            <a:pathLst>
              <a:path w="30" h="163">
                <a:moveTo>
                  <a:pt x="0" y="0"/>
                </a:moveTo>
                <a:lnTo>
                  <a:pt x="30" y="163"/>
                </a:lnTo>
              </a:path>
            </a:pathLst>
          </a:custGeom>
          <a:noFill/>
          <a:ln w="25400">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3" name="Freeform 11"/>
          <p:cNvSpPr>
            <a:spLocks/>
          </p:cNvSpPr>
          <p:nvPr/>
        </p:nvSpPr>
        <p:spPr bwMode="auto">
          <a:xfrm>
            <a:off x="7848600" y="4708525"/>
            <a:ext cx="76200" cy="625475"/>
          </a:xfrm>
          <a:custGeom>
            <a:avLst/>
            <a:gdLst>
              <a:gd name="T0" fmla="*/ 0 w 48"/>
              <a:gd name="T1" fmla="*/ 2147483647 h 394"/>
              <a:gd name="T2" fmla="*/ 2147483647 w 48"/>
              <a:gd name="T3" fmla="*/ 0 h 394"/>
              <a:gd name="T4" fmla="*/ 2147483647 w 48"/>
              <a:gd name="T5" fmla="*/ 2147483647 h 394"/>
              <a:gd name="T6" fmla="*/ 0 60000 65536"/>
              <a:gd name="T7" fmla="*/ 0 60000 65536"/>
              <a:gd name="T8" fmla="*/ 0 60000 65536"/>
            </a:gdLst>
            <a:ahLst/>
            <a:cxnLst>
              <a:cxn ang="T6">
                <a:pos x="T0" y="T1"/>
              </a:cxn>
              <a:cxn ang="T7">
                <a:pos x="T2" y="T3"/>
              </a:cxn>
              <a:cxn ang="T8">
                <a:pos x="T4" y="T5"/>
              </a:cxn>
            </a:cxnLst>
            <a:rect l="0" t="0" r="r" b="b"/>
            <a:pathLst>
              <a:path w="48" h="394">
                <a:moveTo>
                  <a:pt x="0" y="10"/>
                </a:moveTo>
                <a:lnTo>
                  <a:pt x="5" y="0"/>
                </a:lnTo>
                <a:lnTo>
                  <a:pt x="48" y="394"/>
                </a:lnTo>
              </a:path>
            </a:pathLst>
          </a:custGeom>
          <a:solidFill>
            <a:srgbClr val="000000"/>
          </a:solidFill>
          <a:ln w="25400">
            <a:solidFill>
              <a:srgbClr val="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4" name="Freeform 12"/>
          <p:cNvSpPr>
            <a:spLocks/>
          </p:cNvSpPr>
          <p:nvPr/>
        </p:nvSpPr>
        <p:spPr bwMode="auto">
          <a:xfrm>
            <a:off x="6565900" y="5334000"/>
            <a:ext cx="1358900" cy="931863"/>
          </a:xfrm>
          <a:custGeom>
            <a:avLst/>
            <a:gdLst>
              <a:gd name="T0" fmla="*/ 2147483647 w 856"/>
              <a:gd name="T1" fmla="*/ 0 h 587"/>
              <a:gd name="T2" fmla="*/ 0 w 856"/>
              <a:gd name="T3" fmla="*/ 2147483647 h 587"/>
              <a:gd name="T4" fmla="*/ 0 60000 65536"/>
              <a:gd name="T5" fmla="*/ 0 60000 65536"/>
            </a:gdLst>
            <a:ahLst/>
            <a:cxnLst>
              <a:cxn ang="T4">
                <a:pos x="T0" y="T1"/>
              </a:cxn>
              <a:cxn ang="T5">
                <a:pos x="T2" y="T3"/>
              </a:cxn>
            </a:cxnLst>
            <a:rect l="0" t="0" r="r" b="b"/>
            <a:pathLst>
              <a:path w="856" h="587">
                <a:moveTo>
                  <a:pt x="856" y="0"/>
                </a:moveTo>
                <a:lnTo>
                  <a:pt x="0" y="587"/>
                </a:lnTo>
              </a:path>
            </a:pathLst>
          </a:custGeom>
          <a:solidFill>
            <a:srgbClr val="000000"/>
          </a:solidFill>
          <a:ln w="25400">
            <a:solidFill>
              <a:srgbClr val="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5" name="Freeform 13"/>
          <p:cNvSpPr>
            <a:spLocks/>
          </p:cNvSpPr>
          <p:nvPr/>
        </p:nvSpPr>
        <p:spPr bwMode="auto">
          <a:xfrm>
            <a:off x="5692775" y="6362700"/>
            <a:ext cx="908050" cy="92075"/>
          </a:xfrm>
          <a:custGeom>
            <a:avLst/>
            <a:gdLst>
              <a:gd name="T0" fmla="*/ 0 w 572"/>
              <a:gd name="T1" fmla="*/ 2147483647 h 58"/>
              <a:gd name="T2" fmla="*/ 2147483647 w 572"/>
              <a:gd name="T3" fmla="*/ 0 h 58"/>
              <a:gd name="T4" fmla="*/ 0 60000 65536"/>
              <a:gd name="T5" fmla="*/ 0 60000 65536"/>
            </a:gdLst>
            <a:ahLst/>
            <a:cxnLst>
              <a:cxn ang="T4">
                <a:pos x="T0" y="T1"/>
              </a:cxn>
              <a:cxn ang="T5">
                <a:pos x="T2" y="T3"/>
              </a:cxn>
            </a:cxnLst>
            <a:rect l="0" t="0" r="r" b="b"/>
            <a:pathLst>
              <a:path w="572" h="58">
                <a:moveTo>
                  <a:pt x="0" y="58"/>
                </a:moveTo>
                <a:lnTo>
                  <a:pt x="572" y="0"/>
                </a:lnTo>
              </a:path>
            </a:pathLst>
          </a:custGeom>
          <a:solidFill>
            <a:srgbClr val="000000"/>
          </a:solidFill>
          <a:ln w="254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Freeform 14"/>
          <p:cNvSpPr>
            <a:spLocks/>
          </p:cNvSpPr>
          <p:nvPr/>
        </p:nvSpPr>
        <p:spPr bwMode="auto">
          <a:xfrm>
            <a:off x="5035550" y="6010275"/>
            <a:ext cx="654050" cy="444500"/>
          </a:xfrm>
          <a:custGeom>
            <a:avLst/>
            <a:gdLst>
              <a:gd name="T0" fmla="*/ 0 w 412"/>
              <a:gd name="T1" fmla="*/ 0 h 280"/>
              <a:gd name="T2" fmla="*/ 2147483647 w 412"/>
              <a:gd name="T3" fmla="*/ 2147483647 h 280"/>
              <a:gd name="T4" fmla="*/ 0 60000 65536"/>
              <a:gd name="T5" fmla="*/ 0 60000 65536"/>
            </a:gdLst>
            <a:ahLst/>
            <a:cxnLst>
              <a:cxn ang="T4">
                <a:pos x="T0" y="T1"/>
              </a:cxn>
              <a:cxn ang="T5">
                <a:pos x="T2" y="T3"/>
              </a:cxn>
            </a:cxnLst>
            <a:rect l="0" t="0" r="r" b="b"/>
            <a:pathLst>
              <a:path w="412" h="280">
                <a:moveTo>
                  <a:pt x="0" y="0"/>
                </a:moveTo>
                <a:lnTo>
                  <a:pt x="412" y="280"/>
                </a:lnTo>
              </a:path>
            </a:pathLst>
          </a:custGeom>
          <a:solidFill>
            <a:srgbClr val="000000"/>
          </a:solidFill>
          <a:ln w="254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5"/>
          <p:cNvSpPr>
            <a:spLocks noChangeShapeType="1"/>
          </p:cNvSpPr>
          <p:nvPr/>
        </p:nvSpPr>
        <p:spPr bwMode="auto">
          <a:xfrm flipV="1">
            <a:off x="7045325" y="2933700"/>
            <a:ext cx="76200" cy="152400"/>
          </a:xfrm>
          <a:prstGeom prst="line">
            <a:avLst/>
          </a:prstGeom>
          <a:noFill/>
          <a:ln w="254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6"/>
          <p:cNvSpPr>
            <a:spLocks noChangeShapeType="1"/>
          </p:cNvSpPr>
          <p:nvPr/>
        </p:nvSpPr>
        <p:spPr bwMode="auto">
          <a:xfrm>
            <a:off x="7045325" y="3086100"/>
            <a:ext cx="762000" cy="685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Freeform 17"/>
          <p:cNvSpPr>
            <a:spLocks/>
          </p:cNvSpPr>
          <p:nvPr/>
        </p:nvSpPr>
        <p:spPr bwMode="auto">
          <a:xfrm>
            <a:off x="7807325" y="3771900"/>
            <a:ext cx="112713" cy="660400"/>
          </a:xfrm>
          <a:custGeom>
            <a:avLst/>
            <a:gdLst>
              <a:gd name="T0" fmla="*/ 0 w 71"/>
              <a:gd name="T1" fmla="*/ 0 h 416"/>
              <a:gd name="T2" fmla="*/ 2147483647 w 71"/>
              <a:gd name="T3" fmla="*/ 2147483647 h 416"/>
              <a:gd name="T4" fmla="*/ 0 60000 65536"/>
              <a:gd name="T5" fmla="*/ 0 60000 65536"/>
            </a:gdLst>
            <a:ahLst/>
            <a:cxnLst>
              <a:cxn ang="T4">
                <a:pos x="T0" y="T1"/>
              </a:cxn>
              <a:cxn ang="T5">
                <a:pos x="T2" y="T3"/>
              </a:cxn>
            </a:cxnLst>
            <a:rect l="0" t="0" r="r" b="b"/>
            <a:pathLst>
              <a:path w="71" h="416">
                <a:moveTo>
                  <a:pt x="0" y="0"/>
                </a:moveTo>
                <a:lnTo>
                  <a:pt x="71" y="416"/>
                </a:lnTo>
              </a:path>
            </a:pathLst>
          </a:custGeom>
          <a:solidFill>
            <a:srgbClr val="000000"/>
          </a:solidFill>
          <a:ln w="254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0" name="Freeform 18"/>
          <p:cNvSpPr>
            <a:spLocks/>
          </p:cNvSpPr>
          <p:nvPr/>
        </p:nvSpPr>
        <p:spPr bwMode="auto">
          <a:xfrm>
            <a:off x="7921625" y="4413250"/>
            <a:ext cx="47625" cy="258763"/>
          </a:xfrm>
          <a:custGeom>
            <a:avLst/>
            <a:gdLst>
              <a:gd name="T0" fmla="*/ 0 w 30"/>
              <a:gd name="T1" fmla="*/ 0 h 163"/>
              <a:gd name="T2" fmla="*/ 2147483647 w 30"/>
              <a:gd name="T3" fmla="*/ 2147483647 h 163"/>
              <a:gd name="T4" fmla="*/ 0 60000 65536"/>
              <a:gd name="T5" fmla="*/ 0 60000 65536"/>
            </a:gdLst>
            <a:ahLst/>
            <a:cxnLst>
              <a:cxn ang="T4">
                <a:pos x="T0" y="T1"/>
              </a:cxn>
              <a:cxn ang="T5">
                <a:pos x="T2" y="T3"/>
              </a:cxn>
            </a:cxnLst>
            <a:rect l="0" t="0" r="r" b="b"/>
            <a:pathLst>
              <a:path w="30" h="163">
                <a:moveTo>
                  <a:pt x="0" y="0"/>
                </a:moveTo>
                <a:lnTo>
                  <a:pt x="30" y="163"/>
                </a:lnTo>
              </a:path>
            </a:pathLst>
          </a:custGeom>
          <a:noFill/>
          <a:ln w="254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1" name="Freeform 19"/>
          <p:cNvSpPr>
            <a:spLocks/>
          </p:cNvSpPr>
          <p:nvPr/>
        </p:nvSpPr>
        <p:spPr bwMode="auto">
          <a:xfrm>
            <a:off x="7959725" y="4670425"/>
            <a:ext cx="92075" cy="714375"/>
          </a:xfrm>
          <a:custGeom>
            <a:avLst/>
            <a:gdLst>
              <a:gd name="T0" fmla="*/ 0 w 58"/>
              <a:gd name="T1" fmla="*/ 2147483647 h 450"/>
              <a:gd name="T2" fmla="*/ 2147483647 w 58"/>
              <a:gd name="T3" fmla="*/ 0 h 450"/>
              <a:gd name="T4" fmla="*/ 2147483647 w 58"/>
              <a:gd name="T5" fmla="*/ 2147483647 h 450"/>
              <a:gd name="T6" fmla="*/ 0 60000 65536"/>
              <a:gd name="T7" fmla="*/ 0 60000 65536"/>
              <a:gd name="T8" fmla="*/ 0 60000 65536"/>
            </a:gdLst>
            <a:ahLst/>
            <a:cxnLst>
              <a:cxn ang="T6">
                <a:pos x="T0" y="T1"/>
              </a:cxn>
              <a:cxn ang="T7">
                <a:pos x="T2" y="T3"/>
              </a:cxn>
              <a:cxn ang="T8">
                <a:pos x="T4" y="T5"/>
              </a:cxn>
            </a:cxnLst>
            <a:rect l="0" t="0" r="r" b="b"/>
            <a:pathLst>
              <a:path w="58" h="450">
                <a:moveTo>
                  <a:pt x="0" y="9"/>
                </a:moveTo>
                <a:lnTo>
                  <a:pt x="5" y="0"/>
                </a:lnTo>
                <a:lnTo>
                  <a:pt x="58" y="450"/>
                </a:lnTo>
              </a:path>
            </a:pathLst>
          </a:custGeom>
          <a:solidFill>
            <a:srgbClr val="000000"/>
          </a:solidFill>
          <a:ln w="254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2" name="Freeform 20"/>
          <p:cNvSpPr>
            <a:spLocks/>
          </p:cNvSpPr>
          <p:nvPr/>
        </p:nvSpPr>
        <p:spPr bwMode="auto">
          <a:xfrm>
            <a:off x="6597650" y="5368925"/>
            <a:ext cx="1457325" cy="990600"/>
          </a:xfrm>
          <a:custGeom>
            <a:avLst/>
            <a:gdLst>
              <a:gd name="T0" fmla="*/ 2147483647 w 918"/>
              <a:gd name="T1" fmla="*/ 0 h 624"/>
              <a:gd name="T2" fmla="*/ 0 w 918"/>
              <a:gd name="T3" fmla="*/ 2147483647 h 624"/>
              <a:gd name="T4" fmla="*/ 0 60000 65536"/>
              <a:gd name="T5" fmla="*/ 0 60000 65536"/>
            </a:gdLst>
            <a:ahLst/>
            <a:cxnLst>
              <a:cxn ang="T4">
                <a:pos x="T0" y="T1"/>
              </a:cxn>
              <a:cxn ang="T5">
                <a:pos x="T2" y="T3"/>
              </a:cxn>
            </a:cxnLst>
            <a:rect l="0" t="0" r="r" b="b"/>
            <a:pathLst>
              <a:path w="918" h="624">
                <a:moveTo>
                  <a:pt x="918" y="0"/>
                </a:moveTo>
                <a:lnTo>
                  <a:pt x="0" y="624"/>
                </a:lnTo>
              </a:path>
            </a:pathLst>
          </a:custGeom>
          <a:solidFill>
            <a:srgbClr val="000000"/>
          </a:solidFill>
          <a:ln w="254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3" name="Freeform 21"/>
          <p:cNvSpPr>
            <a:spLocks/>
          </p:cNvSpPr>
          <p:nvPr/>
        </p:nvSpPr>
        <p:spPr bwMode="auto">
          <a:xfrm>
            <a:off x="5762625" y="6272213"/>
            <a:ext cx="814388" cy="95250"/>
          </a:xfrm>
          <a:custGeom>
            <a:avLst/>
            <a:gdLst>
              <a:gd name="T0" fmla="*/ 0 w 513"/>
              <a:gd name="T1" fmla="*/ 2147483647 h 60"/>
              <a:gd name="T2" fmla="*/ 2147483647 w 513"/>
              <a:gd name="T3" fmla="*/ 0 h 60"/>
              <a:gd name="T4" fmla="*/ 0 60000 65536"/>
              <a:gd name="T5" fmla="*/ 0 60000 65536"/>
            </a:gdLst>
            <a:ahLst/>
            <a:cxnLst>
              <a:cxn ang="T4">
                <a:pos x="T0" y="T1"/>
              </a:cxn>
              <a:cxn ang="T5">
                <a:pos x="T2" y="T3"/>
              </a:cxn>
            </a:cxnLst>
            <a:rect l="0" t="0" r="r" b="b"/>
            <a:pathLst>
              <a:path w="513" h="60">
                <a:moveTo>
                  <a:pt x="0" y="60"/>
                </a:moveTo>
                <a:lnTo>
                  <a:pt x="513" y="0"/>
                </a:lnTo>
              </a:path>
            </a:pathLst>
          </a:custGeom>
          <a:solidFill>
            <a:srgbClr val="000000"/>
          </a:solidFill>
          <a:ln w="25400">
            <a:solidFill>
              <a:srgbClr val="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4" name="Freeform 22"/>
          <p:cNvSpPr>
            <a:spLocks/>
          </p:cNvSpPr>
          <p:nvPr/>
        </p:nvSpPr>
        <p:spPr bwMode="auto">
          <a:xfrm>
            <a:off x="5105400" y="5962650"/>
            <a:ext cx="661988" cy="409575"/>
          </a:xfrm>
          <a:custGeom>
            <a:avLst/>
            <a:gdLst>
              <a:gd name="T0" fmla="*/ 0 w 417"/>
              <a:gd name="T1" fmla="*/ 0 h 258"/>
              <a:gd name="T2" fmla="*/ 2147483647 w 417"/>
              <a:gd name="T3" fmla="*/ 2147483647 h 258"/>
              <a:gd name="T4" fmla="*/ 0 60000 65536"/>
              <a:gd name="T5" fmla="*/ 0 60000 65536"/>
            </a:gdLst>
            <a:ahLst/>
            <a:cxnLst>
              <a:cxn ang="T4">
                <a:pos x="T0" y="T1"/>
              </a:cxn>
              <a:cxn ang="T5">
                <a:pos x="T2" y="T3"/>
              </a:cxn>
            </a:cxnLst>
            <a:rect l="0" t="0" r="r" b="b"/>
            <a:pathLst>
              <a:path w="417" h="258">
                <a:moveTo>
                  <a:pt x="0" y="0"/>
                </a:moveTo>
                <a:lnTo>
                  <a:pt x="417" y="258"/>
                </a:lnTo>
              </a:path>
            </a:pathLst>
          </a:custGeom>
          <a:solidFill>
            <a:srgbClr val="000000"/>
          </a:solidFill>
          <a:ln w="25400">
            <a:solidFill>
              <a:srgbClr val="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5" name="Line 23"/>
          <p:cNvSpPr>
            <a:spLocks noChangeShapeType="1"/>
          </p:cNvSpPr>
          <p:nvPr/>
        </p:nvSpPr>
        <p:spPr bwMode="auto">
          <a:xfrm flipV="1">
            <a:off x="7162800" y="2895600"/>
            <a:ext cx="76200" cy="152400"/>
          </a:xfrm>
          <a:prstGeom prst="line">
            <a:avLst/>
          </a:prstGeom>
          <a:noFill/>
          <a:ln w="25400">
            <a:solidFill>
              <a:srgbClr val="FF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Line 24"/>
          <p:cNvSpPr>
            <a:spLocks noChangeShapeType="1"/>
          </p:cNvSpPr>
          <p:nvPr/>
        </p:nvSpPr>
        <p:spPr bwMode="auto">
          <a:xfrm>
            <a:off x="7162800" y="3048000"/>
            <a:ext cx="762000" cy="68580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7" name="Freeform 25"/>
          <p:cNvSpPr>
            <a:spLocks/>
          </p:cNvSpPr>
          <p:nvPr/>
        </p:nvSpPr>
        <p:spPr bwMode="auto">
          <a:xfrm>
            <a:off x="7924800" y="3733800"/>
            <a:ext cx="112713" cy="660400"/>
          </a:xfrm>
          <a:custGeom>
            <a:avLst/>
            <a:gdLst>
              <a:gd name="T0" fmla="*/ 0 w 71"/>
              <a:gd name="T1" fmla="*/ 0 h 416"/>
              <a:gd name="T2" fmla="*/ 2147483647 w 71"/>
              <a:gd name="T3" fmla="*/ 2147483647 h 416"/>
              <a:gd name="T4" fmla="*/ 0 60000 65536"/>
              <a:gd name="T5" fmla="*/ 0 60000 65536"/>
            </a:gdLst>
            <a:ahLst/>
            <a:cxnLst>
              <a:cxn ang="T4">
                <a:pos x="T0" y="T1"/>
              </a:cxn>
              <a:cxn ang="T5">
                <a:pos x="T2" y="T3"/>
              </a:cxn>
            </a:cxnLst>
            <a:rect l="0" t="0" r="r" b="b"/>
            <a:pathLst>
              <a:path w="71" h="416">
                <a:moveTo>
                  <a:pt x="0" y="0"/>
                </a:moveTo>
                <a:lnTo>
                  <a:pt x="71" y="416"/>
                </a:lnTo>
              </a:path>
            </a:pathLst>
          </a:custGeom>
          <a:solidFill>
            <a:srgbClr val="000000"/>
          </a:solidFill>
          <a:ln w="25400">
            <a:solidFill>
              <a:srgbClr val="FF00FF"/>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Freeform 26"/>
          <p:cNvSpPr>
            <a:spLocks/>
          </p:cNvSpPr>
          <p:nvPr/>
        </p:nvSpPr>
        <p:spPr bwMode="auto">
          <a:xfrm>
            <a:off x="8039100" y="4375150"/>
            <a:ext cx="47625" cy="258763"/>
          </a:xfrm>
          <a:custGeom>
            <a:avLst/>
            <a:gdLst>
              <a:gd name="T0" fmla="*/ 0 w 30"/>
              <a:gd name="T1" fmla="*/ 0 h 163"/>
              <a:gd name="T2" fmla="*/ 2147483647 w 30"/>
              <a:gd name="T3" fmla="*/ 2147483647 h 163"/>
              <a:gd name="T4" fmla="*/ 0 60000 65536"/>
              <a:gd name="T5" fmla="*/ 0 60000 65536"/>
            </a:gdLst>
            <a:ahLst/>
            <a:cxnLst>
              <a:cxn ang="T4">
                <a:pos x="T0" y="T1"/>
              </a:cxn>
              <a:cxn ang="T5">
                <a:pos x="T2" y="T3"/>
              </a:cxn>
            </a:cxnLst>
            <a:rect l="0" t="0" r="r" b="b"/>
            <a:pathLst>
              <a:path w="30" h="163">
                <a:moveTo>
                  <a:pt x="0" y="0"/>
                </a:moveTo>
                <a:lnTo>
                  <a:pt x="30" y="163"/>
                </a:lnTo>
              </a:path>
            </a:pathLst>
          </a:custGeom>
          <a:noFill/>
          <a:ln w="25400">
            <a:solidFill>
              <a:srgbClr val="FF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Freeform 27"/>
          <p:cNvSpPr>
            <a:spLocks/>
          </p:cNvSpPr>
          <p:nvPr/>
        </p:nvSpPr>
        <p:spPr bwMode="auto">
          <a:xfrm>
            <a:off x="8077200" y="4632325"/>
            <a:ext cx="92075" cy="771525"/>
          </a:xfrm>
          <a:custGeom>
            <a:avLst/>
            <a:gdLst>
              <a:gd name="T0" fmla="*/ 0 w 58"/>
              <a:gd name="T1" fmla="*/ 2147483647 h 486"/>
              <a:gd name="T2" fmla="*/ 2147483647 w 58"/>
              <a:gd name="T3" fmla="*/ 0 h 486"/>
              <a:gd name="T4" fmla="*/ 2147483647 w 58"/>
              <a:gd name="T5" fmla="*/ 2147483647 h 486"/>
              <a:gd name="T6" fmla="*/ 0 60000 65536"/>
              <a:gd name="T7" fmla="*/ 0 60000 65536"/>
              <a:gd name="T8" fmla="*/ 0 60000 65536"/>
            </a:gdLst>
            <a:ahLst/>
            <a:cxnLst>
              <a:cxn ang="T6">
                <a:pos x="T0" y="T1"/>
              </a:cxn>
              <a:cxn ang="T7">
                <a:pos x="T2" y="T3"/>
              </a:cxn>
              <a:cxn ang="T8">
                <a:pos x="T4" y="T5"/>
              </a:cxn>
            </a:cxnLst>
            <a:rect l="0" t="0" r="r" b="b"/>
            <a:pathLst>
              <a:path w="58" h="486">
                <a:moveTo>
                  <a:pt x="0" y="10"/>
                </a:moveTo>
                <a:lnTo>
                  <a:pt x="5" y="0"/>
                </a:lnTo>
                <a:lnTo>
                  <a:pt x="58" y="486"/>
                </a:lnTo>
              </a:path>
            </a:pathLst>
          </a:custGeom>
          <a:solidFill>
            <a:srgbClr val="000000"/>
          </a:solidFill>
          <a:ln w="25400">
            <a:solidFill>
              <a:srgbClr val="FF00FF"/>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Freeform 28"/>
          <p:cNvSpPr>
            <a:spLocks/>
          </p:cNvSpPr>
          <p:nvPr/>
        </p:nvSpPr>
        <p:spPr bwMode="auto">
          <a:xfrm>
            <a:off x="6664325" y="5394325"/>
            <a:ext cx="1514475" cy="1063625"/>
          </a:xfrm>
          <a:custGeom>
            <a:avLst/>
            <a:gdLst>
              <a:gd name="T0" fmla="*/ 2147483647 w 954"/>
              <a:gd name="T1" fmla="*/ 0 h 670"/>
              <a:gd name="T2" fmla="*/ 0 w 954"/>
              <a:gd name="T3" fmla="*/ 2147483647 h 670"/>
              <a:gd name="T4" fmla="*/ 0 60000 65536"/>
              <a:gd name="T5" fmla="*/ 0 60000 65536"/>
            </a:gdLst>
            <a:ahLst/>
            <a:cxnLst>
              <a:cxn ang="T4">
                <a:pos x="T0" y="T1"/>
              </a:cxn>
              <a:cxn ang="T5">
                <a:pos x="T2" y="T3"/>
              </a:cxn>
            </a:cxnLst>
            <a:rect l="0" t="0" r="r" b="b"/>
            <a:pathLst>
              <a:path w="954" h="670">
                <a:moveTo>
                  <a:pt x="954" y="0"/>
                </a:moveTo>
                <a:lnTo>
                  <a:pt x="0" y="670"/>
                </a:lnTo>
              </a:path>
            </a:pathLst>
          </a:custGeom>
          <a:solidFill>
            <a:srgbClr val="000000"/>
          </a:solidFill>
          <a:ln w="25400">
            <a:solidFill>
              <a:srgbClr val="FF00FF"/>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Freeform 29"/>
          <p:cNvSpPr>
            <a:spLocks/>
          </p:cNvSpPr>
          <p:nvPr/>
        </p:nvSpPr>
        <p:spPr bwMode="auto">
          <a:xfrm>
            <a:off x="5626100" y="6457950"/>
            <a:ext cx="1025525" cy="92075"/>
          </a:xfrm>
          <a:custGeom>
            <a:avLst/>
            <a:gdLst>
              <a:gd name="T0" fmla="*/ 0 w 646"/>
              <a:gd name="T1" fmla="*/ 2147483647 h 58"/>
              <a:gd name="T2" fmla="*/ 2147483647 w 646"/>
              <a:gd name="T3" fmla="*/ 0 h 58"/>
              <a:gd name="T4" fmla="*/ 0 60000 65536"/>
              <a:gd name="T5" fmla="*/ 0 60000 65536"/>
            </a:gdLst>
            <a:ahLst/>
            <a:cxnLst>
              <a:cxn ang="T4">
                <a:pos x="T0" y="T1"/>
              </a:cxn>
              <a:cxn ang="T5">
                <a:pos x="T2" y="T3"/>
              </a:cxn>
            </a:cxnLst>
            <a:rect l="0" t="0" r="r" b="b"/>
            <a:pathLst>
              <a:path w="646" h="58">
                <a:moveTo>
                  <a:pt x="0" y="58"/>
                </a:moveTo>
                <a:lnTo>
                  <a:pt x="646" y="0"/>
                </a:lnTo>
              </a:path>
            </a:pathLst>
          </a:custGeom>
          <a:solidFill>
            <a:srgbClr val="000000"/>
          </a:solidFill>
          <a:ln w="25400">
            <a:solidFill>
              <a:srgbClr val="FF00FF"/>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2" name="Freeform 30"/>
          <p:cNvSpPr>
            <a:spLocks/>
          </p:cNvSpPr>
          <p:nvPr/>
        </p:nvSpPr>
        <p:spPr bwMode="auto">
          <a:xfrm>
            <a:off x="4968875" y="6086475"/>
            <a:ext cx="650875" cy="454025"/>
          </a:xfrm>
          <a:custGeom>
            <a:avLst/>
            <a:gdLst>
              <a:gd name="T0" fmla="*/ 0 w 410"/>
              <a:gd name="T1" fmla="*/ 0 h 286"/>
              <a:gd name="T2" fmla="*/ 2147483647 w 410"/>
              <a:gd name="T3" fmla="*/ 2147483647 h 286"/>
              <a:gd name="T4" fmla="*/ 2147483647 w 410"/>
              <a:gd name="T5" fmla="*/ 2147483647 h 286"/>
              <a:gd name="T6" fmla="*/ 0 60000 65536"/>
              <a:gd name="T7" fmla="*/ 0 60000 65536"/>
              <a:gd name="T8" fmla="*/ 0 60000 65536"/>
            </a:gdLst>
            <a:ahLst/>
            <a:cxnLst>
              <a:cxn ang="T6">
                <a:pos x="T0" y="T1"/>
              </a:cxn>
              <a:cxn ang="T7">
                <a:pos x="T2" y="T3"/>
              </a:cxn>
              <a:cxn ang="T8">
                <a:pos x="T4" y="T5"/>
              </a:cxn>
            </a:cxnLst>
            <a:rect l="0" t="0" r="r" b="b"/>
            <a:pathLst>
              <a:path w="410" h="286">
                <a:moveTo>
                  <a:pt x="0" y="0"/>
                </a:moveTo>
                <a:lnTo>
                  <a:pt x="408" y="276"/>
                </a:lnTo>
                <a:lnTo>
                  <a:pt x="410" y="286"/>
                </a:lnTo>
              </a:path>
            </a:pathLst>
          </a:custGeom>
          <a:solidFill>
            <a:srgbClr val="000000"/>
          </a:solidFill>
          <a:ln w="25400">
            <a:solidFill>
              <a:srgbClr val="FF00FF"/>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3" name="Line 31"/>
          <p:cNvSpPr>
            <a:spLocks noChangeShapeType="1"/>
          </p:cNvSpPr>
          <p:nvPr/>
        </p:nvSpPr>
        <p:spPr bwMode="auto">
          <a:xfrm>
            <a:off x="7848600" y="4876800"/>
            <a:ext cx="1295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4" name="Text Box 32"/>
          <p:cNvSpPr txBox="1">
            <a:spLocks noChangeArrowheads="1"/>
          </p:cNvSpPr>
          <p:nvPr/>
        </p:nvSpPr>
        <p:spPr bwMode="auto">
          <a:xfrm>
            <a:off x="8229600" y="4435475"/>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400" b="1">
                <a:solidFill>
                  <a:srgbClr val="FF0000"/>
                </a:solidFill>
                <a:effectLst>
                  <a:outerShdw blurRad="38100" dist="38100" dir="2700000" algn="tl">
                    <a:srgbClr val="C0C0C0"/>
                  </a:outerShdw>
                </a:effectLst>
                <a:latin typeface="Times New Roman" pitchFamily="18" charset="0"/>
              </a:rPr>
              <a:t>200 hải lí</a:t>
            </a:r>
          </a:p>
        </p:txBody>
      </p:sp>
      <p:sp>
        <p:nvSpPr>
          <p:cNvPr id="64545" name="Text Box 33"/>
          <p:cNvSpPr txBox="1">
            <a:spLocks noChangeArrowheads="1"/>
          </p:cNvSpPr>
          <p:nvPr/>
        </p:nvSpPr>
        <p:spPr bwMode="auto">
          <a:xfrm>
            <a:off x="0" y="0"/>
            <a:ext cx="9220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79400" algn="l"/>
              </a:tabLst>
              <a:defRPr>
                <a:solidFill>
                  <a:schemeClr val="tx1"/>
                </a:solidFill>
                <a:latin typeface="Arial" charset="0"/>
                <a:cs typeface="Times New Roman" pitchFamily="18" charset="0"/>
              </a:defRPr>
            </a:lvl1pPr>
            <a:lvl2pPr marL="742950" indent="-285750" eaLnBrk="0" hangingPunct="0">
              <a:tabLst>
                <a:tab pos="279400" algn="l"/>
              </a:tabLst>
              <a:defRPr>
                <a:solidFill>
                  <a:schemeClr val="tx1"/>
                </a:solidFill>
                <a:latin typeface="Arial" charset="0"/>
                <a:cs typeface="Times New Roman" pitchFamily="18" charset="0"/>
              </a:defRPr>
            </a:lvl2pPr>
            <a:lvl3pPr marL="1143000" indent="-228600" eaLnBrk="0" hangingPunct="0">
              <a:tabLst>
                <a:tab pos="279400" algn="l"/>
              </a:tabLst>
              <a:defRPr>
                <a:solidFill>
                  <a:schemeClr val="tx1"/>
                </a:solidFill>
                <a:latin typeface="Arial" charset="0"/>
                <a:cs typeface="Times New Roman" pitchFamily="18" charset="0"/>
              </a:defRPr>
            </a:lvl3pPr>
            <a:lvl4pPr marL="1600200" indent="-228600" eaLnBrk="0" hangingPunct="0">
              <a:tabLst>
                <a:tab pos="279400" algn="l"/>
              </a:tabLst>
              <a:defRPr>
                <a:solidFill>
                  <a:schemeClr val="tx1"/>
                </a:solidFill>
                <a:latin typeface="Arial" charset="0"/>
                <a:cs typeface="Times New Roman" pitchFamily="18" charset="0"/>
              </a:defRPr>
            </a:lvl4pPr>
            <a:lvl5pPr marL="2057400" indent="-228600" eaLnBrk="0" hangingPunct="0">
              <a:tabLst>
                <a:tab pos="279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279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279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279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279400" algn="l"/>
              </a:tabLst>
              <a:defRPr>
                <a:solidFill>
                  <a:schemeClr val="tx1"/>
                </a:solidFill>
                <a:latin typeface="Arial" charset="0"/>
                <a:cs typeface="Times New Roman" pitchFamily="18" charset="0"/>
              </a:defRPr>
            </a:lvl9pPr>
          </a:lstStyle>
          <a:p>
            <a:pPr>
              <a:lnSpc>
                <a:spcPct val="90000"/>
              </a:lnSpc>
              <a:spcBef>
                <a:spcPct val="50000"/>
              </a:spcBef>
            </a:pPr>
            <a:r>
              <a:rPr lang="en-US" sz="2400" b="1">
                <a:solidFill>
                  <a:srgbClr val="FF0000"/>
                </a:solidFill>
                <a:latin typeface="Times New Roman" pitchFamily="18" charset="0"/>
              </a:rPr>
              <a:t>? Quan sát sơ đồ và lược đồ, em hãy cho biết vùng biển nước ta gồm những bộ phận nào? Nêu giới hạn của từng bộ phận?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45"/>
                                        </p:tgtEl>
                                        <p:attrNameLst>
                                          <p:attrName>style.visibility</p:attrName>
                                        </p:attrNameLst>
                                      </p:cBhvr>
                                      <p:to>
                                        <p:strVal val="visible"/>
                                      </p:to>
                                    </p:set>
                                    <p:animEffect transition="in" filter="checkerboard(across)">
                                      <p:cBhvr>
                                        <p:cTn id="7" dur="500"/>
                                        <p:tgtEl>
                                          <p:spTgt spid="64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4516">
                                            <p:txEl>
                                              <p:pRg st="0" end="0"/>
                                            </p:txEl>
                                          </p:spTgt>
                                        </p:tgtEl>
                                        <p:attrNameLst>
                                          <p:attrName>style.visibility</p:attrName>
                                        </p:attrNameLst>
                                      </p:cBhvr>
                                      <p:to>
                                        <p:strVal val="visible"/>
                                      </p:to>
                                    </p:set>
                                    <p:animEffect transition="in" filter="blinds(horizontal)">
                                      <p:cBhvr>
                                        <p:cTn id="12" dur="500"/>
                                        <p:tgtEl>
                                          <p:spTgt spid="64516">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4519"/>
                                        </p:tgtEl>
                                        <p:attrNameLst>
                                          <p:attrName>style.visibility</p:attrName>
                                        </p:attrNameLst>
                                      </p:cBhvr>
                                      <p:to>
                                        <p:strVal val="visible"/>
                                      </p:to>
                                    </p:set>
                                    <p:animEffect transition="in" filter="strips(downLeft)">
                                      <p:cBhvr>
                                        <p:cTn id="15" dur="1000"/>
                                        <p:tgtEl>
                                          <p:spTgt spid="6451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4520"/>
                                        </p:tgtEl>
                                        <p:attrNameLst>
                                          <p:attrName>style.visibility</p:attrName>
                                        </p:attrNameLst>
                                      </p:cBhvr>
                                      <p:to>
                                        <p:strVal val="visible"/>
                                      </p:to>
                                    </p:set>
                                    <p:animEffect transition="in" filter="strips(downLeft)">
                                      <p:cBhvr>
                                        <p:cTn id="18" dur="1000"/>
                                        <p:tgtEl>
                                          <p:spTgt spid="64520"/>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4521"/>
                                        </p:tgtEl>
                                        <p:attrNameLst>
                                          <p:attrName>style.visibility</p:attrName>
                                        </p:attrNameLst>
                                      </p:cBhvr>
                                      <p:to>
                                        <p:strVal val="visible"/>
                                      </p:to>
                                    </p:set>
                                    <p:animEffect transition="in" filter="strips(downLeft)">
                                      <p:cBhvr>
                                        <p:cTn id="21" dur="1000"/>
                                        <p:tgtEl>
                                          <p:spTgt spid="64521"/>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64522"/>
                                        </p:tgtEl>
                                        <p:attrNameLst>
                                          <p:attrName>style.visibility</p:attrName>
                                        </p:attrNameLst>
                                      </p:cBhvr>
                                      <p:to>
                                        <p:strVal val="visible"/>
                                      </p:to>
                                    </p:set>
                                    <p:animEffect transition="in" filter="strips(downLeft)">
                                      <p:cBhvr>
                                        <p:cTn id="24" dur="1000"/>
                                        <p:tgtEl>
                                          <p:spTgt spid="6452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4523"/>
                                        </p:tgtEl>
                                        <p:attrNameLst>
                                          <p:attrName>style.visibility</p:attrName>
                                        </p:attrNameLst>
                                      </p:cBhvr>
                                      <p:to>
                                        <p:strVal val="visible"/>
                                      </p:to>
                                    </p:set>
                                    <p:animEffect transition="in" filter="strips(downLeft)">
                                      <p:cBhvr>
                                        <p:cTn id="27" dur="1000"/>
                                        <p:tgtEl>
                                          <p:spTgt spid="64523"/>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4524"/>
                                        </p:tgtEl>
                                        <p:attrNameLst>
                                          <p:attrName>style.visibility</p:attrName>
                                        </p:attrNameLst>
                                      </p:cBhvr>
                                      <p:to>
                                        <p:strVal val="visible"/>
                                      </p:to>
                                    </p:set>
                                    <p:animEffect transition="in" filter="strips(downLeft)">
                                      <p:cBhvr>
                                        <p:cTn id="30" dur="1000"/>
                                        <p:tgtEl>
                                          <p:spTgt spid="6452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64533"/>
                                        </p:tgtEl>
                                        <p:attrNameLst>
                                          <p:attrName>style.visibility</p:attrName>
                                        </p:attrNameLst>
                                      </p:cBhvr>
                                      <p:to>
                                        <p:strVal val="visible"/>
                                      </p:to>
                                    </p:set>
                                    <p:animEffect transition="in" filter="strips(downLeft)">
                                      <p:cBhvr>
                                        <p:cTn id="33" dur="1000"/>
                                        <p:tgtEl>
                                          <p:spTgt spid="64533"/>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64534"/>
                                        </p:tgtEl>
                                        <p:attrNameLst>
                                          <p:attrName>style.visibility</p:attrName>
                                        </p:attrNameLst>
                                      </p:cBhvr>
                                      <p:to>
                                        <p:strVal val="visible"/>
                                      </p:to>
                                    </p:set>
                                    <p:animEffect transition="in" filter="strips(downLeft)">
                                      <p:cBhvr>
                                        <p:cTn id="36" dur="1000"/>
                                        <p:tgtEl>
                                          <p:spTgt spid="645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4516">
                                            <p:txEl>
                                              <p:pRg st="1" end="1"/>
                                            </p:txEl>
                                          </p:spTgt>
                                        </p:tgtEl>
                                        <p:attrNameLst>
                                          <p:attrName>style.visibility</p:attrName>
                                        </p:attrNameLst>
                                      </p:cBhvr>
                                      <p:to>
                                        <p:strVal val="visible"/>
                                      </p:to>
                                    </p:set>
                                    <p:animEffect transition="in" filter="blinds(horizontal)">
                                      <p:cBhvr>
                                        <p:cTn id="41" dur="500"/>
                                        <p:tgtEl>
                                          <p:spTgt spid="64516">
                                            <p:txEl>
                                              <p:pRg st="1" end="1"/>
                                            </p:txEl>
                                          </p:spTgt>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64527"/>
                                        </p:tgtEl>
                                        <p:attrNameLst>
                                          <p:attrName>style.visibility</p:attrName>
                                        </p:attrNameLst>
                                      </p:cBhvr>
                                      <p:to>
                                        <p:strVal val="visible"/>
                                      </p:to>
                                    </p:set>
                                    <p:animEffect transition="in" filter="strips(downLeft)">
                                      <p:cBhvr>
                                        <p:cTn id="44" dur="500"/>
                                        <p:tgtEl>
                                          <p:spTgt spid="64527"/>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64528"/>
                                        </p:tgtEl>
                                        <p:attrNameLst>
                                          <p:attrName>style.visibility</p:attrName>
                                        </p:attrNameLst>
                                      </p:cBhvr>
                                      <p:to>
                                        <p:strVal val="visible"/>
                                      </p:to>
                                    </p:set>
                                    <p:animEffect transition="in" filter="strips(downLeft)">
                                      <p:cBhvr>
                                        <p:cTn id="47" dur="1000"/>
                                        <p:tgtEl>
                                          <p:spTgt spid="64528"/>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64529"/>
                                        </p:tgtEl>
                                        <p:attrNameLst>
                                          <p:attrName>style.visibility</p:attrName>
                                        </p:attrNameLst>
                                      </p:cBhvr>
                                      <p:to>
                                        <p:strVal val="visible"/>
                                      </p:to>
                                    </p:set>
                                    <p:animEffect transition="in" filter="strips(downLeft)">
                                      <p:cBhvr>
                                        <p:cTn id="50" dur="1000"/>
                                        <p:tgtEl>
                                          <p:spTgt spid="64529"/>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64530"/>
                                        </p:tgtEl>
                                        <p:attrNameLst>
                                          <p:attrName>style.visibility</p:attrName>
                                        </p:attrNameLst>
                                      </p:cBhvr>
                                      <p:to>
                                        <p:strVal val="visible"/>
                                      </p:to>
                                    </p:set>
                                    <p:animEffect transition="in" filter="strips(downLeft)">
                                      <p:cBhvr>
                                        <p:cTn id="53" dur="1000"/>
                                        <p:tgtEl>
                                          <p:spTgt spid="64530"/>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64531"/>
                                        </p:tgtEl>
                                        <p:attrNameLst>
                                          <p:attrName>style.visibility</p:attrName>
                                        </p:attrNameLst>
                                      </p:cBhvr>
                                      <p:to>
                                        <p:strVal val="visible"/>
                                      </p:to>
                                    </p:set>
                                    <p:animEffect transition="in" filter="strips(downLeft)">
                                      <p:cBhvr>
                                        <p:cTn id="56" dur="1000"/>
                                        <p:tgtEl>
                                          <p:spTgt spid="64531"/>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64532"/>
                                        </p:tgtEl>
                                        <p:attrNameLst>
                                          <p:attrName>style.visibility</p:attrName>
                                        </p:attrNameLst>
                                      </p:cBhvr>
                                      <p:to>
                                        <p:strVal val="visible"/>
                                      </p:to>
                                    </p:set>
                                    <p:animEffect transition="in" filter="strips(downLeft)">
                                      <p:cBhvr>
                                        <p:cTn id="59" dur="1000"/>
                                        <p:tgtEl>
                                          <p:spTgt spid="64532"/>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64525"/>
                                        </p:tgtEl>
                                        <p:attrNameLst>
                                          <p:attrName>style.visibility</p:attrName>
                                        </p:attrNameLst>
                                      </p:cBhvr>
                                      <p:to>
                                        <p:strVal val="visible"/>
                                      </p:to>
                                    </p:set>
                                    <p:animEffect transition="in" filter="strips(downLeft)">
                                      <p:cBhvr>
                                        <p:cTn id="62" dur="1000"/>
                                        <p:tgtEl>
                                          <p:spTgt spid="64525"/>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64526"/>
                                        </p:tgtEl>
                                        <p:attrNameLst>
                                          <p:attrName>style.visibility</p:attrName>
                                        </p:attrNameLst>
                                      </p:cBhvr>
                                      <p:to>
                                        <p:strVal val="visible"/>
                                      </p:to>
                                    </p:set>
                                    <p:animEffect transition="in" filter="strips(downLeft)">
                                      <p:cBhvr>
                                        <p:cTn id="65" dur="1000"/>
                                        <p:tgtEl>
                                          <p:spTgt spid="6452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64516">
                                            <p:txEl>
                                              <p:pRg st="2" end="2"/>
                                            </p:txEl>
                                          </p:spTgt>
                                        </p:tgtEl>
                                        <p:attrNameLst>
                                          <p:attrName>style.visibility</p:attrName>
                                        </p:attrNameLst>
                                      </p:cBhvr>
                                      <p:to>
                                        <p:strVal val="visible"/>
                                      </p:to>
                                    </p:set>
                                    <p:animEffect transition="in" filter="blinds(horizontal)">
                                      <p:cBhvr>
                                        <p:cTn id="70" dur="500"/>
                                        <p:tgtEl>
                                          <p:spTgt spid="64516">
                                            <p:txEl>
                                              <p:pRg st="2" end="2"/>
                                            </p:txEl>
                                          </p:spTgt>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64535"/>
                                        </p:tgtEl>
                                        <p:attrNameLst>
                                          <p:attrName>style.visibility</p:attrName>
                                        </p:attrNameLst>
                                      </p:cBhvr>
                                      <p:to>
                                        <p:strVal val="visible"/>
                                      </p:to>
                                    </p:set>
                                    <p:animEffect transition="in" filter="strips(downLeft)">
                                      <p:cBhvr>
                                        <p:cTn id="73" dur="500"/>
                                        <p:tgtEl>
                                          <p:spTgt spid="64535"/>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64536"/>
                                        </p:tgtEl>
                                        <p:attrNameLst>
                                          <p:attrName>style.visibility</p:attrName>
                                        </p:attrNameLst>
                                      </p:cBhvr>
                                      <p:to>
                                        <p:strVal val="visible"/>
                                      </p:to>
                                    </p:set>
                                    <p:animEffect transition="in" filter="strips(downLeft)">
                                      <p:cBhvr>
                                        <p:cTn id="76" dur="500"/>
                                        <p:tgtEl>
                                          <p:spTgt spid="64536"/>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64537"/>
                                        </p:tgtEl>
                                        <p:attrNameLst>
                                          <p:attrName>style.visibility</p:attrName>
                                        </p:attrNameLst>
                                      </p:cBhvr>
                                      <p:to>
                                        <p:strVal val="visible"/>
                                      </p:to>
                                    </p:set>
                                    <p:animEffect transition="in" filter="strips(downLeft)">
                                      <p:cBhvr>
                                        <p:cTn id="79" dur="500"/>
                                        <p:tgtEl>
                                          <p:spTgt spid="64537"/>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64539"/>
                                        </p:tgtEl>
                                        <p:attrNameLst>
                                          <p:attrName>style.visibility</p:attrName>
                                        </p:attrNameLst>
                                      </p:cBhvr>
                                      <p:to>
                                        <p:strVal val="visible"/>
                                      </p:to>
                                    </p:set>
                                    <p:animEffect transition="in" filter="strips(downLeft)">
                                      <p:cBhvr>
                                        <p:cTn id="82" dur="500"/>
                                        <p:tgtEl>
                                          <p:spTgt spid="64539"/>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64538"/>
                                        </p:tgtEl>
                                        <p:attrNameLst>
                                          <p:attrName>style.visibility</p:attrName>
                                        </p:attrNameLst>
                                      </p:cBhvr>
                                      <p:to>
                                        <p:strVal val="visible"/>
                                      </p:to>
                                    </p:set>
                                    <p:animEffect transition="in" filter="strips(downLeft)">
                                      <p:cBhvr>
                                        <p:cTn id="85" dur="500"/>
                                        <p:tgtEl>
                                          <p:spTgt spid="64538"/>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64540"/>
                                        </p:tgtEl>
                                        <p:attrNameLst>
                                          <p:attrName>style.visibility</p:attrName>
                                        </p:attrNameLst>
                                      </p:cBhvr>
                                      <p:to>
                                        <p:strVal val="visible"/>
                                      </p:to>
                                    </p:set>
                                    <p:animEffect transition="in" filter="strips(downLeft)">
                                      <p:cBhvr>
                                        <p:cTn id="88" dur="500"/>
                                        <p:tgtEl>
                                          <p:spTgt spid="64540"/>
                                        </p:tgtEl>
                                      </p:cBhvr>
                                    </p:animEffect>
                                  </p:childTnLst>
                                </p:cTn>
                              </p:par>
                              <p:par>
                                <p:cTn id="89" presetID="18" presetClass="entr" presetSubtype="12" fill="hold" grpId="0" nodeType="withEffect">
                                  <p:stCondLst>
                                    <p:cond delay="0"/>
                                  </p:stCondLst>
                                  <p:childTnLst>
                                    <p:set>
                                      <p:cBhvr>
                                        <p:cTn id="90" dur="1" fill="hold">
                                          <p:stCondLst>
                                            <p:cond delay="0"/>
                                          </p:stCondLst>
                                        </p:cTn>
                                        <p:tgtEl>
                                          <p:spTgt spid="64541"/>
                                        </p:tgtEl>
                                        <p:attrNameLst>
                                          <p:attrName>style.visibility</p:attrName>
                                        </p:attrNameLst>
                                      </p:cBhvr>
                                      <p:to>
                                        <p:strVal val="visible"/>
                                      </p:to>
                                    </p:set>
                                    <p:animEffect transition="in" filter="strips(downLeft)">
                                      <p:cBhvr>
                                        <p:cTn id="91" dur="500"/>
                                        <p:tgtEl>
                                          <p:spTgt spid="64541"/>
                                        </p:tgtEl>
                                      </p:cBhvr>
                                    </p:animEffect>
                                  </p:childTnLst>
                                </p:cTn>
                              </p:par>
                              <p:par>
                                <p:cTn id="92" presetID="18" presetClass="entr" presetSubtype="12" fill="hold" grpId="0" nodeType="withEffect">
                                  <p:stCondLst>
                                    <p:cond delay="0"/>
                                  </p:stCondLst>
                                  <p:childTnLst>
                                    <p:set>
                                      <p:cBhvr>
                                        <p:cTn id="93" dur="1" fill="hold">
                                          <p:stCondLst>
                                            <p:cond delay="0"/>
                                          </p:stCondLst>
                                        </p:cTn>
                                        <p:tgtEl>
                                          <p:spTgt spid="64542"/>
                                        </p:tgtEl>
                                        <p:attrNameLst>
                                          <p:attrName>style.visibility</p:attrName>
                                        </p:attrNameLst>
                                      </p:cBhvr>
                                      <p:to>
                                        <p:strVal val="visible"/>
                                      </p:to>
                                    </p:set>
                                    <p:animEffect transition="in" filter="strips(downLeft)">
                                      <p:cBhvr>
                                        <p:cTn id="94" dur="500"/>
                                        <p:tgtEl>
                                          <p:spTgt spid="6454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64516">
                                            <p:txEl>
                                              <p:pRg st="3" end="3"/>
                                            </p:txEl>
                                          </p:spTgt>
                                        </p:tgtEl>
                                        <p:attrNameLst>
                                          <p:attrName>style.visibility</p:attrName>
                                        </p:attrNameLst>
                                      </p:cBhvr>
                                      <p:to>
                                        <p:strVal val="visible"/>
                                      </p:to>
                                    </p:set>
                                    <p:animEffect transition="in" filter="blinds(horizontal)">
                                      <p:cBhvr>
                                        <p:cTn id="99" dur="500"/>
                                        <p:tgtEl>
                                          <p:spTgt spid="64516">
                                            <p:txEl>
                                              <p:pRg st="3" end="3"/>
                                            </p:txEl>
                                          </p:spTgt>
                                        </p:tgtEl>
                                      </p:cBhvr>
                                    </p:animEffect>
                                  </p:childTnLst>
                                </p:cTn>
                              </p:par>
                              <p:par>
                                <p:cTn id="100" presetID="13" presetClass="entr" presetSubtype="16" fill="hold" grpId="0" nodeType="withEffect">
                                  <p:stCondLst>
                                    <p:cond delay="0"/>
                                  </p:stCondLst>
                                  <p:childTnLst>
                                    <p:set>
                                      <p:cBhvr>
                                        <p:cTn id="101" dur="1" fill="hold">
                                          <p:stCondLst>
                                            <p:cond delay="0"/>
                                          </p:stCondLst>
                                        </p:cTn>
                                        <p:tgtEl>
                                          <p:spTgt spid="64543"/>
                                        </p:tgtEl>
                                        <p:attrNameLst>
                                          <p:attrName>style.visibility</p:attrName>
                                        </p:attrNameLst>
                                      </p:cBhvr>
                                      <p:to>
                                        <p:strVal val="visible"/>
                                      </p:to>
                                    </p:set>
                                    <p:animEffect transition="in" filter="plus(in)">
                                      <p:cBhvr>
                                        <p:cTn id="102" dur="1000"/>
                                        <p:tgtEl>
                                          <p:spTgt spid="64543"/>
                                        </p:tgtEl>
                                      </p:cBhvr>
                                    </p:animEffect>
                                  </p:childTnLst>
                                </p:cTn>
                              </p:par>
                              <p:par>
                                <p:cTn id="103" presetID="13" presetClass="entr" presetSubtype="16" fill="hold" grpId="0" nodeType="withEffect">
                                  <p:stCondLst>
                                    <p:cond delay="0"/>
                                  </p:stCondLst>
                                  <p:childTnLst>
                                    <p:set>
                                      <p:cBhvr>
                                        <p:cTn id="104" dur="1" fill="hold">
                                          <p:stCondLst>
                                            <p:cond delay="0"/>
                                          </p:stCondLst>
                                        </p:cTn>
                                        <p:tgtEl>
                                          <p:spTgt spid="64544"/>
                                        </p:tgtEl>
                                        <p:attrNameLst>
                                          <p:attrName>style.visibility</p:attrName>
                                        </p:attrNameLst>
                                      </p:cBhvr>
                                      <p:to>
                                        <p:strVal val="visible"/>
                                      </p:to>
                                    </p:set>
                                    <p:animEffect transition="in" filter="plus(in)">
                                      <p:cBhvr>
                                        <p:cTn id="105" dur="1000"/>
                                        <p:tgtEl>
                                          <p:spTgt spid="6454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64516">
                                            <p:txEl>
                                              <p:pRg st="4" end="4"/>
                                            </p:txEl>
                                          </p:spTgt>
                                        </p:tgtEl>
                                        <p:attrNameLst>
                                          <p:attrName>style.visibility</p:attrName>
                                        </p:attrNameLst>
                                      </p:cBhvr>
                                      <p:to>
                                        <p:strVal val="visible"/>
                                      </p:to>
                                    </p:set>
                                    <p:animEffect transition="in" filter="blinds(horizontal)">
                                      <p:cBhvr>
                                        <p:cTn id="110" dur="500"/>
                                        <p:tgtEl>
                                          <p:spTgt spid="64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animBg="1"/>
      <p:bldP spid="64521" grpId="0" animBg="1"/>
      <p:bldP spid="64522" grpId="0" animBg="1"/>
      <p:bldP spid="64523" grpId="0" animBg="1"/>
      <p:bldP spid="64524" grpId="0" animBg="1"/>
      <p:bldP spid="64525" grpId="0" animBg="1"/>
      <p:bldP spid="64526" grpId="0" animBg="1"/>
      <p:bldP spid="64527" grpId="0" animBg="1"/>
      <p:bldP spid="64528" grpId="0" animBg="1"/>
      <p:bldP spid="64529" grpId="0" animBg="1"/>
      <p:bldP spid="64530" grpId="0" animBg="1"/>
      <p:bldP spid="64531" grpId="0" animBg="1"/>
      <p:bldP spid="64532" grpId="0" animBg="1"/>
      <p:bldP spid="64533" grpId="0" animBg="1"/>
      <p:bldP spid="64534" grpId="0" animBg="1"/>
      <p:bldP spid="64535" grpId="0" animBg="1"/>
      <p:bldP spid="64536" grpId="0" animBg="1"/>
      <p:bldP spid="64537" grpId="0" animBg="1"/>
      <p:bldP spid="64538" grpId="0" animBg="1"/>
      <p:bldP spid="64539" grpId="0" animBg="1"/>
      <p:bldP spid="64540" grpId="0" animBg="1"/>
      <p:bldP spid="64541" grpId="0" animBg="1"/>
      <p:bldP spid="64542" grpId="0" animBg="1"/>
      <p:bldP spid="64543" grpId="0" animBg="1"/>
      <p:bldP spid="64544" grpId="0"/>
      <p:bldP spid="645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3335338"/>
            <a:ext cx="8656638" cy="3352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sz="1600">
                <a:solidFill>
                  <a:srgbClr val="0000CC"/>
                </a:solidFill>
                <a:latin typeface="Times New Roman" pitchFamily="18" charset="0"/>
              </a:rPr>
              <a:t>+ Nội thủy: Là vùng nước ở phía trong đường cơ sở tiếp giáp với bờ biển.</a:t>
            </a:r>
          </a:p>
          <a:p>
            <a:pPr algn="just"/>
            <a:r>
              <a:rPr lang="en-US" sz="1600">
                <a:solidFill>
                  <a:srgbClr val="0000CC"/>
                </a:solidFill>
                <a:latin typeface="Times New Roman" pitchFamily="18" charset="0"/>
              </a:rPr>
              <a:t>+ Đường cơ sở: Là đường nối liền các điểm nhô ra nhất của bờ biển và các đảo ngoài cùng của các đảo </a:t>
            </a:r>
          </a:p>
          <a:p>
            <a:pPr algn="just"/>
            <a:r>
              <a:rPr lang="en-US" sz="1600">
                <a:solidFill>
                  <a:srgbClr val="0000CC"/>
                </a:solidFill>
                <a:latin typeface="Times New Roman" pitchFamily="18" charset="0"/>
              </a:rPr>
              <a:t>ven bờ tính từ ngấn nước thủy triều thấp nhất trở ra.</a:t>
            </a:r>
          </a:p>
          <a:p>
            <a:pPr algn="just"/>
            <a:r>
              <a:rPr lang="en-US" sz="1600">
                <a:solidFill>
                  <a:srgbClr val="0000CC"/>
                </a:solidFill>
                <a:latin typeface="Times New Roman" pitchFamily="18" charset="0"/>
              </a:rPr>
              <a:t>+ Lãnh hải: Rộng 12 hải lí, ranh giới phía ngoài được coi là biên giới quốc gia.Thực tế đố là đường song</a:t>
            </a:r>
          </a:p>
          <a:p>
            <a:pPr algn="just"/>
            <a:r>
              <a:rPr lang="en-US" sz="1600">
                <a:solidFill>
                  <a:srgbClr val="0000CC"/>
                </a:solidFill>
                <a:latin typeface="Times New Roman" pitchFamily="18" charset="0"/>
              </a:rPr>
              <a:t> song cách đều đường cơ sở 12 hải lí về phía biển.</a:t>
            </a:r>
          </a:p>
          <a:p>
            <a:pPr algn="just"/>
            <a:r>
              <a:rPr lang="en-US" sz="1600">
                <a:solidFill>
                  <a:srgbClr val="0000CC"/>
                </a:solidFill>
                <a:latin typeface="Times New Roman" pitchFamily="18" charset="0"/>
              </a:rPr>
              <a:t>+ Vùng tiếp giáp lãnh hải: Là vùng biển được quy định đảm bảo chủ quyền của đất nước, được quy định</a:t>
            </a:r>
          </a:p>
          <a:p>
            <a:pPr algn="just"/>
            <a:r>
              <a:rPr lang="en-US" sz="1600">
                <a:solidFill>
                  <a:srgbClr val="0000CC"/>
                </a:solidFill>
                <a:latin typeface="Times New Roman" pitchFamily="18" charset="0"/>
              </a:rPr>
              <a:t> 12 hải lí: Có quyền được thực hiện các biện pháp bảo vệ an ninh, kiểm soát thuế quan, quy định về y tế, </a:t>
            </a:r>
          </a:p>
          <a:p>
            <a:pPr algn="just"/>
            <a:r>
              <a:rPr lang="en-US" sz="1600">
                <a:solidFill>
                  <a:srgbClr val="0000CC"/>
                </a:solidFill>
                <a:latin typeface="Times New Roman" pitchFamily="18" charset="0"/>
              </a:rPr>
              <a:t>môi trường, di cư, nhập cư…</a:t>
            </a:r>
          </a:p>
          <a:p>
            <a:pPr algn="just"/>
            <a:r>
              <a:rPr lang="en-US" sz="1600">
                <a:solidFill>
                  <a:srgbClr val="0000CC"/>
                </a:solidFill>
                <a:latin typeface="Times New Roman" pitchFamily="18" charset="0"/>
              </a:rPr>
              <a:t>+ Vùng đặc quyền về kinh tế: Rộng 200 hải lí tính từ đường cơ sở. Có chủ quyền hoàn toàn về kinh tế, </a:t>
            </a:r>
          </a:p>
          <a:p>
            <a:pPr algn="just"/>
            <a:r>
              <a:rPr lang="en-US" sz="1600">
                <a:solidFill>
                  <a:srgbClr val="0000CC"/>
                </a:solidFill>
                <a:latin typeface="Times New Roman" pitchFamily="18" charset="0"/>
              </a:rPr>
              <a:t>nhưng vẫn cho các nước khác đặt ống dẫn dầu, dây cáp ngầm, tàu thuyền nước ngoài, máy bay nước </a:t>
            </a:r>
          </a:p>
          <a:p>
            <a:pPr algn="just"/>
            <a:r>
              <a:rPr lang="en-US" sz="1600">
                <a:solidFill>
                  <a:srgbClr val="0000CC"/>
                </a:solidFill>
                <a:latin typeface="Times New Roman" pitchFamily="18" charset="0"/>
              </a:rPr>
              <a:t>ngoài tự do đi lại.</a:t>
            </a:r>
          </a:p>
          <a:p>
            <a:pPr algn="just"/>
            <a:r>
              <a:rPr lang="en-US" sz="1600">
                <a:solidFill>
                  <a:srgbClr val="0000CC"/>
                </a:solidFill>
                <a:latin typeface="Times New Roman" pitchFamily="18" charset="0"/>
              </a:rPr>
              <a:t>+ Thềm lục địa biển: Gồm đáy biển và lòng đất dưới đấy biển thuộc phần kéo dài của lục địa VN mở </a:t>
            </a:r>
          </a:p>
          <a:p>
            <a:pPr algn="just"/>
            <a:r>
              <a:rPr lang="en-US" sz="1600">
                <a:solidFill>
                  <a:srgbClr val="0000CC"/>
                </a:solidFill>
                <a:latin typeface="Times New Roman" pitchFamily="18" charset="0"/>
              </a:rPr>
              <a:t>rộng ra ngoài lãnh hải.</a:t>
            </a:r>
          </a:p>
        </p:txBody>
      </p:sp>
      <p:sp>
        <p:nvSpPr>
          <p:cNvPr id="7171" name="Text Box 6"/>
          <p:cNvSpPr txBox="1">
            <a:spLocks noChangeArrowheads="1"/>
          </p:cNvSpPr>
          <p:nvPr/>
        </p:nvSpPr>
        <p:spPr bwMode="auto">
          <a:xfrm>
            <a:off x="304800" y="830263"/>
            <a:ext cx="317023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000" b="1" u="sng">
                <a:solidFill>
                  <a:srgbClr val="FF0000"/>
                </a:solidFill>
                <a:latin typeface="Times New Roman" pitchFamily="18" charset="0"/>
              </a:rPr>
              <a:t>1. Vùng biển nước ta</a:t>
            </a:r>
          </a:p>
        </p:txBody>
      </p:sp>
      <p:sp>
        <p:nvSpPr>
          <p:cNvPr id="7172" name="Text Box 9"/>
          <p:cNvSpPr txBox="1">
            <a:spLocks noChangeArrowheads="1"/>
          </p:cNvSpPr>
          <p:nvPr/>
        </p:nvSpPr>
        <p:spPr bwMode="auto">
          <a:xfrm>
            <a:off x="0" y="0"/>
            <a:ext cx="9296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FF0000"/>
                </a:solidFill>
                <a:latin typeface="Times New Roman" pitchFamily="18" charset="0"/>
              </a:rPr>
              <a:t>BÀI 38: PHÁT TRIỂN TỔNG HỢP KINH TẾ VÀ BẢO VỆ TÀI NGUYÊN MÔI TRƯỜNG BIỂN - ĐẢO</a:t>
            </a:r>
          </a:p>
        </p:txBody>
      </p:sp>
      <p:pic>
        <p:nvPicPr>
          <p:cNvPr id="7173" name="Picture 12" descr="So do cat ngang vung bien Viet N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212850"/>
            <a:ext cx="82248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Text Box 5"/>
          <p:cNvSpPr txBox="1">
            <a:spLocks noChangeArrowheads="1"/>
          </p:cNvSpPr>
          <p:nvPr/>
        </p:nvSpPr>
        <p:spPr bwMode="auto">
          <a:xfrm>
            <a:off x="76200" y="1233488"/>
            <a:ext cx="417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C00000"/>
                </a:solidFill>
                <a:latin typeface="Times New Roman" pitchFamily="18" charset="0"/>
              </a:rPr>
              <a:t>I. </a:t>
            </a:r>
            <a:r>
              <a:rPr lang="en-US" sz="2400" b="1" u="sng">
                <a:solidFill>
                  <a:srgbClr val="C00000"/>
                </a:solidFill>
                <a:latin typeface="Times New Roman" pitchFamily="18" charset="0"/>
              </a:rPr>
              <a:t>Biển và đảo Việt Nam</a:t>
            </a:r>
            <a:endParaRPr lang="en-US" sz="2400" b="1">
              <a:solidFill>
                <a:srgbClr val="C00000"/>
              </a:solidFill>
              <a:latin typeface="Times New Roman" pitchFamily="18" charset="0"/>
            </a:endParaRPr>
          </a:p>
        </p:txBody>
      </p:sp>
      <p:sp>
        <p:nvSpPr>
          <p:cNvPr id="8196" name="Text Box 6"/>
          <p:cNvSpPr txBox="1">
            <a:spLocks noChangeArrowheads="1"/>
          </p:cNvSpPr>
          <p:nvPr/>
        </p:nvSpPr>
        <p:spPr bwMode="auto">
          <a:xfrm>
            <a:off x="0" y="1752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1. Vùng biển nước ta</a:t>
            </a:r>
          </a:p>
        </p:txBody>
      </p:sp>
      <p:sp>
        <p:nvSpPr>
          <p:cNvPr id="8197" name="Line 8"/>
          <p:cNvSpPr>
            <a:spLocks noChangeShapeType="1"/>
          </p:cNvSpPr>
          <p:nvPr/>
        </p:nvSpPr>
        <p:spPr bwMode="auto">
          <a:xfrm flipH="1">
            <a:off x="4267200" y="914400"/>
            <a:ext cx="0" cy="59436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Text Box 9"/>
          <p:cNvSpPr txBox="1">
            <a:spLocks noChangeArrowheads="1"/>
          </p:cNvSpPr>
          <p:nvPr/>
        </p:nvSpPr>
        <p:spPr bwMode="auto">
          <a:xfrm>
            <a:off x="0" y="0"/>
            <a:ext cx="9296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FF0000"/>
                </a:solidFill>
                <a:latin typeface="Times New Roman" pitchFamily="18" charset="0"/>
              </a:rPr>
              <a:t>BÀI 38: PHÁT TRIỂN TỔNG HỢP KINH TẾ VÀ BẢO VỆ TÀI NGUYÊN MÔI TRƯỜNG BIỂN - ĐẢO</a:t>
            </a:r>
          </a:p>
        </p:txBody>
      </p:sp>
      <p:sp>
        <p:nvSpPr>
          <p:cNvPr id="8199" name="Text Box 10"/>
          <p:cNvSpPr txBox="1">
            <a:spLocks noChangeArrowheads="1"/>
          </p:cNvSpPr>
          <p:nvPr/>
        </p:nvSpPr>
        <p:spPr bwMode="auto">
          <a:xfrm>
            <a:off x="0" y="2133600"/>
            <a:ext cx="4267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latin typeface="Times New Roman" pitchFamily="18" charset="0"/>
              </a:rPr>
              <a:t>- Nước ta có đường bờ biển dài 3260 km, vùng biển rộng 1 triệu km</a:t>
            </a:r>
            <a:r>
              <a:rPr lang="en-US" sz="2400" b="1" baseline="30000">
                <a:latin typeface="Times New Roman" pitchFamily="18" charset="0"/>
              </a:rPr>
              <a:t>2</a:t>
            </a:r>
            <a:endParaRPr lang="en-US" sz="2400" b="1">
              <a:latin typeface="Times New Roman" pitchFamily="18" charset="0"/>
            </a:endParaRPr>
          </a:p>
        </p:txBody>
      </p:sp>
      <p:sp>
        <p:nvSpPr>
          <p:cNvPr id="146443" name="Text Box 11"/>
          <p:cNvSpPr txBox="1">
            <a:spLocks noChangeArrowheads="1"/>
          </p:cNvSpPr>
          <p:nvPr/>
        </p:nvSpPr>
        <p:spPr bwMode="auto">
          <a:xfrm>
            <a:off x="76200" y="3276600"/>
            <a:ext cx="41148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2400" b="1">
                <a:solidFill>
                  <a:srgbClr val="0000CC"/>
                </a:solidFill>
                <a:latin typeface="Times New Roman" pitchFamily="18" charset="0"/>
              </a:rPr>
              <a:t>- Gồm 5 bộ phận:</a:t>
            </a:r>
          </a:p>
          <a:p>
            <a:pPr>
              <a:spcBef>
                <a:spcPct val="50000"/>
              </a:spcBef>
            </a:pPr>
            <a:r>
              <a:rPr lang="en-US" sz="2400">
                <a:solidFill>
                  <a:srgbClr val="0000CC"/>
                </a:solidFill>
                <a:latin typeface="Times New Roman" pitchFamily="18" charset="0"/>
              </a:rPr>
              <a:t>    +</a:t>
            </a:r>
            <a:r>
              <a:rPr lang="en-US" sz="2400" b="1">
                <a:solidFill>
                  <a:srgbClr val="0000CC"/>
                </a:solidFill>
                <a:latin typeface="Times New Roman" pitchFamily="18" charset="0"/>
              </a:rPr>
              <a:t> Nội thuỷ.</a:t>
            </a:r>
          </a:p>
          <a:p>
            <a:pPr>
              <a:spcBef>
                <a:spcPct val="50000"/>
              </a:spcBef>
            </a:pPr>
            <a:r>
              <a:rPr lang="en-US" sz="2400" b="1">
                <a:solidFill>
                  <a:srgbClr val="0000CC"/>
                </a:solidFill>
                <a:latin typeface="Times New Roman" pitchFamily="18" charset="0"/>
              </a:rPr>
              <a:t>    + Lãnh hải.</a:t>
            </a:r>
          </a:p>
          <a:p>
            <a:pPr>
              <a:spcBef>
                <a:spcPct val="50000"/>
              </a:spcBef>
            </a:pPr>
            <a:r>
              <a:rPr lang="en-US" sz="2400" b="1">
                <a:solidFill>
                  <a:srgbClr val="0000CC"/>
                </a:solidFill>
                <a:latin typeface="Times New Roman" pitchFamily="18" charset="0"/>
              </a:rPr>
              <a:t>    </a:t>
            </a:r>
            <a:r>
              <a:rPr lang="en-US" sz="2400" b="1">
                <a:solidFill>
                  <a:srgbClr val="0000CC"/>
                </a:solidFill>
                <a:latin typeface=".VnTime" pitchFamily="34" charset="0"/>
              </a:rPr>
              <a:t>+ </a:t>
            </a:r>
            <a:r>
              <a:rPr lang="en-US" sz="2400" b="1">
                <a:solidFill>
                  <a:srgbClr val="0000CC"/>
                </a:solidFill>
                <a:latin typeface="Times New Roman" pitchFamily="18" charset="0"/>
              </a:rPr>
              <a:t>Vùng tiếp giáp lãnh hải</a:t>
            </a:r>
            <a:r>
              <a:rPr lang="en-US" sz="2400" b="1">
                <a:solidFill>
                  <a:srgbClr val="0000CC"/>
                </a:solidFill>
                <a:latin typeface=".VnTime" pitchFamily="34" charset="0"/>
              </a:rPr>
              <a:t>.</a:t>
            </a:r>
          </a:p>
          <a:p>
            <a:pPr>
              <a:spcBef>
                <a:spcPct val="50000"/>
              </a:spcBef>
            </a:pPr>
            <a:r>
              <a:rPr lang="en-US" sz="2400" b="1">
                <a:solidFill>
                  <a:srgbClr val="0000CC"/>
                </a:solidFill>
                <a:latin typeface=".VnTime" pitchFamily="34" charset="0"/>
              </a:rPr>
              <a:t>    + </a:t>
            </a:r>
            <a:r>
              <a:rPr lang="en-US" sz="2400" b="1">
                <a:solidFill>
                  <a:srgbClr val="0000CC"/>
                </a:solidFill>
                <a:latin typeface="Times New Roman" pitchFamily="18" charset="0"/>
              </a:rPr>
              <a:t>Vùng đặc quyền kinh tế</a:t>
            </a:r>
            <a:endParaRPr lang="en-US" sz="2400" b="1">
              <a:solidFill>
                <a:srgbClr val="0000CC"/>
              </a:solidFill>
              <a:latin typeface=".VnTime" pitchFamily="34" charset="0"/>
            </a:endParaRPr>
          </a:p>
          <a:p>
            <a:pPr>
              <a:spcBef>
                <a:spcPct val="50000"/>
              </a:spcBef>
            </a:pPr>
            <a:r>
              <a:rPr lang="en-US" sz="2400" b="1">
                <a:solidFill>
                  <a:srgbClr val="0000CC"/>
                </a:solidFill>
                <a:latin typeface=".VnTime" pitchFamily="34" charset="0"/>
              </a:rPr>
              <a:t>    +  </a:t>
            </a:r>
            <a:r>
              <a:rPr lang="en-US" sz="2400" b="1">
                <a:solidFill>
                  <a:srgbClr val="0000CC"/>
                </a:solidFill>
                <a:latin typeface="Times New Roman" pitchFamily="18" charset="0"/>
              </a:rPr>
              <a:t>Thềm lục địa</a:t>
            </a:r>
            <a:r>
              <a:rPr lang="en-US" sz="2400" b="1">
                <a:solidFill>
                  <a:srgbClr val="0000CC"/>
                </a:solidFill>
                <a:latin typeface=".VnTime" pitchFamily="34" charset="0"/>
              </a:rPr>
              <a:t>.	</a:t>
            </a:r>
          </a:p>
        </p:txBody>
      </p:sp>
      <p:pic>
        <p:nvPicPr>
          <p:cNvPr id="8201" name="Picture 12" descr="So do cat ngang vung bien Viet N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0"/>
            <a:ext cx="4572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3"/>
          <p:cNvSpPr txBox="1">
            <a:spLocks noChangeArrowheads="1"/>
          </p:cNvSpPr>
          <p:nvPr/>
        </p:nvSpPr>
        <p:spPr bwMode="auto">
          <a:xfrm>
            <a:off x="4267200" y="48006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en-US" sz="2000" b="1">
                <a:latin typeface="Times New Roman" pitchFamily="18" charset="0"/>
              </a:rPr>
              <a:t>H.38: Sơ đồ cắt ngang vùng biển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6443">
                                            <p:txEl>
                                              <p:pRg st="0" end="0"/>
                                            </p:txEl>
                                          </p:spTgt>
                                        </p:tgtEl>
                                        <p:attrNameLst>
                                          <p:attrName>style.visibility</p:attrName>
                                        </p:attrNameLst>
                                      </p:cBhvr>
                                      <p:to>
                                        <p:strVal val="visible"/>
                                      </p:to>
                                    </p:set>
                                    <p:animEffect transition="in" filter="blinds(horizontal)">
                                      <p:cBhvr>
                                        <p:cTn id="7" dur="500"/>
                                        <p:tgtEl>
                                          <p:spTgt spid="146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6443">
                                            <p:txEl>
                                              <p:pRg st="1" end="1"/>
                                            </p:txEl>
                                          </p:spTgt>
                                        </p:tgtEl>
                                        <p:attrNameLst>
                                          <p:attrName>style.visibility</p:attrName>
                                        </p:attrNameLst>
                                      </p:cBhvr>
                                      <p:to>
                                        <p:strVal val="visible"/>
                                      </p:to>
                                    </p:set>
                                    <p:animEffect transition="in" filter="blinds(horizontal)">
                                      <p:cBhvr>
                                        <p:cTn id="12" dur="500"/>
                                        <p:tgtEl>
                                          <p:spTgt spid="146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6443">
                                            <p:txEl>
                                              <p:pRg st="2" end="2"/>
                                            </p:txEl>
                                          </p:spTgt>
                                        </p:tgtEl>
                                        <p:attrNameLst>
                                          <p:attrName>style.visibility</p:attrName>
                                        </p:attrNameLst>
                                      </p:cBhvr>
                                      <p:to>
                                        <p:strVal val="visible"/>
                                      </p:to>
                                    </p:set>
                                    <p:animEffect transition="in" filter="blinds(horizontal)">
                                      <p:cBhvr>
                                        <p:cTn id="17" dur="500"/>
                                        <p:tgtEl>
                                          <p:spTgt spid="146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6443">
                                            <p:txEl>
                                              <p:pRg st="3" end="3"/>
                                            </p:txEl>
                                          </p:spTgt>
                                        </p:tgtEl>
                                        <p:attrNameLst>
                                          <p:attrName>style.visibility</p:attrName>
                                        </p:attrNameLst>
                                      </p:cBhvr>
                                      <p:to>
                                        <p:strVal val="visible"/>
                                      </p:to>
                                    </p:set>
                                    <p:animEffect transition="in" filter="blinds(horizontal)">
                                      <p:cBhvr>
                                        <p:cTn id="22" dur="500"/>
                                        <p:tgtEl>
                                          <p:spTgt spid="146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6443">
                                            <p:txEl>
                                              <p:pRg st="4" end="4"/>
                                            </p:txEl>
                                          </p:spTgt>
                                        </p:tgtEl>
                                        <p:attrNameLst>
                                          <p:attrName>style.visibility</p:attrName>
                                        </p:attrNameLst>
                                      </p:cBhvr>
                                      <p:to>
                                        <p:strVal val="visible"/>
                                      </p:to>
                                    </p:set>
                                    <p:animEffect transition="in" filter="blinds(horizontal)">
                                      <p:cBhvr>
                                        <p:cTn id="27" dur="500"/>
                                        <p:tgtEl>
                                          <p:spTgt spid="146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6443">
                                            <p:txEl>
                                              <p:pRg st="5" end="5"/>
                                            </p:txEl>
                                          </p:spTgt>
                                        </p:tgtEl>
                                        <p:attrNameLst>
                                          <p:attrName>style.visibility</p:attrName>
                                        </p:attrNameLst>
                                      </p:cBhvr>
                                      <p:to>
                                        <p:strVal val="visible"/>
                                      </p:to>
                                    </p:set>
                                    <p:animEffect transition="in" filter="blinds(horizontal)">
                                      <p:cBhvr>
                                        <p:cTn id="32" dur="500"/>
                                        <p:tgtEl>
                                          <p:spTgt spid="146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6980238"/>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9219" name="Text Box 4"/>
          <p:cNvSpPr txBox="1">
            <a:spLocks noChangeArrowheads="1"/>
          </p:cNvSpPr>
          <p:nvPr/>
        </p:nvSpPr>
        <p:spPr bwMode="auto">
          <a:xfrm>
            <a:off x="-152400" y="1066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1. Vùng biển nước ta:</a:t>
            </a:r>
          </a:p>
        </p:txBody>
      </p:sp>
      <p:sp>
        <p:nvSpPr>
          <p:cNvPr id="13317" name="Text Box 5"/>
          <p:cNvSpPr txBox="1">
            <a:spLocks noChangeArrowheads="1"/>
          </p:cNvSpPr>
          <p:nvPr/>
        </p:nvSpPr>
        <p:spPr bwMode="auto">
          <a:xfrm>
            <a:off x="-152400" y="1371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2. Các đảo và quần đảo:</a:t>
            </a:r>
          </a:p>
        </p:txBody>
      </p:sp>
      <p:sp>
        <p:nvSpPr>
          <p:cNvPr id="13318" name="Text Box 6"/>
          <p:cNvSpPr txBox="1">
            <a:spLocks noChangeArrowheads="1"/>
          </p:cNvSpPr>
          <p:nvPr/>
        </p:nvSpPr>
        <p:spPr bwMode="auto">
          <a:xfrm>
            <a:off x="228600" y="28194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Quan sát lược đồ em hãy kể tên các đảo và quần đảo lớn ở nước ta từ Bắc vào Nam?</a:t>
            </a:r>
          </a:p>
        </p:txBody>
      </p:sp>
      <p:pic>
        <p:nvPicPr>
          <p:cNvPr id="9222" name="Picture 7" descr="Luoc do mot so dao va quan dao Vie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800600" cy="5867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0" name="AutoShape 8"/>
          <p:cNvSpPr>
            <a:spLocks noChangeArrowheads="1"/>
          </p:cNvSpPr>
          <p:nvPr/>
        </p:nvSpPr>
        <p:spPr bwMode="auto">
          <a:xfrm>
            <a:off x="4648200" y="5715000"/>
            <a:ext cx="228600" cy="228600"/>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AutoShape 9"/>
          <p:cNvSpPr>
            <a:spLocks noChangeArrowheads="1"/>
          </p:cNvSpPr>
          <p:nvPr/>
        </p:nvSpPr>
        <p:spPr bwMode="auto">
          <a:xfrm>
            <a:off x="7239000" y="5562600"/>
            <a:ext cx="228600" cy="228600"/>
          </a:xfrm>
          <a:prstGeom prst="star16">
            <a:avLst>
              <a:gd name="adj" fmla="val 375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AutoShape 10"/>
          <p:cNvSpPr>
            <a:spLocks noChangeArrowheads="1"/>
          </p:cNvSpPr>
          <p:nvPr/>
        </p:nvSpPr>
        <p:spPr bwMode="auto">
          <a:xfrm>
            <a:off x="7543800" y="3886200"/>
            <a:ext cx="228600" cy="228600"/>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AutoShape 11"/>
          <p:cNvSpPr>
            <a:spLocks noChangeArrowheads="1"/>
          </p:cNvSpPr>
          <p:nvPr/>
        </p:nvSpPr>
        <p:spPr bwMode="auto">
          <a:xfrm>
            <a:off x="6781800" y="1905000"/>
            <a:ext cx="228600" cy="228600"/>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AutoShape 12"/>
          <p:cNvSpPr>
            <a:spLocks noChangeArrowheads="1"/>
          </p:cNvSpPr>
          <p:nvPr/>
        </p:nvSpPr>
        <p:spPr bwMode="auto">
          <a:xfrm>
            <a:off x="7010400" y="1828800"/>
            <a:ext cx="228600" cy="228600"/>
          </a:xfrm>
          <a:prstGeom prst="star16">
            <a:avLst>
              <a:gd name="adj" fmla="val 37500"/>
            </a:avLst>
          </a:prstGeom>
          <a:solidFill>
            <a:srgbClr val="FF33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Text Box 13"/>
          <p:cNvSpPr txBox="1">
            <a:spLocks noChangeArrowheads="1"/>
          </p:cNvSpPr>
          <p:nvPr/>
        </p:nvSpPr>
        <p:spPr bwMode="auto">
          <a:xfrm>
            <a:off x="7162800" y="1752600"/>
            <a:ext cx="17526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a:solidFill>
                  <a:srgbClr val="FF0066"/>
                </a:solidFill>
                <a:effectLst>
                  <a:outerShdw blurRad="38100" dist="38100" dir="2700000" algn="tl">
                    <a:srgbClr val="C0C0C0"/>
                  </a:outerShdw>
                </a:effectLst>
                <a:latin typeface="Times New Roman" pitchFamily="18" charset="0"/>
              </a:rPr>
              <a:t>Đ.Cái Bầu</a:t>
            </a:r>
          </a:p>
        </p:txBody>
      </p:sp>
      <p:sp>
        <p:nvSpPr>
          <p:cNvPr id="13326" name="Text Box 14"/>
          <p:cNvSpPr txBox="1">
            <a:spLocks noChangeArrowheads="1"/>
          </p:cNvSpPr>
          <p:nvPr/>
        </p:nvSpPr>
        <p:spPr bwMode="auto">
          <a:xfrm>
            <a:off x="6781800" y="1919288"/>
            <a:ext cx="1143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a:solidFill>
                  <a:srgbClr val="FF0066"/>
                </a:solidFill>
                <a:effectLst>
                  <a:outerShdw blurRad="38100" dist="38100" dir="2700000" algn="tl">
                    <a:srgbClr val="C0C0C0"/>
                  </a:outerShdw>
                </a:effectLst>
                <a:latin typeface="Times New Roman" pitchFamily="18" charset="0"/>
              </a:rPr>
              <a:t>Đ.Cát Bà</a:t>
            </a:r>
          </a:p>
        </p:txBody>
      </p:sp>
      <p:sp>
        <p:nvSpPr>
          <p:cNvPr id="13327" name="Text Box 15"/>
          <p:cNvSpPr txBox="1">
            <a:spLocks noChangeArrowheads="1"/>
          </p:cNvSpPr>
          <p:nvPr/>
        </p:nvSpPr>
        <p:spPr bwMode="auto">
          <a:xfrm>
            <a:off x="7696200" y="3810000"/>
            <a:ext cx="1143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Đ.Lí Sơn</a:t>
            </a:r>
          </a:p>
        </p:txBody>
      </p:sp>
      <p:sp>
        <p:nvSpPr>
          <p:cNvPr id="13328" name="Text Box 16"/>
          <p:cNvSpPr txBox="1">
            <a:spLocks noChangeArrowheads="1"/>
          </p:cNvSpPr>
          <p:nvPr/>
        </p:nvSpPr>
        <p:spPr bwMode="auto">
          <a:xfrm>
            <a:off x="7391400" y="5500688"/>
            <a:ext cx="1295400"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a:solidFill>
                  <a:srgbClr val="FF0066"/>
                </a:solidFill>
                <a:effectLst>
                  <a:outerShdw blurRad="38100" dist="38100" dir="2700000" algn="tl">
                    <a:srgbClr val="C0C0C0"/>
                  </a:outerShdw>
                </a:effectLst>
                <a:latin typeface="Times New Roman" pitchFamily="18" charset="0"/>
              </a:rPr>
              <a:t>Đ.Phú Quý</a:t>
            </a:r>
          </a:p>
        </p:txBody>
      </p:sp>
      <p:sp>
        <p:nvSpPr>
          <p:cNvPr id="13329" name="Text Box 17"/>
          <p:cNvSpPr txBox="1">
            <a:spLocks noChangeArrowheads="1"/>
          </p:cNvSpPr>
          <p:nvPr/>
        </p:nvSpPr>
        <p:spPr bwMode="auto">
          <a:xfrm>
            <a:off x="6477000" y="6110288"/>
            <a:ext cx="1143000"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a:solidFill>
                  <a:srgbClr val="FF0066"/>
                </a:solidFill>
                <a:effectLst>
                  <a:outerShdw blurRad="38100" dist="38100" dir="2700000" algn="tl">
                    <a:srgbClr val="C0C0C0"/>
                  </a:outerShdw>
                </a:effectLst>
                <a:latin typeface="Times New Roman" pitchFamily="18" charset="0"/>
              </a:rPr>
              <a:t>Côn Đảo</a:t>
            </a:r>
          </a:p>
        </p:txBody>
      </p:sp>
      <p:sp>
        <p:nvSpPr>
          <p:cNvPr id="13330" name="AutoShape 18"/>
          <p:cNvSpPr>
            <a:spLocks noChangeArrowheads="1"/>
          </p:cNvSpPr>
          <p:nvPr/>
        </p:nvSpPr>
        <p:spPr bwMode="auto">
          <a:xfrm>
            <a:off x="6324600" y="6172200"/>
            <a:ext cx="228600" cy="228600"/>
          </a:xfrm>
          <a:prstGeom prst="star16">
            <a:avLst>
              <a:gd name="adj" fmla="val 37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Text Box 19"/>
          <p:cNvSpPr txBox="1">
            <a:spLocks noChangeArrowheads="1"/>
          </p:cNvSpPr>
          <p:nvPr/>
        </p:nvSpPr>
        <p:spPr bwMode="auto">
          <a:xfrm>
            <a:off x="4419600" y="5867400"/>
            <a:ext cx="14478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a:solidFill>
                  <a:srgbClr val="FF0066"/>
                </a:solidFill>
                <a:effectLst>
                  <a:outerShdw blurRad="38100" dist="38100" dir="2700000" algn="tl">
                    <a:srgbClr val="C0C0C0"/>
                  </a:outerShdw>
                </a:effectLst>
                <a:latin typeface="Times New Roman" pitchFamily="18" charset="0"/>
              </a:rPr>
              <a:t>Đ.Phú Quốc</a:t>
            </a:r>
          </a:p>
        </p:txBody>
      </p:sp>
      <p:sp>
        <p:nvSpPr>
          <p:cNvPr id="13333" name="AutoShape 21"/>
          <p:cNvSpPr>
            <a:spLocks noChangeArrowheads="1"/>
          </p:cNvSpPr>
          <p:nvPr/>
        </p:nvSpPr>
        <p:spPr bwMode="auto">
          <a:xfrm>
            <a:off x="8686800" y="3276600"/>
            <a:ext cx="228600" cy="228600"/>
          </a:xfrm>
          <a:prstGeom prst="star16">
            <a:avLst>
              <a:gd name="adj" fmla="val 375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AutoShape 22"/>
          <p:cNvSpPr>
            <a:spLocks noChangeArrowheads="1"/>
          </p:cNvSpPr>
          <p:nvPr/>
        </p:nvSpPr>
        <p:spPr bwMode="auto">
          <a:xfrm>
            <a:off x="6705600" y="2133600"/>
            <a:ext cx="228600" cy="228600"/>
          </a:xfrm>
          <a:prstGeom prst="star16">
            <a:avLst>
              <a:gd name="adj" fmla="val 37500"/>
            </a:avLst>
          </a:prstGeom>
          <a:solidFill>
            <a:srgbClr val="800080"/>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AutoShape 23"/>
          <p:cNvSpPr>
            <a:spLocks noChangeArrowheads="1"/>
          </p:cNvSpPr>
          <p:nvPr/>
        </p:nvSpPr>
        <p:spPr bwMode="auto">
          <a:xfrm>
            <a:off x="8763000" y="6172200"/>
            <a:ext cx="228600" cy="228600"/>
          </a:xfrm>
          <a:prstGeom prst="star16">
            <a:avLst>
              <a:gd name="adj" fmla="val 375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Text Box 27"/>
          <p:cNvSpPr txBox="1">
            <a:spLocks noChangeArrowheads="1"/>
          </p:cNvSpPr>
          <p:nvPr/>
        </p:nvSpPr>
        <p:spPr bwMode="auto">
          <a:xfrm>
            <a:off x="6477000" y="20716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latin typeface="Times New Roman" pitchFamily="18" charset="0"/>
              </a:rPr>
              <a:t>Đ. Bạch Long Vĩ</a:t>
            </a:r>
          </a:p>
        </p:txBody>
      </p:sp>
      <p:sp>
        <p:nvSpPr>
          <p:cNvPr id="13340" name="Text Box 28"/>
          <p:cNvSpPr txBox="1">
            <a:spLocks noChangeArrowheads="1"/>
          </p:cNvSpPr>
          <p:nvPr/>
        </p:nvSpPr>
        <p:spPr bwMode="auto">
          <a:xfrm>
            <a:off x="-76200" y="361315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FF0000"/>
                </a:solidFill>
                <a:latin typeface="Times New Roman" pitchFamily="18" charset="0"/>
              </a:rPr>
              <a:t>? Qua đó em có nhận xét gì về số lượng các đảo và quần đảo của nước ta?</a:t>
            </a:r>
          </a:p>
        </p:txBody>
      </p:sp>
      <p:sp>
        <p:nvSpPr>
          <p:cNvPr id="13341" name="AutoShape 29"/>
          <p:cNvSpPr>
            <a:spLocks noChangeArrowheads="1"/>
          </p:cNvSpPr>
          <p:nvPr/>
        </p:nvSpPr>
        <p:spPr bwMode="auto">
          <a:xfrm>
            <a:off x="6705600" y="3200400"/>
            <a:ext cx="228600" cy="228600"/>
          </a:xfrm>
          <a:prstGeom prst="star16">
            <a:avLst>
              <a:gd name="adj" fmla="val 37500"/>
            </a:avLst>
          </a:prstGeom>
          <a:solidFill>
            <a:srgbClr val="FF3300"/>
          </a:solidFill>
          <a:ln w="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Text Box 30"/>
          <p:cNvSpPr txBox="1">
            <a:spLocks noChangeArrowheads="1"/>
          </p:cNvSpPr>
          <p:nvPr/>
        </p:nvSpPr>
        <p:spPr bwMode="auto">
          <a:xfrm>
            <a:off x="6781800" y="3138488"/>
            <a:ext cx="1371600" cy="3667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Đ. Cồn Cỏ</a:t>
            </a:r>
          </a:p>
        </p:txBody>
      </p:sp>
      <p:sp>
        <p:nvSpPr>
          <p:cNvPr id="9242" name="Text Box 31"/>
          <p:cNvSpPr txBox="1">
            <a:spLocks noChangeArrowheads="1"/>
          </p:cNvSpPr>
          <p:nvPr/>
        </p:nvSpPr>
        <p:spPr bwMode="auto">
          <a:xfrm>
            <a:off x="0" y="53975"/>
            <a:ext cx="9144000" cy="7080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000" b="1">
                <a:solidFill>
                  <a:srgbClr val="FF0000"/>
                </a:solidFill>
                <a:latin typeface="Times New Roman" pitchFamily="18" charset="0"/>
              </a:rPr>
              <a:t>BÀI 38: PHÁT TRIỂN TỔNG HỢP KINH TẾ VÀ BẢO VỆ TÀI NGUYÊN MÔI TRƯỜNG BIỂN - ĐẢO</a:t>
            </a:r>
          </a:p>
        </p:txBody>
      </p:sp>
      <p:sp>
        <p:nvSpPr>
          <p:cNvPr id="13344" name="Text Box 32"/>
          <p:cNvSpPr txBox="1">
            <a:spLocks noChangeArrowheads="1"/>
          </p:cNvSpPr>
          <p:nvPr/>
        </p:nvSpPr>
        <p:spPr bwMode="auto">
          <a:xfrm>
            <a:off x="0" y="1724025"/>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chemeClr val="tx2"/>
                </a:solidFill>
                <a:latin typeface="Times New Roman" pitchFamily="18" charset="0"/>
              </a:rPr>
              <a:t>- Nước ta có hơn 4000 hòn đảo lớn nhỏ ở ven bờ, có 2 quần đảo lớn là Hoàng Sa và Trường Sa.</a:t>
            </a:r>
          </a:p>
        </p:txBody>
      </p:sp>
      <p:sp>
        <p:nvSpPr>
          <p:cNvPr id="13345" name="Text Box 33"/>
          <p:cNvSpPr txBox="1">
            <a:spLocks noChangeArrowheads="1"/>
          </p:cNvSpPr>
          <p:nvPr/>
        </p:nvSpPr>
        <p:spPr bwMode="auto">
          <a:xfrm>
            <a:off x="381000" y="5486400"/>
            <a:ext cx="3614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latin typeface="Times New Roman" pitchFamily="18" charset="0"/>
              </a:rPr>
              <a:t>? Em hãy nêu ý nghĩa của </a:t>
            </a:r>
          </a:p>
          <a:p>
            <a:pPr eaLnBrk="1" hangingPunct="1"/>
            <a:r>
              <a:rPr lang="en-US" sz="2400" b="1">
                <a:solidFill>
                  <a:srgbClr val="FF0000"/>
                </a:solidFill>
                <a:latin typeface="Times New Roman" pitchFamily="18" charset="0"/>
              </a:rPr>
              <a:t>vùng biển nước ta?</a:t>
            </a:r>
          </a:p>
        </p:txBody>
      </p:sp>
      <p:sp>
        <p:nvSpPr>
          <p:cNvPr id="13346" name="Text Box 34"/>
          <p:cNvSpPr txBox="1">
            <a:spLocks noChangeArrowheads="1"/>
          </p:cNvSpPr>
          <p:nvPr/>
        </p:nvSpPr>
        <p:spPr bwMode="auto">
          <a:xfrm>
            <a:off x="228600" y="4800600"/>
            <a:ext cx="3800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latin typeface="Times New Roman" pitchFamily="18" charset="0"/>
              </a:rPr>
              <a:t>? Các đảo ven bờ tập trung </a:t>
            </a:r>
          </a:p>
          <a:p>
            <a:pPr eaLnBrk="1" hangingPunct="1"/>
            <a:r>
              <a:rPr lang="en-US" sz="2400" b="1">
                <a:solidFill>
                  <a:srgbClr val="FF0000"/>
                </a:solidFill>
                <a:latin typeface="Times New Roman" pitchFamily="18" charset="0"/>
              </a:rPr>
              <a:t>nhiều ở tỉnh nào?</a:t>
            </a:r>
          </a:p>
        </p:txBody>
      </p:sp>
      <p:sp>
        <p:nvSpPr>
          <p:cNvPr id="13347" name="Text Box 35"/>
          <p:cNvSpPr txBox="1">
            <a:spLocks noChangeArrowheads="1"/>
          </p:cNvSpPr>
          <p:nvPr/>
        </p:nvSpPr>
        <p:spPr bwMode="auto">
          <a:xfrm>
            <a:off x="0" y="50292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chemeClr val="tx2"/>
                </a:solidFill>
                <a:latin typeface="Times New Roman" pitchFamily="18" charset="0"/>
                <a:sym typeface="Wingdings 3" pitchFamily="18" charset="2"/>
              </a:rPr>
              <a:t>Vùng biển nước ta có ý nghĩa về kinh tế và an ninh, quốc phòng.</a:t>
            </a:r>
          </a:p>
        </p:txBody>
      </p:sp>
      <p:sp>
        <p:nvSpPr>
          <p:cNvPr id="9247" name="Line 36"/>
          <p:cNvSpPr>
            <a:spLocks noChangeShapeType="1"/>
          </p:cNvSpPr>
          <p:nvPr/>
        </p:nvSpPr>
        <p:spPr bwMode="auto">
          <a:xfrm flipH="1">
            <a:off x="4267200" y="914400"/>
            <a:ext cx="0" cy="59436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49" name="Picture 37" descr="DSC079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99060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Truong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9525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1" name="Text Box 39"/>
          <p:cNvSpPr txBox="1">
            <a:spLocks noChangeArrowheads="1"/>
          </p:cNvSpPr>
          <p:nvPr/>
        </p:nvSpPr>
        <p:spPr bwMode="auto">
          <a:xfrm>
            <a:off x="0" y="2774950"/>
            <a:ext cx="4191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latin typeface="Times New Roman" pitchFamily="18" charset="0"/>
              </a:rPr>
              <a:t>+ Hệ thống đảo ven bờ: Cái Bầu, Cát Bà, Cồn Cỏ, lý Sơn, Côn Đảo, Phú Quốc</a:t>
            </a:r>
          </a:p>
        </p:txBody>
      </p:sp>
      <p:sp>
        <p:nvSpPr>
          <p:cNvPr id="13352" name="Text Box 40"/>
          <p:cNvSpPr txBox="1">
            <a:spLocks noChangeArrowheads="1"/>
          </p:cNvSpPr>
          <p:nvPr/>
        </p:nvSpPr>
        <p:spPr bwMode="auto">
          <a:xfrm>
            <a:off x="0" y="384175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latin typeface="Times New Roman" pitchFamily="18" charset="0"/>
              </a:rPr>
              <a:t>+ Các đảo xa bờ: Bạch Long Vĩ, Phú Quý, quần đảo Hoàng Sa, Trường Sa</a:t>
            </a:r>
          </a:p>
        </p:txBody>
      </p:sp>
      <p:sp>
        <p:nvSpPr>
          <p:cNvPr id="37" name="Text Box 15"/>
          <p:cNvSpPr txBox="1">
            <a:spLocks noChangeArrowheads="1"/>
          </p:cNvSpPr>
          <p:nvPr/>
        </p:nvSpPr>
        <p:spPr bwMode="auto">
          <a:xfrm>
            <a:off x="8253413" y="2951163"/>
            <a:ext cx="838200" cy="9239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Q.Đ Hoàng Sa</a:t>
            </a:r>
          </a:p>
        </p:txBody>
      </p:sp>
      <p:sp>
        <p:nvSpPr>
          <p:cNvPr id="38" name="Text Box 15"/>
          <p:cNvSpPr txBox="1">
            <a:spLocks noChangeArrowheads="1"/>
          </p:cNvSpPr>
          <p:nvPr/>
        </p:nvSpPr>
        <p:spPr bwMode="auto">
          <a:xfrm>
            <a:off x="8131175" y="5934075"/>
            <a:ext cx="990600" cy="9239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b="1" dirty="0">
                <a:solidFill>
                  <a:srgbClr val="FF0066"/>
                </a:solidFill>
                <a:effectLst>
                  <a:outerShdw blurRad="38100" dist="38100" dir="2700000" algn="tl">
                    <a:srgbClr val="C0C0C0"/>
                  </a:outerShdw>
                </a:effectLst>
                <a:latin typeface="Times New Roman" pitchFamily="18" charset="0"/>
              </a:rPr>
              <a:t>Q.Đ Trường Sa</a:t>
            </a:r>
          </a:p>
        </p:txBody>
      </p:sp>
      <p:sp>
        <p:nvSpPr>
          <p:cNvPr id="9254" name="Text Box 5"/>
          <p:cNvSpPr txBox="1">
            <a:spLocks noChangeArrowheads="1"/>
          </p:cNvSpPr>
          <p:nvPr/>
        </p:nvSpPr>
        <p:spPr bwMode="auto">
          <a:xfrm>
            <a:off x="0" y="685800"/>
            <a:ext cx="417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b="1">
                <a:solidFill>
                  <a:srgbClr val="C00000"/>
                </a:solidFill>
                <a:latin typeface="Times New Roman" pitchFamily="18" charset="0"/>
              </a:rPr>
              <a:t>I. </a:t>
            </a:r>
            <a:r>
              <a:rPr lang="en-US" sz="2400" b="1" u="sng">
                <a:solidFill>
                  <a:srgbClr val="C00000"/>
                </a:solidFill>
                <a:latin typeface="Times New Roman" pitchFamily="18" charset="0"/>
              </a:rPr>
              <a:t>Biển và đảo Việt Nam</a:t>
            </a:r>
            <a:endParaRPr lang="en-US" sz="2400" b="1">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amond(in)">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4"/>
                                        </p:tgtEl>
                                        <p:attrNameLst>
                                          <p:attrName>style.visibility</p:attrName>
                                        </p:attrNameLst>
                                      </p:cBhvr>
                                      <p:to>
                                        <p:strVal val="visible"/>
                                      </p:to>
                                    </p:set>
                                    <p:animEffect transition="in" filter="checkerboard(across)">
                                      <p:cBhvr>
                                        <p:cTn id="12" dur="500"/>
                                        <p:tgtEl>
                                          <p:spTgt spid="1332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334"/>
                                        </p:tgtEl>
                                        <p:attrNameLst>
                                          <p:attrName>style.visibility</p:attrName>
                                        </p:attrNameLst>
                                      </p:cBhvr>
                                      <p:to>
                                        <p:strVal val="visible"/>
                                      </p:to>
                                    </p:set>
                                    <p:animEffect transition="in" filter="checkerboard(across)">
                                      <p:cBhvr>
                                        <p:cTn id="15" dur="500"/>
                                        <p:tgtEl>
                                          <p:spTgt spid="1333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checkerboard(across)">
                                      <p:cBhvr>
                                        <p:cTn id="18" dur="500"/>
                                        <p:tgtEl>
                                          <p:spTgt spid="13323"/>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diamond(in)">
                                      <p:cBhvr>
                                        <p:cTn id="21" dur="500"/>
                                        <p:tgtEl>
                                          <p:spTgt spid="133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321"/>
                                        </p:tgtEl>
                                        <p:attrNameLst>
                                          <p:attrName>style.visibility</p:attrName>
                                        </p:attrNameLst>
                                      </p:cBhvr>
                                      <p:to>
                                        <p:strVal val="visible"/>
                                      </p:to>
                                    </p:set>
                                    <p:animEffect transition="in" filter="blinds(horizontal)">
                                      <p:cBhvr>
                                        <p:cTn id="24" dur="500"/>
                                        <p:tgtEl>
                                          <p:spTgt spid="133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330"/>
                                        </p:tgtEl>
                                        <p:attrNameLst>
                                          <p:attrName>style.visibility</p:attrName>
                                        </p:attrNameLst>
                                      </p:cBhvr>
                                      <p:to>
                                        <p:strVal val="visible"/>
                                      </p:to>
                                    </p:set>
                                    <p:animEffect transition="in" filter="blinds(horizontal)">
                                      <p:cBhvr>
                                        <p:cTn id="27" dur="500"/>
                                        <p:tgtEl>
                                          <p:spTgt spid="133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320"/>
                                        </p:tgtEl>
                                        <p:attrNameLst>
                                          <p:attrName>style.visibility</p:attrName>
                                        </p:attrNameLst>
                                      </p:cBhvr>
                                      <p:to>
                                        <p:strVal val="visible"/>
                                      </p:to>
                                    </p:set>
                                    <p:animEffect transition="in" filter="blinds(horizontal)">
                                      <p:cBhvr>
                                        <p:cTn id="30" dur="500"/>
                                        <p:tgtEl>
                                          <p:spTgt spid="133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333"/>
                                        </p:tgtEl>
                                        <p:attrNameLst>
                                          <p:attrName>style.visibility</p:attrName>
                                        </p:attrNameLst>
                                      </p:cBhvr>
                                      <p:to>
                                        <p:strVal val="visible"/>
                                      </p:to>
                                    </p:set>
                                    <p:animEffect transition="in" filter="blinds(horizontal)">
                                      <p:cBhvr>
                                        <p:cTn id="33" dur="500"/>
                                        <p:tgtEl>
                                          <p:spTgt spid="1333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335"/>
                                        </p:tgtEl>
                                        <p:attrNameLst>
                                          <p:attrName>style.visibility</p:attrName>
                                        </p:attrNameLst>
                                      </p:cBhvr>
                                      <p:to>
                                        <p:strVal val="visible"/>
                                      </p:to>
                                    </p:set>
                                    <p:animEffect transition="in" filter="blinds(horizontal)">
                                      <p:cBhvr>
                                        <p:cTn id="36" dur="500"/>
                                        <p:tgtEl>
                                          <p:spTgt spid="133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Effect transition="in" filter="blinds(horizontal)">
                                      <p:cBhvr>
                                        <p:cTn id="39" dur="500"/>
                                        <p:tgtEl>
                                          <p:spTgt spid="133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326"/>
                                        </p:tgtEl>
                                        <p:attrNameLst>
                                          <p:attrName>style.visibility</p:attrName>
                                        </p:attrNameLst>
                                      </p:cBhvr>
                                      <p:to>
                                        <p:strVal val="visible"/>
                                      </p:to>
                                    </p:set>
                                    <p:animEffect transition="in" filter="blinds(horizontal)">
                                      <p:cBhvr>
                                        <p:cTn id="42" dur="500"/>
                                        <p:tgtEl>
                                          <p:spTgt spid="1332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3339"/>
                                        </p:tgtEl>
                                        <p:attrNameLst>
                                          <p:attrName>style.visibility</p:attrName>
                                        </p:attrNameLst>
                                      </p:cBhvr>
                                      <p:to>
                                        <p:strVal val="visible"/>
                                      </p:to>
                                    </p:set>
                                    <p:animEffect transition="in" filter="box(in)">
                                      <p:cBhvr>
                                        <p:cTn id="45" dur="500"/>
                                        <p:tgtEl>
                                          <p:spTgt spid="1333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3327"/>
                                        </p:tgtEl>
                                        <p:attrNameLst>
                                          <p:attrName>style.visibility</p:attrName>
                                        </p:attrNameLst>
                                      </p:cBhvr>
                                      <p:to>
                                        <p:strVal val="visible"/>
                                      </p:to>
                                    </p:set>
                                    <p:animEffect transition="in" filter="box(in)">
                                      <p:cBhvr>
                                        <p:cTn id="48" dur="500"/>
                                        <p:tgtEl>
                                          <p:spTgt spid="13327"/>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Effect transition="in" filter="box(in)">
                                      <p:cBhvr>
                                        <p:cTn id="51" dur="500"/>
                                        <p:tgtEl>
                                          <p:spTgt spid="13328"/>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3329"/>
                                        </p:tgtEl>
                                        <p:attrNameLst>
                                          <p:attrName>style.visibility</p:attrName>
                                        </p:attrNameLst>
                                      </p:cBhvr>
                                      <p:to>
                                        <p:strVal val="visible"/>
                                      </p:to>
                                    </p:set>
                                    <p:animEffect transition="in" filter="box(in)">
                                      <p:cBhvr>
                                        <p:cTn id="54" dur="500"/>
                                        <p:tgtEl>
                                          <p:spTgt spid="13329"/>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3331"/>
                                        </p:tgtEl>
                                        <p:attrNameLst>
                                          <p:attrName>style.visibility</p:attrName>
                                        </p:attrNameLst>
                                      </p:cBhvr>
                                      <p:to>
                                        <p:strVal val="visible"/>
                                      </p:to>
                                    </p:set>
                                    <p:animEffect transition="in" filter="box(in)">
                                      <p:cBhvr>
                                        <p:cTn id="57" dur="500"/>
                                        <p:tgtEl>
                                          <p:spTgt spid="13331"/>
                                        </p:tgtEl>
                                      </p:cBhvr>
                                    </p:animEffect>
                                  </p:childTnLst>
                                </p:cTn>
                              </p:par>
                            </p:childTnLst>
                          </p:cTn>
                        </p:par>
                        <p:par>
                          <p:cTn id="58" fill="hold" nodeType="afterGroup">
                            <p:stCondLst>
                              <p:cond delay="500"/>
                            </p:stCondLst>
                            <p:childTnLst>
                              <p:par>
                                <p:cTn id="59" presetID="4" presetClass="entr" presetSubtype="16"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ox(in)">
                                      <p:cBhvr>
                                        <p:cTn id="61" dur="500"/>
                                        <p:tgtEl>
                                          <p:spTgt spid="37"/>
                                        </p:tgtEl>
                                      </p:cBhvr>
                                    </p:animEffect>
                                  </p:childTnLst>
                                </p:cTn>
                              </p:par>
                            </p:childTnLst>
                          </p:cTn>
                        </p:par>
                        <p:par>
                          <p:cTn id="62" fill="hold" nodeType="afterGroup">
                            <p:stCondLst>
                              <p:cond delay="1000"/>
                            </p:stCondLst>
                            <p:childTnLst>
                              <p:par>
                                <p:cTn id="63" presetID="4" presetClass="entr" presetSubtype="1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ox(in)">
                                      <p:cBhvr>
                                        <p:cTn id="65" dur="500"/>
                                        <p:tgtEl>
                                          <p:spTgt spid="38"/>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3342"/>
                                        </p:tgtEl>
                                        <p:attrNameLst>
                                          <p:attrName>style.visibility</p:attrName>
                                        </p:attrNameLst>
                                      </p:cBhvr>
                                      <p:to>
                                        <p:strVal val="visible"/>
                                      </p:to>
                                    </p:set>
                                    <p:animEffect transition="in" filter="box(in)">
                                      <p:cBhvr>
                                        <p:cTn id="68" dur="500"/>
                                        <p:tgtEl>
                                          <p:spTgt spid="13342"/>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13341"/>
                                        </p:tgtEl>
                                        <p:attrNameLst>
                                          <p:attrName>style.visibility</p:attrName>
                                        </p:attrNameLst>
                                      </p:cBhvr>
                                      <p:to>
                                        <p:strVal val="visible"/>
                                      </p:to>
                                    </p:set>
                                    <p:animEffect transition="in" filter="diamond(in)">
                                      <p:cBhvr>
                                        <p:cTn id="71" dur="500"/>
                                        <p:tgtEl>
                                          <p:spTgt spid="1334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3318"/>
                                        </p:tgtEl>
                                        <p:attrNameLst>
                                          <p:attrName>style.visibility</p:attrName>
                                        </p:attrNameLst>
                                      </p:cBhvr>
                                      <p:to>
                                        <p:strVal val="visible"/>
                                      </p:to>
                                    </p:set>
                                    <p:animEffect transition="in" filter="diamond(in)">
                                      <p:cBhvr>
                                        <p:cTn id="76" dur="2000"/>
                                        <p:tgtEl>
                                          <p:spTgt spid="133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xit" presetSubtype="16" fill="hold" grpId="1" nodeType="clickEffect">
                                  <p:stCondLst>
                                    <p:cond delay="0"/>
                                  </p:stCondLst>
                                  <p:childTnLst>
                                    <p:animEffect transition="out" filter="diamond(in)">
                                      <p:cBhvr>
                                        <p:cTn id="80" dur="2000"/>
                                        <p:tgtEl>
                                          <p:spTgt spid="13318"/>
                                        </p:tgtEl>
                                      </p:cBhvr>
                                    </p:animEffect>
                                    <p:set>
                                      <p:cBhvr>
                                        <p:cTn id="81" dur="1" fill="hold">
                                          <p:stCondLst>
                                            <p:cond delay="1999"/>
                                          </p:stCondLst>
                                        </p:cTn>
                                        <p:tgtEl>
                                          <p:spTgt spid="13318"/>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1" nodeType="clickEffect">
                                  <p:stCondLst>
                                    <p:cond delay="0"/>
                                  </p:stCondLst>
                                  <p:childTnLst>
                                    <p:set>
                                      <p:cBhvr>
                                        <p:cTn id="85" dur="1" fill="hold">
                                          <p:stCondLst>
                                            <p:cond delay="0"/>
                                          </p:stCondLst>
                                        </p:cTn>
                                        <p:tgtEl>
                                          <p:spTgt spid="13340"/>
                                        </p:tgtEl>
                                        <p:attrNameLst>
                                          <p:attrName>style.visibility</p:attrName>
                                        </p:attrNameLst>
                                      </p:cBhvr>
                                      <p:to>
                                        <p:strVal val="visible"/>
                                      </p:to>
                                    </p:set>
                                    <p:animEffect transition="in" filter="diamond(in)">
                                      <p:cBhvr>
                                        <p:cTn id="86" dur="2000"/>
                                        <p:tgtEl>
                                          <p:spTgt spid="1334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xit" presetSubtype="16" fill="hold" grpId="0" nodeType="clickEffect">
                                  <p:stCondLst>
                                    <p:cond delay="0"/>
                                  </p:stCondLst>
                                  <p:childTnLst>
                                    <p:animEffect transition="out" filter="diamond(in)">
                                      <p:cBhvr>
                                        <p:cTn id="90" dur="2000"/>
                                        <p:tgtEl>
                                          <p:spTgt spid="13340"/>
                                        </p:tgtEl>
                                      </p:cBhvr>
                                    </p:animEffect>
                                    <p:set>
                                      <p:cBhvr>
                                        <p:cTn id="91" dur="1" fill="hold">
                                          <p:stCondLst>
                                            <p:cond delay="1999"/>
                                          </p:stCondLst>
                                        </p:cTn>
                                        <p:tgtEl>
                                          <p:spTgt spid="13340"/>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13346"/>
                                        </p:tgtEl>
                                        <p:attrNameLst>
                                          <p:attrName>style.visibility</p:attrName>
                                        </p:attrNameLst>
                                      </p:cBhvr>
                                      <p:to>
                                        <p:strVal val="visible"/>
                                      </p:to>
                                    </p:set>
                                    <p:animEffect transition="in" filter="diamond(in)">
                                      <p:cBhvr>
                                        <p:cTn id="96" dur="2000"/>
                                        <p:tgtEl>
                                          <p:spTgt spid="1334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xit" presetSubtype="16" fill="hold" grpId="1" nodeType="clickEffect">
                                  <p:stCondLst>
                                    <p:cond delay="0"/>
                                  </p:stCondLst>
                                  <p:childTnLst>
                                    <p:animEffect transition="out" filter="diamond(in)">
                                      <p:cBhvr>
                                        <p:cTn id="100" dur="2000"/>
                                        <p:tgtEl>
                                          <p:spTgt spid="13346"/>
                                        </p:tgtEl>
                                      </p:cBhvr>
                                    </p:animEffect>
                                    <p:set>
                                      <p:cBhvr>
                                        <p:cTn id="101" dur="1" fill="hold">
                                          <p:stCondLst>
                                            <p:cond delay="1999"/>
                                          </p:stCondLst>
                                        </p:cTn>
                                        <p:tgtEl>
                                          <p:spTgt spid="13346"/>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13344"/>
                                        </p:tgtEl>
                                        <p:attrNameLst>
                                          <p:attrName>style.visibility</p:attrName>
                                        </p:attrNameLst>
                                      </p:cBhvr>
                                      <p:to>
                                        <p:strVal val="visible"/>
                                      </p:to>
                                    </p:set>
                                    <p:animEffect transition="in" filter="diamond(in)">
                                      <p:cBhvr>
                                        <p:cTn id="106" dur="2000"/>
                                        <p:tgtEl>
                                          <p:spTgt spid="1334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nodeType="clickEffect">
                                  <p:stCondLst>
                                    <p:cond delay="0"/>
                                  </p:stCondLst>
                                  <p:childTnLst>
                                    <p:set>
                                      <p:cBhvr>
                                        <p:cTn id="110" dur="1" fill="hold">
                                          <p:stCondLst>
                                            <p:cond delay="0"/>
                                          </p:stCondLst>
                                        </p:cTn>
                                        <p:tgtEl>
                                          <p:spTgt spid="13351">
                                            <p:txEl>
                                              <p:pRg st="0" end="0"/>
                                            </p:txEl>
                                          </p:spTgt>
                                        </p:tgtEl>
                                        <p:attrNameLst>
                                          <p:attrName>style.visibility</p:attrName>
                                        </p:attrNameLst>
                                      </p:cBhvr>
                                      <p:to>
                                        <p:strVal val="visible"/>
                                      </p:to>
                                    </p:set>
                                    <p:animEffect transition="in" filter="diamond(in)">
                                      <p:cBhvr>
                                        <p:cTn id="111" dur="2000"/>
                                        <p:tgtEl>
                                          <p:spTgt spid="13351">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8" presetClass="entr" presetSubtype="16" fill="hold" nodeType="clickEffect">
                                  <p:stCondLst>
                                    <p:cond delay="0"/>
                                  </p:stCondLst>
                                  <p:childTnLst>
                                    <p:set>
                                      <p:cBhvr>
                                        <p:cTn id="115" dur="1" fill="hold">
                                          <p:stCondLst>
                                            <p:cond delay="0"/>
                                          </p:stCondLst>
                                        </p:cTn>
                                        <p:tgtEl>
                                          <p:spTgt spid="13352">
                                            <p:txEl>
                                              <p:pRg st="0" end="0"/>
                                            </p:txEl>
                                          </p:spTgt>
                                        </p:tgtEl>
                                        <p:attrNameLst>
                                          <p:attrName>style.visibility</p:attrName>
                                        </p:attrNameLst>
                                      </p:cBhvr>
                                      <p:to>
                                        <p:strVal val="visible"/>
                                      </p:to>
                                    </p:set>
                                    <p:animEffect transition="in" filter="diamond(in)">
                                      <p:cBhvr>
                                        <p:cTn id="116" dur="2000"/>
                                        <p:tgtEl>
                                          <p:spTgt spid="13352">
                                            <p:txEl>
                                              <p:pRg st="0" end="0"/>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13345"/>
                                        </p:tgtEl>
                                        <p:attrNameLst>
                                          <p:attrName>style.visibility</p:attrName>
                                        </p:attrNameLst>
                                      </p:cBhvr>
                                      <p:to>
                                        <p:strVal val="visible"/>
                                      </p:to>
                                    </p:set>
                                    <p:animEffect transition="in" filter="diamond(in)">
                                      <p:cBhvr>
                                        <p:cTn id="121" dur="2000"/>
                                        <p:tgtEl>
                                          <p:spTgt spid="13345"/>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xit" presetSubtype="16" fill="hold" grpId="1" nodeType="clickEffect">
                                  <p:stCondLst>
                                    <p:cond delay="0"/>
                                  </p:stCondLst>
                                  <p:childTnLst>
                                    <p:animEffect transition="out" filter="diamond(in)">
                                      <p:cBhvr>
                                        <p:cTn id="125" dur="2000"/>
                                        <p:tgtEl>
                                          <p:spTgt spid="13345"/>
                                        </p:tgtEl>
                                      </p:cBhvr>
                                    </p:animEffect>
                                    <p:set>
                                      <p:cBhvr>
                                        <p:cTn id="126" dur="1" fill="hold">
                                          <p:stCondLst>
                                            <p:cond delay="1999"/>
                                          </p:stCondLst>
                                        </p:cTn>
                                        <p:tgtEl>
                                          <p:spTgt spid="13345"/>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3347"/>
                                        </p:tgtEl>
                                        <p:attrNameLst>
                                          <p:attrName>style.visibility</p:attrName>
                                        </p:attrNameLst>
                                      </p:cBhvr>
                                      <p:to>
                                        <p:strVal val="visible"/>
                                      </p:to>
                                    </p:set>
                                    <p:anim calcmode="lin" valueType="num">
                                      <p:cBhvr additive="base">
                                        <p:cTn id="131" dur="500" fill="hold"/>
                                        <p:tgtEl>
                                          <p:spTgt spid="13347"/>
                                        </p:tgtEl>
                                        <p:attrNameLst>
                                          <p:attrName>ppt_x</p:attrName>
                                        </p:attrNameLst>
                                      </p:cBhvr>
                                      <p:tavLst>
                                        <p:tav tm="0">
                                          <p:val>
                                            <p:strVal val="#ppt_x"/>
                                          </p:val>
                                        </p:tav>
                                        <p:tav tm="100000">
                                          <p:val>
                                            <p:strVal val="#ppt_x"/>
                                          </p:val>
                                        </p:tav>
                                      </p:tavLst>
                                    </p:anim>
                                    <p:anim calcmode="lin" valueType="num">
                                      <p:cBhvr additive="base">
                                        <p:cTn id="132" dur="500" fill="hold"/>
                                        <p:tgtEl>
                                          <p:spTgt spid="13347"/>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nodeType="clickEffect">
                                  <p:stCondLst>
                                    <p:cond delay="0"/>
                                  </p:stCondLst>
                                  <p:childTnLst>
                                    <p:set>
                                      <p:cBhvr>
                                        <p:cTn id="136" dur="1" fill="hold">
                                          <p:stCondLst>
                                            <p:cond delay="0"/>
                                          </p:stCondLst>
                                        </p:cTn>
                                        <p:tgtEl>
                                          <p:spTgt spid="13349"/>
                                        </p:tgtEl>
                                        <p:attrNameLst>
                                          <p:attrName>style.visibility</p:attrName>
                                        </p:attrNameLst>
                                      </p:cBhvr>
                                      <p:to>
                                        <p:strVal val="visible"/>
                                      </p:to>
                                    </p:set>
                                    <p:anim calcmode="lin" valueType="num">
                                      <p:cBhvr additive="base">
                                        <p:cTn id="137" dur="500" fill="hold"/>
                                        <p:tgtEl>
                                          <p:spTgt spid="13349"/>
                                        </p:tgtEl>
                                        <p:attrNameLst>
                                          <p:attrName>ppt_x</p:attrName>
                                        </p:attrNameLst>
                                      </p:cBhvr>
                                      <p:tavLst>
                                        <p:tav tm="0">
                                          <p:val>
                                            <p:strVal val="#ppt_x"/>
                                          </p:val>
                                        </p:tav>
                                        <p:tav tm="100000">
                                          <p:val>
                                            <p:strVal val="#ppt_x"/>
                                          </p:val>
                                        </p:tav>
                                      </p:tavLst>
                                    </p:anim>
                                    <p:anim calcmode="lin" valueType="num">
                                      <p:cBhvr additive="base">
                                        <p:cTn id="138" dur="500" fill="hold"/>
                                        <p:tgtEl>
                                          <p:spTgt spid="13349"/>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8" presetClass="entr" presetSubtype="16" fill="hold" nodeType="clickEffect">
                                  <p:stCondLst>
                                    <p:cond delay="0"/>
                                  </p:stCondLst>
                                  <p:childTnLst>
                                    <p:set>
                                      <p:cBhvr>
                                        <p:cTn id="142" dur="1" fill="hold">
                                          <p:stCondLst>
                                            <p:cond delay="0"/>
                                          </p:stCondLst>
                                        </p:cTn>
                                        <p:tgtEl>
                                          <p:spTgt spid="13350"/>
                                        </p:tgtEl>
                                        <p:attrNameLst>
                                          <p:attrName>style.visibility</p:attrName>
                                        </p:attrNameLst>
                                      </p:cBhvr>
                                      <p:to>
                                        <p:strVal val="visible"/>
                                      </p:to>
                                    </p:set>
                                    <p:animEffect transition="in" filter="diamond(in)">
                                      <p:cBhvr>
                                        <p:cTn id="143" dur="2000"/>
                                        <p:tgtEl>
                                          <p:spTgt spid="1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8" grpId="1"/>
      <p:bldP spid="13320" grpId="0" animBg="1"/>
      <p:bldP spid="13321" grpId="0" animBg="1"/>
      <p:bldP spid="13322" grpId="0" animBg="1"/>
      <p:bldP spid="13323" grpId="0" animBg="1"/>
      <p:bldP spid="13324" grpId="0" animBg="1"/>
      <p:bldP spid="13325" grpId="0"/>
      <p:bldP spid="13326" grpId="0"/>
      <p:bldP spid="13327" grpId="0"/>
      <p:bldP spid="13328" grpId="0"/>
      <p:bldP spid="13329" grpId="0"/>
      <p:bldP spid="13330" grpId="0" animBg="1"/>
      <p:bldP spid="13331" grpId="0"/>
      <p:bldP spid="13333" grpId="0" animBg="1"/>
      <p:bldP spid="13334" grpId="0" animBg="1"/>
      <p:bldP spid="13335" grpId="0" animBg="1"/>
      <p:bldP spid="13339" grpId="0"/>
      <p:bldP spid="13340" grpId="0"/>
      <p:bldP spid="13340" grpId="1"/>
      <p:bldP spid="13341" grpId="0" animBg="1"/>
      <p:bldP spid="13342" grpId="0"/>
      <p:bldP spid="13344" grpId="0"/>
      <p:bldP spid="13345" grpId="0"/>
      <p:bldP spid="13345" grpId="1"/>
      <p:bldP spid="13346" grpId="0"/>
      <p:bldP spid="13346" grpId="1"/>
      <p:bldP spid="13347"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00A14DD-BCFB-4AD7-9B23-7AA97822CD3F}" type="datetime1">
              <a:rPr lang="en-US" smtClean="0"/>
              <a:pPr eaLnBrk="1" hangingPunct="1"/>
              <a:t>3/13/2022</a:t>
            </a:fld>
            <a:endParaRPr lang="en-US" smtClean="0"/>
          </a:p>
        </p:txBody>
      </p:sp>
      <p:sp>
        <p:nvSpPr>
          <p:cNvPr id="10243"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FB6770AB-FC80-4F97-9E44-4A0EAC1C516A}" type="slidenum">
              <a:rPr lang="en-US" smtClean="0"/>
              <a:pPr eaLnBrk="1" hangingPunct="1"/>
              <a:t>7</a:t>
            </a:fld>
            <a:endParaRPr lang="en-US" smtClean="0"/>
          </a:p>
        </p:txBody>
      </p:sp>
      <p:pic>
        <p:nvPicPr>
          <p:cNvPr id="238594" name="Picture 2" descr="ap_2010071701065957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8595" name="Text Box 3"/>
          <p:cNvSpPr txBox="1">
            <a:spLocks noChangeArrowheads="1"/>
          </p:cNvSpPr>
          <p:nvPr/>
        </p:nvSpPr>
        <p:spPr bwMode="auto">
          <a:xfrm>
            <a:off x="1371600" y="3560763"/>
            <a:ext cx="1295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b="1">
                <a:solidFill>
                  <a:srgbClr val="C00000"/>
                </a:solidFill>
                <a:latin typeface="Times New Roman" pitchFamily="18" charset="0"/>
              </a:rPr>
              <a:t>CÔN ĐẢO</a:t>
            </a:r>
          </a:p>
        </p:txBody>
      </p:sp>
      <p:pic>
        <p:nvPicPr>
          <p:cNvPr id="238596" name="Picture 4" descr="dao_Phu_Quoc"/>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Rectangle 5"/>
          <p:cNvSpPr>
            <a:spLocks noChangeArrowheads="1"/>
          </p:cNvSpPr>
          <p:nvPr/>
        </p:nvSpPr>
        <p:spPr bwMode="auto">
          <a:xfrm>
            <a:off x="685800" y="457200"/>
            <a:ext cx="156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bg1"/>
                </a:solidFill>
                <a:latin typeface="Times New Roman" pitchFamily="18" charset="0"/>
              </a:rPr>
              <a:t>Đ. PHÚ QUỐC</a:t>
            </a:r>
          </a:p>
        </p:txBody>
      </p:sp>
      <p:pic>
        <p:nvPicPr>
          <p:cNvPr id="238599" name="Picture 7" descr="ANd9GcQIwJxlcL7jsu6uPXchpEVClzwelkfXt5oNDcCi3dnDzgDsE4fPqA"/>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8" name="Rectangle 16"/>
          <p:cNvSpPr>
            <a:spLocks noChangeArrowheads="1"/>
          </p:cNvSpPr>
          <p:nvPr/>
        </p:nvSpPr>
        <p:spPr bwMode="auto">
          <a:xfrm>
            <a:off x="5791200" y="609600"/>
            <a:ext cx="190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bg1"/>
                </a:solidFill>
                <a:latin typeface="Times New Roman" pitchFamily="18" charset="0"/>
              </a:rPr>
              <a:t>QĐ.  HOÀNG SA</a:t>
            </a:r>
          </a:p>
        </p:txBody>
      </p:sp>
      <p:pic>
        <p:nvPicPr>
          <p:cNvPr id="238612" name="Picture 20" descr="1363218311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14" name="Rectangle 22"/>
          <p:cNvSpPr>
            <a:spLocks noChangeArrowheads="1"/>
          </p:cNvSpPr>
          <p:nvPr/>
        </p:nvSpPr>
        <p:spPr bwMode="auto">
          <a:xfrm>
            <a:off x="5334000" y="3733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bg1"/>
                </a:solidFill>
                <a:latin typeface="Times New Roman" pitchFamily="18" charset="0"/>
              </a:rPr>
              <a:t>QĐ. TRƯỜNG  SA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8596"/>
                                        </p:tgtEl>
                                        <p:attrNameLst>
                                          <p:attrName>style.visibility</p:attrName>
                                        </p:attrNameLst>
                                      </p:cBhvr>
                                      <p:to>
                                        <p:strVal val="visible"/>
                                      </p:to>
                                    </p:set>
                                    <p:anim calcmode="lin" valueType="num">
                                      <p:cBhvr>
                                        <p:cTn id="7" dur="500" fill="hold"/>
                                        <p:tgtEl>
                                          <p:spTgt spid="238596"/>
                                        </p:tgtEl>
                                        <p:attrNameLst>
                                          <p:attrName>ppt_w</p:attrName>
                                        </p:attrNameLst>
                                      </p:cBhvr>
                                      <p:tavLst>
                                        <p:tav tm="0">
                                          <p:val>
                                            <p:fltVal val="0"/>
                                          </p:val>
                                        </p:tav>
                                        <p:tav tm="100000">
                                          <p:val>
                                            <p:strVal val="#ppt_w"/>
                                          </p:val>
                                        </p:tav>
                                      </p:tavLst>
                                    </p:anim>
                                    <p:anim calcmode="lin" valueType="num">
                                      <p:cBhvr>
                                        <p:cTn id="8" dur="500" fill="hold"/>
                                        <p:tgtEl>
                                          <p:spTgt spid="23859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8599"/>
                                        </p:tgtEl>
                                        <p:attrNameLst>
                                          <p:attrName>style.visibility</p:attrName>
                                        </p:attrNameLst>
                                      </p:cBhvr>
                                      <p:to>
                                        <p:strVal val="visible"/>
                                      </p:to>
                                    </p:set>
                                    <p:anim calcmode="lin" valueType="num">
                                      <p:cBhvr>
                                        <p:cTn id="12" dur="500" fill="hold"/>
                                        <p:tgtEl>
                                          <p:spTgt spid="238599"/>
                                        </p:tgtEl>
                                        <p:attrNameLst>
                                          <p:attrName>ppt_w</p:attrName>
                                        </p:attrNameLst>
                                      </p:cBhvr>
                                      <p:tavLst>
                                        <p:tav tm="0">
                                          <p:val>
                                            <p:fltVal val="0"/>
                                          </p:val>
                                        </p:tav>
                                        <p:tav tm="100000">
                                          <p:val>
                                            <p:strVal val="#ppt_w"/>
                                          </p:val>
                                        </p:tav>
                                      </p:tavLst>
                                    </p:anim>
                                    <p:anim calcmode="lin" valueType="num">
                                      <p:cBhvr>
                                        <p:cTn id="13" dur="500" fill="hold"/>
                                        <p:tgtEl>
                                          <p:spTgt spid="23859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38612"/>
                                        </p:tgtEl>
                                        <p:attrNameLst>
                                          <p:attrName>style.visibility</p:attrName>
                                        </p:attrNameLst>
                                      </p:cBhvr>
                                      <p:to>
                                        <p:strVal val="visible"/>
                                      </p:to>
                                    </p:set>
                                    <p:anim calcmode="lin" valueType="num">
                                      <p:cBhvr>
                                        <p:cTn id="17" dur="500" fill="hold"/>
                                        <p:tgtEl>
                                          <p:spTgt spid="238612"/>
                                        </p:tgtEl>
                                        <p:attrNameLst>
                                          <p:attrName>ppt_w</p:attrName>
                                        </p:attrNameLst>
                                      </p:cBhvr>
                                      <p:tavLst>
                                        <p:tav tm="0">
                                          <p:val>
                                            <p:fltVal val="0"/>
                                          </p:val>
                                        </p:tav>
                                        <p:tav tm="100000">
                                          <p:val>
                                            <p:strVal val="#ppt_w"/>
                                          </p:val>
                                        </p:tav>
                                      </p:tavLst>
                                    </p:anim>
                                    <p:anim calcmode="lin" valueType="num">
                                      <p:cBhvr>
                                        <p:cTn id="18" dur="500" fill="hold"/>
                                        <p:tgtEl>
                                          <p:spTgt spid="23861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38594"/>
                                        </p:tgtEl>
                                        <p:attrNameLst>
                                          <p:attrName>style.visibility</p:attrName>
                                        </p:attrNameLst>
                                      </p:cBhvr>
                                      <p:to>
                                        <p:strVal val="visible"/>
                                      </p:to>
                                    </p:set>
                                    <p:anim calcmode="lin" valueType="num">
                                      <p:cBhvr>
                                        <p:cTn id="22" dur="500" fill="hold"/>
                                        <p:tgtEl>
                                          <p:spTgt spid="238594"/>
                                        </p:tgtEl>
                                        <p:attrNameLst>
                                          <p:attrName>ppt_w</p:attrName>
                                        </p:attrNameLst>
                                      </p:cBhvr>
                                      <p:tavLst>
                                        <p:tav tm="0">
                                          <p:val>
                                            <p:fltVal val="0"/>
                                          </p:val>
                                        </p:tav>
                                        <p:tav tm="100000">
                                          <p:val>
                                            <p:strVal val="#ppt_w"/>
                                          </p:val>
                                        </p:tav>
                                      </p:tavLst>
                                    </p:anim>
                                    <p:anim calcmode="lin" valueType="num">
                                      <p:cBhvr>
                                        <p:cTn id="23" dur="500" fill="hold"/>
                                        <p:tgtEl>
                                          <p:spTgt spid="238594"/>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238597"/>
                                        </p:tgtEl>
                                        <p:attrNameLst>
                                          <p:attrName>style.visibility</p:attrName>
                                        </p:attrNameLst>
                                      </p:cBhvr>
                                      <p:to>
                                        <p:strVal val="visible"/>
                                      </p:to>
                                    </p:set>
                                    <p:anim calcmode="lin" valueType="num">
                                      <p:cBhvr>
                                        <p:cTn id="27" dur="1000" fill="hold"/>
                                        <p:tgtEl>
                                          <p:spTgt spid="238597"/>
                                        </p:tgtEl>
                                        <p:attrNameLst>
                                          <p:attrName>ppt_x</p:attrName>
                                        </p:attrNameLst>
                                      </p:cBhvr>
                                      <p:tavLst>
                                        <p:tav tm="0">
                                          <p:val>
                                            <p:strVal val="#ppt_x-.2"/>
                                          </p:val>
                                        </p:tav>
                                        <p:tav tm="100000">
                                          <p:val>
                                            <p:strVal val="#ppt_x"/>
                                          </p:val>
                                        </p:tav>
                                      </p:tavLst>
                                    </p:anim>
                                    <p:anim calcmode="lin" valueType="num">
                                      <p:cBhvr>
                                        <p:cTn id="28" dur="1000" fill="hold"/>
                                        <p:tgtEl>
                                          <p:spTgt spid="23859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8597"/>
                                        </p:tgtEl>
                                      </p:cBhvr>
                                    </p:animEffect>
                                  </p:childTnLst>
                                </p:cTn>
                              </p:par>
                            </p:childTnLst>
                          </p:cTn>
                        </p:par>
                        <p:par>
                          <p:cTn id="30" fill="hold" nodeType="afterGroup">
                            <p:stCondLst>
                              <p:cond delay="3000"/>
                            </p:stCondLst>
                            <p:childTnLst>
                              <p:par>
                                <p:cTn id="31" presetID="29" presetClass="entr" presetSubtype="0" fill="hold" grpId="0" nodeType="afterEffect">
                                  <p:stCondLst>
                                    <p:cond delay="0"/>
                                  </p:stCondLst>
                                  <p:childTnLst>
                                    <p:set>
                                      <p:cBhvr>
                                        <p:cTn id="32" dur="1" fill="hold">
                                          <p:stCondLst>
                                            <p:cond delay="0"/>
                                          </p:stCondLst>
                                        </p:cTn>
                                        <p:tgtEl>
                                          <p:spTgt spid="238608"/>
                                        </p:tgtEl>
                                        <p:attrNameLst>
                                          <p:attrName>style.visibility</p:attrName>
                                        </p:attrNameLst>
                                      </p:cBhvr>
                                      <p:to>
                                        <p:strVal val="visible"/>
                                      </p:to>
                                    </p:set>
                                    <p:anim calcmode="lin" valueType="num">
                                      <p:cBhvr>
                                        <p:cTn id="33" dur="1000" fill="hold"/>
                                        <p:tgtEl>
                                          <p:spTgt spid="238608"/>
                                        </p:tgtEl>
                                        <p:attrNameLst>
                                          <p:attrName>ppt_x</p:attrName>
                                        </p:attrNameLst>
                                      </p:cBhvr>
                                      <p:tavLst>
                                        <p:tav tm="0">
                                          <p:val>
                                            <p:strVal val="#ppt_x-.2"/>
                                          </p:val>
                                        </p:tav>
                                        <p:tav tm="100000">
                                          <p:val>
                                            <p:strVal val="#ppt_x"/>
                                          </p:val>
                                        </p:tav>
                                      </p:tavLst>
                                    </p:anim>
                                    <p:anim calcmode="lin" valueType="num">
                                      <p:cBhvr>
                                        <p:cTn id="34" dur="1000" fill="hold"/>
                                        <p:tgtEl>
                                          <p:spTgt spid="23860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38608"/>
                                        </p:tgtEl>
                                      </p:cBhvr>
                                    </p:animEffect>
                                  </p:childTnLst>
                                </p:cTn>
                              </p:par>
                            </p:childTnLst>
                          </p:cTn>
                        </p:par>
                        <p:par>
                          <p:cTn id="36" fill="hold" nodeType="afterGroup">
                            <p:stCondLst>
                              <p:cond delay="4000"/>
                            </p:stCondLst>
                            <p:childTnLst>
                              <p:par>
                                <p:cTn id="37" presetID="29" presetClass="entr" presetSubtype="0" fill="hold" grpId="0" nodeType="afterEffect">
                                  <p:stCondLst>
                                    <p:cond delay="0"/>
                                  </p:stCondLst>
                                  <p:childTnLst>
                                    <p:set>
                                      <p:cBhvr>
                                        <p:cTn id="38" dur="1" fill="hold">
                                          <p:stCondLst>
                                            <p:cond delay="0"/>
                                          </p:stCondLst>
                                        </p:cTn>
                                        <p:tgtEl>
                                          <p:spTgt spid="238614"/>
                                        </p:tgtEl>
                                        <p:attrNameLst>
                                          <p:attrName>style.visibility</p:attrName>
                                        </p:attrNameLst>
                                      </p:cBhvr>
                                      <p:to>
                                        <p:strVal val="visible"/>
                                      </p:to>
                                    </p:set>
                                    <p:anim calcmode="lin" valueType="num">
                                      <p:cBhvr>
                                        <p:cTn id="39" dur="1000" fill="hold"/>
                                        <p:tgtEl>
                                          <p:spTgt spid="238614"/>
                                        </p:tgtEl>
                                        <p:attrNameLst>
                                          <p:attrName>ppt_x</p:attrName>
                                        </p:attrNameLst>
                                      </p:cBhvr>
                                      <p:tavLst>
                                        <p:tav tm="0">
                                          <p:val>
                                            <p:strVal val="#ppt_x-.2"/>
                                          </p:val>
                                        </p:tav>
                                        <p:tav tm="100000">
                                          <p:val>
                                            <p:strVal val="#ppt_x"/>
                                          </p:val>
                                        </p:tav>
                                      </p:tavLst>
                                    </p:anim>
                                    <p:anim calcmode="lin" valueType="num">
                                      <p:cBhvr>
                                        <p:cTn id="40" dur="1000" fill="hold"/>
                                        <p:tgtEl>
                                          <p:spTgt spid="23861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38614"/>
                                        </p:tgtEl>
                                      </p:cBhvr>
                                    </p:animEffect>
                                  </p:childTnLst>
                                </p:cTn>
                              </p:par>
                            </p:childTnLst>
                          </p:cTn>
                        </p:par>
                        <p:par>
                          <p:cTn id="42" fill="hold" nodeType="afterGroup">
                            <p:stCondLst>
                              <p:cond delay="5000"/>
                            </p:stCondLst>
                            <p:childTnLst>
                              <p:par>
                                <p:cTn id="43" presetID="29" presetClass="entr" presetSubtype="0" fill="hold" grpId="0" nodeType="afterEffect">
                                  <p:stCondLst>
                                    <p:cond delay="0"/>
                                  </p:stCondLst>
                                  <p:childTnLst>
                                    <p:set>
                                      <p:cBhvr>
                                        <p:cTn id="44" dur="1" fill="hold">
                                          <p:stCondLst>
                                            <p:cond delay="0"/>
                                          </p:stCondLst>
                                        </p:cTn>
                                        <p:tgtEl>
                                          <p:spTgt spid="238595"/>
                                        </p:tgtEl>
                                        <p:attrNameLst>
                                          <p:attrName>style.visibility</p:attrName>
                                        </p:attrNameLst>
                                      </p:cBhvr>
                                      <p:to>
                                        <p:strVal val="visible"/>
                                      </p:to>
                                    </p:set>
                                    <p:anim calcmode="lin" valueType="num">
                                      <p:cBhvr>
                                        <p:cTn id="45" dur="1000" fill="hold"/>
                                        <p:tgtEl>
                                          <p:spTgt spid="238595"/>
                                        </p:tgtEl>
                                        <p:attrNameLst>
                                          <p:attrName>ppt_x</p:attrName>
                                        </p:attrNameLst>
                                      </p:cBhvr>
                                      <p:tavLst>
                                        <p:tav tm="0">
                                          <p:val>
                                            <p:strVal val="#ppt_x-.2"/>
                                          </p:val>
                                        </p:tav>
                                        <p:tav tm="100000">
                                          <p:val>
                                            <p:strVal val="#ppt_x"/>
                                          </p:val>
                                        </p:tav>
                                      </p:tavLst>
                                    </p:anim>
                                    <p:anim calcmode="lin" valueType="num">
                                      <p:cBhvr>
                                        <p:cTn id="46" dur="1000" fill="hold"/>
                                        <p:tgtEl>
                                          <p:spTgt spid="23859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38595"/>
                                        </p:tgtEl>
                                      </p:cBhvr>
                                    </p:animEffect>
                                  </p:childTnLst>
                                </p:cTn>
                              </p:par>
                            </p:childTnLst>
                          </p:cTn>
                        </p:par>
                        <p:par>
                          <p:cTn id="48" fill="hold" nodeType="afterGroup">
                            <p:stCondLst>
                              <p:cond delay="6000"/>
                            </p:stCondLst>
                            <p:childTnLst>
                              <p:par>
                                <p:cTn id="49" presetID="22" presetClass="emph" presetSubtype="0" repeatCount="3000" fill="hold" grpId="1" nodeType="afterEffect">
                                  <p:stCondLst>
                                    <p:cond delay="0"/>
                                  </p:stCondLst>
                                  <p:childTnLst>
                                    <p:animClr clrSpc="hsl" dir="cw">
                                      <p:cBhvr override="childStyle">
                                        <p:cTn id="50" dur="500" fill="hold"/>
                                        <p:tgtEl>
                                          <p:spTgt spid="238597"/>
                                        </p:tgtEl>
                                        <p:attrNameLst>
                                          <p:attrName>style.color</p:attrName>
                                        </p:attrNameLst>
                                      </p:cBhvr>
                                      <p:by>
                                        <p:hsl h="-7200000" s="0" l="0"/>
                                      </p:by>
                                    </p:animClr>
                                    <p:animClr clrSpc="hsl" dir="cw">
                                      <p:cBhvr>
                                        <p:cTn id="51" dur="500" fill="hold"/>
                                        <p:tgtEl>
                                          <p:spTgt spid="238597"/>
                                        </p:tgtEl>
                                        <p:attrNameLst>
                                          <p:attrName>fillcolor</p:attrName>
                                        </p:attrNameLst>
                                      </p:cBhvr>
                                      <p:by>
                                        <p:hsl h="-7200000" s="0" l="0"/>
                                      </p:by>
                                    </p:animClr>
                                    <p:animClr clrSpc="hsl" dir="cw">
                                      <p:cBhvr>
                                        <p:cTn id="52" dur="500" fill="hold"/>
                                        <p:tgtEl>
                                          <p:spTgt spid="238597"/>
                                        </p:tgtEl>
                                        <p:attrNameLst>
                                          <p:attrName>stroke.color</p:attrName>
                                        </p:attrNameLst>
                                      </p:cBhvr>
                                      <p:by>
                                        <p:hsl h="-7200000" s="0" l="0"/>
                                      </p:by>
                                    </p:animClr>
                                    <p:set>
                                      <p:cBhvr>
                                        <p:cTn id="53" dur="500" fill="hold"/>
                                        <p:tgtEl>
                                          <p:spTgt spid="238597"/>
                                        </p:tgtEl>
                                        <p:attrNameLst>
                                          <p:attrName>fill.type</p:attrName>
                                        </p:attrNameLst>
                                      </p:cBhvr>
                                      <p:to>
                                        <p:strVal val="solid"/>
                                      </p:to>
                                    </p:set>
                                  </p:childTnLst>
                                </p:cTn>
                              </p:par>
                              <p:par>
                                <p:cTn id="54" presetID="22" presetClass="emph" presetSubtype="0" repeatCount="3000" fill="hold" grpId="1" nodeType="withEffect">
                                  <p:stCondLst>
                                    <p:cond delay="0"/>
                                  </p:stCondLst>
                                  <p:childTnLst>
                                    <p:animClr clrSpc="hsl" dir="cw">
                                      <p:cBhvr override="childStyle">
                                        <p:cTn id="55" dur="500" fill="hold"/>
                                        <p:tgtEl>
                                          <p:spTgt spid="238608"/>
                                        </p:tgtEl>
                                        <p:attrNameLst>
                                          <p:attrName>style.color</p:attrName>
                                        </p:attrNameLst>
                                      </p:cBhvr>
                                      <p:by>
                                        <p:hsl h="-7200000" s="0" l="0"/>
                                      </p:by>
                                    </p:animClr>
                                    <p:animClr clrSpc="hsl" dir="cw">
                                      <p:cBhvr>
                                        <p:cTn id="56" dur="500" fill="hold"/>
                                        <p:tgtEl>
                                          <p:spTgt spid="238608"/>
                                        </p:tgtEl>
                                        <p:attrNameLst>
                                          <p:attrName>fillcolor</p:attrName>
                                        </p:attrNameLst>
                                      </p:cBhvr>
                                      <p:by>
                                        <p:hsl h="-7200000" s="0" l="0"/>
                                      </p:by>
                                    </p:animClr>
                                    <p:animClr clrSpc="hsl" dir="cw">
                                      <p:cBhvr>
                                        <p:cTn id="57" dur="500" fill="hold"/>
                                        <p:tgtEl>
                                          <p:spTgt spid="238608"/>
                                        </p:tgtEl>
                                        <p:attrNameLst>
                                          <p:attrName>stroke.color</p:attrName>
                                        </p:attrNameLst>
                                      </p:cBhvr>
                                      <p:by>
                                        <p:hsl h="-7200000" s="0" l="0"/>
                                      </p:by>
                                    </p:animClr>
                                    <p:set>
                                      <p:cBhvr>
                                        <p:cTn id="58" dur="500" fill="hold"/>
                                        <p:tgtEl>
                                          <p:spTgt spid="238608"/>
                                        </p:tgtEl>
                                        <p:attrNameLst>
                                          <p:attrName>fill.type</p:attrName>
                                        </p:attrNameLst>
                                      </p:cBhvr>
                                      <p:to>
                                        <p:strVal val="solid"/>
                                      </p:to>
                                    </p:set>
                                  </p:childTnLst>
                                </p:cTn>
                              </p:par>
                              <p:par>
                                <p:cTn id="59" presetID="22" presetClass="emph" presetSubtype="0" repeatCount="3000" fill="hold" grpId="1" nodeType="withEffect">
                                  <p:stCondLst>
                                    <p:cond delay="0"/>
                                  </p:stCondLst>
                                  <p:childTnLst>
                                    <p:animClr clrSpc="hsl" dir="cw">
                                      <p:cBhvr override="childStyle">
                                        <p:cTn id="60" dur="500" fill="hold"/>
                                        <p:tgtEl>
                                          <p:spTgt spid="238614"/>
                                        </p:tgtEl>
                                        <p:attrNameLst>
                                          <p:attrName>style.color</p:attrName>
                                        </p:attrNameLst>
                                      </p:cBhvr>
                                      <p:by>
                                        <p:hsl h="-7200000" s="0" l="0"/>
                                      </p:by>
                                    </p:animClr>
                                    <p:animClr clrSpc="hsl" dir="cw">
                                      <p:cBhvr>
                                        <p:cTn id="61" dur="500" fill="hold"/>
                                        <p:tgtEl>
                                          <p:spTgt spid="238614"/>
                                        </p:tgtEl>
                                        <p:attrNameLst>
                                          <p:attrName>fillcolor</p:attrName>
                                        </p:attrNameLst>
                                      </p:cBhvr>
                                      <p:by>
                                        <p:hsl h="-7200000" s="0" l="0"/>
                                      </p:by>
                                    </p:animClr>
                                    <p:animClr clrSpc="hsl" dir="cw">
                                      <p:cBhvr>
                                        <p:cTn id="62" dur="500" fill="hold"/>
                                        <p:tgtEl>
                                          <p:spTgt spid="238614"/>
                                        </p:tgtEl>
                                        <p:attrNameLst>
                                          <p:attrName>stroke.color</p:attrName>
                                        </p:attrNameLst>
                                      </p:cBhvr>
                                      <p:by>
                                        <p:hsl h="-7200000" s="0" l="0"/>
                                      </p:by>
                                    </p:animClr>
                                    <p:set>
                                      <p:cBhvr>
                                        <p:cTn id="63" dur="500" fill="hold"/>
                                        <p:tgtEl>
                                          <p:spTgt spid="238614"/>
                                        </p:tgtEl>
                                        <p:attrNameLst>
                                          <p:attrName>fill.type</p:attrName>
                                        </p:attrNameLst>
                                      </p:cBhvr>
                                      <p:to>
                                        <p:strVal val="solid"/>
                                      </p:to>
                                    </p:set>
                                  </p:childTnLst>
                                </p:cTn>
                              </p:par>
                              <p:par>
                                <p:cTn id="64" presetID="22" presetClass="emph" presetSubtype="0" repeatCount="3000" fill="hold" grpId="1" nodeType="withEffect">
                                  <p:stCondLst>
                                    <p:cond delay="0"/>
                                  </p:stCondLst>
                                  <p:childTnLst>
                                    <p:animClr clrSpc="hsl" dir="cw">
                                      <p:cBhvr override="childStyle">
                                        <p:cTn id="65" dur="500" fill="hold"/>
                                        <p:tgtEl>
                                          <p:spTgt spid="238595"/>
                                        </p:tgtEl>
                                        <p:attrNameLst>
                                          <p:attrName>style.color</p:attrName>
                                        </p:attrNameLst>
                                      </p:cBhvr>
                                      <p:by>
                                        <p:hsl h="-7200000" s="0" l="0"/>
                                      </p:by>
                                    </p:animClr>
                                    <p:animClr clrSpc="hsl" dir="cw">
                                      <p:cBhvr>
                                        <p:cTn id="66" dur="500" fill="hold"/>
                                        <p:tgtEl>
                                          <p:spTgt spid="238595"/>
                                        </p:tgtEl>
                                        <p:attrNameLst>
                                          <p:attrName>fillcolor</p:attrName>
                                        </p:attrNameLst>
                                      </p:cBhvr>
                                      <p:by>
                                        <p:hsl h="-7200000" s="0" l="0"/>
                                      </p:by>
                                    </p:animClr>
                                    <p:animClr clrSpc="hsl" dir="cw">
                                      <p:cBhvr>
                                        <p:cTn id="67" dur="500" fill="hold"/>
                                        <p:tgtEl>
                                          <p:spTgt spid="238595"/>
                                        </p:tgtEl>
                                        <p:attrNameLst>
                                          <p:attrName>stroke.color</p:attrName>
                                        </p:attrNameLst>
                                      </p:cBhvr>
                                      <p:by>
                                        <p:hsl h="-7200000" s="0" l="0"/>
                                      </p:by>
                                    </p:animClr>
                                    <p:set>
                                      <p:cBhvr>
                                        <p:cTn id="68" dur="500" fill="hold"/>
                                        <p:tgtEl>
                                          <p:spTgt spid="2385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nimBg="1"/>
      <p:bldP spid="238595" grpId="1" animBg="1"/>
      <p:bldP spid="238597" grpId="0"/>
      <p:bldP spid="238597" grpId="1"/>
      <p:bldP spid="238608" grpId="0"/>
      <p:bldP spid="238608" grpId="1"/>
      <p:bldP spid="238614" grpId="0"/>
      <p:bldP spid="2386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32" name="Picture 16" descr="chu-quyen-Truong-S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39" name="Picture 23" descr="osinhtn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43" name="Picture 27" descr="IMG_0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71800"/>
            <a:ext cx="44958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45" name="Picture 29" descr="ANd9GcRVBK7ijhZdVvH_2bQdUfBLjnlFLOYlGKwFPDOR8cPSvgxzts9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2971800"/>
            <a:ext cx="45720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46" name="Text Box 30"/>
          <p:cNvSpPr txBox="1">
            <a:spLocks noChangeArrowheads="1"/>
          </p:cNvSpPr>
          <p:nvPr/>
        </p:nvSpPr>
        <p:spPr bwMode="auto">
          <a:xfrm>
            <a:off x="3200400" y="2824163"/>
            <a:ext cx="3124200" cy="396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000" b="1">
                <a:solidFill>
                  <a:schemeClr val="bg1"/>
                </a:solidFill>
                <a:latin typeface="Times New Roman" pitchFamily="18" charset="0"/>
              </a:rPr>
              <a:t>THỊ TRẤN TRƯỜNG SA</a:t>
            </a:r>
          </a:p>
        </p:txBody>
      </p:sp>
      <p:sp>
        <p:nvSpPr>
          <p:cNvPr id="11271" name="Text Box 31"/>
          <p:cNvSpPr txBox="1">
            <a:spLocks noChangeArrowheads="1"/>
          </p:cNvSpPr>
          <p:nvPr/>
        </p:nvSpPr>
        <p:spPr bwMode="auto">
          <a:xfrm>
            <a:off x="1828800" y="2667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sz="2400">
              <a:latin typeface="VNI-Times" pitchFamily="2" charset="0"/>
            </a:endParaRPr>
          </a:p>
        </p:txBody>
      </p:sp>
      <p:sp>
        <p:nvSpPr>
          <p:cNvPr id="10" name="Text Box 6"/>
          <p:cNvSpPr txBox="1">
            <a:spLocks noChangeArrowheads="1"/>
          </p:cNvSpPr>
          <p:nvPr/>
        </p:nvSpPr>
        <p:spPr bwMode="auto">
          <a:xfrm>
            <a:off x="76200" y="5875338"/>
            <a:ext cx="8839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2400" b="1">
                <a:solidFill>
                  <a:srgbClr val="FF0000"/>
                </a:solidFill>
                <a:latin typeface="Times New Roman" pitchFamily="18" charset="0"/>
              </a:rPr>
              <a:t>?Là học sinh em làm những việc gì để góp phần bảo vệ chủ quyền biển đảo  thiêng liêng của tổ quốc Việt Nam?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9632"/>
                                        </p:tgtEl>
                                        <p:attrNameLst>
                                          <p:attrName>style.visibility</p:attrName>
                                        </p:attrNameLst>
                                      </p:cBhvr>
                                      <p:to>
                                        <p:strVal val="visible"/>
                                      </p:to>
                                    </p:set>
                                    <p:anim calcmode="lin" valueType="num">
                                      <p:cBhvr>
                                        <p:cTn id="7" dur="1000" fill="hold"/>
                                        <p:tgtEl>
                                          <p:spTgt spid="239632"/>
                                        </p:tgtEl>
                                        <p:attrNameLst>
                                          <p:attrName>ppt_w</p:attrName>
                                        </p:attrNameLst>
                                      </p:cBhvr>
                                      <p:tavLst>
                                        <p:tav tm="0">
                                          <p:val>
                                            <p:fltVal val="0"/>
                                          </p:val>
                                        </p:tav>
                                        <p:tav tm="100000">
                                          <p:val>
                                            <p:strVal val="#ppt_w"/>
                                          </p:val>
                                        </p:tav>
                                      </p:tavLst>
                                    </p:anim>
                                    <p:anim calcmode="lin" valueType="num">
                                      <p:cBhvr>
                                        <p:cTn id="8" dur="1000" fill="hold"/>
                                        <p:tgtEl>
                                          <p:spTgt spid="23963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39639"/>
                                        </p:tgtEl>
                                        <p:attrNameLst>
                                          <p:attrName>style.visibility</p:attrName>
                                        </p:attrNameLst>
                                      </p:cBhvr>
                                      <p:to>
                                        <p:strVal val="visible"/>
                                      </p:to>
                                    </p:set>
                                    <p:anim calcmode="lin" valueType="num">
                                      <p:cBhvr>
                                        <p:cTn id="12" dur="1000" fill="hold"/>
                                        <p:tgtEl>
                                          <p:spTgt spid="239639"/>
                                        </p:tgtEl>
                                        <p:attrNameLst>
                                          <p:attrName>ppt_w</p:attrName>
                                        </p:attrNameLst>
                                      </p:cBhvr>
                                      <p:tavLst>
                                        <p:tav tm="0">
                                          <p:val>
                                            <p:fltVal val="0"/>
                                          </p:val>
                                        </p:tav>
                                        <p:tav tm="100000">
                                          <p:val>
                                            <p:strVal val="#ppt_w"/>
                                          </p:val>
                                        </p:tav>
                                      </p:tavLst>
                                    </p:anim>
                                    <p:anim calcmode="lin" valueType="num">
                                      <p:cBhvr>
                                        <p:cTn id="13" dur="1000" fill="hold"/>
                                        <p:tgtEl>
                                          <p:spTgt spid="23963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39643"/>
                                        </p:tgtEl>
                                        <p:attrNameLst>
                                          <p:attrName>style.visibility</p:attrName>
                                        </p:attrNameLst>
                                      </p:cBhvr>
                                      <p:to>
                                        <p:strVal val="visible"/>
                                      </p:to>
                                    </p:set>
                                    <p:anim calcmode="lin" valueType="num">
                                      <p:cBhvr>
                                        <p:cTn id="17" dur="1000" fill="hold"/>
                                        <p:tgtEl>
                                          <p:spTgt spid="239643"/>
                                        </p:tgtEl>
                                        <p:attrNameLst>
                                          <p:attrName>ppt_w</p:attrName>
                                        </p:attrNameLst>
                                      </p:cBhvr>
                                      <p:tavLst>
                                        <p:tav tm="0">
                                          <p:val>
                                            <p:fltVal val="0"/>
                                          </p:val>
                                        </p:tav>
                                        <p:tav tm="100000">
                                          <p:val>
                                            <p:strVal val="#ppt_w"/>
                                          </p:val>
                                        </p:tav>
                                      </p:tavLst>
                                    </p:anim>
                                    <p:anim calcmode="lin" valueType="num">
                                      <p:cBhvr>
                                        <p:cTn id="18" dur="1000" fill="hold"/>
                                        <p:tgtEl>
                                          <p:spTgt spid="23964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39645"/>
                                        </p:tgtEl>
                                        <p:attrNameLst>
                                          <p:attrName>style.visibility</p:attrName>
                                        </p:attrNameLst>
                                      </p:cBhvr>
                                      <p:to>
                                        <p:strVal val="visible"/>
                                      </p:to>
                                    </p:set>
                                    <p:anim calcmode="lin" valueType="num">
                                      <p:cBhvr>
                                        <p:cTn id="22" dur="1000" fill="hold"/>
                                        <p:tgtEl>
                                          <p:spTgt spid="239645"/>
                                        </p:tgtEl>
                                        <p:attrNameLst>
                                          <p:attrName>ppt_w</p:attrName>
                                        </p:attrNameLst>
                                      </p:cBhvr>
                                      <p:tavLst>
                                        <p:tav tm="0">
                                          <p:val>
                                            <p:fltVal val="0"/>
                                          </p:val>
                                        </p:tav>
                                        <p:tav tm="100000">
                                          <p:val>
                                            <p:strVal val="#ppt_w"/>
                                          </p:val>
                                        </p:tav>
                                      </p:tavLst>
                                    </p:anim>
                                    <p:anim calcmode="lin" valueType="num">
                                      <p:cBhvr>
                                        <p:cTn id="23" dur="1000" fill="hold"/>
                                        <p:tgtEl>
                                          <p:spTgt spid="23964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239646"/>
                                        </p:tgtEl>
                                        <p:attrNameLst>
                                          <p:attrName>style.visibility</p:attrName>
                                        </p:attrNameLst>
                                      </p:cBhvr>
                                      <p:to>
                                        <p:strVal val="visible"/>
                                      </p:to>
                                    </p:set>
                                    <p:anim calcmode="lin" valueType="num">
                                      <p:cBhvr>
                                        <p:cTn id="27" dur="1000" fill="hold"/>
                                        <p:tgtEl>
                                          <p:spTgt spid="239646"/>
                                        </p:tgtEl>
                                        <p:attrNameLst>
                                          <p:attrName>ppt_x</p:attrName>
                                        </p:attrNameLst>
                                      </p:cBhvr>
                                      <p:tavLst>
                                        <p:tav tm="0">
                                          <p:val>
                                            <p:strVal val="#ppt_x-.2"/>
                                          </p:val>
                                        </p:tav>
                                        <p:tav tm="100000">
                                          <p:val>
                                            <p:strVal val="#ppt_x"/>
                                          </p:val>
                                        </p:tav>
                                      </p:tavLst>
                                    </p:anim>
                                    <p:anim calcmode="lin" valueType="num">
                                      <p:cBhvr>
                                        <p:cTn id="28" dur="1000" fill="hold"/>
                                        <p:tgtEl>
                                          <p:spTgt spid="23964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96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4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1113" y="0"/>
            <a:ext cx="9144001" cy="68580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Text Box 5"/>
          <p:cNvSpPr txBox="1">
            <a:spLocks noChangeArrowheads="1"/>
          </p:cNvSpPr>
          <p:nvPr/>
        </p:nvSpPr>
        <p:spPr bwMode="auto">
          <a:xfrm>
            <a:off x="0" y="0"/>
            <a:ext cx="9296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b="1">
                <a:solidFill>
                  <a:srgbClr val="FF0000"/>
                </a:solidFill>
                <a:latin typeface="Times New Roman" pitchFamily="18" charset="0"/>
              </a:rPr>
              <a:t>BÀI 38: PHÁT TRIỂN TỔNG HỢP KINH TẾ VÀ BẢO VỆ TÀI NGUYÊN MÔI TRƯỜNG BIỂN - ĐẢO</a:t>
            </a:r>
          </a:p>
        </p:txBody>
      </p:sp>
      <p:sp>
        <p:nvSpPr>
          <p:cNvPr id="110599" name="Text Box 7"/>
          <p:cNvSpPr txBox="1">
            <a:spLocks noChangeArrowheads="1"/>
          </p:cNvSpPr>
          <p:nvPr/>
        </p:nvSpPr>
        <p:spPr bwMode="auto">
          <a:xfrm>
            <a:off x="141288" y="838200"/>
            <a:ext cx="5867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600" b="1" u="sng">
                <a:solidFill>
                  <a:srgbClr val="000099"/>
                </a:solidFill>
                <a:latin typeface="Times New Roman" pitchFamily="18" charset="0"/>
              </a:rPr>
              <a:t>II. Phát triển tổng hợp kinh tế biển:</a:t>
            </a:r>
          </a:p>
        </p:txBody>
      </p:sp>
      <p:sp>
        <p:nvSpPr>
          <p:cNvPr id="110600" name="Text Box 8"/>
          <p:cNvSpPr txBox="1">
            <a:spLocks noChangeArrowheads="1"/>
          </p:cNvSpPr>
          <p:nvPr/>
        </p:nvSpPr>
        <p:spPr bwMode="auto">
          <a:xfrm>
            <a:off x="304800" y="1503363"/>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400">
                <a:solidFill>
                  <a:srgbClr val="FF0000"/>
                </a:solidFill>
                <a:latin typeface="Times New Roman" pitchFamily="18" charset="0"/>
              </a:rPr>
              <a:t> </a:t>
            </a:r>
            <a:r>
              <a:rPr lang="en-US" sz="2400" b="1">
                <a:solidFill>
                  <a:srgbClr val="FF0000"/>
                </a:solidFill>
                <a:latin typeface="Times New Roman" pitchFamily="18" charset="0"/>
              </a:rPr>
              <a:t>?</a:t>
            </a:r>
            <a:r>
              <a:rPr lang="en-US" sz="2400" b="1">
                <a:solidFill>
                  <a:srgbClr val="660066"/>
                </a:solidFill>
                <a:latin typeface="Times New Roman" pitchFamily="18" charset="0"/>
              </a:rPr>
              <a:t> Dựa vào hình 38.3, em hãy cho biết nước ta có thể phát triển những ngành kinh tế biển nào?</a:t>
            </a:r>
          </a:p>
        </p:txBody>
      </p:sp>
      <p:sp>
        <p:nvSpPr>
          <p:cNvPr id="110601" name="Rectangle 9"/>
          <p:cNvSpPr>
            <a:spLocks noChangeArrowheads="1"/>
          </p:cNvSpPr>
          <p:nvPr/>
        </p:nvSpPr>
        <p:spPr bwMode="auto">
          <a:xfrm>
            <a:off x="2133600" y="1503363"/>
            <a:ext cx="4191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b="1">
                <a:solidFill>
                  <a:srgbClr val="000066"/>
                </a:solidFill>
                <a:latin typeface="Times New Roman" pitchFamily="18" charset="0"/>
              </a:rPr>
              <a:t>CÁC NGÀNH KINH TẾ BIỂN</a:t>
            </a:r>
          </a:p>
        </p:txBody>
      </p:sp>
      <p:sp>
        <p:nvSpPr>
          <p:cNvPr id="110602" name="Rectangle 10"/>
          <p:cNvSpPr>
            <a:spLocks noChangeArrowheads="1"/>
          </p:cNvSpPr>
          <p:nvPr/>
        </p:nvSpPr>
        <p:spPr bwMode="auto">
          <a:xfrm>
            <a:off x="152400" y="3592513"/>
            <a:ext cx="2057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b="1">
                <a:solidFill>
                  <a:srgbClr val="000066"/>
                </a:solidFill>
                <a:latin typeface="Times New Roman" pitchFamily="18" charset="0"/>
              </a:rPr>
              <a:t>Khai thác,</a:t>
            </a:r>
          </a:p>
          <a:p>
            <a:pPr algn="ctr"/>
            <a:r>
              <a:rPr lang="en-US" sz="2400" b="1">
                <a:solidFill>
                  <a:srgbClr val="000066"/>
                </a:solidFill>
                <a:latin typeface="Times New Roman" pitchFamily="18" charset="0"/>
              </a:rPr>
              <a:t>nuôi trồng và</a:t>
            </a:r>
          </a:p>
          <a:p>
            <a:pPr algn="ctr"/>
            <a:r>
              <a:rPr lang="en-US" sz="2400" b="1">
                <a:solidFill>
                  <a:srgbClr val="000066"/>
                </a:solidFill>
                <a:latin typeface="Times New Roman" pitchFamily="18" charset="0"/>
              </a:rPr>
              <a:t>chế biến</a:t>
            </a:r>
          </a:p>
          <a:p>
            <a:pPr algn="ctr"/>
            <a:r>
              <a:rPr lang="en-US" sz="2400" b="1">
                <a:solidFill>
                  <a:srgbClr val="000066"/>
                </a:solidFill>
                <a:latin typeface="Times New Roman" pitchFamily="18" charset="0"/>
              </a:rPr>
              <a:t>hải sản</a:t>
            </a:r>
          </a:p>
        </p:txBody>
      </p:sp>
      <p:sp>
        <p:nvSpPr>
          <p:cNvPr id="110603" name="Rectangle 11"/>
          <p:cNvSpPr>
            <a:spLocks noChangeArrowheads="1"/>
          </p:cNvSpPr>
          <p:nvPr/>
        </p:nvSpPr>
        <p:spPr bwMode="auto">
          <a:xfrm>
            <a:off x="2590800" y="3560763"/>
            <a:ext cx="1676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b="1">
                <a:solidFill>
                  <a:srgbClr val="000066"/>
                </a:solidFill>
                <a:latin typeface="Times New Roman" pitchFamily="18" charset="0"/>
              </a:rPr>
              <a:t>Du lịch</a:t>
            </a:r>
          </a:p>
          <a:p>
            <a:pPr algn="ctr"/>
            <a:r>
              <a:rPr lang="en-US" sz="2400" b="1">
                <a:solidFill>
                  <a:srgbClr val="000066"/>
                </a:solidFill>
                <a:latin typeface="Times New Roman" pitchFamily="18" charset="0"/>
              </a:rPr>
              <a:t>biển – đảo</a:t>
            </a:r>
          </a:p>
        </p:txBody>
      </p:sp>
      <p:sp>
        <p:nvSpPr>
          <p:cNvPr id="110604" name="Rectangle 12"/>
          <p:cNvSpPr>
            <a:spLocks noChangeArrowheads="1"/>
          </p:cNvSpPr>
          <p:nvPr/>
        </p:nvSpPr>
        <p:spPr bwMode="auto">
          <a:xfrm>
            <a:off x="4572000" y="3592513"/>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b="1">
                <a:solidFill>
                  <a:srgbClr val="000066"/>
                </a:solidFill>
                <a:latin typeface="Times New Roman" pitchFamily="18" charset="0"/>
              </a:rPr>
              <a:t>Khai thác và </a:t>
            </a:r>
          </a:p>
          <a:p>
            <a:pPr algn="ctr"/>
            <a:r>
              <a:rPr lang="en-US" sz="2400" b="1">
                <a:solidFill>
                  <a:srgbClr val="000066"/>
                </a:solidFill>
                <a:latin typeface="Times New Roman" pitchFamily="18" charset="0"/>
              </a:rPr>
              <a:t>chế biến </a:t>
            </a:r>
          </a:p>
          <a:p>
            <a:pPr algn="ctr"/>
            <a:r>
              <a:rPr lang="en-US" sz="2400" b="1">
                <a:solidFill>
                  <a:srgbClr val="000066"/>
                </a:solidFill>
                <a:latin typeface="Times New Roman" pitchFamily="18" charset="0"/>
              </a:rPr>
              <a:t>khoáng sản</a:t>
            </a:r>
          </a:p>
        </p:txBody>
      </p:sp>
      <p:sp>
        <p:nvSpPr>
          <p:cNvPr id="110605" name="Rectangle 13"/>
          <p:cNvSpPr>
            <a:spLocks noChangeArrowheads="1"/>
          </p:cNvSpPr>
          <p:nvPr/>
        </p:nvSpPr>
        <p:spPr bwMode="auto">
          <a:xfrm>
            <a:off x="6781800" y="3592513"/>
            <a:ext cx="2133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b="1">
                <a:solidFill>
                  <a:srgbClr val="000066"/>
                </a:solidFill>
                <a:latin typeface="Times New Roman" pitchFamily="18" charset="0"/>
              </a:rPr>
              <a:t>Giao thông </a:t>
            </a:r>
          </a:p>
          <a:p>
            <a:pPr algn="ctr"/>
            <a:r>
              <a:rPr lang="en-US" sz="2400" b="1">
                <a:solidFill>
                  <a:srgbClr val="000066"/>
                </a:solidFill>
                <a:latin typeface="Times New Roman" pitchFamily="18" charset="0"/>
              </a:rPr>
              <a:t>vận tải biển</a:t>
            </a:r>
          </a:p>
        </p:txBody>
      </p:sp>
      <p:sp>
        <p:nvSpPr>
          <p:cNvPr id="110606" name="Line 14"/>
          <p:cNvSpPr>
            <a:spLocks noChangeShapeType="1"/>
          </p:cNvSpPr>
          <p:nvPr/>
        </p:nvSpPr>
        <p:spPr bwMode="auto">
          <a:xfrm flipH="1">
            <a:off x="1066800" y="2265363"/>
            <a:ext cx="22860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7" name="Line 15"/>
          <p:cNvSpPr>
            <a:spLocks noChangeShapeType="1"/>
          </p:cNvSpPr>
          <p:nvPr/>
        </p:nvSpPr>
        <p:spPr bwMode="auto">
          <a:xfrm flipH="1">
            <a:off x="3352800" y="2265363"/>
            <a:ext cx="8382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8" name="Line 16"/>
          <p:cNvSpPr>
            <a:spLocks noChangeShapeType="1"/>
          </p:cNvSpPr>
          <p:nvPr/>
        </p:nvSpPr>
        <p:spPr bwMode="auto">
          <a:xfrm>
            <a:off x="4495800" y="2265363"/>
            <a:ext cx="9906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p:cNvSpPr>
            <a:spLocks noChangeShapeType="1"/>
          </p:cNvSpPr>
          <p:nvPr/>
        </p:nvSpPr>
        <p:spPr bwMode="auto">
          <a:xfrm flipH="1" flipV="1">
            <a:off x="5029200" y="2265363"/>
            <a:ext cx="25908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Text Box 18"/>
          <p:cNvSpPr txBox="1">
            <a:spLocks noChangeArrowheads="1"/>
          </p:cNvSpPr>
          <p:nvPr/>
        </p:nvSpPr>
        <p:spPr bwMode="auto">
          <a:xfrm>
            <a:off x="381000" y="5389563"/>
            <a:ext cx="8580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800" b="1">
                <a:solidFill>
                  <a:srgbClr val="FF0000"/>
                </a:solidFill>
                <a:latin typeface="Times New Roman" pitchFamily="18" charset="0"/>
              </a:rPr>
              <a:t>? Em hiểu thế nào là phát triển tổng hợp kinh tế biển?</a:t>
            </a:r>
            <a:r>
              <a:rPr lang="en-US" sz="2800">
                <a:solidFill>
                  <a:srgbClr val="FF0000"/>
                </a:solidFill>
                <a:latin typeface="Times New Roman" pitchFamily="18" charset="0"/>
              </a:rPr>
              <a:t> </a:t>
            </a:r>
          </a:p>
        </p:txBody>
      </p:sp>
      <p:sp>
        <p:nvSpPr>
          <p:cNvPr id="110611" name="Text Box 19"/>
          <p:cNvSpPr txBox="1">
            <a:spLocks noChangeArrowheads="1"/>
          </p:cNvSpPr>
          <p:nvPr/>
        </p:nvSpPr>
        <p:spPr bwMode="auto">
          <a:xfrm>
            <a:off x="141288" y="1295400"/>
            <a:ext cx="8839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eaLnBrk="1" hangingPunct="1">
              <a:spcBef>
                <a:spcPct val="50000"/>
              </a:spcBef>
            </a:pPr>
            <a:r>
              <a:rPr lang="en-US" sz="2400">
                <a:solidFill>
                  <a:schemeClr val="tx2"/>
                </a:solidFill>
                <a:latin typeface="Times New Roman" pitchFamily="18" charset="0"/>
              </a:rPr>
              <a:t>- </a:t>
            </a:r>
            <a:r>
              <a:rPr lang="en-US" sz="2400" b="1">
                <a:solidFill>
                  <a:schemeClr val="tx2"/>
                </a:solidFill>
                <a:latin typeface="Times New Roman" pitchFamily="18" charset="0"/>
              </a:rPr>
              <a:t>Phát triển tổng hợp kinh tế biển là khai thác những tài nguyên biển để phát triển nhiều ngành kinh tế biển, giữa các ngành có mối quan hệ chặt chẽ, hỗ trợ nhau để cùng phát triển và sự phát triển của một ngành không được kìm hãm hoặc gây thiệt hại cho các ngành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box(in)">
                                      <p:cBhvr>
                                        <p:cTn id="7" dur="500"/>
                                        <p:tgtEl>
                                          <p:spTgt spid="1105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0600"/>
                                        </p:tgtEl>
                                        <p:attrNameLst>
                                          <p:attrName>style.visibility</p:attrName>
                                        </p:attrNameLst>
                                      </p:cBhvr>
                                      <p:to>
                                        <p:strVal val="visible"/>
                                      </p:to>
                                    </p:set>
                                    <p:animEffect transition="in" filter="box(in)">
                                      <p:cBhvr>
                                        <p:cTn id="12" dur="500"/>
                                        <p:tgtEl>
                                          <p:spTgt spid="1106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110600"/>
                                        </p:tgtEl>
                                        <p:attrNameLst>
                                          <p:attrName>ppt_x</p:attrName>
                                        </p:attrNameLst>
                                      </p:cBhvr>
                                      <p:tavLst>
                                        <p:tav tm="0">
                                          <p:val>
                                            <p:strVal val="ppt_x"/>
                                          </p:val>
                                        </p:tav>
                                        <p:tav tm="100000">
                                          <p:val>
                                            <p:strVal val="ppt_x"/>
                                          </p:val>
                                        </p:tav>
                                      </p:tavLst>
                                    </p:anim>
                                    <p:anim calcmode="lin" valueType="num">
                                      <p:cBhvr additive="base">
                                        <p:cTn id="17" dur="500"/>
                                        <p:tgtEl>
                                          <p:spTgt spid="110600"/>
                                        </p:tgtEl>
                                        <p:attrNameLst>
                                          <p:attrName>ppt_y</p:attrName>
                                        </p:attrNameLst>
                                      </p:cBhvr>
                                      <p:tavLst>
                                        <p:tav tm="0">
                                          <p:val>
                                            <p:strVal val="ppt_y"/>
                                          </p:val>
                                        </p:tav>
                                        <p:tav tm="100000">
                                          <p:val>
                                            <p:strVal val="1+ppt_h/2"/>
                                          </p:val>
                                        </p:tav>
                                      </p:tavLst>
                                    </p:anim>
                                    <p:set>
                                      <p:cBhvr>
                                        <p:cTn id="18" dur="1" fill="hold">
                                          <p:stCondLst>
                                            <p:cond delay="499"/>
                                          </p:stCondLst>
                                        </p:cTn>
                                        <p:tgtEl>
                                          <p:spTgt spid="110600"/>
                                        </p:tgtEl>
                                        <p:attrNameLst>
                                          <p:attrName>style.visibility</p:attrName>
                                        </p:attrNameLst>
                                      </p:cBhvr>
                                      <p:to>
                                        <p:strVal val="hidden"/>
                                      </p:to>
                                    </p:se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0601"/>
                                        </p:tgtEl>
                                        <p:attrNameLst>
                                          <p:attrName>style.visibility</p:attrName>
                                        </p:attrNameLst>
                                      </p:cBhvr>
                                      <p:to>
                                        <p:strVal val="visible"/>
                                      </p:to>
                                    </p:set>
                                    <p:animEffect transition="in" filter="fade">
                                      <p:cBhvr>
                                        <p:cTn id="22" dur="500"/>
                                        <p:tgtEl>
                                          <p:spTgt spid="1106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602"/>
                                        </p:tgtEl>
                                        <p:attrNameLst>
                                          <p:attrName>style.visibility</p:attrName>
                                        </p:attrNameLst>
                                      </p:cBhvr>
                                      <p:to>
                                        <p:strVal val="visible"/>
                                      </p:to>
                                    </p:set>
                                    <p:animEffect transition="in" filter="fade">
                                      <p:cBhvr>
                                        <p:cTn id="25" dur="500"/>
                                        <p:tgtEl>
                                          <p:spTgt spid="1106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0603"/>
                                        </p:tgtEl>
                                        <p:attrNameLst>
                                          <p:attrName>style.visibility</p:attrName>
                                        </p:attrNameLst>
                                      </p:cBhvr>
                                      <p:to>
                                        <p:strVal val="visible"/>
                                      </p:to>
                                    </p:set>
                                    <p:animEffect transition="in" filter="fade">
                                      <p:cBhvr>
                                        <p:cTn id="28" dur="500"/>
                                        <p:tgtEl>
                                          <p:spTgt spid="1106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0604"/>
                                        </p:tgtEl>
                                        <p:attrNameLst>
                                          <p:attrName>style.visibility</p:attrName>
                                        </p:attrNameLst>
                                      </p:cBhvr>
                                      <p:to>
                                        <p:strVal val="visible"/>
                                      </p:to>
                                    </p:set>
                                    <p:animEffect transition="in" filter="fade">
                                      <p:cBhvr>
                                        <p:cTn id="31" dur="500"/>
                                        <p:tgtEl>
                                          <p:spTgt spid="1106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0605"/>
                                        </p:tgtEl>
                                        <p:attrNameLst>
                                          <p:attrName>style.visibility</p:attrName>
                                        </p:attrNameLst>
                                      </p:cBhvr>
                                      <p:to>
                                        <p:strVal val="visible"/>
                                      </p:to>
                                    </p:set>
                                    <p:animEffect transition="in" filter="fade">
                                      <p:cBhvr>
                                        <p:cTn id="34" dur="500"/>
                                        <p:tgtEl>
                                          <p:spTgt spid="11060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0606"/>
                                        </p:tgtEl>
                                        <p:attrNameLst>
                                          <p:attrName>style.visibility</p:attrName>
                                        </p:attrNameLst>
                                      </p:cBhvr>
                                      <p:to>
                                        <p:strVal val="visible"/>
                                      </p:to>
                                    </p:set>
                                    <p:animEffect transition="in" filter="blinds(horizontal)">
                                      <p:cBhvr>
                                        <p:cTn id="37" dur="500"/>
                                        <p:tgtEl>
                                          <p:spTgt spid="11060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0607"/>
                                        </p:tgtEl>
                                        <p:attrNameLst>
                                          <p:attrName>style.visibility</p:attrName>
                                        </p:attrNameLst>
                                      </p:cBhvr>
                                      <p:to>
                                        <p:strVal val="visible"/>
                                      </p:to>
                                    </p:set>
                                    <p:animEffect transition="in" filter="blinds(horizontal)">
                                      <p:cBhvr>
                                        <p:cTn id="40" dur="500"/>
                                        <p:tgtEl>
                                          <p:spTgt spid="11060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0608"/>
                                        </p:tgtEl>
                                        <p:attrNameLst>
                                          <p:attrName>style.visibility</p:attrName>
                                        </p:attrNameLst>
                                      </p:cBhvr>
                                      <p:to>
                                        <p:strVal val="visible"/>
                                      </p:to>
                                    </p:set>
                                    <p:animEffect transition="in" filter="blinds(horizontal)">
                                      <p:cBhvr>
                                        <p:cTn id="43" dur="500"/>
                                        <p:tgtEl>
                                          <p:spTgt spid="11060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0609"/>
                                        </p:tgtEl>
                                        <p:attrNameLst>
                                          <p:attrName>style.visibility</p:attrName>
                                        </p:attrNameLst>
                                      </p:cBhvr>
                                      <p:to>
                                        <p:strVal val="visible"/>
                                      </p:to>
                                    </p:set>
                                    <p:animEffect transition="in" filter="blinds(horizontal)">
                                      <p:cBhvr>
                                        <p:cTn id="46" dur="500"/>
                                        <p:tgtEl>
                                          <p:spTgt spid="11060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0610"/>
                                        </p:tgtEl>
                                        <p:attrNameLst>
                                          <p:attrName>style.visibility</p:attrName>
                                        </p:attrNameLst>
                                      </p:cBhvr>
                                      <p:to>
                                        <p:strVal val="visible"/>
                                      </p:to>
                                    </p:set>
                                    <p:anim calcmode="lin" valueType="num">
                                      <p:cBhvr additive="base">
                                        <p:cTn id="51" dur="500" fill="hold"/>
                                        <p:tgtEl>
                                          <p:spTgt spid="110610"/>
                                        </p:tgtEl>
                                        <p:attrNameLst>
                                          <p:attrName>ppt_x</p:attrName>
                                        </p:attrNameLst>
                                      </p:cBhvr>
                                      <p:tavLst>
                                        <p:tav tm="0">
                                          <p:val>
                                            <p:strVal val="#ppt_x"/>
                                          </p:val>
                                        </p:tav>
                                        <p:tav tm="100000">
                                          <p:val>
                                            <p:strVal val="#ppt_x"/>
                                          </p:val>
                                        </p:tav>
                                      </p:tavLst>
                                    </p:anim>
                                    <p:anim calcmode="lin" valueType="num">
                                      <p:cBhvr additive="base">
                                        <p:cTn id="52" dur="500" fill="hold"/>
                                        <p:tgtEl>
                                          <p:spTgt spid="110610"/>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110610"/>
                                        </p:tgtEl>
                                      </p:cBhvr>
                                    </p:animEffect>
                                    <p:set>
                                      <p:cBhvr>
                                        <p:cTn id="57" dur="1" fill="hold">
                                          <p:stCondLst>
                                            <p:cond delay="499"/>
                                          </p:stCondLst>
                                        </p:cTn>
                                        <p:tgtEl>
                                          <p:spTgt spid="110610"/>
                                        </p:tgtEl>
                                        <p:attrNameLst>
                                          <p:attrName>style.visibility</p:attrName>
                                        </p:attrNameLst>
                                      </p:cBhvr>
                                      <p:to>
                                        <p:strVal val="hidden"/>
                                      </p:to>
                                    </p:set>
                                  </p:childTnLst>
                                </p:cTn>
                              </p:par>
                              <p:par>
                                <p:cTn id="58" presetID="5" presetClass="exit" presetSubtype="10" fill="hold" grpId="1" nodeType="withEffect">
                                  <p:stCondLst>
                                    <p:cond delay="0"/>
                                  </p:stCondLst>
                                  <p:childTnLst>
                                    <p:animEffect transition="out" filter="checkerboard(across)">
                                      <p:cBhvr>
                                        <p:cTn id="59" dur="500"/>
                                        <p:tgtEl>
                                          <p:spTgt spid="110605"/>
                                        </p:tgtEl>
                                      </p:cBhvr>
                                    </p:animEffect>
                                    <p:set>
                                      <p:cBhvr>
                                        <p:cTn id="60" dur="1" fill="hold">
                                          <p:stCondLst>
                                            <p:cond delay="499"/>
                                          </p:stCondLst>
                                        </p:cTn>
                                        <p:tgtEl>
                                          <p:spTgt spid="110605"/>
                                        </p:tgtEl>
                                        <p:attrNameLst>
                                          <p:attrName>style.visibility</p:attrName>
                                        </p:attrNameLst>
                                      </p:cBhvr>
                                      <p:to>
                                        <p:strVal val="hidden"/>
                                      </p:to>
                                    </p:set>
                                  </p:childTnLst>
                                </p:cTn>
                              </p:par>
                              <p:par>
                                <p:cTn id="61" presetID="5" presetClass="exit" presetSubtype="10" fill="hold" grpId="1" nodeType="withEffect">
                                  <p:stCondLst>
                                    <p:cond delay="0"/>
                                  </p:stCondLst>
                                  <p:childTnLst>
                                    <p:animEffect transition="out" filter="checkerboard(across)">
                                      <p:cBhvr>
                                        <p:cTn id="62" dur="500"/>
                                        <p:tgtEl>
                                          <p:spTgt spid="110604"/>
                                        </p:tgtEl>
                                      </p:cBhvr>
                                    </p:animEffect>
                                    <p:set>
                                      <p:cBhvr>
                                        <p:cTn id="63" dur="1" fill="hold">
                                          <p:stCondLst>
                                            <p:cond delay="499"/>
                                          </p:stCondLst>
                                        </p:cTn>
                                        <p:tgtEl>
                                          <p:spTgt spid="110604"/>
                                        </p:tgtEl>
                                        <p:attrNameLst>
                                          <p:attrName>style.visibility</p:attrName>
                                        </p:attrNameLst>
                                      </p:cBhvr>
                                      <p:to>
                                        <p:strVal val="hidden"/>
                                      </p:to>
                                    </p:set>
                                  </p:childTnLst>
                                </p:cTn>
                              </p:par>
                              <p:par>
                                <p:cTn id="64" presetID="5" presetClass="exit" presetSubtype="10" fill="hold" grpId="1" nodeType="withEffect">
                                  <p:stCondLst>
                                    <p:cond delay="0"/>
                                  </p:stCondLst>
                                  <p:childTnLst>
                                    <p:animEffect transition="out" filter="checkerboard(across)">
                                      <p:cBhvr>
                                        <p:cTn id="65" dur="500"/>
                                        <p:tgtEl>
                                          <p:spTgt spid="110603"/>
                                        </p:tgtEl>
                                      </p:cBhvr>
                                    </p:animEffect>
                                    <p:set>
                                      <p:cBhvr>
                                        <p:cTn id="66" dur="1" fill="hold">
                                          <p:stCondLst>
                                            <p:cond delay="499"/>
                                          </p:stCondLst>
                                        </p:cTn>
                                        <p:tgtEl>
                                          <p:spTgt spid="110603"/>
                                        </p:tgtEl>
                                        <p:attrNameLst>
                                          <p:attrName>style.visibility</p:attrName>
                                        </p:attrNameLst>
                                      </p:cBhvr>
                                      <p:to>
                                        <p:strVal val="hidden"/>
                                      </p:to>
                                    </p:set>
                                  </p:childTnLst>
                                </p:cTn>
                              </p:par>
                              <p:par>
                                <p:cTn id="67" presetID="5" presetClass="exit" presetSubtype="10" fill="hold" grpId="1" nodeType="withEffect">
                                  <p:stCondLst>
                                    <p:cond delay="0"/>
                                  </p:stCondLst>
                                  <p:childTnLst>
                                    <p:animEffect transition="out" filter="checkerboard(across)">
                                      <p:cBhvr>
                                        <p:cTn id="68" dur="500"/>
                                        <p:tgtEl>
                                          <p:spTgt spid="110602"/>
                                        </p:tgtEl>
                                      </p:cBhvr>
                                    </p:animEffect>
                                    <p:set>
                                      <p:cBhvr>
                                        <p:cTn id="69" dur="1" fill="hold">
                                          <p:stCondLst>
                                            <p:cond delay="499"/>
                                          </p:stCondLst>
                                        </p:cTn>
                                        <p:tgtEl>
                                          <p:spTgt spid="110602"/>
                                        </p:tgtEl>
                                        <p:attrNameLst>
                                          <p:attrName>style.visibility</p:attrName>
                                        </p:attrNameLst>
                                      </p:cBhvr>
                                      <p:to>
                                        <p:strVal val="hidden"/>
                                      </p:to>
                                    </p:set>
                                  </p:childTnLst>
                                </p:cTn>
                              </p:par>
                              <p:par>
                                <p:cTn id="70" presetID="5" presetClass="exit" presetSubtype="10" fill="hold" grpId="1" nodeType="withEffect">
                                  <p:stCondLst>
                                    <p:cond delay="0"/>
                                  </p:stCondLst>
                                  <p:childTnLst>
                                    <p:animEffect transition="out" filter="checkerboard(across)">
                                      <p:cBhvr>
                                        <p:cTn id="71" dur="500"/>
                                        <p:tgtEl>
                                          <p:spTgt spid="110609"/>
                                        </p:tgtEl>
                                      </p:cBhvr>
                                    </p:animEffect>
                                    <p:set>
                                      <p:cBhvr>
                                        <p:cTn id="72" dur="1" fill="hold">
                                          <p:stCondLst>
                                            <p:cond delay="499"/>
                                          </p:stCondLst>
                                        </p:cTn>
                                        <p:tgtEl>
                                          <p:spTgt spid="110609"/>
                                        </p:tgtEl>
                                        <p:attrNameLst>
                                          <p:attrName>style.visibility</p:attrName>
                                        </p:attrNameLst>
                                      </p:cBhvr>
                                      <p:to>
                                        <p:strVal val="hidden"/>
                                      </p:to>
                                    </p:set>
                                  </p:childTnLst>
                                </p:cTn>
                              </p:par>
                              <p:par>
                                <p:cTn id="73" presetID="5" presetClass="exit" presetSubtype="10" fill="hold" grpId="1" nodeType="withEffect">
                                  <p:stCondLst>
                                    <p:cond delay="0"/>
                                  </p:stCondLst>
                                  <p:childTnLst>
                                    <p:animEffect transition="out" filter="checkerboard(across)">
                                      <p:cBhvr>
                                        <p:cTn id="74" dur="500"/>
                                        <p:tgtEl>
                                          <p:spTgt spid="110608"/>
                                        </p:tgtEl>
                                      </p:cBhvr>
                                    </p:animEffect>
                                    <p:set>
                                      <p:cBhvr>
                                        <p:cTn id="75" dur="1" fill="hold">
                                          <p:stCondLst>
                                            <p:cond delay="499"/>
                                          </p:stCondLst>
                                        </p:cTn>
                                        <p:tgtEl>
                                          <p:spTgt spid="110608"/>
                                        </p:tgtEl>
                                        <p:attrNameLst>
                                          <p:attrName>style.visibility</p:attrName>
                                        </p:attrNameLst>
                                      </p:cBhvr>
                                      <p:to>
                                        <p:strVal val="hidden"/>
                                      </p:to>
                                    </p:set>
                                  </p:childTnLst>
                                </p:cTn>
                              </p:par>
                              <p:par>
                                <p:cTn id="76" presetID="5" presetClass="exit" presetSubtype="10" fill="hold" grpId="1" nodeType="withEffect">
                                  <p:stCondLst>
                                    <p:cond delay="0"/>
                                  </p:stCondLst>
                                  <p:childTnLst>
                                    <p:animEffect transition="out" filter="checkerboard(across)">
                                      <p:cBhvr>
                                        <p:cTn id="77" dur="500"/>
                                        <p:tgtEl>
                                          <p:spTgt spid="110607"/>
                                        </p:tgtEl>
                                      </p:cBhvr>
                                    </p:animEffect>
                                    <p:set>
                                      <p:cBhvr>
                                        <p:cTn id="78" dur="1" fill="hold">
                                          <p:stCondLst>
                                            <p:cond delay="499"/>
                                          </p:stCondLst>
                                        </p:cTn>
                                        <p:tgtEl>
                                          <p:spTgt spid="110607"/>
                                        </p:tgtEl>
                                        <p:attrNameLst>
                                          <p:attrName>style.visibility</p:attrName>
                                        </p:attrNameLst>
                                      </p:cBhvr>
                                      <p:to>
                                        <p:strVal val="hidden"/>
                                      </p:to>
                                    </p:set>
                                  </p:childTnLst>
                                </p:cTn>
                              </p:par>
                              <p:par>
                                <p:cTn id="79" presetID="5" presetClass="exit" presetSubtype="10" fill="hold" grpId="1" nodeType="withEffect">
                                  <p:stCondLst>
                                    <p:cond delay="0"/>
                                  </p:stCondLst>
                                  <p:childTnLst>
                                    <p:animEffect transition="out" filter="checkerboard(across)">
                                      <p:cBhvr>
                                        <p:cTn id="80" dur="500"/>
                                        <p:tgtEl>
                                          <p:spTgt spid="110606"/>
                                        </p:tgtEl>
                                      </p:cBhvr>
                                    </p:animEffect>
                                    <p:set>
                                      <p:cBhvr>
                                        <p:cTn id="81" dur="1" fill="hold">
                                          <p:stCondLst>
                                            <p:cond delay="499"/>
                                          </p:stCondLst>
                                        </p:cTn>
                                        <p:tgtEl>
                                          <p:spTgt spid="110606"/>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110601"/>
                                        </p:tgtEl>
                                      </p:cBhvr>
                                    </p:animEffect>
                                    <p:set>
                                      <p:cBhvr>
                                        <p:cTn id="84" dur="1" fill="hold">
                                          <p:stCondLst>
                                            <p:cond delay="499"/>
                                          </p:stCondLst>
                                        </p:cTn>
                                        <p:tgtEl>
                                          <p:spTgt spid="110601"/>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110611"/>
                                        </p:tgtEl>
                                        <p:attrNameLst>
                                          <p:attrName>style.visibility</p:attrName>
                                        </p:attrNameLst>
                                      </p:cBhvr>
                                      <p:to>
                                        <p:strVal val="visible"/>
                                      </p:to>
                                    </p:set>
                                    <p:animEffect transition="in" filter="blinds(horizontal)">
                                      <p:cBhvr>
                                        <p:cTn id="87" dur="5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P spid="110600" grpId="0"/>
      <p:bldP spid="110600" grpId="1"/>
      <p:bldP spid="110601" grpId="0" animBg="1"/>
      <p:bldP spid="110601" grpId="1" animBg="1"/>
      <p:bldP spid="110602" grpId="0" animBg="1"/>
      <p:bldP spid="110602" grpId="1" animBg="1"/>
      <p:bldP spid="110603" grpId="0" animBg="1"/>
      <p:bldP spid="110603" grpId="1" animBg="1"/>
      <p:bldP spid="110604" grpId="0" animBg="1"/>
      <p:bldP spid="110604" grpId="1" animBg="1"/>
      <p:bldP spid="110605" grpId="0" animBg="1"/>
      <p:bldP spid="110605" grpId="1" animBg="1"/>
      <p:bldP spid="110606" grpId="0" animBg="1"/>
      <p:bldP spid="110606" grpId="1" animBg="1"/>
      <p:bldP spid="110607" grpId="0" animBg="1"/>
      <p:bldP spid="110607" grpId="1" animBg="1"/>
      <p:bldP spid="110608" grpId="0" animBg="1"/>
      <p:bldP spid="110608" grpId="1" animBg="1"/>
      <p:bldP spid="110609" grpId="0" animBg="1"/>
      <p:bldP spid="110609" grpId="1" animBg="1"/>
      <p:bldP spid="110610" grpId="0"/>
      <p:bldP spid="110610" grpId="1"/>
      <p:bldP spid="1106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25&quot;/&gt;&lt;/object&gt;&lt;object type=&quot;3&quot; unique_id=&quot;10005&quot;&gt;&lt;property id=&quot;20148&quot; value=&quot;5&quot;/&gt;&lt;property id=&quot;20300&quot; value=&quot;Slide 3&quot;/&gt;&lt;property id=&quot;20307&quot; value=&quot;305&quot;/&gt;&lt;/object&gt;&lt;object type=&quot;3&quot; unique_id=&quot;10006&quot;&gt;&lt;property id=&quot;20148&quot; value=&quot;5&quot;/&gt;&lt;property id=&quot;20300&quot; value=&quot;Slide 5&quot;/&gt;&lt;property id=&quot;20307&quot; value=&quot;304&quot;/&gt;&lt;/object&gt;&lt;object type=&quot;3&quot; unique_id=&quot;10007&quot;&gt;&lt;property id=&quot;20148&quot; value=&quot;5&quot;/&gt;&lt;property id=&quot;20300&quot; value=&quot;Slide 6&quot;/&gt;&lt;property id=&quot;20307&quot; value=&quot;315&quot;/&gt;&lt;/object&gt;&lt;object type=&quot;3&quot; unique_id=&quot;10008&quot;&gt;&lt;property id=&quot;20148&quot; value=&quot;5&quot;/&gt;&lt;property id=&quot;20300&quot; value=&quot;Slide 7&quot;/&gt;&lt;property id=&quot;20307&quot; value=&quot;265&quot;/&gt;&lt;/object&gt;&lt;object type=&quot;3&quot; unique_id=&quot;10009&quot;&gt;&lt;property id=&quot;20148&quot; value=&quot;5&quot;/&gt;&lt;property id=&quot;20300&quot; value=&quot;Slide 11&quot;/&gt;&lt;property id=&quot;20307&quot; value=&quot;307&quot;/&gt;&lt;/object&gt;&lt;object type=&quot;3&quot; unique_id=&quot;10010&quot;&gt;&lt;property id=&quot;20148&quot; value=&quot;5&quot;/&gt;&lt;property id=&quot;20300&quot; value=&quot;Slide 12&quot;/&gt;&lt;property id=&quot;20307&quot; value=&quot;268&quot;/&gt;&lt;/object&gt;&lt;object type=&quot;3&quot; unique_id=&quot;10011&quot;&gt;&lt;property id=&quot;20148&quot; value=&quot;5&quot;/&gt;&lt;property id=&quot;20300&quot; value=&quot;Slide 13&quot;/&gt;&lt;property id=&quot;20307&quot; value=&quot;290&quot;/&gt;&lt;/object&gt;&lt;object type=&quot;3&quot; unique_id=&quot;10016&quot;&gt;&lt;property id=&quot;20148&quot; value=&quot;5&quot;/&gt;&lt;property id=&quot;20300&quot; value=&quot;Slide 15&quot;/&gt;&lt;property id=&quot;20307&quot; value=&quot;299&quot;/&gt;&lt;/object&gt;&lt;object type=&quot;3&quot; unique_id=&quot;10018&quot;&gt;&lt;property id=&quot;20148&quot; value=&quot;5&quot;/&gt;&lt;property id=&quot;20300&quot; value=&quot;Slide 23&quot;/&gt;&lt;property id=&quot;20307&quot; value=&quot;287&quot;/&gt;&lt;/object&gt;&lt;object type=&quot;3&quot; unique_id=&quot;11565&quot;&gt;&lt;property id=&quot;20148&quot; value=&quot;5&quot;/&gt;&lt;property id=&quot;20300&quot; value=&quot;Slide 4&quot;/&gt;&lt;property id=&quot;20307&quot; value=&quot;328&quot;/&gt;&lt;/object&gt;&lt;object type=&quot;3&quot; unique_id=&quot;11566&quot;&gt;&lt;property id=&quot;20148&quot; value=&quot;5&quot;/&gt;&lt;property id=&quot;20300&quot; value=&quot;Slide 18&quot;/&gt;&lt;property id=&quot;20307&quot; value=&quot;327&quot;/&gt;&lt;/object&gt;&lt;object type=&quot;3&quot; unique_id=&quot;11740&quot;&gt;&lt;property id=&quot;20148&quot; value=&quot;5&quot;/&gt;&lt;property id=&quot;20300&quot; value=&quot;Slide 8&quot;/&gt;&lt;property id=&quot;20307&quot; value=&quot;330&quot;/&gt;&lt;/object&gt;&lt;object type=&quot;3&quot; unique_id=&quot;11980&quot;&gt;&lt;property id=&quot;20148&quot; value=&quot;5&quot;/&gt;&lt;property id=&quot;20300&quot; value=&quot;Slide 17&quot;/&gt;&lt;property id=&quot;20307&quot; value=&quot;331&quot;/&gt;&lt;/object&gt;&lt;object type=&quot;3&quot; unique_id=&quot;11982&quot;&gt;&lt;property id=&quot;20148&quot; value=&quot;5&quot;/&gt;&lt;property id=&quot;20300&quot; value=&quot;Slide 9&quot;/&gt;&lt;property id=&quot;20307&quot; value=&quot;334&quot;/&gt;&lt;/object&gt;&lt;object type=&quot;3&quot; unique_id=&quot;11983&quot;&gt;&lt;property id=&quot;20148&quot; value=&quot;5&quot;/&gt;&lt;property id=&quot;20300&quot; value=&quot;Slide 14&quot;/&gt;&lt;property id=&quot;20307&quot; value=&quot;332&quot;/&gt;&lt;/object&gt;&lt;object type=&quot;3&quot; unique_id=&quot;12182&quot;&gt;&lt;property id=&quot;20148&quot; value=&quot;5&quot;/&gt;&lt;property id=&quot;20300&quot; value=&quot;Slide 16&quot;/&gt;&lt;property id=&quot;20307&quot; value=&quot;335&quot;/&gt;&lt;/object&gt;&lt;object type=&quot;3&quot; unique_id=&quot;12224&quot;&gt;&lt;property id=&quot;20148&quot; value=&quot;5&quot;/&gt;&lt;property id=&quot;20300&quot; value=&quot;Slide 10&quot;/&gt;&lt;property id=&quot;20307&quot; value=&quot;336&quot;/&gt;&lt;/object&gt;&lt;object type=&quot;3&quot; unique_id=&quot;12290&quot;&gt;&lt;property id=&quot;20148&quot; value=&quot;5&quot;/&gt;&lt;property id=&quot;20300&quot; value=&quot;Slide 19&quot;/&gt;&lt;property id=&quot;20307&quot; value=&quot;340&quot;/&gt;&lt;/object&gt;&lt;object type=&quot;3&quot; unique_id=&quot;12291&quot;&gt;&lt;property id=&quot;20148&quot; value=&quot;5&quot;/&gt;&lt;property id=&quot;20300&quot; value=&quot;Slide 20&quot;/&gt;&lt;property id=&quot;20307&quot; value=&quot;341&quot;/&gt;&lt;/object&gt;&lt;object type=&quot;3&quot; unique_id=&quot;12292&quot;&gt;&lt;property id=&quot;20148&quot; value=&quot;5&quot;/&gt;&lt;property id=&quot;20300&quot; value=&quot;Slide 21&quot;/&gt;&lt;property id=&quot;20307&quot; value=&quot;342&quot;/&gt;&lt;/object&gt;&lt;object type=&quot;3&quot; unique_id=&quot;12611&quot;&gt;&lt;property id=&quot;20148&quot; value=&quot;5&quot;/&gt;&lt;property id=&quot;20300&quot; value=&quot;Slide 22&quot;/&gt;&lt;property id=&quot;20307&quot; value=&quot;343&quot;/&gt;&lt;/object&gt;&lt;object type=&quot;3&quot; unique_id=&quot;12709&quot;&gt;&lt;property id=&quot;20148&quot; value=&quot;5&quot;/&gt;&lt;property id=&quot;20300&quot; value=&quot;Slide 2&quot;/&gt;&lt;property id=&quot;20307&quot; value=&quot;344&quot;/&gt;&lt;/object&gt;&lt;/object&gt;&lt;/object&gt;&lt;/database&gt;"/>
  <p:tag name="SECTOMILLISECCONVERTED" val="1"/>
  <p:tag name="GENSWF_OUTPUT_FILE_NAME" val="37"/>
  <p:tag name="GENSWF_MOVIE_ONCLICK_URL" val="http://"/>
  <p:tag name="GENSWF_MOVIE_PRESENTATION_END_URL" val="http://"/>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1494</Words>
  <Application>Microsoft Office PowerPoint</Application>
  <PresentationFormat>On-screen Show (4:3)</PresentationFormat>
  <Paragraphs>216</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.VnTime</vt:lpstr>
      <vt:lpstr>Arial</vt:lpstr>
      <vt:lpstr>Times New Roman</vt:lpstr>
      <vt:lpstr>VNI-Times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38 Phat trien tong hop kinh te va bao ve tai nguyen moi truong bien  dao</dc:title>
  <dc:creator>User</dc:creator>
  <cp:lastModifiedBy>NhatAnh</cp:lastModifiedBy>
  <cp:revision>238</cp:revision>
  <dcterms:created xsi:type="dcterms:W3CDTF">2010-02-27T13:39:59Z</dcterms:created>
  <dcterms:modified xsi:type="dcterms:W3CDTF">2022-03-13T14:28:20Z</dcterms:modified>
</cp:coreProperties>
</file>