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1" r:id="rId3"/>
    <p:sldId id="270" r:id="rId4"/>
    <p:sldId id="263" r:id="rId5"/>
    <p:sldId id="266" r:id="rId6"/>
    <p:sldId id="267" r:id="rId7"/>
    <p:sldId id="269" r:id="rId8"/>
    <p:sldId id="26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9900"/>
    <a:srgbClr val="CC0099"/>
    <a:srgbClr val="0033CC"/>
    <a:srgbClr val="FFFF99"/>
    <a:srgbClr val="CC3300"/>
    <a:srgbClr val="00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5.wmf"/><Relationship Id="rId1" Type="http://schemas.openxmlformats.org/officeDocument/2006/relationships/image" Target="../media/image10.wmf"/><Relationship Id="rId5" Type="http://schemas.openxmlformats.org/officeDocument/2006/relationships/image" Target="../media/image16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8D1C1-9A54-41F2-9EE5-E9420CF7B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7D721-50E4-4AB9-924C-5D62DC362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7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D76D2-5AF1-4D78-8FA4-0488D5942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90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AB2F24-54AE-4CC3-85F6-454DF2C4A9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0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4DD37-E55E-4EB9-AF30-3778EAAAA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7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16425-1FCB-4505-94BE-807B18EB7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F9BDC-A4F6-4F65-A624-4CE023BF2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5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884F9-7694-4D58-BADC-2BD5BEAA3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6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6DBA9-DC98-4501-A0E2-E77350574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9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EA68C-0EBA-416F-92E6-149A0A6A0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57FA4-DF6F-462D-8E91-20EE88135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86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553EB-D48E-44A2-97DC-81DC67F88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6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A916FE9-E2EA-4AF2-9960-B91A269D9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3.wmf"/><Relationship Id="rId18" Type="http://schemas.openxmlformats.org/officeDocument/2006/relationships/image" Target="../media/image110.png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0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4.wmf"/><Relationship Id="rId10" Type="http://schemas.openxmlformats.org/officeDocument/2006/relationships/image" Target="../media/image1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6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oleObject" Target="../embeddings/oleObject29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png"/><Relationship Id="rId5" Type="http://schemas.openxmlformats.org/officeDocument/2006/relationships/image" Target="../media/image130.png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838200" y="2438400"/>
            <a:ext cx="7239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009900"/>
                </a:solidFill>
              </a:rPr>
              <a:t>TIẾT 57. HỆ THỨC VIETE </a:t>
            </a:r>
          </a:p>
          <a:p>
            <a:pPr algn="ctr" eaLnBrk="1" hangingPunct="1"/>
            <a:r>
              <a:rPr lang="en-US" sz="3200" b="1" dirty="0">
                <a:solidFill>
                  <a:srgbClr val="009900"/>
                </a:solidFill>
              </a:rPr>
              <a:t>VÀ ỨNG DỤNG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67" name="Group 55"/>
          <p:cNvGraphicFramePr>
            <a:graphicFrameLocks noGrp="1"/>
          </p:cNvGraphicFramePr>
          <p:nvPr>
            <p:ph sz="quarter" idx="1"/>
          </p:nvPr>
        </p:nvGraphicFramePr>
        <p:xfrm>
          <a:off x="228600" y="304800"/>
          <a:ext cx="8686800" cy="640880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b="1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11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</a:txBody>
                  <a:tcPr marT="45719" marB="45719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25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 dirty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u="none" strike="noStrike" cap="none" normalizeH="0" baseline="0" dirty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</a:txBody>
                  <a:tcPr marT="45719" marB="45719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u="none" strike="noStrike" cap="none" normalizeH="0" baseline="0" dirty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u="none" strike="noStrike" cap="none" normalizeH="0" baseline="0" dirty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u="none" strike="noStrike" cap="none" normalizeH="0" baseline="0" dirty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</a:txBody>
                  <a:tcPr marT="45719" marB="45719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55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u="none" strike="noStrike" cap="none" normalizeH="0" baseline="0" dirty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</a:txBody>
                  <a:tcPr marT="45719" marB="45719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u="none" strike="noStrike" cap="none" normalizeH="0" baseline="0" dirty="0">
                        <a:ln>
                          <a:noFill/>
                        </a:ln>
                        <a:effectLst/>
                        <a:sym typeface="Wingdings" panose="05000000000000000000" pitchFamily="2" charset="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</a:txBody>
                  <a:tcPr marT="45719" marB="45719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262" name="Object 28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714590" y="4800600"/>
          <a:ext cx="168474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2" name="Equation" r:id="rId3" imgW="850680" imgH="393480" progId="Equation.DSMT4">
                  <p:embed/>
                </p:oleObj>
              </mc:Choice>
              <mc:Fallback>
                <p:oleObj name="Equation" r:id="rId3" imgW="850680" imgH="393480" progId="Equation.DSMT4">
                  <p:embed/>
                  <p:pic>
                    <p:nvPicPr>
                      <p:cNvPr id="1026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590" y="4800600"/>
                        <a:ext cx="1684747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259660" y="329235"/>
            <a:ext cx="4267200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3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Công</a:t>
            </a:r>
            <a:r>
              <a:rPr lang="en-US" altLang="en-US" sz="23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err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thức</a:t>
            </a:r>
            <a:r>
              <a:rPr lang="en-US" altLang="en-US" sz="23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nghiệm </a:t>
            </a:r>
            <a:r>
              <a:rPr lang="en-US" altLang="en-US" sz="2300" b="1" err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 sz="23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PT </a:t>
            </a:r>
            <a:r>
              <a:rPr lang="en-US" altLang="en-US" sz="23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bậc</a:t>
            </a:r>
            <a:r>
              <a:rPr lang="en-US" altLang="en-US" sz="23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hai</a:t>
            </a:r>
            <a:endParaRPr lang="en-US" altLang="en-US" sz="2300" b="1" dirty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4543425" y="304800"/>
            <a:ext cx="426720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Công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thức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nghiệm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thu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gọn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 sz="23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PT bậc </a:t>
            </a:r>
            <a:r>
              <a:rPr lang="en-US" altLang="en-US" sz="2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hai</a:t>
            </a:r>
            <a:endParaRPr lang="en-US" altLang="en-US" sz="23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257175" y="5729288"/>
            <a:ext cx="422116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6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en-US" sz="26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6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6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∆ &lt; </a:t>
            </a:r>
            <a:r>
              <a:rPr lang="en-US" altLang="en-US" sz="26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0 PT vô </a:t>
            </a:r>
            <a:r>
              <a:rPr lang="en-US" altLang="en-US" sz="2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nghiệm</a:t>
            </a:r>
            <a:r>
              <a:rPr lang="en-US" altLang="en-US" sz="26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242888" y="1190625"/>
            <a:ext cx="4267200" cy="871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30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300" dirty="0">
                <a:solidFill>
                  <a:srgbClr val="000099"/>
                </a:solidFill>
                <a:latin typeface="Times New Roman" panose="02020603050405020304" pitchFamily="18" charset="0"/>
              </a:rPr>
              <a:t>PT:</a:t>
            </a:r>
            <a:r>
              <a:rPr lang="en-US" altLang="en-US" sz="2300" dirty="0">
                <a:latin typeface="Times New Roman" panose="02020603050405020304" pitchFamily="18" charset="0"/>
              </a:rPr>
              <a:t> </a:t>
            </a:r>
            <a:r>
              <a:rPr lang="en-US" altLang="en-US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ax</a:t>
            </a:r>
            <a:r>
              <a:rPr lang="en-US" altLang="en-US" sz="2300" b="1" baseline="30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en-US" altLang="en-US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+ </a:t>
            </a:r>
            <a:r>
              <a:rPr lang="en-US" altLang="en-US" sz="23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bx</a:t>
            </a:r>
            <a:r>
              <a:rPr lang="en-US" altLang="en-US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+ c = 0</a:t>
            </a:r>
            <a:r>
              <a:rPr lang="en-US" altLang="en-US" sz="2300" dirty="0">
                <a:solidFill>
                  <a:srgbClr val="00206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300" dirty="0">
                <a:solidFill>
                  <a:srgbClr val="000099"/>
                </a:solidFill>
                <a:latin typeface="Times New Roman" panose="02020603050405020304" pitchFamily="18" charset="0"/>
              </a:rPr>
              <a:t>(a ≠ 0</a:t>
            </a:r>
            <a:r>
              <a:rPr lang="en-US" altLang="en-US" sz="2300">
                <a:solidFill>
                  <a:srgbClr val="000099"/>
                </a:solidFill>
                <a:latin typeface="Times New Roman" panose="02020603050405020304" pitchFamily="18" charset="0"/>
              </a:rPr>
              <a:t>),</a:t>
            </a:r>
            <a:r>
              <a:rPr lang="en-US" altLang="en-US" sz="2300">
                <a:latin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300">
                <a:latin typeface="Times New Roman" panose="02020603050405020304" pitchFamily="18" charset="0"/>
              </a:rPr>
              <a:t> </a:t>
            </a:r>
            <a:r>
              <a:rPr lang="en-US" altLang="en-US" sz="23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∆</a:t>
            </a:r>
            <a:r>
              <a:rPr lang="en-US" altLang="en-US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= b</a:t>
            </a:r>
            <a:r>
              <a:rPr lang="en-US" altLang="en-US" sz="2300" b="1" baseline="30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en-US" altLang="en-US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– 4ac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4543425" y="1233488"/>
            <a:ext cx="437673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>
              <a:defRPr/>
            </a:pPr>
            <a:r>
              <a:rPr lang="en-US" altLang="en-US" sz="2300">
                <a:solidFill>
                  <a:srgbClr val="000099"/>
                </a:solidFill>
                <a:latin typeface="Times New Roman" panose="02020603050405020304" pitchFamily="18" charset="0"/>
              </a:rPr>
              <a:t>PT</a:t>
            </a:r>
            <a:r>
              <a:rPr lang="en-US" altLang="en-US" sz="2300" dirty="0">
                <a:solidFill>
                  <a:srgbClr val="000099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300" dirty="0">
                <a:latin typeface="Times New Roman" panose="02020603050405020304" pitchFamily="18" charset="0"/>
              </a:rPr>
              <a:t> </a:t>
            </a:r>
            <a:r>
              <a:rPr lang="en-US" altLang="en-US" sz="23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ax</a:t>
            </a:r>
            <a:r>
              <a:rPr lang="en-US" altLang="en-US" sz="2300" b="1" baseline="30000" dirty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3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+ </a:t>
            </a:r>
            <a:r>
              <a:rPr lang="en-US" alt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bx</a:t>
            </a:r>
            <a:r>
              <a:rPr lang="en-US" altLang="en-US" sz="23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+ c = </a:t>
            </a: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30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300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300" dirty="0">
                <a:solidFill>
                  <a:srgbClr val="000099"/>
                </a:solidFill>
                <a:latin typeface="Times New Roman" panose="02020603050405020304" pitchFamily="18" charset="0"/>
              </a:rPr>
              <a:t>a ≠ 0</a:t>
            </a:r>
            <a:r>
              <a:rPr lang="en-US" altLang="en-US" sz="2300">
                <a:solidFill>
                  <a:srgbClr val="000099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300" i="1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en-US" altLang="en-US" sz="2300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300">
                <a:latin typeface="Times New Roman" panose="02020603050405020304" pitchFamily="18" charset="0"/>
              </a:rPr>
              <a:t> </a:t>
            </a:r>
            <a:r>
              <a:rPr lang="en-US" altLang="en-US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= 2b’</a:t>
            </a:r>
            <a:r>
              <a:rPr lang="en-US" altLang="en-US" sz="23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∆’ = b’</a:t>
            </a:r>
            <a:r>
              <a:rPr lang="en-US" altLang="en-US" sz="23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en-US" alt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– ac</a:t>
            </a:r>
            <a:endParaRPr lang="en-US" altLang="en-US" sz="23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228600" y="2114550"/>
            <a:ext cx="4267200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just">
              <a:defRPr/>
            </a:pPr>
            <a:r>
              <a:rPr lang="en-US" altLang="en-US" sz="23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en-US" sz="23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∆ &gt; </a:t>
            </a:r>
            <a:r>
              <a:rPr lang="en-US" altLang="en-US" sz="23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0 PTcó 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nghiệm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phân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biệt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4586288" y="2085975"/>
            <a:ext cx="4267200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just">
              <a:defRPr/>
            </a:pPr>
            <a:r>
              <a:rPr lang="en-US" altLang="en-US" sz="23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en-US" sz="23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∆’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&gt; </a:t>
            </a:r>
            <a:r>
              <a:rPr lang="en-US" altLang="en-US" sz="23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0 PT có 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nghiệm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phân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biệt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242888" y="3986213"/>
            <a:ext cx="4267200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3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en-US" sz="23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∆ = 0 PT có nghiệm kép: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4619625" y="3957638"/>
            <a:ext cx="4267200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3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en-US" sz="23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∆’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altLang="en-US" sz="23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0 PT có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nghiệm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3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kép</a:t>
            </a:r>
            <a:r>
              <a:rPr lang="en-US" altLang="en-US" sz="23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4619625" y="5743575"/>
            <a:ext cx="41910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6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∆</a:t>
            </a:r>
            <a:r>
              <a:rPr lang="en-US" alt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’</a:t>
            </a:r>
            <a:r>
              <a:rPr lang="en-US" altLang="en-US" sz="26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 &lt; </a:t>
            </a:r>
            <a:r>
              <a:rPr lang="en-US" altLang="en-US" sz="26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0 PT vô </a:t>
            </a:r>
            <a:r>
              <a:rPr lang="en-US" altLang="en-US" sz="2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nghiệm</a:t>
            </a:r>
            <a:r>
              <a:rPr lang="en-US" altLang="en-US" sz="26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</p:txBody>
      </p:sp>
      <p:graphicFrame>
        <p:nvGraphicFramePr>
          <p:cNvPr id="10273" name="Object 4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897872" y="2971800"/>
          <a:ext cx="185535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3" name="Equation" r:id="rId5" imgW="965160" imgH="431640" progId="Equation.DSMT4">
                  <p:embed/>
                </p:oleObj>
              </mc:Choice>
              <mc:Fallback>
                <p:oleObj name="Equation" r:id="rId5" imgW="965160" imgH="431640" progId="Equation.DSMT4">
                  <p:embed/>
                  <p:pic>
                    <p:nvPicPr>
                      <p:cNvPr id="10273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872" y="2971800"/>
                        <a:ext cx="1855353" cy="806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4" name="Object 4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972948" y="2895600"/>
          <a:ext cx="183767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Equation" r:id="rId7" imgW="977760" imgH="431640" progId="Equation.DSMT4">
                  <p:embed/>
                </p:oleObj>
              </mc:Choice>
              <mc:Fallback>
                <p:oleObj name="Equation" r:id="rId7" imgW="977760" imgH="431640" progId="Equation.DSMT4">
                  <p:embed/>
                  <p:pic>
                    <p:nvPicPr>
                      <p:cNvPr id="10274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948" y="2895600"/>
                        <a:ext cx="1837677" cy="8763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75" name="Group 47"/>
          <p:cNvGrpSpPr>
            <a:grpSpLocks/>
          </p:cNvGrpSpPr>
          <p:nvPr/>
        </p:nvGrpSpPr>
        <p:grpSpPr bwMode="auto">
          <a:xfrm>
            <a:off x="762000" y="2971800"/>
            <a:ext cx="3128963" cy="879096"/>
            <a:chOff x="227" y="1864"/>
            <a:chExt cx="2473" cy="574"/>
          </a:xfrm>
        </p:grpSpPr>
        <p:graphicFrame>
          <p:nvGraphicFramePr>
            <p:cNvPr id="10279" name="Object 48"/>
            <p:cNvGraphicFramePr>
              <a:graphicFrameLocks noChangeAspect="1"/>
            </p:cNvGraphicFramePr>
            <p:nvPr/>
          </p:nvGraphicFramePr>
          <p:xfrm>
            <a:off x="227" y="1864"/>
            <a:ext cx="1174" cy="5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95" name="Equation" r:id="rId9" imgW="901440" imgH="431640" progId="Equation.DSMT4">
                    <p:embed/>
                  </p:oleObj>
                </mc:Choice>
                <mc:Fallback>
                  <p:oleObj name="Equation" r:id="rId9" imgW="901440" imgH="431640" progId="Equation.DSMT4">
                    <p:embed/>
                    <p:pic>
                      <p:nvPicPr>
                        <p:cNvPr id="10279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" y="1864"/>
                          <a:ext cx="1174" cy="5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0" name="Object 49"/>
            <p:cNvGraphicFramePr>
              <a:graphicFrameLocks noChangeAspect="1"/>
            </p:cNvGraphicFramePr>
            <p:nvPr/>
          </p:nvGraphicFramePr>
          <p:xfrm>
            <a:off x="1521" y="1870"/>
            <a:ext cx="1179" cy="5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96" name="Equation" r:id="rId11" imgW="914400" imgH="431640" progId="Equation.DSMT4">
                    <p:embed/>
                  </p:oleObj>
                </mc:Choice>
                <mc:Fallback>
                  <p:oleObj name="Equation" r:id="rId11" imgW="914400" imgH="431640" progId="Equation.DSMT4">
                    <p:embed/>
                    <p:pic>
                      <p:nvPicPr>
                        <p:cNvPr id="1028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1" y="1870"/>
                          <a:ext cx="1179" cy="5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76" name="Object 52"/>
          <p:cNvGraphicFramePr>
            <a:graphicFrameLocks noChangeAspect="1"/>
          </p:cNvGraphicFramePr>
          <p:nvPr/>
        </p:nvGraphicFramePr>
        <p:xfrm>
          <a:off x="1371600" y="4572000"/>
          <a:ext cx="176623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Equation" r:id="rId13" imgW="888840" imgH="393480" progId="Equation.DSMT4">
                  <p:embed/>
                </p:oleObj>
              </mc:Choice>
              <mc:Fallback>
                <p:oleObj name="Equation" r:id="rId13" imgW="888840" imgH="393480" progId="Equation.DSMT4">
                  <p:embed/>
                  <p:pic>
                    <p:nvPicPr>
                      <p:cNvPr id="10276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572000"/>
                        <a:ext cx="1766233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6815961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858000" cy="1143000"/>
          </a:xfrm>
        </p:spPr>
        <p:txBody>
          <a:bodyPr>
            <a:normAutofit/>
          </a:bodyPr>
          <a:lstStyle/>
          <a:p>
            <a:pPr algn="l"/>
            <a:r>
              <a:rPr lang="en-US" sz="2500" dirty="0"/>
              <a:t>1</a:t>
            </a:r>
            <a:r>
              <a:rPr lang="en-US" sz="2500" dirty="0">
                <a:solidFill>
                  <a:srgbClr val="0070C0"/>
                </a:solidFill>
              </a:rPr>
              <a:t>. </a:t>
            </a:r>
            <a:r>
              <a:rPr lang="en-US" sz="2500" u="sng" dirty="0" err="1">
                <a:solidFill>
                  <a:srgbClr val="0070C0"/>
                </a:solidFill>
              </a:rPr>
              <a:t>Khi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nào</a:t>
            </a:r>
            <a:r>
              <a:rPr lang="en-US" sz="2500" u="sng" dirty="0">
                <a:solidFill>
                  <a:srgbClr val="0070C0"/>
                </a:solidFill>
              </a:rPr>
              <a:t> PT </a:t>
            </a:r>
            <a:r>
              <a:rPr lang="en-US" sz="2500" u="sng" dirty="0" err="1">
                <a:solidFill>
                  <a:srgbClr val="0070C0"/>
                </a:solidFill>
              </a:rPr>
              <a:t>bậc</a:t>
            </a:r>
            <a:r>
              <a:rPr lang="en-US" sz="2500" u="sng" dirty="0">
                <a:solidFill>
                  <a:srgbClr val="0070C0"/>
                </a:solidFill>
              </a:rPr>
              <a:t> 2 </a:t>
            </a:r>
            <a:r>
              <a:rPr lang="en-US" sz="2500" u="sng" dirty="0" err="1">
                <a:solidFill>
                  <a:srgbClr val="0070C0"/>
                </a:solidFill>
              </a:rPr>
              <a:t>có</a:t>
            </a:r>
            <a:r>
              <a:rPr lang="en-US" sz="2500" u="sng" dirty="0">
                <a:solidFill>
                  <a:srgbClr val="0070C0"/>
                </a:solidFill>
              </a:rPr>
              <a:t> 2 </a:t>
            </a:r>
            <a:r>
              <a:rPr lang="en-US" sz="2500" u="sng" dirty="0" err="1">
                <a:solidFill>
                  <a:srgbClr val="0070C0"/>
                </a:solidFill>
              </a:rPr>
              <a:t>nghiệm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phân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biệt</a:t>
            </a:r>
            <a:r>
              <a:rPr lang="en-US" sz="2500" u="sng" dirty="0">
                <a:solidFill>
                  <a:srgbClr val="0070C0"/>
                </a:solidFill>
              </a:rPr>
              <a:t>?</a:t>
            </a:r>
            <a:endParaRPr lang="vi-VN" sz="2500" u="sng" dirty="0">
              <a:solidFill>
                <a:srgbClr val="0070C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2591470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dirty="0"/>
              <a:t>4. </a:t>
            </a:r>
            <a:r>
              <a:rPr lang="en-US" sz="2500" u="sng" dirty="0" err="1">
                <a:solidFill>
                  <a:srgbClr val="0070C0"/>
                </a:solidFill>
              </a:rPr>
              <a:t>Khi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nào</a:t>
            </a:r>
            <a:r>
              <a:rPr lang="en-US" sz="2500" u="sng" dirty="0">
                <a:solidFill>
                  <a:srgbClr val="0070C0"/>
                </a:solidFill>
              </a:rPr>
              <a:t> PT </a:t>
            </a:r>
            <a:r>
              <a:rPr lang="en-US" sz="2500" u="sng" dirty="0" err="1">
                <a:solidFill>
                  <a:srgbClr val="0070C0"/>
                </a:solidFill>
              </a:rPr>
              <a:t>chứa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căn</a:t>
            </a:r>
            <a:r>
              <a:rPr lang="en-US" sz="2500" u="sng" dirty="0">
                <a:solidFill>
                  <a:srgbClr val="0070C0"/>
                </a:solidFill>
              </a:rPr>
              <a:t>  </a:t>
            </a:r>
            <a:r>
              <a:rPr lang="en-US" sz="2500" u="sng" dirty="0" err="1">
                <a:solidFill>
                  <a:srgbClr val="0070C0"/>
                </a:solidFill>
              </a:rPr>
              <a:t>có</a:t>
            </a:r>
            <a:r>
              <a:rPr lang="en-US" sz="2500" u="sng" dirty="0">
                <a:solidFill>
                  <a:srgbClr val="0070C0"/>
                </a:solidFill>
              </a:rPr>
              <a:t> 2 </a:t>
            </a:r>
            <a:r>
              <a:rPr lang="en-US" sz="2500" u="sng" dirty="0" err="1">
                <a:solidFill>
                  <a:srgbClr val="0070C0"/>
                </a:solidFill>
              </a:rPr>
              <a:t>nghiệm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phân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biệt</a:t>
            </a:r>
            <a:r>
              <a:rPr lang="en-US" sz="2500" u="sng" dirty="0">
                <a:solidFill>
                  <a:srgbClr val="0070C0"/>
                </a:solidFill>
              </a:rPr>
              <a:t>?</a:t>
            </a:r>
            <a:endParaRPr lang="vi-VN" sz="2500" u="sng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8"/>
              <p:cNvSpPr>
                <a:spLocks noChangeArrowheads="1"/>
              </p:cNvSpPr>
              <p:nvPr/>
            </p:nvSpPr>
            <p:spPr bwMode="auto">
              <a:xfrm>
                <a:off x="6477000" y="572170"/>
                <a:ext cx="1524000" cy="4770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just" eaLnBrk="0" hangingPunct="0">
                  <a:tabLst>
                    <a:tab pos="457200" algn="r"/>
                    <a:tab pos="2743200" algn="ctr"/>
                    <a:tab pos="5486400" algn="r"/>
                  </a:tabLst>
                </a:pPr>
                <a:r>
                  <a:rPr lang="en-US" sz="2500" b="1" dirty="0" err="1">
                    <a:solidFill>
                      <a:srgbClr val="FF0000"/>
                    </a:solidFill>
                    <a:cs typeface="Times New Roman" pitchFamily="18" charset="0"/>
                  </a:rPr>
                  <a:t>Khi</a:t>
                </a:r>
                <a:r>
                  <a:rPr lang="en-US" sz="2500" b="1" dirty="0">
                    <a:solidFill>
                      <a:srgbClr val="FF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∆&gt;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</m:oMath>
                </a14:m>
                <a:endParaRPr lang="de-DE" sz="2500" b="1" dirty="0">
                  <a:solidFill>
                    <a:srgbClr val="FF0000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7000" y="572170"/>
                <a:ext cx="1524000" cy="477054"/>
              </a:xfrm>
              <a:prstGeom prst="rect">
                <a:avLst/>
              </a:prstGeom>
              <a:blipFill>
                <a:blip r:embed="rId2"/>
                <a:stretch>
                  <a:fillRect l="-6800" t="-8974" b="-3076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3942546"/>
            <a:ext cx="89916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r>
              <a:rPr lang="en-US" sz="2500" b="1" dirty="0" err="1">
                <a:cs typeface="Times New Roman" pitchFamily="18" charset="0"/>
              </a:rPr>
              <a:t>Khi</a:t>
            </a:r>
            <a:r>
              <a:rPr lang="en-US" sz="2500" b="1" dirty="0">
                <a:cs typeface="Times New Roman" pitchFamily="18" charset="0"/>
              </a:rPr>
              <a:t> PT </a:t>
            </a:r>
            <a:r>
              <a:rPr lang="de-DE" sz="2500" i="1" dirty="0">
                <a:cs typeface="Times New Roman" pitchFamily="18" charset="0"/>
              </a:rPr>
              <a:t>at</a:t>
            </a:r>
            <a:r>
              <a:rPr lang="de-DE" sz="2500" i="1" baseline="30000" dirty="0">
                <a:cs typeface="Times New Roman" pitchFamily="18" charset="0"/>
              </a:rPr>
              <a:t>2</a:t>
            </a:r>
            <a:r>
              <a:rPr lang="de-DE" sz="2500" i="1" dirty="0">
                <a:cs typeface="Times New Roman" pitchFamily="18" charset="0"/>
              </a:rPr>
              <a:t> + bt + c = 0 có 2 nghiệm, phân biệt, cùng dương</a:t>
            </a:r>
            <a:endParaRPr lang="de-DE" sz="2500" b="1" dirty="0"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647700" y="4392305"/>
                <a:ext cx="6934200" cy="12464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eaLnBrk="0" hangingPunct="0">
                  <a:tabLst>
                    <a:tab pos="457200" algn="r"/>
                    <a:tab pos="2743200" algn="ctr"/>
                    <a:tab pos="5486400" algn="r"/>
                  </a:tabLst>
                </a:pPr>
                <a:r>
                  <a:rPr lang="en-US" sz="2500" b="1" dirty="0" err="1">
                    <a:solidFill>
                      <a:srgbClr val="FF0000"/>
                    </a:solidFill>
                    <a:cs typeface="Times New Roman" pitchFamily="18" charset="0"/>
                  </a:rPr>
                  <a:t>Khi</a:t>
                </a:r>
                <a:r>
                  <a:rPr lang="en-US" sz="2500" b="1" dirty="0">
                    <a:solidFill>
                      <a:srgbClr val="FF0000"/>
                    </a:solidFill>
                    <a:cs typeface="Times New Roman" pitchFamily="18" charset="0"/>
                  </a:rPr>
                  <a:t> *) </a:t>
                </a:r>
                <a14:m>
                  <m:oMath xmlns:m="http://schemas.openxmlformats.org/officeDocument/2006/math"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∆&gt;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500" b="1" i="0" dirty="0">
                  <a:solidFill>
                    <a:srgbClr val="FF0000"/>
                  </a:solidFill>
                  <a:latin typeface="Cambria Math"/>
                  <a:ea typeface="Cambria Math"/>
                  <a:cs typeface="Times New Roman" pitchFamily="18" charset="0"/>
                </a:endParaRPr>
              </a:p>
              <a:p>
                <a:pPr eaLnBrk="0" hangingPunct="0">
                  <a:tabLst>
                    <a:tab pos="457200" algn="r"/>
                    <a:tab pos="2743200" algn="ctr"/>
                    <a:tab pos="5486400" algn="r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5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5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       ∗) </m:t>
                          </m:r>
                          <m:r>
                            <a:rPr lang="en-US" sz="25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25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500" b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/>
                          <a:cs typeface="Times New Roman" pitchFamily="18" charset="0"/>
                        </a:rPr>
                        <m:t>≠</m:t>
                      </m:r>
                      <m:sSub>
                        <m:sSubPr>
                          <m:ctrlPr>
                            <a:rPr lang="en-US" sz="25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5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25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2500" b="1" i="1" dirty="0">
                  <a:solidFill>
                    <a:srgbClr val="FF0000"/>
                  </a:solidFill>
                  <a:latin typeface="Cambria Math"/>
                  <a:ea typeface="Cambria Math"/>
                  <a:cs typeface="Times New Roman" pitchFamily="18" charset="0"/>
                </a:endParaRPr>
              </a:p>
              <a:p>
                <a:pPr eaLnBrk="0" hangingPunct="0">
                  <a:tabLst>
                    <a:tab pos="457200" algn="r"/>
                    <a:tab pos="2743200" algn="ctr"/>
                    <a:tab pos="5486400" algn="r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5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5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       ∗) </m:t>
                          </m:r>
                          <m:r>
                            <a:rPr lang="en-US" sz="25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25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5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&gt;</m:t>
                      </m:r>
                      <m:r>
                        <a:rPr lang="en-US" sz="25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𝟎</m:t>
                      </m:r>
                      <m:r>
                        <a:rPr lang="en-US" sz="25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sz="25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5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25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5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&gt;</m:t>
                      </m:r>
                      <m:r>
                        <a:rPr lang="en-US" sz="25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𝟎</m:t>
                      </m:r>
                      <m:r>
                        <a:rPr lang="en-US" sz="25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;</m:t>
                      </m:r>
                    </m:oMath>
                  </m:oMathPara>
                </a14:m>
                <a:endParaRPr lang="en-US" sz="2500" b="1" dirty="0">
                  <a:solidFill>
                    <a:srgbClr val="FF0000"/>
                  </a:solidFill>
                  <a:ea typeface="Cambria Math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700" y="4392305"/>
                <a:ext cx="6934200" cy="1246495"/>
              </a:xfrm>
              <a:prstGeom prst="rect">
                <a:avLst/>
              </a:prstGeom>
              <a:blipFill>
                <a:blip r:embed="rId3"/>
                <a:stretch>
                  <a:fillRect l="-1406" t="-343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itle 1"/>
          <p:cNvSpPr txBox="1">
            <a:spLocks/>
          </p:cNvSpPr>
          <p:nvPr/>
        </p:nvSpPr>
        <p:spPr>
          <a:xfrm>
            <a:off x="228600" y="5486400"/>
            <a:ext cx="8686800" cy="78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dirty="0"/>
              <a:t>5. </a:t>
            </a:r>
            <a:r>
              <a:rPr lang="en-US" sz="2500" u="sng" dirty="0" err="1">
                <a:solidFill>
                  <a:srgbClr val="0070C0"/>
                </a:solidFill>
              </a:rPr>
              <a:t>Khi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nào</a:t>
            </a:r>
            <a:r>
              <a:rPr lang="en-US" sz="2500" u="sng" dirty="0">
                <a:solidFill>
                  <a:srgbClr val="0070C0"/>
                </a:solidFill>
              </a:rPr>
              <a:t> PT </a:t>
            </a:r>
            <a:r>
              <a:rPr lang="en-US" sz="2500" u="sng" dirty="0" err="1">
                <a:solidFill>
                  <a:srgbClr val="0070C0"/>
                </a:solidFill>
              </a:rPr>
              <a:t>trùng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phương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có</a:t>
            </a:r>
            <a:r>
              <a:rPr lang="en-US" sz="2500" u="sng" dirty="0">
                <a:solidFill>
                  <a:srgbClr val="0070C0"/>
                </a:solidFill>
              </a:rPr>
              <a:t> 4 </a:t>
            </a:r>
            <a:r>
              <a:rPr lang="en-US" sz="2500" u="sng" dirty="0" err="1">
                <a:solidFill>
                  <a:srgbClr val="0070C0"/>
                </a:solidFill>
              </a:rPr>
              <a:t>nghiệm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phân</a:t>
            </a:r>
            <a:r>
              <a:rPr lang="en-US" sz="2500" u="sng" dirty="0">
                <a:solidFill>
                  <a:srgbClr val="0070C0"/>
                </a:solidFill>
              </a:rPr>
              <a:t> </a:t>
            </a:r>
            <a:r>
              <a:rPr lang="en-US" sz="2500" u="sng" dirty="0" err="1">
                <a:solidFill>
                  <a:srgbClr val="0070C0"/>
                </a:solidFill>
              </a:rPr>
              <a:t>biệt</a:t>
            </a:r>
            <a:r>
              <a:rPr lang="en-US" sz="2500" u="sng" dirty="0">
                <a:solidFill>
                  <a:srgbClr val="0070C0"/>
                </a:solidFill>
              </a:rPr>
              <a:t>?</a:t>
            </a:r>
            <a:endParaRPr lang="vi-VN" sz="2500" u="sng" dirty="0">
              <a:solidFill>
                <a:srgbClr val="0070C0"/>
              </a:solidFill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52400" y="6187841"/>
            <a:ext cx="89154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r>
              <a:rPr lang="en-US" sz="2500" b="1" dirty="0" err="1">
                <a:solidFill>
                  <a:srgbClr val="FF0000"/>
                </a:solidFill>
                <a:cs typeface="Times New Roman" pitchFamily="18" charset="0"/>
              </a:rPr>
              <a:t>Khi</a:t>
            </a:r>
            <a:r>
              <a:rPr lang="en-US" sz="2500" b="1" dirty="0">
                <a:solidFill>
                  <a:srgbClr val="FF0000"/>
                </a:solidFill>
                <a:cs typeface="Times New Roman" pitchFamily="18" charset="0"/>
              </a:rPr>
              <a:t> PT </a:t>
            </a:r>
            <a:r>
              <a:rPr lang="de-DE" sz="2500" i="1" dirty="0">
                <a:solidFill>
                  <a:srgbClr val="FF0000"/>
                </a:solidFill>
                <a:cs typeface="Times New Roman" pitchFamily="18" charset="0"/>
              </a:rPr>
              <a:t>at</a:t>
            </a:r>
            <a:r>
              <a:rPr lang="de-DE" sz="2500" i="1" baseline="30000" dirty="0">
                <a:solidFill>
                  <a:srgbClr val="FF0000"/>
                </a:solidFill>
                <a:cs typeface="Times New Roman" pitchFamily="18" charset="0"/>
              </a:rPr>
              <a:t>2</a:t>
            </a:r>
            <a:r>
              <a:rPr lang="de-DE" sz="2500" i="1" dirty="0">
                <a:solidFill>
                  <a:srgbClr val="FF0000"/>
                </a:solidFill>
                <a:cs typeface="Times New Roman" pitchFamily="18" charset="0"/>
              </a:rPr>
              <a:t> + bt + c = 0 có 2 nghiệm, phân biệt, cùng dương</a:t>
            </a:r>
            <a:endParaRPr lang="de-DE" sz="25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304800" y="1066800"/>
            <a:ext cx="5181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2500" kern="0" dirty="0"/>
              <a:t>2</a:t>
            </a:r>
            <a:r>
              <a:rPr lang="en-US" sz="2500" kern="0" dirty="0">
                <a:solidFill>
                  <a:srgbClr val="0070C0"/>
                </a:solidFill>
              </a:rPr>
              <a:t>. </a:t>
            </a:r>
            <a:r>
              <a:rPr lang="en-US" sz="2500" u="sng" kern="0" dirty="0" err="1">
                <a:solidFill>
                  <a:srgbClr val="0070C0"/>
                </a:solidFill>
              </a:rPr>
              <a:t>Khi</a:t>
            </a:r>
            <a:r>
              <a:rPr lang="en-US" sz="2500" u="sng" kern="0" dirty="0">
                <a:solidFill>
                  <a:srgbClr val="0070C0"/>
                </a:solidFill>
              </a:rPr>
              <a:t> </a:t>
            </a:r>
            <a:r>
              <a:rPr lang="en-US" sz="2500" u="sng" kern="0" dirty="0" err="1">
                <a:solidFill>
                  <a:srgbClr val="0070C0"/>
                </a:solidFill>
              </a:rPr>
              <a:t>nào</a:t>
            </a:r>
            <a:r>
              <a:rPr lang="en-US" sz="2500" u="sng" kern="0" dirty="0">
                <a:solidFill>
                  <a:srgbClr val="0070C0"/>
                </a:solidFill>
              </a:rPr>
              <a:t> PT </a:t>
            </a:r>
            <a:r>
              <a:rPr lang="en-US" sz="2500" u="sng" kern="0" dirty="0" err="1">
                <a:solidFill>
                  <a:srgbClr val="0070C0"/>
                </a:solidFill>
              </a:rPr>
              <a:t>bậc</a:t>
            </a:r>
            <a:r>
              <a:rPr lang="en-US" sz="2500" u="sng" kern="0" dirty="0">
                <a:solidFill>
                  <a:srgbClr val="0070C0"/>
                </a:solidFill>
              </a:rPr>
              <a:t> 2 </a:t>
            </a:r>
            <a:r>
              <a:rPr lang="en-US" sz="2500" u="sng" kern="0" dirty="0" err="1">
                <a:solidFill>
                  <a:srgbClr val="0070C0"/>
                </a:solidFill>
              </a:rPr>
              <a:t>có</a:t>
            </a:r>
            <a:r>
              <a:rPr lang="en-US" sz="2500" u="sng" kern="0" dirty="0">
                <a:solidFill>
                  <a:srgbClr val="0070C0"/>
                </a:solidFill>
              </a:rPr>
              <a:t> 2 </a:t>
            </a:r>
            <a:r>
              <a:rPr lang="en-US" sz="2500" u="sng" kern="0" dirty="0" err="1">
                <a:solidFill>
                  <a:srgbClr val="0070C0"/>
                </a:solidFill>
              </a:rPr>
              <a:t>nghiệm</a:t>
            </a:r>
            <a:r>
              <a:rPr lang="en-US" sz="2500" u="sng" kern="0" dirty="0">
                <a:solidFill>
                  <a:srgbClr val="0070C0"/>
                </a:solidFill>
              </a:rPr>
              <a:t>?</a:t>
            </a:r>
            <a:endParaRPr lang="vi-VN" sz="2500" u="sng" kern="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8"/>
              <p:cNvSpPr>
                <a:spLocks noChangeArrowheads="1"/>
              </p:cNvSpPr>
              <p:nvPr/>
            </p:nvSpPr>
            <p:spPr bwMode="auto">
              <a:xfrm>
                <a:off x="6553200" y="1351746"/>
                <a:ext cx="1676400" cy="4770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just" eaLnBrk="0" hangingPunct="0">
                  <a:tabLst>
                    <a:tab pos="457200" algn="r"/>
                    <a:tab pos="2743200" algn="ctr"/>
                    <a:tab pos="5486400" algn="r"/>
                  </a:tabLst>
                </a:pPr>
                <a:r>
                  <a:rPr lang="en-US" sz="2500" b="1" dirty="0" err="1">
                    <a:solidFill>
                      <a:srgbClr val="FF0000"/>
                    </a:solidFill>
                    <a:cs typeface="Times New Roman" pitchFamily="18" charset="0"/>
                  </a:rPr>
                  <a:t>Khi</a:t>
                </a:r>
                <a:r>
                  <a:rPr lang="en-US" sz="2500" b="1" dirty="0">
                    <a:solidFill>
                      <a:srgbClr val="FF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a:rPr lang="en-US" sz="25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≥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</m:oMath>
                </a14:m>
                <a:endParaRPr lang="de-DE" sz="2500" b="1" dirty="0">
                  <a:solidFill>
                    <a:srgbClr val="FF0000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53200" y="1351746"/>
                <a:ext cx="1676400" cy="477054"/>
              </a:xfrm>
              <a:prstGeom prst="rect">
                <a:avLst/>
              </a:prstGeom>
              <a:blipFill>
                <a:blip r:embed="rId4"/>
                <a:stretch>
                  <a:fillRect l="-5818" t="-8974" b="-3076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itle 1"/>
          <p:cNvSpPr txBox="1">
            <a:spLocks/>
          </p:cNvSpPr>
          <p:nvPr/>
        </p:nvSpPr>
        <p:spPr bwMode="auto">
          <a:xfrm>
            <a:off x="228600" y="1828800"/>
            <a:ext cx="6324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2500" kern="0" dirty="0"/>
              <a:t>3</a:t>
            </a:r>
            <a:r>
              <a:rPr lang="en-US" sz="2500" kern="0" dirty="0">
                <a:solidFill>
                  <a:srgbClr val="0070C0"/>
                </a:solidFill>
              </a:rPr>
              <a:t>. </a:t>
            </a:r>
            <a:r>
              <a:rPr lang="en-US" sz="2500" u="sng" kern="0" dirty="0" err="1">
                <a:solidFill>
                  <a:srgbClr val="0070C0"/>
                </a:solidFill>
              </a:rPr>
              <a:t>Khi</a:t>
            </a:r>
            <a:r>
              <a:rPr lang="en-US" sz="2500" u="sng" kern="0" dirty="0">
                <a:solidFill>
                  <a:srgbClr val="0070C0"/>
                </a:solidFill>
              </a:rPr>
              <a:t> </a:t>
            </a:r>
            <a:r>
              <a:rPr lang="en-US" sz="2500" u="sng" kern="0" dirty="0" err="1">
                <a:solidFill>
                  <a:srgbClr val="0070C0"/>
                </a:solidFill>
              </a:rPr>
              <a:t>nào</a:t>
            </a:r>
            <a:r>
              <a:rPr lang="en-US" sz="2500" u="sng" kern="0" dirty="0">
                <a:solidFill>
                  <a:srgbClr val="0070C0"/>
                </a:solidFill>
              </a:rPr>
              <a:t> PT </a:t>
            </a:r>
            <a:r>
              <a:rPr lang="en-US" sz="2500" u="sng" kern="0" dirty="0" err="1">
                <a:solidFill>
                  <a:srgbClr val="0070C0"/>
                </a:solidFill>
              </a:rPr>
              <a:t>bậc</a:t>
            </a:r>
            <a:r>
              <a:rPr lang="en-US" sz="2500" u="sng" kern="0" dirty="0">
                <a:solidFill>
                  <a:srgbClr val="0070C0"/>
                </a:solidFill>
              </a:rPr>
              <a:t> 2 </a:t>
            </a:r>
            <a:r>
              <a:rPr lang="en-US" sz="2500" u="sng" kern="0" dirty="0" err="1">
                <a:solidFill>
                  <a:srgbClr val="0070C0"/>
                </a:solidFill>
              </a:rPr>
              <a:t>có</a:t>
            </a:r>
            <a:r>
              <a:rPr lang="en-US" sz="2500" u="sng" kern="0" dirty="0">
                <a:solidFill>
                  <a:srgbClr val="0070C0"/>
                </a:solidFill>
              </a:rPr>
              <a:t> 2 </a:t>
            </a:r>
            <a:r>
              <a:rPr lang="en-US" sz="2500" u="sng" kern="0" dirty="0" err="1">
                <a:solidFill>
                  <a:srgbClr val="0070C0"/>
                </a:solidFill>
              </a:rPr>
              <a:t>nghiệm</a:t>
            </a:r>
            <a:r>
              <a:rPr lang="en-US" sz="2500" u="sng" kern="0" dirty="0">
                <a:solidFill>
                  <a:srgbClr val="0070C0"/>
                </a:solidFill>
              </a:rPr>
              <a:t> </a:t>
            </a:r>
            <a:r>
              <a:rPr lang="en-US" sz="2500" u="sng" kern="0" dirty="0" err="1">
                <a:solidFill>
                  <a:srgbClr val="0070C0"/>
                </a:solidFill>
              </a:rPr>
              <a:t>trái</a:t>
            </a:r>
            <a:r>
              <a:rPr lang="en-US" sz="2500" u="sng" kern="0" dirty="0">
                <a:solidFill>
                  <a:srgbClr val="0070C0"/>
                </a:solidFill>
              </a:rPr>
              <a:t> </a:t>
            </a:r>
            <a:r>
              <a:rPr lang="en-US" sz="2500" u="sng" kern="0" dirty="0" err="1">
                <a:solidFill>
                  <a:srgbClr val="0070C0"/>
                </a:solidFill>
              </a:rPr>
              <a:t>dấu</a:t>
            </a:r>
            <a:r>
              <a:rPr lang="en-US" sz="2500" u="sng" kern="0" dirty="0">
                <a:solidFill>
                  <a:srgbClr val="0070C0"/>
                </a:solidFill>
              </a:rPr>
              <a:t>?</a:t>
            </a:r>
            <a:endParaRPr lang="vi-VN" sz="2500" u="sng" kern="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8"/>
              <p:cNvSpPr>
                <a:spLocks noChangeArrowheads="1"/>
              </p:cNvSpPr>
              <p:nvPr/>
            </p:nvSpPr>
            <p:spPr bwMode="auto">
              <a:xfrm>
                <a:off x="6553200" y="2189946"/>
                <a:ext cx="1828800" cy="4770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just" eaLnBrk="0" hangingPunct="0">
                  <a:tabLst>
                    <a:tab pos="457200" algn="r"/>
                    <a:tab pos="2743200" algn="ctr"/>
                    <a:tab pos="5486400" algn="r"/>
                  </a:tabLst>
                </a:pPr>
                <a:r>
                  <a:rPr lang="en-US" sz="2500" b="1" dirty="0">
                    <a:solidFill>
                      <a:srgbClr val="FF0000"/>
                    </a:solidFill>
                    <a:cs typeface="Times New Roman" pitchFamily="18" charset="0"/>
                  </a:rPr>
                  <a:t>Khi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5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  <a:cs typeface="Times New Roman" pitchFamily="18" charset="0"/>
                      </a:rPr>
                      <m:t>.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  <a:cs typeface="Times New Roman" pitchFamily="18" charset="0"/>
                      </a:rPr>
                      <m:t>𝐜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  <a:cs typeface="Times New Roman" pitchFamily="18" charset="0"/>
                      </a:rPr>
                      <m:t>&lt;</m:t>
                    </m:r>
                    <m:r>
                      <a:rPr lang="en-US" sz="25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</m:oMath>
                </a14:m>
                <a:endParaRPr lang="de-DE" sz="2500" b="1" dirty="0">
                  <a:solidFill>
                    <a:srgbClr val="FF0000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53200" y="2189946"/>
                <a:ext cx="1828800" cy="477054"/>
              </a:xfrm>
              <a:prstGeom prst="rect">
                <a:avLst/>
              </a:prstGeom>
              <a:blipFill>
                <a:blip r:embed="rId5"/>
                <a:stretch>
                  <a:fillRect l="-5333" t="-8861" b="-3038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138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  <p:bldP spid="10" grpId="0"/>
      <p:bldP spid="12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352800" y="60325"/>
            <a:ext cx="2514600" cy="396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HỆ THỨC VIETE</a:t>
            </a:r>
          </a:p>
        </p:txBody>
      </p:sp>
      <p:sp>
        <p:nvSpPr>
          <p:cNvPr id="4099" name="Line 5"/>
          <p:cNvSpPr>
            <a:spLocks noChangeShapeType="1"/>
          </p:cNvSpPr>
          <p:nvPr/>
        </p:nvSpPr>
        <p:spPr bwMode="auto">
          <a:xfrm>
            <a:off x="4343400" y="685800"/>
            <a:ext cx="0" cy="541020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0" y="1035050"/>
            <a:ext cx="4310062" cy="1403350"/>
            <a:chOff x="0" y="1035050"/>
            <a:chExt cx="4310062" cy="1403350"/>
          </a:xfrm>
        </p:grpSpPr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0" y="1035050"/>
              <a:ext cx="4310062" cy="1231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</a:pPr>
              <a:r>
                <a:rPr lang="en-US" b="1" u="sng">
                  <a:solidFill>
                    <a:srgbClr val="0033CC"/>
                  </a:solidFill>
                  <a:latin typeface="Times New Roman" pitchFamily="18" charset="0"/>
                </a:rPr>
                <a:t>1. Hệ thức Vi-ét thuận</a:t>
              </a: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</a:pPr>
              <a:r>
                <a:rPr lang="en-US">
                  <a:latin typeface="Times New Roman" pitchFamily="18" charset="0"/>
                </a:rPr>
                <a:t>PT ax</a:t>
              </a:r>
              <a:r>
                <a:rPr lang="en-US" baseline="30000">
                  <a:latin typeface="Times New Roman" pitchFamily="18" charset="0"/>
                </a:rPr>
                <a:t>2</a:t>
              </a:r>
              <a:r>
                <a:rPr lang="en-US">
                  <a:latin typeface="Times New Roman" pitchFamily="18" charset="0"/>
                </a:rPr>
                <a:t> + bx + c = 0 (a ≠0) có 2 nghiệm x</a:t>
              </a:r>
              <a:r>
                <a:rPr lang="en-US" baseline="-25000">
                  <a:latin typeface="Times New Roman" pitchFamily="18" charset="0"/>
                </a:rPr>
                <a:t>1</a:t>
              </a:r>
              <a:r>
                <a:rPr lang="en-US">
                  <a:latin typeface="Times New Roman" pitchFamily="18" charset="0"/>
                </a:rPr>
                <a:t>;x</a:t>
              </a:r>
              <a:r>
                <a:rPr lang="en-US" baseline="-25000">
                  <a:latin typeface="Times New Roman" pitchFamily="18" charset="0"/>
                </a:rPr>
                <a:t>2 </a:t>
              </a:r>
              <a:r>
                <a:rPr lang="en-US">
                  <a:latin typeface="Times New Roman" pitchFamily="18" charset="0"/>
                </a:rPr>
                <a:t> </a:t>
              </a: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</a:pPr>
              <a:endParaRPr lang="en-US">
                <a:latin typeface="Times New Roman" pitchFamily="18" charset="0"/>
              </a:endParaRPr>
            </a:p>
          </p:txBody>
        </p:sp>
        <p:graphicFrame>
          <p:nvGraphicFramePr>
            <p:cNvPr id="922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6817131"/>
                </p:ext>
              </p:extLst>
            </p:nvPr>
          </p:nvGraphicFramePr>
          <p:xfrm>
            <a:off x="520700" y="1905000"/>
            <a:ext cx="3043603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49" name="Equation" r:id="rId3" imgW="1625400" imgH="393480" progId="Equation.DSMT4">
                    <p:embed/>
                  </p:oleObj>
                </mc:Choice>
                <mc:Fallback>
                  <p:oleObj name="Equation" r:id="rId3" imgW="1625400" imgH="39348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0700" y="1905000"/>
                          <a:ext cx="3043603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6200" y="2405896"/>
            <a:ext cx="411480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</a:rPr>
              <a:t>Áp dụng: </a:t>
            </a:r>
            <a:r>
              <a:rPr lang="en-US" b="1" i="1">
                <a:latin typeface="Times New Roman" pitchFamily="18" charset="0"/>
              </a:rPr>
              <a:t>( nhẩm nghiệm)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PT :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≠ 0) có: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a+b+c = 0 </a:t>
            </a:r>
            <a:r>
              <a:rPr lang="en-US">
                <a:latin typeface="Times New Roman" pitchFamily="18" charset="0"/>
              </a:rPr>
              <a:t>thì x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= 1 , x</a:t>
            </a:r>
            <a:r>
              <a:rPr lang="en-US" baseline="-25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= c/a.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PT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≠0) có: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a - b + c = 0 </a:t>
            </a:r>
            <a:r>
              <a:rPr lang="en-US">
                <a:latin typeface="Times New Roman" pitchFamily="18" charset="0"/>
              </a:rPr>
              <a:t>thì: x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 = -1, x</a:t>
            </a:r>
            <a:r>
              <a:rPr lang="en-US" baseline="-25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= - c/a.</a:t>
            </a:r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76200" y="533400"/>
            <a:ext cx="1447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I. Lý thuyết</a:t>
            </a:r>
            <a:endParaRPr lang="en-US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267200" y="457200"/>
            <a:ext cx="1371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II. Bài tập</a:t>
            </a:r>
            <a:endParaRPr lang="en-US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267200" y="1219200"/>
            <a:ext cx="48006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>
                <a:latin typeface="Times New Roman" pitchFamily="18" charset="0"/>
              </a:rPr>
              <a:t>BT1. Không giải PT, hãy tính tổng và tích các nghiệm của các PT sau:</a:t>
            </a:r>
          </a:p>
          <a:p>
            <a:pPr marL="0" indent="0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a) 5x</a:t>
            </a:r>
            <a:r>
              <a:rPr lang="en-US" b="1" baseline="30000">
                <a:solidFill>
                  <a:srgbClr val="0000CC"/>
                </a:solidFill>
                <a:latin typeface="Times New Roman" pitchFamily="18" charset="0"/>
              </a:rPr>
              <a:t>2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 – x – 4 = 0                      </a:t>
            </a:r>
          </a:p>
          <a:p>
            <a:pPr marL="0" indent="0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b="1">
                <a:solidFill>
                  <a:srgbClr val="660066"/>
                </a:solidFill>
                <a:latin typeface="Times New Roman" pitchFamily="18" charset="0"/>
              </a:rPr>
              <a:t>     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b) -2x</a:t>
            </a:r>
            <a:r>
              <a:rPr lang="en-US" b="1" baseline="30000">
                <a:solidFill>
                  <a:srgbClr val="0000CC"/>
                </a:solidFill>
                <a:latin typeface="Times New Roman" pitchFamily="18" charset="0"/>
              </a:rPr>
              <a:t>2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 + 3x – 7 = 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2388" y="4267200"/>
            <a:ext cx="4214812" cy="1754326"/>
            <a:chOff x="52388" y="4267200"/>
            <a:chExt cx="4214812" cy="1754326"/>
          </a:xfrm>
        </p:grpSpPr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52388" y="4267200"/>
              <a:ext cx="4214812" cy="1754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u="sng">
                  <a:solidFill>
                    <a:srgbClr val="0033CC"/>
                  </a:solidFill>
                  <a:latin typeface="Times New Roman" pitchFamily="18" charset="0"/>
                </a:rPr>
                <a:t>2. Viete đảo (Tìm hai số khi biết tổng và tích)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 Hai số </a:t>
              </a:r>
              <a:r>
                <a:rPr lang="en-US" b="1">
                  <a:latin typeface="Times New Roman" pitchFamily="18" charset="0"/>
                </a:rPr>
                <a:t>u</a:t>
              </a:r>
              <a:r>
                <a:rPr lang="en-US">
                  <a:latin typeface="Times New Roman" pitchFamily="18" charset="0"/>
                </a:rPr>
                <a:t> và </a:t>
              </a:r>
              <a:r>
                <a:rPr lang="en-US" b="1">
                  <a:latin typeface="Times New Roman" pitchFamily="18" charset="0"/>
                </a:rPr>
                <a:t>v</a:t>
              </a:r>
              <a:r>
                <a:rPr lang="en-US">
                  <a:latin typeface="Times New Roman" pitchFamily="18" charset="0"/>
                </a:rPr>
                <a:t> có </a:t>
              </a:r>
              <a:r>
                <a:rPr lang="en-US" b="1">
                  <a:solidFill>
                    <a:srgbClr val="C00000"/>
                  </a:solidFill>
                  <a:latin typeface="Times New Roman" pitchFamily="18" charset="0"/>
                </a:rPr>
                <a:t>u + v = S</a:t>
              </a:r>
              <a:r>
                <a:rPr lang="en-US">
                  <a:solidFill>
                    <a:srgbClr val="C00000"/>
                  </a:solidFill>
                  <a:latin typeface="Times New Roman" pitchFamily="18" charset="0"/>
                </a:rPr>
                <a:t> </a:t>
              </a:r>
              <a:r>
                <a:rPr lang="en-US">
                  <a:latin typeface="Times New Roman" pitchFamily="18" charset="0"/>
                </a:rPr>
                <a:t>và </a:t>
              </a:r>
              <a:r>
                <a:rPr lang="en-US" b="1">
                  <a:solidFill>
                    <a:srgbClr val="C00000"/>
                  </a:solidFill>
                  <a:latin typeface="Times New Roman" pitchFamily="18" charset="0"/>
                </a:rPr>
                <a:t>u.v =</a:t>
              </a:r>
              <a:r>
                <a:rPr lang="en-US">
                  <a:solidFill>
                    <a:srgbClr val="C00000"/>
                  </a:solidFill>
                  <a:latin typeface="Times New Roman" pitchFamily="18" charset="0"/>
                </a:rPr>
                <a:t> </a:t>
              </a:r>
              <a:r>
                <a:rPr lang="en-US" b="1">
                  <a:solidFill>
                    <a:srgbClr val="C00000"/>
                  </a:solidFill>
                  <a:latin typeface="Times New Roman" pitchFamily="18" charset="0"/>
                </a:rPr>
                <a:t>P</a:t>
              </a:r>
              <a:r>
                <a:rPr lang="en-US">
                  <a:latin typeface="Times New Roman" pitchFamily="18" charset="0"/>
                </a:rPr>
                <a:t> thì </a:t>
              </a:r>
              <a:r>
                <a:rPr lang="en-US" b="1">
                  <a:latin typeface="Times New Roman" pitchFamily="18" charset="0"/>
                </a:rPr>
                <a:t>u</a:t>
              </a:r>
              <a:r>
                <a:rPr lang="en-US">
                  <a:latin typeface="Times New Roman" pitchFamily="18" charset="0"/>
                </a:rPr>
                <a:t> và </a:t>
              </a:r>
              <a:r>
                <a:rPr lang="en-US" b="1">
                  <a:latin typeface="Times New Roman" pitchFamily="18" charset="0"/>
                </a:rPr>
                <a:t>v </a:t>
              </a:r>
              <a:r>
                <a:rPr lang="en-US">
                  <a:latin typeface="Times New Roman" pitchFamily="18" charset="0"/>
                </a:rPr>
                <a:t>là nghiệm của phương trình: 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</a:rPr>
                <a:t>      </a:t>
              </a:r>
              <a:r>
                <a:rPr lang="en-US">
                  <a:solidFill>
                    <a:srgbClr val="C00000"/>
                  </a:solidFill>
                  <a:latin typeface="Times New Roman" pitchFamily="18" charset="0"/>
                </a:rPr>
                <a:t>x</a:t>
              </a:r>
              <a:r>
                <a:rPr lang="en-US" baseline="30000">
                  <a:solidFill>
                    <a:srgbClr val="C00000"/>
                  </a:solidFill>
                  <a:latin typeface="Times New Roman" pitchFamily="18" charset="0"/>
                </a:rPr>
                <a:t>2</a:t>
              </a:r>
              <a:r>
                <a:rPr lang="en-US">
                  <a:solidFill>
                    <a:srgbClr val="C00000"/>
                  </a:solidFill>
                  <a:latin typeface="Times New Roman" pitchFamily="18" charset="0"/>
                </a:rPr>
                <a:t> – Sx + P = 0 </a:t>
              </a:r>
              <a:r>
                <a:rPr lang="en-US">
                  <a:solidFill>
                    <a:srgbClr val="002060"/>
                  </a:solidFill>
                  <a:latin typeface="Times New Roman" pitchFamily="18" charset="0"/>
                </a:rPr>
                <a:t>( đk: S</a:t>
              </a:r>
              <a:r>
                <a:rPr lang="en-US" baseline="30000">
                  <a:solidFill>
                    <a:srgbClr val="002060"/>
                  </a:solidFill>
                  <a:latin typeface="Times New Roman" pitchFamily="18" charset="0"/>
                </a:rPr>
                <a:t>2</a:t>
              </a:r>
              <a:r>
                <a:rPr lang="en-US">
                  <a:solidFill>
                    <a:srgbClr val="002060"/>
                  </a:solidFill>
                  <a:latin typeface="Times New Roman" pitchFamily="18" charset="0"/>
                </a:rPr>
                <a:t>- 4P      0)</a:t>
              </a:r>
            </a:p>
          </p:txBody>
        </p:sp>
        <p:graphicFrame>
          <p:nvGraphicFramePr>
            <p:cNvPr id="9241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62911997"/>
                </p:ext>
              </p:extLst>
            </p:nvPr>
          </p:nvGraphicFramePr>
          <p:xfrm>
            <a:off x="2997200" y="5699760"/>
            <a:ext cx="203200" cy="2438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50" name="Equation" r:id="rId5" imgW="126835" imgH="152202" progId="Equation.DSMT4">
                    <p:embed/>
                  </p:oleObj>
                </mc:Choice>
                <mc:Fallback>
                  <p:oleObj name="Equation" r:id="rId5" imgW="126835" imgH="152202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97200" y="5699760"/>
                          <a:ext cx="203200" cy="2438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4267200" y="762000"/>
            <a:ext cx="4876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b="1" i="1" u="sng">
                <a:solidFill>
                  <a:srgbClr val="0000CC"/>
                </a:solidFill>
                <a:latin typeface="Times New Roman" pitchFamily="18" charset="0"/>
              </a:rPr>
              <a:t>D1.</a:t>
            </a:r>
            <a:r>
              <a:rPr lang="en-US" b="1" i="1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en-US">
                <a:solidFill>
                  <a:srgbClr val="CC3300"/>
                </a:solidFill>
                <a:latin typeface="Times New Roman" pitchFamily="18" charset="0"/>
              </a:rPr>
              <a:t>Tính tổng và tích các nghiệm (nếu có) của PT.</a:t>
            </a:r>
            <a:endParaRPr lang="en-US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15"/>
              <p:cNvSpPr txBox="1">
                <a:spLocks noChangeArrowheads="1"/>
              </p:cNvSpPr>
              <p:nvPr/>
            </p:nvSpPr>
            <p:spPr bwMode="auto">
              <a:xfrm>
                <a:off x="4343400" y="1143000"/>
                <a:ext cx="4800600" cy="56376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>
                <a:spAutoFit/>
              </a:bodyPr>
              <a:lstStyle>
                <a:lvl1pPr marL="342900" indent="-34290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6289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0861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5433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0005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indent="0" algn="just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>
                    <a:latin typeface="Times New Roman" pitchFamily="18" charset="0"/>
                  </a:rPr>
                  <a:t>BT1. Không giải PT, hãy tính tổng và tích các nghiệm của các PT sau:</a:t>
                </a:r>
              </a:p>
              <a:p>
                <a:pPr marL="0" indent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 b="1">
                    <a:solidFill>
                      <a:srgbClr val="FF0000"/>
                    </a:solidFill>
                    <a:latin typeface="Times New Roman" pitchFamily="18" charset="0"/>
                  </a:rPr>
                  <a:t>     </a:t>
                </a:r>
                <a:r>
                  <a:rPr lang="en-US" b="1">
                    <a:solidFill>
                      <a:srgbClr val="0000CC"/>
                    </a:solidFill>
                    <a:latin typeface="Times New Roman" pitchFamily="18" charset="0"/>
                  </a:rPr>
                  <a:t>a) 5x</a:t>
                </a:r>
                <a:r>
                  <a:rPr lang="en-US" b="1" baseline="30000">
                    <a:solidFill>
                      <a:srgbClr val="0000CC"/>
                    </a:solidFill>
                    <a:latin typeface="Times New Roman" pitchFamily="18" charset="0"/>
                  </a:rPr>
                  <a:t>2</a:t>
                </a:r>
                <a:r>
                  <a:rPr lang="en-US" b="1">
                    <a:solidFill>
                      <a:srgbClr val="0000CC"/>
                    </a:solidFill>
                    <a:latin typeface="Times New Roman" pitchFamily="18" charset="0"/>
                  </a:rPr>
                  <a:t> – x – 4 = 0                      </a:t>
                </a:r>
              </a:p>
              <a:p>
                <a:pPr marL="0" indent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 b="1">
                    <a:solidFill>
                      <a:srgbClr val="660066"/>
                    </a:solidFill>
                    <a:latin typeface="Times New Roman" pitchFamily="18" charset="0"/>
                  </a:rPr>
                  <a:t>     </a:t>
                </a:r>
                <a:r>
                  <a:rPr lang="en-US">
                    <a:latin typeface="Times New Roman" pitchFamily="18" charset="0"/>
                  </a:rPr>
                  <a:t>vì  a.c = -20 &lt; 0 nên PTcó 2 nghiệm x</a:t>
                </a:r>
                <a:r>
                  <a:rPr lang="en-US" baseline="-25000">
                    <a:latin typeface="Times New Roman" pitchFamily="18" charset="0"/>
                  </a:rPr>
                  <a:t>1,</a:t>
                </a:r>
                <a:r>
                  <a:rPr lang="en-US">
                    <a:latin typeface="Times New Roman" pitchFamily="18" charset="0"/>
                  </a:rPr>
                  <a:t> x</a:t>
                </a:r>
                <a:r>
                  <a:rPr lang="en-US" baseline="-25000">
                    <a:latin typeface="Times New Roman" pitchFamily="18" charset="0"/>
                  </a:rPr>
                  <a:t>2</a:t>
                </a:r>
                <a:r>
                  <a:rPr lang="en-US">
                    <a:latin typeface="Times New Roman" pitchFamily="18" charset="0"/>
                  </a:rPr>
                  <a:t>. Theo hệ thức Vi-ét ta có:</a:t>
                </a:r>
                <a:endParaRPr lang="en-US" baseline="-25000">
                  <a:latin typeface="Times New Roman" pitchFamily="18" charset="0"/>
                </a:endParaRPr>
              </a:p>
              <a:p>
                <a:pPr marL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>
                    <a:solidFill>
                      <a:schemeClr val="accent5">
                        <a:lumMod val="10000"/>
                      </a:schemeClr>
                    </a:solidFill>
                    <a:latin typeface="Times New Roman" pitchFamily="18" charset="0"/>
                  </a:rPr>
                  <a:t>+</a:t>
                </a:r>
                <a:r>
                  <a:rPr lang="en-US">
                    <a:solidFill>
                      <a:schemeClr val="accent5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>
                    <a:solidFill>
                      <a:schemeClr val="accent5">
                        <a:lumMod val="10000"/>
                      </a:schemeClr>
                    </a:solidFill>
                    <a:latin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solidFill>
                          <a:schemeClr val="accent5">
                            <a:lumMod val="10000"/>
                          </a:schemeClr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accent5">
                        <a:lumMod val="10000"/>
                      </a:schemeClr>
                    </a:solidFill>
                    <a:latin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>
                    <a:solidFill>
                      <a:schemeClr val="accent5">
                        <a:lumMod val="10000"/>
                      </a:schemeClr>
                    </a:solidFill>
                    <a:latin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i="1">
                        <a:solidFill>
                          <a:schemeClr val="accent5">
                            <a:lumMod val="10000"/>
                          </a:schemeClr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i="1">
                            <a:solidFill>
                              <a:schemeClr val="accent5">
                                <a:lumMod val="1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>
                  <a:solidFill>
                    <a:schemeClr val="accent5">
                      <a:lumMod val="10000"/>
                    </a:schemeClr>
                  </a:solidFill>
                  <a:latin typeface="Times New Roman" pitchFamily="18" charset="0"/>
                </a:endParaRPr>
              </a:p>
              <a:p>
                <a:pPr marL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endParaRPr lang="en-US" b="1">
                  <a:solidFill>
                    <a:srgbClr val="FF0000"/>
                  </a:solidFill>
                  <a:latin typeface="Times New Roman" pitchFamily="18" charset="0"/>
                </a:endParaRPr>
              </a:p>
              <a:p>
                <a:pPr marL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endParaRPr lang="en-US" b="1">
                  <a:solidFill>
                    <a:srgbClr val="FF0000"/>
                  </a:solidFill>
                  <a:latin typeface="Times New Roman" pitchFamily="18" charset="0"/>
                </a:endParaRPr>
              </a:p>
              <a:p>
                <a:pPr marL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endParaRPr lang="en-US" b="1">
                  <a:solidFill>
                    <a:srgbClr val="FF0000"/>
                  </a:solidFill>
                  <a:latin typeface="Times New Roman" pitchFamily="18" charset="0"/>
                </a:endParaRPr>
              </a:p>
              <a:p>
                <a:pPr marL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 b="1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</a:p>
              <a:p>
                <a:pPr marL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 b="1">
                    <a:solidFill>
                      <a:srgbClr val="FF0000"/>
                    </a:solidFill>
                    <a:latin typeface="Times New Roman" pitchFamily="18" charset="0"/>
                  </a:rPr>
                  <a:t>   </a:t>
                </a:r>
                <a:r>
                  <a:rPr lang="en-US" b="1">
                    <a:solidFill>
                      <a:srgbClr val="0000CC"/>
                    </a:solidFill>
                    <a:latin typeface="Times New Roman" pitchFamily="18" charset="0"/>
                  </a:rPr>
                  <a:t>b) -2x</a:t>
                </a:r>
                <a:r>
                  <a:rPr lang="en-US" b="1" baseline="30000">
                    <a:solidFill>
                      <a:srgbClr val="0000CC"/>
                    </a:solidFill>
                    <a:latin typeface="Times New Roman" pitchFamily="18" charset="0"/>
                  </a:rPr>
                  <a:t>2</a:t>
                </a:r>
                <a:r>
                  <a:rPr lang="en-US" b="1">
                    <a:solidFill>
                      <a:srgbClr val="0000CC"/>
                    </a:solidFill>
                    <a:latin typeface="Times New Roman" pitchFamily="18" charset="0"/>
                  </a:rPr>
                  <a:t> + 3x – 7 = 0</a:t>
                </a:r>
              </a:p>
              <a:p>
                <a:pPr marL="0" eaLnBrk="0" hangingPunct="0">
                  <a:spcBef>
                    <a:spcPts val="600"/>
                  </a:spcBef>
                  <a:spcAft>
                    <a:spcPts val="60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∆=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𝒂𝒄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𝟒𝟕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b="1">
                  <a:solidFill>
                    <a:srgbClr val="0000CC"/>
                  </a:solidFill>
                  <a:latin typeface="Times New Roman" pitchFamily="18" charset="0"/>
                </a:endParaRPr>
              </a:p>
              <a:p>
                <a:pPr marL="0" eaLnBrk="0" hangingPunct="0">
                  <a:spcBef>
                    <a:spcPts val="600"/>
                  </a:spcBef>
                  <a:spcAft>
                    <a:spcPts val="0"/>
                  </a:spcAft>
                  <a:defRPr/>
                </a:pPr>
                <a:r>
                  <a:rPr lang="en-US" b="1">
                    <a:solidFill>
                      <a:srgbClr val="0000CC"/>
                    </a:solidFill>
                    <a:latin typeface="Times New Roman" pitchFamily="18" charset="0"/>
                  </a:rPr>
                  <a:t>PT VN</a:t>
                </a:r>
              </a:p>
              <a:p>
                <a:pPr marL="0" eaLnBrk="0" hangingPunct="0">
                  <a:spcBef>
                    <a:spcPts val="600"/>
                  </a:spcBef>
                  <a:spcAft>
                    <a:spcPts val="0"/>
                  </a:spcAft>
                  <a:defRPr/>
                </a:pPr>
                <a:r>
                  <a:rPr lang="en-US">
                    <a:latin typeface="Times New Roman" pitchFamily="18" charset="0"/>
                  </a:rPr>
                  <a:t>Vậy không tính được tổng và tích hai nghiệm.     </a:t>
                </a:r>
              </a:p>
            </p:txBody>
          </p:sp>
        </mc:Choice>
        <mc:Fallback xmlns="">
          <p:sp>
            <p:nvSpPr>
              <p:cNvPr id="17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143000"/>
                <a:ext cx="4800600" cy="5637634"/>
              </a:xfrm>
              <a:prstGeom prst="rect">
                <a:avLst/>
              </a:prstGeom>
              <a:blipFill rotWithShape="1">
                <a:blip r:embed="rId7"/>
                <a:stretch>
                  <a:fillRect l="-1144" t="-541" r="-1017" b="-758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338761" y="3617708"/>
            <a:ext cx="441960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</a:rPr>
              <a:t>* Tính giá trị của  </a:t>
            </a:r>
            <a:r>
              <a:rPr lang="en-US">
                <a:latin typeface="Times New Roman" pitchFamily="18" charset="0"/>
              </a:rPr>
              <a:t>A = 5x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 – 10x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x</a:t>
            </a:r>
            <a:r>
              <a:rPr lang="en-US" baseline="-25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+ 5x</a:t>
            </a:r>
            <a:r>
              <a:rPr lang="en-US" baseline="-25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 </a:t>
            </a:r>
          </a:p>
          <a:p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4572000" y="4191000"/>
            <a:ext cx="495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A = 5(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b="1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 + x</a:t>
            </a:r>
            <a:r>
              <a:rPr lang="en-US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) – 10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b="1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  <a:p>
            <a:r>
              <a:rPr lang="en-US" baseline="-25000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= 5.1/5 – 10.(-4/5) </a:t>
            </a:r>
          </a:p>
          <a:p>
            <a:r>
              <a:rPr lang="en-US">
                <a:latin typeface="Times New Roman" pitchFamily="18" charset="0"/>
              </a:rPr>
              <a:t>= 13</a:t>
            </a: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30" grpId="0"/>
      <p:bldP spid="9231" grpId="0"/>
      <p:bldP spid="9245" grpId="0"/>
      <p:bldP spid="17" grpId="0" animBg="1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5"/>
          <p:cNvSpPr>
            <a:spLocks noChangeShapeType="1"/>
          </p:cNvSpPr>
          <p:nvPr/>
        </p:nvSpPr>
        <p:spPr bwMode="auto">
          <a:xfrm>
            <a:off x="4191000" y="685800"/>
            <a:ext cx="0" cy="541020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3338" y="1035050"/>
            <a:ext cx="41910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600" b="1">
                <a:solidFill>
                  <a:srgbClr val="0033CC"/>
                </a:solidFill>
                <a:latin typeface="Times New Roman" pitchFamily="18" charset="0"/>
              </a:rPr>
              <a:t>1. Hệ thức Vi-ét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    Nếu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    0) có 2 nghiệm x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 và x</a:t>
            </a:r>
            <a:r>
              <a:rPr lang="en-US" baseline="-25000">
                <a:latin typeface="Times New Roman" pitchFamily="18" charset="0"/>
              </a:rPr>
              <a:t>2 </a:t>
            </a:r>
            <a:r>
              <a:rPr lang="en-US">
                <a:latin typeface="Times New Roman" pitchFamily="18" charset="0"/>
              </a:rPr>
              <a:t>thì: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US">
              <a:latin typeface="Times New Roman" pitchFamily="18" charset="0"/>
            </a:endParaRP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565400" y="1560513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6" name="Equation" r:id="rId3" imgW="177480" imgH="177480" progId="Equation.DSMT4">
                  <p:embed/>
                </p:oleObj>
              </mc:Choice>
              <mc:Fallback>
                <p:oleObj name="Equation" r:id="rId3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560513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604912"/>
              </p:ext>
            </p:extLst>
          </p:nvPr>
        </p:nvGraphicFramePr>
        <p:xfrm>
          <a:off x="547688" y="1905000"/>
          <a:ext cx="34512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7" name="Equation" r:id="rId5" imgW="1625400" imgH="393480" progId="Equation.DSMT4">
                  <p:embed/>
                </p:oleObj>
              </mc:Choice>
              <mc:Fallback>
                <p:oleObj name="Equation" r:id="rId5" imgW="1625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905000"/>
                        <a:ext cx="34512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6200" y="2514600"/>
            <a:ext cx="411480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600" b="1">
                <a:solidFill>
                  <a:srgbClr val="0033CC"/>
                </a:solidFill>
                <a:latin typeface="Times New Roman" pitchFamily="18" charset="0"/>
              </a:rPr>
              <a:t>Áp dụng: </a:t>
            </a:r>
            <a:r>
              <a:rPr lang="en-US" sz="1600" b="1" i="1">
                <a:latin typeface="Times New Roman" pitchFamily="18" charset="0"/>
              </a:rPr>
              <a:t>( nhẩm nghiệm)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Nếu phương trình: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    0) có: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a + b + c = 0 </a:t>
            </a:r>
            <a:r>
              <a:rPr lang="en-US">
                <a:latin typeface="Times New Roman" pitchFamily="18" charset="0"/>
              </a:rPr>
              <a:t>thì </a:t>
            </a:r>
            <a:r>
              <a:rPr lang="en-US" b="1">
                <a:latin typeface="Times New Roman" pitchFamily="18" charset="0"/>
              </a:rPr>
              <a:t>x</a:t>
            </a:r>
            <a:r>
              <a:rPr lang="en-US" b="1" baseline="-25000">
                <a:latin typeface="Times New Roman" pitchFamily="18" charset="0"/>
              </a:rPr>
              <a:t>1</a:t>
            </a:r>
            <a:r>
              <a:rPr lang="en-US" b="1">
                <a:latin typeface="Times New Roman" pitchFamily="18" charset="0"/>
              </a:rPr>
              <a:t>= 1 , x</a:t>
            </a:r>
            <a:r>
              <a:rPr lang="en-US" b="1" baseline="-25000">
                <a:latin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</a:rPr>
              <a:t> = c/a</a:t>
            </a:r>
            <a:r>
              <a:rPr lang="en-US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Nếu phương trình: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   0) có: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a - b + c = 0 </a:t>
            </a:r>
            <a:r>
              <a:rPr lang="en-US">
                <a:latin typeface="Times New Roman" pitchFamily="18" charset="0"/>
              </a:rPr>
              <a:t>thì: </a:t>
            </a:r>
            <a:r>
              <a:rPr lang="en-US" b="1">
                <a:latin typeface="Times New Roman" pitchFamily="18" charset="0"/>
              </a:rPr>
              <a:t>x</a:t>
            </a:r>
            <a:r>
              <a:rPr lang="en-US" b="1" baseline="-25000">
                <a:latin typeface="Times New Roman" pitchFamily="18" charset="0"/>
              </a:rPr>
              <a:t>1</a:t>
            </a:r>
            <a:r>
              <a:rPr lang="en-US" b="1">
                <a:latin typeface="Times New Roman" pitchFamily="18" charset="0"/>
              </a:rPr>
              <a:t> = -1, x</a:t>
            </a:r>
            <a:r>
              <a:rPr lang="en-US" b="1" baseline="-25000">
                <a:latin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</a:rPr>
              <a:t> = - c/a.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2388" y="4267200"/>
            <a:ext cx="4214812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33CC"/>
                </a:solidFill>
                <a:latin typeface="Times New Roman" pitchFamily="18" charset="0"/>
              </a:rPr>
              <a:t>2. Tìm hai số khi biết tổng và tích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 Hai số </a:t>
            </a:r>
            <a:r>
              <a:rPr lang="en-US" b="1">
                <a:latin typeface="Times New Roman" pitchFamily="18" charset="0"/>
              </a:rPr>
              <a:t>u</a:t>
            </a:r>
            <a:r>
              <a:rPr lang="en-US">
                <a:latin typeface="Times New Roman" pitchFamily="18" charset="0"/>
              </a:rPr>
              <a:t> và 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>
                <a:latin typeface="Times New Roman" pitchFamily="18" charset="0"/>
              </a:rPr>
              <a:t> có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u + v = S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và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u.v =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P</a:t>
            </a:r>
            <a:r>
              <a:rPr lang="en-US">
                <a:latin typeface="Times New Roman" pitchFamily="18" charset="0"/>
              </a:rPr>
              <a:t> thì </a:t>
            </a:r>
            <a:r>
              <a:rPr lang="en-US" b="1">
                <a:latin typeface="Times New Roman" pitchFamily="18" charset="0"/>
              </a:rPr>
              <a:t>u</a:t>
            </a:r>
            <a:r>
              <a:rPr lang="en-US">
                <a:latin typeface="Times New Roman" pitchFamily="18" charset="0"/>
              </a:rPr>
              <a:t> và </a:t>
            </a:r>
            <a:r>
              <a:rPr lang="en-US" b="1">
                <a:latin typeface="Times New Roman" pitchFamily="18" charset="0"/>
              </a:rPr>
              <a:t>v </a:t>
            </a:r>
            <a:r>
              <a:rPr lang="en-US">
                <a:latin typeface="Times New Roman" pitchFamily="18" charset="0"/>
              </a:rPr>
              <a:t>là nghiệm của phương trình:  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      </a:t>
            </a:r>
            <a:r>
              <a:rPr lang="en-US" sz="2000">
                <a:solidFill>
                  <a:srgbClr val="C00000"/>
                </a:solidFill>
                <a:latin typeface="Times New Roman" pitchFamily="18" charset="0"/>
              </a:rPr>
              <a:t>t</a:t>
            </a:r>
            <a:r>
              <a:rPr lang="en-US" sz="2000" baseline="30000">
                <a:solidFill>
                  <a:srgbClr val="C00000"/>
                </a:solidFill>
                <a:latin typeface="Times New Roman" pitchFamily="18" charset="0"/>
              </a:rPr>
              <a:t>2</a:t>
            </a:r>
            <a:r>
              <a:rPr lang="en-US" sz="2000">
                <a:solidFill>
                  <a:srgbClr val="C00000"/>
                </a:solidFill>
                <a:latin typeface="Times New Roman" pitchFamily="18" charset="0"/>
              </a:rPr>
              <a:t> – St + P = 0 </a:t>
            </a:r>
            <a:r>
              <a:rPr lang="en-US" sz="2000">
                <a:solidFill>
                  <a:srgbClr val="002060"/>
                </a:solidFill>
                <a:latin typeface="Times New Roman" pitchFamily="18" charset="0"/>
              </a:rPr>
              <a:t>( đk: S</a:t>
            </a:r>
            <a:r>
              <a:rPr lang="en-US" sz="2000" baseline="3000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sz="2000">
                <a:solidFill>
                  <a:srgbClr val="002060"/>
                </a:solidFill>
                <a:latin typeface="Times New Roman" pitchFamily="18" charset="0"/>
              </a:rPr>
              <a:t>- 4P    0 )</a:t>
            </a:r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76200" y="730250"/>
            <a:ext cx="1447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I. Lý thuyết</a:t>
            </a:r>
            <a:endParaRPr lang="en-US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267200" y="457200"/>
            <a:ext cx="11430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Times New Roman" pitchFamily="18" charset="0"/>
              </a:rPr>
              <a:t>II. Bài tập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3225800" y="5486400"/>
          <a:ext cx="1270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8"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486400"/>
                        <a:ext cx="1270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657600" y="372745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9" name="Equation" r:id="rId9" imgW="177492" imgH="177492" progId="Equation.DSMT4">
                  <p:embed/>
                </p:oleObj>
              </mc:Choice>
              <mc:Fallback>
                <p:oleObj name="Equation" r:id="rId9" imgW="17749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2745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673475" y="302260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0" name="Equation" r:id="rId11" imgW="177492" imgH="177492" progId="Equation.DSMT4">
                  <p:embed/>
                </p:oleObj>
              </mc:Choice>
              <mc:Fallback>
                <p:oleObj name="Equation" r:id="rId11" imgW="17749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302260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4267200" y="762000"/>
            <a:ext cx="2514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i="1" u="sng">
                <a:solidFill>
                  <a:srgbClr val="0000CC"/>
                </a:solidFill>
                <a:latin typeface="Times New Roman" pitchFamily="18" charset="0"/>
              </a:rPr>
              <a:t>Dạng 2</a:t>
            </a:r>
            <a:r>
              <a:rPr lang="en-US" sz="1600" b="1" i="1">
                <a:solidFill>
                  <a:srgbClr val="0000CC"/>
                </a:solidFill>
                <a:latin typeface="Times New Roman" pitchFamily="18" charset="0"/>
              </a:rPr>
              <a:t>:</a:t>
            </a:r>
            <a:r>
              <a:rPr lang="en-US" sz="1600" b="1" i="1">
                <a:solidFill>
                  <a:srgbClr val="CC3300"/>
                </a:solidFill>
                <a:latin typeface="Times New Roman" pitchFamily="18" charset="0"/>
              </a:rPr>
              <a:t>   Nhẩm nghiệm</a:t>
            </a:r>
          </a:p>
        </p:txBody>
      </p:sp>
      <p:sp>
        <p:nvSpPr>
          <p:cNvPr id="21" name="Text Box 26"/>
          <p:cNvSpPr txBox="1">
            <a:spLocks noChangeArrowheads="1"/>
          </p:cNvSpPr>
          <p:nvPr/>
        </p:nvSpPr>
        <p:spPr bwMode="auto">
          <a:xfrm>
            <a:off x="4253028" y="1105525"/>
            <a:ext cx="4258340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Giải các phương trình sau: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a) 35x</a:t>
            </a:r>
            <a:r>
              <a:rPr lang="en-US" b="1" i="1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– 37x + 2 = 0 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4267200" y="1782891"/>
            <a:ext cx="38100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Ta có: </a:t>
            </a:r>
            <a:r>
              <a:rPr lang="en-US" b="1" i="1">
                <a:latin typeface="Times New Roman" pitchFamily="18" charset="0"/>
              </a:rPr>
              <a:t>a + b + c = 35 + (– 37) +2 = 0</a:t>
            </a:r>
          </a:p>
          <a:p>
            <a:pPr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=&gt; </a:t>
            </a:r>
            <a:r>
              <a:rPr lang="en-US" b="1">
                <a:latin typeface="Times New Roman" pitchFamily="18" charset="0"/>
              </a:rPr>
              <a:t>x</a:t>
            </a:r>
            <a:r>
              <a:rPr lang="en-US" b="1" baseline="-25000">
                <a:latin typeface="Times New Roman" pitchFamily="18" charset="0"/>
              </a:rPr>
              <a:t>1</a:t>
            </a:r>
            <a:r>
              <a:rPr lang="en-US" b="1">
                <a:latin typeface="Times New Roman" pitchFamily="18" charset="0"/>
              </a:rPr>
              <a:t> = 1</a:t>
            </a:r>
            <a:r>
              <a:rPr lang="en-US" b="1" i="1">
                <a:latin typeface="Times New Roman" pitchFamily="18" charset="0"/>
              </a:rPr>
              <a:t>,    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267200" y="28956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b)  x</a:t>
            </a:r>
            <a:r>
              <a:rPr lang="en-US" b="1" i="1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– 49x – 50 = 0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4267200" y="3281787"/>
            <a:ext cx="46482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Ta có:</a:t>
            </a:r>
            <a:r>
              <a:rPr lang="en-US" b="1" i="1">
                <a:latin typeface="Times New Roman" pitchFamily="18" charset="0"/>
              </a:rPr>
              <a:t> a - b + c = 1 - (- 49) + (-50) = 0</a:t>
            </a:r>
          </a:p>
          <a:p>
            <a:pPr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=&gt; </a:t>
            </a:r>
            <a:r>
              <a:rPr lang="en-US" b="1">
                <a:latin typeface="Times New Roman" pitchFamily="18" charset="0"/>
              </a:rPr>
              <a:t>x</a:t>
            </a:r>
            <a:r>
              <a:rPr lang="en-US" b="1" baseline="-25000">
                <a:latin typeface="Times New Roman" pitchFamily="18" charset="0"/>
              </a:rPr>
              <a:t>1</a:t>
            </a:r>
            <a:r>
              <a:rPr lang="en-US" b="1">
                <a:latin typeface="Times New Roman" pitchFamily="18" charset="0"/>
              </a:rPr>
              <a:t> = -1,  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280871"/>
              </p:ext>
            </p:extLst>
          </p:nvPr>
        </p:nvGraphicFramePr>
        <p:xfrm>
          <a:off x="5441950" y="2095500"/>
          <a:ext cx="1685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1" name="Equation" r:id="rId12" imgW="787320" imgH="393480" progId="Equation.DSMT4">
                  <p:embed/>
                </p:oleObj>
              </mc:Choice>
              <mc:Fallback>
                <p:oleObj name="Equation" r:id="rId12" imgW="78732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2095500"/>
                        <a:ext cx="16859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140236"/>
              </p:ext>
            </p:extLst>
          </p:nvPr>
        </p:nvGraphicFramePr>
        <p:xfrm>
          <a:off x="5334000" y="3571317"/>
          <a:ext cx="27733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2" name="Equation" r:id="rId14" imgW="1295280" imgH="393480" progId="Equation.DSMT4">
                  <p:embed/>
                </p:oleObj>
              </mc:Choice>
              <mc:Fallback>
                <p:oleObj name="Equation" r:id="rId14" imgW="129528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571317"/>
                        <a:ext cx="27733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67200" y="4964668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x</a:t>
            </a:r>
            <a:r>
              <a:rPr lang="en-US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+ 7x + 12 = 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43400" y="5345668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sym typeface="Symbol"/>
              </a:rPr>
              <a:t>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+ 3x+4x + 12 =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3400" y="5726668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sym typeface="Symbol"/>
              </a:rPr>
              <a:t>(x+3)(x+4)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 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43400" y="6107668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sym typeface="Symbol"/>
              </a:rPr>
              <a:t> x= -3    hoặc   x= -4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549667" y="2204258"/>
                <a:ext cx="1441933" cy="620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25</m:t>
                              </m:r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;1</m:t>
                          </m:r>
                          <m:r>
                            <m:rPr>
                              <m:nor/>
                            </m:rPr>
                            <a:rPr lang="vi-VN"/>
                            <m:t> </m:t>
                          </m:r>
                        </m:e>
                      </m:d>
                    </m:oMath>
                  </m:oMathPara>
                </a14:m>
                <a:endParaRPr lang="vi-VN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9667" y="2204258"/>
                <a:ext cx="1441933" cy="62068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595615" y="4142817"/>
                <a:ext cx="15765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50</m:t>
                          </m:r>
                          <m:r>
                            <a:rPr lang="en-US" i="1">
                              <a:latin typeface="Cambria Math"/>
                            </a:rPr>
                            <m:t>;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vi-VN"/>
                            <m:t> </m:t>
                          </m:r>
                        </m:e>
                      </m:d>
                    </m:oMath>
                  </m:oMathPara>
                </a14:m>
                <a:endParaRPr lang="vi-VN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615" y="4142817"/>
                <a:ext cx="1576585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838700" y="6459000"/>
                <a:ext cx="15573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−3;−4</m:t>
                          </m:r>
                        </m:e>
                      </m:d>
                    </m:oMath>
                  </m:oMathPara>
                </a14:m>
                <a:endParaRPr lang="vi-VN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8700" y="6459000"/>
                <a:ext cx="1557349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148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25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25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9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191000" y="685800"/>
            <a:ext cx="0" cy="541020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3338" y="1035050"/>
            <a:ext cx="41910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600" b="1">
                <a:solidFill>
                  <a:srgbClr val="0033CC"/>
                </a:solidFill>
                <a:latin typeface="Times New Roman" pitchFamily="18" charset="0"/>
              </a:rPr>
              <a:t>1. Hệ thức Vi-ét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    Nếu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    0) có 2 nghiệm x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 và x</a:t>
            </a:r>
            <a:r>
              <a:rPr lang="en-US" baseline="-25000">
                <a:latin typeface="Times New Roman" pitchFamily="18" charset="0"/>
              </a:rPr>
              <a:t>2 </a:t>
            </a:r>
            <a:r>
              <a:rPr lang="en-US">
                <a:latin typeface="Times New Roman" pitchFamily="18" charset="0"/>
              </a:rPr>
              <a:t>thì: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US">
              <a:latin typeface="Times New Roman" pitchFamily="18" charset="0"/>
            </a:endParaRP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2565400" y="1560513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9" name="Equation" r:id="rId3" imgW="177480" imgH="177480" progId="Equation.DSMT4">
                  <p:embed/>
                </p:oleObj>
              </mc:Choice>
              <mc:Fallback>
                <p:oleObj name="Equation" r:id="rId3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560513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60388" y="1905000"/>
          <a:ext cx="34242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0" name="Equation" r:id="rId5" imgW="1612800" imgH="393480" progId="Equation.DSMT4">
                  <p:embed/>
                </p:oleObj>
              </mc:Choice>
              <mc:Fallback>
                <p:oleObj name="Equation" r:id="rId5" imgW="1612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905000"/>
                        <a:ext cx="3424237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6200" y="2514600"/>
            <a:ext cx="411480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600" b="1">
                <a:solidFill>
                  <a:srgbClr val="0033CC"/>
                </a:solidFill>
                <a:latin typeface="Times New Roman" pitchFamily="18" charset="0"/>
              </a:rPr>
              <a:t>Áp dụng: </a:t>
            </a:r>
            <a:r>
              <a:rPr lang="en-US" sz="1600" b="1" i="1">
                <a:latin typeface="Times New Roman" pitchFamily="18" charset="0"/>
              </a:rPr>
              <a:t>( nhẩm nghiệm)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Nếu phương trình: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    0) có: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a + b + c = 0 </a:t>
            </a:r>
            <a:r>
              <a:rPr lang="en-US">
                <a:latin typeface="Times New Roman" pitchFamily="18" charset="0"/>
              </a:rPr>
              <a:t>thì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x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= 1 , x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</a:rPr>
              <a:t>2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 = c/a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>
                <a:latin typeface="Times New Roman" pitchFamily="18" charset="0"/>
              </a:rPr>
              <a:t>Nếu phương trình: ax</a:t>
            </a:r>
            <a:r>
              <a:rPr lang="en-US" baseline="30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 + bx + c = 0 (a    0) có: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a - b + c = 0 </a:t>
            </a:r>
            <a:r>
              <a:rPr lang="en-US">
                <a:latin typeface="Times New Roman" pitchFamily="18" charset="0"/>
              </a:rPr>
              <a:t>thì: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x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 = -1, x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</a:rPr>
              <a:t>2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 = - c/a.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2388" y="4267200"/>
            <a:ext cx="4214812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33CC"/>
                </a:solidFill>
                <a:latin typeface="Times New Roman" pitchFamily="18" charset="0"/>
              </a:rPr>
              <a:t>2. Tìm hai số khi biết tổng và tích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 Hai số </a:t>
            </a:r>
            <a:r>
              <a:rPr lang="en-US" b="1">
                <a:solidFill>
                  <a:srgbClr val="0033CC"/>
                </a:solidFill>
                <a:latin typeface="Times New Roman" pitchFamily="18" charset="0"/>
              </a:rPr>
              <a:t>u</a:t>
            </a:r>
            <a:r>
              <a:rPr lang="en-US">
                <a:latin typeface="Times New Roman" pitchFamily="18" charset="0"/>
              </a:rPr>
              <a:t> và </a:t>
            </a:r>
            <a:r>
              <a:rPr lang="en-US" b="1">
                <a:solidFill>
                  <a:srgbClr val="0033CC"/>
                </a:solidFill>
                <a:latin typeface="Times New Roman" pitchFamily="18" charset="0"/>
              </a:rPr>
              <a:t>v</a:t>
            </a:r>
            <a:r>
              <a:rPr lang="en-US">
                <a:latin typeface="Times New Roman" pitchFamily="18" charset="0"/>
              </a:rPr>
              <a:t> có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u + v = S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và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u.v =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P</a:t>
            </a:r>
            <a:r>
              <a:rPr lang="en-US">
                <a:latin typeface="Times New Roman" pitchFamily="18" charset="0"/>
              </a:rPr>
              <a:t> thì </a:t>
            </a:r>
            <a:r>
              <a:rPr lang="en-US" b="1">
                <a:solidFill>
                  <a:srgbClr val="0033CC"/>
                </a:solidFill>
                <a:latin typeface="Times New Roman" pitchFamily="18" charset="0"/>
              </a:rPr>
              <a:t>u</a:t>
            </a:r>
            <a:r>
              <a:rPr lang="en-US">
                <a:latin typeface="Times New Roman" pitchFamily="18" charset="0"/>
              </a:rPr>
              <a:t> và </a:t>
            </a:r>
            <a:r>
              <a:rPr lang="en-US" b="1">
                <a:solidFill>
                  <a:srgbClr val="0033CC"/>
                </a:solidFill>
                <a:latin typeface="Times New Roman" pitchFamily="18" charset="0"/>
              </a:rPr>
              <a:t>v</a:t>
            </a:r>
            <a:r>
              <a:rPr lang="en-US" b="1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là nghiệm của phương trình:  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      </a:t>
            </a:r>
            <a:r>
              <a:rPr lang="en-US" sz="2000">
                <a:solidFill>
                  <a:srgbClr val="C00000"/>
                </a:solidFill>
                <a:latin typeface="Times New Roman" pitchFamily="18" charset="0"/>
              </a:rPr>
              <a:t>t</a:t>
            </a:r>
            <a:r>
              <a:rPr lang="en-US" sz="2000" baseline="30000">
                <a:solidFill>
                  <a:srgbClr val="C00000"/>
                </a:solidFill>
                <a:latin typeface="Times New Roman" pitchFamily="18" charset="0"/>
              </a:rPr>
              <a:t>2</a:t>
            </a:r>
            <a:r>
              <a:rPr lang="en-US" sz="2000">
                <a:solidFill>
                  <a:srgbClr val="C00000"/>
                </a:solidFill>
                <a:latin typeface="Times New Roman" pitchFamily="18" charset="0"/>
              </a:rPr>
              <a:t> – St + P = 0 </a:t>
            </a:r>
            <a:r>
              <a:rPr lang="en-US" sz="2000">
                <a:solidFill>
                  <a:srgbClr val="002060"/>
                </a:solidFill>
                <a:latin typeface="Times New Roman" pitchFamily="18" charset="0"/>
              </a:rPr>
              <a:t>( đk: S</a:t>
            </a:r>
            <a:r>
              <a:rPr lang="en-US" sz="2000" baseline="3000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sz="2000">
                <a:solidFill>
                  <a:srgbClr val="002060"/>
                </a:solidFill>
                <a:latin typeface="Times New Roman" pitchFamily="18" charset="0"/>
              </a:rPr>
              <a:t>- 4P    0 )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76200" y="730250"/>
            <a:ext cx="1447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I. Lý thuyết</a:t>
            </a:r>
            <a:endParaRPr lang="en-US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13" name="Object 25"/>
          <p:cNvGraphicFramePr>
            <a:graphicFrameLocks noChangeAspect="1"/>
          </p:cNvGraphicFramePr>
          <p:nvPr/>
        </p:nvGraphicFramePr>
        <p:xfrm>
          <a:off x="3225800" y="5486400"/>
          <a:ext cx="1270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1"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486400"/>
                        <a:ext cx="1270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657600" y="372745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2" name="Equation" r:id="rId9" imgW="177492" imgH="177492" progId="Equation.DSMT4">
                  <p:embed/>
                </p:oleObj>
              </mc:Choice>
              <mc:Fallback>
                <p:oleObj name="Equation" r:id="rId9" imgW="17749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2745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673475" y="302260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3" name="Equation" r:id="rId11" imgW="177492" imgH="177492" progId="Equation.DSMT4">
                  <p:embed/>
                </p:oleObj>
              </mc:Choice>
              <mc:Fallback>
                <p:oleObj name="Equation" r:id="rId11" imgW="17749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302260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4195763" y="346075"/>
            <a:ext cx="464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i="1" u="sng">
                <a:solidFill>
                  <a:srgbClr val="0000CC"/>
                </a:solidFill>
                <a:latin typeface="Times New Roman" pitchFamily="18" charset="0"/>
              </a:rPr>
              <a:t>Dạng 3</a:t>
            </a:r>
            <a:r>
              <a:rPr lang="en-US" sz="1600" b="1" i="1">
                <a:solidFill>
                  <a:srgbClr val="0000CC"/>
                </a:solidFill>
                <a:latin typeface="Times New Roman" pitchFamily="18" charset="0"/>
              </a:rPr>
              <a:t>:  </a:t>
            </a:r>
            <a:r>
              <a:rPr lang="en-US" sz="1600" b="1" i="1">
                <a:solidFill>
                  <a:srgbClr val="CC3300"/>
                </a:solidFill>
                <a:latin typeface="Times New Roman" pitchFamily="18" charset="0"/>
              </a:rPr>
              <a:t>Tìm 2 số và khi biết tổng và tích của chúng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4191000" y="773668"/>
            <a:ext cx="457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a) Tìm 2 số u và v , biết  u-v =5  và  u.v = 24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267200" y="1295400"/>
            <a:ext cx="4800600" cy="324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i="1" u="sng" dirty="0" err="1">
                <a:latin typeface="Times New Roman" pitchFamily="18" charset="0"/>
              </a:rPr>
              <a:t>Giải</a:t>
            </a:r>
            <a:r>
              <a:rPr lang="en-US" sz="1600" b="1" i="1" dirty="0">
                <a:latin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1600" b="1" i="1" dirty="0">
                <a:latin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</a:rPr>
              <a:t>Ta </a:t>
            </a:r>
            <a:r>
              <a:rPr lang="en-US" i="1" dirty="0" err="1">
                <a:latin typeface="Times New Roman" pitchFamily="18" charset="0"/>
              </a:rPr>
              <a:t>có</a:t>
            </a:r>
            <a:r>
              <a:rPr lang="en-US" i="1" dirty="0">
                <a:latin typeface="Times New Roman" pitchFamily="18" charset="0"/>
              </a:rPr>
              <a:t>: u-v =5  </a:t>
            </a:r>
            <a:r>
              <a:rPr lang="en-US" i="1" dirty="0" err="1">
                <a:latin typeface="Times New Roman" pitchFamily="18" charset="0"/>
              </a:rPr>
              <a:t>và</a:t>
            </a:r>
            <a:r>
              <a:rPr lang="en-US" i="1" dirty="0">
                <a:latin typeface="Times New Roman" pitchFamily="18" charset="0"/>
              </a:rPr>
              <a:t>   </a:t>
            </a:r>
            <a:r>
              <a:rPr lang="en-US" i="1" dirty="0" err="1">
                <a:latin typeface="Times New Roman" pitchFamily="18" charset="0"/>
              </a:rPr>
              <a:t>u.v</a:t>
            </a:r>
            <a:r>
              <a:rPr lang="en-US" i="1" dirty="0">
                <a:latin typeface="Times New Roman" pitchFamily="18" charset="0"/>
              </a:rPr>
              <a:t> = 24 </a:t>
            </a:r>
          </a:p>
          <a:p>
            <a:pPr>
              <a:spcBef>
                <a:spcPct val="50000"/>
              </a:spcBef>
            </a:pPr>
            <a:r>
              <a:rPr lang="en-US" i="1" dirty="0">
                <a:latin typeface="Times New Roman" pitchFamily="18" charset="0"/>
                <a:sym typeface="Symbol"/>
              </a:rPr>
              <a:t> </a:t>
            </a:r>
            <a:r>
              <a:rPr lang="en-US" i="1" dirty="0">
                <a:latin typeface="Times New Roman" pitchFamily="18" charset="0"/>
              </a:rPr>
              <a:t>S = u + (- v)  = 5  </a:t>
            </a:r>
            <a:r>
              <a:rPr lang="en-US" i="1" dirty="0" err="1">
                <a:latin typeface="Times New Roman" pitchFamily="18" charset="0"/>
              </a:rPr>
              <a:t>và</a:t>
            </a:r>
            <a:r>
              <a:rPr lang="en-US" i="1" dirty="0">
                <a:latin typeface="Times New Roman" pitchFamily="18" charset="0"/>
              </a:rPr>
              <a:t>  P = u.(-v) = -24</a:t>
            </a:r>
          </a:p>
          <a:p>
            <a:pPr>
              <a:spcBef>
                <a:spcPct val="50000"/>
              </a:spcBef>
            </a:pPr>
            <a:r>
              <a:rPr lang="en-US" i="1" dirty="0">
                <a:latin typeface="Times New Roman" pitchFamily="18" charset="0"/>
              </a:rPr>
              <a:t>=&gt; u </a:t>
            </a:r>
            <a:r>
              <a:rPr lang="en-US" i="1" dirty="0" err="1">
                <a:latin typeface="Times New Roman" pitchFamily="18" charset="0"/>
              </a:rPr>
              <a:t>và</a:t>
            </a:r>
            <a:r>
              <a:rPr lang="en-US" i="1" dirty="0">
                <a:latin typeface="Times New Roman" pitchFamily="18" charset="0"/>
              </a:rPr>
              <a:t> –v </a:t>
            </a:r>
            <a:r>
              <a:rPr lang="en-US" i="1" dirty="0" err="1">
                <a:latin typeface="Times New Roman" pitchFamily="18" charset="0"/>
              </a:rPr>
              <a:t>là</a:t>
            </a:r>
            <a:r>
              <a:rPr lang="en-US" i="1" dirty="0">
                <a:latin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</a:rPr>
              <a:t>nghiệm</a:t>
            </a:r>
            <a:r>
              <a:rPr lang="en-US" i="1" dirty="0">
                <a:latin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</a:rPr>
              <a:t>của</a:t>
            </a:r>
            <a:r>
              <a:rPr lang="en-US" i="1" dirty="0">
                <a:latin typeface="Times New Roman" pitchFamily="18" charset="0"/>
              </a:rPr>
              <a:t> PT:</a:t>
            </a:r>
          </a:p>
          <a:p>
            <a:pPr>
              <a:spcBef>
                <a:spcPct val="50000"/>
              </a:spcBef>
            </a:pPr>
            <a:r>
              <a:rPr lang="en-US" i="1" dirty="0">
                <a:latin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</a:rPr>
              <a:t> – St + P = 0 </a:t>
            </a:r>
            <a:r>
              <a:rPr lang="en-US" dirty="0">
                <a:latin typeface="Times New Roman" pitchFamily="18" charset="0"/>
                <a:sym typeface="Symbol"/>
              </a:rPr>
              <a:t></a:t>
            </a:r>
            <a:r>
              <a:rPr lang="en-US" dirty="0">
                <a:latin typeface="Times New Roman" pitchFamily="18" charset="0"/>
              </a:rPr>
              <a:t> t</a:t>
            </a:r>
            <a:r>
              <a:rPr lang="en-US" baseline="30000" dirty="0">
                <a:latin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</a:rPr>
              <a:t> – 5t + (-24) = 0 </a:t>
            </a:r>
            <a:endParaRPr lang="en-US" i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i="1" dirty="0">
                <a:latin typeface="Times New Roman" pitchFamily="18" charset="0"/>
              </a:rPr>
              <a:t> ∆ = b</a:t>
            </a:r>
            <a:r>
              <a:rPr lang="en-US" i="1" baseline="30000" dirty="0">
                <a:latin typeface="Times New Roman" pitchFamily="18" charset="0"/>
              </a:rPr>
              <a:t>2</a:t>
            </a:r>
            <a:r>
              <a:rPr lang="en-US" i="1" dirty="0">
                <a:latin typeface="Times New Roman" pitchFamily="18" charset="0"/>
              </a:rPr>
              <a:t> – 4ac = (-5)</a:t>
            </a:r>
            <a:r>
              <a:rPr lang="en-US" i="1" baseline="30000" dirty="0">
                <a:latin typeface="Times New Roman" pitchFamily="18" charset="0"/>
              </a:rPr>
              <a:t>2</a:t>
            </a:r>
            <a:r>
              <a:rPr lang="en-US" i="1" dirty="0">
                <a:latin typeface="Times New Roman" pitchFamily="18" charset="0"/>
              </a:rPr>
              <a:t>- 4.1.(-24) = 121 &gt; 0</a:t>
            </a:r>
          </a:p>
          <a:p>
            <a:pPr>
              <a:spcBef>
                <a:spcPct val="50000"/>
              </a:spcBef>
            </a:pPr>
            <a:r>
              <a:rPr lang="en-US" i="1" dirty="0">
                <a:latin typeface="Times New Roman" pitchFamily="18" charset="0"/>
                <a:sym typeface="Symbol"/>
              </a:rPr>
              <a:t> </a:t>
            </a:r>
            <a:r>
              <a:rPr lang="en-US" i="1" dirty="0">
                <a:latin typeface="Times New Roman" pitchFamily="18" charset="0"/>
              </a:rPr>
              <a:t>t</a:t>
            </a:r>
            <a:r>
              <a:rPr lang="en-US" i="1" baseline="-25000" dirty="0">
                <a:latin typeface="Times New Roman" pitchFamily="18" charset="0"/>
              </a:rPr>
              <a:t>1</a:t>
            </a:r>
            <a:r>
              <a:rPr lang="en-US" i="1" dirty="0">
                <a:latin typeface="Times New Roman" pitchFamily="18" charset="0"/>
              </a:rPr>
              <a:t> = 8; t</a:t>
            </a:r>
            <a:r>
              <a:rPr lang="en-US" i="1" baseline="-25000" dirty="0">
                <a:latin typeface="Times New Roman" pitchFamily="18" charset="0"/>
              </a:rPr>
              <a:t>2</a:t>
            </a:r>
            <a:r>
              <a:rPr lang="en-US" i="1" dirty="0">
                <a:latin typeface="Times New Roman" pitchFamily="18" charset="0"/>
              </a:rPr>
              <a:t> = -3</a:t>
            </a:r>
          </a:p>
          <a:p>
            <a:pPr>
              <a:spcBef>
                <a:spcPct val="50000"/>
              </a:spcBef>
            </a:pP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</a:rPr>
              <a:t>Vậy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</a:rPr>
              <a:t>  u = 8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</a:rPr>
              <a:t> v = 3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</a:rPr>
              <a:t>hoặc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</a:rPr>
              <a:t> u = -3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</a:rPr>
              <a:t> v = -8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91000" y="44958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>
                <a:latin typeface="Times New Roman" pitchFamily="18" charset="0"/>
                <a:cs typeface="Times New Roman" pitchFamily="18" charset="0"/>
              </a:rPr>
              <a:t>b) Một hình chữ nhật có chu vi là 20cm và diện tích là 24cm</a:t>
            </a:r>
            <a:r>
              <a:rPr lang="en-US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. Tìm các kích thước của nó.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221101"/>
              </p:ext>
            </p:extLst>
          </p:nvPr>
        </p:nvGraphicFramePr>
        <p:xfrm>
          <a:off x="4597400" y="5181600"/>
          <a:ext cx="39370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4" name="Equation" r:id="rId12" imgW="1854000" imgH="457200" progId="Equation.DSMT4">
                  <p:embed/>
                </p:oleObj>
              </mc:Choice>
              <mc:Fallback>
                <p:oleObj name="Equation" r:id="rId12" imgW="1854000" imgH="457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5181600"/>
                        <a:ext cx="39370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95800" y="5867400"/>
                <a:ext cx="3886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latin typeface="Times New Roman" pitchFamily="18" charset="0"/>
                    <a:cs typeface="Times New Roman" pitchFamily="18" charset="0"/>
                  </a:rPr>
                  <a:t> x,y là nghiệm PT 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−10</m:t>
                    </m:r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+24=0</m:t>
                    </m:r>
                  </m:oMath>
                </a14:m>
                <a:endParaRPr lang="en-US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(−10)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−4.1.24=4&gt;0</m:t>
                    </m:r>
                  </m:oMath>
                </a14:m>
                <a:r>
                  <a:rPr lang="en-US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>
                    <a:latin typeface="Times New Roman" pitchFamily="18" charset="0"/>
                    <a:cs typeface="Times New Roman" pitchFamily="18" charset="0"/>
                  </a:rPr>
                  <a:t>x=(10+2):2=6; y=(10-2):2=4</a:t>
                </a:r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867400"/>
                <a:ext cx="3886200" cy="923330"/>
              </a:xfrm>
              <a:prstGeom prst="rect">
                <a:avLst/>
              </a:prstGeom>
              <a:blipFill rotWithShape="1">
                <a:blip r:embed="rId14"/>
                <a:stretch>
                  <a:fillRect l="-1413" t="-3311" b="-927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273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533400"/>
            <a:ext cx="8686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/>
              <a:t>Một số biểu thức biểu diễn qua tổng và tich 2 nghiệm của PT bậc hai một ẩn </a:t>
            </a:r>
            <a:endParaRPr lang="vi-VN" sz="25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691082"/>
              </p:ext>
            </p:extLst>
          </p:nvPr>
        </p:nvGraphicFramePr>
        <p:xfrm>
          <a:off x="914400" y="1600200"/>
          <a:ext cx="3192826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Equation" r:id="rId3" imgW="1638000" imgH="279360" progId="Equation.DSMT4">
                  <p:embed/>
                </p:oleObj>
              </mc:Choice>
              <mc:Fallback>
                <p:oleObj name="Equation" r:id="rId3" imgW="16380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600200"/>
                        <a:ext cx="3192826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288206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307119"/>
              </p:ext>
            </p:extLst>
          </p:nvPr>
        </p:nvGraphicFramePr>
        <p:xfrm>
          <a:off x="980565" y="2286000"/>
          <a:ext cx="4329189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Equation" r:id="rId7" imgW="2145960" imgH="279360" progId="Equation.DSMT4">
                  <p:embed/>
                </p:oleObj>
              </mc:Choice>
              <mc:Fallback>
                <p:oleObj name="Equation" r:id="rId7" imgW="21459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0565" y="2286000"/>
                        <a:ext cx="4329189" cy="563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942382"/>
              </p:ext>
            </p:extLst>
          </p:nvPr>
        </p:nvGraphicFramePr>
        <p:xfrm>
          <a:off x="990600" y="2908453"/>
          <a:ext cx="1828800" cy="749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Equation" r:id="rId9" imgW="1054080" imgH="431640" progId="Equation.DSMT4">
                  <p:embed/>
                </p:oleObj>
              </mc:Choice>
              <mc:Fallback>
                <p:oleObj name="Equation" r:id="rId9" imgW="1054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90600" y="2908453"/>
                        <a:ext cx="1828800" cy="749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951268"/>
              </p:ext>
            </p:extLst>
          </p:nvPr>
        </p:nvGraphicFramePr>
        <p:xfrm>
          <a:off x="1058333" y="3810000"/>
          <a:ext cx="237066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11" imgW="1422360" imgH="457200" progId="Equation.DSMT4">
                  <p:embed/>
                </p:oleObj>
              </mc:Choice>
              <mc:Fallback>
                <p:oleObj name="Equation" r:id="rId11" imgW="1422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58333" y="3810000"/>
                        <a:ext cx="2370667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664736"/>
              </p:ext>
            </p:extLst>
          </p:nvPr>
        </p:nvGraphicFramePr>
        <p:xfrm>
          <a:off x="1092197" y="4800600"/>
          <a:ext cx="340360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Equation" r:id="rId13" imgW="1625400" imgH="253800" progId="Equation.DSMT4">
                  <p:embed/>
                </p:oleObj>
              </mc:Choice>
              <mc:Fallback>
                <p:oleObj name="Equation" r:id="rId13" imgW="16254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092197" y="4800600"/>
                        <a:ext cx="3403603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041380"/>
              </p:ext>
            </p:extLst>
          </p:nvPr>
        </p:nvGraphicFramePr>
        <p:xfrm>
          <a:off x="1143000" y="5588000"/>
          <a:ext cx="518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" name="Equation" r:id="rId15" imgW="3352680" imgH="279360" progId="Equation.DSMT4">
                  <p:embed/>
                </p:oleObj>
              </mc:Choice>
              <mc:Fallback>
                <p:oleObj name="Equation" r:id="rId15" imgW="33526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43000" y="5588000"/>
                        <a:ext cx="5181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3186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228600" y="3048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i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Dạng 4</a:t>
            </a:r>
            <a:r>
              <a:rPr lang="en-US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(Một số dạng khác)</a:t>
            </a:r>
          </a:p>
        </p:txBody>
      </p:sp>
      <p:sp>
        <p:nvSpPr>
          <p:cNvPr id="62" name="Rectangle 190"/>
          <p:cNvSpPr>
            <a:spLocks noChangeArrowheads="1"/>
          </p:cNvSpPr>
          <p:nvPr/>
        </p:nvSpPr>
        <p:spPr bwMode="auto">
          <a:xfrm>
            <a:off x="2971800" y="274865"/>
            <a:ext cx="1905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 PT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062850"/>
              </p:ext>
            </p:extLst>
          </p:nvPr>
        </p:nvGraphicFramePr>
        <p:xfrm>
          <a:off x="4000500" y="274865"/>
          <a:ext cx="2349006" cy="354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2" name="Equation" r:id="rId3" imgW="1511300" imgH="228600" progId="Equation.DSMT4">
                  <p:embed/>
                </p:oleObj>
              </mc:Choice>
              <mc:Fallback>
                <p:oleObj name="Equation" r:id="rId3" imgW="1511300" imgH="228600" progId="Equation.DSMT4">
                  <p:embed/>
                  <p:pic>
                    <p:nvPicPr>
                      <p:cNvPr id="0" name="Object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74865"/>
                        <a:ext cx="2349006" cy="3545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192"/>
          <p:cNvSpPr>
            <a:spLocks noChangeArrowheads="1"/>
          </p:cNvSpPr>
          <p:nvPr/>
        </p:nvSpPr>
        <p:spPr bwMode="auto">
          <a:xfrm>
            <a:off x="185805" y="819090"/>
            <a:ext cx="32752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Giải phương tr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ì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 với m=1.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200"/>
          <p:cNvSpPr>
            <a:spLocks noChangeArrowheads="1"/>
          </p:cNvSpPr>
          <p:nvPr/>
        </p:nvSpPr>
        <p:spPr bwMode="auto">
          <a:xfrm>
            <a:off x="228600" y="1428690"/>
            <a:ext cx="60103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T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ì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 m để</a:t>
            </a:r>
            <a:r>
              <a:rPr kumimoji="0" lang="en-US" sz="20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có nghiệm bằng -3, tìm nghiệm còn lại?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200"/>
              <p:cNvSpPr>
                <a:spLocks noChangeArrowheads="1"/>
              </p:cNvSpPr>
              <p:nvPr/>
            </p:nvSpPr>
            <p:spPr bwMode="auto">
              <a:xfrm>
                <a:off x="272485" y="1968434"/>
                <a:ext cx="7957115" cy="5651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/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c) với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m tìm được ở câu  b, hãy lập PT nhận 2 số </a:t>
                </a:r>
                <a14:m>
                  <m:oMath xmlns:m="http://schemas.openxmlformats.org/officeDocument/2006/math">
                    <m:r>
                      <a:rPr kumimoji="0" lang="en-US" sz="2000" b="0" i="1" u="none" strike="noStrike" cap="none" normalizeH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  <a:ea typeface="Calibri" pitchFamily="34" charset="0"/>
                        <a:cs typeface="Times New Roman" pitchFamily="18" charset="0"/>
                      </a:rPr>
                      <m:t>𝑢</m:t>
                    </m:r>
                    <m:r>
                      <a:rPr kumimoji="0" lang="en-US" sz="2000" b="0" i="1" u="none" strike="noStrike" cap="none" normalizeH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  <a:ea typeface="Calibri" pitchFamily="34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kumimoji="0" lang="en-US" sz="2000" b="0" i="1" u="none" strike="noStrike" cap="none" normalizeH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cap="none" normalizeH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0" lang="en-US" sz="2000" b="0" i="1" u="none" strike="noStrike" cap="none" normalizeH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kumimoji="0" lang="en-US" sz="2000" b="0" i="1" u="none" strike="noStrike" cap="none" normalizeH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  <a:cs typeface="Times New Roman" pitchFamily="18" charset="0"/>
                      </a:rPr>
                      <m:t>, </m:t>
                    </m:r>
                    <m:r>
                      <a:rPr kumimoji="0" lang="en-US" sz="2000" b="0" i="1" u="none" strike="noStrike" cap="none" normalizeH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  <a:cs typeface="Times New Roman" pitchFamily="18" charset="0"/>
                      </a:rPr>
                      <m:t>𝑣</m:t>
                    </m:r>
                    <m:r>
                      <a:rPr lang="en-US" sz="2000" i="1">
                        <a:latin typeface="Cambria Math"/>
                        <a:ea typeface="Calibri" pitchFamily="34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là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nghiệm</a:t>
                </a: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1" name="Rectangle 2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2485" y="1968434"/>
                <a:ext cx="7957115" cy="565155"/>
              </a:xfrm>
              <a:prstGeom prst="rect">
                <a:avLst/>
              </a:prstGeom>
              <a:blipFill rotWithShape="1">
                <a:blip r:embed="rId5"/>
                <a:stretch>
                  <a:fillRect l="-843" r="-6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192"/>
          <p:cNvSpPr>
            <a:spLocks noChangeArrowheads="1"/>
          </p:cNvSpPr>
          <p:nvPr/>
        </p:nvSpPr>
        <p:spPr bwMode="auto">
          <a:xfrm>
            <a:off x="264661" y="2569028"/>
            <a:ext cx="83459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d) Tìm m để PT có 2 nghiệm trái dấu, trong đó nghiệm dương có GTTĐ bé hơn.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200"/>
          <p:cNvSpPr>
            <a:spLocks noChangeArrowheads="1"/>
          </p:cNvSpPr>
          <p:nvPr/>
        </p:nvSpPr>
        <p:spPr bwMode="auto">
          <a:xfrm>
            <a:off x="304800" y="3124200"/>
            <a:ext cx="438972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T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ì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 m để</a:t>
            </a:r>
            <a:r>
              <a:rPr kumimoji="0" lang="en-US" sz="20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có nghiệm âm phân biệt.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200"/>
              <p:cNvSpPr>
                <a:spLocks noChangeArrowheads="1"/>
              </p:cNvSpPr>
              <p:nvPr/>
            </p:nvSpPr>
            <p:spPr bwMode="auto">
              <a:xfrm>
                <a:off x="315608" y="4344795"/>
                <a:ext cx="6289479" cy="5320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/>
                <a:r>
                  <a:rPr lang="en-US" sz="200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g</a:t>
                </a:r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) T</a:t>
                </a:r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Calibri" pitchFamily="34" charset="0"/>
                    <a:cs typeface="Times New Roman" pitchFamily="18" charset="0"/>
                  </a:rPr>
                  <a:t>ì</a:t>
                </a:r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m m để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PT có nghiệm x1,x2 thỏa mãn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.</a:t>
                </a: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5" name="Rectangle 2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5608" y="4344795"/>
                <a:ext cx="6289479" cy="532005"/>
              </a:xfrm>
              <a:prstGeom prst="rect">
                <a:avLst/>
              </a:prstGeom>
              <a:blipFill rotWithShape="1">
                <a:blip r:embed="rId6"/>
                <a:stretch>
                  <a:fillRect l="-1066" b="-804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200"/>
              <p:cNvSpPr>
                <a:spLocks noChangeArrowheads="1"/>
              </p:cNvSpPr>
              <p:nvPr/>
            </p:nvSpPr>
            <p:spPr bwMode="auto">
              <a:xfrm>
                <a:off x="304800" y="3635514"/>
                <a:ext cx="7643631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/>
                <a:r>
                  <a:rPr lang="en-US" sz="200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f</a:t>
                </a:r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) gọi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là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nghiệm của PT. Tìm hệ thức liên hệ giữa 2 nghiệm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lvl="0" algn="just"/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không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phụ thuộc vào m.</a:t>
                </a: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6" name="Rectangle 2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3635514"/>
                <a:ext cx="7643631" cy="707886"/>
              </a:xfrm>
              <a:prstGeom prst="rect">
                <a:avLst/>
              </a:prstGeom>
              <a:blipFill rotWithShape="1">
                <a:blip r:embed="rId7"/>
                <a:stretch>
                  <a:fillRect l="-797" t="-3419" b="-145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200"/>
              <p:cNvSpPr>
                <a:spLocks noChangeArrowheads="1"/>
              </p:cNvSpPr>
              <p:nvPr/>
            </p:nvSpPr>
            <p:spPr bwMode="auto">
              <a:xfrm>
                <a:off x="381000" y="5029200"/>
                <a:ext cx="750570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/>
                <a:r>
                  <a:rPr lang="en-US" sz="200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h</a:t>
                </a:r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) gọi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là</a:t>
                </a:r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nghiệm của PT. Tìm gtnn của P=2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/>
                        <a:cs typeface="Times New Roman" pitchFamily="18" charset="0"/>
                      </a:rPr>
                      <m:t>+4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000" i="1">
                        <a:latin typeface="Cambria Math"/>
                        <a:cs typeface="Times New Roman" pitchFamily="18" charset="0"/>
                      </a:rPr>
                      <m:t>4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0" lang="en-US" sz="20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8" name="Rectangle 2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5029200"/>
                <a:ext cx="7505709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894" t="-7576" r="-650" b="-257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722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76" grpId="0"/>
      <p:bldP spid="81" grpId="0"/>
      <p:bldP spid="82" grpId="0"/>
      <p:bldP spid="84" grpId="0"/>
      <p:bldP spid="85" grpId="0"/>
      <p:bldP spid="86" grpId="0"/>
      <p:bldP spid="8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1462</Words>
  <Application>Microsoft Office PowerPoint</Application>
  <PresentationFormat>On-screen Show (4:3)</PresentationFormat>
  <Paragraphs>125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Wingdings</vt:lpstr>
      <vt:lpstr>Default Design</vt:lpstr>
      <vt:lpstr>Equation</vt:lpstr>
      <vt:lpstr>PowerPoint Presentation</vt:lpstr>
      <vt:lpstr>PowerPoint Presentation</vt:lpstr>
      <vt:lpstr>1. Khi nào PT bậc 2 có 2 nghiệm phân biệt?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Dang Thi Hau</cp:lastModifiedBy>
  <cp:revision>152</cp:revision>
  <dcterms:created xsi:type="dcterms:W3CDTF">2011-03-14T14:14:55Z</dcterms:created>
  <dcterms:modified xsi:type="dcterms:W3CDTF">2022-05-16T14:42:54Z</dcterms:modified>
</cp:coreProperties>
</file>