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03" r:id="rId3"/>
    <p:sldId id="304" r:id="rId4"/>
    <p:sldId id="348" r:id="rId5"/>
    <p:sldId id="342" r:id="rId6"/>
    <p:sldId id="318" r:id="rId7"/>
    <p:sldId id="319" r:id="rId8"/>
    <p:sldId id="353" r:id="rId9"/>
    <p:sldId id="322" r:id="rId10"/>
    <p:sldId id="340" r:id="rId11"/>
    <p:sldId id="324" r:id="rId12"/>
    <p:sldId id="349" r:id="rId13"/>
    <p:sldId id="350" r:id="rId14"/>
    <p:sldId id="351" r:id="rId15"/>
    <p:sldId id="327" r:id="rId16"/>
    <p:sldId id="346" r:id="rId17"/>
    <p:sldId id="347" r:id="rId18"/>
    <p:sldId id="331" r:id="rId19"/>
    <p:sldId id="334" r:id="rId20"/>
    <p:sldId id="341" r:id="rId21"/>
    <p:sldId id="355" r:id="rId22"/>
    <p:sldId id="345" r:id="rId23"/>
    <p:sldId id="339" r:id="rId24"/>
    <p:sldId id="333" r:id="rId25"/>
    <p:sldId id="33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8000"/>
    <a:srgbClr val="006600"/>
    <a:srgbClr val="004D86"/>
    <a:srgbClr val="FF9933"/>
    <a:srgbClr val="FFDEBD"/>
    <a:srgbClr val="FFD9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014" autoAdjust="0"/>
  </p:normalViewPr>
  <p:slideViewPr>
    <p:cSldViewPr>
      <p:cViewPr>
        <p:scale>
          <a:sx n="70" d="100"/>
          <a:sy n="7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B7A672-5C8A-44BE-B266-DA07B7069C43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F3D133-D40D-4F86-ACA4-5E9F17046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585AE-BAD4-4092-AB4D-36670D9AFB7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7112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3D133-D40D-4F86-ACA4-5E9F170465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957F2-95BB-48F1-AC4A-7CFE6D41EB5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4BC4-F8A2-4993-B52B-9336B945AA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FF8F-F6A4-45EF-85F3-BFDC2F7B71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2257-98E1-42C9-8202-8D05696158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ED51-066D-4E9D-8444-3AEBC31704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514CC-ED8F-4499-9316-5EDF3F496B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882D-2794-4B35-A330-5B179349A6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3009-9905-49A9-A8DA-B84CA2A658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24D53-D62F-4C71-BC4A-6C4E4E7F21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E9D5-F8DA-43FF-9C90-1CFEDD57F1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0415-0164-4969-A179-6CE67B735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C9C58-62E4-4005-9CB1-4D40C7BFED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5AAD-CC47-440B-87A0-C9BDE3ECA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1D8B-47B8-473F-B56B-86AD6BFF57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11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11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911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11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11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911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911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66" y="1723"/>
                  <a:ext cx="60" cy="28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11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11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11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911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911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11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409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1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911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12B9D7F8-88EF-46B7-8385-EFC8CC7CA8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6.jpeg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gi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ChangeArrowheads="1"/>
          </p:cNvSpPr>
          <p:nvPr/>
        </p:nvSpPr>
        <p:spPr bwMode="auto">
          <a:xfrm rot="5400000">
            <a:off x="4525168" y="-3991768"/>
            <a:ext cx="93663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DE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KIỂM TRA BÀI CŨ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457200"/>
            <a:ext cx="9144000" cy="2055080"/>
            <a:chOff x="0" y="457192"/>
            <a:chExt cx="9144000" cy="205505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457192"/>
              <a:ext cx="9144000" cy="2055054"/>
              <a:chOff x="-128746" y="761995"/>
              <a:chExt cx="7768454" cy="2055026"/>
            </a:xfrm>
            <a:noFill/>
          </p:grpSpPr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588883" y="1185848"/>
                <a:ext cx="7050825" cy="1631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dãy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ghi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rõ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phản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i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):</a:t>
                </a:r>
              </a:p>
              <a:p>
                <a:pPr>
                  <a:defRPr/>
                </a:pPr>
                <a:endParaRPr lang="en-US" sz="2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         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C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OH            CH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COOH             CH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Picture 66" descr="Cau hoi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128746" y="761995"/>
                <a:ext cx="906320" cy="129538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657600" y="1904974"/>
              <a:ext cx="762000" cy="400105"/>
              <a:chOff x="4283236" y="956404"/>
              <a:chExt cx="641683" cy="355973"/>
            </a:xfrm>
            <a:noFill/>
          </p:grpSpPr>
          <p:sp>
            <p:nvSpPr>
              <p:cNvPr id="42" name="TextBox 14"/>
              <p:cNvSpPr txBox="1">
                <a:spLocks noChangeArrowheads="1"/>
              </p:cNvSpPr>
              <p:nvPr/>
            </p:nvSpPr>
            <p:spPr bwMode="auto">
              <a:xfrm>
                <a:off x="4283236" y="956404"/>
                <a:ext cx="641683" cy="3559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(2)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4283241" y="1295374"/>
                <a:ext cx="533401" cy="1412"/>
              </a:xfrm>
              <a:prstGeom prst="line">
                <a:avLst/>
              </a:prstGeom>
              <a:grpFill/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0" name="Group 16"/>
            <p:cNvGrpSpPr>
              <a:grpSpLocks/>
            </p:cNvGrpSpPr>
            <p:nvPr/>
          </p:nvGrpSpPr>
          <p:grpSpPr bwMode="auto">
            <a:xfrm>
              <a:off x="1752600" y="1904975"/>
              <a:ext cx="709612" cy="400106"/>
              <a:chOff x="1700211" y="1905182"/>
              <a:chExt cx="709614" cy="401219"/>
            </a:xfrm>
          </p:grpSpPr>
          <p:sp>
            <p:nvSpPr>
              <p:cNvPr id="5143" name="TextBox 14"/>
              <p:cNvSpPr txBox="1">
                <a:spLocks noChangeArrowheads="1"/>
              </p:cNvSpPr>
              <p:nvPr/>
            </p:nvSpPr>
            <p:spPr bwMode="auto">
              <a:xfrm>
                <a:off x="1700211" y="1905182"/>
                <a:ext cx="709614" cy="40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(1)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>
                <a:off x="1700212" y="2287236"/>
                <a:ext cx="633414" cy="1592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41" name="TextBox 14"/>
            <p:cNvSpPr txBox="1">
              <a:spLocks noChangeArrowheads="1"/>
            </p:cNvSpPr>
            <p:nvPr/>
          </p:nvSpPr>
          <p:spPr bwMode="auto">
            <a:xfrm>
              <a:off x="6096000" y="1904974"/>
              <a:ext cx="685800" cy="40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(3)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6096000" y="2285969"/>
              <a:ext cx="633412" cy="158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52400" y="2971800"/>
            <a:ext cx="8991600" cy="2893100"/>
            <a:chOff x="304800" y="2971800"/>
            <a:chExt cx="8610600" cy="2893100"/>
          </a:xfrm>
        </p:grpSpPr>
        <p:grpSp>
          <p:nvGrpSpPr>
            <p:cNvPr id="5126" name="Group 56"/>
            <p:cNvGrpSpPr>
              <a:grpSpLocks/>
            </p:cNvGrpSpPr>
            <p:nvPr/>
          </p:nvGrpSpPr>
          <p:grpSpPr bwMode="auto">
            <a:xfrm>
              <a:off x="304800" y="2971800"/>
              <a:ext cx="8610600" cy="2893100"/>
              <a:chOff x="304800" y="2971800"/>
              <a:chExt cx="8610600" cy="2893100"/>
            </a:xfrm>
          </p:grpSpPr>
          <p:sp>
            <p:nvSpPr>
              <p:cNvPr id="5128" name="Text Box 35"/>
              <p:cNvSpPr txBox="1">
                <a:spLocks noChangeArrowheads="1"/>
              </p:cNvSpPr>
              <p:nvPr/>
            </p:nvSpPr>
            <p:spPr bwMode="auto">
              <a:xfrm>
                <a:off x="304800" y="2971800"/>
                <a:ext cx="8610600" cy="289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+ 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O      </a:t>
                </a:r>
                <a:r>
                  <a:rPr lang="en-US" sz="2800" b="1" dirty="0">
                    <a:solidFill>
                      <a:srgbClr val="004D86"/>
                    </a:solidFill>
                    <a:latin typeface="Times New Roman" pitchFamily="18" charset="0"/>
                    <a:cs typeface="Times New Roman" pitchFamily="18" charset="0"/>
                  </a:rPr>
                  <a:t>         C</a:t>
                </a:r>
                <a:r>
                  <a:rPr lang="en-US" sz="2800" b="1" baseline="-25000" dirty="0">
                    <a:solidFill>
                      <a:srgbClr val="004D86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rgbClr val="004D86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solidFill>
                      <a:srgbClr val="004D86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>
                    <a:solidFill>
                      <a:srgbClr val="004D86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endParaRPr lang="en-US" sz="2800" b="1" baseline="-25000" dirty="0">
                  <a:solidFill>
                    <a:srgbClr val="004D86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OH  + O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                   CH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COOH 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sz="2800" b="1" baseline="-250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</a:p>
              <a:p>
                <a:pPr>
                  <a:spcBef>
                    <a:spcPct val="50000"/>
                  </a:spcBef>
                </a:pPr>
                <a:endParaRPr lang="en-US" sz="2800" b="1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COOH + C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OH                 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CH</a:t>
                </a:r>
                <a:r>
                  <a:rPr lang="en-US" sz="2800" b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sz="28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="1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 H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endParaRPr lang="en-US" sz="2800" b="1" baseline="-25000" dirty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5129" name="Group 16"/>
              <p:cNvGrpSpPr>
                <a:grpSpLocks/>
              </p:cNvGrpSpPr>
              <p:nvPr/>
            </p:nvGrpSpPr>
            <p:grpSpPr bwMode="auto">
              <a:xfrm>
                <a:off x="2939364" y="3505200"/>
                <a:ext cx="674970" cy="379411"/>
                <a:chOff x="997848" y="1449921"/>
                <a:chExt cx="674972" cy="380467"/>
              </a:xfrm>
            </p:grpSpPr>
            <p:sp>
              <p:nvSpPr>
                <p:cNvPr id="513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063218" y="1449921"/>
                  <a:ext cx="609602" cy="370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Axit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997848" y="1828796"/>
                  <a:ext cx="633938" cy="1592"/>
                </a:xfrm>
                <a:prstGeom prst="line">
                  <a:avLst/>
                </a:prstGeom>
                <a:noFill/>
                <a:ln w="28575">
                  <a:solidFill>
                    <a:srgbClr val="004D86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0" name="Group 16"/>
              <p:cNvGrpSpPr>
                <a:grpSpLocks/>
              </p:cNvGrpSpPr>
              <p:nvPr/>
            </p:nvGrpSpPr>
            <p:grpSpPr bwMode="auto">
              <a:xfrm>
                <a:off x="3004735" y="4190998"/>
                <a:ext cx="1638653" cy="380999"/>
                <a:chOff x="1186573" y="1599203"/>
                <a:chExt cx="983195" cy="232155"/>
              </a:xfrm>
            </p:grpSpPr>
            <p:sp>
              <p:nvSpPr>
                <p:cNvPr id="513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186573" y="1599203"/>
                  <a:ext cx="983195" cy="2250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baseline="300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, Men </a:t>
                  </a:r>
                  <a:r>
                    <a:rPr lang="en-US" dirty="0" err="1">
                      <a:latin typeface="Times New Roman" pitchFamily="18" charset="0"/>
                      <a:cs typeface="Times New Roman" pitchFamily="18" charset="0"/>
                    </a:rPr>
                    <a:t>giấm</a:t>
                  </a:r>
                  <a:endParaRPr 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 bwMode="auto">
                <a:xfrm>
                  <a:off x="1186573" y="1831358"/>
                  <a:ext cx="831874" cy="0"/>
                </a:xfrm>
                <a:prstGeom prst="line">
                  <a:avLst/>
                </a:prstGeom>
                <a:noFill/>
                <a:ln w="28575">
                  <a:solidFill>
                    <a:srgbClr val="004D86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31" name="Group 16"/>
              <p:cNvGrpSpPr>
                <a:grpSpLocks/>
              </p:cNvGrpSpPr>
              <p:nvPr/>
            </p:nvGrpSpPr>
            <p:grpSpPr bwMode="auto">
              <a:xfrm>
                <a:off x="4099301" y="5105399"/>
                <a:ext cx="1751307" cy="380998"/>
                <a:chOff x="1309911" y="1784917"/>
                <a:chExt cx="1050787" cy="232153"/>
              </a:xfrm>
            </p:grpSpPr>
            <p:sp>
              <p:nvSpPr>
                <p:cNvPr id="513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309911" y="1784917"/>
                  <a:ext cx="1050787" cy="206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err="1" smtClean="0">
                      <a:latin typeface="Times New Roman" pitchFamily="18" charset="0"/>
                      <a:cs typeface="Times New Roman" pitchFamily="18" charset="0"/>
                    </a:rPr>
                    <a:t>Dd</a:t>
                  </a:r>
                  <a:r>
                    <a:rPr lang="en-US" sz="1600" dirty="0" smtClean="0">
                      <a:latin typeface="Times New Roman" pitchFamily="18" charset="0"/>
                      <a:cs typeface="Times New Roman" pitchFamily="18" charset="0"/>
                    </a:rPr>
                    <a:t> H</a:t>
                  </a:r>
                  <a:r>
                    <a:rPr lang="en-US" sz="16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dirty="0" smtClean="0">
                      <a:latin typeface="Times New Roman" pitchFamily="18" charset="0"/>
                      <a:cs typeface="Times New Roman" pitchFamily="18" charset="0"/>
                    </a:rPr>
                    <a:t>SO</a:t>
                  </a:r>
                  <a:r>
                    <a:rPr lang="en-US" sz="1600" baseline="-25000" dirty="0" smtClean="0"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sz="1600" dirty="0" err="1">
                      <a:latin typeface="Times New Roman" pitchFamily="18" charset="0"/>
                      <a:cs typeface="Times New Roman" pitchFamily="18" charset="0"/>
                    </a:rPr>
                    <a:t>đặc</a:t>
                  </a:r>
                  <a:r>
                    <a:rPr lang="en-US" sz="1600" dirty="0">
                      <a:latin typeface="Times New Roman" pitchFamily="18" charset="0"/>
                      <a:cs typeface="Times New Roman" pitchFamily="18" charset="0"/>
                    </a:rPr>
                    <a:t>, t</a:t>
                  </a:r>
                  <a:r>
                    <a:rPr lang="en-US" sz="1600" baseline="30000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 bwMode="auto">
                <a:xfrm>
                  <a:off x="1353694" y="2017070"/>
                  <a:ext cx="831874" cy="0"/>
                </a:xfrm>
                <a:prstGeom prst="line">
                  <a:avLst/>
                </a:prstGeom>
                <a:noFill/>
                <a:ln w="28575">
                  <a:solidFill>
                    <a:srgbClr val="004D86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" name="Straight Connector 26"/>
            <p:cNvCxnSpPr/>
            <p:nvPr/>
          </p:nvCxnSpPr>
          <p:spPr bwMode="auto">
            <a:xfrm>
              <a:off x="4172273" y="5638800"/>
              <a:ext cx="1386453" cy="1587"/>
            </a:xfrm>
            <a:prstGeom prst="line">
              <a:avLst/>
            </a:prstGeom>
            <a:noFill/>
            <a:ln w="28575">
              <a:solidFill>
                <a:srgbClr val="004D8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2319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20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1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3" name="Rectangle 5"/>
          <p:cNvSpPr txBox="1">
            <a:spLocks noChangeArrowheads="1"/>
          </p:cNvSpPr>
          <p:nvPr/>
        </p:nvSpPr>
        <p:spPr bwMode="auto">
          <a:xfrm>
            <a:off x="76200" y="1143000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òn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4" name="Rectangle 5"/>
          <p:cNvSpPr txBox="1">
            <a:spLocks noChangeArrowheads="1"/>
          </p:cNvSpPr>
          <p:nvPr/>
        </p:nvSpPr>
        <p:spPr bwMode="auto">
          <a:xfrm>
            <a:off x="0" y="22098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4724400" y="815975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* Đun nóng chất béo ở nhiệt độ và áp suất cao, người ta thu được glixerol (glixerin) và các axit béo.</a:t>
            </a:r>
            <a:endParaRPr lang="en-US" sz="2000" b="1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6" name="Rectangle 5"/>
          <p:cNvSpPr txBox="1">
            <a:spLocks noChangeArrowheads="1"/>
          </p:cNvSpPr>
          <p:nvPr/>
        </p:nvSpPr>
        <p:spPr bwMode="auto">
          <a:xfrm>
            <a:off x="76200" y="2560638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nhẹ hơn nước, không tan trong nước, tan được trong benzen, xăng, dầu hỏa …</a:t>
            </a:r>
            <a:endParaRPr lang="vi-VN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297" name="Rectangle 5"/>
          <p:cNvSpPr txBox="1">
            <a:spLocks noChangeArrowheads="1"/>
          </p:cNvSpPr>
          <p:nvPr/>
        </p:nvSpPr>
        <p:spPr bwMode="auto">
          <a:xfrm>
            <a:off x="0" y="35814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2298" name="Group 34"/>
          <p:cNvGrpSpPr>
            <a:grpSpLocks/>
          </p:cNvGrpSpPr>
          <p:nvPr/>
        </p:nvGrpSpPr>
        <p:grpSpPr bwMode="auto">
          <a:xfrm>
            <a:off x="4495800" y="1828800"/>
            <a:ext cx="2835275" cy="1905000"/>
            <a:chOff x="4861560" y="3886200"/>
            <a:chExt cx="2834640" cy="1905000"/>
          </a:xfrm>
        </p:grpSpPr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4861560" y="4495800"/>
              <a:ext cx="270225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   OH     OH    OH</a:t>
              </a:r>
            </a:p>
          </p:txBody>
        </p:sp>
        <p:grpSp>
          <p:nvGrpSpPr>
            <p:cNvPr id="12314" name="Group 33"/>
            <p:cNvGrpSpPr>
              <a:grpSpLocks/>
            </p:cNvGrpSpPr>
            <p:nvPr/>
          </p:nvGrpSpPr>
          <p:grpSpPr bwMode="auto">
            <a:xfrm>
              <a:off x="5034887" y="3886200"/>
              <a:ext cx="2661313" cy="1828800"/>
              <a:chOff x="5034887" y="3886200"/>
              <a:chExt cx="2661313" cy="1828800"/>
            </a:xfrm>
          </p:grpSpPr>
          <p:sp>
            <p:nvSpPr>
              <p:cNvPr id="12315" name="Rectangle 4"/>
              <p:cNvSpPr>
                <a:spLocks noChangeArrowheads="1"/>
              </p:cNvSpPr>
              <p:nvPr/>
            </p:nvSpPr>
            <p:spPr bwMode="auto">
              <a:xfrm>
                <a:off x="5034887" y="3886200"/>
                <a:ext cx="2661313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– CH – CH</a:t>
                </a:r>
                <a:r>
                  <a:rPr lang="en-US" sz="2000" b="1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316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304314" y="492172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17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6186646" y="493696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18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934994" y="492172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2299" name="Rectangle 5"/>
          <p:cNvSpPr txBox="1">
            <a:spLocks noChangeArrowheads="1"/>
          </p:cNvSpPr>
          <p:nvPr/>
        </p:nvSpPr>
        <p:spPr bwMode="auto">
          <a:xfrm>
            <a:off x="4648200" y="1905000"/>
            <a:ext cx="4419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Glixerol có công thức cấu tạo là:</a:t>
            </a: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300" name="Rectangle 5"/>
          <p:cNvSpPr txBox="1">
            <a:spLocks noChangeArrowheads="1"/>
          </p:cNvSpPr>
          <p:nvPr/>
        </p:nvSpPr>
        <p:spPr bwMode="auto">
          <a:xfrm>
            <a:off x="4648200" y="3352800"/>
            <a:ext cx="1371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Viết gọn:</a:t>
            </a: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6019800" y="3276600"/>
            <a:ext cx="175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200" b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200" b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02" name="Rectangle 5"/>
          <p:cNvSpPr txBox="1">
            <a:spLocks noChangeArrowheads="1"/>
          </p:cNvSpPr>
          <p:nvPr/>
        </p:nvSpPr>
        <p:spPr bwMode="auto">
          <a:xfrm>
            <a:off x="4648200" y="3733800"/>
            <a:ext cx="4419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Các axit béo là axit hữu cơ có công thức chung là:</a:t>
            </a: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7315200" y="3978275"/>
            <a:ext cx="175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 – COOH</a:t>
            </a:r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4648200" y="4495800"/>
            <a:ext cx="4419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R–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; 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; 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…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28600" y="990600"/>
            <a:ext cx="4495800" cy="3276600"/>
            <a:chOff x="2814054" y="2396836"/>
            <a:chExt cx="6231020" cy="4269509"/>
          </a:xfrm>
        </p:grpSpPr>
        <p:sp>
          <p:nvSpPr>
            <p:cNvPr id="12311" name="Cloud Callout 62"/>
            <p:cNvSpPr>
              <a:spLocks noChangeArrowheads="1"/>
            </p:cNvSpPr>
            <p:nvPr/>
          </p:nvSpPr>
          <p:spPr bwMode="auto">
            <a:xfrm>
              <a:off x="2814054" y="2396836"/>
              <a:ext cx="6231020" cy="4269509"/>
            </a:xfrm>
            <a:prstGeom prst="cloudCallout">
              <a:avLst>
                <a:gd name="adj1" fmla="val 47222"/>
                <a:gd name="adj2" fmla="val 97241"/>
              </a:avLst>
            </a:prstGeom>
            <a:solidFill>
              <a:srgbClr val="008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2" name="TextBox 63"/>
            <p:cNvSpPr txBox="1">
              <a:spLocks noChangeArrowheads="1"/>
            </p:cNvSpPr>
            <p:nvPr/>
          </p:nvSpPr>
          <p:spPr bwMode="auto">
            <a:xfrm>
              <a:off x="3342107" y="3389745"/>
              <a:ext cx="4724399" cy="2125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Tương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tự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phản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ứng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este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hóa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giữa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rượu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etylic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với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axit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axetic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.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Nếu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glixerol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phản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ứng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với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các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axit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béo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sẽ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tạo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thành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hợp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chất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gì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ea typeface="Verdana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4724400" y="5197475"/>
            <a:ext cx="4267200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 phản ứng với các axit béo sẽ tạo thành este, hợp chất này có thành phần giống etyl axetat. </a:t>
            </a:r>
            <a:endParaRPr lang="vi-VN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6019800" y="3276600"/>
            <a:ext cx="990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200" b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7315200" y="3978275"/>
            <a:ext cx="175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 – COO</a:t>
            </a: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5562600" y="6167438"/>
            <a:ext cx="2590800" cy="5381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           )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8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1.48148E-6 L -0.18507 0.3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3.33333E-6 L 0.10556 0.421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5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317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318" name="Rectangle 5"/>
          <p:cNvSpPr txBox="1">
            <a:spLocks noChangeArrowheads="1"/>
          </p:cNvSpPr>
          <p:nvPr/>
        </p:nvSpPr>
        <p:spPr bwMode="auto">
          <a:xfrm>
            <a:off x="0" y="1524000"/>
            <a:ext cx="4800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5105400" y="7620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rút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9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0" y="2362200"/>
            <a:ext cx="4419600" cy="1752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hỗn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este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                  </a:t>
            </a:r>
          </a:p>
          <a:p>
            <a:pPr algn="just">
              <a:defRPr/>
            </a:pPr>
            <a:r>
              <a:rPr lang="en-US" sz="2400" b="1" i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(R-COO)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       </a:t>
            </a:r>
            <a:endParaRPr lang="vi-VN" sz="2400" b="1" i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304800" y="50292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(R-COO)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0" name="Text Box 87"/>
          <p:cNvSpPr txBox="1">
            <a:spLocks noChangeArrowheads="1"/>
          </p:cNvSpPr>
          <p:nvPr/>
        </p:nvSpPr>
        <p:spPr bwMode="auto">
          <a:xfrm>
            <a:off x="5181600" y="3792538"/>
            <a:ext cx="528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14341" name="Text Box 88"/>
          <p:cNvSpPr txBox="1">
            <a:spLocks noChangeArrowheads="1"/>
          </p:cNvSpPr>
          <p:nvPr/>
        </p:nvSpPr>
        <p:spPr bwMode="auto">
          <a:xfrm>
            <a:off x="6096000" y="22383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VNI-Avo"/>
            </a:endParaRPr>
          </a:p>
        </p:txBody>
      </p:sp>
      <p:grpSp>
        <p:nvGrpSpPr>
          <p:cNvPr id="14342" name="Group 89"/>
          <p:cNvGrpSpPr>
            <a:grpSpLocks/>
          </p:cNvGrpSpPr>
          <p:nvPr/>
        </p:nvGrpSpPr>
        <p:grpSpPr bwMode="auto">
          <a:xfrm>
            <a:off x="1676400" y="762000"/>
            <a:ext cx="7162800" cy="3657600"/>
            <a:chOff x="768" y="432"/>
            <a:chExt cx="3984" cy="1290"/>
          </a:xfrm>
        </p:grpSpPr>
        <p:sp>
          <p:nvSpPr>
            <p:cNvPr id="14349" name="Rectangle 90"/>
            <p:cNvSpPr>
              <a:spLocks noChangeArrowheads="1"/>
            </p:cNvSpPr>
            <p:nvPr/>
          </p:nvSpPr>
          <p:spPr bwMode="auto">
            <a:xfrm>
              <a:off x="2592" y="1371"/>
              <a:ext cx="2160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endParaRPr lang="en-US" sz="2400" b="1">
                <a:solidFill>
                  <a:srgbClr val="993300"/>
                </a:solidFill>
              </a:endParaRPr>
            </a:p>
          </p:txBody>
        </p:sp>
        <p:sp>
          <p:nvSpPr>
            <p:cNvPr id="14350" name="Rectangle 91"/>
            <p:cNvSpPr>
              <a:spLocks noChangeArrowheads="1"/>
            </p:cNvSpPr>
            <p:nvPr/>
          </p:nvSpPr>
          <p:spPr bwMode="auto">
            <a:xfrm>
              <a:off x="768" y="1371"/>
              <a:ext cx="1824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baseline="-2500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="1" baseline="-2500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31</a:t>
              </a: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COOH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Axit panmitic</a:t>
              </a:r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>
                  <a:solidFill>
                    <a:schemeClr val="accent2"/>
                  </a:solidFill>
                </a:rPr>
                <a:t>)</a:t>
              </a:r>
              <a:endParaRPr lang="en-US" sz="2400" b="1">
                <a:solidFill>
                  <a:schemeClr val="accent2"/>
                </a:solidFill>
              </a:endParaRPr>
            </a:p>
            <a:p>
              <a:pPr algn="ctr">
                <a:spcBef>
                  <a:spcPct val="20000"/>
                </a:spcBef>
              </a:pPr>
              <a:endParaRPr lang="en-US" sz="2400" b="1">
                <a:solidFill>
                  <a:srgbClr val="993300"/>
                </a:solidFill>
              </a:endParaRPr>
            </a:p>
          </p:txBody>
        </p:sp>
        <p:sp>
          <p:nvSpPr>
            <p:cNvPr id="14351" name="Rectangle 92"/>
            <p:cNvSpPr>
              <a:spLocks noChangeArrowheads="1"/>
            </p:cNvSpPr>
            <p:nvPr/>
          </p:nvSpPr>
          <p:spPr bwMode="auto">
            <a:xfrm>
              <a:off x="2592" y="1045"/>
              <a:ext cx="21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2800">
                <a:solidFill>
                  <a:srgbClr val="993300"/>
                </a:solidFill>
              </a:endParaRPr>
            </a:p>
          </p:txBody>
        </p:sp>
        <p:sp>
          <p:nvSpPr>
            <p:cNvPr id="14352" name="Rectangle 93"/>
            <p:cNvSpPr>
              <a:spLocks noChangeArrowheads="1"/>
            </p:cNvSpPr>
            <p:nvPr/>
          </p:nvSpPr>
          <p:spPr bwMode="auto">
            <a:xfrm>
              <a:off x="768" y="1045"/>
              <a:ext cx="18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baseline="-2500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="1" baseline="-2500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33</a:t>
              </a:r>
              <a:r>
                <a:rPr lang="en-US" sz="2400" b="1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COOH </a:t>
              </a:r>
            </a:p>
            <a:p>
              <a:pPr algn="ctr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Axit oleic</a:t>
              </a:r>
              <a:r>
                <a:rPr lang="en-US" sz="280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353" name="Rectangle 94"/>
            <p:cNvSpPr>
              <a:spLocks noChangeArrowheads="1"/>
            </p:cNvSpPr>
            <p:nvPr/>
          </p:nvSpPr>
          <p:spPr bwMode="auto">
            <a:xfrm>
              <a:off x="2592" y="719"/>
              <a:ext cx="21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2800">
                  <a:solidFill>
                    <a:srgbClr val="993300"/>
                  </a:solidFill>
                </a:rPr>
                <a:t>          </a:t>
              </a:r>
            </a:p>
          </p:txBody>
        </p:sp>
        <p:sp>
          <p:nvSpPr>
            <p:cNvPr id="12307" name="Rectangle 95"/>
            <p:cNvSpPr>
              <a:spLocks noChangeArrowheads="1"/>
            </p:cNvSpPr>
            <p:nvPr/>
          </p:nvSpPr>
          <p:spPr bwMode="auto">
            <a:xfrm>
              <a:off x="768" y="719"/>
              <a:ext cx="18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baseline="-25000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en-US" sz="2400" b="1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400" b="1" baseline="-25000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r>
                <a:rPr lang="en-US" sz="2400" b="1" dirty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COOH 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2400" b="1" dirty="0">
                  <a:ln>
                    <a:solidFill>
                      <a:srgbClr val="0000CC"/>
                    </a:solidFill>
                  </a:ln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>
                  <a:ln>
                    <a:solidFill>
                      <a:srgbClr val="0000CC"/>
                    </a:solidFill>
                  </a:ln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Axit</a:t>
              </a:r>
              <a:r>
                <a:rPr lang="en-US" sz="2400" b="1" dirty="0">
                  <a:ln>
                    <a:solidFill>
                      <a:srgbClr val="0000CC"/>
                    </a:solidFill>
                  </a:ln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n>
                    <a:solidFill>
                      <a:srgbClr val="0000CC"/>
                    </a:solidFill>
                  </a:ln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stearic</a:t>
              </a:r>
              <a:r>
                <a:rPr lang="en-US" sz="2800" b="1" dirty="0">
                  <a:ln>
                    <a:solidFill>
                      <a:srgbClr val="0000CC"/>
                    </a:solidFill>
                  </a:ln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dirty="0">
                  <a:ln>
                    <a:solidFill>
                      <a:srgbClr val="0000CC"/>
                    </a:solidFill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355" name="Rectangle 96"/>
            <p:cNvSpPr>
              <a:spLocks noChangeArrowheads="1"/>
            </p:cNvSpPr>
            <p:nvPr/>
          </p:nvSpPr>
          <p:spPr bwMode="auto">
            <a:xfrm>
              <a:off x="2592" y="432"/>
              <a:ext cx="2160" cy="287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CT </a:t>
              </a:r>
              <a:r>
                <a:rPr lang="en-US" sz="2400" b="1" i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i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este</a:t>
              </a:r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400" b="1" i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béo</a:t>
              </a:r>
              <a:endPara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6" name="Rectangle 97"/>
            <p:cNvSpPr>
              <a:spLocks noChangeArrowheads="1"/>
            </p:cNvSpPr>
            <p:nvPr/>
          </p:nvSpPr>
          <p:spPr bwMode="auto">
            <a:xfrm>
              <a:off x="768" y="432"/>
              <a:ext cx="1824" cy="287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400" b="1" i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CT của axit béo</a:t>
              </a:r>
            </a:p>
          </p:txBody>
        </p:sp>
        <p:sp>
          <p:nvSpPr>
            <p:cNvPr id="14357" name="Line 98"/>
            <p:cNvSpPr>
              <a:spLocks noChangeShapeType="1"/>
            </p:cNvSpPr>
            <p:nvPr/>
          </p:nvSpPr>
          <p:spPr bwMode="auto">
            <a:xfrm>
              <a:off x="768" y="432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99"/>
            <p:cNvSpPr>
              <a:spLocks noChangeShapeType="1"/>
            </p:cNvSpPr>
            <p:nvPr/>
          </p:nvSpPr>
          <p:spPr bwMode="auto">
            <a:xfrm>
              <a:off x="768" y="719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00"/>
            <p:cNvSpPr>
              <a:spLocks noChangeShapeType="1"/>
            </p:cNvSpPr>
            <p:nvPr/>
          </p:nvSpPr>
          <p:spPr bwMode="auto">
            <a:xfrm>
              <a:off x="768" y="1045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01"/>
            <p:cNvSpPr>
              <a:spLocks noChangeShapeType="1"/>
            </p:cNvSpPr>
            <p:nvPr/>
          </p:nvSpPr>
          <p:spPr bwMode="auto">
            <a:xfrm>
              <a:off x="768" y="1722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102"/>
            <p:cNvSpPr>
              <a:spLocks noChangeShapeType="1"/>
            </p:cNvSpPr>
            <p:nvPr/>
          </p:nvSpPr>
          <p:spPr bwMode="auto">
            <a:xfrm>
              <a:off x="768" y="432"/>
              <a:ext cx="0" cy="129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03"/>
            <p:cNvSpPr>
              <a:spLocks noChangeShapeType="1"/>
            </p:cNvSpPr>
            <p:nvPr/>
          </p:nvSpPr>
          <p:spPr bwMode="auto">
            <a:xfrm>
              <a:off x="2592" y="432"/>
              <a:ext cx="0" cy="129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04"/>
            <p:cNvSpPr>
              <a:spLocks noChangeShapeType="1"/>
            </p:cNvSpPr>
            <p:nvPr/>
          </p:nvSpPr>
          <p:spPr bwMode="auto">
            <a:xfrm>
              <a:off x="4752" y="432"/>
              <a:ext cx="0" cy="129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05"/>
            <p:cNvSpPr>
              <a:spLocks noChangeShapeType="1"/>
            </p:cNvSpPr>
            <p:nvPr/>
          </p:nvSpPr>
          <p:spPr bwMode="auto">
            <a:xfrm>
              <a:off x="768" y="1371"/>
              <a:ext cx="398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Text Box 106"/>
          <p:cNvSpPr txBox="1">
            <a:spLocks noChangeArrowheads="1"/>
          </p:cNvSpPr>
          <p:nvPr/>
        </p:nvSpPr>
        <p:spPr bwMode="auto">
          <a:xfrm rot="5400000">
            <a:off x="-438150" y="2343150"/>
            <a:ext cx="3657600" cy="4953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  C</a:t>
            </a:r>
            <a:r>
              <a:rPr lang="en-US" sz="2400" b="1" baseline="-25000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H</a:t>
            </a:r>
            <a:r>
              <a:rPr lang="en-US" sz="2400" b="1" baseline="-25000">
                <a:solidFill>
                  <a:srgbClr val="FF0000"/>
                </a:solidFill>
              </a:rPr>
              <a:t>5</a:t>
            </a:r>
            <a:r>
              <a:rPr lang="en-US" sz="2400" b="1">
                <a:solidFill>
                  <a:srgbClr val="FF0000"/>
                </a:solidFill>
              </a:rPr>
              <a:t>(OH)</a:t>
            </a:r>
            <a:r>
              <a:rPr lang="en-US" sz="2400" b="1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371" name="Text Box 107"/>
          <p:cNvSpPr txBox="1">
            <a:spLocks noChangeArrowheads="1"/>
          </p:cNvSpPr>
          <p:nvPr/>
        </p:nvSpPr>
        <p:spPr bwMode="auto">
          <a:xfrm>
            <a:off x="4953000" y="1600200"/>
            <a:ext cx="3313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</a:rPr>
              <a:t>  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lang="en-US" sz="2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tristearin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5181600" y="34290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(tripanmitin)</a:t>
            </a:r>
          </a:p>
        </p:txBody>
      </p:sp>
      <p:sp>
        <p:nvSpPr>
          <p:cNvPr id="14346" name="Text Box 109"/>
          <p:cNvSpPr txBox="1">
            <a:spLocks noChangeArrowheads="1"/>
          </p:cNvSpPr>
          <p:nvPr/>
        </p:nvSpPr>
        <p:spPr bwMode="auto">
          <a:xfrm rot="5400000">
            <a:off x="-895350" y="2359967"/>
            <a:ext cx="3657600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VNI-Times" pitchFamily="2" charset="0"/>
              </a:rPr>
              <a:t>CT </a:t>
            </a:r>
            <a:r>
              <a:rPr lang="en-US" sz="2400" b="1" i="1" dirty="0" err="1" smtClean="0">
                <a:solidFill>
                  <a:srgbClr val="0000FF"/>
                </a:solidFill>
                <a:latin typeface="VNI-Times" pitchFamily="2" charset="0"/>
              </a:rPr>
              <a:t>glixerol</a:t>
            </a:r>
            <a:endParaRPr lang="en-US" sz="2400" b="1" i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374" name="Text Box 110"/>
          <p:cNvSpPr txBox="1">
            <a:spLocks noChangeArrowheads="1"/>
          </p:cNvSpPr>
          <p:nvPr/>
        </p:nvSpPr>
        <p:spPr bwMode="auto">
          <a:xfrm>
            <a:off x="5181600" y="25146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(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(triolein)</a:t>
            </a:r>
          </a:p>
        </p:txBody>
      </p:sp>
      <p:sp>
        <p:nvSpPr>
          <p:cNvPr id="14348" name="Text Box 111"/>
          <p:cNvSpPr txBox="1">
            <a:spLocks noChangeArrowheads="1"/>
          </p:cNvSpPr>
          <p:nvPr/>
        </p:nvSpPr>
        <p:spPr bwMode="auto">
          <a:xfrm>
            <a:off x="304800" y="3048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" grpId="0"/>
      <p:bldP spid="11371" grpId="0"/>
      <p:bldP spid="11372" grpId="0"/>
      <p:bldP spid="113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3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3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365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366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9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0" y="2286000"/>
            <a:ext cx="4419600" cy="1752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hỗn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este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b="1" dirty="0" smtClean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                  </a:t>
            </a:r>
          </a:p>
          <a:p>
            <a:pPr algn="just">
              <a:defRPr/>
            </a:pPr>
            <a:r>
              <a:rPr lang="en-US" sz="2400" b="1" i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(R-COO)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       </a:t>
            </a:r>
            <a:endParaRPr lang="vi-VN" sz="2400" b="1" i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181600" y="8382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724400" y="2286000"/>
            <a:ext cx="4419600" cy="1200329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228600" y="762000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17488" y="2335213"/>
            <a:ext cx="3583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Dẫn xuất của hiđrocacbon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4925" y="2911475"/>
            <a:ext cx="3958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- Có chứa 3 nguyên tố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C,H,O</a:t>
            </a:r>
            <a:endParaRPr lang="vi-VN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029200" y="762000"/>
            <a:ext cx="2834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 mỡ bôi trơn máy</a:t>
            </a:r>
            <a:endParaRPr lang="vi-VN" sz="2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029200" y="2362200"/>
            <a:ext cx="1952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Hiđrocacbon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4716463" y="2925763"/>
            <a:ext cx="4537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- Có chứa 2 nguyên tố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C,H</a:t>
            </a:r>
          </a:p>
        </p:txBody>
      </p:sp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182563" y="1830388"/>
            <a:ext cx="228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5041900" y="1830388"/>
            <a:ext cx="228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4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4787900" y="836613"/>
            <a:ext cx="0" cy="602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0" y="4625975"/>
            <a:ext cx="297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2103438" y="463232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2073275" y="4632325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                                                                </a:t>
            </a:r>
          </a:p>
        </p:txBody>
      </p:sp>
      <p:grpSp>
        <p:nvGrpSpPr>
          <p:cNvPr id="17413" name="Group 8"/>
          <p:cNvGrpSpPr>
            <a:grpSpLocks/>
          </p:cNvGrpSpPr>
          <p:nvPr/>
        </p:nvGrpSpPr>
        <p:grpSpPr bwMode="auto">
          <a:xfrm>
            <a:off x="0" y="609600"/>
            <a:ext cx="9144000" cy="3733800"/>
            <a:chOff x="0" y="384"/>
            <a:chExt cx="5760" cy="3936"/>
          </a:xfrm>
        </p:grpSpPr>
        <p:sp>
          <p:nvSpPr>
            <p:cNvPr id="17439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40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414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416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417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0" y="37338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0" y="4038600"/>
            <a:ext cx="45720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4724400" y="1219200"/>
            <a:ext cx="4419600" cy="990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Đun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nóng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730875" y="4522788"/>
            <a:ext cx="30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951038" y="461803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86000" y="4632325"/>
            <a:ext cx="58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27125" y="4613275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611688" y="4525963"/>
            <a:ext cx="9620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    )</a:t>
            </a:r>
            <a:r>
              <a:rPr lang="en-US" sz="22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087563" y="4632325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92075" y="4613275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R-COO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76875" y="4541838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78513" y="4979988"/>
            <a:ext cx="12080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béo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029200"/>
            <a:ext cx="1360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048000" y="4495800"/>
            <a:ext cx="762000" cy="639762"/>
            <a:chOff x="5867400" y="3413760"/>
            <a:chExt cx="762000" cy="640079"/>
          </a:xfrm>
        </p:grpSpPr>
        <p:sp>
          <p:nvSpPr>
            <p:cNvPr id="17436" name="Text Box 11"/>
            <p:cNvSpPr txBox="1">
              <a:spLocks noChangeArrowheads="1"/>
            </p:cNvSpPr>
            <p:nvPr/>
          </p:nvSpPr>
          <p:spPr bwMode="auto">
            <a:xfrm>
              <a:off x="5867400" y="341376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7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38" name="Text Box 11"/>
            <p:cNvSpPr txBox="1">
              <a:spLocks noChangeArrowheads="1"/>
            </p:cNvSpPr>
            <p:nvPr/>
          </p:nvSpPr>
          <p:spPr bwMode="auto">
            <a:xfrm>
              <a:off x="5867400" y="3684507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Axit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04800" y="5029200"/>
            <a:ext cx="12080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 bwMode="auto">
          <a:xfrm>
            <a:off x="76200" y="1905000"/>
            <a:ext cx="4419600" cy="1295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hỗn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hợp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este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en-US" sz="105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200" i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200" i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200" i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chung</a:t>
            </a:r>
            <a:r>
              <a:rPr lang="en-US" sz="2200" i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  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(R – COO)</a:t>
            </a:r>
            <a:r>
              <a:rPr lang="en-US" sz="22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2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200" b="1" i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       </a:t>
            </a:r>
            <a:endParaRPr lang="vi-VN" sz="2200" b="1" i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19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434" name="Rectangle 5"/>
          <p:cNvSpPr txBox="1">
            <a:spLocks noChangeArrowheads="1"/>
          </p:cNvSpPr>
          <p:nvPr/>
        </p:nvSpPr>
        <p:spPr bwMode="auto">
          <a:xfrm>
            <a:off x="0" y="3048000"/>
            <a:ext cx="45720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Ví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dụ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17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35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COO)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 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; 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17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COO)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…</a:t>
            </a:r>
            <a:r>
              <a:rPr lang="en-US" sz="2200" b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15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25 C -0.02084 -0.08357 -0.03351 -0.1419 0.02205 -0.16435 C 0.0776 -0.18681 0.27587 -0.18634 0.32517 -0.16019 C 0.37448 -0.13403 0.31875 -0.03218 0.31753 -0.00671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2153 C -0.00816 0.07199 -0.00764 0.12268 0.0309 0.13866 C 0.06979 0.15509 0.18402 0.14306 0.22291 0.11829 C 0.26198 0.09375 0.26406 0.04236 0.26632 -0.0088 " pathEditMode="relative" rAng="0" ptsTypes="aa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0671 C 0.02361 0.06759 0.01597 0.1419 0.10226 0.17315 C 0.18906 0.2044 0.46302 0.21181 0.55156 0.18009 C 0.6401 0.14884 0.63646 0.06759 0.63316 -0.01296 " pathEditMode="relative" rAng="0" ptsTypes="aaaA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2385 C 0.07239 -0.06158 0.11319 -0.09908 0.18333 -0.11713 C 0.25347 -0.13519 0.39913 -0.14861 0.4493 -0.13172 C 0.50607 -0.11482 0.50469 -0.06505 0.50382 -0.01482 " pathEditMode="relative" rAng="0" ptsTypes="aaaA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3" grpId="0"/>
      <p:bldP spid="42" grpId="0"/>
      <p:bldP spid="42" grpId="1"/>
      <p:bldP spid="19" grpId="0" build="allAtOnce"/>
      <p:bldP spid="20" grpId="0" build="allAtOnce"/>
      <p:bldP spid="21" grpId="0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4" grpId="0"/>
      <p:bldP spid="34" grpId="1"/>
      <p:bldP spid="35" grpId="0"/>
      <p:bldP spid="36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609600"/>
            <a:ext cx="9144000" cy="1905000"/>
            <a:chOff x="0" y="384"/>
            <a:chExt cx="5760" cy="3936"/>
          </a:xfrm>
        </p:grpSpPr>
        <p:sp>
          <p:nvSpPr>
            <p:cNvPr id="18528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29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35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37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38" name="Rectangle 5"/>
          <p:cNvSpPr txBox="1">
            <a:spLocks noChangeArrowheads="1"/>
          </p:cNvSpPr>
          <p:nvPr/>
        </p:nvSpPr>
        <p:spPr bwMode="auto">
          <a:xfrm>
            <a:off x="0" y="1524000"/>
            <a:ext cx="49530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39" name="Rectangle 5"/>
          <p:cNvSpPr txBox="1">
            <a:spLocks noChangeArrowheads="1"/>
          </p:cNvSpPr>
          <p:nvPr/>
        </p:nvSpPr>
        <p:spPr bwMode="auto">
          <a:xfrm>
            <a:off x="0" y="1905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40" name="Rectangle 5"/>
          <p:cNvSpPr txBox="1">
            <a:spLocks noChangeArrowheads="1"/>
          </p:cNvSpPr>
          <p:nvPr/>
        </p:nvSpPr>
        <p:spPr bwMode="auto">
          <a:xfrm>
            <a:off x="76200" y="2286000"/>
            <a:ext cx="44958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 bwMode="auto">
          <a:xfrm>
            <a:off x="0" y="4343400"/>
            <a:ext cx="4495800" cy="1143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).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0" y="2928938"/>
            <a:ext cx="472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O                 </a:t>
            </a:r>
          </a:p>
          <a:p>
            <a:endParaRPr lang="en-US" sz="22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2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2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+  3R- COOH                 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8443" name="Rectangle 63"/>
          <p:cNvSpPr>
            <a:spLocks noChangeArrowheads="1"/>
          </p:cNvSpPr>
          <p:nvPr/>
        </p:nvSpPr>
        <p:spPr bwMode="auto">
          <a:xfrm>
            <a:off x="3352800" y="3886200"/>
            <a:ext cx="1208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Rectangle 64"/>
          <p:cNvSpPr>
            <a:spLocks noChangeArrowheads="1"/>
          </p:cNvSpPr>
          <p:nvPr/>
        </p:nvSpPr>
        <p:spPr bwMode="auto">
          <a:xfrm>
            <a:off x="1447800" y="3962400"/>
            <a:ext cx="13604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445" name="Group 44"/>
          <p:cNvGrpSpPr>
            <a:grpSpLocks/>
          </p:cNvGrpSpPr>
          <p:nvPr/>
        </p:nvGrpSpPr>
        <p:grpSpPr bwMode="auto">
          <a:xfrm>
            <a:off x="3124200" y="2743201"/>
            <a:ext cx="990601" cy="812137"/>
            <a:chOff x="5851184" y="3337626"/>
            <a:chExt cx="919707" cy="811468"/>
          </a:xfrm>
        </p:grpSpPr>
        <p:sp>
          <p:nvSpPr>
            <p:cNvPr id="18525" name="Text Box 11"/>
            <p:cNvSpPr txBox="1">
              <a:spLocks noChangeArrowheads="1"/>
            </p:cNvSpPr>
            <p:nvPr/>
          </p:nvSpPr>
          <p:spPr bwMode="auto">
            <a:xfrm>
              <a:off x="5851184" y="3337626"/>
              <a:ext cx="762000" cy="43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26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27" name="Text Box 11"/>
            <p:cNvSpPr txBox="1">
              <a:spLocks noChangeArrowheads="1"/>
            </p:cNvSpPr>
            <p:nvPr/>
          </p:nvSpPr>
          <p:spPr bwMode="auto">
            <a:xfrm>
              <a:off x="5921831" y="3718562"/>
              <a:ext cx="849060" cy="43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Axit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6" name="Rectangle 69"/>
          <p:cNvSpPr>
            <a:spLocks noChangeArrowheads="1"/>
          </p:cNvSpPr>
          <p:nvPr/>
        </p:nvSpPr>
        <p:spPr bwMode="auto">
          <a:xfrm>
            <a:off x="427038" y="3308350"/>
            <a:ext cx="13604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</a:p>
        </p:txBody>
      </p: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3657600" y="2573338"/>
            <a:ext cx="3359150" cy="4056062"/>
            <a:chOff x="3679825" y="2630488"/>
            <a:chExt cx="3359150" cy="4056062"/>
          </a:xfrm>
        </p:grpSpPr>
        <p:grpSp>
          <p:nvGrpSpPr>
            <p:cNvPr id="18510" name="Group 39"/>
            <p:cNvGrpSpPr>
              <a:grpSpLocks/>
            </p:cNvGrpSpPr>
            <p:nvPr/>
          </p:nvGrpSpPr>
          <p:grpSpPr bwMode="auto">
            <a:xfrm>
              <a:off x="4665663" y="2630488"/>
              <a:ext cx="228600" cy="3838575"/>
              <a:chOff x="4677" y="1440"/>
              <a:chExt cx="210" cy="1984"/>
            </a:xfrm>
          </p:grpSpPr>
          <p:sp>
            <p:nvSpPr>
              <p:cNvPr id="18523" name="Rectangle 40"/>
              <p:cNvSpPr>
                <a:spLocks noChangeArrowheads="1"/>
              </p:cNvSpPr>
              <p:nvPr/>
            </p:nvSpPr>
            <p:spPr bwMode="auto">
              <a:xfrm>
                <a:off x="4725" y="1440"/>
                <a:ext cx="102" cy="1944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4" name="Rectangle 41"/>
              <p:cNvSpPr>
                <a:spLocks noChangeArrowheads="1"/>
              </p:cNvSpPr>
              <p:nvPr/>
            </p:nvSpPr>
            <p:spPr bwMode="auto">
              <a:xfrm>
                <a:off x="4677" y="3311"/>
                <a:ext cx="210" cy="113"/>
              </a:xfrm>
              <a:prstGeom prst="rect">
                <a:avLst/>
              </a:prstGeom>
              <a:solidFill>
                <a:srgbClr val="3333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8511" name="Group 42"/>
            <p:cNvGrpSpPr>
              <a:grpSpLocks/>
            </p:cNvGrpSpPr>
            <p:nvPr/>
          </p:nvGrpSpPr>
          <p:grpSpPr bwMode="auto">
            <a:xfrm>
              <a:off x="3679825" y="6326188"/>
              <a:ext cx="3359150" cy="360362"/>
              <a:chOff x="1429" y="2784"/>
              <a:chExt cx="877" cy="147"/>
            </a:xfrm>
          </p:grpSpPr>
          <p:sp>
            <p:nvSpPr>
              <p:cNvPr id="18520" name="Rectangle 43"/>
              <p:cNvSpPr>
                <a:spLocks noChangeArrowheads="1"/>
              </p:cNvSpPr>
              <p:nvPr/>
            </p:nvSpPr>
            <p:spPr bwMode="auto">
              <a:xfrm>
                <a:off x="1429" y="2784"/>
                <a:ext cx="877" cy="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1" name="Rectangle 44"/>
              <p:cNvSpPr>
                <a:spLocks noChangeArrowheads="1"/>
              </p:cNvSpPr>
              <p:nvPr/>
            </p:nvSpPr>
            <p:spPr bwMode="auto">
              <a:xfrm>
                <a:off x="1477" y="2876"/>
                <a:ext cx="74" cy="55"/>
              </a:xfrm>
              <a:prstGeom prst="rect">
                <a:avLst/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22" name="Rectangle 45"/>
              <p:cNvSpPr>
                <a:spLocks noChangeArrowheads="1"/>
              </p:cNvSpPr>
              <p:nvPr/>
            </p:nvSpPr>
            <p:spPr bwMode="auto">
              <a:xfrm>
                <a:off x="2191" y="2876"/>
                <a:ext cx="67" cy="50"/>
              </a:xfrm>
              <a:prstGeom prst="rect">
                <a:avLst/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512" name="Rectangle 46"/>
            <p:cNvSpPr>
              <a:spLocks noChangeArrowheads="1"/>
            </p:cNvSpPr>
            <p:nvPr/>
          </p:nvSpPr>
          <p:spPr bwMode="auto">
            <a:xfrm rot="5400000">
              <a:off x="5126037" y="4376738"/>
              <a:ext cx="92075" cy="1498600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513" name="Group 47"/>
            <p:cNvGrpSpPr>
              <a:grpSpLocks/>
            </p:cNvGrpSpPr>
            <p:nvPr/>
          </p:nvGrpSpPr>
          <p:grpSpPr bwMode="auto">
            <a:xfrm>
              <a:off x="4651375" y="5003800"/>
              <a:ext cx="304800" cy="292100"/>
              <a:chOff x="1218" y="2096"/>
              <a:chExt cx="192" cy="184"/>
            </a:xfrm>
          </p:grpSpPr>
          <p:sp>
            <p:nvSpPr>
              <p:cNvPr id="18518" name="Rectangle 48"/>
              <p:cNvSpPr>
                <a:spLocks noChangeArrowheads="1"/>
              </p:cNvSpPr>
              <p:nvPr/>
            </p:nvSpPr>
            <p:spPr bwMode="auto">
              <a:xfrm>
                <a:off x="1218" y="2096"/>
                <a:ext cx="192" cy="184"/>
              </a:xfrm>
              <a:prstGeom prst="rect">
                <a:avLst/>
              </a:prstGeom>
              <a:solidFill>
                <a:srgbClr val="333333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19" name="Oval 49"/>
              <p:cNvSpPr>
                <a:spLocks noChangeArrowheads="1"/>
              </p:cNvSpPr>
              <p:nvPr/>
            </p:nvSpPr>
            <p:spPr bwMode="auto">
              <a:xfrm>
                <a:off x="1235" y="211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514" name="AutoShape 130" descr="50%"/>
            <p:cNvSpPr>
              <a:spLocks noChangeArrowheads="1"/>
            </p:cNvSpPr>
            <p:nvPr/>
          </p:nvSpPr>
          <p:spPr bwMode="auto">
            <a:xfrm>
              <a:off x="5465763" y="4991100"/>
              <a:ext cx="1520825" cy="319088"/>
            </a:xfrm>
            <a:prstGeom prst="flowChartInputOutput">
              <a:avLst/>
            </a:prstGeom>
            <a:pattFill prst="pct50">
              <a:fgClr>
                <a:srgbClr val="CC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515" name="xjhhxsy13"/>
            <p:cNvGrpSpPr>
              <a:grpSpLocks/>
            </p:cNvGrpSpPr>
            <p:nvPr/>
          </p:nvGrpSpPr>
          <p:grpSpPr bwMode="auto">
            <a:xfrm>
              <a:off x="5724525" y="4070350"/>
              <a:ext cx="1069975" cy="1052513"/>
              <a:chOff x="7740" y="816"/>
              <a:chExt cx="1740" cy="1890"/>
            </a:xfrm>
          </p:grpSpPr>
          <p:sp>
            <p:nvSpPr>
              <p:cNvPr id="18516" name="AutoShape 133" descr="横虚线"/>
              <p:cNvSpPr>
                <a:spLocks noChangeArrowheads="1"/>
              </p:cNvSpPr>
              <p:nvPr/>
            </p:nvSpPr>
            <p:spPr bwMode="auto">
              <a:xfrm>
                <a:off x="7965" y="1746"/>
                <a:ext cx="1440" cy="960"/>
              </a:xfrm>
              <a:prstGeom prst="flowChartAlternateProcess">
                <a:avLst/>
              </a:prstGeom>
              <a:noFill/>
              <a:ln w="2857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17" name="Freeform 134"/>
              <p:cNvSpPr>
                <a:spLocks/>
              </p:cNvSpPr>
              <p:nvPr/>
            </p:nvSpPr>
            <p:spPr bwMode="auto">
              <a:xfrm>
                <a:off x="7740" y="816"/>
                <a:ext cx="1740" cy="1129"/>
              </a:xfrm>
              <a:custGeom>
                <a:avLst/>
                <a:gdLst>
                  <a:gd name="T0" fmla="*/ 225 w 1740"/>
                  <a:gd name="T1" fmla="*/ 1129 h 1129"/>
                  <a:gd name="T2" fmla="*/ 225 w 1740"/>
                  <a:gd name="T3" fmla="*/ 360 h 1129"/>
                  <a:gd name="T4" fmla="*/ 225 w 1740"/>
                  <a:gd name="T5" fmla="*/ 180 h 1129"/>
                  <a:gd name="T6" fmla="*/ 0 w 1740"/>
                  <a:gd name="T7" fmla="*/ 45 h 1129"/>
                  <a:gd name="T8" fmla="*/ 285 w 1740"/>
                  <a:gd name="T9" fmla="*/ 0 h 1129"/>
                  <a:gd name="T10" fmla="*/ 1740 w 1740"/>
                  <a:gd name="T11" fmla="*/ 0 h 1129"/>
                  <a:gd name="T12" fmla="*/ 1665 w 1740"/>
                  <a:gd name="T13" fmla="*/ 120 h 1129"/>
                  <a:gd name="T14" fmla="*/ 1665 w 1740"/>
                  <a:gd name="T15" fmla="*/ 1129 h 1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0"/>
                  <a:gd name="T25" fmla="*/ 0 h 1129"/>
                  <a:gd name="T26" fmla="*/ 1740 w 1740"/>
                  <a:gd name="T27" fmla="*/ 1129 h 1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16"/>
          <p:cNvGrpSpPr>
            <a:grpSpLocks/>
          </p:cNvGrpSpPr>
          <p:nvPr/>
        </p:nvGrpSpPr>
        <p:grpSpPr bwMode="auto">
          <a:xfrm rot="300000">
            <a:off x="6283325" y="3146425"/>
            <a:ext cx="158750" cy="1874838"/>
            <a:chOff x="4416" y="768"/>
            <a:chExt cx="94" cy="208"/>
          </a:xfrm>
        </p:grpSpPr>
        <p:sp>
          <p:nvSpPr>
            <p:cNvPr id="18508" name="Freeform 17"/>
            <p:cNvSpPr>
              <a:spLocks/>
            </p:cNvSpPr>
            <p:nvPr/>
          </p:nvSpPr>
          <p:spPr bwMode="auto">
            <a:xfrm>
              <a:off x="4416" y="768"/>
              <a:ext cx="94" cy="208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09" name="Freeform 18"/>
            <p:cNvSpPr>
              <a:spLocks/>
            </p:cNvSpPr>
            <p:nvPr/>
          </p:nvSpPr>
          <p:spPr bwMode="auto">
            <a:xfrm>
              <a:off x="4459" y="825"/>
              <a:ext cx="30" cy="127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9" name="Rectangle 152"/>
          <p:cNvSpPr>
            <a:spLocks noChangeArrowheads="1"/>
          </p:cNvSpPr>
          <p:nvPr/>
        </p:nvSpPr>
        <p:spPr bwMode="auto">
          <a:xfrm>
            <a:off x="5865813" y="4870450"/>
            <a:ext cx="841375" cy="1730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55"/>
          <p:cNvGrpSpPr>
            <a:grpSpLocks/>
          </p:cNvGrpSpPr>
          <p:nvPr/>
        </p:nvGrpSpPr>
        <p:grpSpPr bwMode="auto">
          <a:xfrm>
            <a:off x="6584950" y="2447925"/>
            <a:ext cx="1011238" cy="1035050"/>
            <a:chOff x="3034" y="549"/>
            <a:chExt cx="637" cy="652"/>
          </a:xfrm>
        </p:grpSpPr>
        <p:grpSp>
          <p:nvGrpSpPr>
            <p:cNvPr id="18504" name="Group 154"/>
            <p:cNvGrpSpPr>
              <a:grpSpLocks/>
            </p:cNvGrpSpPr>
            <p:nvPr/>
          </p:nvGrpSpPr>
          <p:grpSpPr bwMode="auto">
            <a:xfrm>
              <a:off x="3034" y="549"/>
              <a:ext cx="636" cy="652"/>
              <a:chOff x="3034" y="549"/>
              <a:chExt cx="636" cy="652"/>
            </a:xfrm>
          </p:grpSpPr>
          <p:sp>
            <p:nvSpPr>
              <p:cNvPr id="18506" name="AutoShape 149" descr="横虚线"/>
              <p:cNvSpPr>
                <a:spLocks noChangeArrowheads="1"/>
              </p:cNvSpPr>
              <p:nvPr/>
            </p:nvSpPr>
            <p:spPr bwMode="auto">
              <a:xfrm rot="-3600000">
                <a:off x="3263" y="794"/>
                <a:ext cx="477" cy="337"/>
              </a:xfrm>
              <a:prstGeom prst="flowChartAlternateProcess">
                <a:avLst/>
              </a:prstGeom>
              <a:noFill/>
              <a:ln w="2857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07" name="Freeform 150"/>
              <p:cNvSpPr>
                <a:spLocks/>
              </p:cNvSpPr>
              <p:nvPr/>
            </p:nvSpPr>
            <p:spPr bwMode="auto">
              <a:xfrm rot="-3600000">
                <a:off x="2944" y="639"/>
                <a:ext cx="576" cy="396"/>
              </a:xfrm>
              <a:custGeom>
                <a:avLst/>
                <a:gdLst>
                  <a:gd name="T0" fmla="*/ 0 w 1740"/>
                  <a:gd name="T1" fmla="*/ 0 h 1129"/>
                  <a:gd name="T2" fmla="*/ 0 w 1740"/>
                  <a:gd name="T3" fmla="*/ 0 h 1129"/>
                  <a:gd name="T4" fmla="*/ 0 w 1740"/>
                  <a:gd name="T5" fmla="*/ 0 h 1129"/>
                  <a:gd name="T6" fmla="*/ 0 w 1740"/>
                  <a:gd name="T7" fmla="*/ 0 h 1129"/>
                  <a:gd name="T8" fmla="*/ 0 w 1740"/>
                  <a:gd name="T9" fmla="*/ 0 h 1129"/>
                  <a:gd name="T10" fmla="*/ 0 w 1740"/>
                  <a:gd name="T11" fmla="*/ 0 h 1129"/>
                  <a:gd name="T12" fmla="*/ 0 w 1740"/>
                  <a:gd name="T13" fmla="*/ 0 h 1129"/>
                  <a:gd name="T14" fmla="*/ 0 w 1740"/>
                  <a:gd name="T15" fmla="*/ 0 h 1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0"/>
                  <a:gd name="T25" fmla="*/ 0 h 1129"/>
                  <a:gd name="T26" fmla="*/ 1740 w 1740"/>
                  <a:gd name="T27" fmla="*/ 1129 h 1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0" h="1129">
                    <a:moveTo>
                      <a:pt x="225" y="1129"/>
                    </a:moveTo>
                    <a:lnTo>
                      <a:pt x="225" y="360"/>
                    </a:lnTo>
                    <a:lnTo>
                      <a:pt x="225" y="180"/>
                    </a:lnTo>
                    <a:lnTo>
                      <a:pt x="0" y="45"/>
                    </a:lnTo>
                    <a:lnTo>
                      <a:pt x="285" y="0"/>
                    </a:lnTo>
                    <a:lnTo>
                      <a:pt x="1740" y="0"/>
                    </a:lnTo>
                    <a:lnTo>
                      <a:pt x="1665" y="120"/>
                    </a:lnTo>
                    <a:lnTo>
                      <a:pt x="1665" y="1129"/>
                    </a:lnTo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505" name="AutoShape 153"/>
            <p:cNvSpPr>
              <a:spLocks noChangeArrowheads="1"/>
            </p:cNvSpPr>
            <p:nvPr/>
          </p:nvSpPr>
          <p:spPr bwMode="auto">
            <a:xfrm rot="-3650353">
              <a:off x="3162" y="587"/>
              <a:ext cx="410" cy="609"/>
            </a:xfrm>
            <a:prstGeom prst="rtTriangl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68"/>
          <p:cNvGrpSpPr>
            <a:grpSpLocks/>
          </p:cNvGrpSpPr>
          <p:nvPr/>
        </p:nvGrpSpPr>
        <p:grpSpPr bwMode="auto">
          <a:xfrm>
            <a:off x="6584950" y="2433638"/>
            <a:ext cx="1009650" cy="1035050"/>
            <a:chOff x="3034" y="549"/>
            <a:chExt cx="636" cy="652"/>
          </a:xfrm>
        </p:grpSpPr>
        <p:sp>
          <p:nvSpPr>
            <p:cNvPr id="18502" name="AutoShape 169" descr="横虚线"/>
            <p:cNvSpPr>
              <a:spLocks noChangeArrowheads="1"/>
            </p:cNvSpPr>
            <p:nvPr/>
          </p:nvSpPr>
          <p:spPr bwMode="auto">
            <a:xfrm rot="-3600000">
              <a:off x="3263" y="794"/>
              <a:ext cx="477" cy="337"/>
            </a:xfrm>
            <a:prstGeom prst="flowChartAlternateProcess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03" name="Freeform 170"/>
            <p:cNvSpPr>
              <a:spLocks/>
            </p:cNvSpPr>
            <p:nvPr/>
          </p:nvSpPr>
          <p:spPr bwMode="auto">
            <a:xfrm rot="-3600000">
              <a:off x="2944" y="639"/>
              <a:ext cx="576" cy="396"/>
            </a:xfrm>
            <a:custGeom>
              <a:avLst/>
              <a:gdLst>
                <a:gd name="T0" fmla="*/ 0 w 1740"/>
                <a:gd name="T1" fmla="*/ 0 h 1129"/>
                <a:gd name="T2" fmla="*/ 0 w 1740"/>
                <a:gd name="T3" fmla="*/ 0 h 1129"/>
                <a:gd name="T4" fmla="*/ 0 w 1740"/>
                <a:gd name="T5" fmla="*/ 0 h 1129"/>
                <a:gd name="T6" fmla="*/ 0 w 1740"/>
                <a:gd name="T7" fmla="*/ 0 h 1129"/>
                <a:gd name="T8" fmla="*/ 0 w 1740"/>
                <a:gd name="T9" fmla="*/ 0 h 1129"/>
                <a:gd name="T10" fmla="*/ 0 w 1740"/>
                <a:gd name="T11" fmla="*/ 0 h 1129"/>
                <a:gd name="T12" fmla="*/ 0 w 1740"/>
                <a:gd name="T13" fmla="*/ 0 h 1129"/>
                <a:gd name="T14" fmla="*/ 0 w 1740"/>
                <a:gd name="T15" fmla="*/ 0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129"/>
                <a:gd name="T26" fmla="*/ 1740 w 1740"/>
                <a:gd name="T27" fmla="*/ 1129 h 1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8" name="AutoShape 171"/>
          <p:cNvSpPr>
            <a:spLocks noChangeArrowheads="1"/>
          </p:cNvSpPr>
          <p:nvPr/>
        </p:nvSpPr>
        <p:spPr bwMode="auto">
          <a:xfrm rot="-3650353">
            <a:off x="6796881" y="2505869"/>
            <a:ext cx="650875" cy="966788"/>
          </a:xfrm>
          <a:prstGeom prst="rtTriangle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72"/>
          <p:cNvGrpSpPr>
            <a:grpSpLocks/>
          </p:cNvGrpSpPr>
          <p:nvPr/>
        </p:nvGrpSpPr>
        <p:grpSpPr bwMode="auto">
          <a:xfrm rot="300000">
            <a:off x="6311900" y="3146425"/>
            <a:ext cx="144463" cy="1533525"/>
            <a:chOff x="4416" y="768"/>
            <a:chExt cx="94" cy="208"/>
          </a:xfrm>
        </p:grpSpPr>
        <p:sp>
          <p:nvSpPr>
            <p:cNvPr id="18500" name="Freeform 173"/>
            <p:cNvSpPr>
              <a:spLocks/>
            </p:cNvSpPr>
            <p:nvPr/>
          </p:nvSpPr>
          <p:spPr bwMode="auto">
            <a:xfrm>
              <a:off x="4416" y="768"/>
              <a:ext cx="94" cy="208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01" name="Freeform 174"/>
            <p:cNvSpPr>
              <a:spLocks/>
            </p:cNvSpPr>
            <p:nvPr/>
          </p:nvSpPr>
          <p:spPr bwMode="auto">
            <a:xfrm>
              <a:off x="4459" y="825"/>
              <a:ext cx="30" cy="127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" name="Rectangle 175"/>
          <p:cNvSpPr>
            <a:spLocks noChangeArrowheads="1"/>
          </p:cNvSpPr>
          <p:nvPr/>
        </p:nvSpPr>
        <p:spPr bwMode="auto">
          <a:xfrm>
            <a:off x="5865813" y="4518025"/>
            <a:ext cx="841375" cy="3635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99"/>
          <p:cNvSpPr>
            <a:spLocks noChangeArrowheads="1"/>
          </p:cNvSpPr>
          <p:nvPr/>
        </p:nvSpPr>
        <p:spPr bwMode="auto">
          <a:xfrm>
            <a:off x="5865813" y="4464050"/>
            <a:ext cx="841375" cy="57626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200"/>
          <p:cNvSpPr>
            <a:spLocks noChangeShapeType="1"/>
          </p:cNvSpPr>
          <p:nvPr/>
        </p:nvSpPr>
        <p:spPr bwMode="auto">
          <a:xfrm flipV="1">
            <a:off x="6584950" y="4514850"/>
            <a:ext cx="1317625" cy="238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201"/>
          <p:cNvSpPr txBox="1">
            <a:spLocks noChangeArrowheads="1"/>
          </p:cNvSpPr>
          <p:nvPr/>
        </p:nvSpPr>
        <p:spPr bwMode="auto">
          <a:xfrm>
            <a:off x="7140575" y="4191000"/>
            <a:ext cx="1927225" cy="4308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 keo nhớt</a:t>
            </a:r>
          </a:p>
        </p:txBody>
      </p:sp>
      <p:grpSp>
        <p:nvGrpSpPr>
          <p:cNvPr id="14" name="Group 202"/>
          <p:cNvGrpSpPr>
            <a:grpSpLocks/>
          </p:cNvGrpSpPr>
          <p:nvPr/>
        </p:nvGrpSpPr>
        <p:grpSpPr bwMode="auto">
          <a:xfrm>
            <a:off x="6586538" y="2433638"/>
            <a:ext cx="1009650" cy="1035050"/>
            <a:chOff x="3034" y="549"/>
            <a:chExt cx="636" cy="652"/>
          </a:xfrm>
        </p:grpSpPr>
        <p:sp>
          <p:nvSpPr>
            <p:cNvPr id="18498" name="AutoShape 203" descr="横虚线"/>
            <p:cNvSpPr>
              <a:spLocks noChangeArrowheads="1"/>
            </p:cNvSpPr>
            <p:nvPr/>
          </p:nvSpPr>
          <p:spPr bwMode="auto">
            <a:xfrm rot="-3600000">
              <a:off x="3263" y="794"/>
              <a:ext cx="477" cy="337"/>
            </a:xfrm>
            <a:prstGeom prst="flowChartAlternateProcess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9" name="Freeform 204"/>
            <p:cNvSpPr>
              <a:spLocks/>
            </p:cNvSpPr>
            <p:nvPr/>
          </p:nvSpPr>
          <p:spPr bwMode="auto">
            <a:xfrm rot="-3600000">
              <a:off x="2944" y="639"/>
              <a:ext cx="576" cy="396"/>
            </a:xfrm>
            <a:custGeom>
              <a:avLst/>
              <a:gdLst>
                <a:gd name="T0" fmla="*/ 0 w 1740"/>
                <a:gd name="T1" fmla="*/ 0 h 1129"/>
                <a:gd name="T2" fmla="*/ 0 w 1740"/>
                <a:gd name="T3" fmla="*/ 0 h 1129"/>
                <a:gd name="T4" fmla="*/ 0 w 1740"/>
                <a:gd name="T5" fmla="*/ 0 h 1129"/>
                <a:gd name="T6" fmla="*/ 0 w 1740"/>
                <a:gd name="T7" fmla="*/ 0 h 1129"/>
                <a:gd name="T8" fmla="*/ 0 w 1740"/>
                <a:gd name="T9" fmla="*/ 0 h 1129"/>
                <a:gd name="T10" fmla="*/ 0 w 1740"/>
                <a:gd name="T11" fmla="*/ 0 h 1129"/>
                <a:gd name="T12" fmla="*/ 0 w 1740"/>
                <a:gd name="T13" fmla="*/ 0 h 1129"/>
                <a:gd name="T14" fmla="*/ 0 w 1740"/>
                <a:gd name="T15" fmla="*/ 0 h 1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129"/>
                <a:gd name="T26" fmla="*/ 1740 w 1740"/>
                <a:gd name="T27" fmla="*/ 1129 h 1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129">
                  <a:moveTo>
                    <a:pt x="225" y="1129"/>
                  </a:moveTo>
                  <a:lnTo>
                    <a:pt x="225" y="360"/>
                  </a:lnTo>
                  <a:lnTo>
                    <a:pt x="225" y="180"/>
                  </a:lnTo>
                  <a:lnTo>
                    <a:pt x="0" y="45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20"/>
                  </a:lnTo>
                  <a:lnTo>
                    <a:pt x="1665" y="1129"/>
                  </a:lnTo>
                </a:path>
              </a:pathLst>
            </a:custGeom>
            <a:solidFill>
              <a:srgbClr val="FFFFFF"/>
            </a:solidFill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AutoShape 205"/>
          <p:cNvSpPr>
            <a:spLocks noChangeArrowheads="1"/>
          </p:cNvSpPr>
          <p:nvPr/>
        </p:nvSpPr>
        <p:spPr bwMode="auto">
          <a:xfrm rot="17949647">
            <a:off x="6798469" y="2505869"/>
            <a:ext cx="650875" cy="966787"/>
          </a:xfrm>
          <a:prstGeom prst="rtTriangle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 rot="300000">
            <a:off x="6351588" y="3146425"/>
            <a:ext cx="144462" cy="1533525"/>
            <a:chOff x="4416" y="768"/>
            <a:chExt cx="94" cy="208"/>
          </a:xfrm>
        </p:grpSpPr>
        <p:sp>
          <p:nvSpPr>
            <p:cNvPr id="18496" name="Freeform 207"/>
            <p:cNvSpPr>
              <a:spLocks/>
            </p:cNvSpPr>
            <p:nvPr/>
          </p:nvSpPr>
          <p:spPr bwMode="auto">
            <a:xfrm>
              <a:off x="4416" y="768"/>
              <a:ext cx="94" cy="208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7" name="Freeform 208"/>
            <p:cNvSpPr>
              <a:spLocks/>
            </p:cNvSpPr>
            <p:nvPr/>
          </p:nvSpPr>
          <p:spPr bwMode="auto">
            <a:xfrm>
              <a:off x="4459" y="825"/>
              <a:ext cx="30" cy="127"/>
            </a:xfrm>
            <a:custGeom>
              <a:avLst/>
              <a:gdLst>
                <a:gd name="T0" fmla="*/ 0 w 280"/>
                <a:gd name="T1" fmla="*/ 0 h 616"/>
                <a:gd name="T2" fmla="*/ 0 w 280"/>
                <a:gd name="T3" fmla="*/ 0 h 616"/>
                <a:gd name="T4" fmla="*/ 0 w 280"/>
                <a:gd name="T5" fmla="*/ 0 h 616"/>
                <a:gd name="T6" fmla="*/ 0 w 280"/>
                <a:gd name="T7" fmla="*/ 0 h 6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16"/>
                <a:gd name="T14" fmla="*/ 280 w 280"/>
                <a:gd name="T15" fmla="*/ 616 h 6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16">
                  <a:moveTo>
                    <a:pt x="80" y="24"/>
                  </a:moveTo>
                  <a:cubicBezTo>
                    <a:pt x="120" y="0"/>
                    <a:pt x="280" y="320"/>
                    <a:pt x="272" y="408"/>
                  </a:cubicBezTo>
                  <a:cubicBezTo>
                    <a:pt x="264" y="496"/>
                    <a:pt x="64" y="616"/>
                    <a:pt x="32" y="552"/>
                  </a:cubicBezTo>
                  <a:cubicBezTo>
                    <a:pt x="0" y="488"/>
                    <a:pt x="40" y="48"/>
                    <a:pt x="80" y="24"/>
                  </a:cubicBezTo>
                  <a:close/>
                </a:path>
              </a:pathLst>
            </a:custGeom>
            <a:gradFill rotWithShape="1">
              <a:gsLst>
                <a:gs pos="0">
                  <a:srgbClr val="CCECFF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Text Box 209"/>
          <p:cNvSpPr txBox="1">
            <a:spLocks noChangeArrowheads="1"/>
          </p:cNvSpPr>
          <p:nvPr/>
        </p:nvSpPr>
        <p:spPr bwMode="auto">
          <a:xfrm>
            <a:off x="4930775" y="1924050"/>
            <a:ext cx="2160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muối bão hòa</a:t>
            </a:r>
          </a:p>
        </p:txBody>
      </p:sp>
      <p:sp>
        <p:nvSpPr>
          <p:cNvPr id="134" name="Rectangle 210"/>
          <p:cNvSpPr>
            <a:spLocks noChangeArrowheads="1"/>
          </p:cNvSpPr>
          <p:nvPr/>
        </p:nvSpPr>
        <p:spPr bwMode="auto">
          <a:xfrm>
            <a:off x="5891213" y="4267200"/>
            <a:ext cx="792162" cy="7683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13"/>
          <p:cNvGrpSpPr>
            <a:grpSpLocks/>
          </p:cNvGrpSpPr>
          <p:nvPr/>
        </p:nvGrpSpPr>
        <p:grpSpPr bwMode="auto">
          <a:xfrm>
            <a:off x="5865813" y="4248150"/>
            <a:ext cx="831850" cy="795338"/>
            <a:chOff x="2789" y="2568"/>
            <a:chExt cx="524" cy="501"/>
          </a:xfrm>
        </p:grpSpPr>
        <p:sp>
          <p:nvSpPr>
            <p:cNvPr id="18494" name="Rectangle 211"/>
            <p:cNvSpPr>
              <a:spLocks noChangeArrowheads="1"/>
            </p:cNvSpPr>
            <p:nvPr/>
          </p:nvSpPr>
          <p:spPr bwMode="auto">
            <a:xfrm>
              <a:off x="2789" y="2692"/>
              <a:ext cx="524" cy="3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5" name="Rectangle 212"/>
            <p:cNvSpPr>
              <a:spLocks noChangeArrowheads="1"/>
            </p:cNvSpPr>
            <p:nvPr/>
          </p:nvSpPr>
          <p:spPr bwMode="auto">
            <a:xfrm>
              <a:off x="2789" y="2568"/>
              <a:ext cx="524" cy="136"/>
            </a:xfrm>
            <a:prstGeom prst="rect">
              <a:avLst/>
            </a:prstGeom>
            <a:solidFill>
              <a:srgbClr val="FFFF00">
                <a:alpha val="67058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8" name="Line 214"/>
          <p:cNvSpPr>
            <a:spLocks noChangeShapeType="1"/>
          </p:cNvSpPr>
          <p:nvPr/>
        </p:nvSpPr>
        <p:spPr bwMode="auto">
          <a:xfrm flipV="1">
            <a:off x="6584950" y="3905250"/>
            <a:ext cx="1089025" cy="414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Text Box 215"/>
          <p:cNvSpPr txBox="1">
            <a:spLocks noChangeArrowheads="1"/>
          </p:cNvSpPr>
          <p:nvPr/>
        </p:nvSpPr>
        <p:spPr bwMode="auto">
          <a:xfrm>
            <a:off x="6724650" y="5200650"/>
            <a:ext cx="2549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</a:p>
        </p:txBody>
      </p:sp>
      <p:sp>
        <p:nvSpPr>
          <p:cNvPr id="140" name="Line 216"/>
          <p:cNvSpPr>
            <a:spLocks noChangeShapeType="1"/>
          </p:cNvSpPr>
          <p:nvPr/>
        </p:nvSpPr>
        <p:spPr bwMode="auto">
          <a:xfrm>
            <a:off x="6297613" y="4752975"/>
            <a:ext cx="1604962" cy="371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Text Box 217"/>
          <p:cNvSpPr txBox="1">
            <a:spLocks noChangeArrowheads="1"/>
          </p:cNvSpPr>
          <p:nvPr/>
        </p:nvSpPr>
        <p:spPr bwMode="auto">
          <a:xfrm>
            <a:off x="7077075" y="3600450"/>
            <a:ext cx="2044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 của các axit béo</a:t>
            </a:r>
          </a:p>
        </p:txBody>
      </p:sp>
      <p:sp>
        <p:nvSpPr>
          <p:cNvPr id="142" name="Text Box 218"/>
          <p:cNvSpPr txBox="1">
            <a:spLocks noChangeArrowheads="1"/>
          </p:cNvSpPr>
          <p:nvPr/>
        </p:nvSpPr>
        <p:spPr bwMode="auto">
          <a:xfrm>
            <a:off x="5145088" y="2530475"/>
            <a:ext cx="15859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dd NaOH</a:t>
            </a:r>
          </a:p>
        </p:txBody>
      </p:sp>
      <p:sp>
        <p:nvSpPr>
          <p:cNvPr id="143" name="Text Box 219"/>
          <p:cNvSpPr txBox="1">
            <a:spLocks noChangeArrowheads="1"/>
          </p:cNvSpPr>
          <p:nvPr/>
        </p:nvSpPr>
        <p:spPr bwMode="auto">
          <a:xfrm>
            <a:off x="5002213" y="2911475"/>
            <a:ext cx="1584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</a:p>
        </p:txBody>
      </p:sp>
      <p:grpSp>
        <p:nvGrpSpPr>
          <p:cNvPr id="17" name="Group 107"/>
          <p:cNvGrpSpPr>
            <a:grpSpLocks/>
          </p:cNvGrpSpPr>
          <p:nvPr/>
        </p:nvGrpSpPr>
        <p:grpSpPr bwMode="auto">
          <a:xfrm>
            <a:off x="9121775" y="5276850"/>
            <a:ext cx="749300" cy="1314450"/>
            <a:chOff x="4236" y="2913"/>
            <a:chExt cx="472" cy="828"/>
          </a:xfrm>
        </p:grpSpPr>
        <p:sp>
          <p:nvSpPr>
            <p:cNvPr id="18473" name="Oval 10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4" name="AutoShape 10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5" name="Oval 11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6" name="Oval 11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7" name="Freeform 11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8 w 48"/>
                <a:gd name="T1" fmla="*/ 0 h 144"/>
                <a:gd name="T2" fmla="*/ 38 w 48"/>
                <a:gd name="T3" fmla="*/ 1 h 144"/>
                <a:gd name="T4" fmla="*/ 0 w 48"/>
                <a:gd name="T5" fmla="*/ 2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8" name="Freeform 11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8 w 48"/>
                <a:gd name="T1" fmla="*/ 0 h 144"/>
                <a:gd name="T2" fmla="*/ 38 w 48"/>
                <a:gd name="T3" fmla="*/ 1 h 144"/>
                <a:gd name="T4" fmla="*/ 0 w 48"/>
                <a:gd name="T5" fmla="*/ 2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9" name="AutoShape 11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0" name="Freeform 11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12 w 288"/>
                <a:gd name="T1" fmla="*/ 0 h 462"/>
                <a:gd name="T2" fmla="*/ 14 w 288"/>
                <a:gd name="T3" fmla="*/ 11 h 462"/>
                <a:gd name="T4" fmla="*/ 17 w 288"/>
                <a:gd name="T5" fmla="*/ 22 h 462"/>
                <a:gd name="T6" fmla="*/ 30 w 288"/>
                <a:gd name="T7" fmla="*/ 38 h 462"/>
                <a:gd name="T8" fmla="*/ 11 w 288"/>
                <a:gd name="T9" fmla="*/ 47 h 462"/>
                <a:gd name="T10" fmla="*/ 2 w 288"/>
                <a:gd name="T11" fmla="*/ 4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Arc 116"/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2" name="Arc 11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3" name="Oval 11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4" name="Arc 11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5" name="Arc 12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6" name="Arc 12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7" name="Arc 12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8" name="AutoShape 12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9" name="Arc 12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0" name="Line 12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91" name="Line 12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Freeform 127"/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93" name="Picture 128" descr="Lua do clear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Text Box 198"/>
          <p:cNvSpPr txBox="1">
            <a:spLocks noChangeArrowheads="1"/>
          </p:cNvSpPr>
          <p:nvPr/>
        </p:nvSpPr>
        <p:spPr bwMode="auto">
          <a:xfrm>
            <a:off x="4648200" y="7620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025 C -0.02587 -0.03172 -0.07083 -0.03773 -0.13316 -0.04051 C -0.19548 -0.04306 -0.27517 -0.04283 -0.35451 -0.04236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2" presetClass="exit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109" grpId="0" animBg="1"/>
      <p:bldP spid="118" grpId="0" animBg="1"/>
      <p:bldP spid="118" grpId="1" animBg="1"/>
      <p:bldP spid="122" grpId="0" animBg="1"/>
      <p:bldP spid="123" grpId="0" animBg="1"/>
      <p:bldP spid="124" grpId="0" animBg="1"/>
      <p:bldP spid="124" grpId="1" animBg="1"/>
      <p:bldP spid="125" grpId="0" animBg="1"/>
      <p:bldP spid="125" grpId="1" animBg="1"/>
      <p:bldP spid="129" grpId="0" animBg="1"/>
      <p:bldP spid="129" grpId="1" animBg="1"/>
      <p:bldP spid="133" grpId="0"/>
      <p:bldP spid="133" grpId="1"/>
      <p:bldP spid="134" grpId="0" animBg="1"/>
      <p:bldP spid="138" grpId="0" animBg="1"/>
      <p:bldP spid="139" grpId="0"/>
      <p:bldP spid="140" grpId="0" animBg="1"/>
      <p:bldP spid="141" grpId="0"/>
      <p:bldP spid="142" grpId="0"/>
      <p:bldP spid="142" grpId="1"/>
      <p:bldP spid="143" grpId="0"/>
      <p:bldP spid="143" grpId="1"/>
      <p:bldP spid="1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0" y="609600"/>
            <a:ext cx="9144000" cy="4038600"/>
            <a:chOff x="0" y="384"/>
            <a:chExt cx="5760" cy="3936"/>
          </a:xfrm>
        </p:grpSpPr>
        <p:sp>
          <p:nvSpPr>
            <p:cNvPr id="19492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3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59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461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462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463" name="Rectangle 5"/>
          <p:cNvSpPr txBox="1">
            <a:spLocks noChangeArrowheads="1"/>
          </p:cNvSpPr>
          <p:nvPr/>
        </p:nvSpPr>
        <p:spPr bwMode="auto">
          <a:xfrm>
            <a:off x="0" y="1905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464" name="Rectangle 5"/>
          <p:cNvSpPr txBox="1">
            <a:spLocks noChangeArrowheads="1"/>
          </p:cNvSpPr>
          <p:nvPr/>
        </p:nvSpPr>
        <p:spPr bwMode="auto">
          <a:xfrm>
            <a:off x="76200" y="2286000"/>
            <a:ext cx="44958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465" name="Rectangle 5"/>
          <p:cNvSpPr txBox="1">
            <a:spLocks noChangeArrowheads="1"/>
          </p:cNvSpPr>
          <p:nvPr/>
        </p:nvSpPr>
        <p:spPr bwMode="auto">
          <a:xfrm>
            <a:off x="0" y="4191000"/>
            <a:ext cx="49530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(PƯ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76200" y="5006975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5807075" y="4903788"/>
            <a:ext cx="30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2103438" y="5013325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557463" y="5013325"/>
            <a:ext cx="582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203325" y="4999038"/>
            <a:ext cx="739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676775" y="4876800"/>
            <a:ext cx="888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    )</a:t>
            </a:r>
            <a:r>
              <a:rPr lang="en-US" sz="20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239963" y="5013325"/>
            <a:ext cx="4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68275" y="4994275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R-COO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553075" y="4922838"/>
            <a:ext cx="330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791200" y="5360988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 các axit béo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191000" y="5410200"/>
            <a:ext cx="136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124200" y="4876799"/>
            <a:ext cx="762000" cy="400110"/>
            <a:chOff x="5867400" y="3413763"/>
            <a:chExt cx="762000" cy="399509"/>
          </a:xfrm>
        </p:grpSpPr>
        <p:sp>
          <p:nvSpPr>
            <p:cNvPr id="19490" name="Text Box 11"/>
            <p:cNvSpPr txBox="1">
              <a:spLocks noChangeArrowheads="1"/>
            </p:cNvSpPr>
            <p:nvPr/>
          </p:nvSpPr>
          <p:spPr bwMode="auto">
            <a:xfrm>
              <a:off x="5867400" y="3413763"/>
              <a:ext cx="609600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sz="2000" b="1" baseline="300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1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81000" y="5410200"/>
            <a:ext cx="1208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</a:p>
        </p:txBody>
      </p:sp>
      <p:sp>
        <p:nvSpPr>
          <p:cNvPr id="60" name="Rectangle 5"/>
          <p:cNvSpPr txBox="1">
            <a:spLocks noChangeArrowheads="1"/>
          </p:cNvSpPr>
          <p:nvPr/>
        </p:nvSpPr>
        <p:spPr bwMode="auto">
          <a:xfrm>
            <a:off x="4724400" y="838200"/>
            <a:ext cx="4191000" cy="17526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Hỗn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hợp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muối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natri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chính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,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môi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trường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5943600"/>
            <a:ext cx="419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81" name="TextBox 9"/>
          <p:cNvSpPr txBox="1">
            <a:spLocks noChangeArrowheads="1"/>
          </p:cNvSpPr>
          <p:nvPr/>
        </p:nvSpPr>
        <p:spPr bwMode="auto">
          <a:xfrm>
            <a:off x="0" y="2928938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O                 </a:t>
            </a:r>
          </a:p>
          <a:p>
            <a:endParaRPr lang="en-US" sz="20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000" b="1" baseline="-25000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+  3R- COOH           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482" name="Rectangle 63"/>
          <p:cNvSpPr>
            <a:spLocks noChangeArrowheads="1"/>
          </p:cNvSpPr>
          <p:nvPr/>
        </p:nvSpPr>
        <p:spPr bwMode="auto">
          <a:xfrm>
            <a:off x="3368675" y="3859213"/>
            <a:ext cx="1208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 béo</a:t>
            </a:r>
          </a:p>
        </p:txBody>
      </p:sp>
      <p:sp>
        <p:nvSpPr>
          <p:cNvPr id="19483" name="Rectangle 64"/>
          <p:cNvSpPr>
            <a:spLocks noChangeArrowheads="1"/>
          </p:cNvSpPr>
          <p:nvPr/>
        </p:nvSpPr>
        <p:spPr bwMode="auto">
          <a:xfrm>
            <a:off x="1692275" y="3908425"/>
            <a:ext cx="136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84" name="Group 44"/>
          <p:cNvGrpSpPr>
            <a:grpSpLocks/>
          </p:cNvGrpSpPr>
          <p:nvPr/>
        </p:nvGrpSpPr>
        <p:grpSpPr bwMode="auto">
          <a:xfrm>
            <a:off x="3141663" y="2819398"/>
            <a:ext cx="820737" cy="705160"/>
            <a:chOff x="5867400" y="3413758"/>
            <a:chExt cx="762000" cy="704579"/>
          </a:xfrm>
        </p:grpSpPr>
        <p:sp>
          <p:nvSpPr>
            <p:cNvPr id="19487" name="Text Box 11"/>
            <p:cNvSpPr txBox="1">
              <a:spLocks noChangeArrowheads="1"/>
            </p:cNvSpPr>
            <p:nvPr/>
          </p:nvSpPr>
          <p:spPr bwMode="auto">
            <a:xfrm>
              <a:off x="5867400" y="3413758"/>
              <a:ext cx="762000" cy="39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sz="2000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8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9" name="Text Box 11"/>
            <p:cNvSpPr txBox="1">
              <a:spLocks noChangeArrowheads="1"/>
            </p:cNvSpPr>
            <p:nvPr/>
          </p:nvSpPr>
          <p:spPr bwMode="auto">
            <a:xfrm>
              <a:off x="5921833" y="3718557"/>
              <a:ext cx="707567" cy="39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Axit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85" name="Rectangle 69"/>
          <p:cNvSpPr>
            <a:spLocks noChangeArrowheads="1"/>
          </p:cNvSpPr>
          <p:nvPr/>
        </p:nvSpPr>
        <p:spPr bwMode="auto">
          <a:xfrm>
            <a:off x="427038" y="3308350"/>
            <a:ext cx="13604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25 C -0.02084 -0.08357 -0.03351 -0.1419 0.02205 -0.16435 C 0.0776 -0.18681 0.27587 -0.18634 0.32517 -0.16019 C 0.37448 -0.13403 0.31875 -0.03218 0.31753 -0.00671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1828 C -0.0217 0.06759 -0.02118 0.11689 0.0158 0.1324 C 0.05312 0.14861 0.16267 0.1368 0.2 0.11273 C 0.2375 0.08865 0.23941 0.03865 0.24167 -0.01112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0.00671 C 0.02361 0.06759 0.01597 0.1419 0.10226 0.17315 C 0.18906 0.2044 0.46302 0.21181 0.55156 0.18009 C 0.6401 0.14884 0.63646 0.06759 0.63316 -0.01296 " pathEditMode="relative" rAng="0" ptsTypes="aaaA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02384 C 0.06719 -0.06158 0.10799 -0.09908 0.17812 -0.11713 C 0.24826 -0.13519 0.39392 -0.14861 0.44375 -0.13171 C 0.50087 -0.11482 0.49948 -0.06505 0.49861 -0.01482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50" grpId="0"/>
      <p:bldP spid="50" grpId="1"/>
      <p:bldP spid="51" grpId="0"/>
      <p:bldP spid="51" grpId="1"/>
      <p:bldP spid="52" grpId="0"/>
      <p:bldP spid="53" grpId="0"/>
      <p:bldP spid="54" grpId="0"/>
      <p:bldP spid="59" grpId="0"/>
      <p:bldP spid="6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-1" y="609600"/>
            <a:ext cx="9310255" cy="6248400"/>
            <a:chOff x="0" y="384"/>
            <a:chExt cx="5760" cy="3936"/>
          </a:xfrm>
        </p:grpSpPr>
        <p:sp>
          <p:nvSpPr>
            <p:cNvPr id="20524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5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83" name="Rectangle 24"/>
          <p:cNvSpPr>
            <a:spLocks noChangeArrowheads="1"/>
          </p:cNvSpPr>
          <p:nvPr/>
        </p:nvSpPr>
        <p:spPr bwMode="auto">
          <a:xfrm rot="5400000">
            <a:off x="4608296" y="-4092359"/>
            <a:ext cx="93662" cy="9310255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5"/>
          <p:cNvSpPr txBox="1">
            <a:spLocks noChangeArrowheads="1"/>
          </p:cNvSpPr>
          <p:nvPr/>
        </p:nvSpPr>
        <p:spPr bwMode="auto">
          <a:xfrm>
            <a:off x="0" y="762000"/>
            <a:ext cx="481029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5" name="Rectangle 5"/>
          <p:cNvSpPr txBox="1">
            <a:spLocks noChangeArrowheads="1"/>
          </p:cNvSpPr>
          <p:nvPr/>
        </p:nvSpPr>
        <p:spPr bwMode="auto">
          <a:xfrm>
            <a:off x="0" y="1143000"/>
            <a:ext cx="481029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6" name="Rectangle 5"/>
          <p:cNvSpPr txBox="1">
            <a:spLocks noChangeArrowheads="1"/>
          </p:cNvSpPr>
          <p:nvPr/>
        </p:nvSpPr>
        <p:spPr bwMode="auto">
          <a:xfrm>
            <a:off x="0" y="1524000"/>
            <a:ext cx="481029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7" name="Rectangle 5"/>
          <p:cNvSpPr txBox="1">
            <a:spLocks noChangeArrowheads="1"/>
          </p:cNvSpPr>
          <p:nvPr/>
        </p:nvSpPr>
        <p:spPr bwMode="auto">
          <a:xfrm>
            <a:off x="0" y="1905000"/>
            <a:ext cx="4810298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8" name="Rectangle 5"/>
          <p:cNvSpPr txBox="1">
            <a:spLocks noChangeArrowheads="1"/>
          </p:cNvSpPr>
          <p:nvPr/>
        </p:nvSpPr>
        <p:spPr bwMode="auto">
          <a:xfrm>
            <a:off x="228600" y="2286000"/>
            <a:ext cx="4501342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89" name="Rectangle 5"/>
          <p:cNvSpPr txBox="1">
            <a:spLocks noChangeArrowheads="1"/>
          </p:cNvSpPr>
          <p:nvPr/>
        </p:nvSpPr>
        <p:spPr bwMode="auto">
          <a:xfrm>
            <a:off x="76200" y="4267200"/>
            <a:ext cx="47244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(PƯ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0" y="3048000"/>
            <a:ext cx="481029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O                 </a:t>
            </a:r>
          </a:p>
          <a:p>
            <a:endParaRPr lang="en-US" sz="2000" b="1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     C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000" b="1" baseline="-2500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+  3R- COOH                 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91" name="Rectangle 35"/>
          <p:cNvSpPr>
            <a:spLocks noChangeArrowheads="1"/>
          </p:cNvSpPr>
          <p:nvPr/>
        </p:nvSpPr>
        <p:spPr bwMode="auto">
          <a:xfrm>
            <a:off x="3352800" y="3962400"/>
            <a:ext cx="1230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Rectangle 39"/>
          <p:cNvSpPr>
            <a:spLocks noChangeArrowheads="1"/>
          </p:cNvSpPr>
          <p:nvPr/>
        </p:nvSpPr>
        <p:spPr bwMode="auto">
          <a:xfrm>
            <a:off x="1676400" y="4038600"/>
            <a:ext cx="1385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93" name="Group 44"/>
          <p:cNvGrpSpPr>
            <a:grpSpLocks/>
          </p:cNvGrpSpPr>
          <p:nvPr/>
        </p:nvGrpSpPr>
        <p:grpSpPr bwMode="auto">
          <a:xfrm>
            <a:off x="3141663" y="3014663"/>
            <a:ext cx="835659" cy="673099"/>
            <a:chOff x="5867400" y="3413760"/>
            <a:chExt cx="762000" cy="674131"/>
          </a:xfrm>
        </p:grpSpPr>
        <p:sp>
          <p:nvSpPr>
            <p:cNvPr id="20521" name="Text Box 11"/>
            <p:cNvSpPr txBox="1">
              <a:spLocks noChangeArrowheads="1"/>
            </p:cNvSpPr>
            <p:nvPr/>
          </p:nvSpPr>
          <p:spPr bwMode="auto">
            <a:xfrm>
              <a:off x="5867400" y="3413760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2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3" name="Text Box 11"/>
            <p:cNvSpPr txBox="1">
              <a:spLocks noChangeArrowheads="1"/>
            </p:cNvSpPr>
            <p:nvPr/>
          </p:nvSpPr>
          <p:spPr bwMode="auto">
            <a:xfrm>
              <a:off x="5921833" y="3718559"/>
              <a:ext cx="56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Axit</a:t>
              </a:r>
            </a:p>
          </p:txBody>
        </p:sp>
      </p:grpSp>
      <p:sp>
        <p:nvSpPr>
          <p:cNvPr id="20494" name="Rectangle 38"/>
          <p:cNvSpPr>
            <a:spLocks noChangeArrowheads="1"/>
          </p:cNvSpPr>
          <p:nvPr/>
        </p:nvSpPr>
        <p:spPr bwMode="auto">
          <a:xfrm>
            <a:off x="427038" y="3502025"/>
            <a:ext cx="1385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Box 9"/>
          <p:cNvSpPr txBox="1">
            <a:spLocks noChangeArrowheads="1"/>
          </p:cNvSpPr>
          <p:nvPr/>
        </p:nvSpPr>
        <p:spPr bwMode="auto">
          <a:xfrm>
            <a:off x="0" y="5000625"/>
            <a:ext cx="481029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(R-COO)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3NaOH                 </a:t>
            </a:r>
          </a:p>
          <a:p>
            <a:endParaRPr lang="en-US" sz="20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      C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000" b="1" baseline="-250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+ 3R- </a:t>
            </a:r>
            <a:r>
              <a:rPr lang="en-US" sz="2000" b="1" dirty="0" err="1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COONa</a:t>
            </a:r>
            <a:r>
              <a:rPr lang="en-US" sz="2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496" name="Rectangle 54"/>
          <p:cNvSpPr>
            <a:spLocks noChangeArrowheads="1"/>
          </p:cNvSpPr>
          <p:nvPr/>
        </p:nvSpPr>
        <p:spPr bwMode="auto">
          <a:xfrm>
            <a:off x="3048000" y="5915025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57"/>
          <p:cNvSpPr>
            <a:spLocks noChangeArrowheads="1"/>
          </p:cNvSpPr>
          <p:nvPr/>
        </p:nvSpPr>
        <p:spPr bwMode="auto">
          <a:xfrm>
            <a:off x="1676400" y="5964238"/>
            <a:ext cx="1385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98" name="Group 44"/>
          <p:cNvGrpSpPr>
            <a:grpSpLocks/>
          </p:cNvGrpSpPr>
          <p:nvPr/>
        </p:nvGrpSpPr>
        <p:grpSpPr bwMode="auto">
          <a:xfrm>
            <a:off x="3141663" y="4891084"/>
            <a:ext cx="835659" cy="369887"/>
            <a:chOff x="5867400" y="3413756"/>
            <a:chExt cx="762000" cy="369332"/>
          </a:xfrm>
        </p:grpSpPr>
        <p:sp>
          <p:nvSpPr>
            <p:cNvPr id="20519" name="Text Box 11"/>
            <p:cNvSpPr txBox="1">
              <a:spLocks noChangeArrowheads="1"/>
            </p:cNvSpPr>
            <p:nvPr/>
          </p:nvSpPr>
          <p:spPr bwMode="auto">
            <a:xfrm>
              <a:off x="5867400" y="3413756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   t</a:t>
              </a:r>
              <a:r>
                <a:rPr lang="en-US" b="1" baseline="3000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0" name="Line 4"/>
            <p:cNvSpPr>
              <a:spLocks noChangeShapeType="1"/>
            </p:cNvSpPr>
            <p:nvPr/>
          </p:nvSpPr>
          <p:spPr bwMode="auto">
            <a:xfrm>
              <a:off x="5867400" y="3733800"/>
              <a:ext cx="762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499" name="Rectangle 64"/>
          <p:cNvSpPr>
            <a:spLocks noChangeArrowheads="1"/>
          </p:cNvSpPr>
          <p:nvPr/>
        </p:nvSpPr>
        <p:spPr bwMode="auto">
          <a:xfrm>
            <a:off x="427038" y="5378450"/>
            <a:ext cx="1385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4799215" y="990600"/>
            <a:ext cx="4344785" cy="405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325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…………..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………....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………..………..…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325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…………..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…………..…..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3"/>
          <p:cNvSpPr txBox="1">
            <a:spLocks noChangeArrowheads="1"/>
          </p:cNvSpPr>
          <p:nvPr/>
        </p:nvSpPr>
        <p:spPr bwMode="auto">
          <a:xfrm>
            <a:off x="6324599" y="2041525"/>
            <a:ext cx="90678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5562600" y="2438400"/>
            <a:ext cx="12252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6400800" y="2743200"/>
            <a:ext cx="70796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682278" y="3048000"/>
            <a:ext cx="246172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4876800" y="4267200"/>
            <a:ext cx="12252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5029200" y="3048000"/>
            <a:ext cx="99729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glixerol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15953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Box 36"/>
          <p:cNvSpPr txBox="1">
            <a:spLocks noChangeArrowheads="1"/>
          </p:cNvSpPr>
          <p:nvPr/>
        </p:nvSpPr>
        <p:spPr bwMode="auto">
          <a:xfrm>
            <a:off x="0" y="6088559"/>
            <a:ext cx="426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-1" y="0"/>
            <a:ext cx="9310255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21524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507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511" name="Rectangle 5"/>
          <p:cNvSpPr txBox="1">
            <a:spLocks noChangeArrowheads="1"/>
          </p:cNvSpPr>
          <p:nvPr/>
        </p:nvSpPr>
        <p:spPr bwMode="auto">
          <a:xfrm>
            <a:off x="0" y="1905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512" name="Rectangle 5"/>
          <p:cNvSpPr txBox="1">
            <a:spLocks noChangeArrowheads="1"/>
          </p:cNvSpPr>
          <p:nvPr/>
        </p:nvSpPr>
        <p:spPr bwMode="auto">
          <a:xfrm>
            <a:off x="76200" y="2286000"/>
            <a:ext cx="44958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Phản ứng thủy phân chất béo trong dung dịch axit.</a:t>
            </a: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513" name="Rectangle 5"/>
          <p:cNvSpPr txBox="1">
            <a:spLocks noChangeArrowheads="1"/>
          </p:cNvSpPr>
          <p:nvPr/>
        </p:nvSpPr>
        <p:spPr bwMode="auto">
          <a:xfrm>
            <a:off x="0" y="2895600"/>
            <a:ext cx="4800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(PƯ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Rectangle 5"/>
          <p:cNvSpPr txBox="1">
            <a:spLocks noChangeArrowheads="1"/>
          </p:cNvSpPr>
          <p:nvPr/>
        </p:nvSpPr>
        <p:spPr bwMode="auto">
          <a:xfrm>
            <a:off x="0" y="35814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 dụng.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auto">
          <a:xfrm>
            <a:off x="76200" y="3962400"/>
            <a:ext cx="4419600" cy="762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baseline="-250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81600" y="644525"/>
            <a:ext cx="3886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đời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nghiệp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8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33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GK Hoa 9 hinh 5.8.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65550"/>
            <a:ext cx="3429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228600" y="5105400"/>
            <a:ext cx="4419600" cy="838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nghiệp,chất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chủ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dùng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điều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sz="2200" b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76800" y="2514600"/>
            <a:ext cx="4267200" cy="11079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Khi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oxi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cung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cấp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năng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lượng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so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với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đạm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bột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build="allAtOnce"/>
      <p:bldP spid="15" grpId="0"/>
      <p:bldP spid="21" grpId="0" build="allAtOnce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322762" y="2895600"/>
            <a:ext cx="45164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VN La Xanh" pitchFamily="66" charset="0"/>
              </a:rPr>
              <a:t>CHẤT BÉO</a:t>
            </a: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3581400" y="13716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59. </a:t>
            </a:r>
            <a:r>
              <a:rPr lang="en-US" sz="4000" b="1" dirty="0" err="1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4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47:</a:t>
            </a:r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804087" cy="3397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7" descr="slide0013_image01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4540250"/>
            <a:ext cx="16811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1" descr="QT Logo (8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270500"/>
            <a:ext cx="10699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302124" y="2895600"/>
            <a:ext cx="45164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VN La Xanh" pitchFamily="66" charset="0"/>
                <a:ea typeface="Verdana" pitchFamily="34" charset="0"/>
                <a:cs typeface="Verdana" pitchFamily="34" charset="0"/>
              </a:rPr>
              <a:t>CHẤT BÉO</a:t>
            </a:r>
          </a:p>
        </p:txBody>
      </p:sp>
      <p:pic>
        <p:nvPicPr>
          <p:cNvPr id="7176" name="Picture 14" descr="629740trq6seguw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304800" y="28956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5" name="TextBox 30"/>
          <p:cNvSpPr txBox="1">
            <a:spLocks noChangeArrowheads="1"/>
          </p:cNvSpPr>
          <p:nvPr/>
        </p:nvSpPr>
        <p:spPr bwMode="auto">
          <a:xfrm>
            <a:off x="5715000" y="6324600"/>
            <a:ext cx="29702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 béo phì</a:t>
            </a: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22558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9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2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4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5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6" name="Rectangle 5"/>
          <p:cNvSpPr txBox="1">
            <a:spLocks noChangeArrowheads="1"/>
          </p:cNvSpPr>
          <p:nvPr/>
        </p:nvSpPr>
        <p:spPr bwMode="auto">
          <a:xfrm>
            <a:off x="0" y="1905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7" name="Rectangle 5"/>
          <p:cNvSpPr txBox="1">
            <a:spLocks noChangeArrowheads="1"/>
          </p:cNvSpPr>
          <p:nvPr/>
        </p:nvSpPr>
        <p:spPr bwMode="auto">
          <a:xfrm>
            <a:off x="76200" y="2286000"/>
            <a:ext cx="44958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Phản ứng thủy phân chất béo trong dung dịch axit.</a:t>
            </a: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9" name="Rectangle 5"/>
          <p:cNvSpPr txBox="1">
            <a:spLocks noChangeArrowheads="1"/>
          </p:cNvSpPr>
          <p:nvPr/>
        </p:nvSpPr>
        <p:spPr bwMode="auto">
          <a:xfrm>
            <a:off x="0" y="37338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V–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dụng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40" name="Rectangle 5"/>
          <p:cNvSpPr txBox="1">
            <a:spLocks noChangeArrowheads="1"/>
          </p:cNvSpPr>
          <p:nvPr/>
        </p:nvSpPr>
        <p:spPr bwMode="auto">
          <a:xfrm>
            <a:off x="0" y="4114800"/>
            <a:ext cx="4419600" cy="762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baseline="-250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81600" y="685800"/>
            <a:ext cx="3886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 cho biết hiện tượng xảy ra khi để thực phẩm có chứa chất béo lâu ngày trong không khí?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00600" y="1905000"/>
            <a:ext cx="4267200" cy="76944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Khi để lâu trong không khí, chất béo có mùi ôi. </a:t>
            </a:r>
          </a:p>
        </p:txBody>
      </p:sp>
      <p:pic>
        <p:nvPicPr>
          <p:cNvPr id="18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60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5"/>
          <p:cNvSpPr txBox="1">
            <a:spLocks noChangeArrowheads="1"/>
          </p:cNvSpPr>
          <p:nvPr/>
        </p:nvSpPr>
        <p:spPr bwMode="auto">
          <a:xfrm>
            <a:off x="152400" y="5257800"/>
            <a:ext cx="4419600" cy="838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nghiệp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chủ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yếu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dùng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điều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sz="2200" b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257800" y="914400"/>
            <a:ext cx="388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4800600" y="1828800"/>
            <a:ext cx="4267200" cy="178510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Để hạn chế điều này cần bảo quản chất béo ở nhiệt độ thấp hoặc cho vào chất béo một ít chất chống oxi hóa, hay đun chất béo (mỡ) với một ít muối ăn.</a:t>
            </a:r>
          </a:p>
        </p:txBody>
      </p:sp>
      <p:pic>
        <p:nvPicPr>
          <p:cNvPr id="25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800600" y="2644775"/>
            <a:ext cx="4267200" cy="76944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Đó là do tác dụng của hơi nước, oxi và vi khuẩn lên chất béo.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257800" y="838200"/>
            <a:ext cx="388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biết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nếu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dầu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sẽ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800600" y="1803400"/>
            <a:ext cx="4267200" cy="11079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Dễ mắc các bệnh như béo phì, tim mạch, tiểu đường, huyết áp cao, đột quỵ,…</a:t>
            </a:r>
          </a:p>
        </p:txBody>
      </p:sp>
      <p:pic>
        <p:nvPicPr>
          <p:cNvPr id="29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50875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2" name="Action Button: End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E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029200" y="3581400"/>
            <a:ext cx="4114800" cy="2717289"/>
            <a:chOff x="4953000" y="3535542"/>
            <a:chExt cx="4114800" cy="2716163"/>
          </a:xfrm>
        </p:grpSpPr>
        <p:pic>
          <p:nvPicPr>
            <p:cNvPr id="22556" name="Picture 29" descr="tre-beo_15-15210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3535542"/>
              <a:ext cx="3810000" cy="2591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7" name="TextBox 30"/>
            <p:cNvSpPr txBox="1">
              <a:spLocks noChangeArrowheads="1"/>
            </p:cNvSpPr>
            <p:nvPr/>
          </p:nvSpPr>
          <p:spPr bwMode="auto">
            <a:xfrm>
              <a:off x="6096000" y="5820997"/>
              <a:ext cx="2971800" cy="430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Bệnh tim mạch</a:t>
              </a: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beo-phi-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581400"/>
            <a:ext cx="32004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0" y="2895600"/>
            <a:ext cx="4800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(PƯ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/>
      <p:bldP spid="15" grpId="0"/>
      <p:bldP spid="15" grpId="1"/>
      <p:bldP spid="17" grpId="0" animBg="1"/>
      <p:bldP spid="17" grpId="1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22558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9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2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4" name="Rectangle 5"/>
          <p:cNvSpPr txBox="1">
            <a:spLocks noChangeArrowheads="1"/>
          </p:cNvSpPr>
          <p:nvPr/>
        </p:nvSpPr>
        <p:spPr bwMode="auto">
          <a:xfrm>
            <a:off x="0" y="1143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5" name="Rectangle 5"/>
          <p:cNvSpPr txBox="1">
            <a:spLocks noChangeArrowheads="1"/>
          </p:cNvSpPr>
          <p:nvPr/>
        </p:nvSpPr>
        <p:spPr bwMode="auto">
          <a:xfrm>
            <a:off x="0" y="1524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6" name="Rectangle 5"/>
          <p:cNvSpPr txBox="1">
            <a:spLocks noChangeArrowheads="1"/>
          </p:cNvSpPr>
          <p:nvPr/>
        </p:nvSpPr>
        <p:spPr bwMode="auto">
          <a:xfrm>
            <a:off x="0" y="1905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IV– </a:t>
            </a: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HÓA HỌC.</a:t>
            </a: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7" name="Rectangle 5"/>
          <p:cNvSpPr txBox="1">
            <a:spLocks noChangeArrowheads="1"/>
          </p:cNvSpPr>
          <p:nvPr/>
        </p:nvSpPr>
        <p:spPr bwMode="auto">
          <a:xfrm>
            <a:off x="76200" y="2286000"/>
            <a:ext cx="44958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1– Phản ứng thủy phân chất béo trong dung dịch axit.</a:t>
            </a: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39" name="Rectangle 5"/>
          <p:cNvSpPr txBox="1">
            <a:spLocks noChangeArrowheads="1"/>
          </p:cNvSpPr>
          <p:nvPr/>
        </p:nvSpPr>
        <p:spPr bwMode="auto">
          <a:xfrm>
            <a:off x="0" y="37338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V–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dụng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40" name="Rectangle 5"/>
          <p:cNvSpPr txBox="1">
            <a:spLocks noChangeArrowheads="1"/>
          </p:cNvSpPr>
          <p:nvPr/>
        </p:nvSpPr>
        <p:spPr bwMode="auto">
          <a:xfrm>
            <a:off x="0" y="4114800"/>
            <a:ext cx="4419600" cy="762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baseline="-25000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phần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2544" name="Rectangle 5"/>
          <p:cNvSpPr txBox="1">
            <a:spLocks noChangeArrowheads="1"/>
          </p:cNvSpPr>
          <p:nvPr/>
        </p:nvSpPr>
        <p:spPr bwMode="auto">
          <a:xfrm>
            <a:off x="152400" y="5257800"/>
            <a:ext cx="4419600" cy="838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nghiệp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chủ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yếu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dùng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điều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chế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en-US" sz="2200" b="1" baseline="-25000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Mo-mau-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85800"/>
            <a:ext cx="4495800" cy="6172200"/>
          </a:xfrm>
          <a:prstGeom prst="rect">
            <a:avLst/>
          </a:prstGeom>
        </p:spPr>
      </p:pic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0" y="2895600"/>
            <a:ext cx="4800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2–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Phản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ứng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thủy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phân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dịch</a:t>
            </a:r>
            <a:r>
              <a:rPr lang="en-US" sz="2200" b="1" i="1" dirty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kiềm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(PƯ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xà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phòng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hóa</a:t>
            </a:r>
            <a:r>
              <a:rPr lang="en-US" sz="2200" b="1" i="1" dirty="0" smtClean="0">
                <a:solidFill>
                  <a:srgbClr val="0066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endParaRPr lang="en-US" sz="2200" b="1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200" i="1" dirty="0">
              <a:solidFill>
                <a:srgbClr val="0066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vi-VN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 thành các phương trình phản ứng sau:</a:t>
            </a: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+   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     ?      +      ?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   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   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      ?      +      ?</a:t>
            </a: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   ?        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COONa    +     ?</a:t>
            </a: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+    ?        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COOK        +     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3582988"/>
            <a:ext cx="8991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3Na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COONa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+  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35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+ 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3Na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3C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COONa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+ 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</a:t>
            </a:r>
            <a:r>
              <a:rPr lang="en-US" sz="2400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COOK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+ 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38" y="2555875"/>
            <a:ext cx="20669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925638"/>
            <a:ext cx="17668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5250" y="2319338"/>
            <a:ext cx="20589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3" y="3668713"/>
            <a:ext cx="21383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44975"/>
            <a:ext cx="2209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5950" y="3432175"/>
            <a:ext cx="28082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4738" y="4630738"/>
            <a:ext cx="16891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1275" y="4568825"/>
            <a:ext cx="1254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4238" y="3937000"/>
            <a:ext cx="1397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4700" y="3549650"/>
            <a:ext cx="20034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3650" y="3857625"/>
            <a:ext cx="1089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57663" y="3440113"/>
            <a:ext cx="254793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16725" y="3084513"/>
            <a:ext cx="22399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16725" y="2808288"/>
            <a:ext cx="16335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1163" y="2478088"/>
            <a:ext cx="11985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37038" y="2808288"/>
            <a:ext cx="28956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07075" y="2170113"/>
            <a:ext cx="1933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51513" y="1633538"/>
            <a:ext cx="20272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191000" y="1981200"/>
            <a:ext cx="19573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40113" y="3021013"/>
            <a:ext cx="20431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3" descr="34x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8600" y="0"/>
            <a:ext cx="129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457200" y="838200"/>
            <a:ext cx="4465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Hướng dẫn bài tập 4 SGK/147:</a:t>
            </a:r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3805238" y="3373438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Giải </a:t>
            </a:r>
          </a:p>
        </p:txBody>
      </p:sp>
      <p:sp>
        <p:nvSpPr>
          <p:cNvPr id="45106" name="Text Box 50"/>
          <p:cNvSpPr txBox="1">
            <a:spLocks noChangeArrowheads="1"/>
          </p:cNvSpPr>
          <p:nvPr/>
        </p:nvSpPr>
        <p:spPr bwMode="auto">
          <a:xfrm>
            <a:off x="708025" y="3810000"/>
            <a:ext cx="790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781050" y="4587875"/>
            <a:ext cx="645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a) Áp dụng định luật bảo toàn khối lượng:</a:t>
            </a:r>
          </a:p>
        </p:txBody>
      </p:sp>
      <p:sp>
        <p:nvSpPr>
          <p:cNvPr id="45108" name="Text Box 52"/>
          <p:cNvSpPr txBox="1">
            <a:spLocks noChangeArrowheads="1"/>
          </p:cNvSpPr>
          <p:nvPr/>
        </p:nvSpPr>
        <p:spPr bwMode="auto">
          <a:xfrm>
            <a:off x="2317750" y="6027738"/>
            <a:ext cx="3846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baseline="-25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 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4187825"/>
            <a:ext cx="6252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hiđroxit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Glixerol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Muối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béo</a:t>
            </a:r>
            <a:endParaRPr lang="en-US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1066800" y="498316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 béo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+    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natrihiđroxit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=    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glixerol  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9" name="WordArt 19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4495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i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99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914400" y="1616075"/>
          <a:ext cx="7391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925"/>
                <a:gridCol w="6467475"/>
              </a:tblGrid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-25000" dirty="0" smtClean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09600" y="12350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 Tóm tắt: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96000" y="1646238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glixerol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0,368 kg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2400" y="1643063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natri hiđroxit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1,2 kg;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28800" y="1662113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 béo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8,58 kg ;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28800" y="21193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 các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axit béo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60% m</a:t>
            </a:r>
            <a:r>
              <a:rPr lang="en-US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xà phòng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28800" y="253047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a)    m</a:t>
            </a:r>
            <a:r>
              <a:rPr lang="en-US" b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? kg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28800" y="2911475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b)    m</a:t>
            </a:r>
            <a:r>
              <a:rPr lang="en-US" b="1" baseline="-25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xà phòng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? kg 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762000" y="6030913"/>
            <a:ext cx="3846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b)  Tính 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 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25" name="Rectangle 63"/>
          <p:cNvSpPr>
            <a:spLocks noChangeArrowheads="1"/>
          </p:cNvSpPr>
          <p:nvPr/>
        </p:nvSpPr>
        <p:spPr bwMode="auto">
          <a:xfrm>
            <a:off x="990600" y="5497513"/>
            <a:ext cx="561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=  ? kg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953000" y="5791200"/>
            <a:ext cx="2895600" cy="835025"/>
            <a:chOff x="5029200" y="5870574"/>
            <a:chExt cx="2895600" cy="835026"/>
          </a:xfrm>
        </p:grpSpPr>
        <p:grpSp>
          <p:nvGrpSpPr>
            <p:cNvPr id="25632" name="Group 34"/>
            <p:cNvGrpSpPr>
              <a:grpSpLocks/>
            </p:cNvGrpSpPr>
            <p:nvPr/>
          </p:nvGrpSpPr>
          <p:grpSpPr bwMode="auto">
            <a:xfrm>
              <a:off x="5246688" y="5870574"/>
              <a:ext cx="2678112" cy="835026"/>
              <a:chOff x="3273425" y="5995986"/>
              <a:chExt cx="2678111" cy="834471"/>
            </a:xfrm>
          </p:grpSpPr>
          <p:sp>
            <p:nvSpPr>
              <p:cNvPr id="25634" name="Text Box 66"/>
              <p:cNvSpPr txBox="1">
                <a:spLocks noChangeArrowheads="1"/>
              </p:cNvSpPr>
              <p:nvPr/>
            </p:nvSpPr>
            <p:spPr bwMode="auto">
              <a:xfrm>
                <a:off x="3273425" y="5995986"/>
                <a:ext cx="1687511" cy="369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="1" baseline="-2500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muối </a:t>
                </a:r>
              </a:p>
            </p:txBody>
          </p:sp>
          <p:sp>
            <p:nvSpPr>
              <p:cNvPr id="25635" name="Text Box 68"/>
              <p:cNvSpPr txBox="1">
                <a:spLocks noChangeArrowheads="1"/>
              </p:cNvSpPr>
              <p:nvPr/>
            </p:nvSpPr>
            <p:spPr bwMode="auto">
              <a:xfrm>
                <a:off x="4483098" y="6232677"/>
                <a:ext cx="14684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x 100%</a:t>
                </a:r>
              </a:p>
            </p:txBody>
          </p:sp>
          <p:sp>
            <p:nvSpPr>
              <p:cNvPr id="25636" name="Text Box 69"/>
              <p:cNvSpPr txBox="1">
                <a:spLocks noChangeArrowheads="1"/>
              </p:cNvSpPr>
              <p:nvPr/>
            </p:nvSpPr>
            <p:spPr bwMode="auto">
              <a:xfrm>
                <a:off x="3360737" y="6461125"/>
                <a:ext cx="647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</p:txBody>
          </p:sp>
        </p:grpSp>
        <p:cxnSp>
          <p:nvCxnSpPr>
            <p:cNvPr id="25633" name="Straight Connector 34"/>
            <p:cNvCxnSpPr>
              <a:cxnSpLocks noChangeShapeType="1"/>
            </p:cNvCxnSpPr>
            <p:nvPr/>
          </p:nvCxnSpPr>
          <p:spPr bwMode="auto">
            <a:xfrm>
              <a:off x="5029200" y="6307772"/>
              <a:ext cx="1219200" cy="1588"/>
            </a:xfrm>
            <a:prstGeom prst="line">
              <a:avLst/>
            </a:prstGeom>
            <a:noFill/>
            <a:ln w="28575" algn="ctr">
              <a:solidFill>
                <a:srgbClr val="000066"/>
              </a:solidFill>
              <a:round/>
              <a:headEnd/>
              <a:tailEnd/>
            </a:ln>
          </p:spPr>
        </p:cxn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4800" y="1300163"/>
            <a:ext cx="78486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CHẤT BÉO.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 4 SGK/147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5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45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"/>
                            </p:stCondLst>
                            <p:childTnLst>
                              <p:par>
                                <p:cTn id="1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2" grpId="0"/>
      <p:bldP spid="45105" grpId="0"/>
      <p:bldP spid="45106" grpId="0"/>
      <p:bldP spid="45107" grpId="0"/>
      <p:bldP spid="45108" grpId="0"/>
      <p:bldP spid="45118" grpId="0"/>
      <p:bldP spid="45119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24" grpId="0"/>
      <p:bldP spid="25" grpId="0"/>
      <p:bldP spid="2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1524000"/>
            <a:ext cx="876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 bị bài sau:</a:t>
            </a:r>
          </a:p>
          <a:p>
            <a:endParaRPr lang="en-US" sz="11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 Ôn lại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 kiến thức về r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ượu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tylic, axit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xetic,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hất béo.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vi-VN" sz="1100" b="1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Nghiên cứu trước b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ài 48: 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ượu etylic, axit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axetic, chất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</a:p>
        </p:txBody>
      </p:sp>
      <p:sp>
        <p:nvSpPr>
          <p:cNvPr id="26627" name="Action Button: End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E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WordArt 19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4495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600" i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99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 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76200" y="1143000"/>
            <a:ext cx="44196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181600" y="644525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2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533400"/>
            <a:ext cx="83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7" descr="Dau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514600"/>
            <a:ext cx="838200" cy="2743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495800" y="42672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phộng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6553200" y="4267200"/>
            <a:ext cx="1423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648200" y="6324600"/>
            <a:ext cx="208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29400" y="63246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8305800" y="54102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</a:t>
            </a:r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9" name="Picture 22" descr="lạ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4384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4" descr="Lấy-cao-răng-như-thế-nào-với-phương-pháp-tự-nhiên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800600"/>
            <a:ext cx="1676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25" descr="tải xuống (27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800601"/>
            <a:ext cx="1562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ải xuố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362200"/>
            <a:ext cx="1447800" cy="178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/>
      <p:bldP spid="34" grpId="0"/>
      <p:bldP spid="44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béo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 smtClean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412875"/>
          <a:ext cx="8351837" cy="48361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30625"/>
                <a:gridCol w="4621212"/>
              </a:tblGrid>
              <a:tr h="873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bô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Chất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béo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tính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trọng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lượng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̃ </a:t>
                      </a: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tươi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/>
                </a:tc>
              </a:tr>
              <a:tr h="39629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Sữa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Sữa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Lá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Hạt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̃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– 5,5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 – 6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– 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– 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 – 0,9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– 3,9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– 0,5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– 0,3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– 0,7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2082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5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648200" y="712788"/>
            <a:ext cx="441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724400" y="1235075"/>
            <a:ext cx="4267200" cy="1570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Cho vài giọt dầu ăn lần lượt vào hai ống nghiệm: </a:t>
            </a:r>
            <a:endParaRPr lang="en-US" sz="2400" b="1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Ống nghiệm 1: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đựng nước </a:t>
            </a:r>
            <a:endParaRPr lang="en-US" sz="2400" b="1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en-US" sz="2400" b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Ống nghiệm 2: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đựng benzen</a:t>
            </a:r>
            <a:endParaRPr lang="vi-VN" sz="2400">
              <a:solidFill>
                <a:srgbClr val="FFFF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 bwMode="auto">
          <a:xfrm>
            <a:off x="0" y="27432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" name="Picture 13" descr="Picture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105275"/>
            <a:ext cx="4699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97338"/>
            <a:ext cx="4699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7415213" y="6151563"/>
          <a:ext cx="585787" cy="454025"/>
        </p:xfrm>
        <a:graphic>
          <a:graphicData uri="http://schemas.openxmlformats.org/presentationml/2006/ole">
            <p:oleObj spid="_x0000_s2050" name="CorelDRAW" r:id="rId5" imgW="1373400" imgH="3587400" progId="">
              <p:embed/>
            </p:oleObj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6934200" y="3213100"/>
          <a:ext cx="766763" cy="579438"/>
        </p:xfrm>
        <a:graphic>
          <a:graphicData uri="http://schemas.openxmlformats.org/presentationml/2006/ole">
            <p:oleObj spid="_x0000_s2051" name="CorelDRAW" r:id="rId6" imgW="9134280" imgH="6894360" progId="">
              <p:embed/>
            </p:oleObj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7686675" y="3814763"/>
          <a:ext cx="150813" cy="282575"/>
        </p:xfrm>
        <a:graphic>
          <a:graphicData uri="http://schemas.openxmlformats.org/presentationml/2006/ole">
            <p:oleObj spid="_x0000_s2052" name="CorelDRAW" r:id="rId7" imgW="6914160" imgH="12886200" progId="">
              <p:embed/>
            </p:oleObj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7559675" y="5372100"/>
          <a:ext cx="441325" cy="517525"/>
        </p:xfrm>
        <a:graphic>
          <a:graphicData uri="http://schemas.openxmlformats.org/presentationml/2006/ole">
            <p:oleObj spid="_x0000_s2053" name="CorelDRAW" r:id="rId8" imgW="1373400" imgH="3587400" progId="">
              <p:embed/>
            </p:oleObj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7467600" y="5702300"/>
          <a:ext cx="512763" cy="492125"/>
        </p:xfrm>
        <a:graphic>
          <a:graphicData uri="http://schemas.openxmlformats.org/presentationml/2006/ole">
            <p:oleObj spid="_x0000_s2054" name="CorelDRAW" r:id="rId9" imgW="1373400" imgH="3587400" progId="">
              <p:embed/>
            </p:oleObj>
          </a:graphicData>
        </a:graphic>
      </p:graphicFrame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7666038" y="3794125"/>
          <a:ext cx="150812" cy="282575"/>
        </p:xfrm>
        <a:graphic>
          <a:graphicData uri="http://schemas.openxmlformats.org/presentationml/2006/ole">
            <p:oleObj spid="_x0000_s2055" name="CorelDRAW" r:id="rId10" imgW="6914160" imgH="12886200" progId="">
              <p:embed/>
            </p:oleObj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7681913" y="3808413"/>
          <a:ext cx="150812" cy="282575"/>
        </p:xfrm>
        <a:graphic>
          <a:graphicData uri="http://schemas.openxmlformats.org/presentationml/2006/ole">
            <p:oleObj spid="_x0000_s2056" name="CorelDRAW" r:id="rId11" imgW="6914160" imgH="12886200" progId="">
              <p:embed/>
            </p:oleObj>
          </a:graphicData>
        </a:graphic>
      </p:graphicFrame>
      <p:graphicFrame>
        <p:nvGraphicFramePr>
          <p:cNvPr id="38930" name="Object 18"/>
          <p:cNvGraphicFramePr>
            <a:graphicFrameLocks noChangeAspect="1"/>
          </p:cNvGraphicFramePr>
          <p:nvPr/>
        </p:nvGraphicFramePr>
        <p:xfrm>
          <a:off x="5192713" y="3267075"/>
          <a:ext cx="750887" cy="517525"/>
        </p:xfrm>
        <a:graphic>
          <a:graphicData uri="http://schemas.openxmlformats.org/presentationml/2006/ole">
            <p:oleObj spid="_x0000_s2057" name="CorelDRAW" r:id="rId12" imgW="9134280" imgH="6894360" progId="">
              <p:embed/>
            </p:oleObj>
          </a:graphicData>
        </a:graphic>
      </p:graphicFrame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5732463" y="5629275"/>
          <a:ext cx="446087" cy="430213"/>
        </p:xfrm>
        <a:graphic>
          <a:graphicData uri="http://schemas.openxmlformats.org/presentationml/2006/ole">
            <p:oleObj spid="_x0000_s2058" name="CorelDRAW" r:id="rId13" imgW="1373400" imgH="1825200" progId="">
              <p:embed/>
            </p:oleObj>
          </a:graphicData>
        </a:graphic>
      </p:graphicFrame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5873750" y="3775075"/>
          <a:ext cx="117475" cy="220663"/>
        </p:xfrm>
        <a:graphic>
          <a:graphicData uri="http://schemas.openxmlformats.org/presentationml/2006/ole">
            <p:oleObj spid="_x0000_s2059" name="CorelDRAW" r:id="rId14" imgW="6914160" imgH="12886200" progId="">
              <p:embed/>
            </p:oleObj>
          </a:graphicData>
        </a:graphic>
      </p:graphicFrame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5730875" y="5553075"/>
          <a:ext cx="441325" cy="446088"/>
        </p:xfrm>
        <a:graphic>
          <a:graphicData uri="http://schemas.openxmlformats.org/presentationml/2006/ole">
            <p:oleObj spid="_x0000_s2060" name="CorelDRAW" r:id="rId15" imgW="1373400" imgH="1825200" progId="">
              <p:embed/>
            </p:oleObj>
          </a:graphicData>
        </a:graphic>
      </p:graphicFrame>
      <p:graphicFrame>
        <p:nvGraphicFramePr>
          <p:cNvPr id="38934" name="Object 22"/>
          <p:cNvGraphicFramePr>
            <a:graphicFrameLocks noChangeAspect="1"/>
          </p:cNvGraphicFramePr>
          <p:nvPr/>
        </p:nvGraphicFramePr>
        <p:xfrm>
          <a:off x="5715000" y="5411788"/>
          <a:ext cx="457200" cy="446087"/>
        </p:xfrm>
        <a:graphic>
          <a:graphicData uri="http://schemas.openxmlformats.org/presentationml/2006/ole">
            <p:oleObj spid="_x0000_s2061" name="CorelDRAW" r:id="rId16" imgW="1373400" imgH="1825200" progId="">
              <p:embed/>
            </p:oleObj>
          </a:graphicData>
        </a:graphic>
      </p:graphicFrame>
      <p:graphicFrame>
        <p:nvGraphicFramePr>
          <p:cNvPr id="38935" name="Object 23"/>
          <p:cNvGraphicFramePr>
            <a:graphicFrameLocks noChangeAspect="1"/>
          </p:cNvGraphicFramePr>
          <p:nvPr/>
        </p:nvGraphicFramePr>
        <p:xfrm>
          <a:off x="5916613" y="3851275"/>
          <a:ext cx="106362" cy="198438"/>
        </p:xfrm>
        <a:graphic>
          <a:graphicData uri="http://schemas.openxmlformats.org/presentationml/2006/ole">
            <p:oleObj spid="_x0000_s2062" name="CorelDRAW" r:id="rId17" imgW="6914160" imgH="12886200" progId="">
              <p:embed/>
            </p:oleObj>
          </a:graphicData>
        </a:graphic>
      </p:graphicFrame>
      <p:graphicFrame>
        <p:nvGraphicFramePr>
          <p:cNvPr id="38936" name="Object 24"/>
          <p:cNvGraphicFramePr>
            <a:graphicFrameLocks noChangeAspect="1"/>
          </p:cNvGraphicFramePr>
          <p:nvPr/>
        </p:nvGraphicFramePr>
        <p:xfrm>
          <a:off x="5867400" y="3763963"/>
          <a:ext cx="138113" cy="234950"/>
        </p:xfrm>
        <a:graphic>
          <a:graphicData uri="http://schemas.openxmlformats.org/presentationml/2006/ole">
            <p:oleObj spid="_x0000_s2063" name="CorelDRAW" r:id="rId18" imgW="6914160" imgH="12886200" progId="">
              <p:embed/>
            </p:oleObj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001000" y="50292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10800000" flipV="1">
            <a:off x="7772400" y="5553075"/>
            <a:ext cx="609600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72000" y="51816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>
            <a:off x="5303838" y="5629275"/>
            <a:ext cx="639762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75325" y="4486275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604125" y="4486275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572000" y="35687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 ăn</a:t>
            </a:r>
          </a:p>
        </p:txBody>
      </p: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flipV="1">
            <a:off x="5334000" y="3648075"/>
            <a:ext cx="381000" cy="76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19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 bwMode="auto">
          <a:xfrm>
            <a:off x="152400" y="1219200"/>
            <a:ext cx="44196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7 L 0.00122 0.277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1.48148E-6 L 0.00244 0.276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7.40741E-7 L -0.00278 0.2629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4.81481E-6 L 0.00122 0.244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00347 0.241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0174 0.25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 animBg="1"/>
      <p:bldP spid="29" grpId="0" build="allAtOnce"/>
      <p:bldP spid="42" grpId="0"/>
      <p:bldP spid="45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3095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1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084" name="Rectangle 5"/>
          <p:cNvSpPr txBox="1">
            <a:spLocks noChangeArrowheads="1"/>
          </p:cNvSpPr>
          <p:nvPr/>
        </p:nvSpPr>
        <p:spPr bwMode="auto">
          <a:xfrm>
            <a:off x="0" y="2667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4800600" y="1643063"/>
            <a:ext cx="4267200" cy="23082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nhẹ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nổi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benzen</a:t>
            </a:r>
            <a:endParaRPr lang="vi-VN" sz="24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181600" y="720725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2 ?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4" name="Picture 8" descr="Cau ho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09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715000" y="4114800"/>
            <a:ext cx="2298700" cy="2532063"/>
            <a:chOff x="5715000" y="4173128"/>
            <a:chExt cx="2298153" cy="2532472"/>
          </a:xfrm>
        </p:grpSpPr>
        <p:grpSp>
          <p:nvGrpSpPr>
            <p:cNvPr id="3090" name="Group 42"/>
            <p:cNvGrpSpPr>
              <a:grpSpLocks/>
            </p:cNvGrpSpPr>
            <p:nvPr/>
          </p:nvGrpSpPr>
          <p:grpSpPr bwMode="auto">
            <a:xfrm>
              <a:off x="5715000" y="4173128"/>
              <a:ext cx="2298153" cy="2532472"/>
              <a:chOff x="5715000" y="4173128"/>
              <a:chExt cx="2298153" cy="2532472"/>
            </a:xfrm>
          </p:grpSpPr>
          <p:pic>
            <p:nvPicPr>
              <p:cNvPr id="3091" name="Picture 14" descr="Picture22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43800" y="4182064"/>
                <a:ext cx="469353" cy="252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2" name="Picture 16" descr="Picture22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0" y="4173128"/>
                <a:ext cx="469353" cy="2523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075" name="Object 16"/>
              <p:cNvGraphicFramePr>
                <a:graphicFrameLocks noChangeAspect="1"/>
              </p:cNvGraphicFramePr>
              <p:nvPr/>
            </p:nvGraphicFramePr>
            <p:xfrm>
              <a:off x="7559040" y="5447619"/>
              <a:ext cx="441960" cy="517525"/>
            </p:xfrm>
            <a:graphic>
              <a:graphicData uri="http://schemas.openxmlformats.org/presentationml/2006/ole">
                <p:oleObj spid="_x0000_s3075" name="CorelDRAW" r:id="rId5" imgW="1373400" imgH="3587400" progId="">
                  <p:embed/>
                </p:oleObj>
              </a:graphicData>
            </a:graphic>
          </p:graphicFrame>
          <p:graphicFrame>
            <p:nvGraphicFramePr>
              <p:cNvPr id="3076" name="Object 17"/>
              <p:cNvGraphicFramePr>
                <a:graphicFrameLocks noChangeAspect="1"/>
              </p:cNvGraphicFramePr>
              <p:nvPr/>
            </p:nvGraphicFramePr>
            <p:xfrm>
              <a:off x="7467600" y="5777819"/>
              <a:ext cx="512763" cy="492125"/>
            </p:xfrm>
            <a:graphic>
              <a:graphicData uri="http://schemas.openxmlformats.org/presentationml/2006/ole">
                <p:oleObj spid="_x0000_s3076" name="CorelDRAW" r:id="rId6" imgW="1373400" imgH="3587400" progId="">
                  <p:embed/>
                </p:oleObj>
              </a:graphicData>
            </a:graphic>
          </p:graphicFrame>
          <p:graphicFrame>
            <p:nvGraphicFramePr>
              <p:cNvPr id="3077" name="Object 21"/>
              <p:cNvGraphicFramePr>
                <a:graphicFrameLocks noChangeAspect="1"/>
              </p:cNvGraphicFramePr>
              <p:nvPr/>
            </p:nvGraphicFramePr>
            <p:xfrm>
              <a:off x="5731828" y="5706064"/>
              <a:ext cx="446087" cy="430212"/>
            </p:xfrm>
            <a:graphic>
              <a:graphicData uri="http://schemas.openxmlformats.org/presentationml/2006/ole">
                <p:oleObj spid="_x0000_s3077" name="CorelDRAW" r:id="rId7" imgW="1373400" imgH="1825200" progId="">
                  <p:embed/>
                </p:oleObj>
              </a:graphicData>
            </a:graphic>
          </p:graphicFrame>
          <p:graphicFrame>
            <p:nvGraphicFramePr>
              <p:cNvPr id="3078" name="Object 23"/>
              <p:cNvGraphicFramePr>
                <a:graphicFrameLocks noChangeAspect="1"/>
              </p:cNvGraphicFramePr>
              <p:nvPr/>
            </p:nvGraphicFramePr>
            <p:xfrm>
              <a:off x="5730240" y="5629864"/>
              <a:ext cx="441960" cy="446088"/>
            </p:xfrm>
            <a:graphic>
              <a:graphicData uri="http://schemas.openxmlformats.org/presentationml/2006/ole">
                <p:oleObj spid="_x0000_s3078" name="CorelDRAW" r:id="rId8" imgW="1373400" imgH="1825200" progId="">
                  <p:embed/>
                </p:oleObj>
              </a:graphicData>
            </a:graphic>
          </p:graphicFrame>
          <p:graphicFrame>
            <p:nvGraphicFramePr>
              <p:cNvPr id="3079" name="Object 24"/>
              <p:cNvGraphicFramePr>
                <a:graphicFrameLocks noChangeAspect="1"/>
              </p:cNvGraphicFramePr>
              <p:nvPr/>
            </p:nvGraphicFramePr>
            <p:xfrm>
              <a:off x="5715000" y="5488577"/>
              <a:ext cx="457200" cy="446087"/>
            </p:xfrm>
            <a:graphic>
              <a:graphicData uri="http://schemas.openxmlformats.org/presentationml/2006/ole">
                <p:oleObj spid="_x0000_s3079" name="CorelDRAW" r:id="rId9" imgW="1373400" imgH="1825200" progId="">
                  <p:embed/>
                </p:oleObj>
              </a:graphicData>
            </a:graphic>
          </p:graphicFrame>
          <p:sp>
            <p:nvSpPr>
              <p:cNvPr id="3093" name="TextBox 38"/>
              <p:cNvSpPr txBox="1">
                <a:spLocks noChangeArrowheads="1"/>
              </p:cNvSpPr>
              <p:nvPr/>
            </p:nvSpPr>
            <p:spPr bwMode="auto">
              <a:xfrm>
                <a:off x="5775960" y="4563064"/>
                <a:ext cx="304800" cy="46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094" name="TextBox 39"/>
              <p:cNvSpPr txBox="1">
                <a:spLocks noChangeArrowheads="1"/>
              </p:cNvSpPr>
              <p:nvPr/>
            </p:nvSpPr>
            <p:spPr bwMode="auto">
              <a:xfrm>
                <a:off x="7604760" y="4563064"/>
                <a:ext cx="304800" cy="461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graphicFrame>
          <p:nvGraphicFramePr>
            <p:cNvPr id="3074" name="Object 13"/>
            <p:cNvGraphicFramePr>
              <a:graphicFrameLocks noChangeAspect="1"/>
            </p:cNvGraphicFramePr>
            <p:nvPr/>
          </p:nvGraphicFramePr>
          <p:xfrm>
            <a:off x="7415212" y="6227399"/>
            <a:ext cx="585788" cy="454025"/>
          </p:xfrm>
          <a:graphic>
            <a:graphicData uri="http://schemas.openxmlformats.org/presentationml/2006/ole">
              <p:oleObj spid="_x0000_s3074" name="CorelDRAW" r:id="rId10" imgW="1373400" imgH="3587400" progId="">
                <p:embed/>
              </p:oleObj>
            </a:graphicData>
          </a:graphic>
        </p:graphicFrame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76200" y="1143000"/>
            <a:ext cx="44196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3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0" y="2667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181600" y="815975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trọng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0" name="Picture 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096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0" y="3124200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nhẹ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tan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tan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benzen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xăng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dầu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hỏa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…</a:t>
            </a:r>
            <a:endParaRPr lang="vi-VN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724400" y="685800"/>
            <a:ext cx="42672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96</a:t>
            </a:r>
            <a:r>
              <a:rPr lang="en-US" sz="2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4694238" y="2043113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4710113" y="2497138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33"/>
          <p:cNvSpPr>
            <a:spLocks noChangeArrowheads="1"/>
          </p:cNvSpPr>
          <p:nvPr/>
        </p:nvSpPr>
        <p:spPr bwMode="auto">
          <a:xfrm>
            <a:off x="4710113" y="3290888"/>
            <a:ext cx="3810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3000" y="3505200"/>
            <a:ext cx="3657600" cy="762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thích sự lựa chọn đó.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3717925"/>
            <a:ext cx="4343400" cy="31400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b, c, e: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0" y="1219200"/>
            <a:ext cx="44196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2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build="allAtOnce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3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246" name="Rectangle 5"/>
          <p:cNvSpPr txBox="1">
            <a:spLocks noChangeArrowheads="1"/>
          </p:cNvSpPr>
          <p:nvPr/>
        </p:nvSpPr>
        <p:spPr bwMode="auto">
          <a:xfrm>
            <a:off x="0" y="2667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sz="2000" dirty="0">
              <a:solidFill>
                <a:srgbClr val="FF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0" y="3124200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nhẹ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tan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benzen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xăng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hỏa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…</a:t>
            </a:r>
            <a:endParaRPr lang="vi-VN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0" y="1219200"/>
            <a:ext cx="4419600" cy="1524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mô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096000" y="20574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0" y="838200"/>
            <a:ext cx="4344785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325"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  tan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….…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24384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0" y="384"/>
            <a:chExt cx="5760" cy="3936"/>
          </a:xfrm>
        </p:grpSpPr>
        <p:sp>
          <p:nvSpPr>
            <p:cNvPr id="11296" name="Line 9"/>
            <p:cNvSpPr>
              <a:spLocks noChangeShapeType="1"/>
            </p:cNvSpPr>
            <p:nvPr/>
          </p:nvSpPr>
          <p:spPr bwMode="auto">
            <a:xfrm>
              <a:off x="2880" y="384"/>
              <a:ext cx="0" cy="3936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10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7" name="Rectangle 24"/>
          <p:cNvSpPr>
            <a:spLocks noChangeArrowheads="1"/>
          </p:cNvSpPr>
          <p:nvPr/>
        </p:nvSpPr>
        <p:spPr bwMode="auto">
          <a:xfrm rot="5400000">
            <a:off x="4525169" y="-4009231"/>
            <a:ext cx="93662" cy="9144000"/>
          </a:xfrm>
          <a:prstGeom prst="rect">
            <a:avLst/>
          </a:prstGeom>
          <a:gradFill rotWithShape="1">
            <a:gsLst>
              <a:gs pos="0">
                <a:schemeClr val="hlink">
                  <a:alpha val="70000"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5"/>
          <p:cNvSpPr txBox="1">
            <a:spLocks noChangeArrowheads="1"/>
          </p:cNvSpPr>
          <p:nvPr/>
        </p:nvSpPr>
        <p:spPr bwMode="auto">
          <a:xfrm>
            <a:off x="0" y="7620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 BÉO CÓ Ở ĐÂU?</a:t>
            </a: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 txBox="1">
            <a:spLocks noChangeArrowheads="1"/>
          </p:cNvSpPr>
          <p:nvPr/>
        </p:nvSpPr>
        <p:spPr bwMode="auto">
          <a:xfrm>
            <a:off x="76200" y="1143000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nhiều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mô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mỡ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động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còn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trong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thực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vật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béo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tập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trung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nhiều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ở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quả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hạt</a:t>
            </a:r>
            <a:r>
              <a:rPr lang="en-US" sz="2000" b="1" dirty="0" smtClean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lang="vi-VN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270" name="Rectangle 5"/>
          <p:cNvSpPr txBox="1">
            <a:spLocks noChangeArrowheads="1"/>
          </p:cNvSpPr>
          <p:nvPr/>
        </p:nvSpPr>
        <p:spPr bwMode="auto">
          <a:xfrm>
            <a:off x="0" y="24384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TÍNH CHẤT VẬT LÍ.</a:t>
            </a: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24400" y="685800"/>
            <a:ext cx="434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Đun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nóng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chất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béo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nước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ở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nhiệt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độ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áp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suất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cao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người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ta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thu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glixerol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glixerin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axit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béo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272" name="Rectangle 5"/>
          <p:cNvSpPr txBox="1">
            <a:spLocks noChangeArrowheads="1"/>
          </p:cNvSpPr>
          <p:nvPr/>
        </p:nvSpPr>
        <p:spPr bwMode="auto">
          <a:xfrm>
            <a:off x="0" y="2819400"/>
            <a:ext cx="4419600" cy="1066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Chất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nhẹ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hơn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nước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không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tan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nước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tan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benzen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xăng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dầu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hỏa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…</a:t>
            </a:r>
            <a:endParaRPr lang="vi-VN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0" y="3886200"/>
            <a:ext cx="47244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III–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THÀNH PHẦN VÀ CẤU TẠO.</a:t>
            </a: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495800" y="1828800"/>
            <a:ext cx="2835275" cy="1905000"/>
            <a:chOff x="4861560" y="3886200"/>
            <a:chExt cx="2834640" cy="1905000"/>
          </a:xfrm>
        </p:grpSpPr>
        <p:sp>
          <p:nvSpPr>
            <p:cNvPr id="11290" name="Rectangle 6"/>
            <p:cNvSpPr>
              <a:spLocks noChangeArrowheads="1"/>
            </p:cNvSpPr>
            <p:nvPr/>
          </p:nvSpPr>
          <p:spPr bwMode="auto">
            <a:xfrm>
              <a:off x="4861560" y="4495800"/>
              <a:ext cx="2702257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b="1" dirty="0"/>
                <a:t>    OH     </a:t>
              </a:r>
              <a:r>
                <a:rPr lang="en-US" sz="2000" b="1" dirty="0" err="1"/>
                <a:t>OH</a:t>
              </a:r>
              <a:r>
                <a:rPr lang="en-US" sz="2000" b="1" dirty="0"/>
                <a:t>    </a:t>
              </a:r>
              <a:r>
                <a:rPr lang="en-US" sz="2000" b="1" dirty="0" err="1"/>
                <a:t>OH</a:t>
              </a:r>
              <a:endParaRPr lang="en-US" sz="2000" b="1" dirty="0"/>
            </a:p>
          </p:txBody>
        </p:sp>
        <p:grpSp>
          <p:nvGrpSpPr>
            <p:cNvPr id="11291" name="Group 33"/>
            <p:cNvGrpSpPr>
              <a:grpSpLocks/>
            </p:cNvGrpSpPr>
            <p:nvPr/>
          </p:nvGrpSpPr>
          <p:grpSpPr bwMode="auto">
            <a:xfrm>
              <a:off x="5034887" y="3886200"/>
              <a:ext cx="2661313" cy="1828800"/>
              <a:chOff x="5034887" y="3886200"/>
              <a:chExt cx="2661313" cy="1828800"/>
            </a:xfrm>
          </p:grpSpPr>
          <p:sp>
            <p:nvSpPr>
              <p:cNvPr id="11292" name="Rectangle 4"/>
              <p:cNvSpPr>
                <a:spLocks noChangeArrowheads="1"/>
              </p:cNvSpPr>
              <p:nvPr/>
            </p:nvSpPr>
            <p:spPr bwMode="auto">
              <a:xfrm>
                <a:off x="5034887" y="3886200"/>
                <a:ext cx="2661313" cy="182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b="1" dirty="0"/>
                  <a:t>CH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– CH – CH</a:t>
                </a:r>
                <a:r>
                  <a:rPr lang="en-US" sz="2000" b="1" baseline="-25000" dirty="0"/>
                  <a:t>2</a:t>
                </a:r>
                <a:endParaRPr lang="en-US" sz="2000" b="1" dirty="0"/>
              </a:p>
              <a:p>
                <a:pPr algn="ctr"/>
                <a:endParaRPr lang="en-US" sz="2000" b="1" dirty="0"/>
              </a:p>
            </p:txBody>
          </p:sp>
          <p:cxnSp>
            <p:nvCxnSpPr>
              <p:cNvPr id="11293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304314" y="492172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294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6186646" y="493696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295" name="Straight Connector 31"/>
              <p:cNvCxnSpPr>
                <a:cxnSpLocks noChangeShapeType="1"/>
              </p:cNvCxnSpPr>
              <p:nvPr/>
            </p:nvCxnSpPr>
            <p:spPr bwMode="auto">
              <a:xfrm rot="5400000">
                <a:off x="6934994" y="492172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4648200" y="1905000"/>
            <a:ext cx="4419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Glixerol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công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thức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cấu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tạo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là</a:t>
            </a:r>
            <a:r>
              <a:rPr lang="en-US" sz="2000" b="1" dirty="0">
                <a:solidFill>
                  <a:srgbClr val="0033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 bwMode="auto">
          <a:xfrm>
            <a:off x="4648200" y="3352800"/>
            <a:ext cx="1371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Viết gọn:</a:t>
            </a:r>
          </a:p>
          <a:p>
            <a:pPr algn="just"/>
            <a:endParaRPr lang="en-US" sz="2000" b="1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019800" y="3276600"/>
            <a:ext cx="175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>
                <a:solidFill>
                  <a:srgbClr val="C00000"/>
                </a:solidFill>
                <a:latin typeface="Arial" pitchFamily="34" charset="0"/>
              </a:rPr>
              <a:t> C</a:t>
            </a:r>
            <a:r>
              <a:rPr lang="en-US" sz="2200" b="1" baseline="-25000">
                <a:solidFill>
                  <a:srgbClr val="C00000"/>
                </a:solidFill>
                <a:latin typeface="Arial" pitchFamily="34" charset="0"/>
              </a:rPr>
              <a:t>3</a:t>
            </a:r>
            <a:r>
              <a:rPr lang="en-US" sz="2200" b="1">
                <a:solidFill>
                  <a:srgbClr val="C00000"/>
                </a:solidFill>
                <a:latin typeface="Arial" pitchFamily="34" charset="0"/>
              </a:rPr>
              <a:t>H</a:t>
            </a:r>
            <a:r>
              <a:rPr lang="en-US" sz="2200" b="1" baseline="-25000">
                <a:solidFill>
                  <a:srgbClr val="C00000"/>
                </a:solidFill>
                <a:latin typeface="Arial" pitchFamily="34" charset="0"/>
              </a:rPr>
              <a:t>5</a:t>
            </a:r>
            <a:r>
              <a:rPr lang="en-US" sz="2200" b="1">
                <a:solidFill>
                  <a:srgbClr val="C00000"/>
                </a:solidFill>
                <a:latin typeface="Arial" pitchFamily="34" charset="0"/>
              </a:rPr>
              <a:t>(OH)</a:t>
            </a:r>
            <a:r>
              <a:rPr lang="en-US" sz="2200" b="1" baseline="-25000">
                <a:solidFill>
                  <a:srgbClr val="C00000"/>
                </a:solidFill>
                <a:latin typeface="Arial" pitchFamily="34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42" name="Rectangle 5"/>
          <p:cNvSpPr txBox="1">
            <a:spLocks noChangeArrowheads="1"/>
          </p:cNvSpPr>
          <p:nvPr/>
        </p:nvSpPr>
        <p:spPr bwMode="auto">
          <a:xfrm>
            <a:off x="4648200" y="3733800"/>
            <a:ext cx="4419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béo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axit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hữu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chung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7315200" y="3978275"/>
            <a:ext cx="1752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200" b="1" dirty="0">
                <a:solidFill>
                  <a:srgbClr val="C00000"/>
                </a:solidFill>
                <a:latin typeface="Arial" pitchFamily="34" charset="0"/>
              </a:rPr>
              <a:t> R – COOH</a:t>
            </a:r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4648200" y="4495800"/>
            <a:ext cx="4419600" cy="685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R–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; 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; C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…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2000" b="1" dirty="0">
              <a:solidFill>
                <a:srgbClr val="0033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28600" y="914400"/>
            <a:ext cx="3962400" cy="2514600"/>
            <a:chOff x="2814053" y="3886200"/>
            <a:chExt cx="5491747" cy="3276600"/>
          </a:xfrm>
        </p:grpSpPr>
        <p:sp>
          <p:nvSpPr>
            <p:cNvPr id="11288" name="Cloud Callout 62"/>
            <p:cNvSpPr>
              <a:spLocks noChangeArrowheads="1"/>
            </p:cNvSpPr>
            <p:nvPr/>
          </p:nvSpPr>
          <p:spPr bwMode="auto">
            <a:xfrm>
              <a:off x="2814053" y="3886200"/>
              <a:ext cx="5491747" cy="3276600"/>
            </a:xfrm>
            <a:prstGeom prst="cloudCallout">
              <a:avLst>
                <a:gd name="adj1" fmla="val 62074"/>
                <a:gd name="adj2" fmla="val 21130"/>
              </a:avLst>
            </a:prstGeom>
            <a:solidFill>
              <a:srgbClr val="008000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289" name="TextBox 63"/>
            <p:cNvSpPr txBox="1">
              <a:spLocks noChangeArrowheads="1"/>
            </p:cNvSpPr>
            <p:nvPr/>
          </p:nvSpPr>
          <p:spPr bwMode="auto">
            <a:xfrm>
              <a:off x="3236495" y="4771768"/>
              <a:ext cx="4724399" cy="156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b="1" dirty="0" err="1">
                  <a:solidFill>
                    <a:schemeClr val="bg1"/>
                  </a:solidFill>
                </a:rPr>
                <a:t>Đặc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điểm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cấu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tạo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của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glixerol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rgbClr val="FFFF00"/>
                  </a:solidFill>
                </a:rPr>
                <a:t>C</a:t>
              </a:r>
              <a:r>
                <a:rPr lang="en-US" b="1" baseline="-25000" dirty="0">
                  <a:solidFill>
                    <a:srgbClr val="FFFF00"/>
                  </a:solidFill>
                </a:rPr>
                <a:t>3</a:t>
              </a:r>
              <a:r>
                <a:rPr lang="en-US" b="1" dirty="0">
                  <a:solidFill>
                    <a:srgbClr val="FFFF00"/>
                  </a:solidFill>
                </a:rPr>
                <a:t>H</a:t>
              </a:r>
              <a:r>
                <a:rPr lang="en-US" b="1" baseline="-25000" dirty="0">
                  <a:solidFill>
                    <a:srgbClr val="FFFF00"/>
                  </a:solidFill>
                </a:rPr>
                <a:t>5</a:t>
              </a:r>
              <a:r>
                <a:rPr lang="en-US" b="1" dirty="0">
                  <a:solidFill>
                    <a:srgbClr val="FFFF00"/>
                  </a:solidFill>
                </a:rPr>
                <a:t>(OH)</a:t>
              </a:r>
              <a:r>
                <a:rPr lang="en-US" b="1" baseline="-25000" dirty="0">
                  <a:solidFill>
                    <a:srgbClr val="FFFF00"/>
                  </a:solidFill>
                </a:rPr>
                <a:t>3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có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gì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giống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với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rượu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etylic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rgbClr val="FFFF00"/>
                  </a:solidFill>
                </a:rPr>
                <a:t>C</a:t>
              </a:r>
              <a:r>
                <a:rPr lang="en-US" b="1" baseline="-25000" dirty="0">
                  <a:solidFill>
                    <a:srgbClr val="FFFF00"/>
                  </a:solidFill>
                </a:rPr>
                <a:t>2</a:t>
              </a:r>
              <a:r>
                <a:rPr lang="en-US" b="1" dirty="0">
                  <a:solidFill>
                    <a:srgbClr val="FFFF00"/>
                  </a:solidFill>
                </a:rPr>
                <a:t>H</a:t>
              </a:r>
              <a:r>
                <a:rPr lang="en-US" b="1" baseline="-25000" dirty="0">
                  <a:solidFill>
                    <a:srgbClr val="FFFF00"/>
                  </a:solidFill>
                </a:rPr>
                <a:t>5</a:t>
              </a:r>
              <a:r>
                <a:rPr lang="en-US" b="1" dirty="0">
                  <a:solidFill>
                    <a:srgbClr val="FFFF00"/>
                  </a:solidFill>
                </a:rPr>
                <a:t>OH</a:t>
              </a:r>
              <a:r>
                <a:rPr lang="en-US" b="1" dirty="0">
                  <a:solidFill>
                    <a:schemeClr val="bg1"/>
                  </a:solidFill>
                </a:rPr>
                <a:t> ?</a:t>
              </a:r>
            </a:p>
          </p:txBody>
        </p:sp>
      </p:grpSp>
      <p:sp>
        <p:nvSpPr>
          <p:cNvPr id="49" name="Oval 33"/>
          <p:cNvSpPr>
            <a:spLocks noChangeArrowheads="1"/>
          </p:cNvSpPr>
          <p:nvPr/>
        </p:nvSpPr>
        <p:spPr bwMode="auto">
          <a:xfrm>
            <a:off x="4862513" y="2865438"/>
            <a:ext cx="547687" cy="471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5730875" y="2865438"/>
            <a:ext cx="547688" cy="471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6507163" y="2865438"/>
            <a:ext cx="547687" cy="471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228600" y="914400"/>
            <a:ext cx="3962400" cy="2514600"/>
            <a:chOff x="2814053" y="3886200"/>
            <a:chExt cx="5491747" cy="3276600"/>
          </a:xfrm>
          <a:solidFill>
            <a:srgbClr val="008000"/>
          </a:solidFill>
        </p:grpSpPr>
        <p:sp>
          <p:nvSpPr>
            <p:cNvPr id="53" name="Cloud Callout 62"/>
            <p:cNvSpPr>
              <a:spLocks noChangeArrowheads="1"/>
            </p:cNvSpPr>
            <p:nvPr/>
          </p:nvSpPr>
          <p:spPr bwMode="auto">
            <a:xfrm>
              <a:off x="2814053" y="3886200"/>
              <a:ext cx="5491747" cy="3276600"/>
            </a:xfrm>
            <a:prstGeom prst="cloudCallout">
              <a:avLst>
                <a:gd name="adj1" fmla="val 128996"/>
                <a:gd name="adj2" fmla="val 82342"/>
              </a:avLst>
            </a:prstGeom>
            <a:grpFill/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63"/>
            <p:cNvSpPr txBox="1">
              <a:spLocks noChangeArrowheads="1"/>
            </p:cNvSpPr>
            <p:nvPr/>
          </p:nvSpPr>
          <p:spPr bwMode="auto">
            <a:xfrm>
              <a:off x="3236495" y="4771768"/>
              <a:ext cx="4724399" cy="13234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axit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béo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R-COOH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axit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axetic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000" b="1" baseline="-25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-COOH </a:t>
              </a: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5" name="Oval 33"/>
          <p:cNvSpPr>
            <a:spLocks noChangeArrowheads="1"/>
          </p:cNvSpPr>
          <p:nvPr/>
        </p:nvSpPr>
        <p:spPr bwMode="auto">
          <a:xfrm>
            <a:off x="7924800" y="4022725"/>
            <a:ext cx="990600" cy="4730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59 -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47:                  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4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8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 build="allAtOnce"/>
      <p:bldP spid="36" grpId="0" build="allAtOnce"/>
      <p:bldP spid="40" grpId="0" build="allAtOnce"/>
      <p:bldP spid="41" grpId="0"/>
      <p:bldP spid="42" grpId="0" build="allAtOnce"/>
      <p:bldP spid="44" grpId="0"/>
      <p:bldP spid="45" grpId="0" build="allAtOnce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3196</TotalTime>
  <Words>2847</Words>
  <Application>Microsoft Office PowerPoint</Application>
  <PresentationFormat>On-screen Show (4:3)</PresentationFormat>
  <Paragraphs>940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Balloons</vt:lpstr>
      <vt:lpstr>CorelDRAW</vt:lpstr>
      <vt:lpstr>Slide 1</vt:lpstr>
      <vt:lpstr>Slide 2</vt:lpstr>
      <vt:lpstr>Slide 3</vt:lpstr>
      <vt:lpstr>Các chất béo có nhiều trong cơ thể của người và động vật với hàm lượng khác nhau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TUAN HAI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Tuan Hai</dc:creator>
  <cp:lastModifiedBy>Viettelpc</cp:lastModifiedBy>
  <cp:revision>431</cp:revision>
  <dcterms:created xsi:type="dcterms:W3CDTF">2011-03-02T15:11:20Z</dcterms:created>
  <dcterms:modified xsi:type="dcterms:W3CDTF">2018-03-27T01:43:46Z</dcterms:modified>
</cp:coreProperties>
</file>