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97" r:id="rId2"/>
    <p:sldId id="352" r:id="rId3"/>
    <p:sldId id="301" r:id="rId4"/>
    <p:sldId id="258" r:id="rId5"/>
    <p:sldId id="259" r:id="rId6"/>
    <p:sldId id="293" r:id="rId7"/>
    <p:sldId id="307" r:id="rId8"/>
    <p:sldId id="309" r:id="rId9"/>
    <p:sldId id="310" r:id="rId10"/>
    <p:sldId id="317" r:id="rId11"/>
    <p:sldId id="315" r:id="rId12"/>
    <p:sldId id="370" r:id="rId13"/>
    <p:sldId id="372" r:id="rId14"/>
    <p:sldId id="318" r:id="rId15"/>
    <p:sldId id="364" r:id="rId16"/>
    <p:sldId id="373" r:id="rId17"/>
    <p:sldId id="378" r:id="rId18"/>
    <p:sldId id="368" r:id="rId19"/>
    <p:sldId id="334" r:id="rId20"/>
    <p:sldId id="350" r:id="rId21"/>
    <p:sldId id="338" r:id="rId22"/>
    <p:sldId id="340" r:id="rId23"/>
    <p:sldId id="345" r:id="rId24"/>
    <p:sldId id="348" r:id="rId25"/>
    <p:sldId id="343" r:id="rId26"/>
    <p:sldId id="359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FF"/>
    <a:srgbClr val="33CC33"/>
    <a:srgbClr val="CCFF66"/>
    <a:srgbClr val="FF0000"/>
    <a:srgbClr val="996633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fld id="{E826CCF0-5DF7-4926-957E-623B154A7B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2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78C4D-3C54-4E8F-AAAC-0F7442FB62E2}" type="slidenum">
              <a:rPr lang="en-US"/>
              <a:pPr/>
              <a:t>1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04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8177F-6A7A-47EA-835E-1DEAE8EAD3D7}" type="slidenum">
              <a:rPr lang="en-US"/>
              <a:pPr/>
              <a:t>10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2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53D92-6A04-447A-ABA4-2502FF363552}" type="slidenum">
              <a:rPr lang="en-US"/>
              <a:pPr/>
              <a:t>11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94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8B09D-0B0F-41B5-9DC7-83A569F81E0A}" type="slidenum">
              <a:rPr lang="en-US"/>
              <a:pPr/>
              <a:t>12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8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CCD7B-5B7E-4C99-B65F-20A097616153}" type="slidenum">
              <a:rPr lang="en-US"/>
              <a:pPr/>
              <a:t>13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7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3FB4F-C446-400F-8466-DD78C6AD80BA}" type="slidenum">
              <a:rPr lang="en-US"/>
              <a:pPr/>
              <a:t>14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53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D7BD5-D7BA-4CDE-8379-26B8D000829E}" type="slidenum">
              <a:rPr lang="en-US"/>
              <a:pPr/>
              <a:t>15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75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A63EA-5515-4D2A-B1D9-215B8286DEB6}" type="slidenum">
              <a:rPr lang="en-US"/>
              <a:pPr/>
              <a:t>16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25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337AE-D541-4108-B085-E4900C11C4C9}" type="slidenum">
              <a:rPr lang="en-US"/>
              <a:pPr/>
              <a:t>17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5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37459-FE48-473F-8BFA-BE5A1DB946C6}" type="slidenum">
              <a:rPr lang="en-US"/>
              <a:pPr/>
              <a:t>18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44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F1F9D-4E64-4F9B-8B6A-7081DC244149}" type="slidenum">
              <a:rPr lang="en-US"/>
              <a:pPr/>
              <a:t>19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6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A74DD-D8C4-4701-B9DD-971B40E30129}" type="slidenum">
              <a:rPr lang="en-US"/>
              <a:pPr/>
              <a:t>2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8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E1784-7229-41E2-8BB1-ADAB4DA6B9DF}" type="slidenum">
              <a:rPr lang="en-US"/>
              <a:pPr/>
              <a:t>20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99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E615F-B325-452B-8832-98FE644768DD}" type="slidenum">
              <a:rPr lang="en-US"/>
              <a:pPr/>
              <a:t>21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33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766BA-4B34-402B-9A7E-47563F1921F7}" type="slidenum">
              <a:rPr lang="en-US"/>
              <a:pPr/>
              <a:t>22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30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1E088-72BE-4FC5-B685-303B44E8B1A3}" type="slidenum">
              <a:rPr lang="en-US"/>
              <a:pPr/>
              <a:t>23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5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4DF55-98C8-46EF-B8F8-DBE1BAC289D0}" type="slidenum">
              <a:rPr lang="en-US"/>
              <a:pPr/>
              <a:t>24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4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B869B-D312-4971-969C-D6B4FC03DCCB}" type="slidenum">
              <a:rPr lang="en-US"/>
              <a:pPr/>
              <a:t>25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55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A95BD-44F0-4DD0-83C8-F86CB13C4929}" type="slidenum">
              <a:rPr lang="en-US"/>
              <a:pPr/>
              <a:t>26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68BBF-736E-4B1E-9AA4-0C638FFA6032}" type="slidenum">
              <a:rPr lang="en-US"/>
              <a:pPr/>
              <a:t>3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9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16056-6D2E-406C-8DC6-B0DA895784E0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05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27C18-A7E4-477A-8CAF-29FD6815C8FD}" type="slidenum">
              <a:rPr lang="en-US"/>
              <a:pPr/>
              <a:t>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8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53CF0-AF8C-4859-A9D9-F38C68E709FA}" type="slidenum">
              <a:rPr lang="en-US"/>
              <a:pPr/>
              <a:t>6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48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1E2E3-EF8A-4CC3-99DE-37CCA93F97C3}" type="slidenum">
              <a:rPr lang="en-US"/>
              <a:pPr/>
              <a:t>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4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0CC97-2D01-4187-943A-31659EF29BFE}" type="slidenum">
              <a:rPr lang="en-US"/>
              <a:pPr/>
              <a:t>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3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4DDA0-D731-460F-B088-7DD7E0713AA7}" type="slidenum">
              <a:rPr lang="en-US"/>
              <a:pPr/>
              <a:t>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6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64299-6A8D-4945-912E-9E2A4C0BA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2E720-BA26-4EB8-96F4-AB3459FDF2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C3144-AF66-4F8E-A530-5A3DD5C97A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524E4A-2DBA-45A7-A70B-1EC9D058D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6899B-4811-4003-9F2A-78219A861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33CB8-735D-4B7D-B18C-B6DB158EA2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E8D26-3FCD-4A99-976C-574CE2DAE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6678C-F39D-4298-880A-68D4836188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AF27-30B1-49B4-B944-A60568570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69B8B-988F-482D-842C-870E01527E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88DCD-0B61-4A9E-8855-E8CA134189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386D-087A-4931-AAB1-F3AAEBA80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</a:defRPr>
            </a:lvl1pPr>
          </a:lstStyle>
          <a:p>
            <a:fld id="{738159EA-25CF-4EEB-9296-DE3DE7683A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admin.vitinfo.com.vn/Anh/AnhNoiDung/2008/11/11/56104_ngolut.vnn.jpg&amp;imgrefurl=http://vitinfo.com.vn/Muctin/Kinhte/Chinhsach/LA50966/default.htm&amp;usg=__Bga5rLNYZvOHKr5HYuW1fs6J2F8=&amp;h=300&amp;w=400&amp;sz=33&amp;hl=vi&amp;start=33&amp;um=1&amp;tbnid=JQ8477oMuNoeNM:&amp;tbnh=93&amp;tbnw=124&amp;prev=/images?q=c%C3%A2y+b%E1%BB%8B+ng%E1%BA%ADp&amp;ndsp=20&amp;hl=vi&amp;sa=N&amp;start=20&amp;um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images.google.com.vn/imgres?imgurl=http://baogialai.com.vn/dataimages/200909/original/images255873_DSC00680.jpg&amp;imgrefurl=http://www.baogialai.vn/channel/722/2009/09/1904961/&amp;usg=__kMK8rT62ZAnfHgAfjXRcCgJ9HWI=&amp;h=300&amp;w=450&amp;sz=37&amp;hl=vi&amp;start=31&amp;um=1&amp;tbnid=sqGJmOG_MlTp0M:&amp;tbnh=85&amp;tbnw=127&amp;prev=/images?q=l%C3%BAa+b%E1%BB%8B+ng%E1%BA%ADp&amp;ndsp=20&amp;hl=vi&amp;sa=N&amp;start=20&amp;um=1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hyperlink" Target="http://images.google.com.vn/imgres?imgurl=http://www.antd.vn/Tianyon/ImageView.aspx?ThumbnailID=59001&amp;imgrefurl=http://www.antd.vn/Tianyon/Index.aspx?ArticleID=54473&amp;ChannelID=5&amp;usg=__UPiZRL4iHlplFS5-y4KXG0dSyhE=&amp;h=400&amp;w=400&amp;sz=41&amp;hl=vi&amp;start=47&amp;um=1&amp;tbnid=Yhzn9yzoRXjteM:&amp;tbnh=124&amp;tbnw=124&amp;prev=/images?q=t%E1%BB%89a+c%C3%A2y+s%C3%A2u&amp;ndsp=20&amp;hl=vi&amp;sa=N&amp;start=40&amp;um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static.flickr.com/125/318518545_cfc53e1775_o.jpg&amp;imgrefurl=http://forum.ctu.edu.vn/viewtopic.php?t=6998&amp;sid=9c9bf195b0eb6711d9f075a088d40792&amp;usg=__sj9Dk5WLsyorl_lQRCUKEYWfdmk=&amp;h=480&amp;w=640&amp;sz=126&amp;hl=vi&amp;start=48&amp;um=1&amp;tbnid=cC19Q7_i7RRemM:&amp;tbnh=103&amp;tbnw=137&amp;prev=/images?q=c%C3%A2y+%C4%83n+tr%C3%A1i+ra+hoa&amp;ndsp=20&amp;hl=vi&amp;sa=N&amp;start=40&amp;um=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hyperlink" Target="http://images.google.com.vn/imgres?imgurl=http://i8.photobucket.com/albums/a25/mythach/lua.jpg&amp;imgrefurl=http://www.hoasontrang.us/phorum/showthread.php?p=98227&amp;usg=__lV8k5miOdldJBQys0qwfwzjXzCI=&amp;h=480&amp;w=640&amp;sz=66&amp;hl=vi&amp;start=58&amp;um=1&amp;tbnid=ujaACfB3ibdC_M:&amp;tbnh=103&amp;tbnw=137&amp;prev=/images?q=c%C3%A2y+l%C3%BAa+tr%E1%BB%95+b%C3%B4ng&amp;ndsp=20&amp;hl=vi&amp;sa=N&amp;start=40&amp;um=1" TargetMode="Externa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3"/>
              <a:end track="3" time="298"/>
            </a:audioCd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34400" y="6553200"/>
            <a:ext cx="304800" cy="304800"/>
          </a:xfrm>
          <a:prstGeom prst="rect">
            <a:avLst/>
          </a:prstGeom>
          <a:noFill/>
        </p:spPr>
      </p:pic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304800" y="685800"/>
            <a:ext cx="8534400" cy="3429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u="none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TIẾT 20-Bài 19: </a:t>
            </a:r>
          </a:p>
          <a:p>
            <a:pPr algn="ctr"/>
            <a:r>
              <a:rPr lang="en-US" sz="3600" b="1" u="none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CÁC </a:t>
            </a:r>
            <a:r>
              <a:rPr lang="en-US" sz="3600" b="1" u="none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BIỆN PHÁP CHĂM SÓC CÂY TRỒNG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47"/>
                </p:tgtEl>
              </p:cMediaNode>
            </p:audio>
          </p:childTnLst>
        </p:cTn>
      </p:par>
    </p:tnLst>
    <p:bldLst>
      <p:bldP spid="829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0" y="1219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0" y="10668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46482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0" y="1752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4800600" y="3048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Cần lưu ý gì khi làm cỏ và vun xới?</a:t>
            </a:r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4572000" y="12954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u="none">
                <a:latin typeface="VNI-Times" pitchFamily="2" charset="0"/>
              </a:rPr>
              <a:t>* Nhöõng ñieàu caàn löu yù khi laøm coû, vun xôùi cho caây troàng: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u="none">
                <a:latin typeface="VNI-Times" pitchFamily="2" charset="0"/>
              </a:rPr>
              <a:t>	- Laøm coû, vun xôùi phaûi kòp thôøi.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u="none">
                <a:latin typeface="VNI-Times" pitchFamily="2" charset="0"/>
              </a:rPr>
              <a:t>	- Khoâng laøm toån thöông cho caây vaø boä reã.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u="none">
                <a:latin typeface="VNI-Times" pitchFamily="2" charset="0"/>
              </a:rPr>
              <a:t>	- Caàn keát hôïp caùc bieän phaùp boùn phaân, baám ngoïn, tæa caønh, tröø saâu beänh.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0" y="0"/>
            <a:ext cx="472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0" y="2211388"/>
            <a:ext cx="48006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-Diệt hết cỏ mọc xen cây trồng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Loại bỏ cây dại và tranh chất dinh dưỡng và ánh sáng của cây trồng.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0" y="3843338"/>
            <a:ext cx="47244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-Thêm đất màu vào gốc cây, làm đất tăng thêm độ thoáng.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Giữ cây đứng vững, cung cấp chất dinh dưỡng cho cây, cung cấp oxy cho cây, hạn chế bốc hơi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0" y="1066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0" y="10668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41910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0" y="1524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II. LÀM CỎ, VUN XỚI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0" y="3733800"/>
            <a:ext cx="3581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III.TƯỚI,TIÊU NƯỚC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4648200" y="609600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Ngoài các biện pháp trên trồng cây còn phải làm gi?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4343400" y="1600200"/>
            <a:ext cx="4800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“Nhất nước, nhì phân, tam cần, tứ giống”</a:t>
            </a:r>
          </a:p>
          <a:p>
            <a:pPr>
              <a:spcBef>
                <a:spcPct val="50000"/>
              </a:spcBef>
            </a:pPr>
            <a:r>
              <a:rPr lang="en-US" sz="2400" b="1" u="none"/>
              <a:t>CH: Nghĩa của câu nói đó là gì?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0" y="2667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chemeClr val="accent2"/>
                </a:solidFill>
              </a:rPr>
              <a:t>1. Tưới nước</a:t>
            </a:r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auto">
          <a:xfrm>
            <a:off x="0" y="0"/>
            <a:ext cx="441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  <p:bldP spid="110603" grpId="0"/>
      <p:bldP spid="1106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0" y="1066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232451" name="Line 3"/>
          <p:cNvSpPr>
            <a:spLocks noChangeShapeType="1"/>
          </p:cNvSpPr>
          <p:nvPr/>
        </p:nvSpPr>
        <p:spPr bwMode="auto">
          <a:xfrm>
            <a:off x="0" y="10668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41910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0" y="1524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II. LÀM CỎ, VUN XỚI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152400" y="3276600"/>
            <a:ext cx="3581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III.TƯỚI,TIÊU NƯỚC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0" y="2667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chemeClr val="accent2"/>
                </a:solidFill>
              </a:rPr>
              <a:t>1. Tưới nước</a:t>
            </a: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0" y="0"/>
            <a:ext cx="441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  <p:pic>
        <p:nvPicPr>
          <p:cNvPr id="232463" name="Picture 15" descr="IMG_104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1000"/>
            <a:ext cx="4467225" cy="3352800"/>
          </a:xfrm>
          <a:prstGeom prst="rect">
            <a:avLst/>
          </a:prstGeom>
          <a:noFill/>
        </p:spPr>
      </p:pic>
      <p:pic>
        <p:nvPicPr>
          <p:cNvPr id="232465" name="Picture 17" descr="KKQXF3BRV5_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000500"/>
            <a:ext cx="4419600" cy="2857500"/>
          </a:xfrm>
          <a:prstGeom prst="rect">
            <a:avLst/>
          </a:prstGeom>
          <a:noFill/>
        </p:spPr>
      </p:pic>
      <p:pic>
        <p:nvPicPr>
          <p:cNvPr id="232467" name="Picture 19" descr="hoa_cuc_dong_tien1%5B1%5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04800"/>
            <a:ext cx="4467225" cy="3352800"/>
          </a:xfrm>
          <a:prstGeom prst="rect">
            <a:avLst/>
          </a:prstGeom>
          <a:noFill/>
        </p:spPr>
      </p:pic>
      <p:pic>
        <p:nvPicPr>
          <p:cNvPr id="232469" name="Picture 21" descr="small_12501372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962400"/>
            <a:ext cx="4343400" cy="2895600"/>
          </a:xfrm>
          <a:prstGeom prst="rect">
            <a:avLst/>
          </a:prstGeom>
          <a:noFill/>
        </p:spPr>
      </p:pic>
      <p:pic>
        <p:nvPicPr>
          <p:cNvPr id="232471" name="Picture 23" descr="12311043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4267200" cy="2743200"/>
          </a:xfrm>
          <a:prstGeom prst="rect">
            <a:avLst/>
          </a:prstGeom>
          <a:noFill/>
        </p:spPr>
      </p:pic>
      <p:pic>
        <p:nvPicPr>
          <p:cNvPr id="232476" name="Picture 28" descr="Là vùng tiểu khí hậu á nhiệt đới gió mùa và phải chờ nước mưa đổ xuống nên vùng núi Lào Cai dịp tháng 6, 7 hàng năm mới vào vụ gieo cấy. Đây là thời gian xuất hiện phong cảnh đẹp nhất trên những cánh đồng ruộng bậc thang ở Trung Chải, Sa Pả, Tả Phìn, Lao Chải, Tả Van, Hầu Thào, Bản Hồ, Tả Giàng Phình…(Sa Pa); Lầu Thí Ngài, Lùng Phình… (Bắc Hà ); Mường Hum, Mường Vi, Sảng Ma Sáo, Dền Sáng, Ý Tý, Ngải Thầu, A Lù… ( Bát Xát); Sín Chéng, Cán Cấu… (Si Ma Cai); Tung Chung Phố, Tả Ngải Chồ, Pha Long, Lùng Khấu Nhin…(Mường Khương).  (Ảnh: Wiki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886200"/>
            <a:ext cx="4419600" cy="2971800"/>
          </a:xfrm>
          <a:prstGeom prst="rect">
            <a:avLst/>
          </a:prstGeom>
          <a:noFill/>
        </p:spPr>
      </p:pic>
      <p:sp>
        <p:nvSpPr>
          <p:cNvPr id="232477" name="Text Box 29"/>
          <p:cNvSpPr txBox="1">
            <a:spLocks noChangeArrowheads="1"/>
          </p:cNvSpPr>
          <p:nvPr/>
        </p:nvSpPr>
        <p:spPr bwMode="auto">
          <a:xfrm>
            <a:off x="4267200" y="30480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Dưa hấu và lúa cây nào cần nhiều nước hơn?</a:t>
            </a:r>
          </a:p>
        </p:txBody>
      </p:sp>
      <p:sp>
        <p:nvSpPr>
          <p:cNvPr id="232478" name="Text Box 30"/>
          <p:cNvSpPr txBox="1">
            <a:spLocks noChangeArrowheads="1"/>
          </p:cNvSpPr>
          <p:nvPr/>
        </p:nvSpPr>
        <p:spPr bwMode="auto">
          <a:xfrm>
            <a:off x="4419600" y="3048000"/>
            <a:ext cx="495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Cho ví dụ cây trồng trên cạn? Và cho biết giai đoạn cây trồng cần nhiều nước?</a:t>
            </a:r>
          </a:p>
        </p:txBody>
      </p:sp>
      <p:pic>
        <p:nvPicPr>
          <p:cNvPr id="232480" name="Picture 32" descr="khao_sat_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81500" y="4191000"/>
            <a:ext cx="4533900" cy="2667000"/>
          </a:xfrm>
          <a:prstGeom prst="rect">
            <a:avLst/>
          </a:prstGeom>
          <a:noFill/>
        </p:spPr>
      </p:pic>
      <p:sp>
        <p:nvSpPr>
          <p:cNvPr id="232481" name="Rectangle 33"/>
          <p:cNvSpPr>
            <a:spLocks noChangeArrowheads="1"/>
          </p:cNvSpPr>
          <p:nvPr/>
        </p:nvSpPr>
        <p:spPr bwMode="auto">
          <a:xfrm>
            <a:off x="4191000" y="2819400"/>
            <a:ext cx="4953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 u="none">
                <a:solidFill>
                  <a:srgbClr val="FF9D0D"/>
                </a:solidFill>
                <a:latin typeface="VNI-Times" pitchFamily="2" charset="0"/>
              </a:rPr>
              <a:t> </a:t>
            </a:r>
            <a:r>
              <a:rPr lang="en-US" sz="2400" b="1" u="none">
                <a:latin typeface="VNI-Times" pitchFamily="2" charset="0"/>
              </a:rPr>
              <a:t>Tuøy töøng loaïi caây troàng, töøng thôøi kyø sinh tröôûng maø nhu caàu veà nöôùc vaø phöông phaùp töôùi nöôùc cuûa caây khaùc nhau </a:t>
            </a:r>
          </a:p>
        </p:txBody>
      </p:sp>
      <p:pic>
        <p:nvPicPr>
          <p:cNvPr id="232482" name="Picture 34" descr="12311043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4267200" cy="2743200"/>
          </a:xfrm>
          <a:prstGeom prst="rect">
            <a:avLst/>
          </a:prstGeom>
          <a:noFill/>
        </p:spPr>
      </p:pic>
      <p:sp>
        <p:nvSpPr>
          <p:cNvPr id="232483" name="Rectangle 35"/>
          <p:cNvSpPr>
            <a:spLocks noChangeArrowheads="1"/>
          </p:cNvSpPr>
          <p:nvPr/>
        </p:nvSpPr>
        <p:spPr bwMode="auto">
          <a:xfrm>
            <a:off x="4191000" y="2819400"/>
            <a:ext cx="4953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 u="none">
                <a:solidFill>
                  <a:srgbClr val="FF9D0D"/>
                </a:solidFill>
                <a:latin typeface="VNI-Times" pitchFamily="2" charset="0"/>
              </a:rPr>
              <a:t> </a:t>
            </a:r>
            <a:r>
              <a:rPr lang="en-US" sz="2400" b="1" u="none">
                <a:latin typeface="VNI-Times" pitchFamily="2" charset="0"/>
              </a:rPr>
              <a:t>Tuøy töøng loaïi caây troàng, töøng thôøi kyø sinh tröôûng maø nhu caàu veà nöôùc vaø phöông phaùp töôùi nöôùc cuûa caây khaùc nhau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32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3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3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3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32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3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77" grpId="0"/>
      <p:bldP spid="232477" grpId="1"/>
      <p:bldP spid="232478" grpId="0"/>
      <p:bldP spid="232478" grpId="1"/>
      <p:bldP spid="232481" grpId="0"/>
      <p:bldP spid="2324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0" y="1066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236547" name="Line 3"/>
          <p:cNvSpPr>
            <a:spLocks noChangeShapeType="1"/>
          </p:cNvSpPr>
          <p:nvPr/>
        </p:nvSpPr>
        <p:spPr bwMode="auto">
          <a:xfrm>
            <a:off x="0" y="10668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48" name="Line 4"/>
          <p:cNvSpPr>
            <a:spLocks noChangeShapeType="1"/>
          </p:cNvSpPr>
          <p:nvPr/>
        </p:nvSpPr>
        <p:spPr bwMode="auto">
          <a:xfrm>
            <a:off x="41910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0" y="1524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II. LÀM CỎ, VUN XỚI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152400" y="3276600"/>
            <a:ext cx="3581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III.TƯỚI,TIÊU NƯỚC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0" y="2667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chemeClr val="accent2"/>
                </a:solidFill>
              </a:rPr>
              <a:t>1. Tưới nước</a:t>
            </a: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0" y="0"/>
            <a:ext cx="441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  <p:pic>
        <p:nvPicPr>
          <p:cNvPr id="236559" name="Picture 15" descr="Là vùng tiểu khí hậu á nhiệt đới gió mùa và phải chờ nước mưa đổ xuống nên vùng núi Lào Cai dịp tháng 6, 7 hàng năm mới vào vụ gieo cấy. Đây là thời gian xuất hiện phong cảnh đẹp nhất trên những cánh đồng ruộng bậc thang ở Trung Chải, Sa Pả, Tả Phìn, Lao Chải, Tả Van, Hầu Thào, Bản Hồ, Tả Giàng Phình…(Sa Pa); Lầu Thí Ngài, Lùng Phình… (Bắc Hà ); Mường Hum, Mường Vi, Sảng Ma Sáo, Dền Sáng, Ý Tý, Ngải Thầu, A Lù… ( Bát Xát); Sín Chéng, Cán Cấu… (Si Ma Cai); Tung Chung Phố, Tả Ngải Chồ, Pha Long, Lùng Khấu Nhin…(Mường Khương).  (Ảnh: Wiki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657600"/>
            <a:ext cx="4800600" cy="2971800"/>
          </a:xfrm>
          <a:prstGeom prst="rect">
            <a:avLst/>
          </a:prstGeom>
          <a:noFill/>
        </p:spPr>
      </p:pic>
      <p:pic>
        <p:nvPicPr>
          <p:cNvPr id="236562" name="Picture 18" descr="khao_sat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52400"/>
            <a:ext cx="4800600" cy="2667000"/>
          </a:xfrm>
          <a:prstGeom prst="rect">
            <a:avLst/>
          </a:prstGeom>
          <a:noFill/>
        </p:spPr>
      </p:pic>
      <p:sp>
        <p:nvSpPr>
          <p:cNvPr id="236566" name="Text Box 22"/>
          <p:cNvSpPr txBox="1">
            <a:spLocks noChangeArrowheads="1"/>
          </p:cNvSpPr>
          <p:nvPr/>
        </p:nvSpPr>
        <p:spPr bwMode="auto">
          <a:xfrm>
            <a:off x="4419600" y="2895600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Vậy vai trò của việc tưới nước cho cây trồng là gì?</a:t>
            </a:r>
          </a:p>
        </p:txBody>
      </p:sp>
      <p:sp>
        <p:nvSpPr>
          <p:cNvPr id="236567" name="Text Box 23"/>
          <p:cNvSpPr txBox="1">
            <a:spLocks noChangeArrowheads="1"/>
          </p:cNvSpPr>
          <p:nvPr/>
        </p:nvSpPr>
        <p:spPr bwMode="auto">
          <a:xfrm>
            <a:off x="0" y="3200400"/>
            <a:ext cx="419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-Đảm bảo đủ nước, cây trồng sinh trưởng, phát triển tốt</a:t>
            </a:r>
          </a:p>
        </p:txBody>
      </p:sp>
      <p:sp>
        <p:nvSpPr>
          <p:cNvPr id="236569" name="Oval 25"/>
          <p:cNvSpPr>
            <a:spLocks noChangeArrowheads="1"/>
          </p:cNvSpPr>
          <p:nvPr/>
        </p:nvSpPr>
        <p:spPr bwMode="auto">
          <a:xfrm>
            <a:off x="4191000" y="42672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6568" name="Text Box 24"/>
          <p:cNvSpPr txBox="1">
            <a:spLocks noChangeArrowheads="1"/>
          </p:cNvSpPr>
          <p:nvPr/>
        </p:nvSpPr>
        <p:spPr bwMode="auto">
          <a:xfrm>
            <a:off x="4343400" y="1143000"/>
            <a:ext cx="48006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endParaRPr lang="en-US" sz="2400" u="none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400" i="1" u="none"/>
              <a:t>Em hãy khoanh tròn chữ cái đúng nhất</a:t>
            </a:r>
            <a:r>
              <a:rPr lang="en-US" sz="2400" u="none"/>
              <a:t>: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400" u="none"/>
              <a:t>+ Nhóm cây nào cần nhiều nước: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400" u="none"/>
              <a:t>A.Lạc, khoai, cà, ớt, chè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400" u="none"/>
              <a:t>B.Sắn ,cà phê, cao su, ngô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400" u="none"/>
              <a:t>C. Rau muống, cải,  lúa, xà lách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400" u="none"/>
              <a:t>D.Tràm,nhãn, khoai, sắn, lạc</a:t>
            </a:r>
          </a:p>
          <a:p>
            <a:pPr marL="342900" indent="-342900" eaLnBrk="0" hangingPunct="0">
              <a:spcBef>
                <a:spcPct val="50000"/>
              </a:spcBef>
            </a:pPr>
            <a:endParaRPr lang="en-US" sz="2400" u="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3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3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36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3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6" grpId="0" build="allAtOnce"/>
      <p:bldP spid="236567" grpId="0"/>
      <p:bldP spid="236569" grpId="0" animBg="1"/>
      <p:bldP spid="2365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0" y="1066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0" y="1066800"/>
            <a:ext cx="37338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3810000" y="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II. LÀM CỎ,VUN XỚI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0" y="1981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III.TƯỚI,TIÊU</a:t>
            </a:r>
            <a:r>
              <a:rPr lang="en-US" sz="2400" b="1" u="none">
                <a:solidFill>
                  <a:srgbClr val="FFCCFF"/>
                </a:solidFill>
              </a:rPr>
              <a:t> </a:t>
            </a:r>
            <a:r>
              <a:rPr lang="en-US" sz="2400" b="1" u="none">
                <a:solidFill>
                  <a:srgbClr val="0000FF"/>
                </a:solidFill>
              </a:rPr>
              <a:t>NƯỚC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0" y="2362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</a:rPr>
              <a:t>1. Tưới nước</a:t>
            </a:r>
          </a:p>
        </p:txBody>
      </p:sp>
      <p:pic>
        <p:nvPicPr>
          <p:cNvPr id="117776" name="Picture 16" descr="bon g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581400"/>
            <a:ext cx="5334000" cy="2743200"/>
          </a:xfrm>
          <a:prstGeom prst="rect">
            <a:avLst/>
          </a:prstGeom>
          <a:noFill/>
        </p:spPr>
      </p:pic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4038600" y="5791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Tưới gốc</a:t>
            </a: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 </a:t>
            </a:r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0" y="2819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</a:rPr>
              <a:t>2.Phương pháp tưới</a:t>
            </a:r>
          </a:p>
        </p:txBody>
      </p:sp>
      <p:sp>
        <p:nvSpPr>
          <p:cNvPr id="117790" name="Text Box 30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4038600" y="6400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Quan sát cho biết nội dung tranh</a:t>
            </a: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 </a:t>
            </a:r>
          </a:p>
        </p:txBody>
      </p:sp>
      <p:sp>
        <p:nvSpPr>
          <p:cNvPr id="117792" name="Rectangle 32"/>
          <p:cNvSpPr>
            <a:spLocks noChangeArrowheads="1"/>
          </p:cNvSpPr>
          <p:nvPr/>
        </p:nvSpPr>
        <p:spPr bwMode="auto">
          <a:xfrm>
            <a:off x="0" y="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  <p:sp>
        <p:nvSpPr>
          <p:cNvPr id="117793" name="Oval 33"/>
          <p:cNvSpPr>
            <a:spLocks noChangeArrowheads="1"/>
          </p:cNvSpPr>
          <p:nvPr/>
        </p:nvSpPr>
        <p:spPr bwMode="auto">
          <a:xfrm>
            <a:off x="3886200" y="3657600"/>
            <a:ext cx="838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117803" name="Group 43"/>
          <p:cNvGrpSpPr>
            <a:grpSpLocks/>
          </p:cNvGrpSpPr>
          <p:nvPr/>
        </p:nvGrpSpPr>
        <p:grpSpPr bwMode="auto">
          <a:xfrm>
            <a:off x="3886200" y="0"/>
            <a:ext cx="5257800" cy="3505200"/>
            <a:chOff x="2304" y="0"/>
            <a:chExt cx="3264" cy="2208"/>
          </a:xfrm>
        </p:grpSpPr>
        <p:pic>
          <p:nvPicPr>
            <p:cNvPr id="117773" name="Picture 13" descr="Cac phuong phap tuoi nuo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4" y="0"/>
              <a:ext cx="3264" cy="2208"/>
            </a:xfrm>
            <a:prstGeom prst="rect">
              <a:avLst/>
            </a:prstGeom>
            <a:solidFill>
              <a:srgbClr val="996633"/>
            </a:solidFill>
          </p:spPr>
        </p:pic>
        <p:sp>
          <p:nvSpPr>
            <p:cNvPr id="117798" name="Freeform 38"/>
            <p:cNvSpPr>
              <a:spLocks/>
            </p:cNvSpPr>
            <p:nvPr/>
          </p:nvSpPr>
          <p:spPr bwMode="auto">
            <a:xfrm>
              <a:off x="3360" y="768"/>
              <a:ext cx="1152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84"/>
                </a:cxn>
                <a:cxn ang="0">
                  <a:pos x="1152" y="144"/>
                </a:cxn>
              </a:cxnLst>
              <a:rect l="0" t="0" r="r" b="b"/>
              <a:pathLst>
                <a:path w="1152" h="408">
                  <a:moveTo>
                    <a:pt x="0" y="0"/>
                  </a:moveTo>
                  <a:cubicBezTo>
                    <a:pt x="72" y="180"/>
                    <a:pt x="144" y="360"/>
                    <a:pt x="336" y="384"/>
                  </a:cubicBezTo>
                  <a:cubicBezTo>
                    <a:pt x="528" y="408"/>
                    <a:pt x="840" y="276"/>
                    <a:pt x="1152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800" name="Freeform 40"/>
            <p:cNvSpPr>
              <a:spLocks/>
            </p:cNvSpPr>
            <p:nvPr/>
          </p:nvSpPr>
          <p:spPr bwMode="auto">
            <a:xfrm>
              <a:off x="3724" y="1047"/>
              <a:ext cx="360" cy="287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20" y="79"/>
                </a:cxn>
                <a:cxn ang="0">
                  <a:pos x="33" y="249"/>
                </a:cxn>
                <a:cxn ang="0">
                  <a:pos x="72" y="262"/>
                </a:cxn>
                <a:cxn ang="0">
                  <a:pos x="256" y="223"/>
                </a:cxn>
                <a:cxn ang="0">
                  <a:pos x="295" y="197"/>
                </a:cxn>
                <a:cxn ang="0">
                  <a:pos x="360" y="131"/>
                </a:cxn>
                <a:cxn ang="0">
                  <a:pos x="347" y="40"/>
                </a:cxn>
                <a:cxn ang="0">
                  <a:pos x="125" y="0"/>
                </a:cxn>
              </a:cxnLst>
              <a:rect l="0" t="0" r="r" b="b"/>
              <a:pathLst>
                <a:path w="360" h="287">
                  <a:moveTo>
                    <a:pt x="125" y="0"/>
                  </a:moveTo>
                  <a:cubicBezTo>
                    <a:pt x="87" y="25"/>
                    <a:pt x="58" y="54"/>
                    <a:pt x="20" y="79"/>
                  </a:cubicBezTo>
                  <a:cubicBezTo>
                    <a:pt x="6" y="121"/>
                    <a:pt x="0" y="216"/>
                    <a:pt x="33" y="249"/>
                  </a:cubicBezTo>
                  <a:cubicBezTo>
                    <a:pt x="43" y="259"/>
                    <a:pt x="59" y="258"/>
                    <a:pt x="72" y="262"/>
                  </a:cubicBezTo>
                  <a:cubicBezTo>
                    <a:pt x="309" y="242"/>
                    <a:pt x="175" y="287"/>
                    <a:pt x="256" y="223"/>
                  </a:cubicBezTo>
                  <a:cubicBezTo>
                    <a:pt x="268" y="213"/>
                    <a:pt x="283" y="207"/>
                    <a:pt x="295" y="197"/>
                  </a:cubicBezTo>
                  <a:cubicBezTo>
                    <a:pt x="318" y="177"/>
                    <a:pt x="360" y="131"/>
                    <a:pt x="360" y="131"/>
                  </a:cubicBezTo>
                  <a:cubicBezTo>
                    <a:pt x="342" y="76"/>
                    <a:pt x="347" y="106"/>
                    <a:pt x="347" y="40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802" name="Oval 42"/>
          <p:cNvSpPr>
            <a:spLocks noChangeArrowheads="1"/>
          </p:cNvSpPr>
          <p:nvPr/>
        </p:nvSpPr>
        <p:spPr bwMode="auto">
          <a:xfrm>
            <a:off x="3962400" y="0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7804" name="Text Box 44"/>
          <p:cNvSpPr txBox="1">
            <a:spLocks noChangeArrowheads="1"/>
          </p:cNvSpPr>
          <p:nvPr/>
        </p:nvSpPr>
        <p:spPr bwMode="auto">
          <a:xfrm>
            <a:off x="3886200" y="3048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Tưới ngập</a:t>
            </a: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7" grpId="0"/>
      <p:bldP spid="117789" grpId="0"/>
      <p:bldP spid="117791" grpId="0"/>
      <p:bldP spid="117793" grpId="0" animBg="1"/>
      <p:bldP spid="117802" grpId="0" animBg="1"/>
      <p:bldP spid="1178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0" y="10668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212995" name="Line 3"/>
          <p:cNvSpPr>
            <a:spLocks noChangeShapeType="1"/>
          </p:cNvSpPr>
          <p:nvPr/>
        </p:nvSpPr>
        <p:spPr bwMode="auto">
          <a:xfrm>
            <a:off x="0" y="1066800"/>
            <a:ext cx="37338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3810000" y="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0" y="1524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II. LÀM CỎ,VUN XỚI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0" y="19812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III.TƯỚI,TIÊU</a:t>
            </a:r>
            <a:r>
              <a:rPr lang="en-US" sz="2800" b="1" u="none">
                <a:solidFill>
                  <a:srgbClr val="FFCCFF"/>
                </a:solidFill>
              </a:rPr>
              <a:t> </a:t>
            </a:r>
            <a:r>
              <a:rPr lang="en-US" sz="2800" b="1" u="none">
                <a:solidFill>
                  <a:srgbClr val="0000FF"/>
                </a:solidFill>
              </a:rPr>
              <a:t>NƯỚC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0" y="2667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chemeClr val="accent2"/>
                </a:solidFill>
              </a:rPr>
              <a:t>1. Tưới nước</a:t>
            </a:r>
          </a:p>
        </p:txBody>
      </p:sp>
      <p:pic>
        <p:nvPicPr>
          <p:cNvPr id="213002" name="Picture 10" descr="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3124200"/>
          </a:xfrm>
          <a:prstGeom prst="rect">
            <a:avLst/>
          </a:prstGeom>
          <a:noFill/>
        </p:spPr>
      </p:pic>
      <p:sp>
        <p:nvSpPr>
          <p:cNvPr id="213004" name="Oval 12"/>
          <p:cNvSpPr>
            <a:spLocks noChangeArrowheads="1"/>
          </p:cNvSpPr>
          <p:nvPr/>
        </p:nvSpPr>
        <p:spPr bwMode="auto">
          <a:xfrm>
            <a:off x="4114800" y="2286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181600" y="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FF0000"/>
                </a:solidFill>
              </a:rPr>
              <a:t>Tưới thấm</a:t>
            </a: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 </a:t>
            </a: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0" y="31242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chemeClr val="accent2"/>
                </a:solidFill>
              </a:rPr>
              <a:t>2.Phương pháp tưới</a:t>
            </a: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213011" name="Rectangle 19"/>
          <p:cNvSpPr>
            <a:spLocks noChangeArrowheads="1"/>
          </p:cNvSpPr>
          <p:nvPr/>
        </p:nvSpPr>
        <p:spPr bwMode="auto">
          <a:xfrm>
            <a:off x="0" y="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  <p:pic>
        <p:nvPicPr>
          <p:cNvPr id="213026" name="Picture 34" descr="rainbird4_4tj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352800"/>
            <a:ext cx="5029200" cy="3352800"/>
          </a:xfrm>
          <a:prstGeom prst="rect">
            <a:avLst/>
          </a:prstGeom>
          <a:noFill/>
        </p:spPr>
      </p:pic>
      <p:sp>
        <p:nvSpPr>
          <p:cNvPr id="213024" name="Oval 32"/>
          <p:cNvSpPr>
            <a:spLocks noChangeArrowheads="1"/>
          </p:cNvSpPr>
          <p:nvPr/>
        </p:nvSpPr>
        <p:spPr bwMode="auto">
          <a:xfrm>
            <a:off x="3886200" y="3429000"/>
            <a:ext cx="8382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3886200" y="6096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bg1"/>
                </a:solidFill>
              </a:rPr>
              <a:t>Tưới phun mưa</a:t>
            </a:r>
            <a:r>
              <a:rPr lang="en-US" sz="2800" b="1" u="none">
                <a:solidFill>
                  <a:srgbClr val="FF0000"/>
                </a:solidFill>
                <a:latin typeface="Arial" charset="0"/>
              </a:rPr>
              <a:t>                                                      </a:t>
            </a:r>
          </a:p>
        </p:txBody>
      </p:sp>
      <p:sp>
        <p:nvSpPr>
          <p:cNvPr id="213027" name="Rectangle 35"/>
          <p:cNvSpPr>
            <a:spLocks noChangeArrowheads="1"/>
          </p:cNvSpPr>
          <p:nvPr/>
        </p:nvSpPr>
        <p:spPr bwMode="auto">
          <a:xfrm>
            <a:off x="4267200" y="2895600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/>
              <a:t>Em hãy kể tên các phương pháp tưới cây trồng mà em biết?</a:t>
            </a:r>
          </a:p>
        </p:txBody>
      </p:sp>
      <p:sp>
        <p:nvSpPr>
          <p:cNvPr id="213028" name="Rectangle 36"/>
          <p:cNvSpPr>
            <a:spLocks noChangeArrowheads="1"/>
          </p:cNvSpPr>
          <p:nvPr/>
        </p:nvSpPr>
        <p:spPr bwMode="auto">
          <a:xfrm>
            <a:off x="0" y="3657600"/>
            <a:ext cx="449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u="none" dirty="0"/>
              <a:t>-</a:t>
            </a:r>
            <a:r>
              <a:rPr lang="en-US" sz="2400" b="1" u="none" dirty="0" err="1" smtClean="0"/>
              <a:t>Tưới</a:t>
            </a:r>
            <a:r>
              <a:rPr lang="en-US" sz="2400" b="1" u="none" dirty="0" smtClean="0"/>
              <a:t> </a:t>
            </a:r>
            <a:r>
              <a:rPr lang="en-US" sz="2400" b="1" u="none" dirty="0" err="1"/>
              <a:t>theo</a:t>
            </a:r>
            <a:r>
              <a:rPr lang="en-US" sz="2400" b="1" u="none" dirty="0"/>
              <a:t> </a:t>
            </a:r>
            <a:r>
              <a:rPr lang="en-US" sz="2400" b="1" u="none" dirty="0" err="1"/>
              <a:t>hàng</a:t>
            </a:r>
            <a:r>
              <a:rPr lang="en-US" sz="2400" b="1" u="none" dirty="0"/>
              <a:t>, </a:t>
            </a:r>
            <a:r>
              <a:rPr lang="en-US" sz="2400" b="1" u="none" dirty="0" err="1"/>
              <a:t>vào</a:t>
            </a:r>
            <a:r>
              <a:rPr lang="en-US" sz="2400" b="1" u="none" dirty="0"/>
              <a:t> </a:t>
            </a:r>
            <a:r>
              <a:rPr lang="en-US" sz="2400" b="1" u="none" dirty="0" err="1"/>
              <a:t>gốc</a:t>
            </a:r>
            <a:r>
              <a:rPr lang="en-US" sz="2400" b="1" u="none" dirty="0"/>
              <a:t> </a:t>
            </a:r>
            <a:r>
              <a:rPr lang="en-US" sz="2400" b="1" u="none" dirty="0" err="1"/>
              <a:t>cây</a:t>
            </a:r>
            <a:r>
              <a:rPr lang="en-US" sz="2400" b="1" u="none" dirty="0"/>
              <a:t/>
            </a:r>
            <a:br>
              <a:rPr lang="en-US" sz="2400" b="1" u="none" dirty="0"/>
            </a:br>
            <a:r>
              <a:rPr lang="en-US" sz="2400" b="1" u="none" dirty="0"/>
              <a:t>-</a:t>
            </a:r>
            <a:r>
              <a:rPr lang="en-US" sz="2400" b="1" u="none" dirty="0" err="1" smtClean="0"/>
              <a:t>Tưới</a:t>
            </a:r>
            <a:r>
              <a:rPr lang="en-US" sz="2400" b="1" u="none" dirty="0" smtClean="0"/>
              <a:t> </a:t>
            </a:r>
            <a:r>
              <a:rPr lang="en-US" sz="2400" b="1" u="none" dirty="0" err="1"/>
              <a:t>thấm</a:t>
            </a:r>
            <a:r>
              <a:rPr lang="en-US" sz="2400" b="1" u="none" dirty="0"/>
              <a:t/>
            </a:r>
            <a:br>
              <a:rPr lang="en-US" sz="2400" b="1" u="none" dirty="0"/>
            </a:br>
            <a:r>
              <a:rPr lang="en-US" sz="2400" b="1" u="none" dirty="0"/>
              <a:t>-</a:t>
            </a:r>
            <a:r>
              <a:rPr lang="en-US" sz="2400" b="1" u="none" dirty="0" err="1" smtClean="0"/>
              <a:t>Tưới</a:t>
            </a:r>
            <a:r>
              <a:rPr lang="en-US" sz="2400" b="1" u="none" dirty="0" smtClean="0"/>
              <a:t> </a:t>
            </a:r>
            <a:r>
              <a:rPr lang="en-US" sz="2400" b="1" u="none" dirty="0" err="1"/>
              <a:t>ngập</a:t>
            </a:r>
            <a:r>
              <a:rPr lang="en-US" sz="2400" b="1" u="none" dirty="0"/>
              <a:t/>
            </a:r>
            <a:br>
              <a:rPr lang="en-US" sz="2400" b="1" u="none" dirty="0"/>
            </a:br>
            <a:r>
              <a:rPr lang="en-US" sz="2400" b="1" u="none" dirty="0"/>
              <a:t>-</a:t>
            </a:r>
            <a:r>
              <a:rPr lang="en-US" sz="2400" b="1" u="none" smtClean="0"/>
              <a:t>Tưới</a:t>
            </a:r>
            <a:r>
              <a:rPr lang="en-US" sz="2400" b="1" u="none" dirty="0" smtClean="0"/>
              <a:t> </a:t>
            </a:r>
            <a:r>
              <a:rPr lang="en-US" sz="2400" b="1" u="none" dirty="0" err="1"/>
              <a:t>phun</a:t>
            </a:r>
            <a:r>
              <a:rPr lang="en-US" sz="2400" b="1" u="none" dirty="0"/>
              <a:t> </a:t>
            </a:r>
            <a:r>
              <a:rPr lang="en-US" sz="2400" b="1" u="none" dirty="0" err="1"/>
              <a:t>mưa</a:t>
            </a:r>
            <a:endParaRPr lang="en-US" sz="2400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1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1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4" grpId="0" animBg="1"/>
      <p:bldP spid="213004" grpId="1" animBg="1"/>
      <p:bldP spid="213006" grpId="0"/>
      <p:bldP spid="213006" grpId="1"/>
      <p:bldP spid="213024" grpId="0" animBg="1"/>
      <p:bldP spid="213024" grpId="1" animBg="1"/>
      <p:bldP spid="213013" grpId="0"/>
      <p:bldP spid="213013" grpId="1"/>
      <p:bldP spid="213027" grpId="0"/>
      <p:bldP spid="21302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pic>
        <p:nvPicPr>
          <p:cNvPr id="240644" name="Picture 4" descr="lin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2209800" cy="2209800"/>
          </a:xfrm>
          <a:prstGeom prst="rect">
            <a:avLst/>
          </a:prstGeom>
          <a:noFill/>
        </p:spPr>
      </p:pic>
      <p:pic>
        <p:nvPicPr>
          <p:cNvPr id="240645" name="Picture 5" descr="linh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2743200" cy="2133600"/>
          </a:xfrm>
          <a:prstGeom prst="rect">
            <a:avLst/>
          </a:prstGeom>
          <a:noFill/>
        </p:spPr>
      </p:pic>
      <p:pic>
        <p:nvPicPr>
          <p:cNvPr id="240646" name="Picture 6" descr="linh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295400"/>
            <a:ext cx="2133600" cy="2209800"/>
          </a:xfrm>
          <a:prstGeom prst="rect">
            <a:avLst/>
          </a:prstGeom>
          <a:noFill/>
        </p:spPr>
      </p:pic>
      <p:pic>
        <p:nvPicPr>
          <p:cNvPr id="240647" name="Picture 7" descr="linh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371600"/>
            <a:ext cx="1981200" cy="2209800"/>
          </a:xfrm>
          <a:prstGeom prst="rect">
            <a:avLst/>
          </a:prstGeom>
          <a:noFill/>
        </p:spPr>
      </p:pic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0" y="3581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</a:rPr>
              <a:t>Tưới………</a:t>
            </a:r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4953000" y="35814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none">
                <a:solidFill>
                  <a:srgbClr val="0000FF"/>
                </a:solidFill>
              </a:rPr>
              <a:t>Tưới……</a:t>
            </a:r>
          </a:p>
        </p:txBody>
      </p:sp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2971800" y="35052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none">
                <a:solidFill>
                  <a:srgbClr val="0000FF"/>
                </a:solidFill>
              </a:rPr>
              <a:t>Tưới……….</a:t>
            </a: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7391400" y="35052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none">
                <a:solidFill>
                  <a:srgbClr val="0000FF"/>
                </a:solidFill>
              </a:rPr>
              <a:t>Tưới………</a:t>
            </a:r>
          </a:p>
        </p:txBody>
      </p:sp>
      <p:sp>
        <p:nvSpPr>
          <p:cNvPr id="240652" name="Oval 12"/>
          <p:cNvSpPr>
            <a:spLocks noChangeArrowheads="1"/>
          </p:cNvSpPr>
          <p:nvPr/>
        </p:nvSpPr>
        <p:spPr bwMode="auto">
          <a:xfrm>
            <a:off x="0" y="16002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240653" name="Oval 13"/>
          <p:cNvSpPr>
            <a:spLocks noChangeArrowheads="1"/>
          </p:cNvSpPr>
          <p:nvPr/>
        </p:nvSpPr>
        <p:spPr bwMode="auto">
          <a:xfrm>
            <a:off x="4191000" y="1371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240654" name="Oval 14"/>
          <p:cNvSpPr>
            <a:spLocks noChangeArrowheads="1"/>
          </p:cNvSpPr>
          <p:nvPr/>
        </p:nvSpPr>
        <p:spPr bwMode="auto">
          <a:xfrm>
            <a:off x="6248400" y="1371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240655" name="Oval 15"/>
          <p:cNvSpPr>
            <a:spLocks noChangeArrowheads="1"/>
          </p:cNvSpPr>
          <p:nvPr/>
        </p:nvSpPr>
        <p:spPr bwMode="auto">
          <a:xfrm>
            <a:off x="8686800" y="1295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solidFill>
                  <a:srgbClr val="FF0000"/>
                </a:solidFill>
                <a:latin typeface="Arial" charset="0"/>
              </a:rPr>
              <a:t>d</a:t>
            </a:r>
          </a:p>
        </p:txBody>
      </p:sp>
      <p:graphicFrame>
        <p:nvGraphicFramePr>
          <p:cNvPr id="240656" name="Group 16"/>
          <p:cNvGraphicFramePr>
            <a:graphicFrameLocks noGrp="1"/>
          </p:cNvGraphicFramePr>
          <p:nvPr/>
        </p:nvGraphicFramePr>
        <p:xfrm>
          <a:off x="381000" y="3967163"/>
          <a:ext cx="8763000" cy="2756853"/>
        </p:xfrm>
        <a:graphic>
          <a:graphicData uri="http://schemas.openxmlformats.org/drawingml/2006/table">
            <a:tbl>
              <a:tblPr/>
              <a:tblGrid>
                <a:gridCol w="1219200"/>
                <a:gridCol w="3276600"/>
                <a:gridCol w="4267200"/>
              </a:tblGrid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Hình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Phương pháp tưới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Kỹ thuật tưới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683" name="Rectangle 43"/>
          <p:cNvSpPr>
            <a:spLocks noChangeArrowheads="1"/>
          </p:cNvSpPr>
          <p:nvPr/>
        </p:nvSpPr>
        <p:spPr bwMode="auto">
          <a:xfrm>
            <a:off x="457200" y="4572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FF0000"/>
                </a:solidFill>
              </a:rPr>
              <a:t>Em hãy ghi vào bảng các phương pháp tưới và nêu kỹ thuật tưới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8" grpId="0"/>
      <p:bldP spid="240649" grpId="0"/>
      <p:bldP spid="240650" grpId="0"/>
      <p:bldP spid="240651" grpId="0"/>
      <p:bldP spid="240652" grpId="0" animBg="1"/>
      <p:bldP spid="240653" grpId="0" animBg="1"/>
      <p:bldP spid="240654" grpId="0" animBg="1"/>
      <p:bldP spid="2406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pic>
        <p:nvPicPr>
          <p:cNvPr id="251908" name="Picture 4" descr="lin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85800"/>
            <a:ext cx="2209800" cy="2133600"/>
          </a:xfrm>
          <a:prstGeom prst="rect">
            <a:avLst/>
          </a:prstGeom>
          <a:noFill/>
        </p:spPr>
      </p:pic>
      <p:pic>
        <p:nvPicPr>
          <p:cNvPr id="251909" name="Picture 5" descr="linh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2743200" cy="2133600"/>
          </a:xfrm>
          <a:prstGeom prst="rect">
            <a:avLst/>
          </a:prstGeom>
          <a:noFill/>
        </p:spPr>
      </p:pic>
      <p:pic>
        <p:nvPicPr>
          <p:cNvPr id="251910" name="Picture 6" descr="linh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685800"/>
            <a:ext cx="2133600" cy="2133600"/>
          </a:xfrm>
          <a:prstGeom prst="rect">
            <a:avLst/>
          </a:prstGeom>
          <a:noFill/>
        </p:spPr>
      </p:pic>
      <p:pic>
        <p:nvPicPr>
          <p:cNvPr id="251911" name="Picture 7" descr="linh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685800"/>
            <a:ext cx="1981200" cy="2133600"/>
          </a:xfrm>
          <a:prstGeom prst="rect">
            <a:avLst/>
          </a:prstGeom>
          <a:noFill/>
        </p:spPr>
      </p:pic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533400" y="2895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Ngập</a:t>
            </a:r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5257800" y="28956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Thấm</a:t>
            </a: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2819400" y="2895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</a:rPr>
              <a:t>Vào gốc cây</a:t>
            </a: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7391400" y="2895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</a:rPr>
              <a:t>Phun mưa</a:t>
            </a:r>
          </a:p>
        </p:txBody>
      </p:sp>
      <p:sp>
        <p:nvSpPr>
          <p:cNvPr id="251916" name="Oval 12"/>
          <p:cNvSpPr>
            <a:spLocks noChangeArrowheads="1"/>
          </p:cNvSpPr>
          <p:nvPr/>
        </p:nvSpPr>
        <p:spPr bwMode="auto">
          <a:xfrm>
            <a:off x="0" y="762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latin typeface="Arial" charset="0"/>
              </a:rPr>
              <a:t>a</a:t>
            </a:r>
          </a:p>
        </p:txBody>
      </p:sp>
      <p:sp>
        <p:nvSpPr>
          <p:cNvPr id="251917" name="Oval 13"/>
          <p:cNvSpPr>
            <a:spLocks noChangeArrowheads="1"/>
          </p:cNvSpPr>
          <p:nvPr/>
        </p:nvSpPr>
        <p:spPr bwMode="auto">
          <a:xfrm>
            <a:off x="3886200" y="762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latin typeface="Arial" charset="0"/>
              </a:rPr>
              <a:t>b</a:t>
            </a:r>
          </a:p>
        </p:txBody>
      </p:sp>
      <p:sp>
        <p:nvSpPr>
          <p:cNvPr id="251918" name="Oval 14"/>
          <p:cNvSpPr>
            <a:spLocks noChangeArrowheads="1"/>
          </p:cNvSpPr>
          <p:nvPr/>
        </p:nvSpPr>
        <p:spPr bwMode="auto">
          <a:xfrm>
            <a:off x="6324600" y="685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latin typeface="Arial" charset="0"/>
              </a:rPr>
              <a:t>c</a:t>
            </a:r>
          </a:p>
        </p:txBody>
      </p:sp>
      <p:sp>
        <p:nvSpPr>
          <p:cNvPr id="251919" name="Oval 15"/>
          <p:cNvSpPr>
            <a:spLocks noChangeArrowheads="1"/>
          </p:cNvSpPr>
          <p:nvPr/>
        </p:nvSpPr>
        <p:spPr bwMode="auto">
          <a:xfrm>
            <a:off x="8534400" y="762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latin typeface="Arial" charset="0"/>
              </a:rPr>
              <a:t>d</a:t>
            </a:r>
          </a:p>
        </p:txBody>
      </p:sp>
      <p:graphicFrame>
        <p:nvGraphicFramePr>
          <p:cNvPr id="251920" name="Group 16"/>
          <p:cNvGraphicFramePr>
            <a:graphicFrameLocks noGrp="1"/>
          </p:cNvGraphicFramePr>
          <p:nvPr/>
        </p:nvGraphicFramePr>
        <p:xfrm>
          <a:off x="381000" y="3657600"/>
          <a:ext cx="8763000" cy="2667953"/>
        </p:xfrm>
        <a:graphic>
          <a:graphicData uri="http://schemas.openxmlformats.org/drawingml/2006/table">
            <a:tbl>
              <a:tblPr/>
              <a:tblGrid>
                <a:gridCol w="1219200"/>
                <a:gridCol w="2743200"/>
                <a:gridCol w="4800600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Hình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Phương pháp tưới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           Kỹ thuật tưới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1951" name="Text Box 47"/>
          <p:cNvSpPr txBox="1">
            <a:spLocks noChangeArrowheads="1"/>
          </p:cNvSpPr>
          <p:nvPr/>
        </p:nvSpPr>
        <p:spPr bwMode="auto">
          <a:xfrm>
            <a:off x="1143000" y="64912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1957" name="Rectangle 53"/>
          <p:cNvSpPr>
            <a:spLocks noChangeArrowheads="1"/>
          </p:cNvSpPr>
          <p:nvPr/>
        </p:nvSpPr>
        <p:spPr bwMode="auto">
          <a:xfrm>
            <a:off x="1600200" y="4267200"/>
            <a:ext cx="274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Ngập</a:t>
            </a:r>
          </a:p>
        </p:txBody>
      </p:sp>
      <p:sp>
        <p:nvSpPr>
          <p:cNvPr id="251958" name="Rectangle 54"/>
          <p:cNvSpPr>
            <a:spLocks noChangeArrowheads="1"/>
          </p:cNvSpPr>
          <p:nvPr/>
        </p:nvSpPr>
        <p:spPr bwMode="auto">
          <a:xfrm>
            <a:off x="4343400" y="4267200"/>
            <a:ext cx="480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Cho nước ngập tràn mặt ruộng</a:t>
            </a:r>
          </a:p>
        </p:txBody>
      </p:sp>
      <p:sp>
        <p:nvSpPr>
          <p:cNvPr id="251959" name="Rectangle 55"/>
          <p:cNvSpPr>
            <a:spLocks noChangeArrowheads="1"/>
          </p:cNvSpPr>
          <p:nvPr/>
        </p:nvSpPr>
        <p:spPr bwMode="auto">
          <a:xfrm>
            <a:off x="1600200" y="4800600"/>
            <a:ext cx="274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Vào gốc cây</a:t>
            </a:r>
          </a:p>
        </p:txBody>
      </p:sp>
      <p:sp>
        <p:nvSpPr>
          <p:cNvPr id="251960" name="Rectangle 56"/>
          <p:cNvSpPr>
            <a:spLocks noChangeArrowheads="1"/>
          </p:cNvSpPr>
          <p:nvPr/>
        </p:nvSpPr>
        <p:spPr bwMode="auto">
          <a:xfrm>
            <a:off x="4343400" y="4800600"/>
            <a:ext cx="480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Tưới đều vào gốc cây</a:t>
            </a:r>
          </a:p>
        </p:txBody>
      </p:sp>
      <p:sp>
        <p:nvSpPr>
          <p:cNvPr id="251961" name="Rectangle 57"/>
          <p:cNvSpPr>
            <a:spLocks noChangeArrowheads="1"/>
          </p:cNvSpPr>
          <p:nvPr/>
        </p:nvSpPr>
        <p:spPr bwMode="auto">
          <a:xfrm>
            <a:off x="1600200" y="5334000"/>
            <a:ext cx="274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Thấm</a:t>
            </a:r>
          </a:p>
        </p:txBody>
      </p:sp>
      <p:sp>
        <p:nvSpPr>
          <p:cNvPr id="251962" name="Rectangle 58"/>
          <p:cNvSpPr>
            <a:spLocks noChangeArrowheads="1"/>
          </p:cNvSpPr>
          <p:nvPr/>
        </p:nvSpPr>
        <p:spPr bwMode="auto">
          <a:xfrm>
            <a:off x="4343400" y="5334000"/>
            <a:ext cx="4800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Nước đưa vào rãnh luống</a:t>
            </a:r>
          </a:p>
        </p:txBody>
      </p:sp>
      <p:sp>
        <p:nvSpPr>
          <p:cNvPr id="251963" name="Rectangle 59"/>
          <p:cNvSpPr>
            <a:spLocks noChangeArrowheads="1"/>
          </p:cNvSpPr>
          <p:nvPr/>
        </p:nvSpPr>
        <p:spPr bwMode="auto">
          <a:xfrm>
            <a:off x="1600200" y="5867400"/>
            <a:ext cx="274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Phun mưa</a:t>
            </a:r>
          </a:p>
        </p:txBody>
      </p:sp>
      <p:sp>
        <p:nvSpPr>
          <p:cNvPr id="251964" name="Rectangle 60"/>
          <p:cNvSpPr>
            <a:spLocks noChangeArrowheads="1"/>
          </p:cNvSpPr>
          <p:nvPr/>
        </p:nvSpPr>
        <p:spPr bwMode="auto">
          <a:xfrm>
            <a:off x="4343400" y="5867400"/>
            <a:ext cx="480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Phun thành hạt tỏa như mưa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2" grpId="0"/>
      <p:bldP spid="251913" grpId="0"/>
      <p:bldP spid="251914" grpId="0"/>
      <p:bldP spid="251957" grpId="0" animBg="1"/>
      <p:bldP spid="251958" grpId="1" animBg="1"/>
      <p:bldP spid="251959" grpId="0" animBg="1"/>
      <p:bldP spid="251960" grpId="0" animBg="1"/>
      <p:bldP spid="251961" grpId="0" animBg="1"/>
      <p:bldP spid="251962" grpId="0" animBg="1"/>
      <p:bldP spid="251963" grpId="0" animBg="1"/>
      <p:bldP spid="2519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  </a:t>
            </a:r>
            <a:r>
              <a:rPr lang="en-US" b="1" i="1">
                <a:latin typeface="Times New Roman" pitchFamily="18" charset="0"/>
              </a:rPr>
              <a:t>Công ty trách nhiệm hữu hạn Việt Phát (Bình Dương) vừa cho ra đời </a:t>
            </a:r>
            <a:r>
              <a:rPr lang="en-US" b="1">
                <a:latin typeface="Times New Roman" pitchFamily="18" charset="0"/>
              </a:rPr>
              <a:t>hệ thống tưới thấm tự động</a:t>
            </a:r>
            <a:r>
              <a:rPr lang="en-US" b="1" i="1">
                <a:latin typeface="Times New Roman" pitchFamily="18" charset="0"/>
              </a:rPr>
              <a:t> làm bằng ống nước mềm ruột gà hiệu Courant (Pháp).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en-US" b="1" i="1">
                <a:latin typeface="Times New Roman" pitchFamily="18" charset="0"/>
              </a:rPr>
              <a:t>Loại ống này có dạng xoắn ruột gà có thể uốn cong mà không bị gập gãy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en-US" b="1" i="1">
                <a:latin typeface="Times New Roman" pitchFamily="18" charset="0"/>
              </a:rPr>
              <a:t>nên thuận tiện cho việc </a:t>
            </a:r>
            <a:r>
              <a:rPr lang="en-US" b="1">
                <a:latin typeface="Times New Roman" pitchFamily="18" charset="0"/>
              </a:rPr>
              <a:t>đi chìm dưới lòng đất trong vườn từ 5-10cm</a:t>
            </a:r>
            <a:r>
              <a:rPr lang="en-US" b="1" i="1">
                <a:latin typeface="Times New Roman" pitchFamily="18" charset="0"/>
              </a:rPr>
              <a:t>.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en-US" b="1" i="1">
                <a:latin typeface="Times New Roman" pitchFamily="18" charset="0"/>
              </a:rPr>
              <a:t>Với ống nước Courant trong hệ thống tưới thấm tự động sẽ </a:t>
            </a:r>
            <a:r>
              <a:rPr lang="en-US" b="1">
                <a:latin typeface="Times New Roman" pitchFamily="18" charset="0"/>
              </a:rPr>
              <a:t>tiết kiệm được nước</a:t>
            </a:r>
            <a:r>
              <a:rPr lang="en-US" b="1" i="1">
                <a:latin typeface="Times New Roman" pitchFamily="18" charset="0"/>
              </a:rPr>
              <a:t>, chỉ cần trong vòng 15-20 phút có thể tưới được một vùng rộng lớn, do đó </a:t>
            </a:r>
            <a:r>
              <a:rPr lang="en-US" b="1">
                <a:latin typeface="Times New Roman" pitchFamily="18" charset="0"/>
              </a:rPr>
              <a:t>tiết kiệm được chi phí nhân công</a:t>
            </a:r>
            <a:r>
              <a:rPr lang="en-US" b="1" i="1">
                <a:latin typeface="Times New Roman" pitchFamily="18" charset="0"/>
              </a:rPr>
              <a:t>.</a:t>
            </a:r>
            <a:r>
              <a:rPr lang="en-US" b="1">
                <a:latin typeface="Times New Roman" pitchFamily="18" charset="0"/>
              </a:rPr>
              <a:t> </a:t>
            </a:r>
            <a:endParaRPr lang="en-US" b="1" i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i="1">
                <a:latin typeface="Times New Roman" pitchFamily="18" charset="0"/>
              </a:rPr>
              <a:t>					         Trung tâm Tin học Bộ NN&amp;PTNT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220165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  <a:ln/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                     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Thông tin!!!!!</a:t>
            </a:r>
          </a:p>
        </p:txBody>
      </p:sp>
      <p:pic>
        <p:nvPicPr>
          <p:cNvPr id="11266" name="Picture 9" descr="image002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990600"/>
            <a:ext cx="784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build="p"/>
      <p:bldP spid="220164" grpId="1" build="p"/>
      <p:bldP spid="2201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-25400" y="927100"/>
            <a:ext cx="373380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09" name="Line 5"/>
          <p:cNvSpPr>
            <a:spLocks noChangeShapeType="1"/>
          </p:cNvSpPr>
          <p:nvPr/>
        </p:nvSpPr>
        <p:spPr bwMode="auto">
          <a:xfrm>
            <a:off x="37338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C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0" y="243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1. Tưới nước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0" y="2895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2.Phương pháp tưới</a:t>
            </a: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0" y="3429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3.Tiêu nước</a:t>
            </a:r>
          </a:p>
        </p:txBody>
      </p:sp>
      <p:pic>
        <p:nvPicPr>
          <p:cNvPr id="149524" name="Picture 20" descr="56104_ngolu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828800"/>
            <a:ext cx="1981200" cy="3048000"/>
          </a:xfrm>
          <a:prstGeom prst="rect">
            <a:avLst/>
          </a:prstGeom>
          <a:noFill/>
        </p:spPr>
      </p:pic>
      <p:pic>
        <p:nvPicPr>
          <p:cNvPr id="149526" name="Picture 22" descr="images255873_DSC0068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828800"/>
            <a:ext cx="2819400" cy="3048000"/>
          </a:xfrm>
          <a:prstGeom prst="rect">
            <a:avLst/>
          </a:prstGeom>
          <a:noFill/>
        </p:spPr>
      </p:pic>
      <p:sp>
        <p:nvSpPr>
          <p:cNvPr id="149529" name="AutoShape 25"/>
          <p:cNvSpPr>
            <a:spLocks noChangeArrowheads="1"/>
          </p:cNvSpPr>
          <p:nvPr/>
        </p:nvSpPr>
        <p:spPr bwMode="auto">
          <a:xfrm>
            <a:off x="5638800" y="0"/>
            <a:ext cx="3505200" cy="1295400"/>
          </a:xfrm>
          <a:prstGeom prst="wedgeEllipseCallout">
            <a:avLst>
              <a:gd name="adj1" fmla="val -33833"/>
              <a:gd name="adj2" fmla="val 85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u="none">
                <a:latin typeface="Arial" charset="0"/>
              </a:rPr>
              <a:t>Cây bị ngập ta phải làm gì đây</a:t>
            </a:r>
          </a:p>
        </p:txBody>
      </p:sp>
      <p:sp>
        <p:nvSpPr>
          <p:cNvPr id="149530" name="Text Box 26"/>
          <p:cNvSpPr txBox="1">
            <a:spLocks noChangeArrowheads="1"/>
          </p:cNvSpPr>
          <p:nvPr/>
        </p:nvSpPr>
        <p:spPr bwMode="auto">
          <a:xfrm>
            <a:off x="4191000" y="518160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Cho biết vai trò của việc tiêu nước?</a:t>
            </a:r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>
            <a:off x="0" y="3962400"/>
            <a:ext cx="3810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-Giúp cây không bị thiếu oxy</a:t>
            </a:r>
          </a:p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-Tiến hành kịp thời và nhanh chóng</a:t>
            </a:r>
          </a:p>
        </p:txBody>
      </p:sp>
      <p:sp>
        <p:nvSpPr>
          <p:cNvPr id="149533" name="Rectangle 29"/>
          <p:cNvSpPr>
            <a:spLocks noChangeArrowheads="1"/>
          </p:cNvSpPr>
          <p:nvPr/>
        </p:nvSpPr>
        <p:spPr bwMode="auto">
          <a:xfrm>
            <a:off x="0" y="1524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1" grpId="0"/>
      <p:bldP spid="149529" grpId="0" animBg="1"/>
      <p:bldP spid="149530" grpId="0"/>
      <p:bldP spid="1495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75107" name="Picture 3" descr="gao%20dien%20bie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886200"/>
            <a:ext cx="4572000" cy="2971800"/>
          </a:xfrm>
          <a:noFill/>
          <a:ln/>
        </p:spPr>
      </p:pic>
      <p:pic>
        <p:nvPicPr>
          <p:cNvPr id="175108" name="Picture 4" descr="LINH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990600"/>
            <a:ext cx="4572000" cy="2819400"/>
          </a:xfrm>
          <a:noFill/>
          <a:ln/>
        </p:spPr>
      </p:pic>
      <p:pic>
        <p:nvPicPr>
          <p:cNvPr id="175109" name="Picture 5" descr="linh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648200" y="990600"/>
            <a:ext cx="4495800" cy="2971800"/>
          </a:xfrm>
          <a:noFill/>
          <a:ln/>
        </p:spPr>
      </p:pic>
      <p:pic>
        <p:nvPicPr>
          <p:cNvPr id="175110" name="Picture 6" descr="scan013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648200" y="3938588"/>
            <a:ext cx="4495800" cy="2919412"/>
          </a:xfrm>
          <a:noFill/>
          <a:ln/>
        </p:spPr>
      </p:pic>
      <p:sp>
        <p:nvSpPr>
          <p:cNvPr id="175111" name="Oval 7"/>
          <p:cNvSpPr>
            <a:spLocks noChangeArrowheads="1"/>
          </p:cNvSpPr>
          <p:nvPr/>
        </p:nvSpPr>
        <p:spPr bwMode="auto">
          <a:xfrm>
            <a:off x="0" y="3810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75112" name="Oval 8"/>
          <p:cNvSpPr>
            <a:spLocks noChangeArrowheads="1"/>
          </p:cNvSpPr>
          <p:nvPr/>
        </p:nvSpPr>
        <p:spPr bwMode="auto">
          <a:xfrm>
            <a:off x="4648200" y="3886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609600" y="1676400"/>
            <a:ext cx="1676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800" b="1" u="none">
              <a:solidFill>
                <a:srgbClr val="FF0000"/>
              </a:solidFill>
            </a:endParaRP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685800" y="312420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u="none">
                <a:solidFill>
                  <a:srgbClr val="FF0000"/>
                </a:solidFill>
              </a:rPr>
              <a:t>Làm cỏ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5105400" y="99060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u="none">
                <a:solidFill>
                  <a:srgbClr val="FF0000"/>
                </a:solidFill>
              </a:rPr>
              <a:t>Vun xới</a:t>
            </a: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0" y="61722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u="none">
                <a:solidFill>
                  <a:srgbClr val="FF0000"/>
                </a:solidFill>
              </a:rPr>
              <a:t>Dặm cây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4648200" y="61722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u="none">
                <a:solidFill>
                  <a:srgbClr val="FF0000"/>
                </a:solidFill>
              </a:rPr>
              <a:t>Tưới</a:t>
            </a:r>
          </a:p>
        </p:txBody>
      </p:sp>
      <p:sp>
        <p:nvSpPr>
          <p:cNvPr id="175118" name="Oval 14"/>
          <p:cNvSpPr>
            <a:spLocks noChangeArrowheads="1"/>
          </p:cNvSpPr>
          <p:nvPr/>
        </p:nvSpPr>
        <p:spPr bwMode="auto">
          <a:xfrm>
            <a:off x="0" y="990600"/>
            <a:ext cx="457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5119" name="Oval 15"/>
          <p:cNvSpPr>
            <a:spLocks noChangeArrowheads="1"/>
          </p:cNvSpPr>
          <p:nvPr/>
        </p:nvSpPr>
        <p:spPr bwMode="auto">
          <a:xfrm>
            <a:off x="4648200" y="990600"/>
            <a:ext cx="457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75120" name="Picture 16" descr="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990600"/>
            <a:ext cx="4572000" cy="2865438"/>
          </a:xfrm>
          <a:prstGeom prst="rect">
            <a:avLst/>
          </a:prstGeom>
          <a:noFill/>
        </p:spPr>
      </p:pic>
      <p:sp>
        <p:nvSpPr>
          <p:cNvPr id="175121" name="Oval 17"/>
          <p:cNvSpPr>
            <a:spLocks noChangeArrowheads="1"/>
          </p:cNvSpPr>
          <p:nvPr/>
        </p:nvSpPr>
        <p:spPr bwMode="auto">
          <a:xfrm>
            <a:off x="0" y="1066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175122" name="Picture 18" descr="tatnuo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990600"/>
            <a:ext cx="4495800" cy="3022600"/>
          </a:xfrm>
          <a:prstGeom prst="rect">
            <a:avLst/>
          </a:prstGeom>
          <a:noFill/>
        </p:spPr>
      </p:pic>
      <p:pic>
        <p:nvPicPr>
          <p:cNvPr id="175123" name="Picture 19" descr="ImageView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10000"/>
            <a:ext cx="4572000" cy="3048000"/>
          </a:xfrm>
          <a:prstGeom prst="rect">
            <a:avLst/>
          </a:prstGeom>
          <a:noFill/>
        </p:spPr>
      </p:pic>
      <p:sp>
        <p:nvSpPr>
          <p:cNvPr id="175124" name="Oval 20"/>
          <p:cNvSpPr>
            <a:spLocks noChangeArrowheads="1"/>
          </p:cNvSpPr>
          <p:nvPr/>
        </p:nvSpPr>
        <p:spPr bwMode="auto">
          <a:xfrm>
            <a:off x="5029200" y="990600"/>
            <a:ext cx="533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  <a:latin typeface="Arial" charset="0"/>
              </a:rPr>
              <a:t>F</a:t>
            </a:r>
          </a:p>
        </p:txBody>
      </p:sp>
      <p:sp>
        <p:nvSpPr>
          <p:cNvPr id="175125" name="Oval 21"/>
          <p:cNvSpPr>
            <a:spLocks noChangeArrowheads="1"/>
          </p:cNvSpPr>
          <p:nvPr/>
        </p:nvSpPr>
        <p:spPr bwMode="auto">
          <a:xfrm>
            <a:off x="0" y="3810000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  <a:latin typeface="Arial" charset="0"/>
              </a:rPr>
              <a:t>G</a:t>
            </a:r>
          </a:p>
        </p:txBody>
      </p:sp>
      <p:pic>
        <p:nvPicPr>
          <p:cNvPr id="175126" name="Picture 22" descr="2515178659_131307723c_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38862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27" name="Oval 23"/>
          <p:cNvSpPr>
            <a:spLocks noChangeArrowheads="1"/>
          </p:cNvSpPr>
          <p:nvPr/>
        </p:nvSpPr>
        <p:spPr bwMode="auto">
          <a:xfrm>
            <a:off x="4648200" y="38100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457200" y="2514600"/>
            <a:ext cx="3200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Bón phân</a:t>
            </a:r>
          </a:p>
        </p:txBody>
      </p:sp>
      <p:sp>
        <p:nvSpPr>
          <p:cNvPr id="175129" name="Rectangle 25"/>
          <p:cNvSpPr>
            <a:spLocks noChangeArrowheads="1"/>
          </p:cNvSpPr>
          <p:nvPr/>
        </p:nvSpPr>
        <p:spPr bwMode="auto">
          <a:xfrm>
            <a:off x="4648200" y="2819400"/>
            <a:ext cx="3200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Tiêu nước</a:t>
            </a: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304800" y="5864225"/>
            <a:ext cx="3200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Tỉa cây</a:t>
            </a:r>
          </a:p>
        </p:txBody>
      </p:sp>
      <p:sp>
        <p:nvSpPr>
          <p:cNvPr id="175131" name="Rectangle 27"/>
          <p:cNvSpPr>
            <a:spLocks noChangeArrowheads="1"/>
          </p:cNvSpPr>
          <p:nvPr/>
        </p:nvSpPr>
        <p:spPr bwMode="auto">
          <a:xfrm>
            <a:off x="4648200" y="5864225"/>
            <a:ext cx="3200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Vun xới-làm cỏ</a:t>
            </a:r>
          </a:p>
        </p:txBody>
      </p:sp>
      <p:sp>
        <p:nvSpPr>
          <p:cNvPr id="175132" name="Rectangle 28"/>
          <p:cNvSpPr>
            <a:spLocks noChangeArrowheads="1"/>
          </p:cNvSpPr>
          <p:nvPr/>
        </p:nvSpPr>
        <p:spPr bwMode="auto">
          <a:xfrm>
            <a:off x="1066800" y="1600200"/>
            <a:ext cx="769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u="none" dirty="0">
                <a:latin typeface="VNI-Times" pitchFamily="2" charset="0"/>
              </a:rPr>
              <a:t>   </a:t>
            </a:r>
            <a:r>
              <a:rPr lang="en-US" sz="2800" b="1" u="none" dirty="0" err="1">
                <a:solidFill>
                  <a:srgbClr val="FF0000"/>
                </a:solidFill>
                <a:latin typeface="VNI-Times" pitchFamily="2" charset="0"/>
              </a:rPr>
              <a:t>Keå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VNI-Times" pitchFamily="2" charset="0"/>
              </a:rPr>
              <a:t>teân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VNI-Times" pitchFamily="2" charset="0"/>
              </a:rPr>
              <a:t>caùc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coâng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vieäc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VNI-Times" pitchFamily="2" charset="0"/>
              </a:rPr>
              <a:t>chaêm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VNI-Times" pitchFamily="2" charset="0"/>
              </a:rPr>
              <a:t>soùc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VNI-Times" pitchFamily="2" charset="0"/>
              </a:rPr>
              <a:t>caây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VNI-Times" pitchFamily="2" charset="0"/>
              </a:rPr>
              <a:t>troàng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?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r>
              <a:rPr lang="en-US" sz="2800" b="1" u="none" dirty="0">
                <a:latin typeface="VNI-Times" pitchFamily="2" charset="0"/>
              </a:rPr>
              <a:t>1.Tæa, </a:t>
            </a:r>
            <a:r>
              <a:rPr lang="en-US" sz="2800" b="1" u="none" dirty="0" err="1">
                <a:latin typeface="VNI-Times" pitchFamily="2" charset="0"/>
              </a:rPr>
              <a:t>daëm</a:t>
            </a:r>
            <a:r>
              <a:rPr lang="en-US" sz="2800" b="1" u="none" dirty="0">
                <a:latin typeface="VNI-Times" pitchFamily="2" charset="0"/>
              </a:rPr>
              <a:t> </a:t>
            </a:r>
            <a:r>
              <a:rPr lang="en-US" sz="2800" b="1" u="none" dirty="0" err="1">
                <a:latin typeface="VNI-Times" pitchFamily="2" charset="0"/>
              </a:rPr>
              <a:t>caây</a:t>
            </a:r>
            <a:r>
              <a:rPr lang="en-US" sz="2800" b="1" u="none" dirty="0">
                <a:latin typeface="VNI-Times" pitchFamily="2" charset="0"/>
              </a:rPr>
              <a:t>.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r>
              <a:rPr lang="en-US" sz="2800" b="1" u="none" dirty="0">
                <a:latin typeface="VNI-Times" pitchFamily="2" charset="0"/>
              </a:rPr>
              <a:t>2.Laøm </a:t>
            </a:r>
            <a:r>
              <a:rPr lang="en-US" sz="2800" b="1" u="none" dirty="0" err="1">
                <a:latin typeface="VNI-Times" pitchFamily="2" charset="0"/>
              </a:rPr>
              <a:t>coû</a:t>
            </a:r>
            <a:r>
              <a:rPr lang="en-US" sz="2800" b="1" u="none" dirty="0">
                <a:latin typeface="VNI-Times" pitchFamily="2" charset="0"/>
              </a:rPr>
              <a:t>, </a:t>
            </a:r>
            <a:r>
              <a:rPr lang="en-US" sz="2800" b="1" u="none" dirty="0" err="1">
                <a:latin typeface="VNI-Times" pitchFamily="2" charset="0"/>
              </a:rPr>
              <a:t>vun</a:t>
            </a:r>
            <a:r>
              <a:rPr lang="en-US" sz="2800" b="1" u="none" dirty="0">
                <a:latin typeface="VNI-Times" pitchFamily="2" charset="0"/>
              </a:rPr>
              <a:t> </a:t>
            </a:r>
            <a:r>
              <a:rPr lang="en-US" sz="2800" b="1" u="none" dirty="0" err="1">
                <a:latin typeface="VNI-Times" pitchFamily="2" charset="0"/>
              </a:rPr>
              <a:t>xôùi</a:t>
            </a:r>
            <a:r>
              <a:rPr lang="en-US" sz="2800" b="1" u="none" dirty="0">
                <a:latin typeface="VNI-Times" pitchFamily="2" charset="0"/>
              </a:rPr>
              <a:t>.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r>
              <a:rPr lang="en-US" sz="2800" b="1" u="none" dirty="0">
                <a:latin typeface="VNI-Times" pitchFamily="2" charset="0"/>
              </a:rPr>
              <a:t>3.Töôùi, </a:t>
            </a:r>
            <a:r>
              <a:rPr lang="en-US" sz="2800" b="1" u="none" dirty="0" err="1">
                <a:latin typeface="VNI-Times" pitchFamily="2" charset="0"/>
              </a:rPr>
              <a:t>tieâu</a:t>
            </a:r>
            <a:r>
              <a:rPr lang="en-US" sz="2800" b="1" u="none" dirty="0">
                <a:latin typeface="VNI-Times" pitchFamily="2" charset="0"/>
              </a:rPr>
              <a:t> </a:t>
            </a:r>
            <a:r>
              <a:rPr lang="en-US" sz="2800" b="1" u="none" dirty="0" err="1">
                <a:latin typeface="VNI-Times" pitchFamily="2" charset="0"/>
              </a:rPr>
              <a:t>nöôùc</a:t>
            </a:r>
            <a:r>
              <a:rPr lang="en-US" sz="2800" b="1" u="none" dirty="0">
                <a:latin typeface="VNI-Times" pitchFamily="2" charset="0"/>
              </a:rPr>
              <a:t>.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r>
              <a:rPr lang="en-US" sz="2800" b="1" u="none" dirty="0">
                <a:latin typeface="VNI-Times" pitchFamily="2" charset="0"/>
              </a:rPr>
              <a:t>4.Boùn </a:t>
            </a:r>
            <a:r>
              <a:rPr lang="en-US" sz="2800" b="1" u="none" dirty="0" err="1">
                <a:latin typeface="VNI-Times" pitchFamily="2" charset="0"/>
              </a:rPr>
              <a:t>thuùc</a:t>
            </a:r>
            <a:r>
              <a:rPr lang="en-US" sz="2800" b="1" u="none" dirty="0">
                <a:latin typeface="VNI-Times" pitchFamily="2" charset="0"/>
              </a:rPr>
              <a:t> </a:t>
            </a:r>
            <a:r>
              <a:rPr lang="en-US" sz="2800" b="1" u="none" dirty="0" err="1">
                <a:latin typeface="VNI-Times" pitchFamily="2" charset="0"/>
              </a:rPr>
              <a:t>phaân</a:t>
            </a:r>
            <a:r>
              <a:rPr lang="en-US" sz="2800" b="1" u="none" dirty="0">
                <a:latin typeface="VNI-Times" pitchFamily="2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2800" b="1" u="none" dirty="0">
              <a:latin typeface="VNI-Times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2800" b="1" u="none"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5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8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7" dur="5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0" dur="5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3" dur="500"/>
                                        <p:tgtEl>
                                          <p:spTgt spid="17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9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2" dur="500"/>
                                        <p:tgtEl>
                                          <p:spTgt spid="17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7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7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7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7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5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75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75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75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75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75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11" grpId="0" animBg="1"/>
      <p:bldP spid="175111" grpId="1" animBg="1"/>
      <p:bldP spid="175112" grpId="0" animBg="1"/>
      <p:bldP spid="175112" grpId="1" animBg="1"/>
      <p:bldP spid="175114" grpId="0"/>
      <p:bldP spid="175114" grpId="1"/>
      <p:bldP spid="175115" grpId="0"/>
      <p:bldP spid="175115" grpId="1"/>
      <p:bldP spid="175116" grpId="0"/>
      <p:bldP spid="175116" grpId="1"/>
      <p:bldP spid="175117" grpId="0"/>
      <p:bldP spid="175117" grpId="1"/>
      <p:bldP spid="175118" grpId="0" animBg="1"/>
      <p:bldP spid="175118" grpId="1" animBg="1"/>
      <p:bldP spid="175119" grpId="0" animBg="1"/>
      <p:bldP spid="175119" grpId="1" animBg="1"/>
      <p:bldP spid="175121" grpId="0" animBg="1"/>
      <p:bldP spid="175121" grpId="1" animBg="1"/>
      <p:bldP spid="175124" grpId="0" animBg="1"/>
      <p:bldP spid="175124" grpId="1" animBg="1"/>
      <p:bldP spid="175125" grpId="0" animBg="1"/>
      <p:bldP spid="175125" grpId="1" animBg="1"/>
      <p:bldP spid="175127" grpId="0" animBg="1"/>
      <p:bldP spid="175127" grpId="1" animBg="1"/>
      <p:bldP spid="175128" grpId="0"/>
      <p:bldP spid="175128" grpId="1"/>
      <p:bldP spid="175129" grpId="0"/>
      <p:bldP spid="175129" grpId="1"/>
      <p:bldP spid="175130" grpId="0"/>
      <p:bldP spid="175130" grpId="1"/>
      <p:bldP spid="175131" grpId="0"/>
      <p:bldP spid="17513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sp>
        <p:nvSpPr>
          <p:cNvPr id="172036" name="Line 4"/>
          <p:cNvSpPr>
            <a:spLocks noChangeShapeType="1"/>
          </p:cNvSpPr>
          <p:nvPr/>
        </p:nvSpPr>
        <p:spPr bwMode="auto">
          <a:xfrm>
            <a:off x="76200" y="838200"/>
            <a:ext cx="373380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>
            <a:off x="4572000" y="15240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0" y="243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1. Tưới nước</a:t>
            </a:r>
          </a:p>
        </p:txBody>
      </p:sp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0" y="2895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2.Phương pháp tưới</a:t>
            </a:r>
          </a:p>
        </p:txBody>
      </p:sp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0" y="3429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3.Tiêu nước</a:t>
            </a: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0" y="3962400"/>
            <a:ext cx="4495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-Giúp cây không bị thiếu oxy</a:t>
            </a:r>
          </a:p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-Tiến hành kịp thời và nhanh chóng</a:t>
            </a:r>
          </a:p>
        </p:txBody>
      </p:sp>
      <p:pic>
        <p:nvPicPr>
          <p:cNvPr id="172052" name="Picture 20" descr="IM0003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-76200"/>
            <a:ext cx="5334000" cy="3543300"/>
          </a:xfrm>
          <a:prstGeom prst="rect">
            <a:avLst/>
          </a:prstGeom>
          <a:noFill/>
        </p:spPr>
      </p:pic>
      <p:pic>
        <p:nvPicPr>
          <p:cNvPr id="172053" name="Picture 21" descr="cay-l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43400"/>
            <a:ext cx="5334000" cy="2590800"/>
          </a:xfrm>
          <a:prstGeom prst="rect">
            <a:avLst/>
          </a:prstGeom>
          <a:noFill/>
        </p:spPr>
      </p:pic>
      <p:sp>
        <p:nvSpPr>
          <p:cNvPr id="172054" name="Oval 22"/>
          <p:cNvSpPr>
            <a:spLocks noChangeArrowheads="1"/>
          </p:cNvSpPr>
          <p:nvPr/>
        </p:nvSpPr>
        <p:spPr bwMode="auto">
          <a:xfrm>
            <a:off x="6019800" y="0"/>
            <a:ext cx="3429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u="none">
                <a:solidFill>
                  <a:srgbClr val="FF0000"/>
                </a:solidFill>
              </a:rPr>
              <a:t>Lúa chín</a:t>
            </a:r>
          </a:p>
        </p:txBody>
      </p:sp>
      <p:sp>
        <p:nvSpPr>
          <p:cNvPr id="172055" name="Oval 23"/>
          <p:cNvSpPr>
            <a:spLocks noChangeArrowheads="1"/>
          </p:cNvSpPr>
          <p:nvPr/>
        </p:nvSpPr>
        <p:spPr bwMode="auto">
          <a:xfrm>
            <a:off x="5486400" y="5943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u="none">
                <a:solidFill>
                  <a:srgbClr val="FF0000"/>
                </a:solidFill>
              </a:rPr>
              <a:t>Ruộng cấy</a:t>
            </a: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4648200" y="3505200"/>
            <a:ext cx="4953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Giai đoạn nào cần tiêu nước?</a:t>
            </a:r>
          </a:p>
        </p:txBody>
      </p:sp>
      <p:sp>
        <p:nvSpPr>
          <p:cNvPr id="172057" name="Rectangle 25"/>
          <p:cNvSpPr>
            <a:spLocks noChangeArrowheads="1"/>
          </p:cNvSpPr>
          <p:nvPr/>
        </p:nvSpPr>
        <p:spPr bwMode="auto">
          <a:xfrm>
            <a:off x="0" y="80963"/>
            <a:ext cx="4716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</a:t>
            </a:r>
          </a:p>
          <a:p>
            <a:r>
              <a:rPr lang="en-US" sz="2400" b="1" u="none">
                <a:solidFill>
                  <a:srgbClr val="FF0000"/>
                </a:solidFill>
              </a:rPr>
              <a:t>SÓC CÂYTRỒNG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4" grpId="0" animBg="1"/>
      <p:bldP spid="172055" grpId="0" animBg="1"/>
      <p:bldP spid="1720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sp>
        <p:nvSpPr>
          <p:cNvPr id="155652" name="Line 4"/>
          <p:cNvSpPr>
            <a:spLocks noChangeShapeType="1"/>
          </p:cNvSpPr>
          <p:nvPr/>
        </p:nvSpPr>
        <p:spPr bwMode="auto">
          <a:xfrm>
            <a:off x="-25400" y="927100"/>
            <a:ext cx="373380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>
            <a:off x="3962400" y="7620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C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0" y="243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1. Tưới nước</a:t>
            </a: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0" y="2895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2.Phương pháp tưới</a:t>
            </a:r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0" y="3429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3.Tiêu nước</a:t>
            </a:r>
          </a:p>
        </p:txBody>
      </p: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0" y="3962400"/>
            <a:ext cx="4038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-Giúp cây không bị thiếu oxy</a:t>
            </a:r>
            <a:endParaRPr lang="en-US" sz="2400" b="1" u="none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-Tiến hành kịp thời và nhanh chóng</a:t>
            </a:r>
          </a:p>
        </p:txBody>
      </p:sp>
      <p:sp>
        <p:nvSpPr>
          <p:cNvPr id="155668" name="Oval 20"/>
          <p:cNvSpPr>
            <a:spLocks noChangeArrowheads="1"/>
          </p:cNvSpPr>
          <p:nvPr/>
        </p:nvSpPr>
        <p:spPr bwMode="auto">
          <a:xfrm>
            <a:off x="4343400" y="685800"/>
            <a:ext cx="4495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Em hãy cho ví dụ hệ </a:t>
            </a:r>
          </a:p>
          <a:p>
            <a:pPr algn="ctr"/>
            <a:r>
              <a:rPr lang="en-US" sz="2800" b="1" u="none">
                <a:solidFill>
                  <a:srgbClr val="FF0000"/>
                </a:solidFill>
              </a:rPr>
              <a:t>thống tiêu nước?</a:t>
            </a:r>
          </a:p>
        </p:txBody>
      </p:sp>
      <p:pic>
        <p:nvPicPr>
          <p:cNvPr id="155669" name="Picture 21" descr="tatnu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343400"/>
            <a:ext cx="5029200" cy="2514600"/>
          </a:xfrm>
          <a:prstGeom prst="rect">
            <a:avLst/>
          </a:prstGeom>
          <a:noFill/>
        </p:spPr>
      </p:pic>
      <p:pic>
        <p:nvPicPr>
          <p:cNvPr id="155670" name="Picture 22" descr="h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752600"/>
            <a:ext cx="5029200" cy="2606675"/>
          </a:xfrm>
          <a:prstGeom prst="rect">
            <a:avLst/>
          </a:prstGeom>
          <a:noFill/>
        </p:spPr>
      </p:pic>
      <p:sp>
        <p:nvSpPr>
          <p:cNvPr id="155671" name="Oval 23"/>
          <p:cNvSpPr>
            <a:spLocks noChangeArrowheads="1"/>
          </p:cNvSpPr>
          <p:nvPr/>
        </p:nvSpPr>
        <p:spPr bwMode="auto">
          <a:xfrm>
            <a:off x="4800600" y="4038600"/>
            <a:ext cx="3962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chemeClr val="accent2"/>
                </a:solidFill>
              </a:rPr>
              <a:t>Kênh, luống, máy bơm</a:t>
            </a:r>
          </a:p>
        </p:txBody>
      </p:sp>
      <p:sp>
        <p:nvSpPr>
          <p:cNvPr id="155672" name="Rectangle 24"/>
          <p:cNvSpPr>
            <a:spLocks noChangeArrowheads="1"/>
          </p:cNvSpPr>
          <p:nvPr/>
        </p:nvSpPr>
        <p:spPr bwMode="auto">
          <a:xfrm>
            <a:off x="76200" y="-7620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SÓC CÂYTRỒNG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-25400" y="927100"/>
            <a:ext cx="37338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3733800" y="0"/>
            <a:ext cx="76200" cy="685800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C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0" y="243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1. Tưới nước</a:t>
            </a: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0" y="2895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2.Phương pháp tưới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0" y="3429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3.Tiêu nước</a:t>
            </a: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0" y="3962400"/>
            <a:ext cx="3810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-Giúp cây không bị thiếu oxy</a:t>
            </a:r>
            <a:endParaRPr lang="en-US" sz="2400" b="1" u="none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-Tiến hành kịp thời và nhanh chóng</a:t>
            </a:r>
          </a:p>
        </p:txBody>
      </p:sp>
      <p:pic>
        <p:nvPicPr>
          <p:cNvPr id="158739" name="Picture 19" descr="New_Picture_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0"/>
            <a:ext cx="2743200" cy="2635250"/>
          </a:xfrm>
          <a:prstGeom prst="rect">
            <a:avLst/>
          </a:prstGeom>
          <a:noFill/>
        </p:spPr>
      </p:pic>
      <p:pic>
        <p:nvPicPr>
          <p:cNvPr id="158740" name="Picture 20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0"/>
            <a:ext cx="2667000" cy="2590800"/>
          </a:xfrm>
          <a:prstGeom prst="rect">
            <a:avLst/>
          </a:prstGeom>
          <a:noFill/>
        </p:spPr>
      </p:pic>
      <p:pic>
        <p:nvPicPr>
          <p:cNvPr id="158741" name="Picture 21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429000"/>
            <a:ext cx="2819400" cy="3429000"/>
          </a:xfrm>
          <a:prstGeom prst="rect">
            <a:avLst/>
          </a:prstGeom>
          <a:noFill/>
        </p:spPr>
      </p:pic>
      <p:pic>
        <p:nvPicPr>
          <p:cNvPr id="158742" name="Picture 22" descr="11829996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429000"/>
            <a:ext cx="2590800" cy="3429000"/>
          </a:xfrm>
          <a:prstGeom prst="rect">
            <a:avLst/>
          </a:prstGeom>
          <a:noFill/>
        </p:spPr>
      </p:pic>
      <p:sp>
        <p:nvSpPr>
          <p:cNvPr id="158743" name="Text Box 23"/>
          <p:cNvSpPr txBox="1">
            <a:spLocks noChangeArrowheads="1"/>
          </p:cNvSpPr>
          <p:nvPr/>
        </p:nvSpPr>
        <p:spPr bwMode="auto">
          <a:xfrm>
            <a:off x="3886200" y="2743200"/>
            <a:ext cx="52578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Hệ thống thuỷ lợi kiên cố hoá và trị thuỷ</a:t>
            </a:r>
          </a:p>
        </p:txBody>
      </p:sp>
      <p:sp>
        <p:nvSpPr>
          <p:cNvPr id="158744" name="Rectangle 24"/>
          <p:cNvSpPr>
            <a:spLocks noChangeArrowheads="1"/>
          </p:cNvSpPr>
          <p:nvPr/>
        </p:nvSpPr>
        <p:spPr bwMode="auto">
          <a:xfrm>
            <a:off x="76200" y="-7620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SÓC CÂYTRỒNG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cham b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67200" cy="3352800"/>
          </a:xfrm>
          <a:prstGeom prst="rect">
            <a:avLst/>
          </a:prstGeom>
          <a:noFill/>
        </p:spPr>
      </p:pic>
      <p:pic>
        <p:nvPicPr>
          <p:cNvPr id="165891" name="Picture 3" descr="cham b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267200" cy="3505200"/>
          </a:xfrm>
          <a:prstGeom prst="rect">
            <a:avLst/>
          </a:prstGeom>
          <a:noFill/>
        </p:spPr>
      </p:pic>
      <p:pic>
        <p:nvPicPr>
          <p:cNvPr id="165892" name="Picture 4" descr="Cac kieu bon phan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276600"/>
            <a:ext cx="4876800" cy="3581400"/>
          </a:xfrm>
          <a:prstGeom prst="rect">
            <a:avLst/>
          </a:prstGeom>
          <a:noFill/>
        </p:spPr>
      </p:pic>
      <p:pic>
        <p:nvPicPr>
          <p:cNvPr id="165893" name="Picture 5" descr="Cac kieu bon phan (3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0"/>
            <a:ext cx="4876800" cy="3276600"/>
          </a:xfrm>
          <a:prstGeom prst="rect">
            <a:avLst/>
          </a:prstGeom>
          <a:noFill/>
        </p:spPr>
      </p:pic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1524000" y="3124200"/>
            <a:ext cx="45720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Quan sát hình cho biết nội dung?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1905000" y="152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Bón hốc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6324600" y="27432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Bón phun trên lá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1752600" y="640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Bón gốc</a:t>
            </a: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4343400" y="63246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Bón vãi</a:t>
            </a:r>
          </a:p>
        </p:txBody>
      </p:sp>
      <p:sp>
        <p:nvSpPr>
          <p:cNvPr id="165899" name="Oval 11"/>
          <p:cNvSpPr>
            <a:spLocks noChangeArrowheads="1"/>
          </p:cNvSpPr>
          <p:nvPr/>
        </p:nvSpPr>
        <p:spPr bwMode="auto">
          <a:xfrm>
            <a:off x="0" y="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65900" name="Oval 12"/>
          <p:cNvSpPr>
            <a:spLocks noChangeArrowheads="1"/>
          </p:cNvSpPr>
          <p:nvPr/>
        </p:nvSpPr>
        <p:spPr bwMode="auto">
          <a:xfrm>
            <a:off x="0" y="34290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65901" name="Oval 13"/>
          <p:cNvSpPr>
            <a:spLocks noChangeArrowheads="1"/>
          </p:cNvSpPr>
          <p:nvPr/>
        </p:nvSpPr>
        <p:spPr bwMode="auto">
          <a:xfrm>
            <a:off x="4343400" y="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65902" name="Oval 14"/>
          <p:cNvSpPr>
            <a:spLocks noChangeArrowheads="1"/>
          </p:cNvSpPr>
          <p:nvPr/>
        </p:nvSpPr>
        <p:spPr bwMode="auto">
          <a:xfrm>
            <a:off x="8305800" y="33528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5" grpId="0"/>
      <p:bldP spid="165896" grpId="0" animBg="1"/>
      <p:bldP spid="165897" grpId="0"/>
      <p:bldP spid="1658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>
            <a:off x="-25400" y="927100"/>
            <a:ext cx="37338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37338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C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0" y="243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1. Tưới nước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0" y="2895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2.Phương pháp tưới</a:t>
            </a: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0" y="3429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3.Tiêu nước</a:t>
            </a: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0" y="3886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IV. BÓN THÚC</a:t>
            </a:r>
          </a:p>
        </p:txBody>
      </p:sp>
      <p:sp>
        <p:nvSpPr>
          <p:cNvPr id="168983" name="Text Box 23"/>
          <p:cNvSpPr txBox="1">
            <a:spLocks noChangeArrowheads="1"/>
          </p:cNvSpPr>
          <p:nvPr/>
        </p:nvSpPr>
        <p:spPr bwMode="auto">
          <a:xfrm>
            <a:off x="3962400" y="2667000"/>
            <a:ext cx="487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Vậy bón hốc, theo hàng, bón vãi, phun trên lá áp dụng cho cách bón gì? </a:t>
            </a:r>
          </a:p>
        </p:txBody>
      </p:sp>
      <p:sp>
        <p:nvSpPr>
          <p:cNvPr id="168984" name="Rectangle 24"/>
          <p:cNvSpPr>
            <a:spLocks noChangeArrowheads="1"/>
          </p:cNvSpPr>
          <p:nvPr/>
        </p:nvSpPr>
        <p:spPr bwMode="auto">
          <a:xfrm>
            <a:off x="76200" y="-7620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SÓC CÂYTRỒNG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4" grpId="0"/>
      <p:bldP spid="1689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0" y="1066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162820" name="Line 4"/>
          <p:cNvSpPr>
            <a:spLocks noChangeShapeType="1"/>
          </p:cNvSpPr>
          <p:nvPr/>
        </p:nvSpPr>
        <p:spPr bwMode="auto">
          <a:xfrm>
            <a:off x="0" y="990600"/>
            <a:ext cx="37338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>
            <a:off x="39624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II. LÀM CỎ, VUN XỚI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C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0" y="2438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chemeClr val="accent2"/>
                </a:solidFill>
              </a:rPr>
              <a:t>1. Tưới nước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0" y="2895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</a:rPr>
              <a:t>2.Phương pháp tưới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0" y="3429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</a:rPr>
              <a:t>3.Tiêu nước</a:t>
            </a:r>
          </a:p>
        </p:txBody>
      </p:sp>
      <p:sp>
        <p:nvSpPr>
          <p:cNvPr id="162836" name="Text Box 20"/>
          <p:cNvSpPr txBox="1">
            <a:spLocks noChangeArrowheads="1"/>
          </p:cNvSpPr>
          <p:nvPr/>
        </p:nvSpPr>
        <p:spPr bwMode="auto">
          <a:xfrm>
            <a:off x="0" y="3886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IV. BÓN THÚC</a:t>
            </a:r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4114800" y="3962400"/>
            <a:ext cx="502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CH:Bón thúc bằng loại phân gì để có hiệu quả? Và bón ở giai đọan nào?</a:t>
            </a:r>
          </a:p>
        </p:txBody>
      </p:sp>
      <p:sp>
        <p:nvSpPr>
          <p:cNvPr id="162841" name="Text Box 25"/>
          <p:cNvSpPr txBox="1">
            <a:spLocks noChangeArrowheads="1"/>
          </p:cNvSpPr>
          <p:nvPr/>
        </p:nvSpPr>
        <p:spPr bwMode="auto">
          <a:xfrm>
            <a:off x="4038600" y="5122863"/>
            <a:ext cx="51054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CH:Vì sao phải bón phân hữu cơ hoai mục ?</a:t>
            </a:r>
          </a:p>
          <a:p>
            <a:pPr>
              <a:spcBef>
                <a:spcPct val="50000"/>
              </a:spcBef>
            </a:pPr>
            <a:r>
              <a:rPr lang="en-US" sz="2400" b="1" u="none"/>
              <a:t>CH:Phân hữu cơ chưa hoai mục  mà bón thì như thế nào?</a:t>
            </a:r>
          </a:p>
        </p:txBody>
      </p:sp>
      <p:pic>
        <p:nvPicPr>
          <p:cNvPr id="162844" name="Picture 28" descr="318518545_cfc53e1775_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0"/>
            <a:ext cx="2743200" cy="2743200"/>
          </a:xfrm>
          <a:prstGeom prst="rect">
            <a:avLst/>
          </a:prstGeom>
          <a:noFill/>
        </p:spPr>
      </p:pic>
      <p:pic>
        <p:nvPicPr>
          <p:cNvPr id="162846" name="Picture 30" descr="lu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0"/>
            <a:ext cx="2362200" cy="2743200"/>
          </a:xfrm>
          <a:prstGeom prst="rect">
            <a:avLst/>
          </a:prstGeom>
          <a:noFill/>
        </p:spPr>
      </p:pic>
      <p:sp>
        <p:nvSpPr>
          <p:cNvPr id="162850" name="Rectangle 34"/>
          <p:cNvSpPr>
            <a:spLocks noChangeArrowheads="1"/>
          </p:cNvSpPr>
          <p:nvPr/>
        </p:nvSpPr>
        <p:spPr bwMode="auto">
          <a:xfrm>
            <a:off x="0" y="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SÓC CÂYTRỒNG</a:t>
            </a:r>
          </a:p>
        </p:txBody>
      </p:sp>
      <p:sp>
        <p:nvSpPr>
          <p:cNvPr id="162851" name="Text Box 35"/>
          <p:cNvSpPr txBox="1">
            <a:spLocks noChangeArrowheads="1"/>
          </p:cNvSpPr>
          <p:nvPr/>
        </p:nvSpPr>
        <p:spPr bwMode="auto">
          <a:xfrm>
            <a:off x="4114800" y="3124200"/>
            <a:ext cx="502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Bón thúc là gì?Vai trò của việc bón thúc?</a:t>
            </a:r>
          </a:p>
        </p:txBody>
      </p:sp>
      <p:sp>
        <p:nvSpPr>
          <p:cNvPr id="162852" name="Text Box 36"/>
          <p:cNvSpPr txBox="1">
            <a:spLocks noChangeArrowheads="1"/>
          </p:cNvSpPr>
          <p:nvPr/>
        </p:nvSpPr>
        <p:spPr bwMode="auto">
          <a:xfrm>
            <a:off x="0" y="44196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-Bổ sung kịp thời chất dinh dưỡng cho cây</a:t>
            </a:r>
          </a:p>
        </p:txBody>
      </p:sp>
      <p:sp>
        <p:nvSpPr>
          <p:cNvPr id="162853" name="Text Box 37"/>
          <p:cNvSpPr txBox="1">
            <a:spLocks noChangeArrowheads="1"/>
          </p:cNvSpPr>
          <p:nvPr/>
        </p:nvSpPr>
        <p:spPr bwMode="auto">
          <a:xfrm>
            <a:off x="0" y="5410200"/>
            <a:ext cx="396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-Bón thúc bằng phân : Hóa học, hữu cơ(đã hoai mục) đem lại hiệu quả.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62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9" grpId="0"/>
      <p:bldP spid="162841" grpId="0"/>
      <p:bldP spid="162851" grpId="0"/>
      <p:bldP spid="162851" grpId="1"/>
      <p:bldP spid="162852" grpId="0"/>
      <p:bldP spid="1628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906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 smtClean="0">
                <a:latin typeface="Arial" charset="0"/>
              </a:rPr>
              <a:t> </a:t>
            </a:r>
            <a:r>
              <a:rPr lang="en-US" sz="2400" b="1" u="none" dirty="0" err="1">
                <a:latin typeface="Arial" charset="0"/>
              </a:rPr>
              <a:t>Điền</a:t>
            </a:r>
            <a:r>
              <a:rPr lang="en-US" sz="2400" b="1" u="none" dirty="0">
                <a:latin typeface="Arial" charset="0"/>
              </a:rPr>
              <a:t> </a:t>
            </a:r>
            <a:r>
              <a:rPr lang="en-US" sz="2400" b="1" u="none" dirty="0" err="1">
                <a:latin typeface="Arial" charset="0"/>
              </a:rPr>
              <a:t>từ</a:t>
            </a:r>
            <a:r>
              <a:rPr lang="en-US" sz="2400" b="1" u="none" dirty="0">
                <a:latin typeface="Arial" charset="0"/>
              </a:rPr>
              <a:t> , </a:t>
            </a:r>
            <a:r>
              <a:rPr lang="en-US" sz="2400" b="1" u="none" dirty="0" err="1">
                <a:latin typeface="Arial" charset="0"/>
              </a:rPr>
              <a:t>cụm</a:t>
            </a:r>
            <a:r>
              <a:rPr lang="en-US" sz="2400" b="1" u="none" dirty="0">
                <a:latin typeface="Arial" charset="0"/>
              </a:rPr>
              <a:t> </a:t>
            </a:r>
            <a:r>
              <a:rPr lang="en-US" sz="2400" b="1" u="none" dirty="0" err="1">
                <a:latin typeface="Arial" charset="0"/>
              </a:rPr>
              <a:t>từ</a:t>
            </a:r>
            <a:r>
              <a:rPr lang="en-US" sz="2400" b="1" u="none" dirty="0">
                <a:latin typeface="Arial" charset="0"/>
              </a:rPr>
              <a:t> </a:t>
            </a:r>
            <a:r>
              <a:rPr lang="en-US" sz="2400" b="1" u="none" dirty="0" err="1">
                <a:latin typeface="Arial" charset="0"/>
              </a:rPr>
              <a:t>thích</a:t>
            </a:r>
            <a:r>
              <a:rPr lang="en-US" sz="2400" b="1" u="none" dirty="0">
                <a:latin typeface="Arial" charset="0"/>
              </a:rPr>
              <a:t> </a:t>
            </a:r>
            <a:r>
              <a:rPr lang="en-US" sz="2400" b="1" u="none" dirty="0" err="1">
                <a:latin typeface="Arial" charset="0"/>
              </a:rPr>
              <a:t>hợp</a:t>
            </a:r>
            <a:r>
              <a:rPr lang="en-US" sz="2400" b="1" u="none" dirty="0">
                <a:latin typeface="Arial" charset="0"/>
              </a:rPr>
              <a:t> </a:t>
            </a:r>
            <a:r>
              <a:rPr lang="en-US" sz="2400" b="1" u="none" dirty="0" err="1">
                <a:latin typeface="Arial" charset="0"/>
              </a:rPr>
              <a:t>vào</a:t>
            </a:r>
            <a:r>
              <a:rPr lang="en-US" sz="2400" b="1" u="none" dirty="0">
                <a:latin typeface="Arial" charset="0"/>
              </a:rPr>
              <a:t> </a:t>
            </a:r>
            <a:r>
              <a:rPr lang="en-US" sz="2400" b="1" u="none" dirty="0" err="1">
                <a:latin typeface="Arial" charset="0"/>
              </a:rPr>
              <a:t>chỗ</a:t>
            </a:r>
            <a:r>
              <a:rPr lang="en-US" sz="2400" b="1" u="none" dirty="0">
                <a:latin typeface="Arial" charset="0"/>
              </a:rPr>
              <a:t> “:….” </a:t>
            </a:r>
            <a:r>
              <a:rPr lang="en-US" sz="2400" b="1" u="none" dirty="0" err="1">
                <a:latin typeface="Arial" charset="0"/>
              </a:rPr>
              <a:t>để</a:t>
            </a:r>
            <a:r>
              <a:rPr lang="en-US" sz="2400" b="1" u="none" dirty="0">
                <a:latin typeface="Arial" charset="0"/>
              </a:rPr>
              <a:t> </a:t>
            </a:r>
            <a:r>
              <a:rPr lang="en-US" sz="2400" b="1" u="none" dirty="0" err="1">
                <a:latin typeface="Arial" charset="0"/>
              </a:rPr>
              <a:t>hoàn</a:t>
            </a:r>
            <a:r>
              <a:rPr lang="en-US" sz="2400" b="1" u="none" dirty="0">
                <a:latin typeface="Arial" charset="0"/>
              </a:rPr>
              <a:t> </a:t>
            </a:r>
            <a:r>
              <a:rPr lang="en-US" sz="2400" b="1" u="none" dirty="0" err="1">
                <a:latin typeface="Arial" charset="0"/>
              </a:rPr>
              <a:t>thành</a:t>
            </a:r>
            <a:r>
              <a:rPr lang="en-US" sz="2400" b="1" u="none" dirty="0">
                <a:latin typeface="Arial" charset="0"/>
              </a:rPr>
              <a:t> </a:t>
            </a:r>
            <a:r>
              <a:rPr lang="en-US" sz="2400" b="1" u="none" dirty="0" err="1">
                <a:latin typeface="Arial" charset="0"/>
              </a:rPr>
              <a:t>kết</a:t>
            </a:r>
            <a:r>
              <a:rPr lang="en-US" sz="2400" b="1" u="none" dirty="0">
                <a:latin typeface="Arial" charset="0"/>
              </a:rPr>
              <a:t> </a:t>
            </a:r>
            <a:r>
              <a:rPr lang="en-US" sz="2400" b="1" u="none" dirty="0" err="1">
                <a:latin typeface="Arial" charset="0"/>
              </a:rPr>
              <a:t>luận</a:t>
            </a:r>
            <a:r>
              <a:rPr lang="en-US" sz="2400" b="1" u="none" dirty="0">
                <a:latin typeface="Arial" charset="0"/>
              </a:rPr>
              <a:t> </a:t>
            </a:r>
            <a:r>
              <a:rPr lang="en-US" sz="2400" b="1" u="none" dirty="0" err="1">
                <a:latin typeface="Arial" charset="0"/>
              </a:rPr>
              <a:t>sau</a:t>
            </a:r>
            <a:r>
              <a:rPr lang="en-US" sz="2400" b="1" u="none" dirty="0">
                <a:latin typeface="Arial" charset="0"/>
              </a:rPr>
              <a:t>: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0" y="3733800"/>
            <a:ext cx="9144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a,</a:t>
            </a:r>
            <a:r>
              <a:rPr lang="en-US" sz="2400" u="none">
                <a:latin typeface="Arial" charset="0"/>
              </a:rPr>
              <a:t> Chăm sóc cây trồng phải tiến hành ……      , đúng kĩ thuật, phù hợp với………</a:t>
            </a:r>
          </a:p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b,</a:t>
            </a:r>
            <a:r>
              <a:rPr lang="en-US" sz="2400" u="none">
                <a:latin typeface="Arial" charset="0"/>
              </a:rPr>
              <a:t> Tuỳ theo mỗi loại cây mà áp dụng các biện pháp…………., vun xới, …………….., bón phân phù hợp để tạo………………..cho cây trồng …………….  và phát triển tốt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096000" y="1752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kịp thời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2971800" y="2743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yêu cầu của cây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2971800" y="183991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làm cỏ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6172200" y="228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tưới nước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6172200" y="2819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điều kiện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2971800" y="2286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sinh trưởng</a:t>
            </a: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3048000" y="3200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Phân hữu cơ</a:t>
            </a:r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6172200" y="3276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Tiêu nước</a:t>
            </a:r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5410200" y="3581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6600"/>
                </a:solidFill>
                <a:latin typeface="Arial" charset="0"/>
              </a:rPr>
              <a:t>(1)</a:t>
            </a:r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15240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6600"/>
                </a:solidFill>
                <a:latin typeface="Arial" charset="0"/>
              </a:rPr>
              <a:t>(2)</a:t>
            </a:r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7315200" y="4572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6600"/>
                </a:solidFill>
                <a:latin typeface="Arial" charset="0"/>
              </a:rPr>
              <a:t>(3)</a:t>
            </a:r>
          </a:p>
        </p:txBody>
      </p: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1295400" y="4953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6600"/>
                </a:solidFill>
                <a:latin typeface="Arial" charset="0"/>
              </a:rPr>
              <a:t>(4)</a:t>
            </a:r>
          </a:p>
        </p:txBody>
      </p:sp>
      <p:sp>
        <p:nvSpPr>
          <p:cNvPr id="202770" name="Text Box 18"/>
          <p:cNvSpPr txBox="1">
            <a:spLocks noChangeArrowheads="1"/>
          </p:cNvSpPr>
          <p:nvPr/>
        </p:nvSpPr>
        <p:spPr bwMode="auto">
          <a:xfrm>
            <a:off x="6629400" y="487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6600"/>
                </a:solidFill>
                <a:latin typeface="Arial" charset="0"/>
              </a:rPr>
              <a:t>(5)</a:t>
            </a:r>
          </a:p>
        </p:txBody>
      </p:sp>
      <p:sp>
        <p:nvSpPr>
          <p:cNvPr id="202771" name="Text Box 19"/>
          <p:cNvSpPr txBox="1">
            <a:spLocks noChangeArrowheads="1"/>
          </p:cNvSpPr>
          <p:nvPr/>
        </p:nvSpPr>
        <p:spPr bwMode="auto">
          <a:xfrm>
            <a:off x="1295400" y="5334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6600"/>
                </a:solidFill>
                <a:latin typeface="Arial" charset="0"/>
              </a:rPr>
              <a:t>(6)</a:t>
            </a:r>
          </a:p>
        </p:txBody>
      </p:sp>
      <p:sp>
        <p:nvSpPr>
          <p:cNvPr id="202772" name="Text Box 20"/>
          <p:cNvSpPr txBox="1">
            <a:spLocks noChangeArrowheads="1"/>
          </p:cNvSpPr>
          <p:nvPr/>
        </p:nvSpPr>
        <p:spPr bwMode="auto">
          <a:xfrm>
            <a:off x="381000" y="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                                               BÀI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111 L -0.10833 0.277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-0.00162 L -0.19167 0.1871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83 0.065 L 0.44583 0.39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007 0.05552 L -0.61007 0.388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1 L 3.33333E-6 0.310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10803 L -0.24167 0.441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1874E-6 L -3.33333E-6 -0.133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3.58085E-6 L -0.02084 -0.133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8" grpId="0"/>
      <p:bldP spid="202759" grpId="0"/>
      <p:bldP spid="202760" grpId="0"/>
      <p:bldP spid="202761" grpId="0"/>
      <p:bldP spid="202762" grpId="0"/>
      <p:bldP spid="202763" grpId="0"/>
      <p:bldP spid="202764" grpId="0"/>
      <p:bldP spid="202764" grpId="1"/>
      <p:bldP spid="202765" grpId="0"/>
      <p:bldP spid="202765" grpId="1"/>
      <p:bldP spid="202766" grpId="0"/>
      <p:bldP spid="202767" grpId="0"/>
      <p:bldP spid="202768" grpId="0"/>
      <p:bldP spid="202769" grpId="0"/>
      <p:bldP spid="202770" grpId="0"/>
      <p:bldP spid="2027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563562"/>
          </a:xfrm>
          <a:noFill/>
          <a:ln/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19: CÁC BIỆN PHÁP CHĂM SÓC CÂY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81000" y="121920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u="none"/>
              <a:t>I- TỈA, DẶM CÂY</a:t>
            </a:r>
            <a:br>
              <a:rPr lang="en-US" sz="2400" b="1" u="none"/>
            </a:br>
            <a:r>
              <a:rPr lang="en-US" sz="2400" b="1" u="none"/>
              <a:t/>
            </a:r>
            <a:br>
              <a:rPr lang="en-US" sz="2400" b="1" u="none"/>
            </a:br>
            <a:r>
              <a:rPr lang="en-US" sz="2400" b="1" u="none"/>
              <a:t>II-LÀM CỎ, VUN XỚI</a:t>
            </a:r>
            <a:br>
              <a:rPr lang="en-US" sz="2400" b="1" u="none"/>
            </a:br>
            <a:r>
              <a:rPr lang="en-US" sz="2400" b="1" u="none"/>
              <a:t/>
            </a:r>
            <a:br>
              <a:rPr lang="en-US" sz="2400" b="1" u="none"/>
            </a:br>
            <a:r>
              <a:rPr lang="en-US" sz="2400" b="1" u="none"/>
              <a:t>III-TƯỚI, TIÊUNƯỚC</a:t>
            </a:r>
            <a:br>
              <a:rPr lang="en-US" sz="2400" b="1" u="none"/>
            </a:br>
            <a:r>
              <a:rPr lang="en-US" sz="2400" b="1" u="none"/>
              <a:t/>
            </a:r>
            <a:br>
              <a:rPr lang="en-US" sz="2400" b="1" u="none"/>
            </a:br>
            <a:r>
              <a:rPr lang="en-US" sz="2400" b="1" u="none"/>
              <a:t>IV-BÓN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17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charRg st="17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37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charRg st="37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5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charRg st="57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I. TỈA ,DẶM CÂY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114800" y="2209800"/>
            <a:ext cx="3530600" cy="1752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u="none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019800" y="3416300"/>
            <a:ext cx="304800" cy="381000"/>
            <a:chOff x="4080" y="1728"/>
            <a:chExt cx="192" cy="288"/>
          </a:xfrm>
        </p:grpSpPr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7162800" y="2819400"/>
            <a:ext cx="228600" cy="381000"/>
            <a:chOff x="4080" y="1728"/>
            <a:chExt cx="192" cy="288"/>
          </a:xfrm>
        </p:grpSpPr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4724400" y="3352800"/>
            <a:ext cx="228600" cy="304800"/>
            <a:chOff x="4080" y="1728"/>
            <a:chExt cx="192" cy="288"/>
          </a:xfrm>
        </p:grpSpPr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5105400" y="3505200"/>
            <a:ext cx="381000" cy="304800"/>
            <a:chOff x="4080" y="1728"/>
            <a:chExt cx="192" cy="288"/>
          </a:xfrm>
        </p:grpSpPr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6096000" y="2286000"/>
            <a:ext cx="228600" cy="381000"/>
            <a:chOff x="4080" y="1728"/>
            <a:chExt cx="192" cy="288"/>
          </a:xfrm>
        </p:grpSpPr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6477000" y="2362200"/>
            <a:ext cx="228600" cy="304800"/>
            <a:chOff x="4080" y="1728"/>
            <a:chExt cx="192" cy="288"/>
          </a:xfrm>
        </p:grpSpPr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 4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5562600" y="2362200"/>
            <a:ext cx="304800" cy="304800"/>
            <a:chOff x="4080" y="1728"/>
            <a:chExt cx="192" cy="288"/>
          </a:xfrm>
        </p:grpSpPr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4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5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48" name="Group 52"/>
          <p:cNvGrpSpPr>
            <a:grpSpLocks/>
          </p:cNvGrpSpPr>
          <p:nvPr/>
        </p:nvGrpSpPr>
        <p:grpSpPr bwMode="auto">
          <a:xfrm>
            <a:off x="5257800" y="2895600"/>
            <a:ext cx="304800" cy="381000"/>
            <a:chOff x="4080" y="1728"/>
            <a:chExt cx="192" cy="288"/>
          </a:xfrm>
        </p:grpSpPr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54" name="Group 58"/>
          <p:cNvGrpSpPr>
            <a:grpSpLocks/>
          </p:cNvGrpSpPr>
          <p:nvPr/>
        </p:nvGrpSpPr>
        <p:grpSpPr bwMode="auto">
          <a:xfrm>
            <a:off x="5715000" y="3200400"/>
            <a:ext cx="228600" cy="381000"/>
            <a:chOff x="4080" y="1728"/>
            <a:chExt cx="192" cy="288"/>
          </a:xfrm>
        </p:grpSpPr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Line 6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Line 6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Line 6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0" name="Group 64"/>
          <p:cNvGrpSpPr>
            <a:grpSpLocks/>
          </p:cNvGrpSpPr>
          <p:nvPr/>
        </p:nvGrpSpPr>
        <p:grpSpPr bwMode="auto">
          <a:xfrm>
            <a:off x="5054600" y="2286000"/>
            <a:ext cx="228600" cy="381000"/>
            <a:chOff x="4080" y="1728"/>
            <a:chExt cx="192" cy="288"/>
          </a:xfrm>
        </p:grpSpPr>
        <p:sp>
          <p:nvSpPr>
            <p:cNvPr id="4161" name="Line 6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Line 6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Line 6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Line 6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Line 6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6" name="Group 70"/>
          <p:cNvGrpSpPr>
            <a:grpSpLocks/>
          </p:cNvGrpSpPr>
          <p:nvPr/>
        </p:nvGrpSpPr>
        <p:grpSpPr bwMode="auto">
          <a:xfrm>
            <a:off x="4267200" y="2971800"/>
            <a:ext cx="228600" cy="304800"/>
            <a:chOff x="4080" y="1728"/>
            <a:chExt cx="192" cy="288"/>
          </a:xfrm>
        </p:grpSpPr>
        <p:sp>
          <p:nvSpPr>
            <p:cNvPr id="4167" name="Line 7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Line 7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Line 7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Line 7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Line 7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72" name="Group 76"/>
          <p:cNvGrpSpPr>
            <a:grpSpLocks/>
          </p:cNvGrpSpPr>
          <p:nvPr/>
        </p:nvGrpSpPr>
        <p:grpSpPr bwMode="auto">
          <a:xfrm>
            <a:off x="4724400" y="2667000"/>
            <a:ext cx="304800" cy="381000"/>
            <a:chOff x="4080" y="1728"/>
            <a:chExt cx="192" cy="288"/>
          </a:xfrm>
        </p:grpSpPr>
        <p:sp>
          <p:nvSpPr>
            <p:cNvPr id="4173" name="Line 7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Line 7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Line 7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Line 8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Line 8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78" name="Group 82"/>
          <p:cNvGrpSpPr>
            <a:grpSpLocks/>
          </p:cNvGrpSpPr>
          <p:nvPr/>
        </p:nvGrpSpPr>
        <p:grpSpPr bwMode="auto">
          <a:xfrm>
            <a:off x="6553200" y="2819400"/>
            <a:ext cx="228600" cy="304800"/>
            <a:chOff x="4080" y="1728"/>
            <a:chExt cx="192" cy="288"/>
          </a:xfrm>
        </p:grpSpPr>
        <p:sp>
          <p:nvSpPr>
            <p:cNvPr id="4179" name="Line 8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Line 8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Line 8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Line 8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Line 8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84" name="Group 88"/>
          <p:cNvGrpSpPr>
            <a:grpSpLocks/>
          </p:cNvGrpSpPr>
          <p:nvPr/>
        </p:nvGrpSpPr>
        <p:grpSpPr bwMode="auto">
          <a:xfrm>
            <a:off x="4343400" y="3352800"/>
            <a:ext cx="304800" cy="457200"/>
            <a:chOff x="4080" y="1728"/>
            <a:chExt cx="192" cy="288"/>
          </a:xfrm>
        </p:grpSpPr>
        <p:sp>
          <p:nvSpPr>
            <p:cNvPr id="4185" name="Line 8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Line 9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Line 9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Line 9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Line 9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0" name="Group 94"/>
          <p:cNvGrpSpPr>
            <a:grpSpLocks/>
          </p:cNvGrpSpPr>
          <p:nvPr/>
        </p:nvGrpSpPr>
        <p:grpSpPr bwMode="auto">
          <a:xfrm>
            <a:off x="5715000" y="2743200"/>
            <a:ext cx="228600" cy="304800"/>
            <a:chOff x="4080" y="1728"/>
            <a:chExt cx="192" cy="288"/>
          </a:xfrm>
        </p:grpSpPr>
        <p:sp>
          <p:nvSpPr>
            <p:cNvPr id="4191" name="Line 9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Line 9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Line 9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Line 9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Line 9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6" name="Group 100"/>
          <p:cNvGrpSpPr>
            <a:grpSpLocks/>
          </p:cNvGrpSpPr>
          <p:nvPr/>
        </p:nvGrpSpPr>
        <p:grpSpPr bwMode="auto">
          <a:xfrm>
            <a:off x="4267200" y="2438400"/>
            <a:ext cx="304800" cy="304800"/>
            <a:chOff x="4080" y="1728"/>
            <a:chExt cx="192" cy="288"/>
          </a:xfrm>
        </p:grpSpPr>
        <p:sp>
          <p:nvSpPr>
            <p:cNvPr id="4197" name="Line 10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Line 10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Line 10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Line 10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Line 10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2" name="Group 106"/>
          <p:cNvGrpSpPr>
            <a:grpSpLocks/>
          </p:cNvGrpSpPr>
          <p:nvPr/>
        </p:nvGrpSpPr>
        <p:grpSpPr bwMode="auto">
          <a:xfrm>
            <a:off x="7162800" y="2362200"/>
            <a:ext cx="228600" cy="304800"/>
            <a:chOff x="4080" y="1728"/>
            <a:chExt cx="192" cy="288"/>
          </a:xfrm>
        </p:grpSpPr>
        <p:sp>
          <p:nvSpPr>
            <p:cNvPr id="4203" name="Line 10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Line 10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Line 10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Line 11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Line 11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8" name="Group 112"/>
          <p:cNvGrpSpPr>
            <a:grpSpLocks/>
          </p:cNvGrpSpPr>
          <p:nvPr/>
        </p:nvGrpSpPr>
        <p:grpSpPr bwMode="auto">
          <a:xfrm>
            <a:off x="6172200" y="2895600"/>
            <a:ext cx="228600" cy="381000"/>
            <a:chOff x="4080" y="1728"/>
            <a:chExt cx="192" cy="288"/>
          </a:xfrm>
        </p:grpSpPr>
        <p:sp>
          <p:nvSpPr>
            <p:cNvPr id="4209" name="Line 11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Line 11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Line 11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Line 11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Line 11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14" name="Group 118"/>
          <p:cNvGrpSpPr>
            <a:grpSpLocks/>
          </p:cNvGrpSpPr>
          <p:nvPr/>
        </p:nvGrpSpPr>
        <p:grpSpPr bwMode="auto">
          <a:xfrm>
            <a:off x="6629400" y="3429000"/>
            <a:ext cx="228600" cy="381000"/>
            <a:chOff x="4080" y="1728"/>
            <a:chExt cx="192" cy="288"/>
          </a:xfrm>
        </p:grpSpPr>
        <p:sp>
          <p:nvSpPr>
            <p:cNvPr id="4215" name="Line 11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Line 12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Line 12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Line 12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Line 12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20" name="Group 124"/>
          <p:cNvGrpSpPr>
            <a:grpSpLocks/>
          </p:cNvGrpSpPr>
          <p:nvPr/>
        </p:nvGrpSpPr>
        <p:grpSpPr bwMode="auto">
          <a:xfrm>
            <a:off x="7239000" y="3429000"/>
            <a:ext cx="228600" cy="381000"/>
            <a:chOff x="4080" y="1728"/>
            <a:chExt cx="192" cy="288"/>
          </a:xfrm>
        </p:grpSpPr>
        <p:sp>
          <p:nvSpPr>
            <p:cNvPr id="4221" name="Line 12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Line 12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Line 12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Line 12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Line 12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26" name="Group 130"/>
          <p:cNvGrpSpPr>
            <a:grpSpLocks/>
          </p:cNvGrpSpPr>
          <p:nvPr/>
        </p:nvGrpSpPr>
        <p:grpSpPr bwMode="auto">
          <a:xfrm>
            <a:off x="6858000" y="2362200"/>
            <a:ext cx="228600" cy="381000"/>
            <a:chOff x="4080" y="1728"/>
            <a:chExt cx="192" cy="288"/>
          </a:xfrm>
        </p:grpSpPr>
        <p:sp>
          <p:nvSpPr>
            <p:cNvPr id="4227" name="Line 13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Line 13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Line 13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Line 13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Line 13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34" name="Line 138"/>
          <p:cNvSpPr>
            <a:spLocks noChangeShapeType="1"/>
          </p:cNvSpPr>
          <p:nvPr/>
        </p:nvSpPr>
        <p:spPr bwMode="auto">
          <a:xfrm flipH="1">
            <a:off x="7391400" y="25908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35" name="Text Box 139"/>
          <p:cNvSpPr txBox="1">
            <a:spLocks noChangeArrowheads="1"/>
          </p:cNvSpPr>
          <p:nvPr/>
        </p:nvSpPr>
        <p:spPr bwMode="auto">
          <a:xfrm>
            <a:off x="7772400" y="2311400"/>
            <a:ext cx="1524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none">
                <a:latin typeface="Arial" charset="0"/>
              </a:rPr>
              <a:t>Cây yếu </a:t>
            </a:r>
          </a:p>
          <a:p>
            <a:pPr>
              <a:spcBef>
                <a:spcPct val="50000"/>
              </a:spcBef>
            </a:pPr>
            <a:r>
              <a:rPr lang="en-US" sz="2200" b="1" u="none">
                <a:latin typeface="Arial" charset="0"/>
              </a:rPr>
              <a:t>và bị sâu</a:t>
            </a:r>
          </a:p>
        </p:txBody>
      </p:sp>
      <p:sp>
        <p:nvSpPr>
          <p:cNvPr id="4236" name="Line 140"/>
          <p:cNvSpPr>
            <a:spLocks noChangeShapeType="1"/>
          </p:cNvSpPr>
          <p:nvPr/>
        </p:nvSpPr>
        <p:spPr bwMode="auto">
          <a:xfrm>
            <a:off x="0" y="10668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37" name="Line 141"/>
          <p:cNvSpPr>
            <a:spLocks noChangeShapeType="1"/>
          </p:cNvSpPr>
          <p:nvPr/>
        </p:nvSpPr>
        <p:spPr bwMode="auto">
          <a:xfrm>
            <a:off x="3886200" y="0"/>
            <a:ext cx="0" cy="6858000"/>
          </a:xfrm>
          <a:prstGeom prst="line">
            <a:avLst/>
          </a:prstGeom>
          <a:noFill/>
          <a:ln w="38100" cmpd="dbl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39" name="Text Box 143"/>
          <p:cNvSpPr txBox="1">
            <a:spLocks noChangeArrowheads="1"/>
          </p:cNvSpPr>
          <p:nvPr/>
        </p:nvSpPr>
        <p:spPr bwMode="auto">
          <a:xfrm>
            <a:off x="0" y="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BÀI 19: CÁC BiỆN PHÁP CHĂM SÓC CÂY TRỒNG</a:t>
            </a:r>
          </a:p>
        </p:txBody>
      </p:sp>
      <p:sp>
        <p:nvSpPr>
          <p:cNvPr id="4240" name="Text Box 144"/>
          <p:cNvSpPr txBox="1">
            <a:spLocks noChangeArrowheads="1"/>
          </p:cNvSpPr>
          <p:nvPr/>
        </p:nvSpPr>
        <p:spPr bwMode="auto">
          <a:xfrm>
            <a:off x="5181600" y="4114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Tỉa cây</a:t>
            </a:r>
          </a:p>
        </p:txBody>
      </p:sp>
      <p:sp>
        <p:nvSpPr>
          <p:cNvPr id="4241" name="Text Box 145"/>
          <p:cNvSpPr txBox="1">
            <a:spLocks noChangeArrowheads="1"/>
          </p:cNvSpPr>
          <p:nvPr/>
        </p:nvSpPr>
        <p:spPr bwMode="auto">
          <a:xfrm>
            <a:off x="4038600" y="5715000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CH:Thế nào là tỉa ,dặm cây ?Mục đích tỉa, dặm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80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82" dur="2000" fill="hold"/>
                                        <p:tgtEl>
                                          <p:spTgt spid="4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84" dur="2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86" dur="20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88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90" dur="2000" fill="hold"/>
                                        <p:tgtEl>
                                          <p:spTgt spid="4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92" dur="2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94" dur="2000" fill="hold"/>
                                        <p:tgtEl>
                                          <p:spTgt spid="4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96" dur="2000" fill="hold"/>
                                        <p:tgtEl>
                                          <p:spTgt spid="4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4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234" grpId="0" animBg="1"/>
      <p:bldP spid="4234" grpId="1" animBg="1"/>
      <p:bldP spid="4234" grpId="2" animBg="1"/>
      <p:bldP spid="4235" grpId="0"/>
      <p:bldP spid="4235" grpId="1"/>
      <p:bldP spid="423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1066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483100" y="1371600"/>
            <a:ext cx="4508500" cy="1752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7340600" y="2298700"/>
            <a:ext cx="304800" cy="457200"/>
            <a:chOff x="4080" y="1728"/>
            <a:chExt cx="192" cy="288"/>
          </a:xfrm>
        </p:grpSpPr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7366000" y="1676400"/>
            <a:ext cx="304800" cy="457200"/>
            <a:chOff x="4080" y="1728"/>
            <a:chExt cx="192" cy="288"/>
          </a:xfrm>
        </p:grpSpPr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40" name="Group 20"/>
          <p:cNvGrpSpPr>
            <a:grpSpLocks/>
          </p:cNvGrpSpPr>
          <p:nvPr/>
        </p:nvGrpSpPr>
        <p:grpSpPr bwMode="auto">
          <a:xfrm>
            <a:off x="6680200" y="2286000"/>
            <a:ext cx="304800" cy="457200"/>
            <a:chOff x="4080" y="1728"/>
            <a:chExt cx="192" cy="288"/>
          </a:xfrm>
        </p:grpSpPr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46" name="Group 26"/>
          <p:cNvGrpSpPr>
            <a:grpSpLocks/>
          </p:cNvGrpSpPr>
          <p:nvPr/>
        </p:nvGrpSpPr>
        <p:grpSpPr bwMode="auto">
          <a:xfrm>
            <a:off x="6731000" y="1651000"/>
            <a:ext cx="304800" cy="457200"/>
            <a:chOff x="4080" y="1728"/>
            <a:chExt cx="192" cy="288"/>
          </a:xfrm>
        </p:grpSpPr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3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52" name="Group 32"/>
          <p:cNvGrpSpPr>
            <a:grpSpLocks/>
          </p:cNvGrpSpPr>
          <p:nvPr/>
        </p:nvGrpSpPr>
        <p:grpSpPr bwMode="auto">
          <a:xfrm>
            <a:off x="5930900" y="1625600"/>
            <a:ext cx="304800" cy="457200"/>
            <a:chOff x="4080" y="1728"/>
            <a:chExt cx="192" cy="288"/>
          </a:xfrm>
        </p:grpSpPr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58" name="Group 38"/>
          <p:cNvGrpSpPr>
            <a:grpSpLocks/>
          </p:cNvGrpSpPr>
          <p:nvPr/>
        </p:nvGrpSpPr>
        <p:grpSpPr bwMode="auto">
          <a:xfrm>
            <a:off x="5969000" y="2286000"/>
            <a:ext cx="304800" cy="457200"/>
            <a:chOff x="4080" y="1728"/>
            <a:chExt cx="192" cy="288"/>
          </a:xfrm>
        </p:grpSpPr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4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4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4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4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4" name="Group 44"/>
          <p:cNvGrpSpPr>
            <a:grpSpLocks/>
          </p:cNvGrpSpPr>
          <p:nvPr/>
        </p:nvGrpSpPr>
        <p:grpSpPr bwMode="auto">
          <a:xfrm>
            <a:off x="5321300" y="1676400"/>
            <a:ext cx="304800" cy="457200"/>
            <a:chOff x="4080" y="1728"/>
            <a:chExt cx="192" cy="288"/>
          </a:xfrm>
        </p:grpSpPr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4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5321300" y="2286000"/>
            <a:ext cx="304800" cy="457200"/>
            <a:chOff x="4080" y="1728"/>
            <a:chExt cx="192" cy="288"/>
          </a:xfrm>
        </p:grpSpPr>
        <p:sp>
          <p:nvSpPr>
            <p:cNvPr id="5171" name="Line 5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Line 5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Line 5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Line 5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Line 5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6" name="Group 56"/>
          <p:cNvGrpSpPr>
            <a:grpSpLocks/>
          </p:cNvGrpSpPr>
          <p:nvPr/>
        </p:nvGrpSpPr>
        <p:grpSpPr bwMode="auto">
          <a:xfrm>
            <a:off x="4737100" y="2286000"/>
            <a:ext cx="304800" cy="457200"/>
            <a:chOff x="4080" y="1728"/>
            <a:chExt cx="192" cy="288"/>
          </a:xfrm>
        </p:grpSpPr>
        <p:sp>
          <p:nvSpPr>
            <p:cNvPr id="5177" name="Line 5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Line 5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Line 5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Line 6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Line 6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4749800" y="1612900"/>
            <a:ext cx="304800" cy="457200"/>
            <a:chOff x="4080" y="1728"/>
            <a:chExt cx="192" cy="288"/>
          </a:xfrm>
        </p:grpSpPr>
        <p:sp>
          <p:nvSpPr>
            <p:cNvPr id="5183" name="Line 6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Line 6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6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Line 6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Line 6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8" name="Group 68"/>
          <p:cNvGrpSpPr>
            <a:grpSpLocks/>
          </p:cNvGrpSpPr>
          <p:nvPr/>
        </p:nvGrpSpPr>
        <p:grpSpPr bwMode="auto">
          <a:xfrm>
            <a:off x="7874000" y="2286000"/>
            <a:ext cx="304800" cy="457200"/>
            <a:chOff x="4080" y="1728"/>
            <a:chExt cx="192" cy="288"/>
          </a:xfrm>
        </p:grpSpPr>
        <p:sp>
          <p:nvSpPr>
            <p:cNvPr id="5189" name="Line 6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Line 7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Line 7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Line 7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Line 7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94" name="Group 74"/>
          <p:cNvGrpSpPr>
            <a:grpSpLocks/>
          </p:cNvGrpSpPr>
          <p:nvPr/>
        </p:nvGrpSpPr>
        <p:grpSpPr bwMode="auto">
          <a:xfrm>
            <a:off x="8420100" y="2286000"/>
            <a:ext cx="304800" cy="457200"/>
            <a:chOff x="4080" y="1728"/>
            <a:chExt cx="192" cy="288"/>
          </a:xfrm>
        </p:grpSpPr>
        <p:sp>
          <p:nvSpPr>
            <p:cNvPr id="5195" name="Line 7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Line 7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Line 7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Line 7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7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00" name="Group 80"/>
          <p:cNvGrpSpPr>
            <a:grpSpLocks/>
          </p:cNvGrpSpPr>
          <p:nvPr/>
        </p:nvGrpSpPr>
        <p:grpSpPr bwMode="auto">
          <a:xfrm>
            <a:off x="8356600" y="1676400"/>
            <a:ext cx="304800" cy="457200"/>
            <a:chOff x="4080" y="1728"/>
            <a:chExt cx="192" cy="288"/>
          </a:xfrm>
        </p:grpSpPr>
        <p:sp>
          <p:nvSpPr>
            <p:cNvPr id="5201" name="Line 8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8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Line 8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8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8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06" name="Group 86"/>
          <p:cNvGrpSpPr>
            <a:grpSpLocks/>
          </p:cNvGrpSpPr>
          <p:nvPr/>
        </p:nvGrpSpPr>
        <p:grpSpPr bwMode="auto">
          <a:xfrm>
            <a:off x="7924800" y="1676400"/>
            <a:ext cx="304800" cy="457200"/>
            <a:chOff x="4080" y="1728"/>
            <a:chExt cx="192" cy="288"/>
          </a:xfrm>
        </p:grpSpPr>
        <p:sp>
          <p:nvSpPr>
            <p:cNvPr id="5207" name="Line 8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8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Line 8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Line 9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9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12" name="Group 92"/>
          <p:cNvGrpSpPr>
            <a:grpSpLocks/>
          </p:cNvGrpSpPr>
          <p:nvPr/>
        </p:nvGrpSpPr>
        <p:grpSpPr bwMode="auto">
          <a:xfrm>
            <a:off x="6146800" y="1625600"/>
            <a:ext cx="304800" cy="457200"/>
            <a:chOff x="4080" y="1728"/>
            <a:chExt cx="192" cy="288"/>
          </a:xfrm>
        </p:grpSpPr>
        <p:sp>
          <p:nvSpPr>
            <p:cNvPr id="5213" name="Line 9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Line 9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Line 9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Line 9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Line 9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18" name="Group 98"/>
          <p:cNvGrpSpPr>
            <a:grpSpLocks/>
          </p:cNvGrpSpPr>
          <p:nvPr/>
        </p:nvGrpSpPr>
        <p:grpSpPr bwMode="auto">
          <a:xfrm>
            <a:off x="8547100" y="1676400"/>
            <a:ext cx="304800" cy="457200"/>
            <a:chOff x="4080" y="1728"/>
            <a:chExt cx="192" cy="288"/>
          </a:xfrm>
        </p:grpSpPr>
        <p:sp>
          <p:nvSpPr>
            <p:cNvPr id="5219" name="Line 9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Line 10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Line 10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2" name="Line 10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Line 10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4" name="Text Box 104"/>
          <p:cNvSpPr txBox="1">
            <a:spLocks noChangeArrowheads="1"/>
          </p:cNvSpPr>
          <p:nvPr/>
        </p:nvSpPr>
        <p:spPr bwMode="auto">
          <a:xfrm>
            <a:off x="6019800" y="3581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bg1"/>
                </a:solidFill>
                <a:latin typeface="Arial" charset="0"/>
              </a:rPr>
              <a:t>Dặm cây</a:t>
            </a:r>
          </a:p>
        </p:txBody>
      </p:sp>
      <p:sp>
        <p:nvSpPr>
          <p:cNvPr id="5225" name="Text Box 105"/>
          <p:cNvSpPr txBox="1">
            <a:spLocks noChangeArrowheads="1"/>
          </p:cNvSpPr>
          <p:nvPr/>
        </p:nvSpPr>
        <p:spPr bwMode="auto">
          <a:xfrm>
            <a:off x="4114800" y="4648200"/>
            <a:ext cx="472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/>
              <a:t>CH:Thế nào là tỉa ,dặm cây ?Mục đích tỉa, dặm cây</a:t>
            </a:r>
          </a:p>
        </p:txBody>
      </p:sp>
      <p:sp>
        <p:nvSpPr>
          <p:cNvPr id="5230" name="Text Box 110"/>
          <p:cNvSpPr txBox="1">
            <a:spLocks noChangeArrowheads="1"/>
          </p:cNvSpPr>
          <p:nvPr/>
        </p:nvSpPr>
        <p:spPr bwMode="auto">
          <a:xfrm>
            <a:off x="6400800" y="762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/>
              <a:t>Tỉa</a:t>
            </a:r>
          </a:p>
        </p:txBody>
      </p:sp>
      <p:sp>
        <p:nvSpPr>
          <p:cNvPr id="5231" name="Text Box 111"/>
          <p:cNvSpPr txBox="1">
            <a:spLocks noChangeArrowheads="1"/>
          </p:cNvSpPr>
          <p:nvPr/>
        </p:nvSpPr>
        <p:spPr bwMode="auto">
          <a:xfrm>
            <a:off x="4191000" y="3581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/>
              <a:t>Dặm</a:t>
            </a:r>
          </a:p>
        </p:txBody>
      </p:sp>
      <p:sp>
        <p:nvSpPr>
          <p:cNvPr id="5232" name="Line 112"/>
          <p:cNvSpPr>
            <a:spLocks noChangeShapeType="1"/>
          </p:cNvSpPr>
          <p:nvPr/>
        </p:nvSpPr>
        <p:spPr bwMode="auto">
          <a:xfrm flipV="1">
            <a:off x="4572000" y="2819400"/>
            <a:ext cx="228600" cy="812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33" name="Line 113"/>
          <p:cNvSpPr>
            <a:spLocks noChangeShapeType="1"/>
          </p:cNvSpPr>
          <p:nvPr/>
        </p:nvSpPr>
        <p:spPr bwMode="auto">
          <a:xfrm>
            <a:off x="0" y="838200"/>
            <a:ext cx="40386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34" name="Line 114"/>
          <p:cNvSpPr>
            <a:spLocks noChangeShapeType="1"/>
          </p:cNvSpPr>
          <p:nvPr/>
        </p:nvSpPr>
        <p:spPr bwMode="auto">
          <a:xfrm>
            <a:off x="41148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1" name="Text Box 201"/>
          <p:cNvSpPr txBox="1">
            <a:spLocks noChangeArrowheads="1"/>
          </p:cNvSpPr>
          <p:nvPr/>
        </p:nvSpPr>
        <p:spPr bwMode="auto">
          <a:xfrm>
            <a:off x="0" y="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BÀI 19: CÁC BiỆN PHÁP CHĂM SÓC CÂY 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 L 3.33333E-6 -0.166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11 L 0 -0.166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0" grpId="0"/>
      <p:bldP spid="5231" grpId="0"/>
      <p:bldP spid="52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grpSp>
        <p:nvGrpSpPr>
          <p:cNvPr id="77939" name="Group 115"/>
          <p:cNvGrpSpPr>
            <a:grpSpLocks/>
          </p:cNvGrpSpPr>
          <p:nvPr/>
        </p:nvGrpSpPr>
        <p:grpSpPr bwMode="auto">
          <a:xfrm>
            <a:off x="4267200" y="3048000"/>
            <a:ext cx="4508500" cy="1752600"/>
            <a:chOff x="2824" y="864"/>
            <a:chExt cx="2840" cy="1104"/>
          </a:xfrm>
        </p:grpSpPr>
        <p:sp>
          <p:nvSpPr>
            <p:cNvPr id="77828" name="Rectangle 4"/>
            <p:cNvSpPr>
              <a:spLocks noChangeArrowheads="1"/>
            </p:cNvSpPr>
            <p:nvPr/>
          </p:nvSpPr>
          <p:spPr bwMode="auto">
            <a:xfrm>
              <a:off x="2824" y="864"/>
              <a:ext cx="2840" cy="110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829" name="Group 5"/>
            <p:cNvGrpSpPr>
              <a:grpSpLocks/>
            </p:cNvGrpSpPr>
            <p:nvPr/>
          </p:nvGrpSpPr>
          <p:grpSpPr bwMode="auto">
            <a:xfrm>
              <a:off x="4624" y="1448"/>
              <a:ext cx="192" cy="288"/>
              <a:chOff x="4080" y="1728"/>
              <a:chExt cx="192" cy="288"/>
            </a:xfrm>
          </p:grpSpPr>
          <p:sp>
            <p:nvSpPr>
              <p:cNvPr id="77830" name="Line 6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1" name="Line 7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2" name="Line 8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3" name="Line 9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4" name="Line 10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35" name="Group 11"/>
            <p:cNvGrpSpPr>
              <a:grpSpLocks/>
            </p:cNvGrpSpPr>
            <p:nvPr/>
          </p:nvGrpSpPr>
          <p:grpSpPr bwMode="auto">
            <a:xfrm>
              <a:off x="4640" y="1056"/>
              <a:ext cx="192" cy="288"/>
              <a:chOff x="4080" y="1728"/>
              <a:chExt cx="192" cy="288"/>
            </a:xfrm>
          </p:grpSpPr>
          <p:sp>
            <p:nvSpPr>
              <p:cNvPr id="77836" name="Line 12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7" name="Line 13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8" name="Line 14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9" name="Line 15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0" name="Line 16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1" name="Group 17"/>
            <p:cNvGrpSpPr>
              <a:grpSpLocks/>
            </p:cNvGrpSpPr>
            <p:nvPr/>
          </p:nvGrpSpPr>
          <p:grpSpPr bwMode="auto">
            <a:xfrm>
              <a:off x="4208" y="1440"/>
              <a:ext cx="192" cy="288"/>
              <a:chOff x="4080" y="1728"/>
              <a:chExt cx="192" cy="288"/>
            </a:xfrm>
          </p:grpSpPr>
          <p:sp>
            <p:nvSpPr>
              <p:cNvPr id="77842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3" name="Line 19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4" name="Line 20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5" name="Line 21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6" name="Line 22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7" name="Group 23"/>
            <p:cNvGrpSpPr>
              <a:grpSpLocks/>
            </p:cNvGrpSpPr>
            <p:nvPr/>
          </p:nvGrpSpPr>
          <p:grpSpPr bwMode="auto">
            <a:xfrm>
              <a:off x="4240" y="1040"/>
              <a:ext cx="192" cy="288"/>
              <a:chOff x="4080" y="1728"/>
              <a:chExt cx="192" cy="288"/>
            </a:xfrm>
          </p:grpSpPr>
          <p:sp>
            <p:nvSpPr>
              <p:cNvPr id="77848" name="Line 24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9" name="Line 25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0" name="Line 26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1" name="Line 27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2" name="Line 28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53" name="Group 29"/>
            <p:cNvGrpSpPr>
              <a:grpSpLocks/>
            </p:cNvGrpSpPr>
            <p:nvPr/>
          </p:nvGrpSpPr>
          <p:grpSpPr bwMode="auto">
            <a:xfrm>
              <a:off x="3736" y="1024"/>
              <a:ext cx="192" cy="288"/>
              <a:chOff x="4080" y="1728"/>
              <a:chExt cx="192" cy="288"/>
            </a:xfrm>
          </p:grpSpPr>
          <p:sp>
            <p:nvSpPr>
              <p:cNvPr id="77854" name="Line 30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5" name="Line 31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6" name="Line 32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7" name="Line 33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8" name="Line 34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59" name="Group 35"/>
            <p:cNvGrpSpPr>
              <a:grpSpLocks/>
            </p:cNvGrpSpPr>
            <p:nvPr/>
          </p:nvGrpSpPr>
          <p:grpSpPr bwMode="auto">
            <a:xfrm>
              <a:off x="3760" y="1440"/>
              <a:ext cx="192" cy="288"/>
              <a:chOff x="4080" y="1728"/>
              <a:chExt cx="192" cy="288"/>
            </a:xfrm>
          </p:grpSpPr>
          <p:sp>
            <p:nvSpPr>
              <p:cNvPr id="77860" name="Line 36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1" name="Line 37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2" name="Line 38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3" name="Line 39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4" name="Line 40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65" name="Group 41"/>
            <p:cNvGrpSpPr>
              <a:grpSpLocks/>
            </p:cNvGrpSpPr>
            <p:nvPr/>
          </p:nvGrpSpPr>
          <p:grpSpPr bwMode="auto">
            <a:xfrm>
              <a:off x="3352" y="1056"/>
              <a:ext cx="192" cy="288"/>
              <a:chOff x="4080" y="1728"/>
              <a:chExt cx="192" cy="288"/>
            </a:xfrm>
          </p:grpSpPr>
          <p:sp>
            <p:nvSpPr>
              <p:cNvPr id="77866" name="Line 42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7" name="Line 43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8" name="Line 44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9" name="Line 45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0" name="Line 46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71" name="Group 47"/>
            <p:cNvGrpSpPr>
              <a:grpSpLocks/>
            </p:cNvGrpSpPr>
            <p:nvPr/>
          </p:nvGrpSpPr>
          <p:grpSpPr bwMode="auto">
            <a:xfrm>
              <a:off x="3352" y="1440"/>
              <a:ext cx="192" cy="288"/>
              <a:chOff x="4080" y="1728"/>
              <a:chExt cx="192" cy="288"/>
            </a:xfrm>
          </p:grpSpPr>
          <p:sp>
            <p:nvSpPr>
              <p:cNvPr id="77872" name="Line 4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3" name="Line 49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4" name="Line 50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5" name="Line 51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6" name="Line 52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77" name="Group 53"/>
            <p:cNvGrpSpPr>
              <a:grpSpLocks/>
            </p:cNvGrpSpPr>
            <p:nvPr/>
          </p:nvGrpSpPr>
          <p:grpSpPr bwMode="auto">
            <a:xfrm>
              <a:off x="2984" y="1440"/>
              <a:ext cx="192" cy="288"/>
              <a:chOff x="4080" y="1728"/>
              <a:chExt cx="192" cy="288"/>
            </a:xfrm>
          </p:grpSpPr>
          <p:sp>
            <p:nvSpPr>
              <p:cNvPr id="77878" name="Line 54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9" name="Line 55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0" name="Line 56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1" name="Line 57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2" name="Line 58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83" name="Group 59"/>
            <p:cNvGrpSpPr>
              <a:grpSpLocks/>
            </p:cNvGrpSpPr>
            <p:nvPr/>
          </p:nvGrpSpPr>
          <p:grpSpPr bwMode="auto">
            <a:xfrm>
              <a:off x="2992" y="1016"/>
              <a:ext cx="192" cy="288"/>
              <a:chOff x="4080" y="1728"/>
              <a:chExt cx="192" cy="288"/>
            </a:xfrm>
          </p:grpSpPr>
          <p:sp>
            <p:nvSpPr>
              <p:cNvPr id="77884" name="Line 60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5" name="Line 61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6" name="Line 62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7" name="Line 63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8" name="Line 64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89" name="Group 65"/>
            <p:cNvGrpSpPr>
              <a:grpSpLocks/>
            </p:cNvGrpSpPr>
            <p:nvPr/>
          </p:nvGrpSpPr>
          <p:grpSpPr bwMode="auto">
            <a:xfrm>
              <a:off x="4960" y="1440"/>
              <a:ext cx="192" cy="288"/>
              <a:chOff x="4080" y="1728"/>
              <a:chExt cx="192" cy="288"/>
            </a:xfrm>
          </p:grpSpPr>
          <p:sp>
            <p:nvSpPr>
              <p:cNvPr id="77890" name="Line 66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1" name="Line 67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2" name="Line 68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3" name="Line 69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4" name="Line 70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95" name="Group 71"/>
            <p:cNvGrpSpPr>
              <a:grpSpLocks/>
            </p:cNvGrpSpPr>
            <p:nvPr/>
          </p:nvGrpSpPr>
          <p:grpSpPr bwMode="auto">
            <a:xfrm>
              <a:off x="5304" y="1440"/>
              <a:ext cx="192" cy="288"/>
              <a:chOff x="4080" y="1728"/>
              <a:chExt cx="192" cy="288"/>
            </a:xfrm>
          </p:grpSpPr>
          <p:sp>
            <p:nvSpPr>
              <p:cNvPr id="77896" name="Line 72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7" name="Line 73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8" name="Line 74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9" name="Line 75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0" name="Line 76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01" name="Group 77"/>
            <p:cNvGrpSpPr>
              <a:grpSpLocks/>
            </p:cNvGrpSpPr>
            <p:nvPr/>
          </p:nvGrpSpPr>
          <p:grpSpPr bwMode="auto">
            <a:xfrm>
              <a:off x="5264" y="1056"/>
              <a:ext cx="192" cy="288"/>
              <a:chOff x="4080" y="1728"/>
              <a:chExt cx="192" cy="288"/>
            </a:xfrm>
          </p:grpSpPr>
          <p:sp>
            <p:nvSpPr>
              <p:cNvPr id="77902" name="Line 7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3" name="Line 79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4" name="Line 80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5" name="Line 81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6" name="Line 82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07" name="Group 83"/>
            <p:cNvGrpSpPr>
              <a:grpSpLocks/>
            </p:cNvGrpSpPr>
            <p:nvPr/>
          </p:nvGrpSpPr>
          <p:grpSpPr bwMode="auto">
            <a:xfrm>
              <a:off x="4992" y="1056"/>
              <a:ext cx="192" cy="288"/>
              <a:chOff x="4080" y="1728"/>
              <a:chExt cx="192" cy="288"/>
            </a:xfrm>
          </p:grpSpPr>
          <p:sp>
            <p:nvSpPr>
              <p:cNvPr id="77908" name="Line 84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9" name="Line 85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0" name="Line 86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1" name="Line 87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2" name="Line 88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7926" name="Text Box 102"/>
          <p:cNvSpPr txBox="1">
            <a:spLocks noChangeArrowheads="1"/>
          </p:cNvSpPr>
          <p:nvPr/>
        </p:nvSpPr>
        <p:spPr bwMode="auto">
          <a:xfrm>
            <a:off x="4343400" y="5029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FF00"/>
                </a:solidFill>
                <a:latin typeface="Arial" charset="0"/>
              </a:rPr>
              <a:t>      </a:t>
            </a:r>
            <a:r>
              <a:rPr lang="en-US" sz="2400" b="1" u="none">
                <a:latin typeface="Arial" charset="0"/>
              </a:rPr>
              <a:t>Hình:  Dặm cây</a:t>
            </a:r>
          </a:p>
        </p:txBody>
      </p:sp>
      <p:sp>
        <p:nvSpPr>
          <p:cNvPr id="77929" name="Line 105"/>
          <p:cNvSpPr>
            <a:spLocks noChangeShapeType="1"/>
          </p:cNvSpPr>
          <p:nvPr/>
        </p:nvSpPr>
        <p:spPr bwMode="auto">
          <a:xfrm>
            <a:off x="76200" y="3276600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4" name="Line 110"/>
          <p:cNvSpPr>
            <a:spLocks noChangeShapeType="1"/>
          </p:cNvSpPr>
          <p:nvPr/>
        </p:nvSpPr>
        <p:spPr bwMode="auto">
          <a:xfrm>
            <a:off x="-25400" y="9271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5" name="Line 111"/>
          <p:cNvSpPr>
            <a:spLocks noChangeShapeType="1"/>
          </p:cNvSpPr>
          <p:nvPr/>
        </p:nvSpPr>
        <p:spPr bwMode="auto">
          <a:xfrm>
            <a:off x="41148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6" name="Text Box 112"/>
          <p:cNvSpPr txBox="1">
            <a:spLocks noChangeArrowheads="1"/>
          </p:cNvSpPr>
          <p:nvPr/>
        </p:nvSpPr>
        <p:spPr bwMode="auto">
          <a:xfrm>
            <a:off x="4343400" y="5943600"/>
            <a:ext cx="480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Thế nào là tỉa, dặm cây?Mục đích tỉa , dặm cây?</a:t>
            </a:r>
          </a:p>
        </p:txBody>
      </p:sp>
      <p:sp>
        <p:nvSpPr>
          <p:cNvPr id="77937" name="Text Box 113"/>
          <p:cNvSpPr txBox="1">
            <a:spLocks noChangeArrowheads="1"/>
          </p:cNvSpPr>
          <p:nvPr/>
        </p:nvSpPr>
        <p:spPr bwMode="auto">
          <a:xfrm>
            <a:off x="0" y="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BÀI 19: CÁC BiỆN PHÁP CHĂM SÓC CÂY TRỒNG</a:t>
            </a:r>
          </a:p>
        </p:txBody>
      </p:sp>
      <p:sp>
        <p:nvSpPr>
          <p:cNvPr id="78027" name="Rectangle 203"/>
          <p:cNvSpPr>
            <a:spLocks noChangeArrowheads="1"/>
          </p:cNvSpPr>
          <p:nvPr/>
        </p:nvSpPr>
        <p:spPr bwMode="auto">
          <a:xfrm>
            <a:off x="4267200" y="609600"/>
            <a:ext cx="4508500" cy="1752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034" name="Group 210"/>
          <p:cNvGrpSpPr>
            <a:grpSpLocks/>
          </p:cNvGrpSpPr>
          <p:nvPr/>
        </p:nvGrpSpPr>
        <p:grpSpPr bwMode="auto">
          <a:xfrm>
            <a:off x="7150100" y="914400"/>
            <a:ext cx="304800" cy="457200"/>
            <a:chOff x="4080" y="1728"/>
            <a:chExt cx="192" cy="288"/>
          </a:xfrm>
        </p:grpSpPr>
        <p:sp>
          <p:nvSpPr>
            <p:cNvPr id="78035" name="Line 21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6" name="Line 21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7" name="Line 21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8" name="Line 21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9" name="Line 21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40" name="Group 216"/>
          <p:cNvGrpSpPr>
            <a:grpSpLocks/>
          </p:cNvGrpSpPr>
          <p:nvPr/>
        </p:nvGrpSpPr>
        <p:grpSpPr bwMode="auto">
          <a:xfrm>
            <a:off x="6477000" y="1524000"/>
            <a:ext cx="304800" cy="457200"/>
            <a:chOff x="4080" y="1728"/>
            <a:chExt cx="192" cy="288"/>
          </a:xfrm>
        </p:grpSpPr>
        <p:sp>
          <p:nvSpPr>
            <p:cNvPr id="78041" name="Line 21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42" name="Line 21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43" name="Line 21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44" name="Line 22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45" name="Line 22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46" name="Group 222"/>
          <p:cNvGrpSpPr>
            <a:grpSpLocks/>
          </p:cNvGrpSpPr>
          <p:nvPr/>
        </p:nvGrpSpPr>
        <p:grpSpPr bwMode="auto">
          <a:xfrm>
            <a:off x="6515100" y="889000"/>
            <a:ext cx="304800" cy="457200"/>
            <a:chOff x="4080" y="1728"/>
            <a:chExt cx="192" cy="288"/>
          </a:xfrm>
        </p:grpSpPr>
        <p:sp>
          <p:nvSpPr>
            <p:cNvPr id="78047" name="Line 22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48" name="Line 22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49" name="Line 22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50" name="Line 22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51" name="Line 22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58" name="Group 234"/>
          <p:cNvGrpSpPr>
            <a:grpSpLocks/>
          </p:cNvGrpSpPr>
          <p:nvPr/>
        </p:nvGrpSpPr>
        <p:grpSpPr bwMode="auto">
          <a:xfrm>
            <a:off x="5753100" y="1524000"/>
            <a:ext cx="304800" cy="457200"/>
            <a:chOff x="4080" y="1728"/>
            <a:chExt cx="192" cy="288"/>
          </a:xfrm>
        </p:grpSpPr>
        <p:sp>
          <p:nvSpPr>
            <p:cNvPr id="78059" name="Line 23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0" name="Line 23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1" name="Line 23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2" name="Line 23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3" name="Line 23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64" name="Group 240"/>
          <p:cNvGrpSpPr>
            <a:grpSpLocks/>
          </p:cNvGrpSpPr>
          <p:nvPr/>
        </p:nvGrpSpPr>
        <p:grpSpPr bwMode="auto">
          <a:xfrm>
            <a:off x="5105400" y="914400"/>
            <a:ext cx="304800" cy="457200"/>
            <a:chOff x="4080" y="1728"/>
            <a:chExt cx="192" cy="288"/>
          </a:xfrm>
        </p:grpSpPr>
        <p:sp>
          <p:nvSpPr>
            <p:cNvPr id="78065" name="Line 24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6" name="Line 24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7" name="Line 24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8" name="Line 24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9" name="Line 24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70" name="Group 246"/>
          <p:cNvGrpSpPr>
            <a:grpSpLocks/>
          </p:cNvGrpSpPr>
          <p:nvPr/>
        </p:nvGrpSpPr>
        <p:grpSpPr bwMode="auto">
          <a:xfrm>
            <a:off x="5105400" y="1524000"/>
            <a:ext cx="304800" cy="457200"/>
            <a:chOff x="4080" y="1728"/>
            <a:chExt cx="192" cy="288"/>
          </a:xfrm>
        </p:grpSpPr>
        <p:sp>
          <p:nvSpPr>
            <p:cNvPr id="78071" name="Line 24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72" name="Line 24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73" name="Line 24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74" name="Line 25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75" name="Line 25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82" name="Group 258"/>
          <p:cNvGrpSpPr>
            <a:grpSpLocks/>
          </p:cNvGrpSpPr>
          <p:nvPr/>
        </p:nvGrpSpPr>
        <p:grpSpPr bwMode="auto">
          <a:xfrm>
            <a:off x="4533900" y="850900"/>
            <a:ext cx="304800" cy="457200"/>
            <a:chOff x="4080" y="1728"/>
            <a:chExt cx="192" cy="288"/>
          </a:xfrm>
        </p:grpSpPr>
        <p:sp>
          <p:nvSpPr>
            <p:cNvPr id="78083" name="Line 25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84" name="Line 26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85" name="Line 26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86" name="Line 26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87" name="Line 26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88" name="Group 264"/>
          <p:cNvGrpSpPr>
            <a:grpSpLocks/>
          </p:cNvGrpSpPr>
          <p:nvPr/>
        </p:nvGrpSpPr>
        <p:grpSpPr bwMode="auto">
          <a:xfrm>
            <a:off x="7658100" y="1524000"/>
            <a:ext cx="304800" cy="457200"/>
            <a:chOff x="4080" y="1728"/>
            <a:chExt cx="192" cy="288"/>
          </a:xfrm>
        </p:grpSpPr>
        <p:sp>
          <p:nvSpPr>
            <p:cNvPr id="78089" name="Line 26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0" name="Line 26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1" name="Line 26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2" name="Line 26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3" name="Line 26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94" name="Group 270"/>
          <p:cNvGrpSpPr>
            <a:grpSpLocks/>
          </p:cNvGrpSpPr>
          <p:nvPr/>
        </p:nvGrpSpPr>
        <p:grpSpPr bwMode="auto">
          <a:xfrm>
            <a:off x="8204200" y="1524000"/>
            <a:ext cx="304800" cy="457200"/>
            <a:chOff x="4080" y="1728"/>
            <a:chExt cx="192" cy="288"/>
          </a:xfrm>
        </p:grpSpPr>
        <p:sp>
          <p:nvSpPr>
            <p:cNvPr id="78095" name="Line 27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6" name="Line 27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7" name="Line 27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8" name="Line 27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9" name="Line 27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106" name="Group 282"/>
          <p:cNvGrpSpPr>
            <a:grpSpLocks/>
          </p:cNvGrpSpPr>
          <p:nvPr/>
        </p:nvGrpSpPr>
        <p:grpSpPr bwMode="auto">
          <a:xfrm>
            <a:off x="7708900" y="914400"/>
            <a:ext cx="304800" cy="457200"/>
            <a:chOff x="4080" y="1728"/>
            <a:chExt cx="192" cy="288"/>
          </a:xfrm>
        </p:grpSpPr>
        <p:sp>
          <p:nvSpPr>
            <p:cNvPr id="78107" name="Line 28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108" name="Line 28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109" name="Line 28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110" name="Line 28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111" name="Line 28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112" name="Text Box 288"/>
          <p:cNvSpPr txBox="1">
            <a:spLocks noChangeArrowheads="1"/>
          </p:cNvSpPr>
          <p:nvPr/>
        </p:nvSpPr>
        <p:spPr bwMode="auto">
          <a:xfrm>
            <a:off x="4267200" y="25146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FF00"/>
                </a:solidFill>
                <a:latin typeface="Arial" charset="0"/>
              </a:rPr>
              <a:t>      </a:t>
            </a:r>
            <a:r>
              <a:rPr lang="en-US" sz="2800" b="1" u="none"/>
              <a:t>Hình:  Sau khi Tỉa</a:t>
            </a:r>
          </a:p>
        </p:txBody>
      </p:sp>
      <p:sp>
        <p:nvSpPr>
          <p:cNvPr id="78114" name="Text Box 290"/>
          <p:cNvSpPr txBox="1">
            <a:spLocks noChangeArrowheads="1"/>
          </p:cNvSpPr>
          <p:nvPr/>
        </p:nvSpPr>
        <p:spPr bwMode="auto">
          <a:xfrm>
            <a:off x="0" y="1676400"/>
            <a:ext cx="3962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-Bỏ các cây yếu, sâu, bệnh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Loại bỏ cây bệnh, đảm bảo mật độ</a:t>
            </a:r>
          </a:p>
        </p:txBody>
      </p:sp>
      <p:sp>
        <p:nvSpPr>
          <p:cNvPr id="78115" name="Text Box 291"/>
          <p:cNvSpPr txBox="1">
            <a:spLocks noChangeArrowheads="1"/>
          </p:cNvSpPr>
          <p:nvPr/>
        </p:nvSpPr>
        <p:spPr bwMode="auto">
          <a:xfrm>
            <a:off x="0" y="3200400"/>
            <a:ext cx="3962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-Trồng vào chỗ cây chết, mọc thưa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Đảm bảo mật độ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" grpId="0"/>
      <p:bldP spid="78027" grpId="0" animBg="1"/>
      <p:bldP spid="78112" grpId="0"/>
      <p:bldP spid="78114" grpId="0"/>
      <p:bldP spid="78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sp>
        <p:nvSpPr>
          <p:cNvPr id="94302" name="Line 94"/>
          <p:cNvSpPr>
            <a:spLocks noChangeShapeType="1"/>
          </p:cNvSpPr>
          <p:nvPr/>
        </p:nvSpPr>
        <p:spPr bwMode="auto">
          <a:xfrm>
            <a:off x="-25400" y="9271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03" name="Line 95"/>
          <p:cNvSpPr>
            <a:spLocks noChangeShapeType="1"/>
          </p:cNvSpPr>
          <p:nvPr/>
        </p:nvSpPr>
        <p:spPr bwMode="auto">
          <a:xfrm>
            <a:off x="37338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05" name="Text Box 97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94306" name="Text Box 98"/>
          <p:cNvSpPr txBox="1">
            <a:spLocks noChangeArrowheads="1"/>
          </p:cNvSpPr>
          <p:nvPr/>
        </p:nvSpPr>
        <p:spPr bwMode="auto">
          <a:xfrm>
            <a:off x="4267200" y="609600"/>
            <a:ext cx="441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/>
              <a:t>Nhân dân ta có câu: “Công cấy là công bỏ, công làm cỏ là công ăn”</a:t>
            </a:r>
          </a:p>
        </p:txBody>
      </p:sp>
      <p:sp>
        <p:nvSpPr>
          <p:cNvPr id="94307" name="Text Box 99"/>
          <p:cNvSpPr txBox="1">
            <a:spLocks noChangeArrowheads="1"/>
          </p:cNvSpPr>
          <p:nvPr/>
        </p:nvSpPr>
        <p:spPr bwMode="auto">
          <a:xfrm>
            <a:off x="4267200" y="2362200"/>
            <a:ext cx="434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/>
              <a:t>Em hiểu câu nói đó như thế nào?</a:t>
            </a:r>
          </a:p>
        </p:txBody>
      </p:sp>
      <p:sp>
        <p:nvSpPr>
          <p:cNvPr id="94308" name="Text Box 100"/>
          <p:cNvSpPr txBox="1">
            <a:spLocks noChangeArrowheads="1"/>
          </p:cNvSpPr>
          <p:nvPr/>
        </p:nvSpPr>
        <p:spPr bwMode="auto">
          <a:xfrm>
            <a:off x="0" y="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BÀI 19: CÁC BiỆN PHÁP CHĂM SÓC CÂY 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05" grpId="0"/>
      <p:bldP spid="94306" grpId="0"/>
      <p:bldP spid="943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1066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-25400" y="927100"/>
            <a:ext cx="37338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41910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0" y="1524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II. LÀM CỎ, VUN XỚI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4114800" y="5359400"/>
            <a:ext cx="4724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none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2400" b="1" u="none">
                <a:latin typeface="Arial" charset="0"/>
              </a:rPr>
              <a:t>Cho biết hình 29 (a) và (b) </a:t>
            </a:r>
          </a:p>
          <a:p>
            <a:pPr algn="ctr"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 người nông dân đang làm gì ?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4419600" y="5486400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Vậy làm cỏ, vun xới là gì?Mục đích của việc làm cỏ,vun xới?</a:t>
            </a:r>
          </a:p>
        </p:txBody>
      </p:sp>
      <p:pic>
        <p:nvPicPr>
          <p:cNvPr id="100369" name="Picture 17" descr="Vun x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895600"/>
            <a:ext cx="3810000" cy="2590800"/>
          </a:xfrm>
          <a:prstGeom prst="rect">
            <a:avLst/>
          </a:prstGeom>
          <a:noFill/>
        </p:spPr>
      </p:pic>
      <p:pic>
        <p:nvPicPr>
          <p:cNvPr id="100370" name="Picture 18" descr="Lam 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3822700" cy="2768600"/>
          </a:xfrm>
          <a:prstGeom prst="rect">
            <a:avLst/>
          </a:prstGeom>
          <a:noFill/>
        </p:spPr>
      </p:pic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FFCCFF"/>
              </a:solidFill>
              <a:latin typeface="Arial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0" y="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 CÁC BIỆN PHÁP CHĂM SÓC CÂYTRỒNG</a:t>
            </a:r>
          </a:p>
        </p:txBody>
      </p: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0" y="1981200"/>
            <a:ext cx="4191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-Diệt hết cỏ mọc xen cây trồng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Loại bỏ cây dại và tranh chất dinh dưỡng và ánh sáng của cây trồng.</a:t>
            </a:r>
          </a:p>
        </p:txBody>
      </p:sp>
      <p:sp>
        <p:nvSpPr>
          <p:cNvPr id="100377" name="Text Box 25"/>
          <p:cNvSpPr txBox="1">
            <a:spLocks noChangeArrowheads="1"/>
          </p:cNvSpPr>
          <p:nvPr/>
        </p:nvSpPr>
        <p:spPr bwMode="auto">
          <a:xfrm>
            <a:off x="0" y="3962400"/>
            <a:ext cx="41910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-Thêm đất màu vào gốc cây, làm đất tăng thêm độ thoáng.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Giữ cây đứng vững, cung cấp chất dinh dưỡng cho cây, cung cấp oxy cho cây, hạn chế bốc hơi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5" grpId="0"/>
      <p:bldP spid="100365" grpId="1"/>
      <p:bldP spid="100368" grpId="0"/>
      <p:bldP spid="100368" grpId="2"/>
      <p:bldP spid="100376" grpId="0"/>
      <p:bldP spid="1003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0" y="10668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0" y="9906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48768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5105400" y="304800"/>
            <a:ext cx="4038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Vậy mục đích chung của việc làm cỏ,vun xới là gì?</a:t>
            </a:r>
          </a:p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-</a:t>
            </a:r>
            <a:r>
              <a:rPr lang="en-US" sz="2400" b="1" u="none"/>
              <a:t>Em hãy lựa chọn các nội dung sau:</a:t>
            </a:r>
          </a:p>
          <a:p>
            <a:pPr>
              <a:spcBef>
                <a:spcPct val="50000"/>
              </a:spcBef>
            </a:pPr>
            <a:r>
              <a:rPr lang="en-US" sz="2400" b="1" u="none"/>
              <a:t>-Diệt cỏ dại</a:t>
            </a:r>
          </a:p>
          <a:p>
            <a:pPr>
              <a:spcBef>
                <a:spcPct val="50000"/>
              </a:spcBef>
            </a:pPr>
            <a:r>
              <a:rPr lang="en-US" sz="2400" b="1" u="none"/>
              <a:t>-Làm cho đất tơi xốp</a:t>
            </a:r>
          </a:p>
          <a:p>
            <a:pPr>
              <a:spcBef>
                <a:spcPct val="50000"/>
              </a:spcBef>
            </a:pPr>
            <a:r>
              <a:rPr lang="en-US" sz="2400" b="1" u="none"/>
              <a:t>-Diệt sâu, bệnh hại.</a:t>
            </a:r>
          </a:p>
          <a:p>
            <a:pPr>
              <a:spcBef>
                <a:spcPct val="50000"/>
              </a:spcBef>
            </a:pPr>
            <a:r>
              <a:rPr lang="en-US" sz="2400" b="1" u="none"/>
              <a:t>-Hạn chế bốc hơi nước, bốc mặn, bốc phèn.</a:t>
            </a:r>
          </a:p>
          <a:p>
            <a:pPr>
              <a:spcBef>
                <a:spcPct val="50000"/>
              </a:spcBef>
            </a:pPr>
            <a:r>
              <a:rPr lang="en-US" sz="2400" b="1" u="none"/>
              <a:t>-Chống đổ</a:t>
            </a:r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0" y="0"/>
            <a:ext cx="472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0" y="1981200"/>
            <a:ext cx="4800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-Diệt hết cỏ mọc xen cây trồng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Loại bỏ cây dại và tranh chất dinh dưỡng và ánh sáng của cây trồng.</a:t>
            </a: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0" y="3581400"/>
            <a:ext cx="4724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-Thêm đất màu vào gốc cây, làm đất tăng thêm độ thoáng.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Giữ cây đứng vững, cung cấp chất dinh dưỡng cho cây, cung cấp oxy cho cây, hạn chế bốc hơi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4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&quot;/&gt;&lt;property id=&quot;20307&quot; value=&quot;297&quot;/&gt;&lt;/object&gt;&lt;object type=&quot;3&quot; unique_id=&quot;10008&quot;&gt;&lt;property id=&quot;20148&quot; value=&quot;5&quot;/&gt;&lt;property id=&quot;20300&quot; value=&quot;Slide 2 - &amp;quot;Quan sát và cho biết nội dung tranh?&amp;quot;&quot;/&gt;&lt;property id=&quot;20307&quot; value=&quot;352&quot;/&gt;&lt;/object&gt;&lt;object type=&quot;3&quot; unique_id=&quot;10009&quot;&gt;&lt;property id=&quot;20148&quot; value=&quot;5&quot;/&gt;&lt;property id=&quot;20300&quot; value=&quot;Slide 3 - &amp;quot;Bài 19: CÁC BIỆN PHÁP CHĂM SÓC CÂY TRỒNG&amp;#x0D;&amp;#x0A;&amp;quot;&quot;/&gt;&lt;property id=&quot;20307&quot; value=&quot;301&quot;/&gt;&lt;/object&gt;&lt;object type=&quot;3&quot; unique_id=&quot;10010&quot;&gt;&lt;property id=&quot;20148&quot; value=&quot;5&quot;/&gt;&lt;property id=&quot;20300&quot; value=&quot;Slide 4&quot;/&gt;&lt;property id=&quot;20307&quot; value=&quot;258&quot;/&gt;&lt;/object&gt;&lt;object type=&quot;3&quot; unique_id=&quot;10011&quot;&gt;&lt;property id=&quot;20148&quot; value=&quot;5&quot;/&gt;&lt;property id=&quot;20300&quot; value=&quot;Slide 5&quot;/&gt;&lt;property id=&quot;20307&quot; value=&quot;259&quot;/&gt;&lt;/object&gt;&lt;object type=&quot;3&quot; unique_id=&quot;10012&quot;&gt;&lt;property id=&quot;20148&quot; value=&quot;5&quot;/&gt;&lt;property id=&quot;20300&quot; value=&quot;Slide 6&quot;/&gt;&lt;property id=&quot;20307&quot; value=&quot;293&quot;/&gt;&lt;/object&gt;&lt;object type=&quot;3&quot; unique_id=&quot;10013&quot;&gt;&lt;property id=&quot;20148&quot; value=&quot;5&quot;/&gt;&lt;property id=&quot;20300&quot; value=&quot;Slide 7&quot;/&gt;&lt;property id=&quot;20307&quot; value=&quot;307&quot;/&gt;&lt;/object&gt;&lt;object type=&quot;3&quot; unique_id=&quot;10014&quot;&gt;&lt;property id=&quot;20148&quot; value=&quot;5&quot;/&gt;&lt;property id=&quot;20300&quot; value=&quot;Slide 8&quot;/&gt;&lt;property id=&quot;20307&quot; value=&quot;309&quot;/&gt;&lt;/object&gt;&lt;object type=&quot;3&quot; unique_id=&quot;10015&quot;&gt;&lt;property id=&quot;20148&quot; value=&quot;5&quot;/&gt;&lt;property id=&quot;20300&quot; value=&quot;Slide 9&quot;/&gt;&lt;property id=&quot;20307&quot; value=&quot;310&quot;/&gt;&lt;/object&gt;&lt;object type=&quot;3&quot; unique_id=&quot;10016&quot;&gt;&lt;property id=&quot;20148&quot; value=&quot;5&quot;/&gt;&lt;property id=&quot;20300&quot; value=&quot;Slide 10&quot;/&gt;&lt;property id=&quot;20307&quot; value=&quot;317&quot;/&gt;&lt;/object&gt;&lt;object type=&quot;3&quot; unique_id=&quot;10017&quot;&gt;&lt;property id=&quot;20148&quot; value=&quot;5&quot;/&gt;&lt;property id=&quot;20300&quot; value=&quot;Slide 11&quot;/&gt;&lt;property id=&quot;20307&quot; value=&quot;315&quot;/&gt;&lt;/object&gt;&lt;object type=&quot;3&quot; unique_id=&quot;10018&quot;&gt;&lt;property id=&quot;20148&quot; value=&quot;5&quot;/&gt;&lt;property id=&quot;20300&quot; value=&quot;Slide 12&quot;/&gt;&lt;property id=&quot;20307&quot; value=&quot;370&quot;/&gt;&lt;/object&gt;&lt;object type=&quot;3&quot; unique_id=&quot;10019&quot;&gt;&lt;property id=&quot;20148&quot; value=&quot;5&quot;/&gt;&lt;property id=&quot;20300&quot; value=&quot;Slide 13&quot;/&gt;&lt;property id=&quot;20307&quot; value=&quot;372&quot;/&gt;&lt;/object&gt;&lt;object type=&quot;3&quot; unique_id=&quot;10020&quot;&gt;&lt;property id=&quot;20148&quot; value=&quot;5&quot;/&gt;&lt;property id=&quot;20300&quot; value=&quot;Slide 14&quot;/&gt;&lt;property id=&quot;20307&quot; value=&quot;318&quot;/&gt;&lt;/object&gt;&lt;object type=&quot;3&quot; unique_id=&quot;10021&quot;&gt;&lt;property id=&quot;20148&quot; value=&quot;5&quot;/&gt;&lt;property id=&quot;20300&quot; value=&quot;Slide 15&quot;/&gt;&lt;property id=&quot;20307&quot; value=&quot;364&quot;/&gt;&lt;/object&gt;&lt;object type=&quot;3&quot; unique_id=&quot;10022&quot;&gt;&lt;property id=&quot;20148&quot; value=&quot;5&quot;/&gt;&lt;property id=&quot;20300&quot; value=&quot;Slide 16&quot;/&gt;&lt;property id=&quot;20307&quot; value=&quot;373&quot;/&gt;&lt;/object&gt;&lt;object type=&quot;3&quot; unique_id=&quot;10023&quot;&gt;&lt;property id=&quot;20148&quot; value=&quot;5&quot;/&gt;&lt;property id=&quot;20300&quot; value=&quot;Slide 17&quot;/&gt;&lt;property id=&quot;20307&quot; value=&quot;378&quot;/&gt;&lt;/object&gt;&lt;object type=&quot;3&quot; unique_id=&quot;10024&quot;&gt;&lt;property id=&quot;20148&quot; value=&quot;5&quot;/&gt;&lt;property id=&quot;20300&quot; value=&quot;Slide 18 - &amp;quot;                      Thông tin!!!!!&amp;quot;&quot;/&gt;&lt;property id=&quot;20307&quot; value=&quot;368&quot;/&gt;&lt;/object&gt;&lt;object type=&quot;3&quot; unique_id=&quot;10025&quot;&gt;&lt;property id=&quot;20148&quot; value=&quot;5&quot;/&gt;&lt;property id=&quot;20300&quot; value=&quot;Slide 19&quot;/&gt;&lt;property id=&quot;20307&quot; value=&quot;334&quot;/&gt;&lt;/object&gt;&lt;object type=&quot;3&quot; unique_id=&quot;10026&quot;&gt;&lt;property id=&quot;20148&quot; value=&quot;5&quot;/&gt;&lt;property id=&quot;20300&quot; value=&quot;Slide 20&quot;/&gt;&lt;property id=&quot;20307&quot; value=&quot;350&quot;/&gt;&lt;/object&gt;&lt;object type=&quot;3&quot; unique_id=&quot;10027&quot;&gt;&lt;property id=&quot;20148&quot; value=&quot;5&quot;/&gt;&lt;property id=&quot;20300&quot; value=&quot;Slide 21&quot;/&gt;&lt;property id=&quot;20307&quot; value=&quot;338&quot;/&gt;&lt;/object&gt;&lt;object type=&quot;3&quot; unique_id=&quot;10028&quot;&gt;&lt;property id=&quot;20148&quot; value=&quot;5&quot;/&gt;&lt;property id=&quot;20300&quot; value=&quot;Slide 22&quot;/&gt;&lt;property id=&quot;20307&quot; value=&quot;340&quot;/&gt;&lt;/object&gt;&lt;object type=&quot;3&quot; unique_id=&quot;10029&quot;&gt;&lt;property id=&quot;20148&quot; value=&quot;5&quot;/&gt;&lt;property id=&quot;20300&quot; value=&quot;Slide 23&quot;/&gt;&lt;property id=&quot;20307&quot; value=&quot;345&quot;/&gt;&lt;/object&gt;&lt;object type=&quot;3&quot; unique_id=&quot;10030&quot;&gt;&lt;property id=&quot;20148&quot; value=&quot;5&quot;/&gt;&lt;property id=&quot;20300&quot; value=&quot;Slide 24&quot;/&gt;&lt;property id=&quot;20307&quot; value=&quot;348&quot;/&gt;&lt;/object&gt;&lt;object type=&quot;3&quot; unique_id=&quot;10031&quot;&gt;&lt;property id=&quot;20148&quot; value=&quot;5&quot;/&gt;&lt;property id=&quot;20300&quot; value=&quot;Slide 25&quot;/&gt;&lt;property id=&quot;20307&quot; value=&quot;343&quot;/&gt;&lt;/object&gt;&lt;object type=&quot;3&quot; unique_id=&quot;10033&quot;&gt;&lt;property id=&quot;20148&quot; value=&quot;5&quot;/&gt;&lt;property id=&quot;20300&quot; value=&quot;Slide 26&quot;/&gt;&lt;property id=&quot;20307&quot; value=&quot;3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1816</Words>
  <Application>Microsoft Office PowerPoint</Application>
  <PresentationFormat>On-screen Show (4:3)</PresentationFormat>
  <Paragraphs>321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Times New Roman</vt:lpstr>
      <vt:lpstr>VNI-Times</vt:lpstr>
      <vt:lpstr>Webdings</vt:lpstr>
      <vt:lpstr>Wingdings</vt:lpstr>
      <vt:lpstr>1_Default Design</vt:lpstr>
      <vt:lpstr>PowerPoint Presentation</vt:lpstr>
      <vt:lpstr>Quan sát và cho biết nội dung tranh?</vt:lpstr>
      <vt:lpstr>Bài 19: CÁC BIỆN PHÁP CHĂM SÓC CÂY TRỒNG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Thông tin!!!!!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Anh Tuan</cp:lastModifiedBy>
  <cp:revision>156</cp:revision>
  <dcterms:created xsi:type="dcterms:W3CDTF">2009-10-22T10:31:05Z</dcterms:created>
  <dcterms:modified xsi:type="dcterms:W3CDTF">2022-02-24T08:07:29Z</dcterms:modified>
</cp:coreProperties>
</file>