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0" r:id="rId4"/>
    <p:sldId id="259" r:id="rId5"/>
    <p:sldId id="260" r:id="rId6"/>
    <p:sldId id="265" r:id="rId7"/>
    <p:sldId id="267" r:id="rId8"/>
    <p:sldId id="268" r:id="rId9"/>
    <p:sldId id="263" r:id="rId10"/>
    <p:sldId id="269" r:id="rId11"/>
    <p:sldId id="270" r:id="rId12"/>
    <p:sldId id="271" r:id="rId13"/>
    <p:sldId id="275" r:id="rId14"/>
    <p:sldId id="272" r:id="rId15"/>
    <p:sldId id="276" r:id="rId16"/>
    <p:sldId id="277" r:id="rId17"/>
    <p:sldId id="278" r:id="rId18"/>
    <p:sldId id="279" r:id="rId19"/>
    <p:sldId id="261" r:id="rId20"/>
    <p:sldId id="266" r:id="rId21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22" y="9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29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9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2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7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3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576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1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8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4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24/2/2022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2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228865"/>
            <a:ext cx="8784976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237320"/>
            <a:ext cx="8784976" cy="396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5E0F9-88A6-4216-AF0D-82AE045AD167}" type="datetimeFigureOut">
              <a:rPr lang="en-US" smtClean="0"/>
              <a:t>24/2/2022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70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just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just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just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just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just" defTabSz="914400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7.jpeg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7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image" Target="../media/image8.jpe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2"/>
            <a:ext cx="9144000" cy="571346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11560" y="265212"/>
            <a:ext cx="7920880" cy="793751"/>
          </a:xfrm>
          <a:prstGeom prst="rect">
            <a:avLst/>
          </a:prstGeom>
          <a:noFill/>
        </p:spPr>
        <p:txBody>
          <a:bodyPr spcFirstLastPara="1">
            <a:prstTxWarp prst="textPlain">
              <a:avLst/>
            </a:prstTxWarp>
            <a:spAutoFit/>
          </a:bodyPr>
          <a:lstStyle/>
          <a:p>
            <a:pPr algn="ctr">
              <a:defRPr/>
            </a:pP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Trường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 THCS </a:t>
            </a:r>
            <a:r>
              <a:rPr 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Đô Thị Việt Hưng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36735" y="2281436"/>
            <a:ext cx="6269815" cy="163121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perspectiveLef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defRPr/>
            </a:pPr>
            <a:r>
              <a:rPr lang="vi-VN" sz="10000" dirty="0">
                <a:solidFill>
                  <a:srgbClr val="FF0000"/>
                </a:solidFill>
                <a:latin typeface="Times New Roman" panose="02020603050405020304" pitchFamily="18" charset="0"/>
              </a:rPr>
              <a:t>ĐẠI SỐ 8</a:t>
            </a:r>
            <a:endParaRPr lang="en-US" sz="10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974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2820"/>
            <a:ext cx="8784976" cy="720080"/>
          </a:xfrm>
        </p:spPr>
        <p:txBody>
          <a:bodyPr>
            <a:noAutofit/>
          </a:bodyPr>
          <a:lstStyle/>
          <a:p>
            <a:pPr algn="just"/>
            <a:r>
              <a:rPr lang="vi-VN" sz="4000" b="1" dirty="0">
                <a:solidFill>
                  <a:srgbClr val="FF0000"/>
                </a:solidFill>
              </a:rPr>
              <a:t>2. Áp dụng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5252"/>
            <a:ext cx="8784976" cy="4968552"/>
          </a:xfrm>
        </p:spPr>
        <p:txBody>
          <a:bodyPr>
            <a:normAutofit/>
          </a:bodyPr>
          <a:lstStyle/>
          <a:p>
            <a:r>
              <a:rPr lang="vi-VN" sz="2800" b="1" dirty="0">
                <a:solidFill>
                  <a:srgbClr val="FF0000"/>
                </a:solidFill>
              </a:rPr>
              <a:t>Ví dụ 3: </a:t>
            </a:r>
            <a:r>
              <a:rPr lang="vi-VN" sz="2800" dirty="0"/>
              <a:t>Giải phương trình</a:t>
            </a:r>
          </a:p>
          <a:p>
            <a:pPr marL="0" indent="0" algn="ctr">
              <a:buNone/>
            </a:pPr>
            <a:r>
              <a:rPr lang="vi-VN" sz="2800" b="1" u="sng" dirty="0">
                <a:solidFill>
                  <a:srgbClr val="FF0000"/>
                </a:solidFill>
              </a:rPr>
              <a:t>Giải</a:t>
            </a:r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741650"/>
              </p:ext>
            </p:extLst>
          </p:nvPr>
        </p:nvGraphicFramePr>
        <p:xfrm>
          <a:off x="4624288" y="553244"/>
          <a:ext cx="2948556" cy="519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3" imgW="1155600" imgH="203040" progId="Equation.DSMT4">
                  <p:embed/>
                </p:oleObj>
              </mc:Choice>
              <mc:Fallback>
                <p:oleObj name="Equation" r:id="rId3" imgW="1155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24288" y="553244"/>
                        <a:ext cx="2948556" cy="519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794539"/>
              </p:ext>
            </p:extLst>
          </p:nvPr>
        </p:nvGraphicFramePr>
        <p:xfrm>
          <a:off x="1835696" y="1666845"/>
          <a:ext cx="5184576" cy="3638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5" imgW="2120760" imgH="1485720" progId="Equation.DSMT4">
                  <p:embed/>
                </p:oleObj>
              </mc:Choice>
              <mc:Fallback>
                <p:oleObj name="Equation" r:id="rId5" imgW="2120760" imgH="1485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666845"/>
                        <a:ext cx="5184576" cy="36389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81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2820"/>
            <a:ext cx="8784976" cy="720080"/>
          </a:xfrm>
        </p:spPr>
        <p:txBody>
          <a:bodyPr>
            <a:noAutofit/>
          </a:bodyPr>
          <a:lstStyle/>
          <a:p>
            <a:pPr algn="just"/>
            <a:r>
              <a:rPr lang="vi-VN" sz="4000" b="1" dirty="0">
                <a:solidFill>
                  <a:srgbClr val="FF0000"/>
                </a:solidFill>
              </a:rPr>
              <a:t>2. Áp dụng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5252"/>
            <a:ext cx="8784976" cy="4968552"/>
          </a:xfrm>
        </p:spPr>
        <p:txBody>
          <a:bodyPr>
            <a:normAutofit/>
          </a:bodyPr>
          <a:lstStyle/>
          <a:p>
            <a:r>
              <a:rPr lang="vi-VN" sz="2800" b="1" dirty="0">
                <a:solidFill>
                  <a:srgbClr val="FF0000"/>
                </a:solidFill>
              </a:rPr>
              <a:t>Ví dụ 3: </a:t>
            </a:r>
            <a:r>
              <a:rPr lang="vi-VN" sz="2800" dirty="0"/>
              <a:t>Giải phương trình</a:t>
            </a:r>
          </a:p>
          <a:p>
            <a:pPr marL="0" indent="0" algn="ctr">
              <a:buNone/>
            </a:pPr>
            <a:r>
              <a:rPr lang="vi-VN" sz="2800" b="1" u="sng" dirty="0">
                <a:solidFill>
                  <a:srgbClr val="FF0000"/>
                </a:solidFill>
              </a:rPr>
              <a:t>Giải</a:t>
            </a:r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r>
              <a:rPr lang="vi-VN" sz="2800" dirty="0"/>
              <a:t>Vậy phương trình đã cho có tập nghiệm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075944"/>
              </p:ext>
            </p:extLst>
          </p:nvPr>
        </p:nvGraphicFramePr>
        <p:xfrm>
          <a:off x="4624288" y="553244"/>
          <a:ext cx="2948556" cy="519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3" imgW="1155600" imgH="203040" progId="Equation.DSMT4">
                  <p:embed/>
                </p:oleObj>
              </mc:Choice>
              <mc:Fallback>
                <p:oleObj name="Equation" r:id="rId3" imgW="1155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24288" y="553244"/>
                        <a:ext cx="2948556" cy="519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449934"/>
              </p:ext>
            </p:extLst>
          </p:nvPr>
        </p:nvGraphicFramePr>
        <p:xfrm>
          <a:off x="1187624" y="1777380"/>
          <a:ext cx="5689600" cy="289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5" imgW="2450880" imgH="1244520" progId="Equation.DSMT4">
                  <p:embed/>
                </p:oleObj>
              </mc:Choice>
              <mc:Fallback>
                <p:oleObj name="Equation" r:id="rId5" imgW="2450880" imgH="1244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777380"/>
                        <a:ext cx="5689600" cy="289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041148"/>
              </p:ext>
            </p:extLst>
          </p:nvPr>
        </p:nvGraphicFramePr>
        <p:xfrm>
          <a:off x="6012159" y="4441676"/>
          <a:ext cx="2241977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7" imgW="914400" imgH="469800" progId="Equation.DSMT4">
                  <p:embed/>
                </p:oleObj>
              </mc:Choice>
              <mc:Fallback>
                <p:oleObj name="Equation" r:id="rId7" imgW="91440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12159" y="4441676"/>
                        <a:ext cx="2241977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8705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2820"/>
            <a:ext cx="8784976" cy="720080"/>
          </a:xfrm>
        </p:spPr>
        <p:txBody>
          <a:bodyPr>
            <a:noAutofit/>
          </a:bodyPr>
          <a:lstStyle/>
          <a:p>
            <a:pPr algn="just"/>
            <a:r>
              <a:rPr lang="vi-VN" sz="4000" b="1" dirty="0">
                <a:solidFill>
                  <a:srgbClr val="FF0000"/>
                </a:solidFill>
              </a:rPr>
              <a:t>2. Áp dụng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5252"/>
            <a:ext cx="8784976" cy="49685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vi-VN" sz="2800" b="1" dirty="0">
                <a:solidFill>
                  <a:srgbClr val="FF0000"/>
                </a:solidFill>
              </a:rPr>
              <a:t> Bài 1:</a:t>
            </a:r>
            <a:r>
              <a:rPr lang="vi-VN" sz="2800" dirty="0"/>
              <a:t> Khi giải phương trình, một bạn học sinh làm bài như sau:</a:t>
            </a:r>
          </a:p>
          <a:p>
            <a:pPr>
              <a:buFont typeface="Wingdings" pitchFamily="2" charset="2"/>
              <a:buChar char="v"/>
            </a:pPr>
            <a:endParaRPr lang="vi-VN" sz="2800" dirty="0"/>
          </a:p>
          <a:p>
            <a:pPr>
              <a:buFont typeface="Wingdings" pitchFamily="2" charset="2"/>
              <a:buChar char="v"/>
            </a:pPr>
            <a:endParaRPr lang="vi-VN" sz="2800" dirty="0"/>
          </a:p>
          <a:p>
            <a:pPr>
              <a:buFont typeface="Wingdings" pitchFamily="2" charset="2"/>
              <a:buChar char="v"/>
            </a:pPr>
            <a:endParaRPr lang="vi-VN" sz="2800" dirty="0"/>
          </a:p>
          <a:p>
            <a:pPr>
              <a:buFont typeface="Wingdings" pitchFamily="2" charset="2"/>
              <a:buChar char="v"/>
            </a:pPr>
            <a:endParaRPr lang="vi-VN" sz="2800" dirty="0"/>
          </a:p>
          <a:p>
            <a:pPr marL="0" indent="0">
              <a:buNone/>
            </a:pPr>
            <a:r>
              <a:rPr lang="vi-VN" sz="2800" dirty="0"/>
              <a:t>    Vậy phương trình đã cho vô nghiệm.</a:t>
            </a:r>
          </a:p>
          <a:p>
            <a:pPr marL="0" indent="0">
              <a:buNone/>
            </a:pPr>
            <a:r>
              <a:rPr lang="vi-VN" sz="2800" dirty="0"/>
              <a:t>                </a:t>
            </a:r>
          </a:p>
          <a:p>
            <a:pPr marL="0" indent="0">
              <a:buNone/>
            </a:pPr>
            <a:r>
              <a:rPr lang="vi-VN" sz="2800" dirty="0"/>
              <a:t>	      Theo em, bạn làm vậy </a:t>
            </a:r>
            <a:r>
              <a:rPr lang="vi-VN" sz="2800" dirty="0">
                <a:solidFill>
                  <a:srgbClr val="FF0000"/>
                </a:solidFill>
              </a:rPr>
              <a:t>Đúng</a:t>
            </a:r>
            <a:r>
              <a:rPr lang="vi-VN" sz="2800" dirty="0"/>
              <a:t> hay </a:t>
            </a:r>
            <a:r>
              <a:rPr lang="vi-VN" sz="2800" dirty="0">
                <a:solidFill>
                  <a:srgbClr val="FF0000"/>
                </a:solidFill>
              </a:rPr>
              <a:t>Sai</a:t>
            </a:r>
            <a:r>
              <a:rPr lang="vi-VN" sz="2800" dirty="0"/>
              <a:t>? Giải thích?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393879"/>
              </p:ext>
            </p:extLst>
          </p:nvPr>
        </p:nvGraphicFramePr>
        <p:xfrm>
          <a:off x="792163" y="1562100"/>
          <a:ext cx="5826125" cy="208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3" imgW="2197080" imgH="787320" progId="Equation.DSMT4">
                  <p:embed/>
                </p:oleObj>
              </mc:Choice>
              <mc:Fallback>
                <p:oleObj name="Equation" r:id="rId3" imgW="2197080" imgH="787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2163" y="1562100"/>
                        <a:ext cx="5826125" cy="208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02" y="4297660"/>
            <a:ext cx="1223194" cy="1224136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899592" y="1705372"/>
            <a:ext cx="144016" cy="36004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23928" y="1705372"/>
            <a:ext cx="108012" cy="36004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339752" y="1642332"/>
            <a:ext cx="936888" cy="36900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507320" y="1651300"/>
            <a:ext cx="936888" cy="36900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483768" y="3073524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latin typeface="+mj-lt"/>
              </a:rPr>
              <a:t>(vô lý)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079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2820"/>
            <a:ext cx="8784976" cy="720080"/>
          </a:xfrm>
        </p:spPr>
        <p:txBody>
          <a:bodyPr>
            <a:noAutofit/>
          </a:bodyPr>
          <a:lstStyle/>
          <a:p>
            <a:pPr algn="just"/>
            <a:r>
              <a:rPr lang="vi-VN" sz="4000" b="1" dirty="0">
                <a:solidFill>
                  <a:srgbClr val="FF0000"/>
                </a:solidFill>
              </a:rPr>
              <a:t>2. Áp dụng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53244"/>
            <a:ext cx="8784976" cy="51845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vi-VN" sz="2800" b="1" dirty="0">
                <a:solidFill>
                  <a:srgbClr val="FF0000"/>
                </a:solidFill>
              </a:rPr>
              <a:t> Bài 1:</a:t>
            </a:r>
          </a:p>
          <a:p>
            <a:pPr marL="0" indent="0">
              <a:buNone/>
            </a:pPr>
            <a:r>
              <a:rPr lang="vi-VN" sz="2800" b="1" dirty="0">
                <a:solidFill>
                  <a:srgbClr val="FF0000"/>
                </a:solidFill>
              </a:rPr>
              <a:t>Trả lời: </a:t>
            </a:r>
            <a:r>
              <a:rPr lang="vi-VN" sz="2800" dirty="0"/>
              <a:t>Bạn học sinh làm như trên là </a:t>
            </a:r>
            <a:r>
              <a:rPr lang="vi-VN" sz="2800" dirty="0">
                <a:solidFill>
                  <a:srgbClr val="FF0000"/>
                </a:solidFill>
              </a:rPr>
              <a:t>Sai</a:t>
            </a:r>
            <a:r>
              <a:rPr lang="vi-VN" sz="2800" dirty="0"/>
              <a:t>.</a:t>
            </a:r>
          </a:p>
          <a:p>
            <a:pPr marL="0" indent="0">
              <a:buNone/>
            </a:pPr>
            <a:r>
              <a:rPr lang="vi-VN" sz="2800" b="1" u="sng" dirty="0">
                <a:solidFill>
                  <a:srgbClr val="FF0000"/>
                </a:solidFill>
              </a:rPr>
              <a:t>Lời giải đúng:</a:t>
            </a:r>
          </a:p>
          <a:p>
            <a:pPr marL="0" indent="0">
              <a:buNone/>
            </a:pPr>
            <a:endParaRPr lang="vi-VN" sz="28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vi-VN" sz="28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vi-VN" sz="28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vi-VN" sz="2800" b="1" u="sng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vi-VN" sz="28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vi-VN" sz="2800" dirty="0"/>
              <a:t>Vậy phương trình đã cho có tập nghiệm </a:t>
            </a:r>
          </a:p>
          <a:p>
            <a:pPr marL="0" indent="0">
              <a:buNone/>
            </a:pPr>
            <a:endParaRPr lang="vi-VN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870468"/>
              </p:ext>
            </p:extLst>
          </p:nvPr>
        </p:nvGraphicFramePr>
        <p:xfrm>
          <a:off x="2627784" y="1633364"/>
          <a:ext cx="5839824" cy="3312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3" imgW="2641320" imgH="1498320" progId="Equation.DSMT4">
                  <p:embed/>
                </p:oleObj>
              </mc:Choice>
              <mc:Fallback>
                <p:oleObj name="Equation" r:id="rId3" imgW="2641320" imgH="1498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633364"/>
                        <a:ext cx="5839824" cy="33123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18084"/>
              </p:ext>
            </p:extLst>
          </p:nvPr>
        </p:nvGraphicFramePr>
        <p:xfrm>
          <a:off x="6012159" y="4836954"/>
          <a:ext cx="1609379" cy="684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5" imgW="596880" imgH="253800" progId="Equation.DSMT4">
                  <p:embed/>
                </p:oleObj>
              </mc:Choice>
              <mc:Fallback>
                <p:oleObj name="Equation" r:id="rId5" imgW="5968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12159" y="4836954"/>
                        <a:ext cx="1609379" cy="6848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6900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2820"/>
            <a:ext cx="8784976" cy="720080"/>
          </a:xfrm>
        </p:spPr>
        <p:txBody>
          <a:bodyPr>
            <a:noAutofit/>
          </a:bodyPr>
          <a:lstStyle/>
          <a:p>
            <a:pPr algn="just"/>
            <a:r>
              <a:rPr lang="vi-VN" sz="4000" b="1" dirty="0">
                <a:solidFill>
                  <a:srgbClr val="FF0000"/>
                </a:solidFill>
              </a:rPr>
              <a:t>2. Áp dụng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5252"/>
            <a:ext cx="8784976" cy="49685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vi-VN" sz="2800" b="1" dirty="0">
                <a:solidFill>
                  <a:srgbClr val="FF0000"/>
                </a:solidFill>
              </a:rPr>
              <a:t> Bài 2: </a:t>
            </a:r>
            <a:r>
              <a:rPr lang="vi-VN" sz="2800" dirty="0"/>
              <a:t>(Thảo luận nhóm 8 người – 5 phút)</a:t>
            </a:r>
          </a:p>
          <a:p>
            <a:pPr marL="0" indent="0" algn="ctr">
              <a:buNone/>
            </a:pPr>
            <a:r>
              <a:rPr lang="vi-VN" sz="2800" b="1" dirty="0"/>
              <a:t>Giải phương trình sau:</a:t>
            </a:r>
          </a:p>
          <a:p>
            <a:pPr marL="0" indent="0">
              <a:buNone/>
            </a:pPr>
            <a:endParaRPr lang="vi-VN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229402"/>
              </p:ext>
            </p:extLst>
          </p:nvPr>
        </p:nvGraphicFramePr>
        <p:xfrm>
          <a:off x="1136650" y="1992313"/>
          <a:ext cx="6761163" cy="280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" imgW="1803240" imgH="749160" progId="Equation.DSMT4">
                  <p:embed/>
                </p:oleObj>
              </mc:Choice>
              <mc:Fallback>
                <p:oleObj name="Equation" r:id="rId3" imgW="1803240" imgH="749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36650" y="1992313"/>
                        <a:ext cx="6761163" cy="2809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6255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2820"/>
            <a:ext cx="8784976" cy="720080"/>
          </a:xfrm>
        </p:spPr>
        <p:txBody>
          <a:bodyPr>
            <a:noAutofit/>
          </a:bodyPr>
          <a:lstStyle/>
          <a:p>
            <a:pPr algn="just"/>
            <a:r>
              <a:rPr lang="vi-VN" sz="4000" b="1" dirty="0">
                <a:solidFill>
                  <a:srgbClr val="FF0000"/>
                </a:solidFill>
              </a:rPr>
              <a:t>2. Áp dụng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5252"/>
            <a:ext cx="8784976" cy="49685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vi-VN" sz="2800" b="1" dirty="0">
                <a:solidFill>
                  <a:srgbClr val="FF0000"/>
                </a:solidFill>
              </a:rPr>
              <a:t> Bài 2:</a:t>
            </a:r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r>
              <a:rPr lang="vi-VN" sz="2800" dirty="0"/>
              <a:t>Vậy phương trình đã cho có tập nghiệm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562960"/>
              </p:ext>
            </p:extLst>
          </p:nvPr>
        </p:nvGraphicFramePr>
        <p:xfrm>
          <a:off x="467544" y="1057300"/>
          <a:ext cx="6552728" cy="2914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3" imgW="2425680" imgH="1079280" progId="Equation.DSMT4">
                  <p:embed/>
                </p:oleObj>
              </mc:Choice>
              <mc:Fallback>
                <p:oleObj name="Equation" r:id="rId3" imgW="2425680" imgH="1079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57300"/>
                        <a:ext cx="6552728" cy="29147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949822"/>
              </p:ext>
            </p:extLst>
          </p:nvPr>
        </p:nvGraphicFramePr>
        <p:xfrm>
          <a:off x="6012160" y="3805386"/>
          <a:ext cx="2016224" cy="1356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5" imgW="698400" imgH="469800" progId="Equation.DSMT4">
                  <p:embed/>
                </p:oleObj>
              </mc:Choice>
              <mc:Fallback>
                <p:oleObj name="Equation" r:id="rId5" imgW="69840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12160" y="3805386"/>
                        <a:ext cx="2016224" cy="13563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2047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2820"/>
            <a:ext cx="8784976" cy="720080"/>
          </a:xfrm>
        </p:spPr>
        <p:txBody>
          <a:bodyPr>
            <a:noAutofit/>
          </a:bodyPr>
          <a:lstStyle/>
          <a:p>
            <a:pPr algn="just"/>
            <a:r>
              <a:rPr lang="vi-VN" sz="4000" b="1" dirty="0">
                <a:solidFill>
                  <a:srgbClr val="FF0000"/>
                </a:solidFill>
              </a:rPr>
              <a:t>2. Áp dụng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5252"/>
            <a:ext cx="8784976" cy="508974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vi-VN" sz="2800" b="1" dirty="0">
                <a:solidFill>
                  <a:srgbClr val="FF0000"/>
                </a:solidFill>
              </a:rPr>
              <a:t> Bài 2:</a:t>
            </a:r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lnSpc>
                <a:spcPct val="150000"/>
              </a:lnSpc>
              <a:buNone/>
            </a:pPr>
            <a:endParaRPr lang="vi-VN" sz="2800" dirty="0"/>
          </a:p>
          <a:p>
            <a:pPr marL="0" indent="0">
              <a:buNone/>
            </a:pPr>
            <a:r>
              <a:rPr lang="vi-VN" sz="2800" dirty="0"/>
              <a:t>Vậy phương trình đã cho có tập nghiệm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943004"/>
              </p:ext>
            </p:extLst>
          </p:nvPr>
        </p:nvGraphicFramePr>
        <p:xfrm>
          <a:off x="1309688" y="993775"/>
          <a:ext cx="6956425" cy="391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3" imgW="2958840" imgH="1663560" progId="Equation.DSMT4">
                  <p:embed/>
                </p:oleObj>
              </mc:Choice>
              <mc:Fallback>
                <p:oleObj name="Equation" r:id="rId3" imgW="2958840" imgH="1663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688" y="993775"/>
                        <a:ext cx="6956425" cy="3910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110939"/>
              </p:ext>
            </p:extLst>
          </p:nvPr>
        </p:nvGraphicFramePr>
        <p:xfrm>
          <a:off x="6012160" y="4945732"/>
          <a:ext cx="1237828" cy="617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5" imgW="507960" imgH="253800" progId="Equation.DSMT4">
                  <p:embed/>
                </p:oleObj>
              </mc:Choice>
              <mc:Fallback>
                <p:oleObj name="Equation" r:id="rId5" imgW="5079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12160" y="4945732"/>
                        <a:ext cx="1237828" cy="6175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36096" y="434005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(vô nghiệm)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57268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2820"/>
            <a:ext cx="8784976" cy="720080"/>
          </a:xfrm>
        </p:spPr>
        <p:txBody>
          <a:bodyPr>
            <a:noAutofit/>
          </a:bodyPr>
          <a:lstStyle/>
          <a:p>
            <a:pPr algn="just"/>
            <a:r>
              <a:rPr lang="vi-VN" sz="4000" b="1" dirty="0">
                <a:solidFill>
                  <a:srgbClr val="FF0000"/>
                </a:solidFill>
              </a:rPr>
              <a:t>2. Áp dụng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5252"/>
            <a:ext cx="8784976" cy="49685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vi-VN" sz="2800" b="1" dirty="0">
                <a:solidFill>
                  <a:srgbClr val="FF0000"/>
                </a:solidFill>
              </a:rPr>
              <a:t> Bài 2:</a:t>
            </a:r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r>
              <a:rPr lang="vi-VN" sz="2800" dirty="0"/>
              <a:t>Vậy phương trình đã cho có tập nghiệm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448035"/>
              </p:ext>
            </p:extLst>
          </p:nvPr>
        </p:nvGraphicFramePr>
        <p:xfrm>
          <a:off x="467544" y="991145"/>
          <a:ext cx="8335963" cy="373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3" imgW="3085920" imgH="1384200" progId="Equation.DSMT4">
                  <p:embed/>
                </p:oleObj>
              </mc:Choice>
              <mc:Fallback>
                <p:oleObj name="Equation" r:id="rId3" imgW="3085920" imgH="1384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991145"/>
                        <a:ext cx="8335963" cy="3738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130053"/>
              </p:ext>
            </p:extLst>
          </p:nvPr>
        </p:nvGraphicFramePr>
        <p:xfrm>
          <a:off x="6012160" y="4709191"/>
          <a:ext cx="1618952" cy="661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5" imgW="622080" imgH="253800" progId="Equation.DSMT4">
                  <p:embed/>
                </p:oleObj>
              </mc:Choice>
              <mc:Fallback>
                <p:oleObj name="Equation" r:id="rId5" imgW="6220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12160" y="4709191"/>
                        <a:ext cx="1618952" cy="6613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7268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4828"/>
            <a:ext cx="8229600" cy="952500"/>
          </a:xfrm>
        </p:spPr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KIẾN THỨC CẦN NHỚ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842056" y="697260"/>
            <a:ext cx="6121557" cy="91210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400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Sử dụng thành thạo các phương pháp </a:t>
            </a:r>
            <a:r>
              <a:rPr lang="vi-VN" sz="24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phân tích đa thức thành nhân tử</a:t>
            </a:r>
            <a:r>
              <a:rPr lang="vi-VN" sz="24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42934" y="1705372"/>
            <a:ext cx="6121557" cy="27363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Phương trình tích và cách giải:</a:t>
            </a:r>
          </a:p>
          <a:p>
            <a:pPr algn="ctr"/>
            <a:endParaRPr lang="vi-VN" sz="4000" b="1" i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 algn="ctr"/>
            <a:endParaRPr lang="vi-VN" sz="2400" b="1" i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 algn="ctr"/>
            <a:endParaRPr lang="vi-VN" sz="3200" b="1" i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 algn="ctr"/>
            <a:endParaRPr lang="vi-VN" sz="3200" b="1" i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 algn="ctr"/>
            <a:endParaRPr lang="vi-VN" sz="2800" b="1" i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842934" y="4513684"/>
            <a:ext cx="6121557" cy="111612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400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Tập nghiệm của phương trình tích là </a:t>
            </a:r>
            <a:r>
              <a:rPr lang="vi-VN" sz="24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tập hợp</a:t>
            </a:r>
            <a:r>
              <a:rPr lang="vi-VN" sz="2400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 bao gồm </a:t>
            </a:r>
            <a:r>
              <a:rPr lang="vi-VN" sz="24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tất cả các nghiệm trong các trường hợp</a:t>
            </a:r>
            <a:r>
              <a:rPr lang="vi-VN" sz="2400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.</a:t>
            </a:r>
            <a:endParaRPr lang="en-US" sz="2400" b="1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 rot="19768151">
            <a:off x="1644804" y="1429710"/>
            <a:ext cx="1301853" cy="436666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2026024">
            <a:off x="1632621" y="4340090"/>
            <a:ext cx="1325329" cy="448843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47667" y="2996898"/>
            <a:ext cx="1301853" cy="436666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79511" y="1393338"/>
            <a:ext cx="2019081" cy="332437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 TRÌNH TÍCH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867566"/>
              </p:ext>
            </p:extLst>
          </p:nvPr>
        </p:nvGraphicFramePr>
        <p:xfrm>
          <a:off x="3414713" y="1993404"/>
          <a:ext cx="4849880" cy="2448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3" imgW="2743200" imgH="1384200" progId="Equation.DSMT4">
                  <p:embed/>
                </p:oleObj>
              </mc:Choice>
              <mc:Fallback>
                <p:oleObj name="Equation" r:id="rId3" imgW="2743200" imgH="1384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4713" y="1993404"/>
                        <a:ext cx="4849880" cy="24482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102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 animBg="1"/>
      <p:bldP spid="9" grpId="0" animBg="1"/>
      <p:bldP spid="10" grpId="0" animBg="1"/>
      <p:bldP spid="12" grpId="0" animBg="1"/>
      <p:bldP spid="1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9188"/>
            <a:ext cx="8784976" cy="952500"/>
          </a:xfrm>
        </p:spPr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HƯỚNG DẪN VỀ NHÀ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41276"/>
            <a:ext cx="8784976" cy="468052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vi-VN" dirty="0"/>
              <a:t>Ôn tập các phương pháp phân tích đa thức thành nhân tử và hằng đẳng thức.</a:t>
            </a:r>
          </a:p>
          <a:p>
            <a:pPr>
              <a:lnSpc>
                <a:spcPct val="150000"/>
              </a:lnSpc>
            </a:pPr>
            <a:r>
              <a:rPr lang="vi-VN" dirty="0"/>
              <a:t>Biết cách đưa phương trình về dạng phương trình tích và giải phương trình tích.</a:t>
            </a:r>
          </a:p>
          <a:p>
            <a:pPr>
              <a:lnSpc>
                <a:spcPct val="150000"/>
              </a:lnSpc>
            </a:pPr>
            <a:r>
              <a:rPr lang="vi-VN" dirty="0"/>
              <a:t>Làm bài tập: 21; 22 SGK trang 17.</a:t>
            </a:r>
          </a:p>
          <a:p>
            <a:pPr>
              <a:lnSpc>
                <a:spcPct val="150000"/>
              </a:lnSpc>
            </a:pPr>
            <a:r>
              <a:rPr lang="vi-VN" dirty="0"/>
              <a:t>Chuẩn bị tiết sau: Tiết 46. Luyện tập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071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KẾT THÚC TRÒ CHƠI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5292"/>
            <a:ext cx="8784976" cy="460851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/>
              <a:t>Các phương pháp phân tích đa thức thành nhân tử</a:t>
            </a:r>
          </a:p>
          <a:p>
            <a:r>
              <a:rPr lang="vi-VN" dirty="0"/>
              <a:t>Đặt nhân tử chung.</a:t>
            </a:r>
          </a:p>
          <a:p>
            <a:r>
              <a:rPr lang="vi-VN" dirty="0"/>
              <a:t>Dùng hằng đẳng thức.</a:t>
            </a:r>
          </a:p>
          <a:p>
            <a:r>
              <a:rPr lang="vi-VN" dirty="0"/>
              <a:t>Nhóm hạng tử.</a:t>
            </a:r>
          </a:p>
          <a:p>
            <a:r>
              <a:rPr lang="vi-VN" dirty="0"/>
              <a:t>Phối hợp nhiều phương pháp.</a:t>
            </a:r>
          </a:p>
          <a:p>
            <a:pPr>
              <a:buFont typeface="Wingdings" pitchFamily="2" charset="2"/>
              <a:buChar char="v"/>
            </a:pP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/>
              <a:t>Phương trình bậc nhất một ẩn có dạng: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168092"/>
              </p:ext>
            </p:extLst>
          </p:nvPr>
        </p:nvGraphicFramePr>
        <p:xfrm>
          <a:off x="2771800" y="4513684"/>
          <a:ext cx="3638668" cy="758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3" imgW="1218960" imgH="253800" progId="Equation.DSMT4">
                  <p:embed/>
                </p:oleObj>
              </mc:Choice>
              <mc:Fallback>
                <p:oleObj name="Equation" r:id="rId3" imgW="12189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1800" y="4513684"/>
                        <a:ext cx="3638668" cy="758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95582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ung-ct-54-7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87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9268"/>
            <a:ext cx="8784976" cy="48245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/>
              <a:t>Quy tắc biến đổi phương trình:</a:t>
            </a:r>
          </a:p>
          <a:p>
            <a:r>
              <a:rPr lang="vi-VN" dirty="0"/>
              <a:t>Quy tắc chuyển vế.</a:t>
            </a:r>
          </a:p>
          <a:p>
            <a:r>
              <a:rPr lang="vi-VN" dirty="0"/>
              <a:t>Quy tắc nhân.</a:t>
            </a:r>
          </a:p>
          <a:p>
            <a:pPr>
              <a:buFont typeface="Wingdings" pitchFamily="2" charset="2"/>
              <a:buChar char="v"/>
            </a:pP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/>
              <a:t>Nếu   </a:t>
            </a:r>
            <a:r>
              <a:rPr lang="vi-VN" b="1" dirty="0">
                <a:solidFill>
                  <a:srgbClr val="FF0000"/>
                </a:solidFill>
              </a:rPr>
              <a:t>a.b = 0   </a:t>
            </a:r>
            <a:r>
              <a:rPr lang="vi-VN" dirty="0"/>
              <a:t>thì </a:t>
            </a:r>
            <a:r>
              <a:rPr lang="vi-VN" b="1" dirty="0">
                <a:solidFill>
                  <a:srgbClr val="FF0000"/>
                </a:solidFill>
              </a:rPr>
              <a:t>a = 0 </a:t>
            </a:r>
            <a:r>
              <a:rPr lang="vi-VN" dirty="0"/>
              <a:t>hoặc </a:t>
            </a:r>
            <a:r>
              <a:rPr lang="vi-VN" b="1" dirty="0">
                <a:solidFill>
                  <a:srgbClr val="FF0000"/>
                </a:solidFill>
              </a:rPr>
              <a:t>b = 0</a:t>
            </a:r>
            <a:r>
              <a:rPr lang="vi-VN" dirty="0"/>
              <a:t>.</a:t>
            </a:r>
            <a:endParaRPr lang="vi-V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vi-VN" dirty="0"/>
              <a:t>			</a:t>
            </a:r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r>
              <a:rPr lang="vi-VN" dirty="0"/>
              <a:t>	</a:t>
            </a:r>
            <a:r>
              <a:rPr lang="vi-VN" b="1" dirty="0">
                <a:solidFill>
                  <a:srgbClr val="FF0000"/>
                </a:solidFill>
              </a:rPr>
              <a:t>A(x).B(x) = 0</a:t>
            </a:r>
          </a:p>
          <a:p>
            <a:pPr marL="0" indent="0">
              <a:buNone/>
            </a:pPr>
            <a:r>
              <a:rPr lang="vi-VN" dirty="0"/>
              <a:t>Với</a:t>
            </a:r>
            <a:r>
              <a:rPr lang="vi-VN" dirty="0">
                <a:solidFill>
                  <a:srgbClr val="FF0000"/>
                </a:solidFill>
              </a:rPr>
              <a:t> A(x), B(x) </a:t>
            </a:r>
            <a:r>
              <a:rPr lang="vi-VN" dirty="0"/>
              <a:t>là các biểu thức chỉ chứa biến x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9512" y="49188"/>
            <a:ext cx="8784976" cy="792088"/>
          </a:xfrm>
        </p:spPr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KẾT THÚC TRÒ CHƠI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2195736" y="3073524"/>
            <a:ext cx="360040" cy="1224136"/>
          </a:xfrm>
          <a:prstGeom prst="down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619672" y="2569468"/>
            <a:ext cx="1440160" cy="50405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043608" y="4297660"/>
            <a:ext cx="2520280" cy="648072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250" y="3289548"/>
            <a:ext cx="1559822" cy="1561023"/>
          </a:xfrm>
          <a:prstGeom prst="rect">
            <a:avLst/>
          </a:prstGeom>
        </p:spPr>
      </p:pic>
      <p:sp>
        <p:nvSpPr>
          <p:cNvPr id="9" name="Cloud Callout 8"/>
          <p:cNvSpPr/>
          <p:nvPr/>
        </p:nvSpPr>
        <p:spPr>
          <a:xfrm>
            <a:off x="5364088" y="2880653"/>
            <a:ext cx="3774081" cy="1417007"/>
          </a:xfrm>
          <a:prstGeom prst="cloudCallout">
            <a:avLst>
              <a:gd name="adj1" fmla="val -59047"/>
              <a:gd name="adj2" fmla="val 14148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+mj-lt"/>
              </a:rPr>
              <a:t>Phương trình gì đây nhỉ?</a:t>
            </a:r>
            <a:endParaRPr lang="en-US" sz="2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9520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443747"/>
            <a:ext cx="8682165" cy="2781905"/>
          </a:xfrm>
          <a:prstGeom prst="rect">
            <a:avLst/>
          </a:prstGeom>
        </p:spPr>
        <p:txBody>
          <a:bodyPr vert="horz" lIns="84902" tIns="42451" rIns="84902" bIns="42451" rtlCol="0" anchor="ctr">
            <a:noAutofit/>
          </a:bodyPr>
          <a:lstStyle>
            <a:lvl1pPr algn="ctr" defTabSz="987461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8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Tiết</a:t>
            </a:r>
            <a: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</a:t>
            </a:r>
            <a: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vi-VN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Phương trình tích 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9298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vi-VN" b="1" dirty="0">
                <a:solidFill>
                  <a:srgbClr val="FF0000"/>
                </a:solidFill>
              </a:rPr>
              <a:t>1. Phương trình tích và cách giải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7300"/>
            <a:ext cx="8784976" cy="4464496"/>
          </a:xfrm>
        </p:spPr>
        <p:txBody>
          <a:bodyPr>
            <a:normAutofit/>
          </a:bodyPr>
          <a:lstStyle/>
          <a:p>
            <a:r>
              <a:rPr lang="vi-VN" b="1" dirty="0">
                <a:solidFill>
                  <a:srgbClr val="FF0000"/>
                </a:solidFill>
              </a:rPr>
              <a:t>Ví dụ 1: </a:t>
            </a:r>
            <a:r>
              <a:rPr lang="vi-VN" dirty="0"/>
              <a:t>Giải phương trình  </a:t>
            </a:r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r>
              <a:rPr lang="vi-VN" dirty="0"/>
              <a:t>Vậy phương trình </a:t>
            </a:r>
            <a:r>
              <a:rPr lang="vi-VN" b="1" dirty="0">
                <a:solidFill>
                  <a:srgbClr val="FF0000"/>
                </a:solidFill>
              </a:rPr>
              <a:t>(1) </a:t>
            </a:r>
            <a:r>
              <a:rPr lang="vi-VN" dirty="0"/>
              <a:t>có tập nghiệm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662781"/>
              </p:ext>
            </p:extLst>
          </p:nvPr>
        </p:nvGraphicFramePr>
        <p:xfrm>
          <a:off x="5076056" y="1074316"/>
          <a:ext cx="3944100" cy="631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3" imgW="1587240" imgH="253800" progId="Equation.DSMT4">
                  <p:embed/>
                </p:oleObj>
              </mc:Choice>
              <mc:Fallback>
                <p:oleObj name="Equation" r:id="rId3" imgW="15872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76056" y="1074316"/>
                        <a:ext cx="3944100" cy="631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05701"/>
              </p:ext>
            </p:extLst>
          </p:nvPr>
        </p:nvGraphicFramePr>
        <p:xfrm>
          <a:off x="611559" y="1921396"/>
          <a:ext cx="7632849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5" imgW="2692080" imgH="634680" progId="Equation.DSMT4">
                  <p:embed/>
                </p:oleObj>
              </mc:Choice>
              <mc:Fallback>
                <p:oleObj name="Equation" r:id="rId5" imgW="26920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559" y="1921396"/>
                        <a:ext cx="7632849" cy="18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682847"/>
              </p:ext>
            </p:extLst>
          </p:nvPr>
        </p:nvGraphicFramePr>
        <p:xfrm>
          <a:off x="6228184" y="3721596"/>
          <a:ext cx="2160240" cy="1248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7" imgW="812520" imgH="469800" progId="Equation.DSMT4">
                  <p:embed/>
                </p:oleObj>
              </mc:Choice>
              <mc:Fallback>
                <p:oleObj name="Equation" r:id="rId7" imgW="81252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28184" y="3721596"/>
                        <a:ext cx="2160240" cy="1248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58" y="3721596"/>
            <a:ext cx="1991870" cy="1993404"/>
          </a:xfrm>
          <a:prstGeom prst="rect">
            <a:avLst/>
          </a:prstGeom>
        </p:spPr>
      </p:pic>
      <p:sp>
        <p:nvSpPr>
          <p:cNvPr id="9" name="Cloud Callout 8"/>
          <p:cNvSpPr/>
          <p:nvPr/>
        </p:nvSpPr>
        <p:spPr>
          <a:xfrm>
            <a:off x="1259632" y="1705372"/>
            <a:ext cx="7128792" cy="2160240"/>
          </a:xfrm>
          <a:prstGeom prst="cloudCallout">
            <a:avLst>
              <a:gd name="adj1" fmla="val -44613"/>
              <a:gd name="adj2" fmla="val 58549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tx1"/>
                </a:solidFill>
                <a:latin typeface="+mj-lt"/>
              </a:rPr>
              <a:t>Em có nhận xét gì về hai vế của phương trình 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(1) </a:t>
            </a:r>
            <a:r>
              <a:rPr lang="vi-VN" sz="3200" b="1" dirty="0">
                <a:solidFill>
                  <a:schemeClr val="tx1"/>
                </a:solidFill>
                <a:latin typeface="+mj-lt"/>
              </a:rPr>
              <a:t>?</a:t>
            </a:r>
            <a:endParaRPr lang="en-US" sz="32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238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2792"/>
            <a:ext cx="8784976" cy="952500"/>
          </a:xfrm>
        </p:spPr>
        <p:txBody>
          <a:bodyPr/>
          <a:lstStyle/>
          <a:p>
            <a:pPr algn="just"/>
            <a:r>
              <a:rPr lang="vi-VN" b="1" dirty="0">
                <a:solidFill>
                  <a:srgbClr val="FF0000"/>
                </a:solidFill>
              </a:rPr>
              <a:t>1. Phương trình tích và cách giải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79512" y="841276"/>
            <a:ext cx="8784976" cy="475252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vi-VN" sz="2800" b="1" u="sng" dirty="0">
                <a:solidFill>
                  <a:srgbClr val="FF0000"/>
                </a:solidFill>
              </a:rPr>
              <a:t> Nhận xét:</a:t>
            </a:r>
          </a:p>
          <a:p>
            <a:r>
              <a:rPr lang="vi-VN" sz="2800" dirty="0"/>
              <a:t> Phương trình </a:t>
            </a:r>
            <a:r>
              <a:rPr lang="vi-VN" sz="2800" b="1" dirty="0">
                <a:solidFill>
                  <a:srgbClr val="FF0000"/>
                </a:solidFill>
              </a:rPr>
              <a:t>(1) </a:t>
            </a:r>
            <a:r>
              <a:rPr lang="vi-VN" sz="2800" dirty="0"/>
              <a:t>được gọi là phương trình tích.</a:t>
            </a:r>
          </a:p>
          <a:p>
            <a:endParaRPr lang="vi-VN" sz="2800" dirty="0"/>
          </a:p>
          <a:p>
            <a:r>
              <a:rPr lang="vi-VN" sz="2800" dirty="0"/>
              <a:t>Phương trình:</a:t>
            </a:r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r>
              <a:rPr lang="vi-VN" sz="2800" dirty="0"/>
              <a:t>Mở rộng: </a:t>
            </a:r>
          </a:p>
          <a:p>
            <a:pPr marL="0" indent="0">
              <a:buNone/>
            </a:pPr>
            <a:endParaRPr lang="vi-VN" sz="2800" dirty="0"/>
          </a:p>
          <a:p>
            <a:endParaRPr lang="vi-VN" sz="2800" dirty="0"/>
          </a:p>
          <a:p>
            <a:r>
              <a:rPr lang="vi-VN" sz="2800" dirty="0"/>
              <a:t>Tập nghiệm của phương trình tích là tập hợp bao gồm tất cả các nghiệm trong các trường hợp.</a:t>
            </a:r>
            <a:endParaRPr lang="en-US" sz="28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127018"/>
              </p:ext>
            </p:extLst>
          </p:nvPr>
        </p:nvGraphicFramePr>
        <p:xfrm>
          <a:off x="2565524" y="2137420"/>
          <a:ext cx="22225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3" imgW="1041120" imgH="253800" progId="Equation.DSMT4">
                  <p:embed/>
                </p:oleObj>
              </mc:Choice>
              <mc:Fallback>
                <p:oleObj name="Equation" r:id="rId3" imgW="10411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65524" y="2137420"/>
                        <a:ext cx="2222500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009595"/>
              </p:ext>
            </p:extLst>
          </p:nvPr>
        </p:nvGraphicFramePr>
        <p:xfrm>
          <a:off x="1907704" y="3463528"/>
          <a:ext cx="34956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5" imgW="1625400" imgH="253800" progId="Equation.DSMT4">
                  <p:embed/>
                </p:oleObj>
              </mc:Choice>
              <mc:Fallback>
                <p:oleObj name="Equation" r:id="rId5" imgW="16254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7704" y="3463528"/>
                        <a:ext cx="34956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317467"/>
              </p:ext>
            </p:extLst>
          </p:nvPr>
        </p:nvGraphicFramePr>
        <p:xfrm>
          <a:off x="4788024" y="1849388"/>
          <a:ext cx="1872208" cy="1012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Equation" r:id="rId7" imgW="939600" imgH="507960" progId="Equation.DSMT4">
                  <p:embed/>
                </p:oleObj>
              </mc:Choice>
              <mc:Fallback>
                <p:oleObj name="Equation" r:id="rId7" imgW="93960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88024" y="1849388"/>
                        <a:ext cx="1872208" cy="1012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782095"/>
              </p:ext>
            </p:extLst>
          </p:nvPr>
        </p:nvGraphicFramePr>
        <p:xfrm>
          <a:off x="5436096" y="2794134"/>
          <a:ext cx="2016224" cy="1935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Equation" r:id="rId9" imgW="952200" imgH="914400" progId="Equation.DSMT4">
                  <p:embed/>
                </p:oleObj>
              </mc:Choice>
              <mc:Fallback>
                <p:oleObj name="Equation" r:id="rId9" imgW="95220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36096" y="2794134"/>
                        <a:ext cx="2016224" cy="19355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21596"/>
            <a:ext cx="1991870" cy="1993404"/>
          </a:xfrm>
          <a:prstGeom prst="rect">
            <a:avLst/>
          </a:prstGeom>
        </p:spPr>
      </p:pic>
      <p:sp>
        <p:nvSpPr>
          <p:cNvPr id="13" name="Cloud Callout 12"/>
          <p:cNvSpPr/>
          <p:nvPr/>
        </p:nvSpPr>
        <p:spPr>
          <a:xfrm>
            <a:off x="1259632" y="1705372"/>
            <a:ext cx="7128792" cy="2160240"/>
          </a:xfrm>
          <a:prstGeom prst="cloudCallout">
            <a:avLst>
              <a:gd name="adj1" fmla="val -44613"/>
              <a:gd name="adj2" fmla="val 58549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tx1"/>
                </a:solidFill>
                <a:latin typeface="+mj-lt"/>
              </a:rPr>
              <a:t>Muốn tìm tập nghiệm của một phương trình tích thì ta làm thế nào?</a:t>
            </a:r>
            <a:endParaRPr lang="en-US" sz="32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7162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13284"/>
            <a:ext cx="8784976" cy="46805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vi-VN" b="1" dirty="0">
                <a:solidFill>
                  <a:srgbClr val="FF0000"/>
                </a:solidFill>
              </a:rPr>
              <a:t> Bài tập vận dụng: </a:t>
            </a:r>
            <a:r>
              <a:rPr lang="vi-VN" dirty="0"/>
              <a:t>Giải phương trình</a:t>
            </a:r>
          </a:p>
          <a:p>
            <a:pPr marL="0" indent="0">
              <a:buNone/>
            </a:pPr>
            <a:endParaRPr lang="vi-VN" dirty="0"/>
          </a:p>
          <a:p>
            <a:pPr marL="0" indent="0" algn="ctr">
              <a:buNone/>
            </a:pPr>
            <a:r>
              <a:rPr lang="vi-VN" b="1" u="sng" dirty="0">
                <a:solidFill>
                  <a:srgbClr val="FF0000"/>
                </a:solidFill>
              </a:rPr>
              <a:t>Giải</a:t>
            </a:r>
          </a:p>
          <a:p>
            <a:pPr marL="0" indent="0">
              <a:buNone/>
            </a:pPr>
            <a:r>
              <a:rPr lang="vi-VN" dirty="0"/>
              <a:t>a) Ta có: </a:t>
            </a:r>
          </a:p>
          <a:p>
            <a:pPr marL="514350" indent="-514350">
              <a:buAutoNum type="alphaLcParenR"/>
            </a:pPr>
            <a:endParaRPr lang="vi-VN" dirty="0"/>
          </a:p>
          <a:p>
            <a:pPr marL="514350" indent="-514350">
              <a:buAutoNum type="alphaLcParenR"/>
            </a:pPr>
            <a:endParaRPr lang="vi-VN" dirty="0"/>
          </a:p>
          <a:p>
            <a:pPr marL="0" indent="0">
              <a:buNone/>
            </a:pPr>
            <a:r>
              <a:rPr lang="vi-VN" dirty="0"/>
              <a:t>Vậy phương trình </a:t>
            </a:r>
            <a:r>
              <a:rPr lang="vi-VN" dirty="0">
                <a:solidFill>
                  <a:srgbClr val="FF0000"/>
                </a:solidFill>
              </a:rPr>
              <a:t>(1) </a:t>
            </a:r>
            <a:r>
              <a:rPr lang="vi-VN" dirty="0"/>
              <a:t>có tập nghiệm </a:t>
            </a:r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9512" y="49188"/>
            <a:ext cx="8784976" cy="952500"/>
          </a:xfrm>
        </p:spPr>
        <p:txBody>
          <a:bodyPr/>
          <a:lstStyle/>
          <a:p>
            <a:pPr algn="just"/>
            <a:r>
              <a:rPr lang="vi-VN" b="1" dirty="0">
                <a:solidFill>
                  <a:srgbClr val="FF0000"/>
                </a:solidFill>
              </a:rPr>
              <a:t>1. Phương trình tích và cách giải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331650"/>
              </p:ext>
            </p:extLst>
          </p:nvPr>
        </p:nvGraphicFramePr>
        <p:xfrm>
          <a:off x="611188" y="3073400"/>
          <a:ext cx="7993062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3" imgW="2831760" imgH="444240" progId="Equation.DSMT4">
                  <p:embed/>
                </p:oleObj>
              </mc:Choice>
              <mc:Fallback>
                <p:oleObj name="Equation" r:id="rId3" imgW="283176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073400"/>
                        <a:ext cx="7993062" cy="1254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047166"/>
              </p:ext>
            </p:extLst>
          </p:nvPr>
        </p:nvGraphicFramePr>
        <p:xfrm>
          <a:off x="6227763" y="4441825"/>
          <a:ext cx="20891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5" imgW="736560" imgH="253800" progId="Equation.DSMT4">
                  <p:embed/>
                </p:oleObj>
              </mc:Choice>
              <mc:Fallback>
                <p:oleObj name="Equation" r:id="rId5" imgW="73656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4441825"/>
                        <a:ext cx="2089150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280601"/>
              </p:ext>
            </p:extLst>
          </p:nvPr>
        </p:nvGraphicFramePr>
        <p:xfrm>
          <a:off x="263525" y="1501775"/>
          <a:ext cx="8758238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7" imgW="3987720" imgH="304560" progId="Equation.DSMT4">
                  <p:embed/>
                </p:oleObj>
              </mc:Choice>
              <mc:Fallback>
                <p:oleObj name="Equation" r:id="rId7" imgW="398772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1501775"/>
                        <a:ext cx="8758238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0155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13284"/>
            <a:ext cx="8784976" cy="46805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vi-VN" b="1" dirty="0">
                <a:solidFill>
                  <a:srgbClr val="FF0000"/>
                </a:solidFill>
              </a:rPr>
              <a:t> Bài tập vận dụng: </a:t>
            </a:r>
            <a:r>
              <a:rPr lang="vi-VN" dirty="0"/>
              <a:t>Giải phương trình</a:t>
            </a:r>
          </a:p>
          <a:p>
            <a:pPr>
              <a:buFont typeface="Wingdings" pitchFamily="2" charset="2"/>
              <a:buChar char="v"/>
            </a:pPr>
            <a:endParaRPr lang="vi-VN" dirty="0"/>
          </a:p>
          <a:p>
            <a:pPr marL="0" indent="0" algn="ctr">
              <a:buNone/>
            </a:pPr>
            <a:r>
              <a:rPr lang="vi-VN" b="1" u="sng" dirty="0">
                <a:solidFill>
                  <a:srgbClr val="FF0000"/>
                </a:solidFill>
              </a:rPr>
              <a:t>Giải</a:t>
            </a:r>
          </a:p>
          <a:p>
            <a:pPr marL="0" indent="0">
              <a:buNone/>
            </a:pPr>
            <a:r>
              <a:rPr lang="vi-VN" dirty="0"/>
              <a:t>b) Ta có: </a:t>
            </a:r>
          </a:p>
          <a:p>
            <a:pPr marL="514350" indent="-514350">
              <a:buAutoNum type="alphaLcParenR"/>
            </a:pPr>
            <a:endParaRPr lang="vi-VN" dirty="0"/>
          </a:p>
          <a:p>
            <a:pPr marL="0" indent="0">
              <a:lnSpc>
                <a:spcPct val="150000"/>
              </a:lnSpc>
              <a:buNone/>
            </a:pPr>
            <a:endParaRPr lang="vi-VN" dirty="0"/>
          </a:p>
          <a:p>
            <a:pPr marL="0" indent="0">
              <a:buNone/>
            </a:pPr>
            <a:r>
              <a:rPr lang="vi-VN" dirty="0"/>
              <a:t>Vậy phương trình</a:t>
            </a:r>
            <a:r>
              <a:rPr lang="vi-VN" dirty="0">
                <a:solidFill>
                  <a:srgbClr val="FF0000"/>
                </a:solidFill>
              </a:rPr>
              <a:t> (2) </a:t>
            </a:r>
            <a:r>
              <a:rPr lang="vi-VN" dirty="0"/>
              <a:t>có tập nghiệm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9512" y="49188"/>
            <a:ext cx="8784976" cy="952500"/>
          </a:xfrm>
        </p:spPr>
        <p:txBody>
          <a:bodyPr/>
          <a:lstStyle/>
          <a:p>
            <a:pPr algn="just"/>
            <a:r>
              <a:rPr lang="vi-VN" b="1" dirty="0">
                <a:solidFill>
                  <a:srgbClr val="FF0000"/>
                </a:solidFill>
              </a:rPr>
              <a:t>1. Phương trình tích và cách giải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680440"/>
              </p:ext>
            </p:extLst>
          </p:nvPr>
        </p:nvGraphicFramePr>
        <p:xfrm>
          <a:off x="604912" y="3041625"/>
          <a:ext cx="7783512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3" imgW="3238200" imgH="672840" progId="Equation.DSMT4">
                  <p:embed/>
                </p:oleObj>
              </mc:Choice>
              <mc:Fallback>
                <p:oleObj name="Equation" r:id="rId3" imgW="323820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4912" y="3041625"/>
                        <a:ext cx="7783512" cy="161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585933"/>
              </p:ext>
            </p:extLst>
          </p:nvPr>
        </p:nvGraphicFramePr>
        <p:xfrm>
          <a:off x="6228035" y="4692650"/>
          <a:ext cx="1584325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5" imgW="634680" imgH="253800" progId="Equation.DSMT4">
                  <p:embed/>
                </p:oleObj>
              </mc:Choice>
              <mc:Fallback>
                <p:oleObj name="Equation" r:id="rId5" imgW="634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28035" y="4692650"/>
                        <a:ext cx="1584325" cy="633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280601"/>
              </p:ext>
            </p:extLst>
          </p:nvPr>
        </p:nvGraphicFramePr>
        <p:xfrm>
          <a:off x="263525" y="1501775"/>
          <a:ext cx="8758238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7" imgW="3987720" imgH="304560" progId="Equation.DSMT4">
                  <p:embed/>
                </p:oleObj>
              </mc:Choice>
              <mc:Fallback>
                <p:oleObj name="Equation" r:id="rId7" imgW="3987720" imgH="304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1501775"/>
                        <a:ext cx="8758238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292080" y="4062472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(vô nghiệm)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4110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2820"/>
            <a:ext cx="8784976" cy="720080"/>
          </a:xfrm>
        </p:spPr>
        <p:txBody>
          <a:bodyPr>
            <a:noAutofit/>
          </a:bodyPr>
          <a:lstStyle/>
          <a:p>
            <a:pPr algn="just"/>
            <a:r>
              <a:rPr lang="vi-VN" sz="4000" b="1" dirty="0">
                <a:solidFill>
                  <a:srgbClr val="FF0000"/>
                </a:solidFill>
              </a:rPr>
              <a:t>2. Áp dụng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5252"/>
            <a:ext cx="8784976" cy="5184576"/>
          </a:xfrm>
        </p:spPr>
        <p:txBody>
          <a:bodyPr>
            <a:normAutofit/>
          </a:bodyPr>
          <a:lstStyle/>
          <a:p>
            <a:r>
              <a:rPr lang="vi-VN" sz="2800" b="1" dirty="0">
                <a:solidFill>
                  <a:srgbClr val="FF0000"/>
                </a:solidFill>
              </a:rPr>
              <a:t>Ví dụ 2: </a:t>
            </a:r>
            <a:r>
              <a:rPr lang="vi-VN" sz="2800" dirty="0"/>
              <a:t>Giải phương trình</a:t>
            </a:r>
          </a:p>
          <a:p>
            <a:pPr marL="0" indent="0" algn="ctr">
              <a:buNone/>
            </a:pPr>
            <a:r>
              <a:rPr lang="vi-VN" sz="2800" b="1" u="sng" dirty="0">
                <a:solidFill>
                  <a:srgbClr val="FF0000"/>
                </a:solidFill>
              </a:rPr>
              <a:t>Giải</a:t>
            </a:r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buNone/>
            </a:pPr>
            <a:endParaRPr lang="vi-VN" sz="2800" dirty="0"/>
          </a:p>
          <a:p>
            <a:pPr marL="0" indent="0">
              <a:lnSpc>
                <a:spcPct val="150000"/>
              </a:lnSpc>
              <a:buNone/>
            </a:pPr>
            <a:endParaRPr lang="vi-VN" sz="2800" dirty="0"/>
          </a:p>
          <a:p>
            <a:pPr marL="0" indent="0">
              <a:buNone/>
            </a:pPr>
            <a:r>
              <a:rPr lang="vi-VN" sz="2800" dirty="0"/>
              <a:t>Vậy phương trình đã cho có tập nghiệm </a:t>
            </a:r>
            <a:endParaRPr lang="en-US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318802"/>
              </p:ext>
            </p:extLst>
          </p:nvPr>
        </p:nvGraphicFramePr>
        <p:xfrm>
          <a:off x="4499992" y="643254"/>
          <a:ext cx="4464496" cy="55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3" imgW="2031840" imgH="253800" progId="Equation.DSMT4">
                  <p:embed/>
                </p:oleObj>
              </mc:Choice>
              <mc:Fallback>
                <p:oleObj name="Equation" r:id="rId3" imgW="20318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99992" y="643254"/>
                        <a:ext cx="4464496" cy="558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444368"/>
              </p:ext>
            </p:extLst>
          </p:nvPr>
        </p:nvGraphicFramePr>
        <p:xfrm>
          <a:off x="395536" y="1489348"/>
          <a:ext cx="8256588" cy="332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5" imgW="3759120" imgH="1511280" progId="Equation.DSMT4">
                  <p:embed/>
                </p:oleObj>
              </mc:Choice>
              <mc:Fallback>
                <p:oleObj name="Equation" r:id="rId5" imgW="3759120" imgH="1511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489348"/>
                        <a:ext cx="8256588" cy="332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73472"/>
              </p:ext>
            </p:extLst>
          </p:nvPr>
        </p:nvGraphicFramePr>
        <p:xfrm>
          <a:off x="6004375" y="4675988"/>
          <a:ext cx="1807985" cy="1061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7" imgW="799920" imgH="469800" progId="Equation.DSMT4">
                  <p:embed/>
                </p:oleObj>
              </mc:Choice>
              <mc:Fallback>
                <p:oleObj name="Equation" r:id="rId7" imgW="79992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04375" y="4675988"/>
                        <a:ext cx="1807985" cy="10618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8269399"/>
      </p:ext>
    </p:extLst>
  </p:cSld>
  <p:clrMapOvr>
    <a:masterClrMapping/>
  </p:clrMapOvr>
</p:sld>
</file>

<file path=ppt/theme/theme1.xml><?xml version="1.0" encoding="utf-8"?>
<a:theme xmlns:a="http://schemas.openxmlformats.org/drawingml/2006/main" name="PP mẫu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 mẫu 2</Template>
  <TotalTime>244</TotalTime>
  <Words>625</Words>
  <Application>Microsoft Office PowerPoint</Application>
  <PresentationFormat>Trình chiếu Trên màn hình (16:10)</PresentationFormat>
  <Paragraphs>148</Paragraphs>
  <Slides>20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PP mẫu 2</vt:lpstr>
      <vt:lpstr>Equation</vt:lpstr>
      <vt:lpstr>Bản trình bày PowerPoint</vt:lpstr>
      <vt:lpstr>KẾT THÚC TRÒ CHƠI</vt:lpstr>
      <vt:lpstr>KẾT THÚC TRÒ CHƠI</vt:lpstr>
      <vt:lpstr>Bản trình bày PowerPoint</vt:lpstr>
      <vt:lpstr>1. Phương trình tích và cách giải</vt:lpstr>
      <vt:lpstr>1. Phương trình tích và cách giải</vt:lpstr>
      <vt:lpstr>1. Phương trình tích và cách giải</vt:lpstr>
      <vt:lpstr>1. Phương trình tích và cách giải</vt:lpstr>
      <vt:lpstr>2. Áp dụng</vt:lpstr>
      <vt:lpstr>2. Áp dụng</vt:lpstr>
      <vt:lpstr>2. Áp dụng</vt:lpstr>
      <vt:lpstr>2. Áp dụng</vt:lpstr>
      <vt:lpstr>2. Áp dụng</vt:lpstr>
      <vt:lpstr>2. Áp dụng</vt:lpstr>
      <vt:lpstr>2. Áp dụng</vt:lpstr>
      <vt:lpstr>2. Áp dụng</vt:lpstr>
      <vt:lpstr>2. Áp dụng</vt:lpstr>
      <vt:lpstr>KIẾN THỨC CẦN NHỚ</vt:lpstr>
      <vt:lpstr>HƯỚNG DẪN VỀ NHÀ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Hạnh Lê Hồng</cp:lastModifiedBy>
  <cp:revision>32</cp:revision>
  <dcterms:created xsi:type="dcterms:W3CDTF">2018-12-26T05:46:32Z</dcterms:created>
  <dcterms:modified xsi:type="dcterms:W3CDTF">2022-02-23T19:42:28Z</dcterms:modified>
</cp:coreProperties>
</file>