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313" r:id="rId3"/>
    <p:sldId id="314" r:id="rId4"/>
    <p:sldId id="315" r:id="rId5"/>
    <p:sldId id="321" r:id="rId6"/>
    <p:sldId id="316" r:id="rId7"/>
    <p:sldId id="317" r:id="rId8"/>
    <p:sldId id="318" r:id="rId9"/>
    <p:sldId id="319" r:id="rId10"/>
    <p:sldId id="298" r:id="rId11"/>
    <p:sldId id="299" r:id="rId12"/>
    <p:sldId id="300" r:id="rId13"/>
    <p:sldId id="320" r:id="rId14"/>
    <p:sldId id="301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987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79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7.wmf"/><Relationship Id="rId1" Type="http://schemas.openxmlformats.org/officeDocument/2006/relationships/image" Target="../media/image8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wmf"/><Relationship Id="rId18" Type="http://schemas.openxmlformats.org/officeDocument/2006/relationships/image" Target="../media/image47.wmf"/><Relationship Id="rId26" Type="http://schemas.openxmlformats.org/officeDocument/2006/relationships/image" Target="../media/image55.wmf"/><Relationship Id="rId3" Type="http://schemas.openxmlformats.org/officeDocument/2006/relationships/image" Target="../media/image32.wmf"/><Relationship Id="rId21" Type="http://schemas.openxmlformats.org/officeDocument/2006/relationships/image" Target="../media/image50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17" Type="http://schemas.openxmlformats.org/officeDocument/2006/relationships/image" Target="../media/image46.wmf"/><Relationship Id="rId25" Type="http://schemas.openxmlformats.org/officeDocument/2006/relationships/image" Target="../media/image54.wmf"/><Relationship Id="rId2" Type="http://schemas.openxmlformats.org/officeDocument/2006/relationships/image" Target="../media/image31.wmf"/><Relationship Id="rId16" Type="http://schemas.openxmlformats.org/officeDocument/2006/relationships/image" Target="../media/image45.wmf"/><Relationship Id="rId20" Type="http://schemas.openxmlformats.org/officeDocument/2006/relationships/image" Target="../media/image49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24" Type="http://schemas.openxmlformats.org/officeDocument/2006/relationships/image" Target="../media/image53.wmf"/><Relationship Id="rId5" Type="http://schemas.openxmlformats.org/officeDocument/2006/relationships/image" Target="../media/image34.wmf"/><Relationship Id="rId15" Type="http://schemas.openxmlformats.org/officeDocument/2006/relationships/image" Target="../media/image44.wmf"/><Relationship Id="rId23" Type="http://schemas.openxmlformats.org/officeDocument/2006/relationships/image" Target="../media/image52.wmf"/><Relationship Id="rId28" Type="http://schemas.openxmlformats.org/officeDocument/2006/relationships/image" Target="../media/image57.wmf"/><Relationship Id="rId10" Type="http://schemas.openxmlformats.org/officeDocument/2006/relationships/image" Target="../media/image39.wmf"/><Relationship Id="rId19" Type="http://schemas.openxmlformats.org/officeDocument/2006/relationships/image" Target="../media/image48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Relationship Id="rId14" Type="http://schemas.openxmlformats.org/officeDocument/2006/relationships/image" Target="../media/image43.wmf"/><Relationship Id="rId22" Type="http://schemas.openxmlformats.org/officeDocument/2006/relationships/image" Target="../media/image51.wmf"/><Relationship Id="rId27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9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83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60E72-AFD9-4F8F-8AA9-83F8DA3B8C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273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0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25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6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1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3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8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7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9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1F891-A380-40AA-BC4D-770F455D4258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314FA-165F-4D74-BB25-658EB3C81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7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w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0.wmf"/><Relationship Id="rId11" Type="http://schemas.openxmlformats.org/officeDocument/2006/relationships/image" Target="../media/image62.wmf"/><Relationship Id="rId5" Type="http://schemas.openxmlformats.org/officeDocument/2006/relationships/oleObject" Target="../embeddings/oleObject59.bin"/><Relationship Id="rId10" Type="http://schemas.openxmlformats.org/officeDocument/2006/relationships/oleObject" Target="../embeddings/oleObject62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3.wmf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9.gif"/><Relationship Id="rId4" Type="http://schemas.openxmlformats.org/officeDocument/2006/relationships/image" Target="../media/image4.wmf"/><Relationship Id="rId9" Type="http://schemas.openxmlformats.org/officeDocument/2006/relationships/image" Target="../media/image6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6.wmf"/><Relationship Id="rId11" Type="http://schemas.openxmlformats.org/officeDocument/2006/relationships/image" Target="../media/image78.wmf"/><Relationship Id="rId5" Type="http://schemas.openxmlformats.org/officeDocument/2006/relationships/oleObject" Target="../embeddings/oleObject77.bin"/><Relationship Id="rId10" Type="http://schemas.openxmlformats.org/officeDocument/2006/relationships/oleObject" Target="../embeddings/oleObject80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7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8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7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92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91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slide" Target="slide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6.gi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gif"/><Relationship Id="rId10" Type="http://schemas.openxmlformats.org/officeDocument/2006/relationships/image" Target="../media/image8.wmf"/><Relationship Id="rId4" Type="http://schemas.openxmlformats.org/officeDocument/2006/relationships/slide" Target="slide2.xml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3.wmf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6.gi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5.wmf"/><Relationship Id="rId5" Type="http://schemas.openxmlformats.org/officeDocument/2006/relationships/image" Target="../media/image9.gi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9.wmf"/><Relationship Id="rId4" Type="http://schemas.openxmlformats.org/officeDocument/2006/relationships/slide" Target="slide2.xml"/><Relationship Id="rId9" Type="http://schemas.openxmlformats.org/officeDocument/2006/relationships/image" Target="../media/image7.wmf"/><Relationship Id="rId1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7.wmf"/><Relationship Id="rId26" Type="http://schemas.openxmlformats.org/officeDocument/2006/relationships/image" Target="../media/image41.wmf"/><Relationship Id="rId39" Type="http://schemas.openxmlformats.org/officeDocument/2006/relationships/oleObject" Target="../embeddings/oleObject46.bin"/><Relationship Id="rId21" Type="http://schemas.openxmlformats.org/officeDocument/2006/relationships/oleObject" Target="../embeddings/oleObject37.bin"/><Relationship Id="rId34" Type="http://schemas.openxmlformats.org/officeDocument/2006/relationships/image" Target="../media/image45.wmf"/><Relationship Id="rId42" Type="http://schemas.openxmlformats.org/officeDocument/2006/relationships/image" Target="../media/image49.wmf"/><Relationship Id="rId47" Type="http://schemas.openxmlformats.org/officeDocument/2006/relationships/oleObject" Target="../embeddings/oleObject50.bin"/><Relationship Id="rId50" Type="http://schemas.openxmlformats.org/officeDocument/2006/relationships/image" Target="../media/image53.wmf"/><Relationship Id="rId55" Type="http://schemas.openxmlformats.org/officeDocument/2006/relationships/oleObject" Target="../embeddings/oleObject54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6.wmf"/><Relationship Id="rId29" Type="http://schemas.openxmlformats.org/officeDocument/2006/relationships/oleObject" Target="../embeddings/oleObject41.bin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40.wmf"/><Relationship Id="rId32" Type="http://schemas.openxmlformats.org/officeDocument/2006/relationships/image" Target="../media/image44.wmf"/><Relationship Id="rId37" Type="http://schemas.openxmlformats.org/officeDocument/2006/relationships/oleObject" Target="../embeddings/oleObject45.bin"/><Relationship Id="rId40" Type="http://schemas.openxmlformats.org/officeDocument/2006/relationships/image" Target="../media/image48.wmf"/><Relationship Id="rId45" Type="http://schemas.openxmlformats.org/officeDocument/2006/relationships/oleObject" Target="../embeddings/oleObject49.bin"/><Relationship Id="rId53" Type="http://schemas.openxmlformats.org/officeDocument/2006/relationships/oleObject" Target="../embeddings/oleObject53.bin"/><Relationship Id="rId58" Type="http://schemas.openxmlformats.org/officeDocument/2006/relationships/image" Target="../media/image57.wmf"/><Relationship Id="rId5" Type="http://schemas.openxmlformats.org/officeDocument/2006/relationships/oleObject" Target="../embeddings/oleObject29.bin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0.bin"/><Relationship Id="rId30" Type="http://schemas.openxmlformats.org/officeDocument/2006/relationships/image" Target="../media/image43.wmf"/><Relationship Id="rId35" Type="http://schemas.openxmlformats.org/officeDocument/2006/relationships/oleObject" Target="../embeddings/oleObject44.bin"/><Relationship Id="rId43" Type="http://schemas.openxmlformats.org/officeDocument/2006/relationships/oleObject" Target="../embeddings/oleObject48.bin"/><Relationship Id="rId48" Type="http://schemas.openxmlformats.org/officeDocument/2006/relationships/image" Target="../media/image52.wmf"/><Relationship Id="rId56" Type="http://schemas.openxmlformats.org/officeDocument/2006/relationships/image" Target="../media/image56.wmf"/><Relationship Id="rId8" Type="http://schemas.openxmlformats.org/officeDocument/2006/relationships/image" Target="../media/image32.wmf"/><Relationship Id="rId51" Type="http://schemas.openxmlformats.org/officeDocument/2006/relationships/oleObject" Target="../embeddings/oleObject52.bin"/><Relationship Id="rId3" Type="http://schemas.openxmlformats.org/officeDocument/2006/relationships/oleObject" Target="../embeddings/oleObject28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39.bin"/><Relationship Id="rId33" Type="http://schemas.openxmlformats.org/officeDocument/2006/relationships/oleObject" Target="../embeddings/oleObject43.bin"/><Relationship Id="rId38" Type="http://schemas.openxmlformats.org/officeDocument/2006/relationships/image" Target="../media/image47.wmf"/><Relationship Id="rId46" Type="http://schemas.openxmlformats.org/officeDocument/2006/relationships/image" Target="../media/image51.wmf"/><Relationship Id="rId20" Type="http://schemas.openxmlformats.org/officeDocument/2006/relationships/image" Target="../media/image38.wmf"/><Relationship Id="rId41" Type="http://schemas.openxmlformats.org/officeDocument/2006/relationships/oleObject" Target="../embeddings/oleObject47.bin"/><Relationship Id="rId54" Type="http://schemas.openxmlformats.org/officeDocument/2006/relationships/image" Target="../media/image5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28" Type="http://schemas.openxmlformats.org/officeDocument/2006/relationships/image" Target="../media/image42.wmf"/><Relationship Id="rId36" Type="http://schemas.openxmlformats.org/officeDocument/2006/relationships/image" Target="../media/image46.wmf"/><Relationship Id="rId49" Type="http://schemas.openxmlformats.org/officeDocument/2006/relationships/oleObject" Target="../embeddings/oleObject51.bin"/><Relationship Id="rId57" Type="http://schemas.openxmlformats.org/officeDocument/2006/relationships/oleObject" Target="../embeddings/oleObject55.bin"/><Relationship Id="rId10" Type="http://schemas.openxmlformats.org/officeDocument/2006/relationships/image" Target="../media/image33.wmf"/><Relationship Id="rId31" Type="http://schemas.openxmlformats.org/officeDocument/2006/relationships/oleObject" Target="../embeddings/oleObject42.bin"/><Relationship Id="rId44" Type="http://schemas.openxmlformats.org/officeDocument/2006/relationships/image" Target="../media/image50.wmf"/><Relationship Id="rId52" Type="http://schemas.openxmlformats.org/officeDocument/2006/relationships/image" Target="../media/image5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image" Target="../media/image6.gi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9.gif"/><Relationship Id="rId4" Type="http://schemas.openxmlformats.org/officeDocument/2006/relationships/slide" Target="slide2.xml"/><Relationship Id="rId9" Type="http://schemas.openxmlformats.org/officeDocument/2006/relationships/image" Target="../media/image5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1101725" y="-14288"/>
            <a:ext cx="0" cy="3276601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990600" y="-14288"/>
            <a:ext cx="0" cy="6872288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998538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0" y="107315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4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202953">
            <a:off x="54769" y="5714206"/>
            <a:ext cx="11049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26853">
            <a:off x="7987507" y="11906"/>
            <a:ext cx="11049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5459413"/>
            <a:ext cx="1443038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49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990600" y="457200"/>
            <a:ext cx="830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47-48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TỨ GIÁC  NỘI  TIẾP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990600" y="1143000"/>
            <a:ext cx="685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2800"/>
              <a:buFontTx/>
              <a:buNone/>
            </a:pPr>
            <a:r>
              <a:rPr lang="en-US" altLang="en-US" sz="1800" b="1" u="sng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tứ giác nội tiếp: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990600" y="4267200"/>
            <a:ext cx="381000" cy="381000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1447800" y="4343400"/>
            <a:ext cx="7315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SzPts val="2800"/>
              <a:buFont typeface="Times New Roman" panose="02020603050405020304" pitchFamily="18" charset="0"/>
              <a:buChar char="•"/>
            </a:pPr>
            <a:r>
              <a:rPr lang="vi-VN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Vẽ một đường tròn tâm O rồi vẽ một tứ giác có tất cả các đỉnh nằm trên đường tròn đó.</a:t>
            </a:r>
          </a:p>
          <a:p>
            <a:pPr algn="just">
              <a:spcBef>
                <a:spcPct val="0"/>
              </a:spcBef>
              <a:buSzPts val="2800"/>
              <a:buFont typeface="Times New Roman" panose="02020603050405020304" pitchFamily="18" charset="0"/>
              <a:buChar char="•"/>
            </a:pPr>
            <a:r>
              <a:rPr lang="vi-VN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Vẽ một đường tròn tâm I rồi vẽ một tứ giác có 3 đỉnh nằm trên đường tròn đó còn đỉnh thứ tư thì không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2209800" y="2514600"/>
            <a:ext cx="6540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6404" name="Oval 20"/>
          <p:cNvSpPr>
            <a:spLocks noChangeArrowheads="1"/>
          </p:cNvSpPr>
          <p:nvPr/>
        </p:nvSpPr>
        <p:spPr bwMode="auto">
          <a:xfrm>
            <a:off x="1219200" y="1801813"/>
            <a:ext cx="2195513" cy="2160587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1066800" y="1447800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1219200" y="2057400"/>
            <a:ext cx="1752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3009900" y="2057400"/>
            <a:ext cx="381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H="1">
            <a:off x="2743200" y="32766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H="1" flipV="1">
            <a:off x="1219200" y="2971800"/>
            <a:ext cx="1524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914400" y="1766888"/>
            <a:ext cx="2857500" cy="2500312"/>
            <a:chOff x="3168" y="1200"/>
            <a:chExt cx="1800" cy="1575"/>
          </a:xfrm>
        </p:grpSpPr>
        <p:sp>
          <p:nvSpPr>
            <p:cNvPr id="2112" name="Text Box 40"/>
            <p:cNvSpPr txBox="1">
              <a:spLocks noChangeArrowheads="1"/>
            </p:cNvSpPr>
            <p:nvPr/>
          </p:nvSpPr>
          <p:spPr bwMode="auto">
            <a:xfrm>
              <a:off x="3168" y="196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113" name="Text Box 41"/>
            <p:cNvSpPr txBox="1">
              <a:spLocks noChangeArrowheads="1"/>
            </p:cNvSpPr>
            <p:nvPr/>
          </p:nvSpPr>
          <p:spPr bwMode="auto">
            <a:xfrm>
              <a:off x="4440" y="120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114" name="Text Box 42"/>
            <p:cNvSpPr txBox="1">
              <a:spLocks noChangeArrowheads="1"/>
            </p:cNvSpPr>
            <p:nvPr/>
          </p:nvSpPr>
          <p:spPr bwMode="auto">
            <a:xfrm>
              <a:off x="4680" y="206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115" name="Text Box 43"/>
            <p:cNvSpPr txBox="1">
              <a:spLocks noChangeArrowheads="1"/>
            </p:cNvSpPr>
            <p:nvPr/>
          </p:nvSpPr>
          <p:spPr bwMode="auto">
            <a:xfrm>
              <a:off x="4248" y="254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</a:p>
          </p:txBody>
        </p:sp>
      </p:grpSp>
      <p:grpSp>
        <p:nvGrpSpPr>
          <p:cNvPr id="3" name="Group 79"/>
          <p:cNvGrpSpPr>
            <a:grpSpLocks/>
          </p:cNvGrpSpPr>
          <p:nvPr/>
        </p:nvGrpSpPr>
        <p:grpSpPr bwMode="auto">
          <a:xfrm>
            <a:off x="6400800" y="1447800"/>
            <a:ext cx="2468563" cy="2868613"/>
            <a:chOff x="4032" y="912"/>
            <a:chExt cx="1555" cy="1807"/>
          </a:xfrm>
        </p:grpSpPr>
        <p:sp>
          <p:nvSpPr>
            <p:cNvPr id="16431" name="Text Box 47"/>
            <p:cNvSpPr txBox="1">
              <a:spLocks noChangeArrowheads="1"/>
            </p:cNvSpPr>
            <p:nvPr/>
          </p:nvSpPr>
          <p:spPr bwMode="auto">
            <a:xfrm>
              <a:off x="4760" y="2373"/>
              <a:ext cx="49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8" name="Oval 48"/>
            <p:cNvSpPr>
              <a:spLocks noChangeArrowheads="1"/>
            </p:cNvSpPr>
            <p:nvPr/>
          </p:nvSpPr>
          <p:spPr bwMode="auto">
            <a:xfrm>
              <a:off x="4295" y="1194"/>
              <a:ext cx="1254" cy="1189"/>
            </a:xfrm>
            <a:prstGeom prst="ellipse">
              <a:avLst/>
            </a:prstGeom>
            <a:noFill/>
            <a:ln w="28575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9" name="Line 49"/>
            <p:cNvSpPr>
              <a:spLocks noChangeShapeType="1"/>
            </p:cNvSpPr>
            <p:nvPr/>
          </p:nvSpPr>
          <p:spPr bwMode="auto">
            <a:xfrm flipH="1">
              <a:off x="4335" y="1227"/>
              <a:ext cx="729" cy="340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Line 50"/>
            <p:cNvSpPr>
              <a:spLocks noChangeShapeType="1"/>
            </p:cNvSpPr>
            <p:nvPr/>
          </p:nvSpPr>
          <p:spPr bwMode="auto">
            <a:xfrm>
              <a:off x="5090" y="1199"/>
              <a:ext cx="216" cy="627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Line 51"/>
            <p:cNvSpPr>
              <a:spLocks noChangeShapeType="1"/>
            </p:cNvSpPr>
            <p:nvPr/>
          </p:nvSpPr>
          <p:spPr bwMode="auto">
            <a:xfrm flipH="1">
              <a:off x="5003" y="1826"/>
              <a:ext cx="303" cy="558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Line 52"/>
            <p:cNvSpPr>
              <a:spLocks noChangeShapeType="1"/>
            </p:cNvSpPr>
            <p:nvPr/>
          </p:nvSpPr>
          <p:spPr bwMode="auto">
            <a:xfrm>
              <a:off x="4335" y="1578"/>
              <a:ext cx="668" cy="806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Oval 53"/>
            <p:cNvSpPr>
              <a:spLocks noChangeArrowheads="1"/>
            </p:cNvSpPr>
            <p:nvPr/>
          </p:nvSpPr>
          <p:spPr bwMode="auto">
            <a:xfrm>
              <a:off x="4904" y="1771"/>
              <a:ext cx="36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04" name="Oval 54"/>
            <p:cNvSpPr>
              <a:spLocks noChangeArrowheads="1"/>
            </p:cNvSpPr>
            <p:nvPr/>
          </p:nvSpPr>
          <p:spPr bwMode="auto">
            <a:xfrm>
              <a:off x="4318" y="1551"/>
              <a:ext cx="35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05" name="Oval 55"/>
            <p:cNvSpPr>
              <a:spLocks noChangeArrowheads="1"/>
            </p:cNvSpPr>
            <p:nvPr/>
          </p:nvSpPr>
          <p:spPr bwMode="auto">
            <a:xfrm>
              <a:off x="5284" y="1803"/>
              <a:ext cx="36" cy="4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06" name="Oval 56"/>
            <p:cNvSpPr>
              <a:spLocks noChangeArrowheads="1"/>
            </p:cNvSpPr>
            <p:nvPr/>
          </p:nvSpPr>
          <p:spPr bwMode="auto">
            <a:xfrm>
              <a:off x="4976" y="2372"/>
              <a:ext cx="50" cy="3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41" name="Text Box 57"/>
            <p:cNvSpPr txBox="1">
              <a:spLocks noChangeArrowheads="1"/>
            </p:cNvSpPr>
            <p:nvPr/>
          </p:nvSpPr>
          <p:spPr bwMode="auto">
            <a:xfrm>
              <a:off x="4032" y="1268"/>
              <a:ext cx="36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42" name="Text Box 58"/>
            <p:cNvSpPr txBox="1">
              <a:spLocks noChangeArrowheads="1"/>
            </p:cNvSpPr>
            <p:nvPr/>
          </p:nvSpPr>
          <p:spPr bwMode="auto">
            <a:xfrm>
              <a:off x="4700" y="1551"/>
              <a:ext cx="546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43" name="Text Box 59"/>
            <p:cNvSpPr txBox="1">
              <a:spLocks noChangeArrowheads="1"/>
            </p:cNvSpPr>
            <p:nvPr/>
          </p:nvSpPr>
          <p:spPr bwMode="auto">
            <a:xfrm>
              <a:off x="4942" y="912"/>
              <a:ext cx="364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44" name="Text Box 60"/>
            <p:cNvSpPr txBox="1">
              <a:spLocks noChangeArrowheads="1"/>
            </p:cNvSpPr>
            <p:nvPr/>
          </p:nvSpPr>
          <p:spPr bwMode="auto">
            <a:xfrm>
              <a:off x="5284" y="1702"/>
              <a:ext cx="30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11" name="Oval 61"/>
            <p:cNvSpPr>
              <a:spLocks noChangeArrowheads="1"/>
            </p:cNvSpPr>
            <p:nvPr/>
          </p:nvSpPr>
          <p:spPr bwMode="auto">
            <a:xfrm>
              <a:off x="5066" y="1195"/>
              <a:ext cx="36" cy="3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3581400" y="1219200"/>
            <a:ext cx="3581400" cy="3352800"/>
            <a:chOff x="2256" y="768"/>
            <a:chExt cx="2256" cy="2112"/>
          </a:xfrm>
        </p:grpSpPr>
        <p:sp>
          <p:nvSpPr>
            <p:cNvPr id="16458" name="Text Box 74"/>
            <p:cNvSpPr txBox="1">
              <a:spLocks noChangeArrowheads="1"/>
            </p:cNvSpPr>
            <p:nvPr/>
          </p:nvSpPr>
          <p:spPr bwMode="auto">
            <a:xfrm>
              <a:off x="3360" y="768"/>
              <a:ext cx="24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46" name="Text Box 62"/>
            <p:cNvSpPr txBox="1">
              <a:spLocks noChangeArrowheads="1"/>
            </p:cNvSpPr>
            <p:nvPr/>
          </p:nvSpPr>
          <p:spPr bwMode="auto">
            <a:xfrm>
              <a:off x="3124" y="2415"/>
              <a:ext cx="284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4" name="Oval 63"/>
            <p:cNvSpPr>
              <a:spLocks noChangeArrowheads="1"/>
            </p:cNvSpPr>
            <p:nvPr/>
          </p:nvSpPr>
          <p:spPr bwMode="auto">
            <a:xfrm>
              <a:off x="2473" y="986"/>
              <a:ext cx="1495" cy="1442"/>
            </a:xfrm>
            <a:prstGeom prst="ellipse">
              <a:avLst/>
            </a:prstGeom>
            <a:noFill/>
            <a:ln w="28575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5" name="Line 64"/>
            <p:cNvSpPr>
              <a:spLocks noChangeShapeType="1"/>
            </p:cNvSpPr>
            <p:nvPr/>
          </p:nvSpPr>
          <p:spPr bwMode="auto">
            <a:xfrm flipH="1">
              <a:off x="2521" y="1027"/>
              <a:ext cx="869" cy="412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Line 65"/>
            <p:cNvSpPr>
              <a:spLocks noChangeShapeType="1"/>
            </p:cNvSpPr>
            <p:nvPr/>
          </p:nvSpPr>
          <p:spPr bwMode="auto">
            <a:xfrm>
              <a:off x="3421" y="993"/>
              <a:ext cx="837" cy="1662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Line 66"/>
            <p:cNvSpPr>
              <a:spLocks noChangeShapeType="1"/>
            </p:cNvSpPr>
            <p:nvPr/>
          </p:nvSpPr>
          <p:spPr bwMode="auto">
            <a:xfrm flipH="1" flipV="1">
              <a:off x="3317" y="2429"/>
              <a:ext cx="941" cy="226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Line 67"/>
            <p:cNvSpPr>
              <a:spLocks noChangeShapeType="1"/>
            </p:cNvSpPr>
            <p:nvPr/>
          </p:nvSpPr>
          <p:spPr bwMode="auto">
            <a:xfrm>
              <a:off x="2521" y="1453"/>
              <a:ext cx="796" cy="976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Oval 68"/>
            <p:cNvSpPr>
              <a:spLocks noChangeArrowheads="1"/>
            </p:cNvSpPr>
            <p:nvPr/>
          </p:nvSpPr>
          <p:spPr bwMode="auto">
            <a:xfrm>
              <a:off x="3199" y="1686"/>
              <a:ext cx="43" cy="4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0" name="Oval 69"/>
            <p:cNvSpPr>
              <a:spLocks noChangeArrowheads="1"/>
            </p:cNvSpPr>
            <p:nvPr/>
          </p:nvSpPr>
          <p:spPr bwMode="auto">
            <a:xfrm>
              <a:off x="2501" y="1420"/>
              <a:ext cx="42" cy="42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1" name="Oval 70"/>
            <p:cNvSpPr>
              <a:spLocks noChangeArrowheads="1"/>
            </p:cNvSpPr>
            <p:nvPr/>
          </p:nvSpPr>
          <p:spPr bwMode="auto">
            <a:xfrm>
              <a:off x="4227" y="2633"/>
              <a:ext cx="44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2" name="Oval 71"/>
            <p:cNvSpPr>
              <a:spLocks noChangeArrowheads="1"/>
            </p:cNvSpPr>
            <p:nvPr/>
          </p:nvSpPr>
          <p:spPr bwMode="auto">
            <a:xfrm>
              <a:off x="3285" y="2413"/>
              <a:ext cx="60" cy="4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56" name="Text Box 72"/>
            <p:cNvSpPr txBox="1">
              <a:spLocks noChangeArrowheads="1"/>
            </p:cNvSpPr>
            <p:nvPr/>
          </p:nvSpPr>
          <p:spPr bwMode="auto">
            <a:xfrm>
              <a:off x="2256" y="1317"/>
              <a:ext cx="384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57" name="Text Box 73"/>
            <p:cNvSpPr txBox="1">
              <a:spLocks noChangeArrowheads="1"/>
            </p:cNvSpPr>
            <p:nvPr/>
          </p:nvSpPr>
          <p:spPr bwMode="auto">
            <a:xfrm>
              <a:off x="2955" y="1420"/>
              <a:ext cx="652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59" name="Text Box 75"/>
            <p:cNvSpPr txBox="1">
              <a:spLocks noChangeArrowheads="1"/>
            </p:cNvSpPr>
            <p:nvPr/>
          </p:nvSpPr>
          <p:spPr bwMode="auto">
            <a:xfrm>
              <a:off x="4233" y="2627"/>
              <a:ext cx="279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000" b="1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en-US" sz="5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96" name="Oval 76"/>
            <p:cNvSpPr>
              <a:spLocks noChangeArrowheads="1"/>
            </p:cNvSpPr>
            <p:nvPr/>
          </p:nvSpPr>
          <p:spPr bwMode="auto">
            <a:xfrm>
              <a:off x="3392" y="988"/>
              <a:ext cx="43" cy="4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3657600" y="14478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1238250" y="2057400"/>
            <a:ext cx="2133600" cy="1828800"/>
            <a:chOff x="768" y="1152"/>
            <a:chExt cx="1344" cy="1152"/>
          </a:xfrm>
        </p:grpSpPr>
        <p:sp>
          <p:nvSpPr>
            <p:cNvPr id="2078" name="Line 83"/>
            <p:cNvSpPr>
              <a:spLocks noChangeShapeType="1"/>
            </p:cNvSpPr>
            <p:nvPr/>
          </p:nvSpPr>
          <p:spPr bwMode="auto">
            <a:xfrm flipV="1">
              <a:off x="768" y="1152"/>
              <a:ext cx="1104" cy="576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Line 84"/>
            <p:cNvSpPr>
              <a:spLocks noChangeShapeType="1"/>
            </p:cNvSpPr>
            <p:nvPr/>
          </p:nvSpPr>
          <p:spPr bwMode="auto">
            <a:xfrm>
              <a:off x="1872" y="1152"/>
              <a:ext cx="240" cy="768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Line 85"/>
            <p:cNvSpPr>
              <a:spLocks noChangeShapeType="1"/>
            </p:cNvSpPr>
            <p:nvPr/>
          </p:nvSpPr>
          <p:spPr bwMode="auto">
            <a:xfrm flipH="1">
              <a:off x="1728" y="1920"/>
              <a:ext cx="384" cy="384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Line 86"/>
            <p:cNvSpPr>
              <a:spLocks noChangeShapeType="1"/>
            </p:cNvSpPr>
            <p:nvPr/>
          </p:nvSpPr>
          <p:spPr bwMode="auto">
            <a:xfrm flipH="1" flipV="1">
              <a:off x="768" y="1728"/>
              <a:ext cx="960" cy="576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1219200" y="4397375"/>
            <a:ext cx="5410200" cy="1758950"/>
            <a:chOff x="768" y="2770"/>
            <a:chExt cx="3408" cy="1108"/>
          </a:xfrm>
        </p:grpSpPr>
        <p:sp>
          <p:nvSpPr>
            <p:cNvPr id="16488" name="Rectangle 104"/>
            <p:cNvSpPr>
              <a:spLocks noChangeArrowheads="1"/>
            </p:cNvSpPr>
            <p:nvPr/>
          </p:nvSpPr>
          <p:spPr bwMode="auto">
            <a:xfrm>
              <a:off x="768" y="2770"/>
              <a:ext cx="3408" cy="1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just">
                <a:lnSpc>
                  <a:spcPct val="130000"/>
                </a:lnSpc>
                <a:defRPr/>
              </a:pPr>
              <a:r>
                <a:rPr lang="en-US" sz="28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8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A, B, C, D       (O; R)  </a:t>
              </a:r>
            </a:p>
            <a:p>
              <a:pPr algn="just">
                <a:lnSpc>
                  <a:spcPct val="130000"/>
                </a:lnSpc>
                <a:defRPr/>
              </a:pPr>
              <a:r>
                <a:rPr lang="en-US" sz="28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	ABCD nội tiếp (O; R)</a:t>
              </a:r>
            </a:p>
            <a:p>
              <a:pPr algn="just">
                <a:lnSpc>
                  <a:spcPct val="130000"/>
                </a:lnSpc>
                <a:defRPr/>
              </a:pPr>
              <a:r>
                <a:rPr lang="en-US" sz="28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anose="02020603050405020304" pitchFamily="18" charset="0"/>
                </a:rPr>
                <a:t>            </a:t>
              </a:r>
            </a:p>
          </p:txBody>
        </p:sp>
        <p:graphicFrame>
          <p:nvGraphicFramePr>
            <p:cNvPr id="2076" name="Object 105"/>
            <p:cNvGraphicFramePr>
              <a:graphicFrameLocks noChangeAspect="1"/>
            </p:cNvGraphicFramePr>
            <p:nvPr/>
          </p:nvGraphicFramePr>
          <p:xfrm>
            <a:off x="2064" y="2820"/>
            <a:ext cx="33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388" name="Equation" r:id="rId5" imgW="126725" imgH="126725" progId="Equation.DSMT4">
                    <p:embed/>
                  </p:oleObj>
                </mc:Choice>
                <mc:Fallback>
                  <p:oleObj name="Equation" r:id="rId5" imgW="126725" imgH="12672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820"/>
                          <a:ext cx="336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7" name="Object 106"/>
            <p:cNvGraphicFramePr>
              <a:graphicFrameLocks noChangeAspect="1"/>
            </p:cNvGraphicFramePr>
            <p:nvPr/>
          </p:nvGraphicFramePr>
          <p:xfrm>
            <a:off x="864" y="3192"/>
            <a:ext cx="576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389" name="Equation" r:id="rId7" imgW="215713" imgH="152268" progId="Equation.DSMT4">
                    <p:embed/>
                  </p:oleObj>
                </mc:Choice>
                <mc:Fallback>
                  <p:oleObj name="Equation" r:id="rId7" imgW="215713" imgH="152268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3192"/>
                          <a:ext cx="576" cy="4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1940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8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5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2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0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1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2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3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8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/>
      <p:bldP spid="16399" grpId="1"/>
      <p:bldP spid="16400" grpId="0" animBg="1"/>
      <p:bldP spid="16400" grpId="1" animBg="1"/>
      <p:bldP spid="16400" grpId="2" animBg="1"/>
      <p:bldP spid="16401" grpId="0"/>
      <p:bldP spid="16401" grpId="1"/>
      <p:bldP spid="16403" grpId="0"/>
      <p:bldP spid="16404" grpId="0" animBg="1"/>
      <p:bldP spid="16405" grpId="0"/>
      <p:bldP spid="16405" grpId="1"/>
      <p:bldP spid="16406" grpId="0" animBg="1"/>
      <p:bldP spid="16407" grpId="0" animBg="1"/>
      <p:bldP spid="16408" grpId="0" animBg="1"/>
      <p:bldP spid="16409" grpId="0" animBg="1"/>
      <p:bldP spid="16464" grpId="0"/>
      <p:bldP spid="1646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TỨ GIÁC NỘI TIẾP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1).</a:t>
            </a:r>
            <a:r>
              <a:rPr lang="en-GB" dirty="0" err="1" smtClean="0">
                <a:solidFill>
                  <a:srgbClr val="C00000"/>
                </a:solidFill>
              </a:rPr>
              <a:t>Nhận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biết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tứ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giác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nội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tiếp</a:t>
            </a:r>
            <a:endParaRPr lang="en-GB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i="1" dirty="0" err="1" smtClean="0">
                <a:solidFill>
                  <a:srgbClr val="0070C0"/>
                </a:solidFill>
              </a:rPr>
              <a:t>Định</a:t>
            </a:r>
            <a:r>
              <a:rPr lang="en-GB" i="1" dirty="0" smtClean="0">
                <a:solidFill>
                  <a:srgbClr val="0070C0"/>
                </a:solidFill>
              </a:rPr>
              <a:t> </a:t>
            </a:r>
            <a:r>
              <a:rPr lang="en-GB" i="1" dirty="0" err="1" smtClean="0">
                <a:solidFill>
                  <a:srgbClr val="0070C0"/>
                </a:solidFill>
              </a:rPr>
              <a:t>nghĩa</a:t>
            </a:r>
            <a:r>
              <a:rPr lang="en-GB" i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>
                <a:solidFill>
                  <a:srgbClr val="7030A0"/>
                </a:solidFill>
              </a:rPr>
              <a:t>Một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tứ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giác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có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bốn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đỉnh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nằm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trên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một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đường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tròn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được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gọi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là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tứ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giác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nội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tiếp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đường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tròn</a:t>
            </a:r>
            <a:r>
              <a:rPr lang="en-GB" dirty="0" smtClean="0"/>
              <a:t>( </a:t>
            </a:r>
            <a:r>
              <a:rPr lang="en-GB" dirty="0" err="1" smtClean="0">
                <a:solidFill>
                  <a:srgbClr val="7030A0"/>
                </a:solidFill>
              </a:rPr>
              <a:t>gọi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tắt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7030A0"/>
                </a:solidFill>
              </a:rPr>
              <a:t>là</a:t>
            </a: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tứ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giác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nội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tiếp</a:t>
            </a:r>
            <a:r>
              <a:rPr lang="en-GB" dirty="0" smtClean="0"/>
              <a:t>)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4647"/>
            <a:ext cx="8229600" cy="619762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GB" sz="2400" dirty="0" err="1" smtClean="0">
                <a:solidFill>
                  <a:srgbClr val="7030A0"/>
                </a:solidFill>
              </a:rPr>
              <a:t>Định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lí</a:t>
            </a:r>
            <a:r>
              <a:rPr lang="en-GB" sz="2400" dirty="0" smtClean="0">
                <a:solidFill>
                  <a:srgbClr val="7030A0"/>
                </a:solidFill>
              </a:rPr>
              <a:t>: </a:t>
            </a:r>
            <a:r>
              <a:rPr lang="en-GB" sz="2400" dirty="0" err="1" smtClean="0">
                <a:solidFill>
                  <a:srgbClr val="0070C0"/>
                </a:solidFill>
              </a:rPr>
              <a:t>Trong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một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tứ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giác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nội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tiếp</a:t>
            </a:r>
            <a:r>
              <a:rPr lang="en-GB" sz="2400" dirty="0" smtClean="0">
                <a:solidFill>
                  <a:srgbClr val="0070C0"/>
                </a:solidFill>
              </a:rPr>
              <a:t>, </a:t>
            </a:r>
            <a:r>
              <a:rPr lang="en-GB" sz="2400" dirty="0" err="1" smtClean="0">
                <a:solidFill>
                  <a:srgbClr val="0070C0"/>
                </a:solidFill>
              </a:rPr>
              <a:t>tổng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số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đo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hai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góc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đối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nhau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bằng</a:t>
            </a:r>
            <a:r>
              <a:rPr lang="en-GB" sz="2400" dirty="0" smtClean="0">
                <a:solidFill>
                  <a:srgbClr val="0070C0"/>
                </a:solidFill>
              </a:rPr>
              <a:t> 180˚.</a:t>
            </a:r>
          </a:p>
          <a:p>
            <a:pPr>
              <a:buNone/>
            </a:pPr>
            <a:r>
              <a:rPr lang="en-GB" sz="2400" dirty="0" err="1" smtClean="0">
                <a:solidFill>
                  <a:srgbClr val="C00000"/>
                </a:solidFill>
              </a:rPr>
              <a:t>Định</a:t>
            </a:r>
            <a:r>
              <a:rPr lang="en-GB" sz="2400" dirty="0" smtClean="0">
                <a:solidFill>
                  <a:srgbClr val="C00000"/>
                </a:solidFill>
              </a:rPr>
              <a:t> </a:t>
            </a:r>
            <a:r>
              <a:rPr lang="en-GB" sz="2400" dirty="0" err="1" smtClean="0">
                <a:solidFill>
                  <a:srgbClr val="C00000"/>
                </a:solidFill>
              </a:rPr>
              <a:t>lí</a:t>
            </a:r>
            <a:r>
              <a:rPr lang="en-GB" sz="2400" dirty="0" smtClean="0">
                <a:solidFill>
                  <a:srgbClr val="C00000"/>
                </a:solidFill>
              </a:rPr>
              <a:t> </a:t>
            </a:r>
            <a:r>
              <a:rPr lang="en-GB" sz="2400" dirty="0" err="1" smtClean="0">
                <a:solidFill>
                  <a:srgbClr val="C00000"/>
                </a:solidFill>
              </a:rPr>
              <a:t>đảo</a:t>
            </a:r>
            <a:r>
              <a:rPr lang="en-GB" sz="2400" dirty="0" smtClean="0">
                <a:solidFill>
                  <a:srgbClr val="C00000"/>
                </a:solidFill>
              </a:rPr>
              <a:t>: </a:t>
            </a:r>
            <a:r>
              <a:rPr lang="en-GB" sz="2400" dirty="0" err="1" smtClean="0">
                <a:solidFill>
                  <a:srgbClr val="7030A0"/>
                </a:solidFill>
              </a:rPr>
              <a:t>Nếu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một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tứ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giác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nội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tiếp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có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tổng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số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đo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hai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góc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đối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nhau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bằng</a:t>
            </a:r>
            <a:r>
              <a:rPr lang="en-GB" sz="2400" dirty="0" smtClean="0">
                <a:solidFill>
                  <a:srgbClr val="7030A0"/>
                </a:solidFill>
              </a:rPr>
              <a:t> 180˚ </a:t>
            </a:r>
            <a:r>
              <a:rPr lang="en-GB" sz="2400" dirty="0" err="1" smtClean="0">
                <a:solidFill>
                  <a:srgbClr val="7030A0"/>
                </a:solidFill>
              </a:rPr>
              <a:t>thì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tứ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giác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đó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nội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tiếp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được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đường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tròn</a:t>
            </a:r>
            <a:r>
              <a:rPr lang="en-GB" sz="2400" dirty="0" smtClean="0">
                <a:solidFill>
                  <a:srgbClr val="7030A0"/>
                </a:solidFill>
              </a:rPr>
              <a:t>.</a:t>
            </a:r>
            <a:endParaRPr lang="vi-VN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vi-VN" sz="2400" dirty="0">
              <a:solidFill>
                <a:srgbClr val="0070C0"/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5792427" y="473111"/>
            <a:ext cx="2592288" cy="24482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.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6607983" y="1535893"/>
            <a:ext cx="214314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6171265" y="571481"/>
            <a:ext cx="1615444" cy="2143139"/>
            <a:chOff x="6171265" y="571481"/>
            <a:chExt cx="1615444" cy="2143139"/>
          </a:xfrm>
        </p:grpSpPr>
        <p:cxnSp>
          <p:nvCxnSpPr>
            <p:cNvPr id="6" name="Straight Connector 5"/>
            <p:cNvCxnSpPr>
              <a:stCxn id="4" idx="1"/>
              <a:endCxn id="4" idx="3"/>
            </p:cNvCxnSpPr>
            <p:nvPr/>
          </p:nvCxnSpPr>
          <p:spPr>
            <a:xfrm rot="16200000" flipH="1">
              <a:off x="5306464" y="1697247"/>
              <a:ext cx="173119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1"/>
            </p:cNvCxnSpPr>
            <p:nvPr/>
          </p:nvCxnSpPr>
          <p:spPr>
            <a:xfrm rot="5400000" flipH="1" flipV="1">
              <a:off x="6742141" y="1398"/>
              <a:ext cx="260172" cy="14003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4" idx="3"/>
            </p:cNvCxnSpPr>
            <p:nvPr/>
          </p:nvCxnSpPr>
          <p:spPr>
            <a:xfrm rot="16200000" flipH="1">
              <a:off x="6903495" y="1831405"/>
              <a:ext cx="151778" cy="16146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5857884" y="467005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</a:t>
            </a:r>
            <a:endParaRPr lang="vi-VN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715272" y="2610145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</a:t>
            </a:r>
            <a:endParaRPr lang="vi-VN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7424110" y="21429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</a:t>
            </a:r>
            <a:endParaRPr lang="vi-VN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852474" y="239583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B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i="1" u="sng" dirty="0" smtClean="0">
                <a:solidFill>
                  <a:srgbClr val="C00000"/>
                </a:solidFill>
              </a:rPr>
              <a:t>4.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Dấu</a:t>
            </a:r>
            <a:r>
              <a:rPr lang="en-GB" sz="2800" i="1" u="sng" dirty="0" smtClean="0">
                <a:solidFill>
                  <a:srgbClr val="C00000"/>
                </a:solidFill>
              </a:rPr>
              <a:t>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hiệu</a:t>
            </a:r>
            <a:r>
              <a:rPr lang="en-GB" sz="2800" i="1" u="sng" dirty="0" smtClean="0">
                <a:solidFill>
                  <a:srgbClr val="C00000"/>
                </a:solidFill>
              </a:rPr>
              <a:t>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nhận</a:t>
            </a:r>
            <a:r>
              <a:rPr lang="en-GB" sz="2800" i="1" u="sng" dirty="0" smtClean="0">
                <a:solidFill>
                  <a:srgbClr val="C00000"/>
                </a:solidFill>
              </a:rPr>
              <a:t>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biết</a:t>
            </a:r>
            <a:r>
              <a:rPr lang="en-GB" sz="2800" i="1" u="sng" dirty="0" smtClean="0">
                <a:solidFill>
                  <a:srgbClr val="C00000"/>
                </a:solidFill>
              </a:rPr>
              <a:t>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tứ</a:t>
            </a:r>
            <a:r>
              <a:rPr lang="en-GB" sz="2800" i="1" u="sng" dirty="0" smtClean="0">
                <a:solidFill>
                  <a:srgbClr val="C00000"/>
                </a:solidFill>
              </a:rPr>
              <a:t>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giác</a:t>
            </a:r>
            <a:r>
              <a:rPr lang="en-GB" sz="2800" i="1" u="sng" dirty="0" smtClean="0">
                <a:solidFill>
                  <a:srgbClr val="C00000"/>
                </a:solidFill>
              </a:rPr>
              <a:t>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nội</a:t>
            </a:r>
            <a:r>
              <a:rPr lang="en-GB" sz="2800" i="1" u="sng" dirty="0" smtClean="0">
                <a:solidFill>
                  <a:srgbClr val="C00000"/>
                </a:solidFill>
              </a:rPr>
              <a:t> </a:t>
            </a:r>
            <a:r>
              <a:rPr lang="en-GB" sz="2800" i="1" u="sng" dirty="0" err="1" smtClean="0">
                <a:solidFill>
                  <a:srgbClr val="C00000"/>
                </a:solidFill>
              </a:rPr>
              <a:t>tiếp</a:t>
            </a:r>
            <a:r>
              <a:rPr lang="en-GB" sz="2800" i="1" u="sng" dirty="0" smtClean="0">
                <a:solidFill>
                  <a:srgbClr val="C00000"/>
                </a:solidFill>
              </a:rPr>
              <a:t>(SGK/103)</a:t>
            </a:r>
          </a:p>
          <a:p>
            <a:pPr marL="514350" indent="-514350">
              <a:buAutoNum type="arabicParenR"/>
            </a:pPr>
            <a:r>
              <a:rPr lang="en-GB" sz="2800" dirty="0" err="1" smtClean="0">
                <a:solidFill>
                  <a:srgbClr val="0070C0"/>
                </a:solidFill>
              </a:rPr>
              <a:t>Tứ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giác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có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tổng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hai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góc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đối</a:t>
            </a:r>
            <a:r>
              <a:rPr lang="en-GB" sz="2800" dirty="0" smtClean="0">
                <a:solidFill>
                  <a:srgbClr val="0070C0"/>
                </a:solidFill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</a:rPr>
              <a:t>bằng</a:t>
            </a:r>
            <a:r>
              <a:rPr lang="en-GB" sz="2800" dirty="0" smtClean="0">
                <a:solidFill>
                  <a:srgbClr val="0070C0"/>
                </a:solidFill>
              </a:rPr>
              <a:t> 180˚.</a:t>
            </a:r>
          </a:p>
          <a:p>
            <a:pPr marL="514350" indent="-514350">
              <a:buAutoNum type="arabicParenR"/>
            </a:pPr>
            <a:r>
              <a:rPr lang="en-GB" sz="2800" dirty="0" err="1" smtClean="0">
                <a:solidFill>
                  <a:srgbClr val="00B050"/>
                </a:solidFill>
              </a:rPr>
              <a:t>Tứ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giác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có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góc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ngoài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tại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một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đỉnh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bằng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GB" sz="2800" dirty="0" err="1" smtClean="0">
                <a:solidFill>
                  <a:srgbClr val="00B050"/>
                </a:solidFill>
              </a:rPr>
              <a:t>góc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trong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tại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đỉnh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đốicủa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đỉnh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đó</a:t>
            </a:r>
            <a:r>
              <a:rPr lang="en-GB" sz="2800" dirty="0" smtClean="0">
                <a:solidFill>
                  <a:srgbClr val="00B050"/>
                </a:solidFill>
              </a:rPr>
              <a:t> (</a:t>
            </a:r>
            <a:r>
              <a:rPr lang="en-GB" sz="2800" dirty="0" err="1" smtClean="0">
                <a:solidFill>
                  <a:srgbClr val="00B050"/>
                </a:solidFill>
              </a:rPr>
              <a:t>góc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GB" sz="2800" dirty="0" err="1" smtClean="0">
                <a:solidFill>
                  <a:srgbClr val="00B050"/>
                </a:solidFill>
              </a:rPr>
              <a:t>ngoài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bằng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góc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đối</a:t>
            </a:r>
            <a:r>
              <a:rPr lang="en-GB" sz="2800" dirty="0" smtClean="0">
                <a:solidFill>
                  <a:srgbClr val="00B050"/>
                </a:solidFill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</a:rPr>
              <a:t>trong</a:t>
            </a:r>
            <a:r>
              <a:rPr lang="en-GB" sz="2800" dirty="0" smtClean="0">
                <a:solidFill>
                  <a:srgbClr val="00B050"/>
                </a:solidFill>
              </a:rPr>
              <a:t>)</a:t>
            </a:r>
          </a:p>
          <a:p>
            <a:pPr marL="514350" indent="-514350">
              <a:buNone/>
            </a:pPr>
            <a:r>
              <a:rPr lang="en-GB" sz="2800" dirty="0" smtClean="0"/>
              <a:t>3) </a:t>
            </a:r>
            <a:r>
              <a:rPr lang="en-GB" sz="2800" dirty="0" err="1" smtClean="0">
                <a:solidFill>
                  <a:srgbClr val="C00000"/>
                </a:solidFill>
              </a:rPr>
              <a:t>Tứ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giác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có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bốn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đỉnh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cách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đều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một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GB" sz="2800" dirty="0" err="1" smtClean="0">
                <a:solidFill>
                  <a:srgbClr val="C00000"/>
                </a:solidFill>
              </a:rPr>
              <a:t>điểm</a:t>
            </a:r>
            <a:r>
              <a:rPr lang="en-GB" sz="2800" dirty="0" smtClean="0">
                <a:solidFill>
                  <a:srgbClr val="C00000"/>
                </a:solidFill>
              </a:rPr>
              <a:t> (</a:t>
            </a:r>
            <a:r>
              <a:rPr lang="en-GB" sz="2800" dirty="0" err="1" smtClean="0">
                <a:solidFill>
                  <a:srgbClr val="C00000"/>
                </a:solidFill>
              </a:rPr>
              <a:t>mà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ta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có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thể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xác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định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được</a:t>
            </a:r>
            <a:r>
              <a:rPr lang="en-GB" sz="2800" dirty="0" smtClean="0">
                <a:solidFill>
                  <a:srgbClr val="C00000"/>
                </a:solidFill>
              </a:rPr>
              <a:t>).</a:t>
            </a: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Điểm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đó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là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tâm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của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đường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tròn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GB" sz="2800" dirty="0" err="1" smtClean="0">
                <a:solidFill>
                  <a:srgbClr val="C00000"/>
                </a:solidFill>
              </a:rPr>
              <a:t>ngoại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tiếp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tứ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giác</a:t>
            </a:r>
            <a:endParaRPr lang="en-GB" sz="2800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B0F0"/>
                </a:solidFill>
              </a:rPr>
              <a:t>4) </a:t>
            </a:r>
            <a:r>
              <a:rPr lang="en-GB" sz="2800" dirty="0" err="1" smtClean="0">
                <a:solidFill>
                  <a:srgbClr val="00B0F0"/>
                </a:solidFill>
              </a:rPr>
              <a:t>Tứ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giác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có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hai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đỉnh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kề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nhau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cùng</a:t>
            </a:r>
            <a:endParaRPr lang="en-GB" sz="2800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nhìn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cạnh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chứa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hai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đỉnh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còn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lại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dưới</a:t>
            </a:r>
            <a:endParaRPr lang="en-GB" sz="2800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r>
              <a:rPr lang="en-GB" sz="2800" dirty="0" err="1" smtClean="0">
                <a:solidFill>
                  <a:srgbClr val="00B0F0"/>
                </a:solidFill>
              </a:rPr>
              <a:t>một</a:t>
            </a:r>
            <a:r>
              <a:rPr lang="en-GB" sz="2800" dirty="0" smtClean="0">
                <a:solidFill>
                  <a:srgbClr val="00B0F0"/>
                </a:solidFill>
              </a:rPr>
              <a:t> </a:t>
            </a:r>
            <a:r>
              <a:rPr lang="en-GB" sz="2800" dirty="0" err="1" smtClean="0">
                <a:solidFill>
                  <a:srgbClr val="00B0F0"/>
                </a:solidFill>
              </a:rPr>
              <a:t>góc</a:t>
            </a:r>
            <a:r>
              <a:rPr lang="en-GB" sz="2800" dirty="0" smtClean="0">
                <a:solidFill>
                  <a:srgbClr val="00B0F0"/>
                </a:solidFill>
              </a:rPr>
              <a:t> x</a:t>
            </a:r>
          </a:p>
        </p:txBody>
      </p:sp>
      <p:sp>
        <p:nvSpPr>
          <p:cNvPr id="4" name="Flowchart: Connector 3"/>
          <p:cNvSpPr/>
          <p:nvPr/>
        </p:nvSpPr>
        <p:spPr>
          <a:xfrm>
            <a:off x="7294401" y="1879624"/>
            <a:ext cx="1500198" cy="144814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.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6" name="Straight Connector 15"/>
          <p:cNvCxnSpPr>
            <a:stCxn id="4" idx="1"/>
            <a:endCxn id="4" idx="3"/>
          </p:cNvCxnSpPr>
          <p:nvPr/>
        </p:nvCxnSpPr>
        <p:spPr>
          <a:xfrm rot="16200000" flipH="1">
            <a:off x="7002105" y="2603694"/>
            <a:ext cx="10239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1"/>
          </p:cNvCxnSpPr>
          <p:nvPr/>
        </p:nvCxnSpPr>
        <p:spPr>
          <a:xfrm rot="5400000" flipH="1" flipV="1">
            <a:off x="7879407" y="1605136"/>
            <a:ext cx="121257" cy="851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897812" y="2438600"/>
            <a:ext cx="1145247" cy="208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4" idx="3"/>
          </p:cNvCxnSpPr>
          <p:nvPr/>
        </p:nvCxnSpPr>
        <p:spPr>
          <a:xfrm rot="5400000" flipH="1" flipV="1">
            <a:off x="8296105" y="2331444"/>
            <a:ext cx="2239" cy="1566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294401" y="181542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vi-VN" dirty="0"/>
          </a:p>
        </p:txBody>
      </p:sp>
      <p:sp>
        <p:nvSpPr>
          <p:cNvPr id="31" name="TextBox 30"/>
          <p:cNvSpPr txBox="1"/>
          <p:nvPr/>
        </p:nvSpPr>
        <p:spPr>
          <a:xfrm>
            <a:off x="7294401" y="295843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vi-VN" dirty="0"/>
          </a:p>
        </p:txBody>
      </p:sp>
      <p:sp>
        <p:nvSpPr>
          <p:cNvPr id="32" name="TextBox 31"/>
          <p:cNvSpPr txBox="1"/>
          <p:nvPr/>
        </p:nvSpPr>
        <p:spPr>
          <a:xfrm>
            <a:off x="8484899" y="304201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vi-VN" dirty="0"/>
          </a:p>
        </p:txBody>
      </p:sp>
      <p:sp>
        <p:nvSpPr>
          <p:cNvPr id="33" name="TextBox 32"/>
          <p:cNvSpPr txBox="1"/>
          <p:nvPr/>
        </p:nvSpPr>
        <p:spPr>
          <a:xfrm>
            <a:off x="8294533" y="168469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</a:t>
            </a:r>
            <a:endParaRPr lang="vi-VN" dirty="0"/>
          </a:p>
        </p:txBody>
      </p:sp>
      <p:sp>
        <p:nvSpPr>
          <p:cNvPr id="43" name="TextBox 42"/>
          <p:cNvSpPr txBox="1"/>
          <p:nvPr/>
        </p:nvSpPr>
        <p:spPr>
          <a:xfrm>
            <a:off x="8866037" y="3042012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vi-VN" dirty="0"/>
          </a:p>
        </p:txBody>
      </p:sp>
      <p:sp>
        <p:nvSpPr>
          <p:cNvPr id="44" name="Flowchart: Connector 43"/>
          <p:cNvSpPr/>
          <p:nvPr/>
        </p:nvSpPr>
        <p:spPr>
          <a:xfrm>
            <a:off x="7406662" y="3552496"/>
            <a:ext cx="1500198" cy="1448140"/>
          </a:xfrm>
          <a:prstGeom prst="flowChartConnec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>
          <a:xfrm rot="5400000" flipH="1" flipV="1">
            <a:off x="7750993" y="3893347"/>
            <a:ext cx="78581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44" idx="5"/>
          </p:cNvCxnSpPr>
          <p:nvPr/>
        </p:nvCxnSpPr>
        <p:spPr>
          <a:xfrm>
            <a:off x="8143900" y="4286256"/>
            <a:ext cx="543261" cy="502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44" idx="3"/>
          </p:cNvCxnSpPr>
          <p:nvPr/>
        </p:nvCxnSpPr>
        <p:spPr>
          <a:xfrm rot="10800000" flipV="1">
            <a:off x="7626362" y="4286255"/>
            <a:ext cx="517539" cy="502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44" idx="2"/>
          </p:cNvCxnSpPr>
          <p:nvPr/>
        </p:nvCxnSpPr>
        <p:spPr>
          <a:xfrm rot="10800000">
            <a:off x="7406662" y="4276566"/>
            <a:ext cx="737238" cy="9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44" idx="0"/>
            <a:endCxn id="44" idx="5"/>
          </p:cNvCxnSpPr>
          <p:nvPr/>
        </p:nvCxnSpPr>
        <p:spPr>
          <a:xfrm rot="16200000" flipH="1">
            <a:off x="7803928" y="3905328"/>
            <a:ext cx="1236065" cy="53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44" idx="0"/>
            <a:endCxn id="44" idx="2"/>
          </p:cNvCxnSpPr>
          <p:nvPr/>
        </p:nvCxnSpPr>
        <p:spPr>
          <a:xfrm rot="16200000" flipH="1" flipV="1">
            <a:off x="7419677" y="3539481"/>
            <a:ext cx="724070" cy="750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4" idx="2"/>
            <a:endCxn id="44" idx="3"/>
          </p:cNvCxnSpPr>
          <p:nvPr/>
        </p:nvCxnSpPr>
        <p:spPr>
          <a:xfrm rot="10800000" flipH="1" flipV="1">
            <a:off x="7406661" y="4276565"/>
            <a:ext cx="219699" cy="511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44" idx="3"/>
            <a:endCxn id="44" idx="5"/>
          </p:cNvCxnSpPr>
          <p:nvPr/>
        </p:nvCxnSpPr>
        <p:spPr>
          <a:xfrm rot="16200000" flipH="1">
            <a:off x="8156761" y="4258161"/>
            <a:ext cx="1588" cy="106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Connector 48"/>
          <p:cNvSpPr/>
          <p:nvPr/>
        </p:nvSpPr>
        <p:spPr>
          <a:xfrm>
            <a:off x="7286644" y="266348"/>
            <a:ext cx="1500198" cy="144814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.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sp>
        <p:nvSpPr>
          <p:cNvPr id="50" name="Flowchart: Connector 49"/>
          <p:cNvSpPr/>
          <p:nvPr/>
        </p:nvSpPr>
        <p:spPr>
          <a:xfrm>
            <a:off x="7358082" y="5286388"/>
            <a:ext cx="1357322" cy="1285884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</a:t>
            </a:r>
            <a:endParaRPr lang="en-US" sz="2400" dirty="0"/>
          </a:p>
        </p:txBody>
      </p:sp>
      <p:cxnSp>
        <p:nvCxnSpPr>
          <p:cNvPr id="57" name="Straight Connector 56"/>
          <p:cNvCxnSpPr>
            <a:stCxn id="49" idx="2"/>
            <a:endCxn id="49" idx="7"/>
          </p:cNvCxnSpPr>
          <p:nvPr/>
        </p:nvCxnSpPr>
        <p:spPr>
          <a:xfrm rot="10800000" flipH="1">
            <a:off x="7286643" y="478424"/>
            <a:ext cx="1280499" cy="511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49" idx="7"/>
            <a:endCxn id="49" idx="5"/>
          </p:cNvCxnSpPr>
          <p:nvPr/>
        </p:nvCxnSpPr>
        <p:spPr>
          <a:xfrm rot="16200000" flipH="1">
            <a:off x="8055148" y="990418"/>
            <a:ext cx="10239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49" idx="3"/>
          </p:cNvCxnSpPr>
          <p:nvPr/>
        </p:nvCxnSpPr>
        <p:spPr>
          <a:xfrm rot="5400000">
            <a:off x="8036743" y="972013"/>
            <a:ext cx="1588" cy="106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9" idx="2"/>
            <a:endCxn id="49" idx="3"/>
          </p:cNvCxnSpPr>
          <p:nvPr/>
        </p:nvCxnSpPr>
        <p:spPr>
          <a:xfrm rot="10800000" flipH="1" flipV="1">
            <a:off x="7286643" y="990417"/>
            <a:ext cx="219699" cy="511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929454" y="785794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M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190560" y="1345156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476444" y="202148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Q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8572528" y="134515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</a:t>
            </a:r>
            <a:endParaRPr lang="vi-VN" dirty="0">
              <a:solidFill>
                <a:srgbClr val="FF0000"/>
              </a:solidFill>
            </a:endParaRP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5214942" y="1571612"/>
          <a:ext cx="1979853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6" name="Equation" r:id="rId3" imgW="1231560" imgH="533160" progId="Equation.DSMT4">
                  <p:embed/>
                </p:oleObj>
              </mc:Choice>
              <mc:Fallback>
                <p:oleObj name="Equation" r:id="rId3" imgW="1231560" imgH="533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1571612"/>
                        <a:ext cx="1979853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5072066" y="2428868"/>
            <a:ext cx="2194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solidFill>
                  <a:srgbClr val="FF0000"/>
                </a:solidFill>
              </a:rPr>
              <a:t>Suy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ra</a:t>
            </a:r>
            <a:r>
              <a:rPr lang="en-GB" dirty="0" smtClean="0">
                <a:solidFill>
                  <a:srgbClr val="FF0000"/>
                </a:solidFill>
              </a:rPr>
              <a:t> MNPO </a:t>
            </a:r>
            <a:r>
              <a:rPr lang="en-GB" dirty="0" err="1" smtClean="0">
                <a:solidFill>
                  <a:srgbClr val="FF0000"/>
                </a:solidFill>
              </a:rPr>
              <a:t>nội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tiếp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76" name="Freeform 75"/>
          <p:cNvSpPr/>
          <p:nvPr/>
        </p:nvSpPr>
        <p:spPr>
          <a:xfrm>
            <a:off x="8543109" y="2941866"/>
            <a:ext cx="209859" cy="154031"/>
          </a:xfrm>
          <a:custGeom>
            <a:avLst/>
            <a:gdLst>
              <a:gd name="connsiteX0" fmla="*/ 0 w 209859"/>
              <a:gd name="connsiteY0" fmla="*/ 23403 h 154031"/>
              <a:gd name="connsiteX1" fmla="*/ 143691 w 209859"/>
              <a:gd name="connsiteY1" fmla="*/ 23403 h 154031"/>
              <a:gd name="connsiteX2" fmla="*/ 182880 w 209859"/>
              <a:gd name="connsiteY2" fmla="*/ 49528 h 154031"/>
              <a:gd name="connsiteX3" fmla="*/ 209005 w 209859"/>
              <a:gd name="connsiteY3" fmla="*/ 140968 h 154031"/>
              <a:gd name="connsiteX4" fmla="*/ 209005 w 209859"/>
              <a:gd name="connsiteY4" fmla="*/ 154031 h 154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59" h="154031">
                <a:moveTo>
                  <a:pt x="0" y="23403"/>
                </a:moveTo>
                <a:cubicBezTo>
                  <a:pt x="63927" y="7421"/>
                  <a:pt x="65681" y="0"/>
                  <a:pt x="143691" y="23403"/>
                </a:cubicBezTo>
                <a:cubicBezTo>
                  <a:pt x="158728" y="27914"/>
                  <a:pt x="169817" y="40820"/>
                  <a:pt x="182880" y="49528"/>
                </a:cubicBezTo>
                <a:cubicBezTo>
                  <a:pt x="195328" y="86874"/>
                  <a:pt x="200805" y="99968"/>
                  <a:pt x="209005" y="140968"/>
                </a:cubicBezTo>
                <a:cubicBezTo>
                  <a:pt x="209859" y="145238"/>
                  <a:pt x="209005" y="149677"/>
                  <a:pt x="209005" y="1540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8" name="Freeform 77"/>
          <p:cNvSpPr/>
          <p:nvPr/>
        </p:nvSpPr>
        <p:spPr>
          <a:xfrm>
            <a:off x="7524206" y="2050869"/>
            <a:ext cx="288760" cy="195942"/>
          </a:xfrm>
          <a:custGeom>
            <a:avLst/>
            <a:gdLst>
              <a:gd name="connsiteX0" fmla="*/ 0 w 288760"/>
              <a:gd name="connsiteY0" fmla="*/ 182880 h 195942"/>
              <a:gd name="connsiteX1" fmla="*/ 39188 w 288760"/>
              <a:gd name="connsiteY1" fmla="*/ 195942 h 195942"/>
              <a:gd name="connsiteX2" fmla="*/ 222068 w 288760"/>
              <a:gd name="connsiteY2" fmla="*/ 143691 h 195942"/>
              <a:gd name="connsiteX3" fmla="*/ 274320 w 288760"/>
              <a:gd name="connsiteY3" fmla="*/ 52251 h 195942"/>
              <a:gd name="connsiteX4" fmla="*/ 287383 w 288760"/>
              <a:gd name="connsiteY4" fmla="*/ 0 h 195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760" h="195942">
                <a:moveTo>
                  <a:pt x="0" y="182880"/>
                </a:moveTo>
                <a:cubicBezTo>
                  <a:pt x="13063" y="187234"/>
                  <a:pt x="25419" y="195942"/>
                  <a:pt x="39188" y="195942"/>
                </a:cubicBezTo>
                <a:cubicBezTo>
                  <a:pt x="139306" y="195942"/>
                  <a:pt x="140057" y="184697"/>
                  <a:pt x="222068" y="143691"/>
                </a:cubicBezTo>
                <a:cubicBezTo>
                  <a:pt x="248305" y="104335"/>
                  <a:pt x="254433" y="98655"/>
                  <a:pt x="274320" y="52251"/>
                </a:cubicBezTo>
                <a:cubicBezTo>
                  <a:pt x="288760" y="18558"/>
                  <a:pt x="287383" y="23788"/>
                  <a:pt x="287383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/>
        </p:nvGraphicFramePr>
        <p:xfrm>
          <a:off x="5072066" y="2928934"/>
          <a:ext cx="1357322" cy="763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7" name="Equation" r:id="rId5" imgW="812520" imgH="457200" progId="Equation.DSMT4">
                  <p:embed/>
                </p:oleObj>
              </mc:Choice>
              <mc:Fallback>
                <p:oleObj name="Equation" r:id="rId5" imgW="81252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2928934"/>
                        <a:ext cx="1357322" cy="763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TextBox 79"/>
          <p:cNvSpPr txBox="1"/>
          <p:nvPr/>
        </p:nvSpPr>
        <p:spPr>
          <a:xfrm>
            <a:off x="6338063" y="3345420"/>
            <a:ext cx="2734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( </a:t>
            </a:r>
            <a:r>
              <a:rPr lang="en-GB" dirty="0" err="1" smtClean="0">
                <a:solidFill>
                  <a:srgbClr val="FF0000"/>
                </a:solidFill>
              </a:rPr>
              <a:t>góc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ngoài</a:t>
            </a:r>
            <a:r>
              <a:rPr lang="en-GB" dirty="0" smtClean="0">
                <a:solidFill>
                  <a:srgbClr val="FF0000"/>
                </a:solidFill>
              </a:rPr>
              <a:t> = </a:t>
            </a:r>
            <a:r>
              <a:rPr lang="en-GB" dirty="0" err="1" smtClean="0">
                <a:solidFill>
                  <a:srgbClr val="FF0000"/>
                </a:solidFill>
              </a:rPr>
              <a:t>góc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đối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trong</a:t>
            </a:r>
            <a:r>
              <a:rPr lang="en-GB" dirty="0" smtClean="0">
                <a:solidFill>
                  <a:srgbClr val="FF0000"/>
                </a:solidFill>
              </a:rPr>
              <a:t>)</a:t>
            </a:r>
            <a:endParaRPr lang="vi-VN" dirty="0">
              <a:solidFill>
                <a:srgbClr val="FF0000"/>
              </a:solidFill>
            </a:endParaRPr>
          </a:p>
        </p:txBody>
      </p:sp>
      <p:graphicFrame>
        <p:nvGraphicFramePr>
          <p:cNvPr id="105" name="Object 104"/>
          <p:cNvGraphicFramePr>
            <a:graphicFrameLocks noChangeAspect="1"/>
          </p:cNvGraphicFramePr>
          <p:nvPr/>
        </p:nvGraphicFramePr>
        <p:xfrm>
          <a:off x="8072462" y="3929066"/>
          <a:ext cx="458781" cy="458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8" name="Equation" r:id="rId7" imgW="177480" imgH="177480" progId="Equation.DSMT4">
                  <p:embed/>
                </p:oleObj>
              </mc:Choice>
              <mc:Fallback>
                <p:oleObj name="Equation" r:id="rId7" imgW="17748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2462" y="3929066"/>
                        <a:ext cx="458781" cy="4587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TextBox 110"/>
          <p:cNvSpPr txBox="1"/>
          <p:nvPr/>
        </p:nvSpPr>
        <p:spPr>
          <a:xfrm>
            <a:off x="7072330" y="407194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E</a:t>
            </a:r>
            <a:endParaRPr lang="vi-VN" dirty="0">
              <a:solidFill>
                <a:srgbClr val="C0000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418396" y="470274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F</a:t>
            </a:r>
            <a:endParaRPr lang="vi-VN" dirty="0">
              <a:solidFill>
                <a:srgbClr val="C0000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8572528" y="4702742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H</a:t>
            </a:r>
            <a:endParaRPr lang="vi-VN" dirty="0">
              <a:solidFill>
                <a:srgbClr val="C0000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989900" y="321468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K</a:t>
            </a:r>
            <a:endParaRPr lang="vi-VN" dirty="0">
              <a:solidFill>
                <a:srgbClr val="C00000"/>
              </a:solidFill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>
            <a:off x="8072462" y="385762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5400000" flipH="1" flipV="1">
            <a:off x="8286776" y="4429132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7715272" y="4572008"/>
            <a:ext cx="21431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rot="5400000">
            <a:off x="7643834" y="428625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5072066" y="4000504"/>
            <a:ext cx="1947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OE=OF=OH=OK(</a:t>
            </a:r>
            <a:r>
              <a:rPr lang="en-GB" dirty="0" err="1" smtClean="0"/>
              <a:t>gt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Suy</a:t>
            </a:r>
            <a:r>
              <a:rPr lang="en-GB" dirty="0" smtClean="0"/>
              <a:t> </a:t>
            </a:r>
            <a:r>
              <a:rPr lang="en-GB" dirty="0" err="1" smtClean="0"/>
              <a:t>ra</a:t>
            </a:r>
            <a:r>
              <a:rPr lang="en-GB" dirty="0" smtClean="0"/>
              <a:t> EFHK </a:t>
            </a:r>
            <a:r>
              <a:rPr lang="en-GB" dirty="0" err="1" smtClean="0"/>
              <a:t>nt</a:t>
            </a:r>
            <a:endParaRPr lang="vi-VN" dirty="0"/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/>
        </p:nvGraphicFramePr>
        <p:xfrm>
          <a:off x="7929586" y="5613419"/>
          <a:ext cx="45878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9" name="Equation" r:id="rId9" imgW="177480" imgH="177480" progId="Equation.DSMT4">
                  <p:embed/>
                </p:oleObj>
              </mc:Choice>
              <mc:Fallback>
                <p:oleObj name="Equation" r:id="rId9" imgW="17748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9586" y="5613419"/>
                        <a:ext cx="458787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7" name="Straight Connector 126"/>
          <p:cNvCxnSpPr>
            <a:stCxn id="50" idx="3"/>
            <a:endCxn id="50" idx="5"/>
          </p:cNvCxnSpPr>
          <p:nvPr/>
        </p:nvCxnSpPr>
        <p:spPr>
          <a:xfrm rot="16200000" flipH="1">
            <a:off x="8036743" y="5904073"/>
            <a:ext cx="1588" cy="959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50" idx="3"/>
            <a:endCxn id="50" idx="1"/>
          </p:cNvCxnSpPr>
          <p:nvPr/>
        </p:nvCxnSpPr>
        <p:spPr>
          <a:xfrm rot="5400000" flipH="1">
            <a:off x="7102228" y="5929330"/>
            <a:ext cx="9092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50" idx="1"/>
            <a:endCxn id="50" idx="5"/>
          </p:cNvCxnSpPr>
          <p:nvPr/>
        </p:nvCxnSpPr>
        <p:spPr>
          <a:xfrm rot="16200000" flipH="1">
            <a:off x="7582114" y="5449444"/>
            <a:ext cx="909258" cy="959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50" idx="3"/>
            <a:endCxn id="50" idx="0"/>
          </p:cNvCxnSpPr>
          <p:nvPr/>
        </p:nvCxnSpPr>
        <p:spPr>
          <a:xfrm rot="5400000" flipH="1" flipV="1">
            <a:off x="7248014" y="5595231"/>
            <a:ext cx="1097571" cy="479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50" idx="0"/>
            <a:endCxn id="50" idx="5"/>
          </p:cNvCxnSpPr>
          <p:nvPr/>
        </p:nvCxnSpPr>
        <p:spPr>
          <a:xfrm rot="16200000" flipH="1">
            <a:off x="7727900" y="5595230"/>
            <a:ext cx="1097571" cy="479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50" idx="1"/>
            <a:endCxn id="50" idx="0"/>
          </p:cNvCxnSpPr>
          <p:nvPr/>
        </p:nvCxnSpPr>
        <p:spPr>
          <a:xfrm rot="5400000" flipH="1" flipV="1">
            <a:off x="7702644" y="5140602"/>
            <a:ext cx="188313" cy="479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Freeform 137"/>
          <p:cNvSpPr/>
          <p:nvPr/>
        </p:nvSpPr>
        <p:spPr>
          <a:xfrm>
            <a:off x="7929154" y="5538651"/>
            <a:ext cx="235132" cy="48180"/>
          </a:xfrm>
          <a:custGeom>
            <a:avLst/>
            <a:gdLst>
              <a:gd name="connsiteX0" fmla="*/ 0 w 235132"/>
              <a:gd name="connsiteY0" fmla="*/ 26126 h 48180"/>
              <a:gd name="connsiteX1" fmla="*/ 130629 w 235132"/>
              <a:gd name="connsiteY1" fmla="*/ 26126 h 48180"/>
              <a:gd name="connsiteX2" fmla="*/ 195943 w 235132"/>
              <a:gd name="connsiteY2" fmla="*/ 13063 h 48180"/>
              <a:gd name="connsiteX3" fmla="*/ 235132 w 235132"/>
              <a:gd name="connsiteY3" fmla="*/ 0 h 4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132" h="48180">
                <a:moveTo>
                  <a:pt x="0" y="26126"/>
                </a:moveTo>
                <a:cubicBezTo>
                  <a:pt x="66161" y="48180"/>
                  <a:pt x="30561" y="42804"/>
                  <a:pt x="130629" y="26126"/>
                </a:cubicBezTo>
                <a:cubicBezTo>
                  <a:pt x="152529" y="22476"/>
                  <a:pt x="174403" y="18448"/>
                  <a:pt x="195943" y="13063"/>
                </a:cubicBezTo>
                <a:cubicBezTo>
                  <a:pt x="209301" y="9723"/>
                  <a:pt x="235132" y="0"/>
                  <a:pt x="235132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2" name="Freeform 141"/>
          <p:cNvSpPr/>
          <p:nvPr/>
        </p:nvSpPr>
        <p:spPr>
          <a:xfrm>
            <a:off x="7550331" y="5630091"/>
            <a:ext cx="156755" cy="39189"/>
          </a:xfrm>
          <a:custGeom>
            <a:avLst/>
            <a:gdLst>
              <a:gd name="connsiteX0" fmla="*/ 156755 w 156755"/>
              <a:gd name="connsiteY0" fmla="*/ 0 h 39189"/>
              <a:gd name="connsiteX1" fmla="*/ 78378 w 156755"/>
              <a:gd name="connsiteY1" fmla="*/ 26126 h 39189"/>
              <a:gd name="connsiteX2" fmla="*/ 0 w 156755"/>
              <a:gd name="connsiteY2" fmla="*/ 39189 h 3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755" h="39189">
                <a:moveTo>
                  <a:pt x="156755" y="0"/>
                </a:moveTo>
                <a:cubicBezTo>
                  <a:pt x="130629" y="8709"/>
                  <a:pt x="105542" y="21599"/>
                  <a:pt x="78378" y="26126"/>
                </a:cubicBezTo>
                <a:lnTo>
                  <a:pt x="0" y="39189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3" name="TextBox 142"/>
          <p:cNvSpPr txBox="1"/>
          <p:nvPr/>
        </p:nvSpPr>
        <p:spPr>
          <a:xfrm>
            <a:off x="7191258" y="521495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vi-VN" dirty="0"/>
          </a:p>
        </p:txBody>
      </p:sp>
      <p:sp>
        <p:nvSpPr>
          <p:cNvPr id="144" name="TextBox 143"/>
          <p:cNvSpPr txBox="1"/>
          <p:nvPr/>
        </p:nvSpPr>
        <p:spPr>
          <a:xfrm>
            <a:off x="7905638" y="5000636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vi-VN" dirty="0"/>
          </a:p>
        </p:txBody>
      </p:sp>
      <p:sp>
        <p:nvSpPr>
          <p:cNvPr id="145" name="TextBox 144"/>
          <p:cNvSpPr txBox="1"/>
          <p:nvPr/>
        </p:nvSpPr>
        <p:spPr>
          <a:xfrm>
            <a:off x="8477142" y="620294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vi-VN" dirty="0"/>
          </a:p>
        </p:txBody>
      </p:sp>
      <p:sp>
        <p:nvSpPr>
          <p:cNvPr id="146" name="TextBox 145"/>
          <p:cNvSpPr txBox="1"/>
          <p:nvPr/>
        </p:nvSpPr>
        <p:spPr>
          <a:xfrm>
            <a:off x="7286644" y="627437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vi-VN" dirty="0"/>
          </a:p>
        </p:txBody>
      </p:sp>
      <p:graphicFrame>
        <p:nvGraphicFramePr>
          <p:cNvPr id="147" name="Object 146"/>
          <p:cNvGraphicFramePr>
            <a:graphicFrameLocks noChangeAspect="1"/>
          </p:cNvGraphicFramePr>
          <p:nvPr/>
        </p:nvGraphicFramePr>
        <p:xfrm>
          <a:off x="4678363" y="5000625"/>
          <a:ext cx="16494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0" name="Equation" r:id="rId10" imgW="1054080" imgH="457200" progId="Equation.DSMT4">
                  <p:embed/>
                </p:oleObj>
              </mc:Choice>
              <mc:Fallback>
                <p:oleObj name="Equation" r:id="rId10" imgW="105408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63" y="5000625"/>
                        <a:ext cx="164941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" name="TextBox 147"/>
          <p:cNvSpPr txBox="1"/>
          <p:nvPr/>
        </p:nvSpPr>
        <p:spPr>
          <a:xfrm>
            <a:off x="4643438" y="5715016"/>
            <a:ext cx="2733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(</a:t>
            </a:r>
            <a:r>
              <a:rPr lang="en-US" dirty="0" err="1" smtClean="0"/>
              <a:t>tg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2 </a:t>
            </a:r>
            <a:r>
              <a:rPr lang="en-US" dirty="0" err="1" smtClean="0"/>
              <a:t>đỉnh</a:t>
            </a:r>
            <a:r>
              <a:rPr lang="en-US" dirty="0" smtClean="0"/>
              <a:t> </a:t>
            </a:r>
            <a:r>
              <a:rPr lang="en-US" dirty="0" err="1" smtClean="0"/>
              <a:t>kề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BC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góc</a:t>
            </a:r>
            <a:r>
              <a:rPr lang="en-US" dirty="0" smtClean="0"/>
              <a:t> x )</a:t>
            </a:r>
            <a:endParaRPr lang="vi-VN" dirty="0"/>
          </a:p>
        </p:txBody>
      </p:sp>
      <p:sp>
        <p:nvSpPr>
          <p:cNvPr id="149" name="TextBox 148"/>
          <p:cNvSpPr txBox="1"/>
          <p:nvPr/>
        </p:nvSpPr>
        <p:spPr>
          <a:xfrm>
            <a:off x="7929586" y="542926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x</a:t>
            </a:r>
            <a:endParaRPr lang="vi-VN" dirty="0">
              <a:solidFill>
                <a:srgbClr val="C0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7500958" y="5500702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x</a:t>
            </a:r>
            <a:endParaRPr lang="vi-VN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" grpId="0"/>
      <p:bldP spid="31" grpId="0"/>
      <p:bldP spid="32" grpId="0"/>
      <p:bldP spid="33" grpId="0"/>
      <p:bldP spid="43" grpId="0"/>
      <p:bldP spid="44" grpId="0" animBg="1"/>
      <p:bldP spid="49" grpId="0" animBg="1"/>
      <p:bldP spid="50" grpId="0" animBg="1"/>
      <p:bldP spid="64" grpId="0"/>
      <p:bldP spid="65" grpId="0"/>
      <p:bldP spid="66" grpId="0"/>
      <p:bldP spid="67" grpId="0"/>
      <p:bldP spid="70" grpId="1"/>
      <p:bldP spid="70" grpId="2"/>
      <p:bldP spid="76" grpId="0" animBg="1"/>
      <p:bldP spid="78" grpId="0" animBg="1"/>
      <p:bldP spid="80" grpId="0"/>
      <p:bldP spid="80" grpId="1"/>
      <p:bldP spid="111" grpId="0"/>
      <p:bldP spid="112" grpId="0"/>
      <p:bldP spid="113" grpId="0"/>
      <p:bldP spid="114" grpId="0"/>
      <p:bldP spid="125" grpId="0"/>
      <p:bldP spid="125" grpId="1"/>
      <p:bldP spid="138" grpId="0" animBg="1"/>
      <p:bldP spid="142" grpId="0" animBg="1"/>
      <p:bldP spid="143" grpId="0"/>
      <p:bldP spid="144" grpId="0"/>
      <p:bldP spid="145" grpId="0"/>
      <p:bldP spid="146" grpId="0"/>
      <p:bldP spid="148" grpId="0"/>
      <p:bldP spid="148" grpId="1"/>
      <p:bldP spid="149" grpId="0"/>
      <p:bldP spid="1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0" y="998538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 flipV="1">
            <a:off x="0" y="107315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68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202953">
            <a:off x="54769" y="5714206"/>
            <a:ext cx="11049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041482" y="2381"/>
            <a:ext cx="11049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5459413"/>
            <a:ext cx="1443038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838200" y="3810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72" name="Picture 9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588"/>
            <a:ext cx="1104901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3962400" y="1295400"/>
            <a:ext cx="518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914400" y="990600"/>
            <a:ext cx="7772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u="sng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2800" b="1" u="sng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i="1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ABC, kẻ đường cao AM và BN cắt nhau tại Q. Chứng minh: Tứ giác MQNC và ABMN nội tiếp được đường tròn</a:t>
            </a:r>
          </a:p>
        </p:txBody>
      </p:sp>
      <p:pic>
        <p:nvPicPr>
          <p:cNvPr id="58397" name="Picture 29" descr="GhiBai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6" name="Group 84"/>
          <p:cNvGrpSpPr>
            <a:grpSpLocks/>
          </p:cNvGrpSpPr>
          <p:nvPr/>
        </p:nvGrpSpPr>
        <p:grpSpPr bwMode="auto">
          <a:xfrm>
            <a:off x="0" y="2314575"/>
            <a:ext cx="4267200" cy="2486025"/>
            <a:chOff x="0" y="1458"/>
            <a:chExt cx="2688" cy="1566"/>
          </a:xfrm>
        </p:grpSpPr>
        <p:sp>
          <p:nvSpPr>
            <p:cNvPr id="11295" name="Line 52"/>
            <p:cNvSpPr>
              <a:spLocks noChangeShapeType="1"/>
            </p:cNvSpPr>
            <p:nvPr/>
          </p:nvSpPr>
          <p:spPr bwMode="auto">
            <a:xfrm flipH="1">
              <a:off x="240" y="1641"/>
              <a:ext cx="720" cy="11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Line 53"/>
            <p:cNvSpPr>
              <a:spLocks noChangeShapeType="1"/>
            </p:cNvSpPr>
            <p:nvPr/>
          </p:nvSpPr>
          <p:spPr bwMode="auto">
            <a:xfrm flipH="1">
              <a:off x="240" y="2793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Line 54"/>
            <p:cNvSpPr>
              <a:spLocks noChangeShapeType="1"/>
            </p:cNvSpPr>
            <p:nvPr/>
          </p:nvSpPr>
          <p:spPr bwMode="auto">
            <a:xfrm>
              <a:off x="240" y="2793"/>
              <a:ext cx="206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Line 55"/>
            <p:cNvSpPr>
              <a:spLocks noChangeShapeType="1"/>
            </p:cNvSpPr>
            <p:nvPr/>
          </p:nvSpPr>
          <p:spPr bwMode="auto">
            <a:xfrm>
              <a:off x="960" y="1641"/>
              <a:ext cx="1344" cy="11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Text Box 58"/>
            <p:cNvSpPr txBox="1">
              <a:spLocks noChangeArrowheads="1"/>
            </p:cNvSpPr>
            <p:nvPr/>
          </p:nvSpPr>
          <p:spPr bwMode="auto">
            <a:xfrm>
              <a:off x="768" y="1458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1300" name="Text Box 59"/>
            <p:cNvSpPr txBox="1">
              <a:spLocks noChangeArrowheads="1"/>
            </p:cNvSpPr>
            <p:nvPr/>
          </p:nvSpPr>
          <p:spPr bwMode="auto">
            <a:xfrm>
              <a:off x="0" y="2697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1301" name="Text Box 60"/>
            <p:cNvSpPr txBox="1">
              <a:spLocks noChangeArrowheads="1"/>
            </p:cNvSpPr>
            <p:nvPr/>
          </p:nvSpPr>
          <p:spPr bwMode="auto">
            <a:xfrm>
              <a:off x="2304" y="2649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1302" name="Line 64"/>
            <p:cNvSpPr>
              <a:spLocks noChangeShapeType="1"/>
            </p:cNvSpPr>
            <p:nvPr/>
          </p:nvSpPr>
          <p:spPr bwMode="auto">
            <a:xfrm>
              <a:off x="960" y="1641"/>
              <a:ext cx="0" cy="1152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Text Box 66"/>
            <p:cNvSpPr txBox="1">
              <a:spLocks noChangeArrowheads="1"/>
            </p:cNvSpPr>
            <p:nvPr/>
          </p:nvSpPr>
          <p:spPr bwMode="auto">
            <a:xfrm>
              <a:off x="768" y="2793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11304" name="Rectangle 67"/>
            <p:cNvSpPr>
              <a:spLocks noChangeArrowheads="1"/>
            </p:cNvSpPr>
            <p:nvPr/>
          </p:nvSpPr>
          <p:spPr bwMode="auto">
            <a:xfrm>
              <a:off x="960" y="2649"/>
              <a:ext cx="144" cy="144"/>
            </a:xfrm>
            <a:prstGeom prst="rect">
              <a:avLst/>
            </a:prstGeom>
            <a:noFill/>
            <a:ln w="9525">
              <a:solidFill>
                <a:srgbClr val="FF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05" name="Line 68"/>
            <p:cNvSpPr>
              <a:spLocks noChangeShapeType="1"/>
            </p:cNvSpPr>
            <p:nvPr/>
          </p:nvSpPr>
          <p:spPr bwMode="auto">
            <a:xfrm flipV="1">
              <a:off x="228" y="1893"/>
              <a:ext cx="1056" cy="912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Rectangle 69"/>
            <p:cNvSpPr>
              <a:spLocks noChangeArrowheads="1"/>
            </p:cNvSpPr>
            <p:nvPr/>
          </p:nvSpPr>
          <p:spPr bwMode="auto">
            <a:xfrm rot="-2412561">
              <a:off x="1188" y="1930"/>
              <a:ext cx="149" cy="122"/>
            </a:xfrm>
            <a:prstGeom prst="rect">
              <a:avLst/>
            </a:prstGeom>
            <a:noFill/>
            <a:ln w="9525">
              <a:solidFill>
                <a:srgbClr val="FF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07" name="Text Box 70"/>
            <p:cNvSpPr txBox="1">
              <a:spLocks noChangeArrowheads="1"/>
            </p:cNvSpPr>
            <p:nvPr/>
          </p:nvSpPr>
          <p:spPr bwMode="auto">
            <a:xfrm>
              <a:off x="1200" y="1689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11308" name="Text Box 71"/>
            <p:cNvSpPr txBox="1">
              <a:spLocks noChangeArrowheads="1"/>
            </p:cNvSpPr>
            <p:nvPr/>
          </p:nvSpPr>
          <p:spPr bwMode="auto">
            <a:xfrm>
              <a:off x="936" y="2121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</p:grpSp>
      <p:sp>
        <p:nvSpPr>
          <p:cNvPr id="11277" name="Text Box 73"/>
          <p:cNvSpPr txBox="1">
            <a:spLocks noChangeArrowheads="1"/>
          </p:cNvSpPr>
          <p:nvPr/>
        </p:nvSpPr>
        <p:spPr bwMode="auto">
          <a:xfrm>
            <a:off x="3657600" y="2209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</a:t>
            </a:r>
            <a:endParaRPr lang="en-US" altLang="en-US" sz="2400" i="1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81"/>
          <p:cNvGrpSpPr>
            <a:grpSpLocks/>
          </p:cNvGrpSpPr>
          <p:nvPr/>
        </p:nvGrpSpPr>
        <p:grpSpPr bwMode="auto">
          <a:xfrm>
            <a:off x="3581400" y="2590801"/>
            <a:ext cx="5105400" cy="1200151"/>
            <a:chOff x="2256" y="1776"/>
            <a:chExt cx="3216" cy="756"/>
          </a:xfrm>
        </p:grpSpPr>
        <p:sp>
          <p:nvSpPr>
            <p:cNvPr id="9247" name="Text Box 74"/>
            <p:cNvSpPr txBox="1">
              <a:spLocks noChangeArrowheads="1"/>
            </p:cNvSpPr>
            <p:nvPr/>
          </p:nvSpPr>
          <p:spPr bwMode="auto">
            <a:xfrm>
              <a:off x="2256" y="1776"/>
              <a:ext cx="3216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2900" indent="-342900">
                <a:buSzPts val="2400"/>
                <a:buFont typeface="Wingdings" panose="05000000000000000000" pitchFamily="2" charset="2"/>
                <a:buChar char="v"/>
                <a:defRPr/>
              </a:pP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Tứ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MQNC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>
                <a:defRPr/>
              </a:pP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mà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đỉnh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đối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nhau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MQNC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r>
                <a:rPr lang="en-US" sz="2400" dirty="0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tiếp</a:t>
              </a:r>
              <a:endParaRPr lang="en-US" sz="2400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294" name="Object 75"/>
            <p:cNvGraphicFramePr>
              <a:graphicFrameLocks noChangeAspect="1"/>
            </p:cNvGraphicFramePr>
            <p:nvPr/>
          </p:nvGraphicFramePr>
          <p:xfrm>
            <a:off x="4128" y="1797"/>
            <a:ext cx="1268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32" name="Equation" r:id="rId6" imgW="1205977" imgH="253890" progId="Equation.DSMT4">
                    <p:embed/>
                  </p:oleObj>
                </mc:Choice>
                <mc:Fallback>
                  <p:oleObj name="Equation" r:id="rId6" imgW="1205977" imgH="25389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28" y="1797"/>
                          <a:ext cx="1268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3706288" y="3824001"/>
            <a:ext cx="5105400" cy="461963"/>
            <a:chOff x="2544" y="2640"/>
            <a:chExt cx="3216" cy="291"/>
          </a:xfrm>
        </p:grpSpPr>
        <p:sp>
          <p:nvSpPr>
            <p:cNvPr id="11291" name="Text Box 77"/>
            <p:cNvSpPr txBox="1">
              <a:spLocks noChangeArrowheads="1"/>
            </p:cNvSpPr>
            <p:nvPr/>
          </p:nvSpPr>
          <p:spPr bwMode="auto">
            <a:xfrm>
              <a:off x="2544" y="2640"/>
              <a:ext cx="321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SzPts val="2400"/>
                <a:buFont typeface="Wingdings" panose="05000000000000000000" pitchFamily="2" charset="2"/>
                <a:buChar char="v"/>
              </a:pPr>
              <a:r>
                <a:rPr lang="en-US" altLang="en-US" sz="2400">
                  <a:solidFill>
                    <a:srgbClr val="33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Tứ giác ABMC có:</a:t>
              </a:r>
            </a:p>
          </p:txBody>
        </p:sp>
        <p:graphicFrame>
          <p:nvGraphicFramePr>
            <p:cNvPr id="11292" name="Object 78"/>
            <p:cNvGraphicFramePr>
              <a:graphicFrameLocks noChangeAspect="1"/>
            </p:cNvGraphicFramePr>
            <p:nvPr/>
          </p:nvGraphicFramePr>
          <p:xfrm>
            <a:off x="4365" y="2664"/>
            <a:ext cx="1299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33" name="Equation" r:id="rId8" imgW="1206500" imgH="228600" progId="Equation.DSMT4">
                    <p:embed/>
                  </p:oleObj>
                </mc:Choice>
                <mc:Fallback>
                  <p:oleObj name="Equation" r:id="rId8" imgW="12065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5" y="2664"/>
                          <a:ext cx="1299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381000" y="2590800"/>
            <a:ext cx="1676400" cy="1885950"/>
            <a:chOff x="240" y="1632"/>
            <a:chExt cx="1056" cy="1188"/>
          </a:xfrm>
        </p:grpSpPr>
        <p:sp>
          <p:nvSpPr>
            <p:cNvPr id="11287" name="Line 83"/>
            <p:cNvSpPr>
              <a:spLocks noChangeShapeType="1"/>
            </p:cNvSpPr>
            <p:nvPr/>
          </p:nvSpPr>
          <p:spPr bwMode="auto">
            <a:xfrm flipH="1">
              <a:off x="960" y="1908"/>
              <a:ext cx="336" cy="912"/>
            </a:xfrm>
            <a:prstGeom prst="line">
              <a:avLst/>
            </a:prstGeom>
            <a:noFill/>
            <a:ln w="571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85"/>
            <p:cNvSpPr>
              <a:spLocks noChangeShapeType="1"/>
            </p:cNvSpPr>
            <p:nvPr/>
          </p:nvSpPr>
          <p:spPr bwMode="auto">
            <a:xfrm flipH="1">
              <a:off x="240" y="2784"/>
              <a:ext cx="720" cy="0"/>
            </a:xfrm>
            <a:prstGeom prst="line">
              <a:avLst/>
            </a:prstGeom>
            <a:noFill/>
            <a:ln w="571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86"/>
            <p:cNvSpPr>
              <a:spLocks noChangeShapeType="1"/>
            </p:cNvSpPr>
            <p:nvPr/>
          </p:nvSpPr>
          <p:spPr bwMode="auto">
            <a:xfrm flipH="1">
              <a:off x="240" y="1632"/>
              <a:ext cx="720" cy="1152"/>
            </a:xfrm>
            <a:prstGeom prst="line">
              <a:avLst/>
            </a:prstGeom>
            <a:noFill/>
            <a:ln w="571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87"/>
            <p:cNvSpPr>
              <a:spLocks noChangeShapeType="1"/>
            </p:cNvSpPr>
            <p:nvPr/>
          </p:nvSpPr>
          <p:spPr bwMode="auto">
            <a:xfrm>
              <a:off x="960" y="1632"/>
              <a:ext cx="336" cy="288"/>
            </a:xfrm>
            <a:prstGeom prst="line">
              <a:avLst/>
            </a:prstGeom>
            <a:noFill/>
            <a:ln w="5715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57" name="Rectangle 89"/>
          <p:cNvSpPr>
            <a:spLocks noChangeArrowheads="1"/>
          </p:cNvSpPr>
          <p:nvPr/>
        </p:nvSpPr>
        <p:spPr bwMode="auto">
          <a:xfrm rot="-5400000">
            <a:off x="1257300" y="4133850"/>
            <a:ext cx="266700" cy="266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458" name="Line 90"/>
          <p:cNvSpPr>
            <a:spLocks noChangeShapeType="1"/>
          </p:cNvSpPr>
          <p:nvPr/>
        </p:nvSpPr>
        <p:spPr bwMode="auto">
          <a:xfrm>
            <a:off x="1524000" y="25908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59" name="Line 91"/>
          <p:cNvSpPr>
            <a:spLocks noChangeShapeType="1"/>
          </p:cNvSpPr>
          <p:nvPr/>
        </p:nvSpPr>
        <p:spPr bwMode="auto">
          <a:xfrm flipV="1">
            <a:off x="381000" y="2990850"/>
            <a:ext cx="1676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60" name="Rectangle 92"/>
          <p:cNvSpPr>
            <a:spLocks noChangeArrowheads="1"/>
          </p:cNvSpPr>
          <p:nvPr/>
        </p:nvSpPr>
        <p:spPr bwMode="auto">
          <a:xfrm rot="-8310432">
            <a:off x="1695450" y="2914650"/>
            <a:ext cx="228600" cy="2667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462" name="Text Box 94"/>
          <p:cNvSpPr txBox="1">
            <a:spLocks noChangeArrowheads="1"/>
          </p:cNvSpPr>
          <p:nvPr/>
        </p:nvSpPr>
        <p:spPr bwMode="auto">
          <a:xfrm>
            <a:off x="4000500" y="4595812"/>
            <a:ext cx="510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M và N cùng thuộc đường tròn đường kính AB	  </a:t>
            </a:r>
          </a:p>
        </p:txBody>
      </p:sp>
      <p:sp>
        <p:nvSpPr>
          <p:cNvPr id="58464" name="Text Box 96"/>
          <p:cNvSpPr txBox="1">
            <a:spLocks noChangeArrowheads="1"/>
          </p:cNvSpPr>
          <p:nvPr/>
        </p:nvSpPr>
        <p:spPr bwMode="auto">
          <a:xfrm>
            <a:off x="3581400" y="5537708"/>
            <a:ext cx="510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Vậy: ABMN nội tiếp đường tròn 	đường kính AB.</a:t>
            </a:r>
          </a:p>
        </p:txBody>
      </p:sp>
    </p:spTree>
    <p:extLst>
      <p:ext uri="{BB962C8B-B14F-4D97-AF65-F5344CB8AC3E}">
        <p14:creationId xmlns:p14="http://schemas.microsoft.com/office/powerpoint/2010/main" val="2428298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5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57" grpId="0" animBg="1"/>
      <p:bldP spid="58458" grpId="0" animBg="1"/>
      <p:bldP spid="58459" grpId="0" animBg="1"/>
      <p:bldP spid="58460" grpId="0" animBg="1"/>
      <p:bldP spid="58462" grpId="0"/>
      <p:bldP spid="584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Bài</a:t>
            </a:r>
            <a:r>
              <a:rPr lang="en-US" dirty="0" smtClean="0"/>
              <a:t> 2: Cho tam </a:t>
            </a:r>
            <a:r>
              <a:rPr lang="en-US" dirty="0" err="1" smtClean="0"/>
              <a:t>giác</a:t>
            </a:r>
            <a:r>
              <a:rPr lang="en-US" dirty="0" smtClean="0"/>
              <a:t> </a:t>
            </a:r>
            <a:r>
              <a:rPr lang="en-US" dirty="0" err="1" smtClean="0"/>
              <a:t>nhọn</a:t>
            </a:r>
            <a:r>
              <a:rPr lang="en-US" dirty="0" smtClean="0"/>
              <a:t> ABC (AB &lt; AC)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(O). </a:t>
            </a:r>
            <a:r>
              <a:rPr lang="en-US" dirty="0" err="1" smtClean="0"/>
              <a:t>Các</a:t>
            </a:r>
            <a:r>
              <a:rPr lang="en-US" dirty="0" smtClean="0"/>
              <a:t> 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AD, BE, CF </a:t>
            </a:r>
            <a:r>
              <a:rPr lang="en-US" dirty="0" err="1" smtClean="0"/>
              <a:t>cắt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r>
              <a:rPr lang="en-US" dirty="0" smtClean="0"/>
              <a:t> H, </a:t>
            </a:r>
            <a:r>
              <a:rPr lang="en-US" dirty="0" err="1" smtClean="0"/>
              <a:t>Kẻ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kính</a:t>
            </a:r>
            <a:r>
              <a:rPr lang="en-US" dirty="0" smtClean="0"/>
              <a:t> AK.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Chứng</a:t>
            </a:r>
            <a:r>
              <a:rPr lang="en-US" dirty="0" smtClean="0"/>
              <a:t> minh: BCEF, AFDC, ABDE, AEHF, BFHD,CDHE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Gọi</a:t>
            </a:r>
            <a:r>
              <a:rPr lang="en-US" dirty="0" smtClean="0"/>
              <a:t> I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 BC </a:t>
            </a:r>
            <a:r>
              <a:rPr lang="en-US" dirty="0" err="1" smtClean="0"/>
              <a:t>và</a:t>
            </a:r>
            <a:r>
              <a:rPr lang="en-US" dirty="0" smtClean="0"/>
              <a:t> EF. Tia KH </a:t>
            </a:r>
            <a:r>
              <a:rPr lang="en-US" dirty="0" err="1" smtClean="0"/>
              <a:t>cắt</a:t>
            </a:r>
            <a:r>
              <a:rPr lang="en-US" dirty="0" smtClean="0"/>
              <a:t> (O) </a:t>
            </a:r>
            <a:r>
              <a:rPr lang="en-US" dirty="0" err="1" smtClean="0"/>
              <a:t>tại</a:t>
            </a:r>
            <a:r>
              <a:rPr lang="en-US" dirty="0" smtClean="0"/>
              <a:t> M. </a:t>
            </a:r>
            <a:r>
              <a:rPr lang="en-US" dirty="0" err="1" smtClean="0"/>
              <a:t>Chứng</a:t>
            </a:r>
            <a:r>
              <a:rPr lang="en-US" dirty="0" smtClean="0"/>
              <a:t> minh A, M, E, H, F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tròn</a:t>
            </a:r>
            <a:r>
              <a:rPr lang="en-US" dirty="0" smtClean="0"/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/>
              <a:t>Chứng</a:t>
            </a:r>
            <a:r>
              <a:rPr lang="en-US" dirty="0" smtClean="0"/>
              <a:t> minh: IMFB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tứ</a:t>
            </a:r>
            <a:r>
              <a:rPr lang="en-US" dirty="0" smtClean="0"/>
              <a:t> </a:t>
            </a:r>
            <a:r>
              <a:rPr lang="en-US" dirty="0" err="1" smtClean="0"/>
              <a:t>giác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suy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smtClean="0"/>
              <a:t>I, A, M </a:t>
            </a:r>
            <a:r>
              <a:rPr lang="en-US" dirty="0" err="1" smtClean="0"/>
              <a:t>thẳng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.</a:t>
            </a:r>
          </a:p>
          <a:p>
            <a:pPr marL="514350" indent="-514350">
              <a:buAutoNum type="alphaLcParenR"/>
            </a:pPr>
            <a:endParaRPr lang="vi-V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929190" y="3429000"/>
          <a:ext cx="1778013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Equation" r:id="rId3" imgW="812520" imgH="228600" progId="Equation.DSMT4">
                  <p:embed/>
                </p:oleObj>
              </mc:Choice>
              <mc:Fallback>
                <p:oleObj name="Equation" r:id="rId3" imgW="81252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3429000"/>
                        <a:ext cx="1778013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868" y="214290"/>
            <a:ext cx="5111750" cy="590465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457200" y="260648"/>
            <a:ext cx="3008313" cy="586551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2: Cho tam </a:t>
            </a:r>
            <a:r>
              <a:rPr lang="en-US" sz="2800" dirty="0" err="1" smtClean="0"/>
              <a:t>giác</a:t>
            </a:r>
            <a:r>
              <a:rPr lang="en-US" sz="2800" dirty="0" smtClean="0"/>
              <a:t> </a:t>
            </a:r>
            <a:r>
              <a:rPr lang="en-US" sz="2800" dirty="0" err="1" smtClean="0"/>
              <a:t>nhọn</a:t>
            </a:r>
            <a:r>
              <a:rPr lang="en-US" sz="2800" dirty="0" smtClean="0"/>
              <a:t> ABC (AB &lt; AC) </a:t>
            </a:r>
            <a:r>
              <a:rPr lang="en-US" sz="2800" dirty="0" err="1" smtClean="0"/>
              <a:t>nội</a:t>
            </a:r>
            <a:r>
              <a:rPr lang="en-US" sz="2800" dirty="0" smtClean="0"/>
              <a:t> </a:t>
            </a:r>
            <a:r>
              <a:rPr lang="en-US" sz="2800" dirty="0" err="1" smtClean="0"/>
              <a:t>tiếp</a:t>
            </a:r>
            <a:r>
              <a:rPr lang="en-US" sz="2800" dirty="0" smtClean="0"/>
              <a:t> (O). </a:t>
            </a:r>
            <a:r>
              <a:rPr lang="en-US" sz="2800" dirty="0" err="1" smtClean="0"/>
              <a:t>Các</a:t>
            </a:r>
            <a:r>
              <a:rPr lang="en-US" sz="2800" dirty="0" smtClean="0"/>
              <a:t> 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cao</a:t>
            </a:r>
            <a:r>
              <a:rPr lang="en-US" sz="2800" dirty="0" smtClean="0"/>
              <a:t> AD, BE, CF </a:t>
            </a:r>
            <a:r>
              <a:rPr lang="en-US" sz="2800" dirty="0" err="1" smtClean="0"/>
              <a:t>cắt</a:t>
            </a:r>
            <a:r>
              <a:rPr lang="en-US" sz="2800" dirty="0" smtClean="0"/>
              <a:t> </a:t>
            </a:r>
            <a:r>
              <a:rPr lang="en-US" sz="2800" dirty="0" err="1" smtClean="0"/>
              <a:t>nhau</a:t>
            </a:r>
            <a:r>
              <a:rPr lang="en-US" sz="2800" dirty="0" smtClean="0"/>
              <a:t> </a:t>
            </a:r>
            <a:r>
              <a:rPr lang="en-US" sz="2800" dirty="0" err="1" smtClean="0"/>
              <a:t>tại</a:t>
            </a:r>
            <a:r>
              <a:rPr lang="en-US" sz="2800" dirty="0" smtClean="0"/>
              <a:t> H, </a:t>
            </a:r>
            <a:r>
              <a:rPr lang="en-US" sz="2800" dirty="0" err="1" smtClean="0"/>
              <a:t>Kẻ</a:t>
            </a:r>
            <a:r>
              <a:rPr lang="en-US" sz="2800" dirty="0" smtClean="0"/>
              <a:t>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kính</a:t>
            </a:r>
            <a:r>
              <a:rPr lang="en-US" sz="2800" dirty="0" smtClean="0"/>
              <a:t> AK.</a:t>
            </a:r>
          </a:p>
          <a:p>
            <a:pPr marL="514350" indent="-514350">
              <a:buAutoNum type="alphaLcParenR"/>
            </a:pPr>
            <a:r>
              <a:rPr lang="en-US" sz="2800" dirty="0" err="1" smtClean="0"/>
              <a:t>Chứng</a:t>
            </a:r>
            <a:r>
              <a:rPr lang="en-US" sz="2800" dirty="0" smtClean="0"/>
              <a:t> minh: BCEF, AFDC, ABDE, AEHF, BFHD,CDHE </a:t>
            </a:r>
            <a:r>
              <a:rPr lang="en-US" sz="2800" dirty="0" err="1" smtClean="0"/>
              <a:t>nội</a:t>
            </a:r>
            <a:r>
              <a:rPr lang="en-US" sz="2800" dirty="0" smtClean="0"/>
              <a:t> </a:t>
            </a:r>
            <a:r>
              <a:rPr lang="en-US" sz="2800" dirty="0" err="1" smtClean="0"/>
              <a:t>tiếp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stCxn id="13" idx="3"/>
            <a:endCxn id="13" idx="5"/>
          </p:cNvCxnSpPr>
          <p:nvPr/>
        </p:nvCxnSpPr>
        <p:spPr>
          <a:xfrm>
            <a:off x="6172059" y="4134478"/>
            <a:ext cx="1833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10188" y="3446376"/>
            <a:ext cx="202723" cy="158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412899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2071670" y="5098864"/>
          <a:ext cx="1285884" cy="361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7" name="Equation" r:id="rId3" imgW="812520" imgH="228600" progId="Equation.DSMT4">
                  <p:embed/>
                </p:oleObj>
              </mc:Choice>
              <mc:Fallback>
                <p:oleObj name="Equation" r:id="rId3" imgW="81252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5098864"/>
                        <a:ext cx="1285884" cy="3616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643702" y="4000504"/>
            <a:ext cx="142876" cy="128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643834" y="435769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0" grpId="0" animBg="1"/>
      <p:bldP spid="43" grpId="0"/>
      <p:bldP spid="44" grpId="0"/>
      <p:bldP spid="45" grpId="0"/>
      <p:bldP spid="53" grpId="0" animBg="1"/>
      <p:bldP spid="59" grpId="0" animBg="1"/>
      <p:bldP spid="60" grpId="0"/>
      <p:bldP spid="61" grpId="0"/>
      <p:bldP spid="62" grpId="0"/>
      <p:bldP spid="24" grpId="0" animBg="1"/>
      <p:bldP spid="25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21429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a)</a:t>
            </a:r>
            <a:r>
              <a:rPr lang="en-US" dirty="0" err="1" smtClean="0"/>
              <a:t>Chứng</a:t>
            </a:r>
            <a:r>
              <a:rPr lang="en-US" dirty="0" smtClean="0"/>
              <a:t> minh: BCEF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	    BCEF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stCxn id="13" idx="3"/>
            <a:endCxn id="13" idx="5"/>
          </p:cNvCxnSpPr>
          <p:nvPr/>
        </p:nvCxnSpPr>
        <p:spPr>
          <a:xfrm>
            <a:off x="6172059" y="4134478"/>
            <a:ext cx="1833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10188" y="3446376"/>
            <a:ext cx="202723" cy="158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412899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643702" y="4000504"/>
            <a:ext cx="142876" cy="128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142976" y="1357298"/>
            <a:ext cx="2786082" cy="953976"/>
            <a:chOff x="827584" y="2186992"/>
            <a:chExt cx="3744416" cy="953976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4572000" y="2689310"/>
              <a:ext cx="0" cy="432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28" name="Group 33"/>
            <p:cNvGrpSpPr/>
            <p:nvPr/>
          </p:nvGrpSpPr>
          <p:grpSpPr>
            <a:xfrm>
              <a:off x="827584" y="2186992"/>
              <a:ext cx="3744416" cy="953976"/>
              <a:chOff x="827584" y="2186992"/>
              <a:chExt cx="3744416" cy="953976"/>
            </a:xfrm>
          </p:grpSpPr>
          <p:grpSp>
            <p:nvGrpSpPr>
              <p:cNvPr id="29" name="Group 34"/>
              <p:cNvGrpSpPr/>
              <p:nvPr/>
            </p:nvGrpSpPr>
            <p:grpSpPr>
              <a:xfrm>
                <a:off x="827584" y="2708920"/>
                <a:ext cx="3744416" cy="432048"/>
                <a:chOff x="611560" y="1700808"/>
                <a:chExt cx="5112568" cy="432048"/>
              </a:xfrm>
            </p:grpSpPr>
            <p:cxnSp>
              <p:nvCxnSpPr>
                <p:cNvPr id="32" name="Straight Connector 31"/>
                <p:cNvCxnSpPr/>
                <p:nvPr/>
              </p:nvCxnSpPr>
              <p:spPr>
                <a:xfrm>
                  <a:off x="611560" y="1700808"/>
                  <a:ext cx="5112568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>
                  <a:off x="611560" y="1700808"/>
                  <a:ext cx="0" cy="43204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Down Arrow 30"/>
              <p:cNvSpPr/>
              <p:nvPr/>
            </p:nvSpPr>
            <p:spPr>
              <a:xfrm flipV="1">
                <a:off x="2627784" y="2186992"/>
                <a:ext cx="412771" cy="521928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500034" y="2357430"/>
          <a:ext cx="1309697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9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2357430"/>
                        <a:ext cx="1309697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3190875" y="2357430"/>
          <a:ext cx="13096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0" name="Equation" r:id="rId5" imgW="698400" imgH="228600" progId="Equation.DSMT4">
                  <p:embed/>
                </p:oleObj>
              </mc:Choice>
              <mc:Fallback>
                <p:oleObj name="Equation" r:id="rId5" imgW="69840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5" y="2357430"/>
                        <a:ext cx="130968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57158" y="2786058"/>
            <a:ext cx="1843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(BE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)</a:t>
            </a:r>
            <a:endParaRPr lang="vi-VN" dirty="0"/>
          </a:p>
        </p:txBody>
      </p:sp>
      <p:sp>
        <p:nvSpPr>
          <p:cNvPr id="36" name="TextBox 35"/>
          <p:cNvSpPr txBox="1"/>
          <p:nvPr/>
        </p:nvSpPr>
        <p:spPr>
          <a:xfrm>
            <a:off x="2871423" y="2857496"/>
            <a:ext cx="1843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(BE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)</a:t>
            </a:r>
            <a:endParaRPr lang="vi-VN" dirty="0"/>
          </a:p>
        </p:txBody>
      </p:sp>
      <p:cxnSp>
        <p:nvCxnSpPr>
          <p:cNvPr id="40" name="Straight Connector 39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572396" y="428625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21429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a)</a:t>
            </a:r>
            <a:r>
              <a:rPr lang="en-US" u="sng" dirty="0" err="1" smtClean="0">
                <a:solidFill>
                  <a:srgbClr val="FF0000"/>
                </a:solidFill>
              </a:rPr>
              <a:t>Chứng</a:t>
            </a:r>
            <a:r>
              <a:rPr lang="en-US" u="sng" dirty="0" smtClean="0">
                <a:solidFill>
                  <a:srgbClr val="FF0000"/>
                </a:solidFill>
              </a:rPr>
              <a:t> minh: BCEF </a:t>
            </a:r>
            <a:r>
              <a:rPr lang="en-US" u="sng" dirty="0" err="1" smtClean="0">
                <a:solidFill>
                  <a:srgbClr val="FF0000"/>
                </a:solidFill>
              </a:rPr>
              <a:t>nội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tiếp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Xét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tứ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giác</a:t>
            </a:r>
            <a:r>
              <a:rPr lang="en-US" dirty="0" smtClean="0">
                <a:solidFill>
                  <a:srgbClr val="00B0F0"/>
                </a:solidFill>
              </a:rPr>
              <a:t> BCEF </a:t>
            </a:r>
            <a:r>
              <a:rPr lang="en-US" dirty="0" err="1" smtClean="0">
                <a:solidFill>
                  <a:srgbClr val="00B0F0"/>
                </a:solidFill>
              </a:rPr>
              <a:t>có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stCxn id="13" idx="3"/>
            <a:endCxn id="13" idx="5"/>
          </p:cNvCxnSpPr>
          <p:nvPr/>
        </p:nvCxnSpPr>
        <p:spPr>
          <a:xfrm>
            <a:off x="6172059" y="4134478"/>
            <a:ext cx="1833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10188" y="3446376"/>
            <a:ext cx="202723" cy="158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412899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643702" y="4000504"/>
            <a:ext cx="142876" cy="128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846138" y="1404933"/>
          <a:ext cx="1422591" cy="130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5" name="Equation" r:id="rId3" imgW="799920" imgH="736560" progId="Equation.DSMT4">
                  <p:embed/>
                </p:oleObj>
              </mc:Choice>
              <mc:Fallback>
                <p:oleObj name="Equation" r:id="rId3" imgW="79992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1404933"/>
                        <a:ext cx="1422591" cy="1309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2111125" y="1428736"/>
            <a:ext cx="2389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(BE </a:t>
            </a:r>
            <a:r>
              <a:rPr lang="en-US" sz="2400" dirty="0" err="1" smtClean="0">
                <a:solidFill>
                  <a:srgbClr val="0070C0"/>
                </a:solidFill>
              </a:rPr>
              <a:t>là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đường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cao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  <a:endParaRPr lang="vi-VN" sz="2400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57043" y="1928802"/>
            <a:ext cx="2379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</a:rPr>
              <a:t>(BF </a:t>
            </a:r>
            <a:r>
              <a:rPr lang="en-US" sz="2400" dirty="0" err="1" smtClean="0">
                <a:solidFill>
                  <a:srgbClr val="00B0F0"/>
                </a:solidFill>
              </a:rPr>
              <a:t>là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đường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cao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vi-VN" sz="2400" dirty="0">
              <a:solidFill>
                <a:srgbClr val="00B0F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157043" y="2357430"/>
            <a:ext cx="35993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( </a:t>
            </a:r>
            <a:r>
              <a:rPr lang="en-US" sz="2400" dirty="0" err="1" smtClean="0">
                <a:solidFill>
                  <a:srgbClr val="C00000"/>
                </a:solidFill>
              </a:rPr>
              <a:t>tg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có</a:t>
            </a:r>
            <a:r>
              <a:rPr lang="en-US" sz="2400" dirty="0" smtClean="0">
                <a:solidFill>
                  <a:srgbClr val="C00000"/>
                </a:solidFill>
              </a:rPr>
              <a:t> 2 </a:t>
            </a:r>
            <a:r>
              <a:rPr lang="en-US" sz="2400" dirty="0" err="1" smtClean="0">
                <a:solidFill>
                  <a:srgbClr val="C00000"/>
                </a:solidFill>
              </a:rPr>
              <a:t>đỉnh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kề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nhau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cùng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2400" dirty="0" err="1" smtClean="0">
                <a:solidFill>
                  <a:srgbClr val="C00000"/>
                </a:solidFill>
              </a:rPr>
              <a:t>nhìn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một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cạnh</a:t>
            </a:r>
            <a:r>
              <a:rPr lang="en-US" sz="2400" dirty="0" smtClean="0">
                <a:solidFill>
                  <a:srgbClr val="C00000"/>
                </a:solidFill>
              </a:rPr>
              <a:t> BC </a:t>
            </a:r>
            <a:r>
              <a:rPr lang="en-US" sz="2400" dirty="0" err="1" smtClean="0">
                <a:solidFill>
                  <a:srgbClr val="C00000"/>
                </a:solidFill>
              </a:rPr>
              <a:t>dưới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2400" dirty="0" err="1" smtClean="0">
                <a:solidFill>
                  <a:srgbClr val="C00000"/>
                </a:solidFill>
              </a:rPr>
              <a:t>một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góc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bằng</a:t>
            </a:r>
            <a:r>
              <a:rPr lang="en-US" sz="2400" dirty="0" smtClean="0">
                <a:solidFill>
                  <a:srgbClr val="C00000"/>
                </a:solidFill>
              </a:rPr>
              <a:t> 90</a:t>
            </a:r>
            <a:r>
              <a:rPr lang="en-US" dirty="0" smtClean="0">
                <a:solidFill>
                  <a:srgbClr val="C00000"/>
                </a:solidFill>
              </a:rPr>
              <a:t>˚)</a:t>
            </a:r>
            <a:endParaRPr lang="vi-VN" dirty="0">
              <a:solidFill>
                <a:srgbClr val="C0000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500958" y="42862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21429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a)</a:t>
            </a:r>
            <a:r>
              <a:rPr lang="en-US" dirty="0" err="1" smtClean="0">
                <a:solidFill>
                  <a:srgbClr val="FF0000"/>
                </a:solidFill>
              </a:rPr>
              <a:t>Chứng</a:t>
            </a:r>
            <a:r>
              <a:rPr lang="en-US" dirty="0" smtClean="0">
                <a:solidFill>
                  <a:srgbClr val="FF0000"/>
                </a:solidFill>
              </a:rPr>
              <a:t> minh: 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stCxn id="13" idx="3"/>
            <a:endCxn id="13" idx="5"/>
          </p:cNvCxnSpPr>
          <p:nvPr/>
        </p:nvCxnSpPr>
        <p:spPr>
          <a:xfrm>
            <a:off x="6172059" y="4134478"/>
            <a:ext cx="1833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71106" y="3429717"/>
            <a:ext cx="145893" cy="1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412899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500826" y="4000504"/>
            <a:ext cx="142876" cy="1285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grpSp>
        <p:nvGrpSpPr>
          <p:cNvPr id="2" name="Group 25"/>
          <p:cNvGrpSpPr/>
          <p:nvPr/>
        </p:nvGrpSpPr>
        <p:grpSpPr>
          <a:xfrm>
            <a:off x="1214414" y="1903520"/>
            <a:ext cx="2786082" cy="525348"/>
            <a:chOff x="827584" y="2186992"/>
            <a:chExt cx="3744416" cy="953976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4572000" y="2689310"/>
              <a:ext cx="0" cy="432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3" name="Group 33"/>
            <p:cNvGrpSpPr/>
            <p:nvPr/>
          </p:nvGrpSpPr>
          <p:grpSpPr>
            <a:xfrm>
              <a:off x="827584" y="2186992"/>
              <a:ext cx="3744416" cy="953976"/>
              <a:chOff x="827584" y="2186992"/>
              <a:chExt cx="3744416" cy="953976"/>
            </a:xfrm>
          </p:grpSpPr>
          <p:grpSp>
            <p:nvGrpSpPr>
              <p:cNvPr id="4" name="Group 34"/>
              <p:cNvGrpSpPr/>
              <p:nvPr/>
            </p:nvGrpSpPr>
            <p:grpSpPr>
              <a:xfrm>
                <a:off x="827584" y="2708920"/>
                <a:ext cx="3744416" cy="432048"/>
                <a:chOff x="611560" y="1700808"/>
                <a:chExt cx="5112568" cy="432048"/>
              </a:xfrm>
            </p:grpSpPr>
            <p:cxnSp>
              <p:nvCxnSpPr>
                <p:cNvPr id="32" name="Straight Connector 31"/>
                <p:cNvCxnSpPr/>
                <p:nvPr/>
              </p:nvCxnSpPr>
              <p:spPr>
                <a:xfrm>
                  <a:off x="611560" y="1700808"/>
                  <a:ext cx="5112568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>
                  <a:off x="611560" y="1700808"/>
                  <a:ext cx="0" cy="43204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Down Arrow 30"/>
              <p:cNvSpPr/>
              <p:nvPr/>
            </p:nvSpPr>
            <p:spPr>
              <a:xfrm flipV="1">
                <a:off x="2627784" y="2186992"/>
                <a:ext cx="412771" cy="521928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428596" y="2428868"/>
          <a:ext cx="2143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6" name="Equation" r:id="rId3" imgW="1143000" imgH="228600" progId="Equation.DSMT4">
                  <p:embed/>
                </p:oleObj>
              </mc:Choice>
              <mc:Fallback>
                <p:oleObj name="Equation" r:id="rId3" imgW="11430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2428868"/>
                        <a:ext cx="21431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3143240" y="2571744"/>
          <a:ext cx="15478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7" name="Equation" r:id="rId5" imgW="825480" imgH="228600" progId="Equation.DSMT4">
                  <p:embed/>
                </p:oleObj>
              </mc:Choice>
              <mc:Fallback>
                <p:oleObj name="Equation" r:id="rId5" imgW="82548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2571744"/>
                        <a:ext cx="15478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2871423" y="2988230"/>
            <a:ext cx="2170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(</a:t>
            </a:r>
            <a:r>
              <a:rPr lang="en-US" dirty="0" err="1" smtClean="0">
                <a:solidFill>
                  <a:srgbClr val="7030A0"/>
                </a:solidFill>
              </a:rPr>
              <a:t>Cùng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chắn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cung</a:t>
            </a:r>
            <a:r>
              <a:rPr lang="en-US" dirty="0" smtClean="0">
                <a:solidFill>
                  <a:srgbClr val="7030A0"/>
                </a:solidFill>
              </a:rPr>
              <a:t> AC )</a:t>
            </a:r>
            <a:endParaRPr lang="vi-VN" dirty="0">
              <a:solidFill>
                <a:srgbClr val="7030A0"/>
              </a:solidFill>
            </a:endParaRPr>
          </a:p>
        </p:txBody>
      </p:sp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3071802" y="285728"/>
          <a:ext cx="1643074" cy="462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8" name="Equation" r:id="rId7" imgW="812520" imgH="228600" progId="Equation.DSMT4">
                  <p:embed/>
                </p:oleObj>
              </mc:Choice>
              <mc:Fallback>
                <p:oleObj name="Equation" r:id="rId7" imgW="81252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285728"/>
                        <a:ext cx="1643074" cy="462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72396" y="42862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</a:t>
            </a:r>
            <a:endParaRPr lang="vi-VN" sz="2400" dirty="0"/>
          </a:p>
        </p:txBody>
      </p:sp>
      <p:sp>
        <p:nvSpPr>
          <p:cNvPr id="39" name="Freeform 38"/>
          <p:cNvSpPr/>
          <p:nvPr/>
        </p:nvSpPr>
        <p:spPr>
          <a:xfrm>
            <a:off x="6413863" y="2821577"/>
            <a:ext cx="156754" cy="93903"/>
          </a:xfrm>
          <a:custGeom>
            <a:avLst/>
            <a:gdLst>
              <a:gd name="connsiteX0" fmla="*/ 0 w 156754"/>
              <a:gd name="connsiteY0" fmla="*/ 0 h 93903"/>
              <a:gd name="connsiteX1" fmla="*/ 65314 w 156754"/>
              <a:gd name="connsiteY1" fmla="*/ 78377 h 93903"/>
              <a:gd name="connsiteX2" fmla="*/ 104503 w 156754"/>
              <a:gd name="connsiteY2" fmla="*/ 91440 h 93903"/>
              <a:gd name="connsiteX3" fmla="*/ 156754 w 156754"/>
              <a:gd name="connsiteY3" fmla="*/ 91440 h 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754" h="93903">
                <a:moveTo>
                  <a:pt x="0" y="0"/>
                </a:moveTo>
                <a:cubicBezTo>
                  <a:pt x="19278" y="28916"/>
                  <a:pt x="35141" y="58261"/>
                  <a:pt x="65314" y="78377"/>
                </a:cubicBezTo>
                <a:cubicBezTo>
                  <a:pt x="76771" y="86015"/>
                  <a:pt x="90872" y="89493"/>
                  <a:pt x="104503" y="91440"/>
                </a:cubicBezTo>
                <a:cubicBezTo>
                  <a:pt x="121745" y="93903"/>
                  <a:pt x="139337" y="91440"/>
                  <a:pt x="156754" y="9144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Freeform 39"/>
          <p:cNvSpPr/>
          <p:nvPr/>
        </p:nvSpPr>
        <p:spPr>
          <a:xfrm>
            <a:off x="6923314" y="2769326"/>
            <a:ext cx="104503" cy="78377"/>
          </a:xfrm>
          <a:custGeom>
            <a:avLst/>
            <a:gdLst>
              <a:gd name="connsiteX0" fmla="*/ 0 w 104503"/>
              <a:gd name="connsiteY0" fmla="*/ 78377 h 78377"/>
              <a:gd name="connsiteX1" fmla="*/ 65315 w 104503"/>
              <a:gd name="connsiteY1" fmla="*/ 65314 h 78377"/>
              <a:gd name="connsiteX2" fmla="*/ 104503 w 104503"/>
              <a:gd name="connsiteY2" fmla="*/ 0 h 7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503" h="78377">
                <a:moveTo>
                  <a:pt x="0" y="78377"/>
                </a:moveTo>
                <a:cubicBezTo>
                  <a:pt x="21772" y="74023"/>
                  <a:pt x="46038" y="76330"/>
                  <a:pt x="65315" y="65314"/>
                </a:cubicBezTo>
                <a:cubicBezTo>
                  <a:pt x="76347" y="59010"/>
                  <a:pt x="97128" y="14749"/>
                  <a:pt x="104503" y="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TextBox 40"/>
          <p:cNvSpPr txBox="1"/>
          <p:nvPr/>
        </p:nvSpPr>
        <p:spPr>
          <a:xfrm>
            <a:off x="6357950" y="2857496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vi-VN" dirty="0"/>
          </a:p>
        </p:txBody>
      </p:sp>
      <p:sp>
        <p:nvSpPr>
          <p:cNvPr id="42" name="TextBox 41"/>
          <p:cNvSpPr txBox="1"/>
          <p:nvPr/>
        </p:nvSpPr>
        <p:spPr>
          <a:xfrm>
            <a:off x="6923138" y="278605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vi-VN" dirty="0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7643834" y="4071942"/>
            <a:ext cx="357190" cy="28575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 rot="19311763">
            <a:off x="7754834" y="3978323"/>
            <a:ext cx="197629" cy="196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2214546" y="857232"/>
          <a:ext cx="164306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9" name="Equation" r:id="rId9" imgW="812520" imgH="228600" progId="Equation.DSMT4">
                  <p:embed/>
                </p:oleObj>
              </mc:Choice>
              <mc:Fallback>
                <p:oleObj name="Equation" r:id="rId9" imgW="81252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857232"/>
                        <a:ext cx="1643062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ight Arrow 49"/>
          <p:cNvSpPr/>
          <p:nvPr/>
        </p:nvSpPr>
        <p:spPr>
          <a:xfrm rot="16200000">
            <a:off x="2857487" y="1285861"/>
            <a:ext cx="285755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6191794" y="4009204"/>
            <a:ext cx="130629" cy="105596"/>
          </a:xfrm>
          <a:custGeom>
            <a:avLst/>
            <a:gdLst>
              <a:gd name="connsiteX0" fmla="*/ 0 w 130629"/>
              <a:gd name="connsiteY0" fmla="*/ 1093 h 105596"/>
              <a:gd name="connsiteX1" fmla="*/ 117566 w 130629"/>
              <a:gd name="connsiteY1" fmla="*/ 53345 h 105596"/>
              <a:gd name="connsiteX2" fmla="*/ 130629 w 130629"/>
              <a:gd name="connsiteY2" fmla="*/ 105596 h 10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629" h="105596">
                <a:moveTo>
                  <a:pt x="0" y="1093"/>
                </a:moveTo>
                <a:cubicBezTo>
                  <a:pt x="57267" y="10638"/>
                  <a:pt x="87083" y="0"/>
                  <a:pt x="117566" y="53345"/>
                </a:cubicBezTo>
                <a:cubicBezTo>
                  <a:pt x="126473" y="68933"/>
                  <a:pt x="130629" y="105596"/>
                  <a:pt x="130629" y="105596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Freeform 54"/>
          <p:cNvSpPr/>
          <p:nvPr/>
        </p:nvSpPr>
        <p:spPr>
          <a:xfrm>
            <a:off x="7602583" y="4245429"/>
            <a:ext cx="143691" cy="13062"/>
          </a:xfrm>
          <a:custGeom>
            <a:avLst/>
            <a:gdLst>
              <a:gd name="connsiteX0" fmla="*/ 0 w 143691"/>
              <a:gd name="connsiteY0" fmla="*/ 13062 h 13062"/>
              <a:gd name="connsiteX1" fmla="*/ 52251 w 143691"/>
              <a:gd name="connsiteY1" fmla="*/ 0 h 13062"/>
              <a:gd name="connsiteX2" fmla="*/ 143691 w 143691"/>
              <a:gd name="connsiteY2" fmla="*/ 13062 h 1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691" h="13062">
                <a:moveTo>
                  <a:pt x="0" y="13062"/>
                </a:moveTo>
                <a:cubicBezTo>
                  <a:pt x="17417" y="8708"/>
                  <a:pt x="34298" y="0"/>
                  <a:pt x="52251" y="0"/>
                </a:cubicBezTo>
                <a:cubicBezTo>
                  <a:pt x="83040" y="0"/>
                  <a:pt x="143691" y="13062"/>
                  <a:pt x="143691" y="13062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6" name="TextBox 55"/>
          <p:cNvSpPr txBox="1"/>
          <p:nvPr/>
        </p:nvSpPr>
        <p:spPr>
          <a:xfrm>
            <a:off x="6443323" y="1142984"/>
            <a:ext cx="1976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Cùng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chắn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cung</a:t>
            </a:r>
            <a:r>
              <a:rPr lang="en-US" dirty="0" smtClean="0">
                <a:solidFill>
                  <a:srgbClr val="C00000"/>
                </a:solidFill>
              </a:rPr>
              <a:t> AC</a:t>
            </a:r>
            <a:endParaRPr lang="vi-VN" dirty="0">
              <a:solidFill>
                <a:srgbClr val="C00000"/>
              </a:solidFill>
            </a:endParaRPr>
          </a:p>
        </p:txBody>
      </p:sp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1701800" y="1563688"/>
          <a:ext cx="267017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0" name="Equation" r:id="rId11" imgW="1320480" imgH="203040" progId="Equation.DSMT4">
                  <p:embed/>
                </p:oleObj>
              </mc:Choice>
              <mc:Fallback>
                <p:oleObj name="Equation" r:id="rId11" imgW="13204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563688"/>
                        <a:ext cx="267017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ight Arrow 56"/>
          <p:cNvSpPr/>
          <p:nvPr/>
        </p:nvSpPr>
        <p:spPr>
          <a:xfrm rot="16200000">
            <a:off x="1071537" y="2928935"/>
            <a:ext cx="285755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642910" y="3214686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1" name="Equation" r:id="rId13" imgW="723600" imgH="228600" progId="Equation.DSMT4">
                  <p:embed/>
                </p:oleObj>
              </mc:Choice>
              <mc:Fallback>
                <p:oleObj name="Equation" r:id="rId13" imgW="72360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3214686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428596" y="3643314"/>
            <a:ext cx="3538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góc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nội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tiếp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chắn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nửa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tròn</a:t>
            </a:r>
            <a:r>
              <a:rPr lang="en-US" dirty="0" smtClean="0">
                <a:solidFill>
                  <a:srgbClr val="FF0000"/>
                </a:solidFill>
              </a:rPr>
              <a:t> )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 animBg="1"/>
      <p:bldP spid="40" grpId="0" animBg="1"/>
      <p:bldP spid="41" grpId="0"/>
      <p:bldP spid="42" grpId="0"/>
      <p:bldP spid="49" grpId="0" animBg="1"/>
      <p:bldP spid="50" grpId="0" animBg="1"/>
      <p:bldP spid="51" grpId="0" animBg="1"/>
      <p:bldP spid="55" grpId="0" animBg="1"/>
      <p:bldP spid="56" grpId="0"/>
      <p:bldP spid="57" grpId="0" animBg="1"/>
      <p:bldP spid="6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21429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a)</a:t>
            </a:r>
            <a:r>
              <a:rPr lang="en-US" dirty="0" err="1" smtClean="0">
                <a:solidFill>
                  <a:srgbClr val="FF0000"/>
                </a:solidFill>
              </a:rPr>
              <a:t>Chứng</a:t>
            </a:r>
            <a:r>
              <a:rPr lang="en-US" dirty="0" smtClean="0">
                <a:solidFill>
                  <a:srgbClr val="FF0000"/>
                </a:solidFill>
              </a:rPr>
              <a:t> minh: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Ta </a:t>
            </a:r>
            <a:r>
              <a:rPr lang="en-US" dirty="0" err="1" smtClean="0">
                <a:solidFill>
                  <a:srgbClr val="00B050"/>
                </a:solidFill>
              </a:rPr>
              <a:t>có</a:t>
            </a:r>
            <a:r>
              <a:rPr lang="en-US" dirty="0" smtClean="0">
                <a:solidFill>
                  <a:srgbClr val="00B050"/>
                </a:solidFill>
              </a:rPr>
              <a:t>:</a:t>
            </a:r>
          </a:p>
          <a:p>
            <a:pPr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Xét</a:t>
            </a:r>
            <a:r>
              <a:rPr lang="en-US" dirty="0" smtClean="0">
                <a:solidFill>
                  <a:srgbClr val="00B0F0"/>
                </a:solidFill>
              </a:rPr>
              <a:t> ∆ADB </a:t>
            </a:r>
            <a:r>
              <a:rPr lang="en-US" dirty="0" err="1" smtClean="0">
                <a:solidFill>
                  <a:srgbClr val="00B0F0"/>
                </a:solidFill>
              </a:rPr>
              <a:t>và</a:t>
            </a:r>
            <a:r>
              <a:rPr lang="en-US" dirty="0" smtClean="0">
                <a:solidFill>
                  <a:srgbClr val="00B0F0"/>
                </a:solidFill>
              </a:rPr>
              <a:t> ∆ACK </a:t>
            </a:r>
            <a:r>
              <a:rPr lang="en-US" dirty="0" err="1" smtClean="0">
                <a:solidFill>
                  <a:srgbClr val="00B0F0"/>
                </a:solidFill>
              </a:rPr>
              <a:t>có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stCxn id="13" idx="3"/>
            <a:endCxn id="13" idx="5"/>
          </p:cNvCxnSpPr>
          <p:nvPr/>
        </p:nvCxnSpPr>
        <p:spPr>
          <a:xfrm>
            <a:off x="6172059" y="4134478"/>
            <a:ext cx="1833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71106" y="3429717"/>
            <a:ext cx="145893" cy="1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412899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500826" y="4000504"/>
            <a:ext cx="142876" cy="1285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928662" y="2071678"/>
          <a:ext cx="2833688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4" name="Equation" r:id="rId3" imgW="1511280" imgH="1015920" progId="Equation.DSMT4">
                  <p:embed/>
                </p:oleObj>
              </mc:Choice>
              <mc:Fallback>
                <p:oleObj name="Equation" r:id="rId3" imgW="151128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2071678"/>
                        <a:ext cx="2833688" cy="190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4810125" y="5119688"/>
          <a:ext cx="21431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5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5119688"/>
                        <a:ext cx="214313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3071802" y="285728"/>
          <a:ext cx="1643074" cy="462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6" name="Equation" r:id="rId7" imgW="812520" imgH="228600" progId="Equation.DSMT4">
                  <p:embed/>
                </p:oleObj>
              </mc:Choice>
              <mc:Fallback>
                <p:oleObj name="Equation" r:id="rId7" imgW="81252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285728"/>
                        <a:ext cx="1643074" cy="462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72396" y="42862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</a:t>
            </a:r>
            <a:endParaRPr lang="vi-VN" sz="2400" dirty="0"/>
          </a:p>
        </p:txBody>
      </p:sp>
      <p:sp>
        <p:nvSpPr>
          <p:cNvPr id="39" name="Freeform 38"/>
          <p:cNvSpPr/>
          <p:nvPr/>
        </p:nvSpPr>
        <p:spPr>
          <a:xfrm>
            <a:off x="6413863" y="2821577"/>
            <a:ext cx="156754" cy="93903"/>
          </a:xfrm>
          <a:custGeom>
            <a:avLst/>
            <a:gdLst>
              <a:gd name="connsiteX0" fmla="*/ 0 w 156754"/>
              <a:gd name="connsiteY0" fmla="*/ 0 h 93903"/>
              <a:gd name="connsiteX1" fmla="*/ 65314 w 156754"/>
              <a:gd name="connsiteY1" fmla="*/ 78377 h 93903"/>
              <a:gd name="connsiteX2" fmla="*/ 104503 w 156754"/>
              <a:gd name="connsiteY2" fmla="*/ 91440 h 93903"/>
              <a:gd name="connsiteX3" fmla="*/ 156754 w 156754"/>
              <a:gd name="connsiteY3" fmla="*/ 91440 h 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754" h="93903">
                <a:moveTo>
                  <a:pt x="0" y="0"/>
                </a:moveTo>
                <a:cubicBezTo>
                  <a:pt x="19278" y="28916"/>
                  <a:pt x="35141" y="58261"/>
                  <a:pt x="65314" y="78377"/>
                </a:cubicBezTo>
                <a:cubicBezTo>
                  <a:pt x="76771" y="86015"/>
                  <a:pt x="90872" y="89493"/>
                  <a:pt x="104503" y="91440"/>
                </a:cubicBezTo>
                <a:cubicBezTo>
                  <a:pt x="121745" y="93903"/>
                  <a:pt x="139337" y="91440"/>
                  <a:pt x="156754" y="9144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Freeform 39"/>
          <p:cNvSpPr/>
          <p:nvPr/>
        </p:nvSpPr>
        <p:spPr>
          <a:xfrm>
            <a:off x="6923314" y="2769326"/>
            <a:ext cx="104503" cy="78377"/>
          </a:xfrm>
          <a:custGeom>
            <a:avLst/>
            <a:gdLst>
              <a:gd name="connsiteX0" fmla="*/ 0 w 104503"/>
              <a:gd name="connsiteY0" fmla="*/ 78377 h 78377"/>
              <a:gd name="connsiteX1" fmla="*/ 65315 w 104503"/>
              <a:gd name="connsiteY1" fmla="*/ 65314 h 78377"/>
              <a:gd name="connsiteX2" fmla="*/ 104503 w 104503"/>
              <a:gd name="connsiteY2" fmla="*/ 0 h 7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503" h="78377">
                <a:moveTo>
                  <a:pt x="0" y="78377"/>
                </a:moveTo>
                <a:cubicBezTo>
                  <a:pt x="21772" y="74023"/>
                  <a:pt x="46038" y="76330"/>
                  <a:pt x="65315" y="65314"/>
                </a:cubicBezTo>
                <a:cubicBezTo>
                  <a:pt x="76347" y="59010"/>
                  <a:pt x="97128" y="14749"/>
                  <a:pt x="104503" y="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TextBox 40"/>
          <p:cNvSpPr txBox="1"/>
          <p:nvPr/>
        </p:nvSpPr>
        <p:spPr>
          <a:xfrm>
            <a:off x="6357950" y="2857496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vi-VN" dirty="0"/>
          </a:p>
        </p:txBody>
      </p:sp>
      <p:sp>
        <p:nvSpPr>
          <p:cNvPr id="42" name="TextBox 41"/>
          <p:cNvSpPr txBox="1"/>
          <p:nvPr/>
        </p:nvSpPr>
        <p:spPr>
          <a:xfrm>
            <a:off x="6923138" y="278605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vi-VN" dirty="0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7643834" y="4071942"/>
            <a:ext cx="357190" cy="28575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 rot="19311763">
            <a:off x="7754834" y="3978323"/>
            <a:ext cx="197629" cy="196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1" name="Freeform 50"/>
          <p:cNvSpPr/>
          <p:nvPr/>
        </p:nvSpPr>
        <p:spPr>
          <a:xfrm>
            <a:off x="6191794" y="4009204"/>
            <a:ext cx="130629" cy="105596"/>
          </a:xfrm>
          <a:custGeom>
            <a:avLst/>
            <a:gdLst>
              <a:gd name="connsiteX0" fmla="*/ 0 w 130629"/>
              <a:gd name="connsiteY0" fmla="*/ 1093 h 105596"/>
              <a:gd name="connsiteX1" fmla="*/ 117566 w 130629"/>
              <a:gd name="connsiteY1" fmla="*/ 53345 h 105596"/>
              <a:gd name="connsiteX2" fmla="*/ 130629 w 130629"/>
              <a:gd name="connsiteY2" fmla="*/ 105596 h 10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629" h="105596">
                <a:moveTo>
                  <a:pt x="0" y="1093"/>
                </a:moveTo>
                <a:cubicBezTo>
                  <a:pt x="57267" y="10638"/>
                  <a:pt x="87083" y="0"/>
                  <a:pt x="117566" y="53345"/>
                </a:cubicBezTo>
                <a:cubicBezTo>
                  <a:pt x="126473" y="68933"/>
                  <a:pt x="130629" y="105596"/>
                  <a:pt x="130629" y="105596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Freeform 54"/>
          <p:cNvSpPr/>
          <p:nvPr/>
        </p:nvSpPr>
        <p:spPr>
          <a:xfrm>
            <a:off x="7602583" y="4245429"/>
            <a:ext cx="143691" cy="13062"/>
          </a:xfrm>
          <a:custGeom>
            <a:avLst/>
            <a:gdLst>
              <a:gd name="connsiteX0" fmla="*/ 0 w 143691"/>
              <a:gd name="connsiteY0" fmla="*/ 13062 h 13062"/>
              <a:gd name="connsiteX1" fmla="*/ 52251 w 143691"/>
              <a:gd name="connsiteY1" fmla="*/ 0 h 13062"/>
              <a:gd name="connsiteX2" fmla="*/ 143691 w 143691"/>
              <a:gd name="connsiteY2" fmla="*/ 13062 h 1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691" h="13062">
                <a:moveTo>
                  <a:pt x="0" y="13062"/>
                </a:moveTo>
                <a:cubicBezTo>
                  <a:pt x="17417" y="8708"/>
                  <a:pt x="34298" y="0"/>
                  <a:pt x="52251" y="0"/>
                </a:cubicBezTo>
                <a:cubicBezTo>
                  <a:pt x="83040" y="0"/>
                  <a:pt x="143691" y="13062"/>
                  <a:pt x="143691" y="13062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6" name="TextBox 55"/>
          <p:cNvSpPr txBox="1"/>
          <p:nvPr/>
        </p:nvSpPr>
        <p:spPr>
          <a:xfrm>
            <a:off x="2643174" y="2130974"/>
            <a:ext cx="2747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(</a:t>
            </a:r>
            <a:r>
              <a:rPr lang="en-US" sz="2400" dirty="0" err="1" smtClean="0">
                <a:solidFill>
                  <a:srgbClr val="C00000"/>
                </a:solidFill>
              </a:rPr>
              <a:t>Cùng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chắn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cung</a:t>
            </a:r>
            <a:r>
              <a:rPr lang="en-US" sz="2400" dirty="0" smtClean="0">
                <a:solidFill>
                  <a:srgbClr val="C00000"/>
                </a:solidFill>
              </a:rPr>
              <a:t> AC)</a:t>
            </a:r>
            <a:endParaRPr lang="vi-VN" sz="2400" dirty="0">
              <a:solidFill>
                <a:srgbClr val="C00000"/>
              </a:solidFill>
            </a:endParaRPr>
          </a:p>
        </p:txBody>
      </p:sp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4719638" y="5597525"/>
          <a:ext cx="23018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7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638" y="5597525"/>
                        <a:ext cx="23018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1428728" y="857232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8" name="Equation" r:id="rId10" imgW="723600" imgH="228600" progId="Equation.DSMT4">
                  <p:embed/>
                </p:oleObj>
              </mc:Choice>
              <mc:Fallback>
                <p:oleObj name="Equation" r:id="rId10" imgW="7236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857232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2676285" y="916528"/>
            <a:ext cx="4637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(</a:t>
            </a:r>
            <a:r>
              <a:rPr lang="en-US" sz="2400" dirty="0" err="1" smtClean="0">
                <a:solidFill>
                  <a:srgbClr val="00B050"/>
                </a:solidFill>
              </a:rPr>
              <a:t>góc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nội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tiếp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chắn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nửa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đường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tròn</a:t>
            </a:r>
            <a:r>
              <a:rPr lang="en-US" sz="2400" dirty="0" smtClean="0">
                <a:solidFill>
                  <a:srgbClr val="00B050"/>
                </a:solidFill>
              </a:rPr>
              <a:t> )</a:t>
            </a:r>
            <a:endParaRPr lang="vi-VN" sz="2400" dirty="0">
              <a:solidFill>
                <a:srgbClr val="00B05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714612" y="3571876"/>
            <a:ext cx="26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</a:rPr>
              <a:t>(</a:t>
            </a:r>
            <a:r>
              <a:rPr lang="en-US" sz="2400" dirty="0" err="1" smtClean="0">
                <a:solidFill>
                  <a:srgbClr val="00B0F0"/>
                </a:solidFill>
              </a:rPr>
              <a:t>Hai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góc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tương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ứng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vi-VN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1101725" y="-14288"/>
            <a:ext cx="0" cy="3276601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990600" y="-14288"/>
            <a:ext cx="0" cy="6872288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998538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0" y="107315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11"/>
          <p:cNvSpPr txBox="1">
            <a:spLocks noChangeArrowheads="1"/>
          </p:cNvSpPr>
          <p:nvPr/>
        </p:nvSpPr>
        <p:spPr bwMode="auto">
          <a:xfrm>
            <a:off x="1355812" y="324863"/>
            <a:ext cx="7467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47 - 48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TỨ GIÁC  NỘI  TIẾP</a:t>
            </a: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1447800" y="1143000"/>
            <a:ext cx="510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2800"/>
              <a:buFontTx/>
              <a:buNone/>
            </a:pPr>
            <a:r>
              <a:rPr lang="en-US" altLang="en-US" sz="1800" b="1" u="sng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tứ giác nội tiếp:</a:t>
            </a:r>
          </a:p>
        </p:txBody>
      </p:sp>
      <p:grpSp>
        <p:nvGrpSpPr>
          <p:cNvPr id="3080" name="Group 81"/>
          <p:cNvGrpSpPr>
            <a:grpSpLocks/>
          </p:cNvGrpSpPr>
          <p:nvPr/>
        </p:nvGrpSpPr>
        <p:grpSpPr bwMode="auto">
          <a:xfrm>
            <a:off x="1866900" y="1614488"/>
            <a:ext cx="2857500" cy="2500312"/>
            <a:chOff x="576" y="969"/>
            <a:chExt cx="1800" cy="1575"/>
          </a:xfrm>
        </p:grpSpPr>
        <p:sp>
          <p:nvSpPr>
            <p:cNvPr id="3089" name="Text Box 15"/>
            <p:cNvSpPr txBox="1">
              <a:spLocks noChangeArrowheads="1"/>
            </p:cNvSpPr>
            <p:nvPr/>
          </p:nvSpPr>
          <p:spPr bwMode="auto">
            <a:xfrm>
              <a:off x="1344" y="1440"/>
              <a:ext cx="412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3090" name="Oval 16"/>
            <p:cNvSpPr>
              <a:spLocks noChangeArrowheads="1"/>
            </p:cNvSpPr>
            <p:nvPr/>
          </p:nvSpPr>
          <p:spPr bwMode="auto">
            <a:xfrm>
              <a:off x="768" y="1008"/>
              <a:ext cx="1383" cy="1361"/>
            </a:xfrm>
            <a:prstGeom prst="ellipse">
              <a:avLst/>
            </a:prstGeom>
            <a:noFill/>
            <a:ln w="38100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91" name="Line 18"/>
            <p:cNvSpPr>
              <a:spLocks noChangeShapeType="1"/>
            </p:cNvSpPr>
            <p:nvPr/>
          </p:nvSpPr>
          <p:spPr bwMode="auto">
            <a:xfrm flipV="1">
              <a:off x="768" y="1152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19"/>
            <p:cNvSpPr>
              <a:spLocks noChangeShapeType="1"/>
            </p:cNvSpPr>
            <p:nvPr/>
          </p:nvSpPr>
          <p:spPr bwMode="auto">
            <a:xfrm>
              <a:off x="1872" y="1152"/>
              <a:ext cx="24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20"/>
            <p:cNvSpPr>
              <a:spLocks noChangeShapeType="1"/>
            </p:cNvSpPr>
            <p:nvPr/>
          </p:nvSpPr>
          <p:spPr bwMode="auto">
            <a:xfrm flipH="1">
              <a:off x="1728" y="1920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Line 21"/>
            <p:cNvSpPr>
              <a:spLocks noChangeShapeType="1"/>
            </p:cNvSpPr>
            <p:nvPr/>
          </p:nvSpPr>
          <p:spPr bwMode="auto">
            <a:xfrm flipH="1" flipV="1">
              <a:off x="768" y="1728"/>
              <a:ext cx="96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95" name="Group 22"/>
            <p:cNvGrpSpPr>
              <a:grpSpLocks/>
            </p:cNvGrpSpPr>
            <p:nvPr/>
          </p:nvGrpSpPr>
          <p:grpSpPr bwMode="auto">
            <a:xfrm>
              <a:off x="576" y="969"/>
              <a:ext cx="1800" cy="1575"/>
              <a:chOff x="3168" y="1200"/>
              <a:chExt cx="1800" cy="1575"/>
            </a:xfrm>
          </p:grpSpPr>
          <p:sp>
            <p:nvSpPr>
              <p:cNvPr id="3101" name="Text Box 23"/>
              <p:cNvSpPr txBox="1">
                <a:spLocks noChangeArrowheads="1"/>
              </p:cNvSpPr>
              <p:nvPr/>
            </p:nvSpPr>
            <p:spPr bwMode="auto">
              <a:xfrm>
                <a:off x="3168" y="196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3102" name="Text Box 24"/>
              <p:cNvSpPr txBox="1">
                <a:spLocks noChangeArrowheads="1"/>
              </p:cNvSpPr>
              <p:nvPr/>
            </p:nvSpPr>
            <p:spPr bwMode="auto">
              <a:xfrm>
                <a:off x="4440" y="1200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3103" name="Text Box 25"/>
              <p:cNvSpPr txBox="1">
                <a:spLocks noChangeArrowheads="1"/>
              </p:cNvSpPr>
              <p:nvPr/>
            </p:nvSpPr>
            <p:spPr bwMode="auto">
              <a:xfrm>
                <a:off x="4680" y="20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3104" name="Text Box 26"/>
              <p:cNvSpPr txBox="1">
                <a:spLocks noChangeArrowheads="1"/>
              </p:cNvSpPr>
              <p:nvPr/>
            </p:nvSpPr>
            <p:spPr bwMode="auto">
              <a:xfrm>
                <a:off x="4248" y="254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grpSp>
          <p:nvGrpSpPr>
            <p:cNvPr id="3096" name="Group 60"/>
            <p:cNvGrpSpPr>
              <a:grpSpLocks/>
            </p:cNvGrpSpPr>
            <p:nvPr/>
          </p:nvGrpSpPr>
          <p:grpSpPr bwMode="auto">
            <a:xfrm>
              <a:off x="768" y="1152"/>
              <a:ext cx="1344" cy="1152"/>
              <a:chOff x="768" y="1152"/>
              <a:chExt cx="1344" cy="1152"/>
            </a:xfrm>
          </p:grpSpPr>
          <p:sp>
            <p:nvSpPr>
              <p:cNvPr id="3097" name="Line 61"/>
              <p:cNvSpPr>
                <a:spLocks noChangeShapeType="1"/>
              </p:cNvSpPr>
              <p:nvPr/>
            </p:nvSpPr>
            <p:spPr bwMode="auto">
              <a:xfrm flipV="1">
                <a:off x="768" y="1152"/>
                <a:ext cx="1104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" name="Line 62"/>
              <p:cNvSpPr>
                <a:spLocks noChangeShapeType="1"/>
              </p:cNvSpPr>
              <p:nvPr/>
            </p:nvSpPr>
            <p:spPr bwMode="auto">
              <a:xfrm>
                <a:off x="1872" y="1152"/>
                <a:ext cx="240" cy="768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" name="Line 63"/>
              <p:cNvSpPr>
                <a:spLocks noChangeShapeType="1"/>
              </p:cNvSpPr>
              <p:nvPr/>
            </p:nvSpPr>
            <p:spPr bwMode="auto">
              <a:xfrm flipH="1">
                <a:off x="1728" y="1920"/>
                <a:ext cx="384" cy="384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Line 64"/>
              <p:cNvSpPr>
                <a:spLocks noChangeShapeType="1"/>
              </p:cNvSpPr>
              <p:nvPr/>
            </p:nvSpPr>
            <p:spPr bwMode="auto">
              <a:xfrm flipH="1" flipV="1">
                <a:off x="768" y="1728"/>
                <a:ext cx="960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9529" name="Text Box 73"/>
          <p:cNvSpPr txBox="1">
            <a:spLocks noChangeArrowheads="1"/>
          </p:cNvSpPr>
          <p:nvPr/>
        </p:nvSpPr>
        <p:spPr bwMode="auto">
          <a:xfrm>
            <a:off x="4876800" y="16764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nghĩa:</a:t>
            </a:r>
          </a:p>
        </p:txBody>
      </p:sp>
      <p:sp>
        <p:nvSpPr>
          <p:cNvPr id="19530" name="Text Box 74"/>
          <p:cNvSpPr txBox="1">
            <a:spLocks noChangeArrowheads="1"/>
          </p:cNvSpPr>
          <p:nvPr/>
        </p:nvSpPr>
        <p:spPr bwMode="auto">
          <a:xfrm>
            <a:off x="4648200" y="2209800"/>
            <a:ext cx="4038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vi-VN" altLang="en-US" sz="1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altLang="en-US" sz="1800" b="1" i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tứ giác có 4 đỉnh nằm trên đường tròn được gọi là tứ giác nội tiếp đường tròn (gọi tắt là tứ giác nội tiếp)</a:t>
            </a:r>
            <a:r>
              <a:rPr lang="vi-VN" altLang="en-US" sz="1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3083" name="Group 85"/>
          <p:cNvGrpSpPr>
            <a:grpSpLocks/>
          </p:cNvGrpSpPr>
          <p:nvPr/>
        </p:nvGrpSpPr>
        <p:grpSpPr bwMode="auto">
          <a:xfrm>
            <a:off x="1219200" y="4495800"/>
            <a:ext cx="4329113" cy="1560513"/>
            <a:chOff x="768" y="2832"/>
            <a:chExt cx="2727" cy="983"/>
          </a:xfrm>
        </p:grpSpPr>
        <p:sp>
          <p:nvSpPr>
            <p:cNvPr id="19542" name="Rectangle 86"/>
            <p:cNvSpPr>
              <a:spLocks noChangeArrowheads="1"/>
            </p:cNvSpPr>
            <p:nvPr/>
          </p:nvSpPr>
          <p:spPr bwMode="auto">
            <a:xfrm>
              <a:off x="768" y="2832"/>
              <a:ext cx="2727" cy="9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just">
                <a:lnSpc>
                  <a:spcPct val="130000"/>
                </a:lnSpc>
                <a:defRPr/>
              </a:pPr>
              <a:r>
                <a:rPr lang="en-US" sz="28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A, B, C, D       (O; R)  </a:t>
              </a:r>
            </a:p>
            <a:p>
              <a:pPr algn="just">
                <a:lnSpc>
                  <a:spcPct val="130000"/>
                </a:lnSpc>
                <a:defRPr/>
              </a:pPr>
              <a:r>
                <a:rPr lang="en-US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	ABCD </a:t>
              </a:r>
              <a:r>
                <a:rPr lang="en-US" b="1">
                  <a:solidFill>
                    <a:srgbClr val="3333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 tiếp</a:t>
              </a:r>
              <a:r>
                <a:rPr lang="en-US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trong (O; R)</a:t>
              </a:r>
            </a:p>
            <a:p>
              <a:pPr algn="just">
                <a:lnSpc>
                  <a:spcPct val="130000"/>
                </a:lnSpc>
                <a:defRPr/>
              </a:pPr>
              <a:r>
                <a:rPr lang="en-US" sz="28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anose="02020603050405020304" pitchFamily="18" charset="0"/>
                </a:rPr>
                <a:t>            </a:t>
              </a:r>
            </a:p>
          </p:txBody>
        </p:sp>
        <p:grpSp>
          <p:nvGrpSpPr>
            <p:cNvPr id="3085" name="Group 87"/>
            <p:cNvGrpSpPr>
              <a:grpSpLocks/>
            </p:cNvGrpSpPr>
            <p:nvPr/>
          </p:nvGrpSpPr>
          <p:grpSpPr bwMode="auto">
            <a:xfrm>
              <a:off x="912" y="2928"/>
              <a:ext cx="2400" cy="576"/>
              <a:chOff x="912" y="2928"/>
              <a:chExt cx="2400" cy="576"/>
            </a:xfrm>
          </p:grpSpPr>
          <p:graphicFrame>
            <p:nvGraphicFramePr>
              <p:cNvPr id="3086" name="Object 88"/>
              <p:cNvGraphicFramePr>
                <a:graphicFrameLocks noChangeAspect="1"/>
              </p:cNvGraphicFramePr>
              <p:nvPr/>
            </p:nvGraphicFramePr>
            <p:xfrm>
              <a:off x="1656" y="2928"/>
              <a:ext cx="240" cy="2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12" name="Equation" r:id="rId3" imgW="126725" imgH="126725" progId="Equation.DSMT4">
                      <p:embed/>
                    </p:oleObj>
                  </mc:Choice>
                  <mc:Fallback>
                    <p:oleObj name="Equation" r:id="rId3" imgW="126725" imgH="126725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56" y="2928"/>
                            <a:ext cx="240" cy="2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7" name="Object 89"/>
              <p:cNvGraphicFramePr>
                <a:graphicFrameLocks noChangeAspect="1"/>
              </p:cNvGraphicFramePr>
              <p:nvPr/>
            </p:nvGraphicFramePr>
            <p:xfrm>
              <a:off x="1056" y="3220"/>
              <a:ext cx="288" cy="2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13" name="Equation" r:id="rId5" imgW="215713" imgH="152268" progId="Equation.DSMT4">
                      <p:embed/>
                    </p:oleObj>
                  </mc:Choice>
                  <mc:Fallback>
                    <p:oleObj name="Equation" r:id="rId5" imgW="215713" imgH="152268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56" y="3220"/>
                            <a:ext cx="288" cy="20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088" name="Rectangle 90"/>
              <p:cNvSpPr>
                <a:spLocks noChangeArrowheads="1"/>
              </p:cNvSpPr>
              <p:nvPr/>
            </p:nvSpPr>
            <p:spPr bwMode="auto">
              <a:xfrm>
                <a:off x="912" y="2928"/>
                <a:ext cx="2400" cy="576"/>
              </a:xfrm>
              <a:prstGeom prst="rect">
                <a:avLst/>
              </a:prstGeom>
              <a:noFill/>
              <a:ln w="9525">
                <a:solidFill>
                  <a:srgbClr val="FF0066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668701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9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9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29" grpId="0"/>
      <p:bldP spid="195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21429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b)    </a:t>
            </a:r>
            <a:r>
              <a:rPr lang="en-US" sz="2400" dirty="0" err="1" smtClean="0">
                <a:solidFill>
                  <a:srgbClr val="C00000"/>
                </a:solidFill>
              </a:rPr>
              <a:t>Gọi</a:t>
            </a:r>
            <a:r>
              <a:rPr lang="en-US" sz="2400" dirty="0" smtClean="0">
                <a:solidFill>
                  <a:srgbClr val="C00000"/>
                </a:solidFill>
              </a:rPr>
              <a:t> I </a:t>
            </a:r>
            <a:r>
              <a:rPr lang="en-US" sz="2400" dirty="0" err="1" smtClean="0">
                <a:solidFill>
                  <a:srgbClr val="C00000"/>
                </a:solidFill>
              </a:rPr>
              <a:t>là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giao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điểm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của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hai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đường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thẳng</a:t>
            </a:r>
            <a:r>
              <a:rPr lang="en-US" sz="2400" dirty="0" smtClean="0">
                <a:solidFill>
                  <a:srgbClr val="C00000"/>
                </a:solidFill>
              </a:rPr>
              <a:t> BC </a:t>
            </a:r>
            <a:r>
              <a:rPr lang="en-US" sz="2400" dirty="0" err="1" smtClean="0">
                <a:solidFill>
                  <a:srgbClr val="C00000"/>
                </a:solidFill>
              </a:rPr>
              <a:t>vàEF</a:t>
            </a:r>
            <a:r>
              <a:rPr lang="en-US" sz="2400" dirty="0" smtClean="0">
                <a:solidFill>
                  <a:srgbClr val="C00000"/>
                </a:solidFill>
              </a:rPr>
              <a:t>. Tia KH </a:t>
            </a:r>
            <a:r>
              <a:rPr lang="en-US" sz="2400" dirty="0" err="1" smtClean="0">
                <a:solidFill>
                  <a:srgbClr val="C00000"/>
                </a:solidFill>
              </a:rPr>
              <a:t>cắt</a:t>
            </a:r>
            <a:r>
              <a:rPr lang="en-US" sz="2400" dirty="0" smtClean="0">
                <a:solidFill>
                  <a:srgbClr val="C00000"/>
                </a:solidFill>
              </a:rPr>
              <a:t> (O) </a:t>
            </a:r>
            <a:r>
              <a:rPr lang="en-US" sz="2400" dirty="0" err="1" smtClean="0">
                <a:solidFill>
                  <a:srgbClr val="C00000"/>
                </a:solidFill>
              </a:rPr>
              <a:t>tại</a:t>
            </a:r>
            <a:r>
              <a:rPr lang="en-US" sz="2400" dirty="0" smtClean="0">
                <a:solidFill>
                  <a:srgbClr val="C00000"/>
                </a:solidFill>
              </a:rPr>
              <a:t> M. </a:t>
            </a:r>
            <a:r>
              <a:rPr lang="en-US" sz="2400" dirty="0" err="1" smtClean="0">
                <a:solidFill>
                  <a:srgbClr val="C00000"/>
                </a:solidFill>
              </a:rPr>
              <a:t>Chứng</a:t>
            </a:r>
            <a:r>
              <a:rPr lang="en-US" sz="2400" dirty="0" smtClean="0">
                <a:solidFill>
                  <a:srgbClr val="C00000"/>
                </a:solidFill>
              </a:rPr>
              <a:t> minh A, M, E, H, F </a:t>
            </a:r>
            <a:r>
              <a:rPr lang="en-US" sz="2400" dirty="0" err="1" smtClean="0">
                <a:solidFill>
                  <a:srgbClr val="C00000"/>
                </a:solidFill>
              </a:rPr>
              <a:t>cùng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thuộc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một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đường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tròn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               A, M, E, H, F </a:t>
            </a:r>
            <a:r>
              <a:rPr lang="el-GR" dirty="0" smtClean="0">
                <a:solidFill>
                  <a:srgbClr val="002060"/>
                </a:solidFill>
              </a:rPr>
              <a:t>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đường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tròn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3" idx="5"/>
          </p:cNvCxnSpPr>
          <p:nvPr/>
        </p:nvCxnSpPr>
        <p:spPr>
          <a:xfrm flipV="1">
            <a:off x="5000628" y="4134478"/>
            <a:ext cx="3004455" cy="890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71106" y="3429717"/>
            <a:ext cx="145893" cy="1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50043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500826" y="4000504"/>
            <a:ext cx="142876" cy="1285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71670" y="2428868"/>
            <a:ext cx="1888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(CF </a:t>
            </a:r>
            <a:r>
              <a:rPr lang="en-US" dirty="0" err="1" smtClean="0">
                <a:solidFill>
                  <a:srgbClr val="92D050"/>
                </a:solidFill>
              </a:rPr>
              <a:t>là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đường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cao</a:t>
            </a:r>
            <a:r>
              <a:rPr lang="en-US" dirty="0" smtClean="0">
                <a:solidFill>
                  <a:srgbClr val="92D050"/>
                </a:solidFill>
              </a:rPr>
              <a:t> )</a:t>
            </a:r>
            <a:endParaRPr lang="vi-VN" dirty="0">
              <a:solidFill>
                <a:srgbClr val="92D05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72396" y="42862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</a:t>
            </a:r>
            <a:endParaRPr lang="vi-VN" sz="2400" dirty="0"/>
          </a:p>
        </p:txBody>
      </p:sp>
      <p:sp>
        <p:nvSpPr>
          <p:cNvPr id="39" name="Freeform 38"/>
          <p:cNvSpPr/>
          <p:nvPr/>
        </p:nvSpPr>
        <p:spPr>
          <a:xfrm>
            <a:off x="6413863" y="2821577"/>
            <a:ext cx="156754" cy="93903"/>
          </a:xfrm>
          <a:custGeom>
            <a:avLst/>
            <a:gdLst>
              <a:gd name="connsiteX0" fmla="*/ 0 w 156754"/>
              <a:gd name="connsiteY0" fmla="*/ 0 h 93903"/>
              <a:gd name="connsiteX1" fmla="*/ 65314 w 156754"/>
              <a:gd name="connsiteY1" fmla="*/ 78377 h 93903"/>
              <a:gd name="connsiteX2" fmla="*/ 104503 w 156754"/>
              <a:gd name="connsiteY2" fmla="*/ 91440 h 93903"/>
              <a:gd name="connsiteX3" fmla="*/ 156754 w 156754"/>
              <a:gd name="connsiteY3" fmla="*/ 91440 h 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754" h="93903">
                <a:moveTo>
                  <a:pt x="0" y="0"/>
                </a:moveTo>
                <a:cubicBezTo>
                  <a:pt x="19278" y="28916"/>
                  <a:pt x="35141" y="58261"/>
                  <a:pt x="65314" y="78377"/>
                </a:cubicBezTo>
                <a:cubicBezTo>
                  <a:pt x="76771" y="86015"/>
                  <a:pt x="90872" y="89493"/>
                  <a:pt x="104503" y="91440"/>
                </a:cubicBezTo>
                <a:cubicBezTo>
                  <a:pt x="121745" y="93903"/>
                  <a:pt x="139337" y="91440"/>
                  <a:pt x="156754" y="9144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Freeform 39"/>
          <p:cNvSpPr/>
          <p:nvPr/>
        </p:nvSpPr>
        <p:spPr>
          <a:xfrm>
            <a:off x="6923314" y="2769326"/>
            <a:ext cx="104503" cy="78377"/>
          </a:xfrm>
          <a:custGeom>
            <a:avLst/>
            <a:gdLst>
              <a:gd name="connsiteX0" fmla="*/ 0 w 104503"/>
              <a:gd name="connsiteY0" fmla="*/ 78377 h 78377"/>
              <a:gd name="connsiteX1" fmla="*/ 65315 w 104503"/>
              <a:gd name="connsiteY1" fmla="*/ 65314 h 78377"/>
              <a:gd name="connsiteX2" fmla="*/ 104503 w 104503"/>
              <a:gd name="connsiteY2" fmla="*/ 0 h 7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503" h="78377">
                <a:moveTo>
                  <a:pt x="0" y="78377"/>
                </a:moveTo>
                <a:cubicBezTo>
                  <a:pt x="21772" y="74023"/>
                  <a:pt x="46038" y="76330"/>
                  <a:pt x="65315" y="65314"/>
                </a:cubicBezTo>
                <a:cubicBezTo>
                  <a:pt x="76347" y="59010"/>
                  <a:pt x="97128" y="14749"/>
                  <a:pt x="104503" y="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TextBox 41"/>
          <p:cNvSpPr txBox="1"/>
          <p:nvPr/>
        </p:nvSpPr>
        <p:spPr>
          <a:xfrm>
            <a:off x="6923138" y="278605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vi-VN" dirty="0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7643834" y="4071942"/>
            <a:ext cx="357190" cy="28575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 rot="19311763">
            <a:off x="7754834" y="3978323"/>
            <a:ext cx="197629" cy="196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1" name="Freeform 50"/>
          <p:cNvSpPr/>
          <p:nvPr/>
        </p:nvSpPr>
        <p:spPr>
          <a:xfrm>
            <a:off x="6191794" y="4009204"/>
            <a:ext cx="130629" cy="105596"/>
          </a:xfrm>
          <a:custGeom>
            <a:avLst/>
            <a:gdLst>
              <a:gd name="connsiteX0" fmla="*/ 0 w 130629"/>
              <a:gd name="connsiteY0" fmla="*/ 1093 h 105596"/>
              <a:gd name="connsiteX1" fmla="*/ 117566 w 130629"/>
              <a:gd name="connsiteY1" fmla="*/ 53345 h 105596"/>
              <a:gd name="connsiteX2" fmla="*/ 130629 w 130629"/>
              <a:gd name="connsiteY2" fmla="*/ 105596 h 10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629" h="105596">
                <a:moveTo>
                  <a:pt x="0" y="1093"/>
                </a:moveTo>
                <a:cubicBezTo>
                  <a:pt x="57267" y="10638"/>
                  <a:pt x="87083" y="0"/>
                  <a:pt x="117566" y="53345"/>
                </a:cubicBezTo>
                <a:cubicBezTo>
                  <a:pt x="126473" y="68933"/>
                  <a:pt x="130629" y="105596"/>
                  <a:pt x="130629" y="105596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Freeform 54"/>
          <p:cNvSpPr/>
          <p:nvPr/>
        </p:nvSpPr>
        <p:spPr>
          <a:xfrm>
            <a:off x="7602583" y="4245429"/>
            <a:ext cx="143691" cy="13062"/>
          </a:xfrm>
          <a:custGeom>
            <a:avLst/>
            <a:gdLst>
              <a:gd name="connsiteX0" fmla="*/ 0 w 143691"/>
              <a:gd name="connsiteY0" fmla="*/ 13062 h 13062"/>
              <a:gd name="connsiteX1" fmla="*/ 52251 w 143691"/>
              <a:gd name="connsiteY1" fmla="*/ 0 h 13062"/>
              <a:gd name="connsiteX2" fmla="*/ 143691 w 143691"/>
              <a:gd name="connsiteY2" fmla="*/ 13062 h 1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691" h="13062">
                <a:moveTo>
                  <a:pt x="0" y="13062"/>
                </a:moveTo>
                <a:cubicBezTo>
                  <a:pt x="17417" y="8708"/>
                  <a:pt x="34298" y="0"/>
                  <a:pt x="52251" y="0"/>
                </a:cubicBezTo>
                <a:cubicBezTo>
                  <a:pt x="83040" y="0"/>
                  <a:pt x="143691" y="13062"/>
                  <a:pt x="143691" y="13062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4" name="TextBox 63"/>
          <p:cNvSpPr txBox="1"/>
          <p:nvPr/>
        </p:nvSpPr>
        <p:spPr>
          <a:xfrm>
            <a:off x="285720" y="2500306"/>
            <a:ext cx="1910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góc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nội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tiếp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chắn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nửa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tròn</a:t>
            </a:r>
            <a:r>
              <a:rPr lang="en-US" dirty="0" smtClean="0">
                <a:solidFill>
                  <a:srgbClr val="FF0000"/>
                </a:solidFill>
              </a:rPr>
              <a:t> )</a:t>
            </a:r>
            <a:endParaRPr lang="vi-VN" dirty="0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rot="10800000" flipV="1">
            <a:off x="5000636" y="3357562"/>
            <a:ext cx="2500323" cy="78581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881894" y="4071942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</a:rPr>
              <a:t>I</a:t>
            </a:r>
            <a:endParaRPr lang="vi-VN" sz="2400" dirty="0">
              <a:solidFill>
                <a:srgbClr val="92D050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rot="10800000">
            <a:off x="5786446" y="3429000"/>
            <a:ext cx="1857388" cy="9286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429256" y="3214686"/>
            <a:ext cx="447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M</a:t>
            </a:r>
            <a:endParaRPr lang="vi-VN" sz="2400" dirty="0">
              <a:solidFill>
                <a:srgbClr val="0070C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5536413" y="2393149"/>
            <a:ext cx="1285884" cy="7858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 rot="1877539">
            <a:off x="5824632" y="3288226"/>
            <a:ext cx="209381" cy="2056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80" name="Group 79"/>
          <p:cNvGrpSpPr/>
          <p:nvPr/>
        </p:nvGrpSpPr>
        <p:grpSpPr>
          <a:xfrm>
            <a:off x="1142976" y="1571612"/>
            <a:ext cx="4071966" cy="525348"/>
            <a:chOff x="1785918" y="1571612"/>
            <a:chExt cx="2786082" cy="525348"/>
          </a:xfrm>
        </p:grpSpPr>
        <p:grpSp>
          <p:nvGrpSpPr>
            <p:cNvPr id="2" name="Group 25"/>
            <p:cNvGrpSpPr/>
            <p:nvPr/>
          </p:nvGrpSpPr>
          <p:grpSpPr>
            <a:xfrm>
              <a:off x="1785918" y="1571612"/>
              <a:ext cx="2786082" cy="525348"/>
              <a:chOff x="827584" y="2186992"/>
              <a:chExt cx="3744416" cy="953976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4572000" y="2689310"/>
                <a:ext cx="0" cy="4320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grpSp>
            <p:nvGrpSpPr>
              <p:cNvPr id="3" name="Group 33"/>
              <p:cNvGrpSpPr/>
              <p:nvPr/>
            </p:nvGrpSpPr>
            <p:grpSpPr>
              <a:xfrm>
                <a:off x="827584" y="2186992"/>
                <a:ext cx="3744416" cy="953976"/>
                <a:chOff x="827584" y="2186992"/>
                <a:chExt cx="3744416" cy="953976"/>
              </a:xfrm>
            </p:grpSpPr>
            <p:grpSp>
              <p:nvGrpSpPr>
                <p:cNvPr id="4" name="Group 34"/>
                <p:cNvGrpSpPr/>
                <p:nvPr/>
              </p:nvGrpSpPr>
              <p:grpSpPr>
                <a:xfrm>
                  <a:off x="827584" y="2708920"/>
                  <a:ext cx="3744416" cy="432048"/>
                  <a:chOff x="611560" y="1700808"/>
                  <a:chExt cx="5112568" cy="432048"/>
                </a:xfrm>
              </p:grpSpPr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611560" y="1700808"/>
                    <a:ext cx="5112568" cy="0"/>
                  </a:xfrm>
                  <a:prstGeom prst="line">
                    <a:avLst/>
                  </a:prstGeom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Arrow Connector 32"/>
                  <p:cNvCxnSpPr/>
                  <p:nvPr/>
                </p:nvCxnSpPr>
                <p:spPr>
                  <a:xfrm>
                    <a:off x="611560" y="1700808"/>
                    <a:ext cx="0" cy="43204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1" name="Down Arrow 30"/>
                <p:cNvSpPr/>
                <p:nvPr/>
              </p:nvSpPr>
              <p:spPr>
                <a:xfrm flipV="1">
                  <a:off x="2627784" y="2186992"/>
                  <a:ext cx="412771" cy="521928"/>
                </a:xfrm>
                <a:prstGeom prst="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79" name="Straight Arrow Connector 78"/>
            <p:cNvCxnSpPr/>
            <p:nvPr/>
          </p:nvCxnSpPr>
          <p:spPr>
            <a:xfrm>
              <a:off x="3286116" y="1857364"/>
              <a:ext cx="0" cy="23792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368300" y="2071688"/>
          <a:ext cx="14049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9" name="Equation" r:id="rId3" imgW="749160" imgH="228600" progId="Equation.DSMT4">
                  <p:embed/>
                </p:oleObj>
              </mc:Choice>
              <mc:Fallback>
                <p:oleObj name="Equation" r:id="rId3" imgW="74916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2071688"/>
                        <a:ext cx="140493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2535238" y="2071688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10" name="Equation" r:id="rId5" imgW="723600" imgH="228600" progId="Equation.DSMT4">
                  <p:embed/>
                </p:oleObj>
              </mc:Choice>
              <mc:Fallback>
                <p:oleObj name="Equation" r:id="rId5" imgW="72360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2071688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4106863" y="2143125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11" name="Equation" r:id="rId7" imgW="723600" imgH="228600" progId="Equation.DSMT4">
                  <p:embed/>
                </p:oleObj>
              </mc:Choice>
              <mc:Fallback>
                <p:oleObj name="Equation" r:id="rId7" imgW="7236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2143125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Box 80"/>
          <p:cNvSpPr txBox="1"/>
          <p:nvPr/>
        </p:nvSpPr>
        <p:spPr>
          <a:xfrm>
            <a:off x="4000496" y="2559602"/>
            <a:ext cx="189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(BE </a:t>
            </a:r>
            <a:r>
              <a:rPr lang="en-US" dirty="0" err="1" smtClean="0">
                <a:solidFill>
                  <a:srgbClr val="7030A0"/>
                </a:solidFill>
              </a:rPr>
              <a:t>là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đường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cao</a:t>
            </a:r>
            <a:r>
              <a:rPr lang="en-US" dirty="0" smtClean="0">
                <a:solidFill>
                  <a:srgbClr val="7030A0"/>
                </a:solidFill>
              </a:rPr>
              <a:t> )</a:t>
            </a:r>
            <a:endParaRPr lang="vi-VN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64" grpId="0"/>
      <p:bldP spid="72" grpId="0"/>
      <p:bldP spid="78" grpId="0" animBg="1"/>
      <p:bldP spid="8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21429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b) </a:t>
            </a:r>
            <a:r>
              <a:rPr lang="en-US" sz="2400" dirty="0" err="1" smtClean="0">
                <a:solidFill>
                  <a:srgbClr val="C00000"/>
                </a:solidFill>
              </a:rPr>
              <a:t>Chứng</a:t>
            </a:r>
            <a:r>
              <a:rPr lang="en-US" sz="2400" dirty="0" smtClean="0">
                <a:solidFill>
                  <a:srgbClr val="C00000"/>
                </a:solidFill>
              </a:rPr>
              <a:t> minh A, M, E, H, F </a:t>
            </a:r>
            <a:r>
              <a:rPr lang="en-US" sz="2400" dirty="0" err="1" smtClean="0">
                <a:solidFill>
                  <a:srgbClr val="C00000"/>
                </a:solidFill>
              </a:rPr>
              <a:t>cùng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thuộc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một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đường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tròn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</a:p>
          <a:p>
            <a:pPr marL="514350" indent="-514350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Ta </a:t>
            </a:r>
            <a:r>
              <a:rPr lang="en-US" sz="2400" dirty="0" err="1" smtClean="0">
                <a:solidFill>
                  <a:srgbClr val="C00000"/>
                </a:solidFill>
              </a:rPr>
              <a:t>có</a:t>
            </a:r>
            <a:endParaRPr lang="en-US" sz="2400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en-US" sz="2400" dirty="0" err="1" smtClean="0">
                <a:solidFill>
                  <a:srgbClr val="C00000"/>
                </a:solidFill>
              </a:rPr>
              <a:t>Suy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ra</a:t>
            </a:r>
            <a:r>
              <a:rPr lang="en-US" sz="2400" dirty="0" smtClean="0">
                <a:solidFill>
                  <a:srgbClr val="C00000"/>
                </a:solidFill>
              </a:rPr>
              <a:t> M, E, F </a:t>
            </a:r>
            <a:r>
              <a:rPr lang="en-US" sz="2400" dirty="0" err="1" smtClean="0">
                <a:solidFill>
                  <a:srgbClr val="C00000"/>
                </a:solidFill>
              </a:rPr>
              <a:t>cùng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nhìn</a:t>
            </a:r>
            <a:r>
              <a:rPr lang="en-US" sz="2400" dirty="0" smtClean="0">
                <a:solidFill>
                  <a:srgbClr val="C00000"/>
                </a:solidFill>
              </a:rPr>
              <a:t> AH </a:t>
            </a:r>
            <a:r>
              <a:rPr lang="en-US" sz="2400" dirty="0" err="1" smtClean="0">
                <a:solidFill>
                  <a:srgbClr val="C00000"/>
                </a:solidFill>
              </a:rPr>
              <a:t>dưới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một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góc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vuông</a:t>
            </a:r>
            <a:endParaRPr lang="en-US" sz="2400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en-US" sz="2400" dirty="0" err="1" smtClean="0">
                <a:solidFill>
                  <a:srgbClr val="C00000"/>
                </a:solidFill>
              </a:rPr>
              <a:t>Vậy</a:t>
            </a:r>
            <a:r>
              <a:rPr lang="en-US" sz="2400" dirty="0" smtClean="0">
                <a:solidFill>
                  <a:srgbClr val="C00000"/>
                </a:solidFill>
              </a:rPr>
              <a:t>  A, M, E, H, F </a:t>
            </a:r>
            <a:r>
              <a:rPr lang="en-US" sz="2400" dirty="0" err="1" smtClean="0">
                <a:solidFill>
                  <a:srgbClr val="C00000"/>
                </a:solidFill>
              </a:rPr>
              <a:t>cùng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thuộc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một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đường</a:t>
            </a:r>
            <a:endParaRPr lang="en-US" sz="2400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tròn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đường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kính</a:t>
            </a:r>
            <a:r>
              <a:rPr lang="en-US" sz="2400" dirty="0" smtClean="0">
                <a:solidFill>
                  <a:srgbClr val="C00000"/>
                </a:solidFill>
              </a:rPr>
              <a:t> AH.</a:t>
            </a:r>
          </a:p>
          <a:p>
            <a:pPr marL="514350" indent="-514350"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3" idx="5"/>
          </p:cNvCxnSpPr>
          <p:nvPr/>
        </p:nvCxnSpPr>
        <p:spPr>
          <a:xfrm flipV="1">
            <a:off x="5000628" y="4134478"/>
            <a:ext cx="3004455" cy="890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71106" y="3429717"/>
            <a:ext cx="145893" cy="1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50043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500826" y="4000504"/>
            <a:ext cx="142876" cy="1285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28860" y="1214422"/>
            <a:ext cx="1888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(CF </a:t>
            </a:r>
            <a:r>
              <a:rPr lang="en-US" dirty="0" err="1" smtClean="0">
                <a:solidFill>
                  <a:srgbClr val="92D050"/>
                </a:solidFill>
              </a:rPr>
              <a:t>là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đường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cao</a:t>
            </a:r>
            <a:r>
              <a:rPr lang="en-US" dirty="0" smtClean="0">
                <a:solidFill>
                  <a:srgbClr val="92D050"/>
                </a:solidFill>
              </a:rPr>
              <a:t> )</a:t>
            </a:r>
            <a:endParaRPr lang="vi-VN" dirty="0">
              <a:solidFill>
                <a:srgbClr val="92D05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72396" y="42862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</a:t>
            </a:r>
            <a:endParaRPr lang="vi-VN" sz="2400" dirty="0"/>
          </a:p>
        </p:txBody>
      </p:sp>
      <p:sp>
        <p:nvSpPr>
          <p:cNvPr id="39" name="Freeform 38"/>
          <p:cNvSpPr/>
          <p:nvPr/>
        </p:nvSpPr>
        <p:spPr>
          <a:xfrm>
            <a:off x="6413863" y="2821577"/>
            <a:ext cx="156754" cy="93903"/>
          </a:xfrm>
          <a:custGeom>
            <a:avLst/>
            <a:gdLst>
              <a:gd name="connsiteX0" fmla="*/ 0 w 156754"/>
              <a:gd name="connsiteY0" fmla="*/ 0 h 93903"/>
              <a:gd name="connsiteX1" fmla="*/ 65314 w 156754"/>
              <a:gd name="connsiteY1" fmla="*/ 78377 h 93903"/>
              <a:gd name="connsiteX2" fmla="*/ 104503 w 156754"/>
              <a:gd name="connsiteY2" fmla="*/ 91440 h 93903"/>
              <a:gd name="connsiteX3" fmla="*/ 156754 w 156754"/>
              <a:gd name="connsiteY3" fmla="*/ 91440 h 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754" h="93903">
                <a:moveTo>
                  <a:pt x="0" y="0"/>
                </a:moveTo>
                <a:cubicBezTo>
                  <a:pt x="19278" y="28916"/>
                  <a:pt x="35141" y="58261"/>
                  <a:pt x="65314" y="78377"/>
                </a:cubicBezTo>
                <a:cubicBezTo>
                  <a:pt x="76771" y="86015"/>
                  <a:pt x="90872" y="89493"/>
                  <a:pt x="104503" y="91440"/>
                </a:cubicBezTo>
                <a:cubicBezTo>
                  <a:pt x="121745" y="93903"/>
                  <a:pt x="139337" y="91440"/>
                  <a:pt x="156754" y="9144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Freeform 39"/>
          <p:cNvSpPr/>
          <p:nvPr/>
        </p:nvSpPr>
        <p:spPr>
          <a:xfrm>
            <a:off x="6923314" y="2769326"/>
            <a:ext cx="104503" cy="78377"/>
          </a:xfrm>
          <a:custGeom>
            <a:avLst/>
            <a:gdLst>
              <a:gd name="connsiteX0" fmla="*/ 0 w 104503"/>
              <a:gd name="connsiteY0" fmla="*/ 78377 h 78377"/>
              <a:gd name="connsiteX1" fmla="*/ 65315 w 104503"/>
              <a:gd name="connsiteY1" fmla="*/ 65314 h 78377"/>
              <a:gd name="connsiteX2" fmla="*/ 104503 w 104503"/>
              <a:gd name="connsiteY2" fmla="*/ 0 h 7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503" h="78377">
                <a:moveTo>
                  <a:pt x="0" y="78377"/>
                </a:moveTo>
                <a:cubicBezTo>
                  <a:pt x="21772" y="74023"/>
                  <a:pt x="46038" y="76330"/>
                  <a:pt x="65315" y="65314"/>
                </a:cubicBezTo>
                <a:cubicBezTo>
                  <a:pt x="76347" y="59010"/>
                  <a:pt x="97128" y="14749"/>
                  <a:pt x="104503" y="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TextBox 41"/>
          <p:cNvSpPr txBox="1"/>
          <p:nvPr/>
        </p:nvSpPr>
        <p:spPr>
          <a:xfrm>
            <a:off x="6923138" y="278605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vi-VN" dirty="0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7643834" y="4071942"/>
            <a:ext cx="357190" cy="28575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 rot="19311763">
            <a:off x="7754834" y="3978323"/>
            <a:ext cx="197629" cy="196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1" name="Freeform 50"/>
          <p:cNvSpPr/>
          <p:nvPr/>
        </p:nvSpPr>
        <p:spPr>
          <a:xfrm>
            <a:off x="6191794" y="4009204"/>
            <a:ext cx="130629" cy="105596"/>
          </a:xfrm>
          <a:custGeom>
            <a:avLst/>
            <a:gdLst>
              <a:gd name="connsiteX0" fmla="*/ 0 w 130629"/>
              <a:gd name="connsiteY0" fmla="*/ 1093 h 105596"/>
              <a:gd name="connsiteX1" fmla="*/ 117566 w 130629"/>
              <a:gd name="connsiteY1" fmla="*/ 53345 h 105596"/>
              <a:gd name="connsiteX2" fmla="*/ 130629 w 130629"/>
              <a:gd name="connsiteY2" fmla="*/ 105596 h 10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629" h="105596">
                <a:moveTo>
                  <a:pt x="0" y="1093"/>
                </a:moveTo>
                <a:cubicBezTo>
                  <a:pt x="57267" y="10638"/>
                  <a:pt x="87083" y="0"/>
                  <a:pt x="117566" y="53345"/>
                </a:cubicBezTo>
                <a:cubicBezTo>
                  <a:pt x="126473" y="68933"/>
                  <a:pt x="130629" y="105596"/>
                  <a:pt x="130629" y="105596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Freeform 54"/>
          <p:cNvSpPr/>
          <p:nvPr/>
        </p:nvSpPr>
        <p:spPr>
          <a:xfrm>
            <a:off x="7602583" y="4245429"/>
            <a:ext cx="143691" cy="13062"/>
          </a:xfrm>
          <a:custGeom>
            <a:avLst/>
            <a:gdLst>
              <a:gd name="connsiteX0" fmla="*/ 0 w 143691"/>
              <a:gd name="connsiteY0" fmla="*/ 13062 h 13062"/>
              <a:gd name="connsiteX1" fmla="*/ 52251 w 143691"/>
              <a:gd name="connsiteY1" fmla="*/ 0 h 13062"/>
              <a:gd name="connsiteX2" fmla="*/ 143691 w 143691"/>
              <a:gd name="connsiteY2" fmla="*/ 13062 h 1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691" h="13062">
                <a:moveTo>
                  <a:pt x="0" y="13062"/>
                </a:moveTo>
                <a:cubicBezTo>
                  <a:pt x="17417" y="8708"/>
                  <a:pt x="34298" y="0"/>
                  <a:pt x="52251" y="0"/>
                </a:cubicBezTo>
                <a:cubicBezTo>
                  <a:pt x="83040" y="0"/>
                  <a:pt x="143691" y="13062"/>
                  <a:pt x="143691" y="13062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1142976" y="714356"/>
          <a:ext cx="140493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8" name="Equation" r:id="rId3" imgW="749160" imgH="228600" progId="Equation.DSMT4">
                  <p:embed/>
                </p:oleObj>
              </mc:Choice>
              <mc:Fallback>
                <p:oleObj name="Equation" r:id="rId3" imgW="7491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714356"/>
                        <a:ext cx="1404937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2500298" y="773652"/>
            <a:ext cx="3591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góc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nội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tiếp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chắn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nửa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tròn</a:t>
            </a:r>
            <a:r>
              <a:rPr lang="en-US" dirty="0" smtClean="0">
                <a:solidFill>
                  <a:srgbClr val="FF0000"/>
                </a:solidFill>
              </a:rPr>
              <a:t> )</a:t>
            </a:r>
            <a:endParaRPr lang="vi-VN" dirty="0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rot="10800000" flipV="1">
            <a:off x="5000636" y="3357562"/>
            <a:ext cx="2500323" cy="78581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881894" y="4071942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</a:rPr>
              <a:t>I</a:t>
            </a:r>
            <a:endParaRPr lang="vi-VN" sz="2400" dirty="0">
              <a:solidFill>
                <a:srgbClr val="92D050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rot="10800000">
            <a:off x="5786446" y="3429000"/>
            <a:ext cx="1857388" cy="9286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429256" y="3214686"/>
            <a:ext cx="447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M</a:t>
            </a:r>
            <a:endParaRPr lang="vi-VN" sz="2400" dirty="0">
              <a:solidFill>
                <a:srgbClr val="0070C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5536413" y="2393149"/>
            <a:ext cx="1285884" cy="7858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 rot="1877539">
            <a:off x="5824632" y="3288226"/>
            <a:ext cx="209381" cy="2056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1214414" y="1142984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9" name="Equation" r:id="rId5" imgW="723600" imgH="228600" progId="Equation.DSMT4">
                  <p:embed/>
                </p:oleObj>
              </mc:Choice>
              <mc:Fallback>
                <p:oleObj name="Equation" r:id="rId5" imgW="72360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1142984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1214414" y="1571612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0" name="Equation" r:id="rId7" imgW="723600" imgH="228600" progId="Equation.DSMT4">
                  <p:embed/>
                </p:oleObj>
              </mc:Choice>
              <mc:Fallback>
                <p:oleObj name="Equation" r:id="rId7" imgW="7236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1571612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Box 80"/>
          <p:cNvSpPr txBox="1"/>
          <p:nvPr/>
        </p:nvSpPr>
        <p:spPr>
          <a:xfrm>
            <a:off x="2500298" y="1630908"/>
            <a:ext cx="189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(BE </a:t>
            </a:r>
            <a:r>
              <a:rPr lang="en-US" dirty="0" err="1" smtClean="0">
                <a:solidFill>
                  <a:srgbClr val="7030A0"/>
                </a:solidFill>
              </a:rPr>
              <a:t>là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đường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cao</a:t>
            </a:r>
            <a:r>
              <a:rPr lang="en-US" dirty="0" smtClean="0">
                <a:solidFill>
                  <a:srgbClr val="7030A0"/>
                </a:solidFill>
              </a:rPr>
              <a:t> )</a:t>
            </a:r>
            <a:endParaRPr lang="vi-VN" dirty="0">
              <a:solidFill>
                <a:srgbClr val="7030A0"/>
              </a:solidFill>
            </a:endParaRPr>
          </a:p>
        </p:txBody>
      </p:sp>
      <p:sp>
        <p:nvSpPr>
          <p:cNvPr id="56" name="Left Brace 55"/>
          <p:cNvSpPr/>
          <p:nvPr/>
        </p:nvSpPr>
        <p:spPr>
          <a:xfrm>
            <a:off x="1000100" y="857232"/>
            <a:ext cx="214314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21429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b)    </a:t>
            </a:r>
            <a:r>
              <a:rPr lang="en-US" sz="2400" dirty="0" err="1" smtClean="0">
                <a:solidFill>
                  <a:srgbClr val="C00000"/>
                </a:solidFill>
              </a:rPr>
              <a:t>Gọi</a:t>
            </a:r>
            <a:r>
              <a:rPr lang="en-US" sz="2400" dirty="0" smtClean="0">
                <a:solidFill>
                  <a:srgbClr val="C00000"/>
                </a:solidFill>
              </a:rPr>
              <a:t> I </a:t>
            </a:r>
            <a:r>
              <a:rPr lang="en-US" sz="2400" dirty="0" err="1" smtClean="0">
                <a:solidFill>
                  <a:srgbClr val="C00000"/>
                </a:solidFill>
              </a:rPr>
              <a:t>là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giao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điểm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của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hai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đường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thẳng</a:t>
            </a:r>
            <a:r>
              <a:rPr lang="en-US" sz="2400" dirty="0" smtClean="0">
                <a:solidFill>
                  <a:srgbClr val="C00000"/>
                </a:solidFill>
              </a:rPr>
              <a:t> BC </a:t>
            </a:r>
            <a:r>
              <a:rPr lang="en-US" sz="2400" dirty="0" err="1" smtClean="0">
                <a:solidFill>
                  <a:srgbClr val="C00000"/>
                </a:solidFill>
              </a:rPr>
              <a:t>vàEF</a:t>
            </a:r>
            <a:r>
              <a:rPr lang="en-US" sz="2400" dirty="0" smtClean="0">
                <a:solidFill>
                  <a:srgbClr val="C00000"/>
                </a:solidFill>
              </a:rPr>
              <a:t>. Tia KH </a:t>
            </a:r>
            <a:r>
              <a:rPr lang="en-US" sz="2400" dirty="0" err="1" smtClean="0">
                <a:solidFill>
                  <a:srgbClr val="C00000"/>
                </a:solidFill>
              </a:rPr>
              <a:t>cắt</a:t>
            </a:r>
            <a:r>
              <a:rPr lang="en-US" sz="2400" dirty="0" smtClean="0">
                <a:solidFill>
                  <a:srgbClr val="C00000"/>
                </a:solidFill>
              </a:rPr>
              <a:t> (O) </a:t>
            </a:r>
            <a:r>
              <a:rPr lang="en-US" sz="2400" dirty="0" err="1" smtClean="0">
                <a:solidFill>
                  <a:srgbClr val="C00000"/>
                </a:solidFill>
              </a:rPr>
              <a:t>tại</a:t>
            </a:r>
            <a:r>
              <a:rPr lang="en-US" sz="2400" dirty="0" smtClean="0">
                <a:solidFill>
                  <a:srgbClr val="C00000"/>
                </a:solidFill>
              </a:rPr>
              <a:t> M. </a:t>
            </a:r>
            <a:r>
              <a:rPr lang="en-US" sz="2400" dirty="0" err="1" smtClean="0">
                <a:solidFill>
                  <a:srgbClr val="C00000"/>
                </a:solidFill>
              </a:rPr>
              <a:t>Chứng</a:t>
            </a:r>
            <a:r>
              <a:rPr lang="en-US" sz="2400" dirty="0" smtClean="0">
                <a:solidFill>
                  <a:srgbClr val="C00000"/>
                </a:solidFill>
              </a:rPr>
              <a:t> minh A, M, E, H, F </a:t>
            </a:r>
            <a:r>
              <a:rPr lang="en-US" sz="2400" dirty="0" err="1" smtClean="0">
                <a:solidFill>
                  <a:srgbClr val="C00000"/>
                </a:solidFill>
              </a:rPr>
              <a:t>cùng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thuộc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một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đường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tròn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               A, M, E, H, F </a:t>
            </a:r>
            <a:r>
              <a:rPr lang="el-GR" dirty="0" smtClean="0">
                <a:solidFill>
                  <a:srgbClr val="002060"/>
                </a:solidFill>
              </a:rPr>
              <a:t>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đường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tròn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3" idx="5"/>
          </p:cNvCxnSpPr>
          <p:nvPr/>
        </p:nvCxnSpPr>
        <p:spPr>
          <a:xfrm flipV="1">
            <a:off x="5214942" y="4134478"/>
            <a:ext cx="2790141" cy="890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71106" y="3429717"/>
            <a:ext cx="145893" cy="1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29818" y="3815484"/>
            <a:ext cx="143254" cy="173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36443" y="350043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41289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500826" y="4000504"/>
            <a:ext cx="142876" cy="1285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71670" y="2428868"/>
            <a:ext cx="1888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(CF </a:t>
            </a:r>
            <a:r>
              <a:rPr lang="en-US" dirty="0" err="1" smtClean="0">
                <a:solidFill>
                  <a:srgbClr val="92D050"/>
                </a:solidFill>
              </a:rPr>
              <a:t>là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đường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cao</a:t>
            </a:r>
            <a:r>
              <a:rPr lang="en-US" dirty="0" smtClean="0">
                <a:solidFill>
                  <a:srgbClr val="92D050"/>
                </a:solidFill>
              </a:rPr>
              <a:t> )</a:t>
            </a:r>
            <a:endParaRPr lang="vi-VN" dirty="0">
              <a:solidFill>
                <a:srgbClr val="92D05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72396" y="42862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</a:t>
            </a:r>
            <a:endParaRPr lang="vi-VN" sz="2400" dirty="0"/>
          </a:p>
        </p:txBody>
      </p:sp>
      <p:sp>
        <p:nvSpPr>
          <p:cNvPr id="39" name="Freeform 38"/>
          <p:cNvSpPr/>
          <p:nvPr/>
        </p:nvSpPr>
        <p:spPr>
          <a:xfrm>
            <a:off x="6413863" y="2821577"/>
            <a:ext cx="156754" cy="93903"/>
          </a:xfrm>
          <a:custGeom>
            <a:avLst/>
            <a:gdLst>
              <a:gd name="connsiteX0" fmla="*/ 0 w 156754"/>
              <a:gd name="connsiteY0" fmla="*/ 0 h 93903"/>
              <a:gd name="connsiteX1" fmla="*/ 65314 w 156754"/>
              <a:gd name="connsiteY1" fmla="*/ 78377 h 93903"/>
              <a:gd name="connsiteX2" fmla="*/ 104503 w 156754"/>
              <a:gd name="connsiteY2" fmla="*/ 91440 h 93903"/>
              <a:gd name="connsiteX3" fmla="*/ 156754 w 156754"/>
              <a:gd name="connsiteY3" fmla="*/ 91440 h 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754" h="93903">
                <a:moveTo>
                  <a:pt x="0" y="0"/>
                </a:moveTo>
                <a:cubicBezTo>
                  <a:pt x="19278" y="28916"/>
                  <a:pt x="35141" y="58261"/>
                  <a:pt x="65314" y="78377"/>
                </a:cubicBezTo>
                <a:cubicBezTo>
                  <a:pt x="76771" y="86015"/>
                  <a:pt x="90872" y="89493"/>
                  <a:pt x="104503" y="91440"/>
                </a:cubicBezTo>
                <a:cubicBezTo>
                  <a:pt x="121745" y="93903"/>
                  <a:pt x="139337" y="91440"/>
                  <a:pt x="156754" y="9144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Freeform 39"/>
          <p:cNvSpPr/>
          <p:nvPr/>
        </p:nvSpPr>
        <p:spPr>
          <a:xfrm>
            <a:off x="6923314" y="2769326"/>
            <a:ext cx="104503" cy="78377"/>
          </a:xfrm>
          <a:custGeom>
            <a:avLst/>
            <a:gdLst>
              <a:gd name="connsiteX0" fmla="*/ 0 w 104503"/>
              <a:gd name="connsiteY0" fmla="*/ 78377 h 78377"/>
              <a:gd name="connsiteX1" fmla="*/ 65315 w 104503"/>
              <a:gd name="connsiteY1" fmla="*/ 65314 h 78377"/>
              <a:gd name="connsiteX2" fmla="*/ 104503 w 104503"/>
              <a:gd name="connsiteY2" fmla="*/ 0 h 7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503" h="78377">
                <a:moveTo>
                  <a:pt x="0" y="78377"/>
                </a:moveTo>
                <a:cubicBezTo>
                  <a:pt x="21772" y="74023"/>
                  <a:pt x="46038" y="76330"/>
                  <a:pt x="65315" y="65314"/>
                </a:cubicBezTo>
                <a:cubicBezTo>
                  <a:pt x="76347" y="59010"/>
                  <a:pt x="97128" y="14749"/>
                  <a:pt x="104503" y="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TextBox 41"/>
          <p:cNvSpPr txBox="1"/>
          <p:nvPr/>
        </p:nvSpPr>
        <p:spPr>
          <a:xfrm>
            <a:off x="6923138" y="278605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vi-VN" dirty="0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7643834" y="4071942"/>
            <a:ext cx="357190" cy="28575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 rot="19311763">
            <a:off x="7754834" y="3978323"/>
            <a:ext cx="197629" cy="196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1" name="Freeform 50"/>
          <p:cNvSpPr/>
          <p:nvPr/>
        </p:nvSpPr>
        <p:spPr>
          <a:xfrm>
            <a:off x="6191794" y="4009204"/>
            <a:ext cx="130629" cy="105596"/>
          </a:xfrm>
          <a:custGeom>
            <a:avLst/>
            <a:gdLst>
              <a:gd name="connsiteX0" fmla="*/ 0 w 130629"/>
              <a:gd name="connsiteY0" fmla="*/ 1093 h 105596"/>
              <a:gd name="connsiteX1" fmla="*/ 117566 w 130629"/>
              <a:gd name="connsiteY1" fmla="*/ 53345 h 105596"/>
              <a:gd name="connsiteX2" fmla="*/ 130629 w 130629"/>
              <a:gd name="connsiteY2" fmla="*/ 105596 h 10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629" h="105596">
                <a:moveTo>
                  <a:pt x="0" y="1093"/>
                </a:moveTo>
                <a:cubicBezTo>
                  <a:pt x="57267" y="10638"/>
                  <a:pt x="87083" y="0"/>
                  <a:pt x="117566" y="53345"/>
                </a:cubicBezTo>
                <a:cubicBezTo>
                  <a:pt x="126473" y="68933"/>
                  <a:pt x="130629" y="105596"/>
                  <a:pt x="130629" y="105596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Freeform 54"/>
          <p:cNvSpPr/>
          <p:nvPr/>
        </p:nvSpPr>
        <p:spPr>
          <a:xfrm>
            <a:off x="7602583" y="4245429"/>
            <a:ext cx="143691" cy="13062"/>
          </a:xfrm>
          <a:custGeom>
            <a:avLst/>
            <a:gdLst>
              <a:gd name="connsiteX0" fmla="*/ 0 w 143691"/>
              <a:gd name="connsiteY0" fmla="*/ 13062 h 13062"/>
              <a:gd name="connsiteX1" fmla="*/ 52251 w 143691"/>
              <a:gd name="connsiteY1" fmla="*/ 0 h 13062"/>
              <a:gd name="connsiteX2" fmla="*/ 143691 w 143691"/>
              <a:gd name="connsiteY2" fmla="*/ 13062 h 1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691" h="13062">
                <a:moveTo>
                  <a:pt x="0" y="13062"/>
                </a:moveTo>
                <a:cubicBezTo>
                  <a:pt x="17417" y="8708"/>
                  <a:pt x="34298" y="0"/>
                  <a:pt x="52251" y="0"/>
                </a:cubicBezTo>
                <a:cubicBezTo>
                  <a:pt x="83040" y="0"/>
                  <a:pt x="143691" y="13062"/>
                  <a:pt x="143691" y="13062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4" name="TextBox 63"/>
          <p:cNvSpPr txBox="1"/>
          <p:nvPr/>
        </p:nvSpPr>
        <p:spPr>
          <a:xfrm>
            <a:off x="285720" y="2500306"/>
            <a:ext cx="1910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góc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nội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tiếp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chắn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nửa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đường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tròn</a:t>
            </a:r>
            <a:r>
              <a:rPr lang="en-US" dirty="0" smtClean="0">
                <a:solidFill>
                  <a:srgbClr val="FF0000"/>
                </a:solidFill>
              </a:rPr>
              <a:t> )</a:t>
            </a:r>
            <a:endParaRPr lang="vi-VN" dirty="0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rot="10800000" flipV="1">
            <a:off x="5143504" y="3357562"/>
            <a:ext cx="2357456" cy="78581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881894" y="4071942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</a:rPr>
              <a:t>I</a:t>
            </a:r>
            <a:endParaRPr lang="vi-VN" sz="2400" dirty="0">
              <a:solidFill>
                <a:srgbClr val="92D050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rot="10800000">
            <a:off x="5786446" y="3429000"/>
            <a:ext cx="1857388" cy="9286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429256" y="3214686"/>
            <a:ext cx="447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M</a:t>
            </a:r>
            <a:endParaRPr lang="vi-VN" sz="2400" dirty="0">
              <a:solidFill>
                <a:srgbClr val="0070C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5536413" y="2393149"/>
            <a:ext cx="1285884" cy="7858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 rot="1877539">
            <a:off x="5824632" y="3288226"/>
            <a:ext cx="209381" cy="2056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2" name="Group 79"/>
          <p:cNvGrpSpPr/>
          <p:nvPr/>
        </p:nvGrpSpPr>
        <p:grpSpPr>
          <a:xfrm>
            <a:off x="1142976" y="1571612"/>
            <a:ext cx="4071966" cy="525348"/>
            <a:chOff x="1785918" y="1571612"/>
            <a:chExt cx="2786082" cy="525348"/>
          </a:xfrm>
        </p:grpSpPr>
        <p:grpSp>
          <p:nvGrpSpPr>
            <p:cNvPr id="3" name="Group 25"/>
            <p:cNvGrpSpPr/>
            <p:nvPr/>
          </p:nvGrpSpPr>
          <p:grpSpPr>
            <a:xfrm>
              <a:off x="1785918" y="1571612"/>
              <a:ext cx="2786082" cy="525348"/>
              <a:chOff x="827584" y="2186992"/>
              <a:chExt cx="3744416" cy="953976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4572000" y="2689310"/>
                <a:ext cx="0" cy="4320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grpSp>
            <p:nvGrpSpPr>
              <p:cNvPr id="4" name="Group 33"/>
              <p:cNvGrpSpPr/>
              <p:nvPr/>
            </p:nvGrpSpPr>
            <p:grpSpPr>
              <a:xfrm>
                <a:off x="827584" y="2186992"/>
                <a:ext cx="3744416" cy="953976"/>
                <a:chOff x="827584" y="2186992"/>
                <a:chExt cx="3744416" cy="953976"/>
              </a:xfrm>
            </p:grpSpPr>
            <p:grpSp>
              <p:nvGrpSpPr>
                <p:cNvPr id="5" name="Group 34"/>
                <p:cNvGrpSpPr/>
                <p:nvPr/>
              </p:nvGrpSpPr>
              <p:grpSpPr>
                <a:xfrm>
                  <a:off x="827584" y="2708920"/>
                  <a:ext cx="3744416" cy="432048"/>
                  <a:chOff x="611560" y="1700808"/>
                  <a:chExt cx="5112568" cy="432048"/>
                </a:xfrm>
              </p:grpSpPr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611560" y="1700808"/>
                    <a:ext cx="5112568" cy="0"/>
                  </a:xfrm>
                  <a:prstGeom prst="line">
                    <a:avLst/>
                  </a:prstGeom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Arrow Connector 32"/>
                  <p:cNvCxnSpPr/>
                  <p:nvPr/>
                </p:nvCxnSpPr>
                <p:spPr>
                  <a:xfrm>
                    <a:off x="611560" y="1700808"/>
                    <a:ext cx="0" cy="43204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1" name="Down Arrow 30"/>
                <p:cNvSpPr/>
                <p:nvPr/>
              </p:nvSpPr>
              <p:spPr>
                <a:xfrm flipV="1">
                  <a:off x="2627784" y="2186992"/>
                  <a:ext cx="412771" cy="521928"/>
                </a:xfrm>
                <a:prstGeom prst="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79" name="Straight Arrow Connector 78"/>
            <p:cNvCxnSpPr/>
            <p:nvPr/>
          </p:nvCxnSpPr>
          <p:spPr>
            <a:xfrm>
              <a:off x="3286116" y="1857364"/>
              <a:ext cx="0" cy="23792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368300" y="2071688"/>
          <a:ext cx="14049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1" name="Equation" r:id="rId3" imgW="749160" imgH="228600" progId="Equation.DSMT4">
                  <p:embed/>
                </p:oleObj>
              </mc:Choice>
              <mc:Fallback>
                <p:oleObj name="Equation" r:id="rId3" imgW="7491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2071688"/>
                        <a:ext cx="140493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2535238" y="2071688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2" name="Equation" r:id="rId5" imgW="723600" imgH="228600" progId="Equation.DSMT4">
                  <p:embed/>
                </p:oleObj>
              </mc:Choice>
              <mc:Fallback>
                <p:oleObj name="Equation" r:id="rId5" imgW="7236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2071688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4106863" y="2143125"/>
          <a:ext cx="13573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3" name="Equation" r:id="rId7" imgW="723600" imgH="228600" progId="Equation.DSMT4">
                  <p:embed/>
                </p:oleObj>
              </mc:Choice>
              <mc:Fallback>
                <p:oleObj name="Equation" r:id="rId7" imgW="72360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2143125"/>
                        <a:ext cx="135731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Box 80"/>
          <p:cNvSpPr txBox="1"/>
          <p:nvPr/>
        </p:nvSpPr>
        <p:spPr>
          <a:xfrm>
            <a:off x="4000496" y="2559602"/>
            <a:ext cx="189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(BE </a:t>
            </a:r>
            <a:r>
              <a:rPr lang="en-US" dirty="0" err="1" smtClean="0">
                <a:solidFill>
                  <a:srgbClr val="7030A0"/>
                </a:solidFill>
              </a:rPr>
              <a:t>là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đường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cao</a:t>
            </a:r>
            <a:r>
              <a:rPr lang="en-US" dirty="0" smtClean="0">
                <a:solidFill>
                  <a:srgbClr val="7030A0"/>
                </a:solidFill>
              </a:rPr>
              <a:t> )</a:t>
            </a:r>
            <a:endParaRPr lang="vi-VN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64" grpId="0"/>
      <p:bldP spid="72" grpId="0"/>
      <p:bldP spid="78" grpId="0" animBg="1"/>
      <p:bldP spid="8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7158" y="0"/>
            <a:ext cx="8326460" cy="6286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en-US" sz="2800" dirty="0" smtClean="0"/>
              <a:t>c) </a:t>
            </a:r>
            <a:r>
              <a:rPr lang="en-US" sz="2800" dirty="0" err="1" smtClean="0"/>
              <a:t>Chứng</a:t>
            </a:r>
            <a:r>
              <a:rPr lang="en-US" sz="2800" dirty="0" smtClean="0"/>
              <a:t> minh: I, A, M </a:t>
            </a:r>
            <a:r>
              <a:rPr lang="en-US" sz="2800" dirty="0" err="1" smtClean="0"/>
              <a:t>thẳng</a:t>
            </a:r>
            <a:r>
              <a:rPr lang="en-US" sz="2800" dirty="0" smtClean="0"/>
              <a:t> </a:t>
            </a:r>
            <a:r>
              <a:rPr lang="en-US" sz="2800" dirty="0" err="1" smtClean="0"/>
              <a:t>hàng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 		 </a:t>
            </a:r>
            <a:r>
              <a:rPr lang="en-US" sz="2400" dirty="0" smtClean="0"/>
              <a:t>I, A, M </a:t>
            </a:r>
            <a:r>
              <a:rPr lang="en-US" sz="2400" dirty="0" err="1" smtClean="0"/>
              <a:t>thẳng</a:t>
            </a:r>
            <a:r>
              <a:rPr lang="en-US" sz="2400" dirty="0" smtClean="0"/>
              <a:t> </a:t>
            </a:r>
            <a:r>
              <a:rPr lang="en-US" sz="2400" dirty="0" err="1" smtClean="0"/>
              <a:t>hàng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792427" y="2044747"/>
            <a:ext cx="2592288" cy="2448272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3" idx="5"/>
          </p:cNvCxnSpPr>
          <p:nvPr/>
        </p:nvCxnSpPr>
        <p:spPr>
          <a:xfrm flipV="1">
            <a:off x="5286380" y="4134478"/>
            <a:ext cx="2718703" cy="890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373987" y="2938769"/>
            <a:ext cx="1993781" cy="397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90500" y="2419894"/>
            <a:ext cx="1993781" cy="143538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Flowchart: Connector 29"/>
          <p:cNvSpPr/>
          <p:nvPr/>
        </p:nvSpPr>
        <p:spPr>
          <a:xfrm>
            <a:off x="7088571" y="3268883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296483" y="179910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A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024675" y="3959346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89867" y="4031354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cxnSp>
        <p:nvCxnSpPr>
          <p:cNvPr id="47" name="Straight Connector 46"/>
          <p:cNvCxnSpPr>
            <a:stCxn id="13" idx="3"/>
          </p:cNvCxnSpPr>
          <p:nvPr/>
        </p:nvCxnSpPr>
        <p:spPr>
          <a:xfrm flipV="1">
            <a:off x="6172059" y="3412899"/>
            <a:ext cx="1276552" cy="721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 rot="19764606">
            <a:off x="7371106" y="3429717"/>
            <a:ext cx="145893" cy="1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stCxn id="13" idx="5"/>
          </p:cNvCxnSpPr>
          <p:nvPr/>
        </p:nvCxnSpPr>
        <p:spPr>
          <a:xfrm rot="5400000" flipH="1">
            <a:off x="6935935" y="3065330"/>
            <a:ext cx="348288" cy="179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 rot="637225">
            <a:off x="6235807" y="3808480"/>
            <a:ext cx="61913" cy="115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520619" y="312486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E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175096" y="3714752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84515" y="3538839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H</a:t>
            </a:r>
            <a:endParaRPr lang="en-US" sz="2400" dirty="0">
              <a:solidFill>
                <a:srgbClr val="0070C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5607851" y="3107529"/>
            <a:ext cx="2000264" cy="714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500826" y="4000504"/>
            <a:ext cx="142876" cy="1285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6500826" y="403890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D</a:t>
            </a:r>
            <a:endParaRPr lang="vi-VN" sz="2400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14414" y="4559866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IMFB </a:t>
            </a:r>
            <a:r>
              <a:rPr lang="en-US" dirty="0" err="1" smtClean="0">
                <a:solidFill>
                  <a:srgbClr val="92D050"/>
                </a:solidFill>
              </a:rPr>
              <a:t>nội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err="1" smtClean="0">
                <a:solidFill>
                  <a:srgbClr val="92D050"/>
                </a:solidFill>
              </a:rPr>
              <a:t>tiếp</a:t>
            </a:r>
            <a:endParaRPr lang="vi-VN" dirty="0">
              <a:solidFill>
                <a:srgbClr val="92D05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16200000" flipH="1">
            <a:off x="6000760" y="2714620"/>
            <a:ext cx="2214578" cy="10715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72396" y="4286256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K</a:t>
            </a:r>
            <a:endParaRPr lang="vi-VN" sz="2400" dirty="0"/>
          </a:p>
        </p:txBody>
      </p:sp>
      <p:sp>
        <p:nvSpPr>
          <p:cNvPr id="39" name="Freeform 38"/>
          <p:cNvSpPr/>
          <p:nvPr/>
        </p:nvSpPr>
        <p:spPr>
          <a:xfrm>
            <a:off x="6413863" y="2821577"/>
            <a:ext cx="156754" cy="93903"/>
          </a:xfrm>
          <a:custGeom>
            <a:avLst/>
            <a:gdLst>
              <a:gd name="connsiteX0" fmla="*/ 0 w 156754"/>
              <a:gd name="connsiteY0" fmla="*/ 0 h 93903"/>
              <a:gd name="connsiteX1" fmla="*/ 65314 w 156754"/>
              <a:gd name="connsiteY1" fmla="*/ 78377 h 93903"/>
              <a:gd name="connsiteX2" fmla="*/ 104503 w 156754"/>
              <a:gd name="connsiteY2" fmla="*/ 91440 h 93903"/>
              <a:gd name="connsiteX3" fmla="*/ 156754 w 156754"/>
              <a:gd name="connsiteY3" fmla="*/ 91440 h 93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754" h="93903">
                <a:moveTo>
                  <a:pt x="0" y="0"/>
                </a:moveTo>
                <a:cubicBezTo>
                  <a:pt x="19278" y="28916"/>
                  <a:pt x="35141" y="58261"/>
                  <a:pt x="65314" y="78377"/>
                </a:cubicBezTo>
                <a:cubicBezTo>
                  <a:pt x="76771" y="86015"/>
                  <a:pt x="90872" y="89493"/>
                  <a:pt x="104503" y="91440"/>
                </a:cubicBezTo>
                <a:cubicBezTo>
                  <a:pt x="121745" y="93903"/>
                  <a:pt x="139337" y="91440"/>
                  <a:pt x="156754" y="9144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Freeform 39"/>
          <p:cNvSpPr/>
          <p:nvPr/>
        </p:nvSpPr>
        <p:spPr>
          <a:xfrm>
            <a:off x="6923314" y="2769326"/>
            <a:ext cx="104503" cy="78377"/>
          </a:xfrm>
          <a:custGeom>
            <a:avLst/>
            <a:gdLst>
              <a:gd name="connsiteX0" fmla="*/ 0 w 104503"/>
              <a:gd name="connsiteY0" fmla="*/ 78377 h 78377"/>
              <a:gd name="connsiteX1" fmla="*/ 65315 w 104503"/>
              <a:gd name="connsiteY1" fmla="*/ 65314 h 78377"/>
              <a:gd name="connsiteX2" fmla="*/ 104503 w 104503"/>
              <a:gd name="connsiteY2" fmla="*/ 0 h 7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503" h="78377">
                <a:moveTo>
                  <a:pt x="0" y="78377"/>
                </a:moveTo>
                <a:cubicBezTo>
                  <a:pt x="21772" y="74023"/>
                  <a:pt x="46038" y="76330"/>
                  <a:pt x="65315" y="65314"/>
                </a:cubicBezTo>
                <a:cubicBezTo>
                  <a:pt x="76347" y="59010"/>
                  <a:pt x="97128" y="14749"/>
                  <a:pt x="104503" y="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7643834" y="4071942"/>
            <a:ext cx="357190" cy="28575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 rot="19311763">
            <a:off x="7754834" y="3978323"/>
            <a:ext cx="197629" cy="196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1" name="Freeform 50"/>
          <p:cNvSpPr/>
          <p:nvPr/>
        </p:nvSpPr>
        <p:spPr>
          <a:xfrm>
            <a:off x="6191794" y="4009204"/>
            <a:ext cx="130629" cy="105596"/>
          </a:xfrm>
          <a:custGeom>
            <a:avLst/>
            <a:gdLst>
              <a:gd name="connsiteX0" fmla="*/ 0 w 130629"/>
              <a:gd name="connsiteY0" fmla="*/ 1093 h 105596"/>
              <a:gd name="connsiteX1" fmla="*/ 117566 w 130629"/>
              <a:gd name="connsiteY1" fmla="*/ 53345 h 105596"/>
              <a:gd name="connsiteX2" fmla="*/ 130629 w 130629"/>
              <a:gd name="connsiteY2" fmla="*/ 105596 h 10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629" h="105596">
                <a:moveTo>
                  <a:pt x="0" y="1093"/>
                </a:moveTo>
                <a:cubicBezTo>
                  <a:pt x="57267" y="10638"/>
                  <a:pt x="87083" y="0"/>
                  <a:pt x="117566" y="53345"/>
                </a:cubicBezTo>
                <a:cubicBezTo>
                  <a:pt x="126473" y="68933"/>
                  <a:pt x="130629" y="105596"/>
                  <a:pt x="130629" y="105596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Freeform 54"/>
          <p:cNvSpPr/>
          <p:nvPr/>
        </p:nvSpPr>
        <p:spPr>
          <a:xfrm>
            <a:off x="7602583" y="4245429"/>
            <a:ext cx="143691" cy="13062"/>
          </a:xfrm>
          <a:custGeom>
            <a:avLst/>
            <a:gdLst>
              <a:gd name="connsiteX0" fmla="*/ 0 w 143691"/>
              <a:gd name="connsiteY0" fmla="*/ 13062 h 13062"/>
              <a:gd name="connsiteX1" fmla="*/ 52251 w 143691"/>
              <a:gd name="connsiteY1" fmla="*/ 0 h 13062"/>
              <a:gd name="connsiteX2" fmla="*/ 143691 w 143691"/>
              <a:gd name="connsiteY2" fmla="*/ 13062 h 1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691" h="13062">
                <a:moveTo>
                  <a:pt x="0" y="13062"/>
                </a:moveTo>
                <a:cubicBezTo>
                  <a:pt x="17417" y="8708"/>
                  <a:pt x="34298" y="0"/>
                  <a:pt x="52251" y="0"/>
                </a:cubicBezTo>
                <a:cubicBezTo>
                  <a:pt x="83040" y="0"/>
                  <a:pt x="143691" y="13062"/>
                  <a:pt x="143691" y="13062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54" name="Straight Connector 53"/>
          <p:cNvCxnSpPr/>
          <p:nvPr/>
        </p:nvCxnSpPr>
        <p:spPr>
          <a:xfrm rot="10800000" flipV="1">
            <a:off x="5286380" y="3357562"/>
            <a:ext cx="2214580" cy="78581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024770" y="3929066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I</a:t>
            </a:r>
            <a:endParaRPr lang="vi-VN" sz="2400" dirty="0">
              <a:solidFill>
                <a:srgbClr val="C00000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rot="10800000">
            <a:off x="5786446" y="3429000"/>
            <a:ext cx="1857388" cy="9286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357818" y="3143248"/>
            <a:ext cx="447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M</a:t>
            </a:r>
            <a:endParaRPr lang="vi-VN" sz="2400" dirty="0">
              <a:solidFill>
                <a:srgbClr val="C0000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4929190" y="2500306"/>
            <a:ext cx="2000264" cy="128588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6" name="Right Arrow 65"/>
          <p:cNvSpPr/>
          <p:nvPr/>
        </p:nvSpPr>
        <p:spPr>
          <a:xfrm rot="16200000">
            <a:off x="2071669" y="1071547"/>
            <a:ext cx="285755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>
            <a:off x="5786447" y="3429001"/>
            <a:ext cx="428627" cy="35718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100357" name="Object 5"/>
          <p:cNvGraphicFramePr>
            <a:graphicFrameLocks noChangeAspect="1"/>
          </p:cNvGraphicFramePr>
          <p:nvPr/>
        </p:nvGraphicFramePr>
        <p:xfrm>
          <a:off x="1071538" y="2786058"/>
          <a:ext cx="1857388" cy="348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4" name="Equation" r:id="rId3" imgW="1218960" imgH="228600" progId="Equation.DSMT4">
                  <p:embed/>
                </p:oleObj>
              </mc:Choice>
              <mc:Fallback>
                <p:oleObj name="Equation" r:id="rId3" imgW="121896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2786058"/>
                        <a:ext cx="1857388" cy="348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1142976" y="1428736"/>
          <a:ext cx="2428892" cy="426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5" name="Equation" r:id="rId5" imgW="1447560" imgH="253800" progId="Equation.DSMT4">
                  <p:embed/>
                </p:oleObj>
              </mc:Choice>
              <mc:Fallback>
                <p:oleObj name="Equation" r:id="rId5" imgW="144756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1428736"/>
                        <a:ext cx="2428892" cy="4261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Right Arrow 105"/>
          <p:cNvSpPr/>
          <p:nvPr/>
        </p:nvSpPr>
        <p:spPr>
          <a:xfrm rot="16200000">
            <a:off x="2000231" y="2500307"/>
            <a:ext cx="285755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1071538" y="3357562"/>
          <a:ext cx="2500330" cy="396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6" name="Equation" r:id="rId7" imgW="1600200" imgH="253800" progId="Equation.DSMT4">
                  <p:embed/>
                </p:oleObj>
              </mc:Choice>
              <mc:Fallback>
                <p:oleObj name="Equation" r:id="rId7" imgW="1600200" imgH="253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3357562"/>
                        <a:ext cx="2500330" cy="3968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Right Arrow 106"/>
          <p:cNvSpPr/>
          <p:nvPr/>
        </p:nvSpPr>
        <p:spPr>
          <a:xfrm rot="16200000">
            <a:off x="1964514" y="3107530"/>
            <a:ext cx="214314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0361" name="Object 9"/>
          <p:cNvGraphicFramePr>
            <a:graphicFrameLocks noChangeAspect="1"/>
          </p:cNvGraphicFramePr>
          <p:nvPr/>
        </p:nvGraphicFramePr>
        <p:xfrm>
          <a:off x="714349" y="2214554"/>
          <a:ext cx="3143272" cy="408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7" name="Equation" r:id="rId9" imgW="1955520" imgH="253800" progId="Equation.DSMT4">
                  <p:embed/>
                </p:oleObj>
              </mc:Choice>
              <mc:Fallback>
                <p:oleObj name="Equation" r:id="rId9" imgW="195552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49" y="2214554"/>
                        <a:ext cx="3143272" cy="4082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Right Arrow 107"/>
          <p:cNvSpPr/>
          <p:nvPr/>
        </p:nvSpPr>
        <p:spPr>
          <a:xfrm rot="16200000">
            <a:off x="2071669" y="1857365"/>
            <a:ext cx="285755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1349375" y="4000500"/>
          <a:ext cx="15144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8" name="Equation" r:id="rId11" imgW="1002960" imgH="253800" progId="Equation.DSMT4">
                  <p:embed/>
                </p:oleObj>
              </mc:Choice>
              <mc:Fallback>
                <p:oleObj name="Equation" r:id="rId11" imgW="100296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4000500"/>
                        <a:ext cx="151447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Right Arrow 108"/>
          <p:cNvSpPr/>
          <p:nvPr/>
        </p:nvSpPr>
        <p:spPr>
          <a:xfrm rot="16200000">
            <a:off x="1857358" y="3714750"/>
            <a:ext cx="214313" cy="214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ight Arrow 109"/>
          <p:cNvSpPr/>
          <p:nvPr/>
        </p:nvSpPr>
        <p:spPr>
          <a:xfrm rot="16200000">
            <a:off x="1857356" y="4357694"/>
            <a:ext cx="21431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3" name="Straight Connector 132"/>
          <p:cNvCxnSpPr/>
          <p:nvPr/>
        </p:nvCxnSpPr>
        <p:spPr>
          <a:xfrm rot="16200000" flipH="1">
            <a:off x="5643570" y="3571876"/>
            <a:ext cx="642942" cy="35719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6" name="Freeform 135"/>
          <p:cNvSpPr/>
          <p:nvPr/>
        </p:nvSpPr>
        <p:spPr>
          <a:xfrm>
            <a:off x="6048103" y="3735977"/>
            <a:ext cx="78377" cy="143692"/>
          </a:xfrm>
          <a:custGeom>
            <a:avLst/>
            <a:gdLst>
              <a:gd name="connsiteX0" fmla="*/ 78377 w 78377"/>
              <a:gd name="connsiteY0" fmla="*/ 0 h 143692"/>
              <a:gd name="connsiteX1" fmla="*/ 26126 w 78377"/>
              <a:gd name="connsiteY1" fmla="*/ 52252 h 143692"/>
              <a:gd name="connsiteX2" fmla="*/ 0 w 78377"/>
              <a:gd name="connsiteY2" fmla="*/ 143692 h 143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377" h="143692">
                <a:moveTo>
                  <a:pt x="78377" y="0"/>
                </a:moveTo>
                <a:cubicBezTo>
                  <a:pt x="28059" y="16773"/>
                  <a:pt x="41608" y="645"/>
                  <a:pt x="26126" y="52252"/>
                </a:cubicBezTo>
                <a:cubicBezTo>
                  <a:pt x="17017" y="82615"/>
                  <a:pt x="0" y="143692"/>
                  <a:pt x="0" y="14369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7" name="Freeform 136"/>
          <p:cNvSpPr/>
          <p:nvPr/>
        </p:nvSpPr>
        <p:spPr>
          <a:xfrm>
            <a:off x="5954955" y="3942719"/>
            <a:ext cx="132336" cy="185144"/>
          </a:xfrm>
          <a:custGeom>
            <a:avLst/>
            <a:gdLst>
              <a:gd name="connsiteX0" fmla="*/ 132336 w 132336"/>
              <a:gd name="connsiteY0" fmla="*/ 15327 h 185144"/>
              <a:gd name="connsiteX1" fmla="*/ 93148 w 132336"/>
              <a:gd name="connsiteY1" fmla="*/ 2264 h 185144"/>
              <a:gd name="connsiteX2" fmla="*/ 40896 w 132336"/>
              <a:gd name="connsiteY2" fmla="*/ 67578 h 185144"/>
              <a:gd name="connsiteX3" fmla="*/ 1708 w 132336"/>
              <a:gd name="connsiteY3" fmla="*/ 159018 h 185144"/>
              <a:gd name="connsiteX4" fmla="*/ 1708 w 132336"/>
              <a:gd name="connsiteY4" fmla="*/ 185144 h 18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336" h="185144">
                <a:moveTo>
                  <a:pt x="132336" y="15327"/>
                </a:moveTo>
                <a:cubicBezTo>
                  <a:pt x="119273" y="10973"/>
                  <a:pt x="106730" y="0"/>
                  <a:pt x="93148" y="2264"/>
                </a:cubicBezTo>
                <a:cubicBezTo>
                  <a:pt x="47866" y="9811"/>
                  <a:pt x="54220" y="36489"/>
                  <a:pt x="40896" y="67578"/>
                </a:cubicBezTo>
                <a:cubicBezTo>
                  <a:pt x="24967" y="104747"/>
                  <a:pt x="9366" y="120730"/>
                  <a:pt x="1708" y="159018"/>
                </a:cubicBezTo>
                <a:cubicBezTo>
                  <a:pt x="0" y="167558"/>
                  <a:pt x="1708" y="176435"/>
                  <a:pt x="1708" y="18514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100363" name="Object 11"/>
          <p:cNvGraphicFramePr>
            <a:graphicFrameLocks noChangeAspect="1"/>
          </p:cNvGraphicFramePr>
          <p:nvPr/>
        </p:nvGraphicFramePr>
        <p:xfrm>
          <a:off x="500034" y="5857892"/>
          <a:ext cx="2528905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19" name="Equation" r:id="rId13" imgW="1498320" imgH="253800" progId="Equation.DSMT4">
                  <p:embed/>
                </p:oleObj>
              </mc:Choice>
              <mc:Fallback>
                <p:oleObj name="Equation" r:id="rId13" imgW="149832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5857892"/>
                        <a:ext cx="2528905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4" name="Object 12"/>
          <p:cNvGraphicFramePr>
            <a:graphicFrameLocks noChangeAspect="1"/>
          </p:cNvGraphicFramePr>
          <p:nvPr/>
        </p:nvGraphicFramePr>
        <p:xfrm>
          <a:off x="3286116" y="5929330"/>
          <a:ext cx="2286016" cy="377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0" name="Equation" r:id="rId15" imgW="1536480" imgH="253800" progId="Equation.DSMT4">
                  <p:embed/>
                </p:oleObj>
              </mc:Choice>
              <mc:Fallback>
                <p:oleObj name="Equation" r:id="rId15" imgW="153648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5929330"/>
                        <a:ext cx="2286016" cy="3778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8" name="Group 137"/>
          <p:cNvGrpSpPr/>
          <p:nvPr/>
        </p:nvGrpSpPr>
        <p:grpSpPr>
          <a:xfrm>
            <a:off x="642910" y="5572140"/>
            <a:ext cx="4143404" cy="214314"/>
            <a:chOff x="827584" y="2186992"/>
            <a:chExt cx="3744416" cy="953976"/>
          </a:xfrm>
        </p:grpSpPr>
        <p:cxnSp>
          <p:nvCxnSpPr>
            <p:cNvPr id="139" name="Straight Arrow Connector 138"/>
            <p:cNvCxnSpPr/>
            <p:nvPr/>
          </p:nvCxnSpPr>
          <p:spPr>
            <a:xfrm>
              <a:off x="4572000" y="2689310"/>
              <a:ext cx="0" cy="432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40" name="Group 33"/>
            <p:cNvGrpSpPr/>
            <p:nvPr/>
          </p:nvGrpSpPr>
          <p:grpSpPr>
            <a:xfrm>
              <a:off x="827584" y="2186992"/>
              <a:ext cx="3744416" cy="953976"/>
              <a:chOff x="827584" y="2186992"/>
              <a:chExt cx="3744416" cy="953976"/>
            </a:xfrm>
          </p:grpSpPr>
          <p:grpSp>
            <p:nvGrpSpPr>
              <p:cNvPr id="141" name="Group 34"/>
              <p:cNvGrpSpPr/>
              <p:nvPr/>
            </p:nvGrpSpPr>
            <p:grpSpPr>
              <a:xfrm>
                <a:off x="827584" y="2708920"/>
                <a:ext cx="3744416" cy="432048"/>
                <a:chOff x="611560" y="1700808"/>
                <a:chExt cx="5112568" cy="432048"/>
              </a:xfrm>
            </p:grpSpPr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611560" y="1700808"/>
                  <a:ext cx="5112568" cy="0"/>
                </a:xfrm>
                <a:prstGeom prst="line">
                  <a:avLst/>
                </a:prstGeom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Arrow Connector 143"/>
                <p:cNvCxnSpPr/>
                <p:nvPr/>
              </p:nvCxnSpPr>
              <p:spPr>
                <a:xfrm>
                  <a:off x="611560" y="1700808"/>
                  <a:ext cx="0" cy="43204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2" name="Down Arrow 141"/>
              <p:cNvSpPr/>
              <p:nvPr/>
            </p:nvSpPr>
            <p:spPr>
              <a:xfrm flipV="1">
                <a:off x="2627784" y="2186992"/>
                <a:ext cx="412771" cy="521928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45" name="Right Arrow 144"/>
          <p:cNvSpPr/>
          <p:nvPr/>
        </p:nvSpPr>
        <p:spPr>
          <a:xfrm rot="16200000">
            <a:off x="1785918" y="4857760"/>
            <a:ext cx="21431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1262063" y="5106988"/>
          <a:ext cx="14287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1" name="Equation" r:id="rId17" imgW="761760" imgH="215640" progId="Equation.DSMT4">
                  <p:embed/>
                </p:oleObj>
              </mc:Choice>
              <mc:Fallback>
                <p:oleObj name="Equation" r:id="rId17" imgW="76176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5106988"/>
                        <a:ext cx="14287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288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4"/>
          <p:cNvSpPr>
            <a:spLocks noChangeShapeType="1"/>
          </p:cNvSpPr>
          <p:nvPr/>
        </p:nvSpPr>
        <p:spPr bwMode="auto">
          <a:xfrm>
            <a:off x="0" y="998538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Line 5"/>
          <p:cNvSpPr>
            <a:spLocks noChangeShapeType="1"/>
          </p:cNvSpPr>
          <p:nvPr/>
        </p:nvSpPr>
        <p:spPr bwMode="auto">
          <a:xfrm flipV="1">
            <a:off x="0" y="107315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70"/>
          <p:cNvGrpSpPr>
            <a:grpSpLocks/>
          </p:cNvGrpSpPr>
          <p:nvPr/>
        </p:nvGrpSpPr>
        <p:grpSpPr bwMode="auto">
          <a:xfrm>
            <a:off x="2286000" y="2286000"/>
            <a:ext cx="2133600" cy="2209800"/>
            <a:chOff x="1728" y="1440"/>
            <a:chExt cx="1344" cy="1392"/>
          </a:xfrm>
        </p:grpSpPr>
        <p:sp>
          <p:nvSpPr>
            <p:cNvPr id="4146" name="Line 171"/>
            <p:cNvSpPr>
              <a:spLocks noChangeShapeType="1"/>
            </p:cNvSpPr>
            <p:nvPr/>
          </p:nvSpPr>
          <p:spPr bwMode="auto">
            <a:xfrm>
              <a:off x="2112" y="1440"/>
              <a:ext cx="960" cy="144"/>
            </a:xfrm>
            <a:prstGeom prst="line">
              <a:avLst/>
            </a:prstGeom>
            <a:noFill/>
            <a:ln w="5715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47" name="Group 172"/>
            <p:cNvGrpSpPr>
              <a:grpSpLocks/>
            </p:cNvGrpSpPr>
            <p:nvPr/>
          </p:nvGrpSpPr>
          <p:grpSpPr bwMode="auto">
            <a:xfrm>
              <a:off x="1728" y="1440"/>
              <a:ext cx="1344" cy="1392"/>
              <a:chOff x="1728" y="1440"/>
              <a:chExt cx="1344" cy="1392"/>
            </a:xfrm>
          </p:grpSpPr>
          <p:sp>
            <p:nvSpPr>
              <p:cNvPr id="4148" name="Line 173"/>
              <p:cNvSpPr>
                <a:spLocks noChangeShapeType="1"/>
              </p:cNvSpPr>
              <p:nvPr/>
            </p:nvSpPr>
            <p:spPr bwMode="auto">
              <a:xfrm flipH="1">
                <a:off x="1728" y="1440"/>
                <a:ext cx="384" cy="960"/>
              </a:xfrm>
              <a:prstGeom prst="line">
                <a:avLst/>
              </a:prstGeom>
              <a:noFill/>
              <a:ln w="571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Line 174"/>
              <p:cNvSpPr>
                <a:spLocks noChangeShapeType="1"/>
              </p:cNvSpPr>
              <p:nvPr/>
            </p:nvSpPr>
            <p:spPr bwMode="auto">
              <a:xfrm>
                <a:off x="1728" y="2400"/>
                <a:ext cx="1104" cy="432"/>
              </a:xfrm>
              <a:prstGeom prst="line">
                <a:avLst/>
              </a:prstGeom>
              <a:noFill/>
              <a:ln w="571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0" name="Line 175"/>
              <p:cNvSpPr>
                <a:spLocks noChangeShapeType="1"/>
              </p:cNvSpPr>
              <p:nvPr/>
            </p:nvSpPr>
            <p:spPr bwMode="auto">
              <a:xfrm flipV="1">
                <a:off x="2784" y="1584"/>
                <a:ext cx="288" cy="1248"/>
              </a:xfrm>
              <a:prstGeom prst="line">
                <a:avLst/>
              </a:prstGeom>
              <a:noFill/>
              <a:ln w="57150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06"/>
          <p:cNvGrpSpPr>
            <a:grpSpLocks/>
          </p:cNvGrpSpPr>
          <p:nvPr/>
        </p:nvGrpSpPr>
        <p:grpSpPr bwMode="auto">
          <a:xfrm>
            <a:off x="2286000" y="2286000"/>
            <a:ext cx="2209800" cy="2209800"/>
            <a:chOff x="192" y="2688"/>
            <a:chExt cx="1392" cy="1392"/>
          </a:xfrm>
        </p:grpSpPr>
        <p:sp>
          <p:nvSpPr>
            <p:cNvPr id="4142" name="Line 157"/>
            <p:cNvSpPr>
              <a:spLocks noChangeShapeType="1"/>
            </p:cNvSpPr>
            <p:nvPr/>
          </p:nvSpPr>
          <p:spPr bwMode="auto">
            <a:xfrm flipH="1">
              <a:off x="192" y="2688"/>
              <a:ext cx="384" cy="960"/>
            </a:xfrm>
            <a:prstGeom prst="line">
              <a:avLst/>
            </a:prstGeom>
            <a:noFill/>
            <a:ln w="57150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Line 159"/>
            <p:cNvSpPr>
              <a:spLocks noChangeShapeType="1"/>
            </p:cNvSpPr>
            <p:nvPr/>
          </p:nvSpPr>
          <p:spPr bwMode="auto">
            <a:xfrm>
              <a:off x="192" y="3648"/>
              <a:ext cx="1104" cy="432"/>
            </a:xfrm>
            <a:prstGeom prst="line">
              <a:avLst/>
            </a:prstGeom>
            <a:noFill/>
            <a:ln w="57150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Line 161"/>
            <p:cNvSpPr>
              <a:spLocks noChangeShapeType="1"/>
            </p:cNvSpPr>
            <p:nvPr/>
          </p:nvSpPr>
          <p:spPr bwMode="auto">
            <a:xfrm flipV="1">
              <a:off x="1248" y="3792"/>
              <a:ext cx="336" cy="276"/>
            </a:xfrm>
            <a:prstGeom prst="line">
              <a:avLst/>
            </a:prstGeom>
            <a:noFill/>
            <a:ln w="57150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Line 178"/>
            <p:cNvSpPr>
              <a:spLocks noChangeShapeType="1"/>
            </p:cNvSpPr>
            <p:nvPr/>
          </p:nvSpPr>
          <p:spPr bwMode="auto">
            <a:xfrm>
              <a:off x="576" y="2688"/>
              <a:ext cx="1008" cy="1104"/>
            </a:xfrm>
            <a:prstGeom prst="line">
              <a:avLst/>
            </a:prstGeom>
            <a:noFill/>
            <a:ln w="57150">
              <a:solidFill>
                <a:srgbClr val="FF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86"/>
          <p:cNvGrpSpPr>
            <a:grpSpLocks/>
          </p:cNvGrpSpPr>
          <p:nvPr/>
        </p:nvGrpSpPr>
        <p:grpSpPr bwMode="auto">
          <a:xfrm>
            <a:off x="2895600" y="2273300"/>
            <a:ext cx="1600200" cy="2209800"/>
            <a:chOff x="2112" y="1428"/>
            <a:chExt cx="1008" cy="1392"/>
          </a:xfrm>
        </p:grpSpPr>
        <p:sp>
          <p:nvSpPr>
            <p:cNvPr id="4138" name="Line 158"/>
            <p:cNvSpPr>
              <a:spLocks noChangeShapeType="1"/>
            </p:cNvSpPr>
            <p:nvPr/>
          </p:nvSpPr>
          <p:spPr bwMode="auto">
            <a:xfrm>
              <a:off x="2112" y="1440"/>
              <a:ext cx="960" cy="14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Line 177"/>
            <p:cNvSpPr>
              <a:spLocks noChangeShapeType="1"/>
            </p:cNvSpPr>
            <p:nvPr/>
          </p:nvSpPr>
          <p:spPr bwMode="auto">
            <a:xfrm>
              <a:off x="3072" y="1584"/>
              <a:ext cx="48" cy="96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Line 183"/>
            <p:cNvSpPr>
              <a:spLocks noChangeShapeType="1"/>
            </p:cNvSpPr>
            <p:nvPr/>
          </p:nvSpPr>
          <p:spPr bwMode="auto">
            <a:xfrm flipV="1">
              <a:off x="2784" y="2544"/>
              <a:ext cx="336" cy="27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Line 185"/>
            <p:cNvSpPr>
              <a:spLocks noChangeShapeType="1"/>
            </p:cNvSpPr>
            <p:nvPr/>
          </p:nvSpPr>
          <p:spPr bwMode="auto">
            <a:xfrm>
              <a:off x="2124" y="1428"/>
              <a:ext cx="660" cy="135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3" name="Text Box 192"/>
          <p:cNvSpPr txBox="1">
            <a:spLocks noChangeArrowheads="1"/>
          </p:cNvSpPr>
          <p:nvPr/>
        </p:nvSpPr>
        <p:spPr bwMode="auto">
          <a:xfrm>
            <a:off x="1371600" y="1828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4" name="Group 200"/>
          <p:cNvGrpSpPr>
            <a:grpSpLocks/>
          </p:cNvGrpSpPr>
          <p:nvPr/>
        </p:nvGrpSpPr>
        <p:grpSpPr bwMode="auto">
          <a:xfrm>
            <a:off x="1905000" y="1981200"/>
            <a:ext cx="4419600" cy="2881313"/>
            <a:chOff x="1488" y="1248"/>
            <a:chExt cx="2784" cy="1815"/>
          </a:xfrm>
        </p:grpSpPr>
        <p:sp>
          <p:nvSpPr>
            <p:cNvPr id="4123" name="Oval 156"/>
            <p:cNvSpPr>
              <a:spLocks noChangeArrowheads="1"/>
            </p:cNvSpPr>
            <p:nvPr/>
          </p:nvSpPr>
          <p:spPr bwMode="auto">
            <a:xfrm>
              <a:off x="1680" y="1344"/>
              <a:ext cx="1584" cy="153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24" name="Line 160"/>
            <p:cNvSpPr>
              <a:spLocks noChangeShapeType="1"/>
            </p:cNvSpPr>
            <p:nvPr/>
          </p:nvSpPr>
          <p:spPr bwMode="auto">
            <a:xfrm flipV="1">
              <a:off x="2784" y="1584"/>
              <a:ext cx="288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181"/>
            <p:cNvSpPr>
              <a:spLocks noChangeShapeType="1"/>
            </p:cNvSpPr>
            <p:nvPr/>
          </p:nvSpPr>
          <p:spPr bwMode="auto">
            <a:xfrm flipH="1">
              <a:off x="1728" y="1440"/>
              <a:ext cx="384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182"/>
            <p:cNvSpPr>
              <a:spLocks noChangeShapeType="1"/>
            </p:cNvSpPr>
            <p:nvPr/>
          </p:nvSpPr>
          <p:spPr bwMode="auto">
            <a:xfrm>
              <a:off x="1728" y="2400"/>
              <a:ext cx="110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184"/>
            <p:cNvSpPr>
              <a:spLocks noChangeShapeType="1"/>
            </p:cNvSpPr>
            <p:nvPr/>
          </p:nvSpPr>
          <p:spPr bwMode="auto">
            <a:xfrm>
              <a:off x="2136" y="1440"/>
              <a:ext cx="1008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188"/>
            <p:cNvSpPr>
              <a:spLocks noChangeShapeType="1"/>
            </p:cNvSpPr>
            <p:nvPr/>
          </p:nvSpPr>
          <p:spPr bwMode="auto">
            <a:xfrm>
              <a:off x="2112" y="1440"/>
              <a:ext cx="201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189"/>
            <p:cNvSpPr>
              <a:spLocks noChangeShapeType="1"/>
            </p:cNvSpPr>
            <p:nvPr/>
          </p:nvSpPr>
          <p:spPr bwMode="auto">
            <a:xfrm>
              <a:off x="3072" y="1584"/>
              <a:ext cx="4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190"/>
            <p:cNvSpPr>
              <a:spLocks noChangeShapeType="1"/>
            </p:cNvSpPr>
            <p:nvPr/>
          </p:nvSpPr>
          <p:spPr bwMode="auto">
            <a:xfrm flipV="1">
              <a:off x="2784" y="1728"/>
              <a:ext cx="1296" cy="10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191"/>
            <p:cNvSpPr>
              <a:spLocks noChangeShapeType="1"/>
            </p:cNvSpPr>
            <p:nvPr/>
          </p:nvSpPr>
          <p:spPr bwMode="auto">
            <a:xfrm>
              <a:off x="2124" y="1428"/>
              <a:ext cx="660" cy="13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Text Box 193"/>
            <p:cNvSpPr txBox="1">
              <a:spLocks noChangeArrowheads="1"/>
            </p:cNvSpPr>
            <p:nvPr/>
          </p:nvSpPr>
          <p:spPr bwMode="auto">
            <a:xfrm>
              <a:off x="1872" y="124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133" name="Text Box 194"/>
            <p:cNvSpPr txBox="1">
              <a:spLocks noChangeArrowheads="1"/>
            </p:cNvSpPr>
            <p:nvPr/>
          </p:nvSpPr>
          <p:spPr bwMode="auto">
            <a:xfrm>
              <a:off x="3024" y="1392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4134" name="Text Box 195"/>
            <p:cNvSpPr txBox="1">
              <a:spLocks noChangeArrowheads="1"/>
            </p:cNvSpPr>
            <p:nvPr/>
          </p:nvSpPr>
          <p:spPr bwMode="auto">
            <a:xfrm>
              <a:off x="3984" y="148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4135" name="Text Box 196"/>
            <p:cNvSpPr txBox="1">
              <a:spLocks noChangeArrowheads="1"/>
            </p:cNvSpPr>
            <p:nvPr/>
          </p:nvSpPr>
          <p:spPr bwMode="auto">
            <a:xfrm>
              <a:off x="3120" y="249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4136" name="Text Box 197"/>
            <p:cNvSpPr txBox="1">
              <a:spLocks noChangeArrowheads="1"/>
            </p:cNvSpPr>
            <p:nvPr/>
          </p:nvSpPr>
          <p:spPr bwMode="auto">
            <a:xfrm>
              <a:off x="2736" y="2832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4137" name="Text Box 198"/>
            <p:cNvSpPr txBox="1">
              <a:spLocks noChangeArrowheads="1"/>
            </p:cNvSpPr>
            <p:nvPr/>
          </p:nvSpPr>
          <p:spPr bwMode="auto">
            <a:xfrm>
              <a:off x="1488" y="230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</a:p>
          </p:txBody>
        </p:sp>
      </p:grpSp>
      <p:sp>
        <p:nvSpPr>
          <p:cNvPr id="4105" name="Text Box 202"/>
          <p:cNvSpPr txBox="1">
            <a:spLocks noChangeArrowheads="1"/>
          </p:cNvSpPr>
          <p:nvPr/>
        </p:nvSpPr>
        <p:spPr bwMode="auto">
          <a:xfrm>
            <a:off x="2133600" y="11430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hình có bao nhiêu tứ giác nội tiếp</a:t>
            </a:r>
          </a:p>
        </p:txBody>
      </p:sp>
      <p:sp>
        <p:nvSpPr>
          <p:cNvPr id="7371" name="Rectangle 203"/>
          <p:cNvSpPr>
            <a:spLocks noChangeArrowheads="1"/>
          </p:cNvSpPr>
          <p:nvPr/>
        </p:nvSpPr>
        <p:spPr bwMode="auto">
          <a:xfrm>
            <a:off x="6324600" y="2362200"/>
            <a:ext cx="25908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		A.  1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B.   2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C.   3</a:t>
            </a:r>
          </a:p>
          <a:p>
            <a:pPr eaLnBrk="1" hangingPunct="1"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D.   4</a:t>
            </a:r>
          </a:p>
        </p:txBody>
      </p:sp>
      <p:sp>
        <p:nvSpPr>
          <p:cNvPr id="7373" name="Oval 205"/>
          <p:cNvSpPr>
            <a:spLocks noChangeArrowheads="1"/>
          </p:cNvSpPr>
          <p:nvPr/>
        </p:nvSpPr>
        <p:spPr bwMode="auto">
          <a:xfrm>
            <a:off x="7086600" y="3657600"/>
            <a:ext cx="7620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76" name="Text Box 208"/>
          <p:cNvSpPr txBox="1">
            <a:spLocks noChangeArrowheads="1"/>
          </p:cNvSpPr>
          <p:nvPr/>
        </p:nvSpPr>
        <p:spPr bwMode="auto">
          <a:xfrm>
            <a:off x="2514600" y="5334000"/>
            <a:ext cx="160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9966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ACDE;</a:t>
            </a:r>
          </a:p>
        </p:txBody>
      </p:sp>
      <p:sp>
        <p:nvSpPr>
          <p:cNvPr id="7377" name="Text Box 209"/>
          <p:cNvSpPr txBox="1">
            <a:spLocks noChangeArrowheads="1"/>
          </p:cNvSpPr>
          <p:nvPr/>
        </p:nvSpPr>
        <p:spPr bwMode="auto">
          <a:xfrm>
            <a:off x="4343400" y="5334000"/>
            <a:ext cx="160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ABDE;</a:t>
            </a:r>
          </a:p>
        </p:txBody>
      </p:sp>
      <p:sp>
        <p:nvSpPr>
          <p:cNvPr id="7378" name="Text Box 210"/>
          <p:cNvSpPr txBox="1">
            <a:spLocks noChangeArrowheads="1"/>
          </p:cNvSpPr>
          <p:nvPr/>
        </p:nvSpPr>
        <p:spPr bwMode="auto">
          <a:xfrm>
            <a:off x="6096000" y="5334000"/>
            <a:ext cx="160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en-US" altLang="en-US" b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111" name="Rectangle 211"/>
          <p:cNvSpPr>
            <a:spLocks noChangeArrowheads="1"/>
          </p:cNvSpPr>
          <p:nvPr/>
        </p:nvSpPr>
        <p:spPr bwMode="auto">
          <a:xfrm>
            <a:off x="1905000" y="0"/>
            <a:ext cx="5105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</a:t>
            </a:r>
          </a:p>
        </p:txBody>
      </p:sp>
      <p:pic>
        <p:nvPicPr>
          <p:cNvPr id="7381" name="Picture 213" descr="IMG4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38800" y="1676400"/>
            <a:ext cx="1143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13" name="Group 215"/>
          <p:cNvGrpSpPr>
            <a:grpSpLocks/>
          </p:cNvGrpSpPr>
          <p:nvPr/>
        </p:nvGrpSpPr>
        <p:grpSpPr bwMode="auto">
          <a:xfrm>
            <a:off x="0" y="1219200"/>
            <a:ext cx="1828800" cy="5638800"/>
            <a:chOff x="0" y="0"/>
            <a:chExt cx="1104" cy="4344"/>
          </a:xfrm>
        </p:grpSpPr>
        <p:sp>
          <p:nvSpPr>
            <p:cNvPr id="4121" name="Rectangle 216" descr="Dotted grid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22" name="Rectangle 217" descr="Dotted grid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0" cy="96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14" name="Line 218"/>
          <p:cNvSpPr>
            <a:spLocks noChangeShapeType="1"/>
          </p:cNvSpPr>
          <p:nvPr/>
        </p:nvSpPr>
        <p:spPr bwMode="auto">
          <a:xfrm>
            <a:off x="0" y="23622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15" name="Picture 219" descr="aflas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16" name="Group 221"/>
          <p:cNvGrpSpPr>
            <a:grpSpLocks/>
          </p:cNvGrpSpPr>
          <p:nvPr/>
        </p:nvGrpSpPr>
        <p:grpSpPr bwMode="auto">
          <a:xfrm>
            <a:off x="330200" y="838200"/>
            <a:ext cx="1266825" cy="685800"/>
            <a:chOff x="18" y="576"/>
            <a:chExt cx="1104" cy="480"/>
          </a:xfrm>
        </p:grpSpPr>
        <p:sp>
          <p:nvSpPr>
            <p:cNvPr id="4119" name="AutoShape 222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20" name="Rectangle 223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" y="704"/>
              <a:ext cx="106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 DUNG</a:t>
              </a:r>
            </a:p>
          </p:txBody>
        </p:sp>
      </p:grpSp>
      <p:sp>
        <p:nvSpPr>
          <p:cNvPr id="4117" name="Text Box 225"/>
          <p:cNvSpPr txBox="1">
            <a:spLocks noChangeArrowheads="1"/>
          </p:cNvSpPr>
          <p:nvPr/>
        </p:nvSpPr>
        <p:spPr bwMode="auto">
          <a:xfrm>
            <a:off x="152400" y="194310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nghĩa:</a:t>
            </a:r>
          </a:p>
        </p:txBody>
      </p:sp>
      <p:sp>
        <p:nvSpPr>
          <p:cNvPr id="4118" name="Text Box 226"/>
          <p:cNvSpPr txBox="1">
            <a:spLocks noChangeArrowheads="1"/>
          </p:cNvSpPr>
          <p:nvPr/>
        </p:nvSpPr>
        <p:spPr bwMode="auto">
          <a:xfrm>
            <a:off x="152400" y="1447800"/>
            <a:ext cx="190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2800"/>
              <a:buFontTx/>
              <a:buNone/>
            </a:pPr>
            <a:r>
              <a:rPr lang="en-US" altLang="en-US" sz="1600" b="1" u="sng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tứ giác nội tiếp:</a:t>
            </a:r>
          </a:p>
        </p:txBody>
      </p:sp>
    </p:spTree>
    <p:extLst>
      <p:ext uri="{BB962C8B-B14F-4D97-AF65-F5344CB8AC3E}">
        <p14:creationId xmlns:p14="http://schemas.microsoft.com/office/powerpoint/2010/main" val="1965552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7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7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7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7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10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1" grpId="0" build="p" autoUpdateAnimBg="0"/>
      <p:bldP spid="7373" grpId="0" animBg="1"/>
      <p:bldP spid="7376" grpId="0"/>
      <p:bldP spid="7377" grpId="0"/>
      <p:bldP spid="73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0" y="6858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flipV="1">
            <a:off x="0" y="68580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Text Box 24"/>
          <p:cNvSpPr txBox="1">
            <a:spLocks noChangeArrowheads="1"/>
          </p:cNvSpPr>
          <p:nvPr/>
        </p:nvSpPr>
        <p:spPr bwMode="auto">
          <a:xfrm>
            <a:off x="1371600" y="1828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25" name="Group 50"/>
          <p:cNvGrpSpPr>
            <a:grpSpLocks/>
          </p:cNvGrpSpPr>
          <p:nvPr/>
        </p:nvGrpSpPr>
        <p:grpSpPr bwMode="auto">
          <a:xfrm>
            <a:off x="0" y="685800"/>
            <a:ext cx="1828800" cy="6172200"/>
            <a:chOff x="0" y="0"/>
            <a:chExt cx="1104" cy="4344"/>
          </a:xfrm>
        </p:grpSpPr>
        <p:sp>
          <p:nvSpPr>
            <p:cNvPr id="5181" name="Rectangle 51" descr="Dotted grid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82" name="Rectangle 52" descr="Dotted grid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1" cy="96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126" name="Line 53"/>
          <p:cNvSpPr>
            <a:spLocks noChangeShapeType="1"/>
          </p:cNvSpPr>
          <p:nvPr/>
        </p:nvSpPr>
        <p:spPr bwMode="auto">
          <a:xfrm>
            <a:off x="0" y="23622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8358" name="Picture 54" descr="aflas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8" name="Group 55"/>
          <p:cNvGrpSpPr>
            <a:grpSpLocks/>
          </p:cNvGrpSpPr>
          <p:nvPr/>
        </p:nvGrpSpPr>
        <p:grpSpPr bwMode="auto">
          <a:xfrm>
            <a:off x="177800" y="685800"/>
            <a:ext cx="1266825" cy="685800"/>
            <a:chOff x="18" y="576"/>
            <a:chExt cx="1104" cy="480"/>
          </a:xfrm>
        </p:grpSpPr>
        <p:sp>
          <p:nvSpPr>
            <p:cNvPr id="5179" name="AutoShape 56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80" name="Rectangle 57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" y="704"/>
              <a:ext cx="106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 DUNG</a:t>
              </a:r>
            </a:p>
          </p:txBody>
        </p:sp>
      </p:grpSp>
      <p:sp>
        <p:nvSpPr>
          <p:cNvPr id="5129" name="Text Box 58"/>
          <p:cNvSpPr txBox="1">
            <a:spLocks noChangeArrowheads="1"/>
          </p:cNvSpPr>
          <p:nvPr/>
        </p:nvSpPr>
        <p:spPr bwMode="auto">
          <a:xfrm>
            <a:off x="152400" y="194310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nghĩa:</a:t>
            </a:r>
          </a:p>
        </p:txBody>
      </p:sp>
      <p:sp>
        <p:nvSpPr>
          <p:cNvPr id="5130" name="Text Box 59"/>
          <p:cNvSpPr txBox="1">
            <a:spLocks noChangeArrowheads="1"/>
          </p:cNvSpPr>
          <p:nvPr/>
        </p:nvSpPr>
        <p:spPr bwMode="auto">
          <a:xfrm>
            <a:off x="152400" y="1447800"/>
            <a:ext cx="1905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2800"/>
              <a:buFontTx/>
              <a:buNone/>
            </a:pPr>
            <a:r>
              <a:rPr lang="en-US" altLang="en-US" sz="1600" b="1" u="sng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tứ giác nội tiếp:</a:t>
            </a:r>
          </a:p>
        </p:txBody>
      </p:sp>
      <p:sp>
        <p:nvSpPr>
          <p:cNvPr id="5131" name="Text Box 60"/>
          <p:cNvSpPr txBox="1">
            <a:spLocks noChangeArrowheads="1"/>
          </p:cNvSpPr>
          <p:nvPr/>
        </p:nvSpPr>
        <p:spPr bwMode="auto">
          <a:xfrm>
            <a:off x="838200" y="762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48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TỨ GIÁC  NỘI  TIẾP</a:t>
            </a:r>
          </a:p>
        </p:txBody>
      </p:sp>
      <p:grpSp>
        <p:nvGrpSpPr>
          <p:cNvPr id="5132" name="Group 61"/>
          <p:cNvGrpSpPr>
            <a:grpSpLocks/>
          </p:cNvGrpSpPr>
          <p:nvPr/>
        </p:nvGrpSpPr>
        <p:grpSpPr bwMode="auto">
          <a:xfrm>
            <a:off x="1981200" y="1600200"/>
            <a:ext cx="2362200" cy="2057400"/>
            <a:chOff x="960" y="1008"/>
            <a:chExt cx="1800" cy="1636"/>
          </a:xfrm>
        </p:grpSpPr>
        <p:sp>
          <p:nvSpPr>
            <p:cNvPr id="5163" name="Text Box 62"/>
            <p:cNvSpPr txBox="1">
              <a:spLocks noChangeArrowheads="1"/>
            </p:cNvSpPr>
            <p:nvPr/>
          </p:nvSpPr>
          <p:spPr bwMode="auto">
            <a:xfrm>
              <a:off x="1728" y="1479"/>
              <a:ext cx="412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5164" name="Oval 63"/>
            <p:cNvSpPr>
              <a:spLocks noChangeArrowheads="1"/>
            </p:cNvSpPr>
            <p:nvPr/>
          </p:nvSpPr>
          <p:spPr bwMode="auto">
            <a:xfrm>
              <a:off x="1152" y="1047"/>
              <a:ext cx="1383" cy="1361"/>
            </a:xfrm>
            <a:prstGeom prst="ellipse">
              <a:avLst/>
            </a:prstGeom>
            <a:noFill/>
            <a:ln w="38100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65" name="Line 64"/>
            <p:cNvSpPr>
              <a:spLocks noChangeShapeType="1"/>
            </p:cNvSpPr>
            <p:nvPr/>
          </p:nvSpPr>
          <p:spPr bwMode="auto">
            <a:xfrm flipV="1">
              <a:off x="1152" y="1191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Line 65"/>
            <p:cNvSpPr>
              <a:spLocks noChangeShapeType="1"/>
            </p:cNvSpPr>
            <p:nvPr/>
          </p:nvSpPr>
          <p:spPr bwMode="auto">
            <a:xfrm>
              <a:off x="2256" y="1191"/>
              <a:ext cx="24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Line 66"/>
            <p:cNvSpPr>
              <a:spLocks noChangeShapeType="1"/>
            </p:cNvSpPr>
            <p:nvPr/>
          </p:nvSpPr>
          <p:spPr bwMode="auto">
            <a:xfrm flipH="1">
              <a:off x="2112" y="1959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Line 67"/>
            <p:cNvSpPr>
              <a:spLocks noChangeShapeType="1"/>
            </p:cNvSpPr>
            <p:nvPr/>
          </p:nvSpPr>
          <p:spPr bwMode="auto">
            <a:xfrm flipH="1" flipV="1">
              <a:off x="1152" y="1767"/>
              <a:ext cx="96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69" name="Group 68"/>
            <p:cNvGrpSpPr>
              <a:grpSpLocks/>
            </p:cNvGrpSpPr>
            <p:nvPr/>
          </p:nvGrpSpPr>
          <p:grpSpPr bwMode="auto">
            <a:xfrm>
              <a:off x="960" y="1008"/>
              <a:ext cx="1800" cy="1636"/>
              <a:chOff x="3168" y="1200"/>
              <a:chExt cx="1800" cy="1636"/>
            </a:xfrm>
          </p:grpSpPr>
          <p:sp>
            <p:nvSpPr>
              <p:cNvPr id="5175" name="Text Box 69"/>
              <p:cNvSpPr txBox="1">
                <a:spLocks noChangeArrowheads="1"/>
              </p:cNvSpPr>
              <p:nvPr/>
            </p:nvSpPr>
            <p:spPr bwMode="auto">
              <a:xfrm>
                <a:off x="3168" y="1968"/>
                <a:ext cx="28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5176" name="Text Box 70"/>
              <p:cNvSpPr txBox="1">
                <a:spLocks noChangeArrowheads="1"/>
              </p:cNvSpPr>
              <p:nvPr/>
            </p:nvSpPr>
            <p:spPr bwMode="auto">
              <a:xfrm>
                <a:off x="4441" y="1200"/>
                <a:ext cx="287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5177" name="Text Box 71"/>
              <p:cNvSpPr txBox="1">
                <a:spLocks noChangeArrowheads="1"/>
              </p:cNvSpPr>
              <p:nvPr/>
            </p:nvSpPr>
            <p:spPr bwMode="auto">
              <a:xfrm>
                <a:off x="4680" y="2063"/>
                <a:ext cx="288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5178" name="Text Box 72"/>
              <p:cNvSpPr txBox="1">
                <a:spLocks noChangeArrowheads="1"/>
              </p:cNvSpPr>
              <p:nvPr/>
            </p:nvSpPr>
            <p:spPr bwMode="auto">
              <a:xfrm>
                <a:off x="4248" y="2544"/>
                <a:ext cx="288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grpSp>
          <p:nvGrpSpPr>
            <p:cNvPr id="5170" name="Group 73"/>
            <p:cNvGrpSpPr>
              <a:grpSpLocks/>
            </p:cNvGrpSpPr>
            <p:nvPr/>
          </p:nvGrpSpPr>
          <p:grpSpPr bwMode="auto">
            <a:xfrm>
              <a:off x="1152" y="1191"/>
              <a:ext cx="1344" cy="1152"/>
              <a:chOff x="768" y="1152"/>
              <a:chExt cx="1344" cy="1152"/>
            </a:xfrm>
          </p:grpSpPr>
          <p:sp>
            <p:nvSpPr>
              <p:cNvPr id="5171" name="Line 74"/>
              <p:cNvSpPr>
                <a:spLocks noChangeShapeType="1"/>
              </p:cNvSpPr>
              <p:nvPr/>
            </p:nvSpPr>
            <p:spPr bwMode="auto">
              <a:xfrm flipV="1">
                <a:off x="768" y="1152"/>
                <a:ext cx="1104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2" name="Line 75"/>
              <p:cNvSpPr>
                <a:spLocks noChangeShapeType="1"/>
              </p:cNvSpPr>
              <p:nvPr/>
            </p:nvSpPr>
            <p:spPr bwMode="auto">
              <a:xfrm>
                <a:off x="1872" y="1152"/>
                <a:ext cx="240" cy="768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3" name="Line 76"/>
              <p:cNvSpPr>
                <a:spLocks noChangeShapeType="1"/>
              </p:cNvSpPr>
              <p:nvPr/>
            </p:nvSpPr>
            <p:spPr bwMode="auto">
              <a:xfrm flipH="1">
                <a:off x="1728" y="1920"/>
                <a:ext cx="384" cy="384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4" name="Line 77"/>
              <p:cNvSpPr>
                <a:spLocks noChangeShapeType="1"/>
              </p:cNvSpPr>
              <p:nvPr/>
            </p:nvSpPr>
            <p:spPr bwMode="auto">
              <a:xfrm flipH="1" flipV="1">
                <a:off x="768" y="1728"/>
                <a:ext cx="960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98382" name="Picture 78" descr="GhiBai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85800"/>
            <a:ext cx="6096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8410" name="Group 106"/>
          <p:cNvGraphicFramePr>
            <a:graphicFrameLocks noGrp="1"/>
          </p:cNvGraphicFramePr>
          <p:nvPr>
            <p:ph sz="half" idx="1"/>
          </p:nvPr>
        </p:nvGraphicFramePr>
        <p:xfrm>
          <a:off x="4343400" y="1600200"/>
          <a:ext cx="4648200" cy="914400"/>
        </p:xfrm>
        <a:graphic>
          <a:graphicData uri="http://schemas.openxmlformats.org/drawingml/2006/table">
            <a:tbl>
              <a:tblPr/>
              <a:tblGrid>
                <a:gridCol w="1062038"/>
                <a:gridCol w="3586162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GT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KL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98394" name="Rectangle 90"/>
          <p:cNvSpPr>
            <a:spLocks noChangeArrowheads="1"/>
          </p:cNvSpPr>
          <p:nvPr/>
        </p:nvSpPr>
        <p:spPr bwMode="auto">
          <a:xfrm>
            <a:off x="5770563" y="1676400"/>
            <a:ext cx="3068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ABCD là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tứ giác nội tiếp</a:t>
            </a:r>
          </a:p>
        </p:txBody>
      </p:sp>
      <p:sp>
        <p:nvSpPr>
          <p:cNvPr id="98402" name="Arc 98"/>
          <p:cNvSpPr>
            <a:spLocks/>
          </p:cNvSpPr>
          <p:nvPr/>
        </p:nvSpPr>
        <p:spPr bwMode="auto">
          <a:xfrm rot="6079688">
            <a:off x="2287588" y="2373313"/>
            <a:ext cx="385762" cy="373062"/>
          </a:xfrm>
          <a:custGeom>
            <a:avLst/>
            <a:gdLst>
              <a:gd name="T0" fmla="*/ 0 w 20892"/>
              <a:gd name="T1" fmla="*/ 23921046 h 21600"/>
              <a:gd name="T2" fmla="*/ 131521964 w 20892"/>
              <a:gd name="T3" fmla="*/ 6950111 h 21600"/>
              <a:gd name="T4" fmla="*/ 84225294 w 20892"/>
              <a:gd name="T5" fmla="*/ 111284723 h 21600"/>
              <a:gd name="T6" fmla="*/ 0 60000 65536"/>
              <a:gd name="T7" fmla="*/ 0 60000 65536"/>
              <a:gd name="T8" fmla="*/ 0 60000 65536"/>
              <a:gd name="T9" fmla="*/ 0 w 20892"/>
              <a:gd name="T10" fmla="*/ 0 h 21600"/>
              <a:gd name="T11" fmla="*/ 20892 w 2089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92" h="21600" fill="none" extrusionOk="0">
                <a:moveTo>
                  <a:pt x="-1" y="4642"/>
                </a:moveTo>
                <a:cubicBezTo>
                  <a:pt x="3810" y="1635"/>
                  <a:pt x="8524" y="-1"/>
                  <a:pt x="13379" y="0"/>
                </a:cubicBezTo>
                <a:cubicBezTo>
                  <a:pt x="15943" y="0"/>
                  <a:pt x="18487" y="456"/>
                  <a:pt x="20892" y="1348"/>
                </a:cubicBezTo>
              </a:path>
              <a:path w="20892" h="21600" stroke="0" extrusionOk="0">
                <a:moveTo>
                  <a:pt x="-1" y="4642"/>
                </a:moveTo>
                <a:cubicBezTo>
                  <a:pt x="3810" y="1635"/>
                  <a:pt x="8524" y="-1"/>
                  <a:pt x="13379" y="0"/>
                </a:cubicBezTo>
                <a:cubicBezTo>
                  <a:pt x="15943" y="0"/>
                  <a:pt x="18487" y="456"/>
                  <a:pt x="20892" y="1348"/>
                </a:cubicBezTo>
                <a:lnTo>
                  <a:pt x="13379" y="21600"/>
                </a:lnTo>
                <a:lnTo>
                  <a:pt x="-1" y="4642"/>
                </a:lnTo>
                <a:close/>
              </a:path>
            </a:pathLst>
          </a:custGeom>
          <a:noFill/>
          <a:ln w="127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403" name="Arc 99"/>
          <p:cNvSpPr>
            <a:spLocks/>
          </p:cNvSpPr>
          <p:nvPr/>
        </p:nvSpPr>
        <p:spPr bwMode="auto">
          <a:xfrm rot="-5400000">
            <a:off x="3543301" y="2595562"/>
            <a:ext cx="539750" cy="282575"/>
          </a:xfrm>
          <a:custGeom>
            <a:avLst/>
            <a:gdLst>
              <a:gd name="T0" fmla="*/ 0 w 36783"/>
              <a:gd name="T1" fmla="*/ 14956041 h 21600"/>
              <a:gd name="T2" fmla="*/ 116220752 w 36783"/>
              <a:gd name="T3" fmla="*/ 38690889 h 21600"/>
              <a:gd name="T4" fmla="*/ 49350374 w 36783"/>
              <a:gd name="T5" fmla="*/ 48360827 h 21600"/>
              <a:gd name="T6" fmla="*/ 0 60000 65536"/>
              <a:gd name="T7" fmla="*/ 0 60000 65536"/>
              <a:gd name="T8" fmla="*/ 0 60000 65536"/>
              <a:gd name="T9" fmla="*/ 0 w 36783"/>
              <a:gd name="T10" fmla="*/ 0 h 21600"/>
              <a:gd name="T11" fmla="*/ 36783 w 367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83" h="21600" fill="none" extrusionOk="0">
                <a:moveTo>
                  <a:pt x="-1" y="6679"/>
                </a:moveTo>
                <a:cubicBezTo>
                  <a:pt x="4075" y="2413"/>
                  <a:pt x="9718" y="-1"/>
                  <a:pt x="15619" y="0"/>
                </a:cubicBezTo>
                <a:cubicBezTo>
                  <a:pt x="25883" y="0"/>
                  <a:pt x="34730" y="7223"/>
                  <a:pt x="36782" y="17281"/>
                </a:cubicBezTo>
              </a:path>
              <a:path w="36783" h="21600" stroke="0" extrusionOk="0">
                <a:moveTo>
                  <a:pt x="-1" y="6679"/>
                </a:moveTo>
                <a:cubicBezTo>
                  <a:pt x="4075" y="2413"/>
                  <a:pt x="9718" y="-1"/>
                  <a:pt x="15619" y="0"/>
                </a:cubicBezTo>
                <a:cubicBezTo>
                  <a:pt x="25883" y="0"/>
                  <a:pt x="34730" y="7223"/>
                  <a:pt x="36782" y="17281"/>
                </a:cubicBezTo>
                <a:lnTo>
                  <a:pt x="15619" y="21600"/>
                </a:lnTo>
                <a:lnTo>
                  <a:pt x="-1" y="6679"/>
                </a:lnTo>
                <a:close/>
              </a:path>
            </a:pathLst>
          </a:custGeom>
          <a:noFill/>
          <a:ln w="38100" cmpd="dbl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404" name="Text Box 100"/>
          <p:cNvSpPr txBox="1">
            <a:spLocks noChangeArrowheads="1"/>
          </p:cNvSpPr>
          <p:nvPr/>
        </p:nvSpPr>
        <p:spPr bwMode="auto">
          <a:xfrm>
            <a:off x="2057400" y="685800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lí:</a:t>
            </a:r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405" name="Text Box 101"/>
          <p:cNvSpPr txBox="1">
            <a:spLocks noChangeArrowheads="1"/>
          </p:cNvSpPr>
          <p:nvPr/>
        </p:nvSpPr>
        <p:spPr bwMode="auto">
          <a:xfrm>
            <a:off x="228600" y="243840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lí:</a:t>
            </a:r>
            <a:endParaRPr lang="en-US" altLang="en-US" sz="16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406" name="Text Box 102"/>
          <p:cNvSpPr txBox="1">
            <a:spLocks noChangeArrowheads="1"/>
          </p:cNvSpPr>
          <p:nvPr/>
        </p:nvSpPr>
        <p:spPr bwMode="auto">
          <a:xfrm>
            <a:off x="1981200" y="1143000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 b="1" i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một tứ giác nội tiếp, tổng số đo hai góc đối diện bằng 180</a:t>
            </a:r>
            <a:r>
              <a:rPr lang="vi-VN" altLang="en-US" sz="2000" b="1" i="1" baseline="3000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altLang="en-US" sz="2000" b="1" i="1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407" name="Rectangle 103"/>
          <p:cNvSpPr>
            <a:spLocks noChangeArrowheads="1"/>
          </p:cNvSpPr>
          <p:nvPr/>
        </p:nvSpPr>
        <p:spPr bwMode="auto">
          <a:xfrm>
            <a:off x="1981200" y="1143000"/>
            <a:ext cx="7010400" cy="381000"/>
          </a:xfrm>
          <a:prstGeom prst="rect">
            <a:avLst/>
          </a:prstGeom>
          <a:noFill/>
          <a:ln w="38100" cmpd="dbl">
            <a:solidFill>
              <a:srgbClr val="99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8417" name="Object 113"/>
          <p:cNvGraphicFramePr>
            <a:graphicFrameLocks noChangeAspect="1"/>
          </p:cNvGraphicFramePr>
          <p:nvPr/>
        </p:nvGraphicFramePr>
        <p:xfrm>
          <a:off x="7239000" y="2057400"/>
          <a:ext cx="15240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6" name="Equation" r:id="rId6" imgW="838200" imgH="228600" progId="Equation.DSMT4">
                  <p:embed/>
                </p:oleObj>
              </mc:Choice>
              <mc:Fallback>
                <p:oleObj name="Equation" r:id="rId6" imgW="838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057400"/>
                        <a:ext cx="15240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418" name="Rectangle 114"/>
          <p:cNvSpPr>
            <a:spLocks noChangeArrowheads="1"/>
          </p:cNvSpPr>
          <p:nvPr/>
        </p:nvSpPr>
        <p:spPr bwMode="auto">
          <a:xfrm>
            <a:off x="4343400" y="2590800"/>
            <a:ext cx="381000" cy="381000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</a:p>
        </p:txBody>
      </p:sp>
      <p:sp>
        <p:nvSpPr>
          <p:cNvPr id="98419" name="Text Box 115"/>
          <p:cNvSpPr txBox="1">
            <a:spLocks noChangeArrowheads="1"/>
          </p:cNvSpPr>
          <p:nvPr/>
        </p:nvSpPr>
        <p:spPr bwMode="auto">
          <a:xfrm>
            <a:off x="4800600" y="25146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</a:t>
            </a:r>
          </a:p>
        </p:txBody>
      </p:sp>
      <p:grpSp>
        <p:nvGrpSpPr>
          <p:cNvPr id="7" name="Group 151"/>
          <p:cNvGrpSpPr>
            <a:grpSpLocks/>
          </p:cNvGrpSpPr>
          <p:nvPr/>
        </p:nvGrpSpPr>
        <p:grpSpPr bwMode="auto">
          <a:xfrm>
            <a:off x="3048000" y="4419600"/>
            <a:ext cx="2898775" cy="2438400"/>
            <a:chOff x="2112" y="2856"/>
            <a:chExt cx="1826" cy="1536"/>
          </a:xfrm>
        </p:grpSpPr>
        <p:pic>
          <p:nvPicPr>
            <p:cNvPr id="5161" name="Picture 152" descr="Hoc_nhom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2856"/>
              <a:ext cx="1826" cy="1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62" name="Text Box 153"/>
            <p:cNvSpPr txBox="1">
              <a:spLocks noChangeArrowheads="1"/>
            </p:cNvSpPr>
            <p:nvPr/>
          </p:nvSpPr>
          <p:spPr bwMode="auto">
            <a:xfrm>
              <a:off x="2832" y="3576"/>
              <a:ext cx="2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</p:grpSp>
      <p:sp>
        <p:nvSpPr>
          <p:cNvPr id="98459" name="AutoShape 155"/>
          <p:cNvSpPr>
            <a:spLocks noChangeArrowheads="1"/>
          </p:cNvSpPr>
          <p:nvPr/>
        </p:nvSpPr>
        <p:spPr bwMode="auto">
          <a:xfrm rot="-429012">
            <a:off x="-201613" y="4573588"/>
            <a:ext cx="2438401" cy="1520825"/>
          </a:xfrm>
          <a:prstGeom prst="wedgeEllipseCallout">
            <a:avLst>
              <a:gd name="adj1" fmla="val 98593"/>
              <a:gd name="adj2" fmla="val 25833"/>
            </a:avLst>
          </a:prstGeom>
          <a:solidFill>
            <a:srgbClr val="F6FDA1"/>
          </a:solidFill>
          <a:ln w="28575">
            <a:solidFill>
              <a:srgbClr val="00CC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là góc nội tiếp phải không?</a:t>
            </a:r>
          </a:p>
        </p:txBody>
      </p:sp>
      <p:sp>
        <p:nvSpPr>
          <p:cNvPr id="98460" name="AutoShape 156"/>
          <p:cNvSpPr>
            <a:spLocks noChangeArrowheads="1"/>
          </p:cNvSpPr>
          <p:nvPr/>
        </p:nvSpPr>
        <p:spPr bwMode="auto">
          <a:xfrm>
            <a:off x="6148388" y="4343400"/>
            <a:ext cx="2995612" cy="1066800"/>
          </a:xfrm>
          <a:prstGeom prst="wedgeRoundRectCallout">
            <a:avLst>
              <a:gd name="adj1" fmla="val -74907"/>
              <a:gd name="adj2" fmla="val 13097"/>
              <a:gd name="adj3" fmla="val 16667"/>
            </a:avLst>
          </a:prstGeom>
          <a:solidFill>
            <a:srgbClr val="FEE5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1800"/>
              <a:buFont typeface="Times New Roman" panose="02020603050405020304" pitchFamily="18" charset="0"/>
              <a:buChar char="-"/>
            </a:pPr>
            <a:r>
              <a:rPr lang="vi-VN" altLang="en-US" sz="1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công thức số đo góc nội tiếp. Rồi ta cộng số đo của hai cung bị chắn.</a:t>
            </a:r>
          </a:p>
        </p:txBody>
      </p:sp>
      <p:graphicFrame>
        <p:nvGraphicFramePr>
          <p:cNvPr id="98465" name="Object 161"/>
          <p:cNvGraphicFramePr>
            <a:graphicFrameLocks noGrp="1" noChangeAspect="1"/>
          </p:cNvGraphicFramePr>
          <p:nvPr>
            <p:ph sz="half" idx="2"/>
          </p:nvPr>
        </p:nvGraphicFramePr>
        <p:xfrm>
          <a:off x="5521325" y="2057400"/>
          <a:ext cx="152876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7" name="Equation" r:id="rId9" imgW="888614" imgH="253890" progId="Equation.DSMT4">
                  <p:embed/>
                </p:oleObj>
              </mc:Choice>
              <mc:Fallback>
                <p:oleObj name="Equation" r:id="rId9" imgW="888614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5" y="2057400"/>
                        <a:ext cx="1528763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13850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467 L -0.00173 0.1419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8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8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8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983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9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9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1000"/>
                                        <p:tgtEl>
                                          <p:spTgt spid="9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9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9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1000" fill="hold"/>
                                        <p:tgtEl>
                                          <p:spTgt spid="984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8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8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8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94" grpId="0"/>
      <p:bldP spid="98402" grpId="0" animBg="1"/>
      <p:bldP spid="98403" grpId="0" animBg="1"/>
      <p:bldP spid="98404" grpId="0"/>
      <p:bldP spid="98405" grpId="0"/>
      <p:bldP spid="98406" grpId="0"/>
      <p:bldP spid="98407" grpId="0" animBg="1"/>
      <p:bldP spid="98418" grpId="0" animBg="1"/>
      <p:bldP spid="98418" grpId="1" animBg="1"/>
      <p:bldP spid="98419" grpId="0"/>
      <p:bldP spid="98459" grpId="0" animBg="1"/>
      <p:bldP spid="984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4647"/>
            <a:ext cx="8229600" cy="619762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>
                <a:solidFill>
                  <a:srgbClr val="7030A0"/>
                </a:solidFill>
              </a:rPr>
              <a:t>?2: </a:t>
            </a:r>
            <a:r>
              <a:rPr lang="en-GB" sz="2400" dirty="0" err="1" smtClean="0">
                <a:solidFill>
                  <a:srgbClr val="7030A0"/>
                </a:solidFill>
              </a:rPr>
              <a:t>cho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tứ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giác</a:t>
            </a:r>
            <a:r>
              <a:rPr lang="en-GB" sz="2400" dirty="0" smtClean="0">
                <a:solidFill>
                  <a:srgbClr val="7030A0"/>
                </a:solidFill>
              </a:rPr>
              <a:t> ABCD </a:t>
            </a:r>
            <a:r>
              <a:rPr lang="en-GB" sz="2400" dirty="0" err="1" smtClean="0">
                <a:solidFill>
                  <a:srgbClr val="7030A0"/>
                </a:solidFill>
              </a:rPr>
              <a:t>nội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tiếp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GB" sz="2400" dirty="0" err="1" smtClean="0">
                <a:solidFill>
                  <a:srgbClr val="7030A0"/>
                </a:solidFill>
              </a:rPr>
              <a:t>đường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tròn</a:t>
            </a:r>
            <a:r>
              <a:rPr lang="en-GB" sz="2400" dirty="0" smtClean="0">
                <a:solidFill>
                  <a:srgbClr val="7030A0"/>
                </a:solidFill>
              </a:rPr>
              <a:t> (O). </a:t>
            </a:r>
            <a:r>
              <a:rPr lang="en-GB" sz="2400" dirty="0" err="1" smtClean="0">
                <a:solidFill>
                  <a:srgbClr val="7030A0"/>
                </a:solidFill>
              </a:rPr>
              <a:t>Hãy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tính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tổng</a:t>
            </a: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các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cặp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góc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đối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diện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bằng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cách</a:t>
            </a: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điền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và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chỗ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trống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trong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bảng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sau</a:t>
            </a:r>
            <a:r>
              <a:rPr lang="en-GB" sz="2400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GB" sz="24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GB" sz="2400" dirty="0" err="1" smtClean="0">
                <a:solidFill>
                  <a:srgbClr val="7030A0"/>
                </a:solidFill>
              </a:rPr>
              <a:t>Định</a:t>
            </a:r>
            <a:r>
              <a:rPr lang="en-GB" sz="2400" dirty="0" smtClean="0">
                <a:solidFill>
                  <a:srgbClr val="7030A0"/>
                </a:solidFill>
              </a:rPr>
              <a:t> </a:t>
            </a:r>
            <a:r>
              <a:rPr lang="en-GB" sz="2400" dirty="0" err="1" smtClean="0">
                <a:solidFill>
                  <a:srgbClr val="7030A0"/>
                </a:solidFill>
              </a:rPr>
              <a:t>lí</a:t>
            </a:r>
            <a:r>
              <a:rPr lang="en-GB" sz="2400" dirty="0" smtClean="0">
                <a:solidFill>
                  <a:srgbClr val="7030A0"/>
                </a:solidFill>
              </a:rPr>
              <a:t>: </a:t>
            </a:r>
            <a:r>
              <a:rPr lang="en-GB" sz="2400" dirty="0" err="1" smtClean="0">
                <a:solidFill>
                  <a:srgbClr val="0070C0"/>
                </a:solidFill>
              </a:rPr>
              <a:t>Trong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một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tứ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giác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nội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tiếp</a:t>
            </a:r>
            <a:r>
              <a:rPr lang="en-GB" sz="2400" dirty="0" smtClean="0">
                <a:solidFill>
                  <a:srgbClr val="0070C0"/>
                </a:solidFill>
              </a:rPr>
              <a:t>, </a:t>
            </a:r>
            <a:r>
              <a:rPr lang="en-GB" sz="2400" dirty="0" err="1" smtClean="0">
                <a:solidFill>
                  <a:srgbClr val="0070C0"/>
                </a:solidFill>
              </a:rPr>
              <a:t>tổng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số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đo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hai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góc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đối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nhau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err="1" smtClean="0">
                <a:solidFill>
                  <a:srgbClr val="0070C0"/>
                </a:solidFill>
              </a:rPr>
              <a:t>bằng</a:t>
            </a:r>
            <a:r>
              <a:rPr lang="en-GB" sz="2400" dirty="0" smtClean="0">
                <a:solidFill>
                  <a:srgbClr val="0070C0"/>
                </a:solidFill>
              </a:rPr>
              <a:t> 180˚.</a:t>
            </a:r>
          </a:p>
          <a:p>
            <a:pPr>
              <a:buNone/>
            </a:pPr>
            <a:endParaRPr lang="vi-VN" sz="2400" dirty="0">
              <a:solidFill>
                <a:srgbClr val="0070C0"/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5792427" y="473111"/>
            <a:ext cx="2592288" cy="24482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    . </a:t>
            </a:r>
            <a:r>
              <a:rPr lang="en-US" sz="3200" dirty="0" smtClean="0"/>
              <a:t>O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 rot="16200000" flipH="1">
            <a:off x="6607983" y="1535893"/>
            <a:ext cx="214314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6171265" y="571481"/>
            <a:ext cx="1615444" cy="2143139"/>
            <a:chOff x="6171265" y="571481"/>
            <a:chExt cx="1615444" cy="2143139"/>
          </a:xfrm>
        </p:grpSpPr>
        <p:cxnSp>
          <p:nvCxnSpPr>
            <p:cNvPr id="6" name="Straight Connector 5"/>
            <p:cNvCxnSpPr>
              <a:stCxn id="4" idx="1"/>
              <a:endCxn id="4" idx="3"/>
            </p:cNvCxnSpPr>
            <p:nvPr/>
          </p:nvCxnSpPr>
          <p:spPr>
            <a:xfrm rot="16200000" flipH="1">
              <a:off x="5306464" y="1697247"/>
              <a:ext cx="173119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1"/>
            </p:cNvCxnSpPr>
            <p:nvPr/>
          </p:nvCxnSpPr>
          <p:spPr>
            <a:xfrm rot="5400000" flipH="1" flipV="1">
              <a:off x="6742141" y="1398"/>
              <a:ext cx="260172" cy="14003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4" idx="3"/>
            </p:cNvCxnSpPr>
            <p:nvPr/>
          </p:nvCxnSpPr>
          <p:spPr>
            <a:xfrm rot="16200000" flipH="1">
              <a:off x="6903495" y="1831405"/>
              <a:ext cx="151778" cy="16146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5857884" y="467005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</a:t>
            </a:r>
            <a:endParaRPr lang="vi-VN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715272" y="2610145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</a:t>
            </a:r>
            <a:endParaRPr lang="vi-VN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7424110" y="21429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</a:t>
            </a:r>
            <a:endParaRPr lang="vi-VN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852474" y="2395831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B</a:t>
            </a:r>
            <a:endParaRPr lang="vi-VN" sz="24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71473" y="3157405"/>
          <a:ext cx="8001054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7"/>
                <a:gridCol w="1928826"/>
                <a:gridCol w="421484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Cặp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góc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đối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diện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Cung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bị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chắn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So </a:t>
                      </a:r>
                      <a:r>
                        <a:rPr lang="en-GB" dirty="0" err="1" smtClean="0"/>
                        <a:t>sánh</a:t>
                      </a:r>
                      <a:endParaRPr lang="vi-V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  </a:t>
                      </a:r>
                      <a:r>
                        <a:rPr lang="en-GB" dirty="0" err="1" smtClean="0"/>
                        <a:t>và</a:t>
                      </a:r>
                      <a:r>
                        <a:rPr lang="en-GB" baseline="0" dirty="0" smtClean="0"/>
                        <a:t>  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</a:t>
                      </a:r>
                      <a:r>
                        <a:rPr lang="en-GB" dirty="0" err="1" smtClean="0"/>
                        <a:t>và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            ………..</a:t>
                      </a:r>
                    </a:p>
                    <a:p>
                      <a:endParaRPr lang="vi-V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  </a:t>
                      </a:r>
                      <a:r>
                        <a:rPr lang="en-GB" dirty="0" err="1" smtClean="0"/>
                        <a:t>và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……..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và</a:t>
                      </a:r>
                      <a:r>
                        <a:rPr lang="en-GB" baseline="0" dirty="0" smtClean="0"/>
                        <a:t> …….</a:t>
                      </a:r>
                    </a:p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             ………….</a:t>
                      </a:r>
                      <a:endParaRPr lang="vi-VN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785813" y="3563478"/>
          <a:ext cx="50006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2" name="Equation" r:id="rId3" imgW="355320" imgH="215640" progId="Equation.DSMT4">
                  <p:embed/>
                </p:oleObj>
              </mc:Choice>
              <mc:Fallback>
                <p:oleObj name="Equation" r:id="rId3" imgW="355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3563478"/>
                        <a:ext cx="50006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1643046" y="3555545"/>
          <a:ext cx="50006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3" name="Equation" r:id="rId5" imgW="355320" imgH="228600" progId="Equation.DSMT4">
                  <p:embed/>
                </p:oleObj>
              </mc:Choice>
              <mc:Fallback>
                <p:oleObj name="Equation" r:id="rId5" imgW="355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6" y="3555545"/>
                        <a:ext cx="500062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1625583" y="4198487"/>
          <a:ext cx="5175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4" name="Equation" r:id="rId7" imgW="368280" imgH="228600" progId="Equation.DSMT4">
                  <p:embed/>
                </p:oleObj>
              </mc:Choice>
              <mc:Fallback>
                <p:oleObj name="Equation" r:id="rId7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583" y="4198487"/>
                        <a:ext cx="51752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785786" y="4198487"/>
          <a:ext cx="50006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5" name="Equation" r:id="rId9" imgW="355320" imgH="228600" progId="Equation.DSMT4">
                  <p:embed/>
                </p:oleObj>
              </mc:Choice>
              <mc:Fallback>
                <p:oleObj name="Equation" r:id="rId9" imgW="355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4198487"/>
                        <a:ext cx="500062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2428860" y="3555545"/>
          <a:ext cx="50006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6" name="Equation" r:id="rId11" imgW="355320" imgH="228600" progId="Equation.DSMT4">
                  <p:embed/>
                </p:oleObj>
              </mc:Choice>
              <mc:Fallback>
                <p:oleObj name="Equation" r:id="rId11" imgW="355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60" y="3555545"/>
                        <a:ext cx="500062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0" name="Object 8"/>
          <p:cNvGraphicFramePr>
            <a:graphicFrameLocks noChangeAspect="1"/>
          </p:cNvGraphicFramePr>
          <p:nvPr/>
        </p:nvGraphicFramePr>
        <p:xfrm>
          <a:off x="3357558" y="3555545"/>
          <a:ext cx="50006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7" name="Equation" r:id="rId13" imgW="355320" imgH="215640" progId="Equation.DSMT4">
                  <p:embed/>
                </p:oleObj>
              </mc:Choice>
              <mc:Fallback>
                <p:oleObj name="Equation" r:id="rId13" imgW="355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8" y="3555545"/>
                        <a:ext cx="50006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4500562" y="3555545"/>
          <a:ext cx="1125538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8" name="Equation" r:id="rId15" imgW="799920" imgH="228600" progId="Equation.DSMT4">
                  <p:embed/>
                </p:oleObj>
              </mc:Choice>
              <mc:Fallback>
                <p:oleObj name="Equation" r:id="rId15" imgW="7999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3555545"/>
                        <a:ext cx="1125538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2" name="Object 10"/>
          <p:cNvGraphicFramePr>
            <a:graphicFrameLocks noChangeAspect="1"/>
          </p:cNvGraphicFramePr>
          <p:nvPr/>
        </p:nvGraphicFramePr>
        <p:xfrm>
          <a:off x="6286512" y="3499986"/>
          <a:ext cx="18764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9" name="Equation" r:id="rId17" imgW="1333440" imgH="393480" progId="Equation.DSMT4">
                  <p:embed/>
                </p:oleObj>
              </mc:Choice>
              <mc:Fallback>
                <p:oleObj name="Equation" r:id="rId17" imgW="1333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3499986"/>
                        <a:ext cx="187642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3" name="Object 11"/>
          <p:cNvGraphicFramePr>
            <a:graphicFrameLocks noChangeAspect="1"/>
          </p:cNvGraphicFramePr>
          <p:nvPr/>
        </p:nvGraphicFramePr>
        <p:xfrm>
          <a:off x="4492625" y="4198487"/>
          <a:ext cx="1143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0" name="Equation" r:id="rId19" imgW="812520" imgH="228600" progId="Equation.DSMT4">
                  <p:embed/>
                </p:oleObj>
              </mc:Choice>
              <mc:Fallback>
                <p:oleObj name="Equation" r:id="rId19" imgW="812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5" y="4198487"/>
                        <a:ext cx="114300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4" name="Object 12"/>
          <p:cNvGraphicFramePr>
            <a:graphicFrameLocks noChangeAspect="1"/>
          </p:cNvGraphicFramePr>
          <p:nvPr/>
        </p:nvGraphicFramePr>
        <p:xfrm>
          <a:off x="6386513" y="4142915"/>
          <a:ext cx="21082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1" name="Equation" r:id="rId21" imgW="1498320" imgH="393480" progId="Equation.DSMT4">
                  <p:embed/>
                </p:oleObj>
              </mc:Choice>
              <mc:Fallback>
                <p:oleObj name="Equation" r:id="rId21" imgW="1498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4142915"/>
                        <a:ext cx="21082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5" name="Object 13"/>
          <p:cNvGraphicFramePr>
            <a:graphicFrameLocks noChangeAspect="1"/>
          </p:cNvGraphicFramePr>
          <p:nvPr/>
        </p:nvGraphicFramePr>
        <p:xfrm>
          <a:off x="2490788" y="4161965"/>
          <a:ext cx="51911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2" name="Equation" r:id="rId23" imgW="368280" imgH="228600" progId="Equation.DSMT4">
                  <p:embed/>
                </p:oleObj>
              </mc:Choice>
              <mc:Fallback>
                <p:oleObj name="Equation" r:id="rId23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4161965"/>
                        <a:ext cx="519112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6" name="Object 14"/>
          <p:cNvGraphicFramePr>
            <a:graphicFrameLocks noChangeAspect="1"/>
          </p:cNvGraphicFramePr>
          <p:nvPr/>
        </p:nvGraphicFramePr>
        <p:xfrm>
          <a:off x="7858148" y="4198487"/>
          <a:ext cx="50006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3" name="Equation" r:id="rId25" imgW="355320" imgH="228600" progId="Equation.DSMT4">
                  <p:embed/>
                </p:oleObj>
              </mc:Choice>
              <mc:Fallback>
                <p:oleObj name="Equation" r:id="rId25" imgW="355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48" y="4198487"/>
                        <a:ext cx="500063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857884" y="341266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C00000"/>
                </a:solidFill>
              </a:rPr>
              <a:t>=</a:t>
            </a:r>
            <a:endParaRPr lang="vi-VN" sz="2800" dirty="0">
              <a:solidFill>
                <a:srgbClr val="C00000"/>
              </a:solidFill>
            </a:endParaRPr>
          </a:p>
        </p:txBody>
      </p:sp>
      <p:graphicFrame>
        <p:nvGraphicFramePr>
          <p:cNvPr id="69647" name="Object 15"/>
          <p:cNvGraphicFramePr>
            <a:graphicFrameLocks noChangeAspect="1"/>
          </p:cNvGraphicFramePr>
          <p:nvPr/>
        </p:nvGraphicFramePr>
        <p:xfrm>
          <a:off x="6858016" y="4198487"/>
          <a:ext cx="51911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4" name="Equation" r:id="rId27" imgW="368280" imgH="228600" progId="Equation.DSMT4">
                  <p:embed/>
                </p:oleObj>
              </mc:Choice>
              <mc:Fallback>
                <p:oleObj name="Equation" r:id="rId27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6" y="4198487"/>
                        <a:ext cx="519112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8" name="Object 16"/>
          <p:cNvGraphicFramePr>
            <a:graphicFrameLocks noChangeAspect="1"/>
          </p:cNvGraphicFramePr>
          <p:nvPr/>
        </p:nvGraphicFramePr>
        <p:xfrm>
          <a:off x="3286116" y="4127049"/>
          <a:ext cx="5000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15" name="Equation" r:id="rId29" imgW="355320" imgH="228600" progId="Equation.DSMT4">
                  <p:embed/>
                </p:oleObj>
              </mc:Choice>
              <mc:Fallback>
                <p:oleObj name="Equation" r:id="rId29" imgW="355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4127049"/>
                        <a:ext cx="500063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010284" y="410389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C00000"/>
                </a:solidFill>
              </a:rPr>
              <a:t>=</a:t>
            </a:r>
            <a:endParaRPr lang="vi-VN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88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0" y="6858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 flipV="1">
            <a:off x="0" y="68580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1371600" y="1828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149" name="Group 9"/>
          <p:cNvGrpSpPr>
            <a:grpSpLocks/>
          </p:cNvGrpSpPr>
          <p:nvPr/>
        </p:nvGrpSpPr>
        <p:grpSpPr bwMode="auto">
          <a:xfrm>
            <a:off x="0" y="685800"/>
            <a:ext cx="1828800" cy="6172200"/>
            <a:chOff x="0" y="0"/>
            <a:chExt cx="1104" cy="4344"/>
          </a:xfrm>
        </p:grpSpPr>
        <p:sp>
          <p:nvSpPr>
            <p:cNvPr id="6216" name="Rectangle 10" descr="Dotted grid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17" name="Rectangle 11" descr="Dotted grid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1" cy="96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50" name="Line 12"/>
          <p:cNvSpPr>
            <a:spLocks noChangeShapeType="1"/>
          </p:cNvSpPr>
          <p:nvPr/>
        </p:nvSpPr>
        <p:spPr bwMode="auto">
          <a:xfrm>
            <a:off x="0" y="23622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1" name="Picture 13" descr="aflas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2" name="Group 14"/>
          <p:cNvGrpSpPr>
            <a:grpSpLocks/>
          </p:cNvGrpSpPr>
          <p:nvPr/>
        </p:nvGrpSpPr>
        <p:grpSpPr bwMode="auto">
          <a:xfrm>
            <a:off x="177800" y="685800"/>
            <a:ext cx="1266825" cy="685800"/>
            <a:chOff x="18" y="576"/>
            <a:chExt cx="1104" cy="480"/>
          </a:xfrm>
        </p:grpSpPr>
        <p:sp>
          <p:nvSpPr>
            <p:cNvPr id="6214" name="AutoShape 15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15" name="Rectangle 16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" y="704"/>
              <a:ext cx="106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 DUNG</a:t>
              </a:r>
            </a:p>
          </p:txBody>
        </p:sp>
      </p:grpSp>
      <p:sp>
        <p:nvSpPr>
          <p:cNvPr id="6153" name="Text Box 17"/>
          <p:cNvSpPr txBox="1">
            <a:spLocks noChangeArrowheads="1"/>
          </p:cNvSpPr>
          <p:nvPr/>
        </p:nvSpPr>
        <p:spPr bwMode="auto">
          <a:xfrm>
            <a:off x="152400" y="194310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Ñònh nghóa: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152400" y="1447800"/>
            <a:ext cx="1905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2800"/>
              <a:buFontTx/>
              <a:buNone/>
            </a:pPr>
            <a:r>
              <a:rPr lang="en-US" altLang="en-US" sz="1600" b="1" u="sng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tứ giác nội tiếp: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838200" y="762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48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TỨ GIÁC  NỘI  TIẾP</a:t>
            </a:r>
          </a:p>
        </p:txBody>
      </p:sp>
      <p:grpSp>
        <p:nvGrpSpPr>
          <p:cNvPr id="6156" name="Group 20"/>
          <p:cNvGrpSpPr>
            <a:grpSpLocks/>
          </p:cNvGrpSpPr>
          <p:nvPr/>
        </p:nvGrpSpPr>
        <p:grpSpPr bwMode="auto">
          <a:xfrm>
            <a:off x="1981200" y="1600200"/>
            <a:ext cx="2362200" cy="2057400"/>
            <a:chOff x="960" y="1008"/>
            <a:chExt cx="1800" cy="1636"/>
          </a:xfrm>
        </p:grpSpPr>
        <p:sp>
          <p:nvSpPr>
            <p:cNvPr id="6198" name="Text Box 21"/>
            <p:cNvSpPr txBox="1">
              <a:spLocks noChangeArrowheads="1"/>
            </p:cNvSpPr>
            <p:nvPr/>
          </p:nvSpPr>
          <p:spPr bwMode="auto">
            <a:xfrm>
              <a:off x="1728" y="1479"/>
              <a:ext cx="412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6199" name="Oval 22"/>
            <p:cNvSpPr>
              <a:spLocks noChangeArrowheads="1"/>
            </p:cNvSpPr>
            <p:nvPr/>
          </p:nvSpPr>
          <p:spPr bwMode="auto">
            <a:xfrm>
              <a:off x="1152" y="1047"/>
              <a:ext cx="1383" cy="1361"/>
            </a:xfrm>
            <a:prstGeom prst="ellipse">
              <a:avLst/>
            </a:prstGeom>
            <a:noFill/>
            <a:ln w="38100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00" name="Line 23"/>
            <p:cNvSpPr>
              <a:spLocks noChangeShapeType="1"/>
            </p:cNvSpPr>
            <p:nvPr/>
          </p:nvSpPr>
          <p:spPr bwMode="auto">
            <a:xfrm flipV="1">
              <a:off x="1152" y="1191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Line 24"/>
            <p:cNvSpPr>
              <a:spLocks noChangeShapeType="1"/>
            </p:cNvSpPr>
            <p:nvPr/>
          </p:nvSpPr>
          <p:spPr bwMode="auto">
            <a:xfrm>
              <a:off x="2256" y="1191"/>
              <a:ext cx="24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Line 25"/>
            <p:cNvSpPr>
              <a:spLocks noChangeShapeType="1"/>
            </p:cNvSpPr>
            <p:nvPr/>
          </p:nvSpPr>
          <p:spPr bwMode="auto">
            <a:xfrm flipH="1">
              <a:off x="2112" y="1959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Line 26"/>
            <p:cNvSpPr>
              <a:spLocks noChangeShapeType="1"/>
            </p:cNvSpPr>
            <p:nvPr/>
          </p:nvSpPr>
          <p:spPr bwMode="auto">
            <a:xfrm flipH="1" flipV="1">
              <a:off x="1152" y="1767"/>
              <a:ext cx="96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04" name="Group 27"/>
            <p:cNvGrpSpPr>
              <a:grpSpLocks/>
            </p:cNvGrpSpPr>
            <p:nvPr/>
          </p:nvGrpSpPr>
          <p:grpSpPr bwMode="auto">
            <a:xfrm>
              <a:off x="960" y="1008"/>
              <a:ext cx="1800" cy="1636"/>
              <a:chOff x="3168" y="1200"/>
              <a:chExt cx="1800" cy="1636"/>
            </a:xfrm>
          </p:grpSpPr>
          <p:sp>
            <p:nvSpPr>
              <p:cNvPr id="6210" name="Text Box 28"/>
              <p:cNvSpPr txBox="1">
                <a:spLocks noChangeArrowheads="1"/>
              </p:cNvSpPr>
              <p:nvPr/>
            </p:nvSpPr>
            <p:spPr bwMode="auto">
              <a:xfrm>
                <a:off x="3168" y="1968"/>
                <a:ext cx="28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6211" name="Text Box 29"/>
              <p:cNvSpPr txBox="1">
                <a:spLocks noChangeArrowheads="1"/>
              </p:cNvSpPr>
              <p:nvPr/>
            </p:nvSpPr>
            <p:spPr bwMode="auto">
              <a:xfrm>
                <a:off x="4441" y="1200"/>
                <a:ext cx="287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6212" name="Text Box 30"/>
              <p:cNvSpPr txBox="1">
                <a:spLocks noChangeArrowheads="1"/>
              </p:cNvSpPr>
              <p:nvPr/>
            </p:nvSpPr>
            <p:spPr bwMode="auto">
              <a:xfrm>
                <a:off x="4680" y="2063"/>
                <a:ext cx="288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6213" name="Text Box 31"/>
              <p:cNvSpPr txBox="1">
                <a:spLocks noChangeArrowheads="1"/>
              </p:cNvSpPr>
              <p:nvPr/>
            </p:nvSpPr>
            <p:spPr bwMode="auto">
              <a:xfrm>
                <a:off x="4248" y="2544"/>
                <a:ext cx="288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grpSp>
          <p:nvGrpSpPr>
            <p:cNvPr id="6205" name="Group 32"/>
            <p:cNvGrpSpPr>
              <a:grpSpLocks/>
            </p:cNvGrpSpPr>
            <p:nvPr/>
          </p:nvGrpSpPr>
          <p:grpSpPr bwMode="auto">
            <a:xfrm>
              <a:off x="1152" y="1191"/>
              <a:ext cx="1344" cy="1152"/>
              <a:chOff x="768" y="1152"/>
              <a:chExt cx="1344" cy="1152"/>
            </a:xfrm>
          </p:grpSpPr>
          <p:sp>
            <p:nvSpPr>
              <p:cNvPr id="6206" name="Line 33"/>
              <p:cNvSpPr>
                <a:spLocks noChangeShapeType="1"/>
              </p:cNvSpPr>
              <p:nvPr/>
            </p:nvSpPr>
            <p:spPr bwMode="auto">
              <a:xfrm flipV="1">
                <a:off x="768" y="1152"/>
                <a:ext cx="1104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7" name="Line 34"/>
              <p:cNvSpPr>
                <a:spLocks noChangeShapeType="1"/>
              </p:cNvSpPr>
              <p:nvPr/>
            </p:nvSpPr>
            <p:spPr bwMode="auto">
              <a:xfrm>
                <a:off x="1872" y="1152"/>
                <a:ext cx="240" cy="768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8" name="Line 35"/>
              <p:cNvSpPr>
                <a:spLocks noChangeShapeType="1"/>
              </p:cNvSpPr>
              <p:nvPr/>
            </p:nvSpPr>
            <p:spPr bwMode="auto">
              <a:xfrm flipH="1">
                <a:off x="1728" y="1920"/>
                <a:ext cx="384" cy="384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9" name="Line 36"/>
              <p:cNvSpPr>
                <a:spLocks noChangeShapeType="1"/>
              </p:cNvSpPr>
              <p:nvPr/>
            </p:nvSpPr>
            <p:spPr bwMode="auto">
              <a:xfrm flipH="1" flipV="1">
                <a:off x="768" y="1728"/>
                <a:ext cx="960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6157" name="Picture 37" descr="GhiBai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85800"/>
            <a:ext cx="6096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1414" name="Group 38"/>
          <p:cNvGraphicFramePr>
            <a:graphicFrameLocks noGrp="1"/>
          </p:cNvGraphicFramePr>
          <p:nvPr>
            <p:ph sz="half" idx="1"/>
          </p:nvPr>
        </p:nvGraphicFramePr>
        <p:xfrm>
          <a:off x="4343400" y="1600200"/>
          <a:ext cx="4648200" cy="914400"/>
        </p:xfrm>
        <a:graphic>
          <a:graphicData uri="http://schemas.openxmlformats.org/drawingml/2006/table">
            <a:tbl>
              <a:tblPr/>
              <a:tblGrid>
                <a:gridCol w="1062038"/>
                <a:gridCol w="3586162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GT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KL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6169" name="Rectangle 49"/>
          <p:cNvSpPr>
            <a:spLocks noChangeArrowheads="1"/>
          </p:cNvSpPr>
          <p:nvPr/>
        </p:nvSpPr>
        <p:spPr bwMode="auto">
          <a:xfrm>
            <a:off x="5770563" y="1676400"/>
            <a:ext cx="3068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ABCD là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tứ giác nội tiếp</a:t>
            </a:r>
          </a:p>
        </p:txBody>
      </p:sp>
      <p:sp>
        <p:nvSpPr>
          <p:cNvPr id="6170" name="Arc 50"/>
          <p:cNvSpPr>
            <a:spLocks/>
          </p:cNvSpPr>
          <p:nvPr/>
        </p:nvSpPr>
        <p:spPr bwMode="auto">
          <a:xfrm rot="6079688">
            <a:off x="2287588" y="2373313"/>
            <a:ext cx="385762" cy="373062"/>
          </a:xfrm>
          <a:custGeom>
            <a:avLst/>
            <a:gdLst>
              <a:gd name="T0" fmla="*/ 0 w 20892"/>
              <a:gd name="T1" fmla="*/ 23921046 h 21600"/>
              <a:gd name="T2" fmla="*/ 131521964 w 20892"/>
              <a:gd name="T3" fmla="*/ 6950111 h 21600"/>
              <a:gd name="T4" fmla="*/ 84225294 w 20892"/>
              <a:gd name="T5" fmla="*/ 111284723 h 21600"/>
              <a:gd name="T6" fmla="*/ 0 60000 65536"/>
              <a:gd name="T7" fmla="*/ 0 60000 65536"/>
              <a:gd name="T8" fmla="*/ 0 60000 65536"/>
              <a:gd name="T9" fmla="*/ 0 w 20892"/>
              <a:gd name="T10" fmla="*/ 0 h 21600"/>
              <a:gd name="T11" fmla="*/ 20892 w 2089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92" h="21600" fill="none" extrusionOk="0">
                <a:moveTo>
                  <a:pt x="-1" y="4642"/>
                </a:moveTo>
                <a:cubicBezTo>
                  <a:pt x="3810" y="1635"/>
                  <a:pt x="8524" y="-1"/>
                  <a:pt x="13379" y="0"/>
                </a:cubicBezTo>
                <a:cubicBezTo>
                  <a:pt x="15943" y="0"/>
                  <a:pt x="18487" y="456"/>
                  <a:pt x="20892" y="1348"/>
                </a:cubicBezTo>
              </a:path>
              <a:path w="20892" h="21600" stroke="0" extrusionOk="0">
                <a:moveTo>
                  <a:pt x="-1" y="4642"/>
                </a:moveTo>
                <a:cubicBezTo>
                  <a:pt x="3810" y="1635"/>
                  <a:pt x="8524" y="-1"/>
                  <a:pt x="13379" y="0"/>
                </a:cubicBezTo>
                <a:cubicBezTo>
                  <a:pt x="15943" y="0"/>
                  <a:pt x="18487" y="456"/>
                  <a:pt x="20892" y="1348"/>
                </a:cubicBezTo>
                <a:lnTo>
                  <a:pt x="13379" y="21600"/>
                </a:lnTo>
                <a:lnTo>
                  <a:pt x="-1" y="4642"/>
                </a:lnTo>
                <a:close/>
              </a:path>
            </a:pathLst>
          </a:custGeom>
          <a:noFill/>
          <a:ln w="127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Arc 51"/>
          <p:cNvSpPr>
            <a:spLocks/>
          </p:cNvSpPr>
          <p:nvPr/>
        </p:nvSpPr>
        <p:spPr bwMode="auto">
          <a:xfrm rot="-5400000">
            <a:off x="3543301" y="2595562"/>
            <a:ext cx="539750" cy="282575"/>
          </a:xfrm>
          <a:custGeom>
            <a:avLst/>
            <a:gdLst>
              <a:gd name="T0" fmla="*/ 0 w 36783"/>
              <a:gd name="T1" fmla="*/ 14956041 h 21600"/>
              <a:gd name="T2" fmla="*/ 116220752 w 36783"/>
              <a:gd name="T3" fmla="*/ 38690889 h 21600"/>
              <a:gd name="T4" fmla="*/ 49350374 w 36783"/>
              <a:gd name="T5" fmla="*/ 48360827 h 21600"/>
              <a:gd name="T6" fmla="*/ 0 60000 65536"/>
              <a:gd name="T7" fmla="*/ 0 60000 65536"/>
              <a:gd name="T8" fmla="*/ 0 60000 65536"/>
              <a:gd name="T9" fmla="*/ 0 w 36783"/>
              <a:gd name="T10" fmla="*/ 0 h 21600"/>
              <a:gd name="T11" fmla="*/ 36783 w 3678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83" h="21600" fill="none" extrusionOk="0">
                <a:moveTo>
                  <a:pt x="-1" y="6679"/>
                </a:moveTo>
                <a:cubicBezTo>
                  <a:pt x="4075" y="2413"/>
                  <a:pt x="9718" y="-1"/>
                  <a:pt x="15619" y="0"/>
                </a:cubicBezTo>
                <a:cubicBezTo>
                  <a:pt x="25883" y="0"/>
                  <a:pt x="34730" y="7223"/>
                  <a:pt x="36782" y="17281"/>
                </a:cubicBezTo>
              </a:path>
              <a:path w="36783" h="21600" stroke="0" extrusionOk="0">
                <a:moveTo>
                  <a:pt x="-1" y="6679"/>
                </a:moveTo>
                <a:cubicBezTo>
                  <a:pt x="4075" y="2413"/>
                  <a:pt x="9718" y="-1"/>
                  <a:pt x="15619" y="0"/>
                </a:cubicBezTo>
                <a:cubicBezTo>
                  <a:pt x="25883" y="0"/>
                  <a:pt x="34730" y="7223"/>
                  <a:pt x="36782" y="17281"/>
                </a:cubicBezTo>
                <a:lnTo>
                  <a:pt x="15619" y="21600"/>
                </a:lnTo>
                <a:lnTo>
                  <a:pt x="-1" y="6679"/>
                </a:lnTo>
                <a:close/>
              </a:path>
            </a:pathLst>
          </a:custGeom>
          <a:noFill/>
          <a:ln w="38100" cmpd="dbl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Text Box 52"/>
          <p:cNvSpPr txBox="1">
            <a:spLocks noChangeArrowheads="1"/>
          </p:cNvSpPr>
          <p:nvPr/>
        </p:nvSpPr>
        <p:spPr bwMode="auto">
          <a:xfrm>
            <a:off x="2057400" y="685800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lí:</a:t>
            </a:r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73" name="Text Box 53"/>
          <p:cNvSpPr txBox="1">
            <a:spLocks noChangeArrowheads="1"/>
          </p:cNvSpPr>
          <p:nvPr/>
        </p:nvSpPr>
        <p:spPr bwMode="auto">
          <a:xfrm>
            <a:off x="228600" y="243840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lí:</a:t>
            </a:r>
            <a:endParaRPr lang="en-US" altLang="en-US" sz="16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74" name="Text Box 54"/>
          <p:cNvSpPr txBox="1">
            <a:spLocks noChangeArrowheads="1"/>
          </p:cNvSpPr>
          <p:nvPr/>
        </p:nvSpPr>
        <p:spPr bwMode="auto">
          <a:xfrm>
            <a:off x="1981200" y="1143000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 b="1" i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một tứ giác nội tiếp, tổng số đo hai góc đối diện bằng 180</a:t>
            </a:r>
            <a:r>
              <a:rPr lang="vi-VN" altLang="en-US" sz="2000" b="1" i="1" baseline="3000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altLang="en-US" sz="2000" b="1" i="1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75" name="Rectangle 55"/>
          <p:cNvSpPr>
            <a:spLocks noChangeArrowheads="1"/>
          </p:cNvSpPr>
          <p:nvPr/>
        </p:nvSpPr>
        <p:spPr bwMode="auto">
          <a:xfrm>
            <a:off x="1981200" y="1143000"/>
            <a:ext cx="7010400" cy="381000"/>
          </a:xfrm>
          <a:prstGeom prst="rect">
            <a:avLst/>
          </a:prstGeom>
          <a:noFill/>
          <a:ln w="38100" cmpd="dbl">
            <a:solidFill>
              <a:srgbClr val="99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176" name="Object 56"/>
          <p:cNvGraphicFramePr>
            <a:graphicFrameLocks noGrp="1" noChangeAspect="1"/>
          </p:cNvGraphicFramePr>
          <p:nvPr>
            <p:ph sz="half" idx="2"/>
          </p:nvPr>
        </p:nvGraphicFramePr>
        <p:xfrm>
          <a:off x="5521325" y="2057400"/>
          <a:ext cx="152876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5" name="Equation" r:id="rId6" imgW="888614" imgH="253890" progId="Equation.DSMT4">
                  <p:embed/>
                </p:oleObj>
              </mc:Choice>
              <mc:Fallback>
                <p:oleObj name="Equation" r:id="rId6" imgW="888614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5" y="2057400"/>
                        <a:ext cx="1528763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7" name="Object 57"/>
          <p:cNvGraphicFramePr>
            <a:graphicFrameLocks noChangeAspect="1"/>
          </p:cNvGraphicFramePr>
          <p:nvPr/>
        </p:nvGraphicFramePr>
        <p:xfrm>
          <a:off x="7239000" y="2057400"/>
          <a:ext cx="15240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6" name="Equation" r:id="rId8" imgW="838200" imgH="228600" progId="Equation.DSMT4">
                  <p:embed/>
                </p:oleObj>
              </mc:Choice>
              <mc:Fallback>
                <p:oleObj name="Equation" r:id="rId8" imgW="838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057400"/>
                        <a:ext cx="15240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8" name="Rectangle 58"/>
          <p:cNvSpPr>
            <a:spLocks noChangeArrowheads="1"/>
          </p:cNvSpPr>
          <p:nvPr/>
        </p:nvSpPr>
        <p:spPr bwMode="auto">
          <a:xfrm>
            <a:off x="4343400" y="2590800"/>
            <a:ext cx="381000" cy="381000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</a:p>
        </p:txBody>
      </p:sp>
      <p:sp>
        <p:nvSpPr>
          <p:cNvPr id="6179" name="Text Box 59"/>
          <p:cNvSpPr txBox="1">
            <a:spLocks noChangeArrowheads="1"/>
          </p:cNvSpPr>
          <p:nvPr/>
        </p:nvSpPr>
        <p:spPr bwMode="auto">
          <a:xfrm>
            <a:off x="4800600" y="25146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</a:t>
            </a:r>
          </a:p>
        </p:txBody>
      </p: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3733800" y="4495800"/>
            <a:ext cx="3640138" cy="709613"/>
            <a:chOff x="3100" y="2640"/>
            <a:chExt cx="2293" cy="447"/>
          </a:xfrm>
        </p:grpSpPr>
        <p:graphicFrame>
          <p:nvGraphicFramePr>
            <p:cNvPr id="6195" name="Object 61"/>
            <p:cNvGraphicFramePr>
              <a:graphicFrameLocks noChangeAspect="1"/>
            </p:cNvGraphicFramePr>
            <p:nvPr/>
          </p:nvGraphicFramePr>
          <p:xfrm>
            <a:off x="3100" y="2640"/>
            <a:ext cx="2293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87" name="Equation" r:id="rId10" imgW="2019300" imgH="393700" progId="Equation.DSMT4">
                    <p:embed/>
                  </p:oleObj>
                </mc:Choice>
                <mc:Fallback>
                  <p:oleObj name="Equation" r:id="rId10" imgW="2019300" imgH="393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0" y="2640"/>
                          <a:ext cx="2293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96" name="Text Box 62"/>
            <p:cNvSpPr txBox="1">
              <a:spLocks noChangeArrowheads="1"/>
            </p:cNvSpPr>
            <p:nvPr/>
          </p:nvSpPr>
          <p:spPr bwMode="auto">
            <a:xfrm>
              <a:off x="4020" y="268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sđ</a:t>
              </a:r>
            </a:p>
          </p:txBody>
        </p:sp>
        <p:sp>
          <p:nvSpPr>
            <p:cNvPr id="6197" name="Text Box 63"/>
            <p:cNvSpPr txBox="1">
              <a:spLocks noChangeArrowheads="1"/>
            </p:cNvSpPr>
            <p:nvPr/>
          </p:nvSpPr>
          <p:spPr bwMode="auto">
            <a:xfrm>
              <a:off x="4692" y="268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sđ</a:t>
              </a:r>
            </a:p>
          </p:txBody>
        </p:sp>
      </p:grpSp>
      <p:graphicFrame>
        <p:nvGraphicFramePr>
          <p:cNvPr id="101440" name="Object 64"/>
          <p:cNvGraphicFramePr>
            <a:graphicFrameLocks noChangeAspect="1"/>
          </p:cNvGraphicFramePr>
          <p:nvPr/>
        </p:nvGraphicFramePr>
        <p:xfrm>
          <a:off x="7327900" y="4495800"/>
          <a:ext cx="18161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8" name="Equation" r:id="rId12" imgW="990170" imgH="393529" progId="Equation.DSMT4">
                  <p:embed/>
                </p:oleObj>
              </mc:Choice>
              <mc:Fallback>
                <p:oleObj name="Equation" r:id="rId12" imgW="99017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4495800"/>
                        <a:ext cx="18161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3886200" y="5791200"/>
            <a:ext cx="4343400" cy="830263"/>
            <a:chOff x="2832" y="3600"/>
            <a:chExt cx="2736" cy="523"/>
          </a:xfrm>
        </p:grpSpPr>
        <p:sp>
          <p:nvSpPr>
            <p:cNvPr id="6193" name="Text Box 66"/>
            <p:cNvSpPr txBox="1">
              <a:spLocks noChangeArrowheads="1"/>
            </p:cNvSpPr>
            <p:nvPr/>
          </p:nvSpPr>
          <p:spPr bwMode="auto">
            <a:xfrm>
              <a:off x="2832" y="3600"/>
              <a:ext cx="2736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vi-VN" altLang="en-US" sz="24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Chứng minh tương tự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có </a:t>
              </a:r>
            </a:p>
          </p:txBody>
        </p:sp>
        <p:graphicFrame>
          <p:nvGraphicFramePr>
            <p:cNvPr id="6194" name="Object 67"/>
            <p:cNvGraphicFramePr>
              <a:graphicFrameLocks noChangeAspect="1"/>
            </p:cNvGraphicFramePr>
            <p:nvPr/>
          </p:nvGraphicFramePr>
          <p:xfrm>
            <a:off x="3360" y="3828"/>
            <a:ext cx="923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89" name="Equation" r:id="rId14" imgW="812447" imgH="228501" progId="Equation.DSMT4">
                    <p:embed/>
                  </p:oleObj>
                </mc:Choice>
                <mc:Fallback>
                  <p:oleObj name="Equation" r:id="rId14" imgW="812447" imgH="228501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0" y="3828"/>
                          <a:ext cx="923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1444" name="Text Box 68"/>
          <p:cNvSpPr txBox="1">
            <a:spLocks noChangeArrowheads="1"/>
          </p:cNvSpPr>
          <p:nvPr/>
        </p:nvSpPr>
        <p:spPr bwMode="auto">
          <a:xfrm>
            <a:off x="4114800" y="28956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 Tứ giác ABCD nội tiếp (O)</a:t>
            </a:r>
          </a:p>
        </p:txBody>
      </p:sp>
      <p:grpSp>
        <p:nvGrpSpPr>
          <p:cNvPr id="9" name="Group 69"/>
          <p:cNvGrpSpPr>
            <a:grpSpLocks/>
          </p:cNvGrpSpPr>
          <p:nvPr/>
        </p:nvGrpSpPr>
        <p:grpSpPr bwMode="auto">
          <a:xfrm>
            <a:off x="4419600" y="3281363"/>
            <a:ext cx="4038600" cy="1290637"/>
            <a:chOff x="3096" y="1248"/>
            <a:chExt cx="2520" cy="957"/>
          </a:xfrm>
        </p:grpSpPr>
        <p:graphicFrame>
          <p:nvGraphicFramePr>
            <p:cNvPr id="6189" name="Object 70"/>
            <p:cNvGraphicFramePr>
              <a:graphicFrameLocks noChangeAspect="1"/>
            </p:cNvGraphicFramePr>
            <p:nvPr/>
          </p:nvGraphicFramePr>
          <p:xfrm>
            <a:off x="3096" y="1248"/>
            <a:ext cx="1160" cy="9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90" name="Equation" r:id="rId16" imgW="1016000" imgH="838200" progId="Equation.DSMT4">
                    <p:embed/>
                  </p:oleObj>
                </mc:Choice>
                <mc:Fallback>
                  <p:oleObj name="Equation" r:id="rId16" imgW="1016000" imgH="838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96" y="1248"/>
                          <a:ext cx="1160" cy="9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90" name="Text Box 71"/>
            <p:cNvSpPr txBox="1">
              <a:spLocks noChangeArrowheads="1"/>
            </p:cNvSpPr>
            <p:nvPr/>
          </p:nvSpPr>
          <p:spPr bwMode="auto">
            <a:xfrm>
              <a:off x="3516" y="1320"/>
              <a:ext cx="432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sđ</a:t>
              </a:r>
            </a:p>
          </p:txBody>
        </p:sp>
        <p:sp>
          <p:nvSpPr>
            <p:cNvPr id="6191" name="Text Box 72"/>
            <p:cNvSpPr txBox="1">
              <a:spLocks noChangeArrowheads="1"/>
            </p:cNvSpPr>
            <p:nvPr/>
          </p:nvSpPr>
          <p:spPr bwMode="auto">
            <a:xfrm>
              <a:off x="3504" y="1752"/>
              <a:ext cx="432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sđ</a:t>
              </a:r>
            </a:p>
          </p:txBody>
        </p:sp>
        <p:sp>
          <p:nvSpPr>
            <p:cNvPr id="6192" name="Text Box 73"/>
            <p:cNvSpPr txBox="1">
              <a:spLocks noChangeArrowheads="1"/>
            </p:cNvSpPr>
            <p:nvPr/>
          </p:nvSpPr>
          <p:spPr bwMode="auto">
            <a:xfrm>
              <a:off x="4224" y="1488"/>
              <a:ext cx="1392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(Góc nội tiếp)</a:t>
              </a:r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>
            <a:off x="4724400" y="5257800"/>
            <a:ext cx="2433638" cy="493713"/>
            <a:chOff x="2976" y="3504"/>
            <a:chExt cx="1533" cy="311"/>
          </a:xfrm>
        </p:grpSpPr>
        <p:sp>
          <p:nvSpPr>
            <p:cNvPr id="6187" name="Text Box 75"/>
            <p:cNvSpPr txBox="1">
              <a:spLocks noChangeArrowheads="1"/>
            </p:cNvSpPr>
            <p:nvPr/>
          </p:nvSpPr>
          <p:spPr bwMode="auto">
            <a:xfrm>
              <a:off x="2976" y="3504"/>
              <a:ext cx="14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b="1" u="sng">
                  <a:solidFill>
                    <a:srgbClr val="0066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Vậy: </a:t>
              </a:r>
            </a:p>
          </p:txBody>
        </p:sp>
        <p:graphicFrame>
          <p:nvGraphicFramePr>
            <p:cNvPr id="6188" name="Object 76"/>
            <p:cNvGraphicFramePr>
              <a:graphicFrameLocks noChangeAspect="1"/>
            </p:cNvGraphicFramePr>
            <p:nvPr/>
          </p:nvGraphicFramePr>
          <p:xfrm>
            <a:off x="3546" y="3540"/>
            <a:ext cx="963" cy="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91" name="Equation" r:id="rId18" imgW="888614" imgH="253890" progId="Equation.DSMT4">
                    <p:embed/>
                  </p:oleObj>
                </mc:Choice>
                <mc:Fallback>
                  <p:oleObj name="Equation" r:id="rId18" imgW="888614" imgH="25389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6" y="3540"/>
                          <a:ext cx="963" cy="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1453" name="Rectangle 77"/>
          <p:cNvSpPr>
            <a:spLocks noChangeArrowheads="1"/>
          </p:cNvSpPr>
          <p:nvPr/>
        </p:nvSpPr>
        <p:spPr bwMode="auto">
          <a:xfrm>
            <a:off x="4572000" y="5257800"/>
            <a:ext cx="2743200" cy="533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14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14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14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14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1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1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44" grpId="0"/>
      <p:bldP spid="1014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3"/>
          <p:cNvSpPr>
            <a:spLocks noChangeShapeType="1"/>
          </p:cNvSpPr>
          <p:nvPr/>
        </p:nvSpPr>
        <p:spPr bwMode="auto">
          <a:xfrm>
            <a:off x="0" y="17526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 flipV="1">
            <a:off x="0" y="1730375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2286000" y="457200"/>
            <a:ext cx="647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0066FF"/>
                </a:solidFill>
                <a:latin typeface="Times New Roman" panose="02020603050405020304" pitchFamily="18" charset="0"/>
              </a:rPr>
              <a:t>Bài 53/89 Sgk: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Biết ABCD là tứ giác nội tiếp. Hãy điền vào ô trống trong bảng sau</a:t>
            </a:r>
            <a:endParaRPr lang="vi-VN" altLang="en-US"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3" name="Text Box 11"/>
          <p:cNvSpPr txBox="1">
            <a:spLocks noChangeArrowheads="1"/>
          </p:cNvSpPr>
          <p:nvPr/>
        </p:nvSpPr>
        <p:spPr bwMode="auto">
          <a:xfrm>
            <a:off x="3962400" y="1295400"/>
            <a:ext cx="518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en-US" sz="1800" b="1" i="1">
              <a:latin typeface="VNI-Times" pitchFamily="2" charset="0"/>
            </a:endParaRPr>
          </a:p>
        </p:txBody>
      </p:sp>
      <p:sp>
        <p:nvSpPr>
          <p:cNvPr id="7174" name="Line 121"/>
          <p:cNvSpPr>
            <a:spLocks noChangeShapeType="1"/>
          </p:cNvSpPr>
          <p:nvPr/>
        </p:nvSpPr>
        <p:spPr bwMode="auto">
          <a:xfrm>
            <a:off x="304800" y="1828800"/>
            <a:ext cx="2571750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Text Box 122"/>
          <p:cNvSpPr txBox="1">
            <a:spLocks noChangeArrowheads="1"/>
          </p:cNvSpPr>
          <p:nvPr/>
        </p:nvSpPr>
        <p:spPr bwMode="auto">
          <a:xfrm>
            <a:off x="1066800" y="1752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66FF"/>
                </a:solidFill>
                <a:latin typeface="VNI-Times" pitchFamily="2" charset="0"/>
              </a:rPr>
              <a:t>Tröôøng hôïp</a:t>
            </a:r>
            <a:endParaRPr lang="en-US" altLang="en-US" sz="2400" b="1" i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7176" name="Text Box 123"/>
          <p:cNvSpPr txBox="1">
            <a:spLocks noChangeArrowheads="1"/>
          </p:cNvSpPr>
          <p:nvPr/>
        </p:nvSpPr>
        <p:spPr bwMode="auto">
          <a:xfrm>
            <a:off x="609600" y="2286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66FF"/>
                </a:solidFill>
                <a:latin typeface="VNI-Times" pitchFamily="2" charset="0"/>
              </a:rPr>
              <a:t>Goùc</a:t>
            </a:r>
            <a:endParaRPr lang="en-US" altLang="en-US" sz="2400" b="1" i="1">
              <a:solidFill>
                <a:srgbClr val="0000FF"/>
              </a:solidFill>
              <a:latin typeface="VNI-Times" pitchFamily="2" charset="0"/>
            </a:endParaRPr>
          </a:p>
        </p:txBody>
      </p:sp>
      <p:graphicFrame>
        <p:nvGraphicFramePr>
          <p:cNvPr id="41540" name="Group 580"/>
          <p:cNvGraphicFramePr>
            <a:graphicFrameLocks noGrp="1"/>
          </p:cNvGraphicFramePr>
          <p:nvPr>
            <p:ph sz="half" idx="1"/>
          </p:nvPr>
        </p:nvGraphicFramePr>
        <p:xfrm>
          <a:off x="381000" y="1828800"/>
          <a:ext cx="8382000" cy="4622800"/>
        </p:xfrm>
        <a:graphic>
          <a:graphicData uri="http://schemas.openxmlformats.org/drawingml/2006/table">
            <a:tbl>
              <a:tblPr/>
              <a:tblGrid>
                <a:gridCol w="2482850"/>
                <a:gridCol w="1022350"/>
                <a:gridCol w="914400"/>
                <a:gridCol w="1012825"/>
                <a:gridCol w="931863"/>
                <a:gridCol w="1008062"/>
                <a:gridCol w="100965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9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27" name="Object 185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2895600"/>
          <a:ext cx="58102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4" name="Equation" r:id="rId3" imgW="164885" imgH="215619" progId="Equation.DSMT4">
                  <p:embed/>
                </p:oleObj>
              </mc:Choice>
              <mc:Fallback>
                <p:oleObj name="Equation" r:id="rId3" imgW="164885" imgH="21561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95600"/>
                        <a:ext cx="581025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8" name="Object 193"/>
          <p:cNvGraphicFramePr>
            <a:graphicFrameLocks noChangeAspect="1"/>
          </p:cNvGraphicFramePr>
          <p:nvPr/>
        </p:nvGraphicFramePr>
        <p:xfrm>
          <a:off x="1317625" y="3810000"/>
          <a:ext cx="5365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5" name="Equation" r:id="rId5" imgW="152268" imgH="215713" progId="Equation.DSMT4">
                  <p:embed/>
                </p:oleObj>
              </mc:Choice>
              <mc:Fallback>
                <p:oleObj name="Equation" r:id="rId5" imgW="152268" imgH="2157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25" y="3810000"/>
                        <a:ext cx="536575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9" name="Object 194"/>
          <p:cNvGraphicFramePr>
            <a:graphicFrameLocks noChangeAspect="1"/>
          </p:cNvGraphicFramePr>
          <p:nvPr/>
        </p:nvGraphicFramePr>
        <p:xfrm>
          <a:off x="1317625" y="4702175"/>
          <a:ext cx="536575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6" name="Equation" r:id="rId7" imgW="152334" imgH="228501" progId="Equation.DSMT4">
                  <p:embed/>
                </p:oleObj>
              </mc:Choice>
              <mc:Fallback>
                <p:oleObj name="Equation" r:id="rId7" imgW="152334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25" y="4702175"/>
                        <a:ext cx="536575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0" name="Object 195"/>
          <p:cNvGraphicFramePr>
            <a:graphicFrameLocks noChangeAspect="1"/>
          </p:cNvGraphicFramePr>
          <p:nvPr/>
        </p:nvGraphicFramePr>
        <p:xfrm>
          <a:off x="1295400" y="5638800"/>
          <a:ext cx="58102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7" name="Equation" r:id="rId9" imgW="164885" imgH="215619" progId="Equation.DSMT4">
                  <p:embed/>
                </p:oleObj>
              </mc:Choice>
              <mc:Fallback>
                <p:oleObj name="Equation" r:id="rId9" imgW="164885" imgH="21561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638800"/>
                        <a:ext cx="581025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1" name="Object 197"/>
          <p:cNvGraphicFramePr>
            <a:graphicFrameLocks noChangeAspect="1"/>
          </p:cNvGraphicFramePr>
          <p:nvPr/>
        </p:nvGraphicFramePr>
        <p:xfrm>
          <a:off x="2971800" y="2971800"/>
          <a:ext cx="685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8" name="Equation" r:id="rId11" imgW="241195" imgH="203112" progId="Equation.DSMT4">
                  <p:embed/>
                </p:oleObj>
              </mc:Choice>
              <mc:Fallback>
                <p:oleObj name="Equation" r:id="rId11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71800"/>
                        <a:ext cx="6858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2" name="Object 198"/>
          <p:cNvGraphicFramePr>
            <a:graphicFrameLocks noChangeAspect="1"/>
          </p:cNvGraphicFramePr>
          <p:nvPr/>
        </p:nvGraphicFramePr>
        <p:xfrm>
          <a:off x="2971800" y="3886200"/>
          <a:ext cx="7620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9" name="Equation" r:id="rId13" imgW="241195" imgH="203112" progId="Equation.DSMT4">
                  <p:embed/>
                </p:oleObj>
              </mc:Choice>
              <mc:Fallback>
                <p:oleObj name="Equation" r:id="rId13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86200"/>
                        <a:ext cx="7620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3" name="Object 199"/>
          <p:cNvGraphicFramePr>
            <a:graphicFrameLocks noChangeAspect="1"/>
          </p:cNvGraphicFramePr>
          <p:nvPr/>
        </p:nvGraphicFramePr>
        <p:xfrm>
          <a:off x="3867150" y="4800600"/>
          <a:ext cx="990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0" name="Equation" r:id="rId15" imgW="304536" imgH="203024" progId="Equation.DSMT4">
                  <p:embed/>
                </p:oleObj>
              </mc:Choice>
              <mc:Fallback>
                <p:oleObj name="Equation" r:id="rId15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4800600"/>
                        <a:ext cx="990600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4" name="Object 204"/>
          <p:cNvGraphicFramePr>
            <a:graphicFrameLocks noChangeAspect="1"/>
          </p:cNvGraphicFramePr>
          <p:nvPr/>
        </p:nvGraphicFramePr>
        <p:xfrm>
          <a:off x="3989388" y="5638800"/>
          <a:ext cx="7842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1" name="Equation" r:id="rId17" imgW="241195" imgH="203112" progId="Equation.DSMT4">
                  <p:embed/>
                </p:oleObj>
              </mc:Choice>
              <mc:Fallback>
                <p:oleObj name="Equation" r:id="rId17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388" y="5638800"/>
                        <a:ext cx="78422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5" name="Object 205"/>
          <p:cNvGraphicFramePr>
            <a:graphicFrameLocks noChangeAspect="1"/>
          </p:cNvGraphicFramePr>
          <p:nvPr/>
        </p:nvGraphicFramePr>
        <p:xfrm>
          <a:off x="4953000" y="3048000"/>
          <a:ext cx="685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2" name="Equation" r:id="rId19" imgW="241195" imgH="203112" progId="Equation.DSMT4">
                  <p:embed/>
                </p:oleObj>
              </mc:Choice>
              <mc:Fallback>
                <p:oleObj name="Equation" r:id="rId19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048000"/>
                        <a:ext cx="6858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6" name="Object 257"/>
          <p:cNvGraphicFramePr>
            <a:graphicFrameLocks noChangeAspect="1"/>
          </p:cNvGraphicFramePr>
          <p:nvPr/>
        </p:nvGraphicFramePr>
        <p:xfrm>
          <a:off x="5943600" y="3962400"/>
          <a:ext cx="7207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3" name="Equation" r:id="rId21" imgW="253780" imgH="203024" progId="Equation.DSMT4">
                  <p:embed/>
                </p:oleObj>
              </mc:Choice>
              <mc:Fallback>
                <p:oleObj name="Equation" r:id="rId21" imgW="25378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62400"/>
                        <a:ext cx="7207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7" name="Object 258"/>
          <p:cNvGraphicFramePr>
            <a:graphicFrameLocks noChangeAspect="1"/>
          </p:cNvGraphicFramePr>
          <p:nvPr/>
        </p:nvGraphicFramePr>
        <p:xfrm>
          <a:off x="6875463" y="3962400"/>
          <a:ext cx="6842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4" name="Equation" r:id="rId23" imgW="241195" imgH="203112" progId="Equation.DSMT4">
                  <p:embed/>
                </p:oleObj>
              </mc:Choice>
              <mc:Fallback>
                <p:oleObj name="Equation" r:id="rId23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463" y="3962400"/>
                        <a:ext cx="68421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8" name="Object 259"/>
          <p:cNvGraphicFramePr>
            <a:graphicFrameLocks noChangeAspect="1"/>
          </p:cNvGraphicFramePr>
          <p:nvPr/>
        </p:nvGraphicFramePr>
        <p:xfrm>
          <a:off x="6858000" y="4876800"/>
          <a:ext cx="6842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5" name="Equation" r:id="rId25" imgW="241195" imgH="203112" progId="Equation.DSMT4">
                  <p:embed/>
                </p:oleObj>
              </mc:Choice>
              <mc:Fallback>
                <p:oleObj name="Equation" r:id="rId25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876800"/>
                        <a:ext cx="6842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9" name="Object 260"/>
          <p:cNvGraphicFramePr>
            <a:graphicFrameLocks noChangeAspect="1"/>
          </p:cNvGraphicFramePr>
          <p:nvPr/>
        </p:nvGraphicFramePr>
        <p:xfrm>
          <a:off x="7924800" y="3048000"/>
          <a:ext cx="6842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6" name="Equation" r:id="rId27" imgW="241195" imgH="203112" progId="Equation.DSMT4">
                  <p:embed/>
                </p:oleObj>
              </mc:Choice>
              <mc:Fallback>
                <p:oleObj name="Equation" r:id="rId27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048000"/>
                        <a:ext cx="6842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0" name="Object 261"/>
          <p:cNvGraphicFramePr>
            <a:graphicFrameLocks noChangeAspect="1"/>
          </p:cNvGraphicFramePr>
          <p:nvPr/>
        </p:nvGraphicFramePr>
        <p:xfrm>
          <a:off x="7924800" y="5715000"/>
          <a:ext cx="6842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7" name="Equation" r:id="rId29" imgW="241195" imgH="203112" progId="Equation.DSMT4">
                  <p:embed/>
                </p:oleObj>
              </mc:Choice>
              <mc:Fallback>
                <p:oleObj name="Equation" r:id="rId29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715000"/>
                        <a:ext cx="6842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2" name="Object 262"/>
          <p:cNvGraphicFramePr>
            <a:graphicFrameLocks noChangeAspect="1"/>
          </p:cNvGraphicFramePr>
          <p:nvPr/>
        </p:nvGraphicFramePr>
        <p:xfrm>
          <a:off x="4038600" y="3000375"/>
          <a:ext cx="685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8" name="Equation" r:id="rId31" imgW="241195" imgH="203112" progId="Equation.DSMT4">
                  <p:embed/>
                </p:oleObj>
              </mc:Choice>
              <mc:Fallback>
                <p:oleObj name="Equation" r:id="rId31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000375"/>
                        <a:ext cx="6858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3" name="Object 263"/>
          <p:cNvGraphicFramePr>
            <a:graphicFrameLocks noChangeAspect="1"/>
          </p:cNvGraphicFramePr>
          <p:nvPr/>
        </p:nvGraphicFramePr>
        <p:xfrm>
          <a:off x="3962400" y="3962400"/>
          <a:ext cx="8667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9" name="Equation" r:id="rId33" imgW="304536" imgH="203024" progId="Equation.DSMT4">
                  <p:embed/>
                </p:oleObj>
              </mc:Choice>
              <mc:Fallback>
                <p:oleObj name="Equation" r:id="rId33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62400"/>
                        <a:ext cx="8667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5" name="Object 265"/>
          <p:cNvGraphicFramePr>
            <a:graphicFrameLocks noChangeAspect="1"/>
          </p:cNvGraphicFramePr>
          <p:nvPr/>
        </p:nvGraphicFramePr>
        <p:xfrm>
          <a:off x="2895600" y="4953000"/>
          <a:ext cx="8667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0" name="Equation" r:id="rId35" imgW="304536" imgH="203024" progId="Equation.DSMT4">
                  <p:embed/>
                </p:oleObj>
              </mc:Choice>
              <mc:Fallback>
                <p:oleObj name="Equation" r:id="rId35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8667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6" name="Object 266"/>
          <p:cNvGraphicFramePr>
            <a:graphicFrameLocks noChangeAspect="1"/>
          </p:cNvGraphicFramePr>
          <p:nvPr/>
        </p:nvGraphicFramePr>
        <p:xfrm>
          <a:off x="2943225" y="5791200"/>
          <a:ext cx="8667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1" name="Equation" r:id="rId37" imgW="304536" imgH="203024" progId="Equation.DSMT4">
                  <p:embed/>
                </p:oleObj>
              </mc:Choice>
              <mc:Fallback>
                <p:oleObj name="Equation" r:id="rId37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5791200"/>
                        <a:ext cx="8667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7" name="Object 267"/>
          <p:cNvGraphicFramePr>
            <a:graphicFrameLocks noChangeAspect="1"/>
          </p:cNvGraphicFramePr>
          <p:nvPr/>
        </p:nvGraphicFramePr>
        <p:xfrm>
          <a:off x="5024438" y="4038600"/>
          <a:ext cx="38576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2" name="Equation" r:id="rId39" imgW="190417" imgH="203112" progId="Equation.DSMT4">
                  <p:embed/>
                </p:oleObj>
              </mc:Choice>
              <mc:Fallback>
                <p:oleObj name="Equation" r:id="rId39" imgW="19041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8" y="4038600"/>
                        <a:ext cx="385762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9" name="Object 319"/>
          <p:cNvGraphicFramePr>
            <a:graphicFrameLocks noChangeAspect="1"/>
          </p:cNvGraphicFramePr>
          <p:nvPr/>
        </p:nvGraphicFramePr>
        <p:xfrm>
          <a:off x="5867400" y="4876800"/>
          <a:ext cx="866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3" name="Equation" r:id="rId41" imgW="304536" imgH="203024" progId="Equation.DSMT4">
                  <p:embed/>
                </p:oleObj>
              </mc:Choice>
              <mc:Fallback>
                <p:oleObj name="Equation" r:id="rId41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76800"/>
                        <a:ext cx="8667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31" name="Object 371"/>
          <p:cNvGraphicFramePr>
            <a:graphicFrameLocks noChangeAspect="1"/>
          </p:cNvGraphicFramePr>
          <p:nvPr/>
        </p:nvGraphicFramePr>
        <p:xfrm>
          <a:off x="4876800" y="5867400"/>
          <a:ext cx="9699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4" name="Equation" r:id="rId43" imgW="558558" imgH="203112" progId="Equation.DSMT4">
                  <p:embed/>
                </p:oleObj>
              </mc:Choice>
              <mc:Fallback>
                <p:oleObj name="Equation" r:id="rId43" imgW="55855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867400"/>
                        <a:ext cx="96996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83" name="Object 423"/>
          <p:cNvGraphicFramePr>
            <a:graphicFrameLocks noChangeAspect="1"/>
          </p:cNvGraphicFramePr>
          <p:nvPr/>
        </p:nvGraphicFramePr>
        <p:xfrm>
          <a:off x="5943600" y="2971800"/>
          <a:ext cx="68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5" name="Equation" r:id="rId45" imgW="241195" imgH="203112" progId="Equation.DSMT4">
                  <p:embed/>
                </p:oleObj>
              </mc:Choice>
              <mc:Fallback>
                <p:oleObj name="Equation" r:id="rId45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971800"/>
                        <a:ext cx="68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35" name="Object 475"/>
          <p:cNvGraphicFramePr>
            <a:graphicFrameLocks noChangeAspect="1"/>
          </p:cNvGraphicFramePr>
          <p:nvPr/>
        </p:nvGraphicFramePr>
        <p:xfrm>
          <a:off x="5915025" y="5715000"/>
          <a:ext cx="866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6" name="Equation" r:id="rId47" imgW="304536" imgH="203024" progId="Equation.DSMT4">
                  <p:embed/>
                </p:oleObj>
              </mc:Choice>
              <mc:Fallback>
                <p:oleObj name="Equation" r:id="rId47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025" y="5715000"/>
                        <a:ext cx="8667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39" name="Object 579"/>
          <p:cNvGraphicFramePr>
            <a:graphicFrameLocks noChangeAspect="1"/>
          </p:cNvGraphicFramePr>
          <p:nvPr/>
        </p:nvGraphicFramePr>
        <p:xfrm>
          <a:off x="4953000" y="4876800"/>
          <a:ext cx="866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7" name="Equation" r:id="rId49" imgW="304536" imgH="203024" progId="Equation.DSMT4">
                  <p:embed/>
                </p:oleObj>
              </mc:Choice>
              <mc:Fallback>
                <p:oleObj name="Equation" r:id="rId49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76800"/>
                        <a:ext cx="8667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1" name="Object 581"/>
          <p:cNvGraphicFramePr>
            <a:graphicFrameLocks noChangeAspect="1"/>
          </p:cNvGraphicFramePr>
          <p:nvPr/>
        </p:nvGraphicFramePr>
        <p:xfrm>
          <a:off x="6905625" y="3048000"/>
          <a:ext cx="866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8" name="Equation" r:id="rId51" imgW="304536" imgH="203024" progId="Equation.DSMT4">
                  <p:embed/>
                </p:oleObj>
              </mc:Choice>
              <mc:Fallback>
                <p:oleObj name="Equation" r:id="rId51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25" y="3048000"/>
                        <a:ext cx="8667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2" name="Object 582"/>
          <p:cNvGraphicFramePr>
            <a:graphicFrameLocks noChangeAspect="1"/>
          </p:cNvGraphicFramePr>
          <p:nvPr/>
        </p:nvGraphicFramePr>
        <p:xfrm>
          <a:off x="6858000" y="5715000"/>
          <a:ext cx="866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9" name="Equation" r:id="rId53" imgW="304536" imgH="203024" progId="Equation.DSMT4">
                  <p:embed/>
                </p:oleObj>
              </mc:Choice>
              <mc:Fallback>
                <p:oleObj name="Equation" r:id="rId53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715000"/>
                        <a:ext cx="8667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3" name="Object 583"/>
          <p:cNvGraphicFramePr>
            <a:graphicFrameLocks noChangeAspect="1"/>
          </p:cNvGraphicFramePr>
          <p:nvPr/>
        </p:nvGraphicFramePr>
        <p:xfrm>
          <a:off x="7924800" y="3962400"/>
          <a:ext cx="68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0" name="Equation" r:id="rId55" imgW="241195" imgH="203112" progId="Equation.DSMT4">
                  <p:embed/>
                </p:oleObj>
              </mc:Choice>
              <mc:Fallback>
                <p:oleObj name="Equation" r:id="rId55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962400"/>
                        <a:ext cx="68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4" name="Object 584"/>
          <p:cNvGraphicFramePr>
            <a:graphicFrameLocks noChangeAspect="1"/>
          </p:cNvGraphicFramePr>
          <p:nvPr/>
        </p:nvGraphicFramePr>
        <p:xfrm>
          <a:off x="7924800" y="4800600"/>
          <a:ext cx="68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1" name="Equation" r:id="rId57" imgW="241195" imgH="203112" progId="Equation.DSMT4">
                  <p:embed/>
                </p:oleObj>
              </mc:Choice>
              <mc:Fallback>
                <p:oleObj name="Equation" r:id="rId57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800600"/>
                        <a:ext cx="68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8337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1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4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4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0" y="6858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V="1">
            <a:off x="0" y="68580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1371600" y="1828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97" name="Group 9"/>
          <p:cNvGrpSpPr>
            <a:grpSpLocks/>
          </p:cNvGrpSpPr>
          <p:nvPr/>
        </p:nvGrpSpPr>
        <p:grpSpPr bwMode="auto">
          <a:xfrm>
            <a:off x="0" y="685800"/>
            <a:ext cx="1828800" cy="6172200"/>
            <a:chOff x="0" y="0"/>
            <a:chExt cx="1104" cy="4344"/>
          </a:xfrm>
        </p:grpSpPr>
        <p:sp>
          <p:nvSpPr>
            <p:cNvPr id="8268" name="Rectangle 10" descr="Dotted grid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69" name="Rectangle 11" descr="Dotted grid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1" cy="96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2413" name="Picture 13" descr="aflas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5146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9" name="Group 14"/>
          <p:cNvGrpSpPr>
            <a:grpSpLocks/>
          </p:cNvGrpSpPr>
          <p:nvPr/>
        </p:nvGrpSpPr>
        <p:grpSpPr bwMode="auto">
          <a:xfrm>
            <a:off x="177800" y="685800"/>
            <a:ext cx="1266825" cy="685800"/>
            <a:chOff x="18" y="576"/>
            <a:chExt cx="1104" cy="480"/>
          </a:xfrm>
        </p:grpSpPr>
        <p:sp>
          <p:nvSpPr>
            <p:cNvPr id="8266" name="AutoShape 15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67" name="Rectangle 16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" y="704"/>
              <a:ext cx="106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 DUNG</a:t>
              </a:r>
            </a:p>
          </p:txBody>
        </p:sp>
      </p:grpSp>
      <p:sp>
        <p:nvSpPr>
          <p:cNvPr id="8200" name="Text Box 18"/>
          <p:cNvSpPr txBox="1">
            <a:spLocks noChangeArrowheads="1"/>
          </p:cNvSpPr>
          <p:nvPr/>
        </p:nvSpPr>
        <p:spPr bwMode="auto">
          <a:xfrm>
            <a:off x="0" y="1447800"/>
            <a:ext cx="1905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2800"/>
              <a:buFontTx/>
              <a:buNone/>
            </a:pPr>
            <a:r>
              <a:rPr lang="en-US" altLang="en-US" sz="1600" b="1" u="sng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tứ giác nội tiếp:</a:t>
            </a:r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838200" y="762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48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TỨ GIÁC  NỘI  TIẾP</a:t>
            </a:r>
          </a:p>
        </p:txBody>
      </p:sp>
      <p:pic>
        <p:nvPicPr>
          <p:cNvPr id="102437" name="Picture 37" descr="GhiBa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85800"/>
            <a:ext cx="6096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2" name="Text Box 52"/>
          <p:cNvSpPr txBox="1">
            <a:spLocks noChangeArrowheads="1"/>
          </p:cNvSpPr>
          <p:nvPr/>
        </p:nvSpPr>
        <p:spPr bwMode="auto">
          <a:xfrm>
            <a:off x="2057400" y="6858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4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Định lí đảo:</a:t>
            </a:r>
            <a:endParaRPr lang="vi-VN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4" name="Text Box 53"/>
          <p:cNvSpPr txBox="1">
            <a:spLocks noChangeArrowheads="1"/>
          </p:cNvSpPr>
          <p:nvPr/>
        </p:nvSpPr>
        <p:spPr bwMode="auto">
          <a:xfrm>
            <a:off x="0" y="202565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lí:</a:t>
            </a:r>
          </a:p>
        </p:txBody>
      </p:sp>
      <p:sp>
        <p:nvSpPr>
          <p:cNvPr id="102454" name="Text Box 54"/>
          <p:cNvSpPr txBox="1">
            <a:spLocks noChangeArrowheads="1"/>
          </p:cNvSpPr>
          <p:nvPr/>
        </p:nvSpPr>
        <p:spPr bwMode="auto">
          <a:xfrm>
            <a:off x="1981200" y="1143000"/>
            <a:ext cx="7010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 b="1" i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một tứ giác có tổng số đo hai góc đối diện bằng 180</a:t>
            </a:r>
            <a:r>
              <a:rPr lang="vi-VN" altLang="en-US" sz="2000" b="1" i="1" baseline="3000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altLang="en-US" sz="2000" b="1" i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thì tứ giác đó là tứ giác nội tiếp được đường tròn.</a:t>
            </a:r>
          </a:p>
        </p:txBody>
      </p:sp>
      <p:sp>
        <p:nvSpPr>
          <p:cNvPr id="102479" name="Text Box 79"/>
          <p:cNvSpPr txBox="1">
            <a:spLocks noChangeArrowheads="1"/>
          </p:cNvSpPr>
          <p:nvPr/>
        </p:nvSpPr>
        <p:spPr bwMode="auto">
          <a:xfrm>
            <a:off x="76200" y="2362200"/>
            <a:ext cx="1524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16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Định lí đảo:</a:t>
            </a:r>
            <a:endParaRPr lang="vi-VN" altLang="en-US" sz="16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06" name="Rectangle 106"/>
          <p:cNvSpPr>
            <a:spLocks noChangeArrowheads="1"/>
          </p:cNvSpPr>
          <p:nvPr/>
        </p:nvSpPr>
        <p:spPr bwMode="auto">
          <a:xfrm>
            <a:off x="1981200" y="1143000"/>
            <a:ext cx="7010400" cy="8382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587" name="Group 187"/>
          <p:cNvGraphicFramePr>
            <a:graphicFrameLocks noGrp="1"/>
          </p:cNvGraphicFramePr>
          <p:nvPr/>
        </p:nvGraphicFramePr>
        <p:xfrm>
          <a:off x="4495800" y="1981200"/>
          <a:ext cx="4321175" cy="1081088"/>
        </p:xfrm>
        <a:graphic>
          <a:graphicData uri="http://schemas.openxmlformats.org/drawingml/2006/table">
            <a:tbl>
              <a:tblPr/>
              <a:tblGrid>
                <a:gridCol w="647700"/>
                <a:gridCol w="3673475"/>
              </a:tblGrid>
              <a:tr h="426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NI-Times" pitchFamily="2" charset="0"/>
                        </a:rPr>
                        <a:t>GT</a:t>
                      </a:r>
                    </a:p>
                  </a:txBody>
                  <a:tcPr marT="45733" marB="45733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NI-Times" pitchFamily="2" charset="0"/>
                        </a:rPr>
                        <a:t>KL</a:t>
                      </a:r>
                    </a:p>
                  </a:txBody>
                  <a:tcPr marT="45733" marB="45733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02" name="Text Box 202"/>
          <p:cNvSpPr txBox="1">
            <a:spLocks noChangeArrowheads="1"/>
          </p:cNvSpPr>
          <p:nvPr/>
        </p:nvSpPr>
        <p:spPr bwMode="auto">
          <a:xfrm>
            <a:off x="4267200" y="3595688"/>
            <a:ext cx="457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Vẽ (O) qua ba điểm A, B, C.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03" name="Text Box 203"/>
          <p:cNvSpPr txBox="1">
            <a:spLocks noChangeArrowheads="1"/>
          </p:cNvSpPr>
          <p:nvPr/>
        </p:nvSpPr>
        <p:spPr bwMode="auto">
          <a:xfrm>
            <a:off x="4191000" y="4052888"/>
            <a:ext cx="525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Hai điểm A và C chia (O) thành hai cung: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04" name="Text Box 204"/>
          <p:cNvSpPr txBox="1">
            <a:spLocks noChangeArrowheads="1"/>
          </p:cNvSpPr>
          <p:nvPr/>
        </p:nvSpPr>
        <p:spPr bwMode="auto">
          <a:xfrm>
            <a:off x="4648200" y="4525963"/>
            <a:ext cx="863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ABC   </a:t>
            </a:r>
          </a:p>
        </p:txBody>
      </p:sp>
      <p:sp>
        <p:nvSpPr>
          <p:cNvPr id="102605" name="Arc 205"/>
          <p:cNvSpPr>
            <a:spLocks/>
          </p:cNvSpPr>
          <p:nvPr/>
        </p:nvSpPr>
        <p:spPr bwMode="auto">
          <a:xfrm rot="-693043">
            <a:off x="4778375" y="4502150"/>
            <a:ext cx="576263" cy="360363"/>
          </a:xfrm>
          <a:custGeom>
            <a:avLst/>
            <a:gdLst>
              <a:gd name="T0" fmla="*/ 0 w 30477"/>
              <a:gd name="T1" fmla="*/ 14135122 h 21600"/>
              <a:gd name="T2" fmla="*/ 206024015 w 30477"/>
              <a:gd name="T3" fmla="*/ 56406352 h 21600"/>
              <a:gd name="T4" fmla="*/ 74731481 w 30477"/>
              <a:gd name="T5" fmla="*/ 100302803 h 21600"/>
              <a:gd name="T6" fmla="*/ 0 60000 65536"/>
              <a:gd name="T7" fmla="*/ 0 60000 65536"/>
              <a:gd name="T8" fmla="*/ 0 60000 65536"/>
              <a:gd name="T9" fmla="*/ 0 w 30477"/>
              <a:gd name="T10" fmla="*/ 0 h 21600"/>
              <a:gd name="T11" fmla="*/ 30477 w 304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77" h="21600" fill="none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</a:path>
              <a:path w="30477" h="21600" stroke="0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  <a:lnTo>
                  <a:pt x="11055" y="21600"/>
                </a:lnTo>
                <a:lnTo>
                  <a:pt x="-1" y="304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6" name="Text Box 206"/>
          <p:cNvSpPr txBox="1">
            <a:spLocks noChangeArrowheads="1"/>
          </p:cNvSpPr>
          <p:nvPr/>
        </p:nvSpPr>
        <p:spPr bwMode="auto">
          <a:xfrm>
            <a:off x="5354638" y="4514850"/>
            <a:ext cx="1511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và AmC   </a:t>
            </a:r>
          </a:p>
        </p:txBody>
      </p:sp>
      <p:sp>
        <p:nvSpPr>
          <p:cNvPr id="102607" name="Arc 207"/>
          <p:cNvSpPr>
            <a:spLocks/>
          </p:cNvSpPr>
          <p:nvPr/>
        </p:nvSpPr>
        <p:spPr bwMode="auto">
          <a:xfrm rot="-693043">
            <a:off x="5876925" y="4516438"/>
            <a:ext cx="576263" cy="360362"/>
          </a:xfrm>
          <a:custGeom>
            <a:avLst/>
            <a:gdLst>
              <a:gd name="T0" fmla="*/ 0 w 30477"/>
              <a:gd name="T1" fmla="*/ 14135049 h 21600"/>
              <a:gd name="T2" fmla="*/ 206024015 w 30477"/>
              <a:gd name="T3" fmla="*/ 56406046 h 21600"/>
              <a:gd name="T4" fmla="*/ 74731481 w 30477"/>
              <a:gd name="T5" fmla="*/ 100301975 h 21600"/>
              <a:gd name="T6" fmla="*/ 0 60000 65536"/>
              <a:gd name="T7" fmla="*/ 0 60000 65536"/>
              <a:gd name="T8" fmla="*/ 0 60000 65536"/>
              <a:gd name="T9" fmla="*/ 0 w 30477"/>
              <a:gd name="T10" fmla="*/ 0 h 21600"/>
              <a:gd name="T11" fmla="*/ 30477 w 304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77" h="21600" fill="none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</a:path>
              <a:path w="30477" h="21600" stroke="0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  <a:lnTo>
                  <a:pt x="11055" y="21600"/>
                </a:lnTo>
                <a:lnTo>
                  <a:pt x="-1" y="304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8" name="Text Box 208"/>
          <p:cNvSpPr txBox="1">
            <a:spLocks noChangeArrowheads="1"/>
          </p:cNvSpPr>
          <p:nvPr/>
        </p:nvSpPr>
        <p:spPr bwMode="auto">
          <a:xfrm>
            <a:off x="3397250" y="4983163"/>
            <a:ext cx="57467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AmC là cung chứa góc (180</a:t>
            </a:r>
            <a:r>
              <a:rPr lang="en-US" altLang="en-US" sz="18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1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B)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dựng trên đoạn AC.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09" name="Text Box 209"/>
          <p:cNvSpPr txBox="1">
            <a:spLocks noChangeArrowheads="1"/>
          </p:cNvSpPr>
          <p:nvPr/>
        </p:nvSpPr>
        <p:spPr bwMode="auto">
          <a:xfrm>
            <a:off x="3429000" y="5440363"/>
            <a:ext cx="46053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B + D = 180</a:t>
            </a:r>
            <a:r>
              <a:rPr lang="en-US" altLang="en-US" sz="22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  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nên </a:t>
            </a:r>
            <a:r>
              <a:rPr lang="en-US" altLang="en-US" sz="2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= (180</a:t>
            </a:r>
            <a:r>
              <a:rPr lang="en-US" altLang="en-US" sz="22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–B)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10" name="Text Box 210"/>
          <p:cNvSpPr txBox="1">
            <a:spLocks noChangeArrowheads="1"/>
          </p:cNvSpPr>
          <p:nvPr/>
        </p:nvSpPr>
        <p:spPr bwMode="auto">
          <a:xfrm>
            <a:off x="3505200" y="5881688"/>
            <a:ext cx="3128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=&gt; Điểm D thuộc AmC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11" name="Text Box 211"/>
          <p:cNvSpPr txBox="1">
            <a:spLocks noChangeArrowheads="1"/>
          </p:cNvSpPr>
          <p:nvPr/>
        </p:nvSpPr>
        <p:spPr bwMode="auto">
          <a:xfrm>
            <a:off x="2743200" y="6338888"/>
            <a:ext cx="5213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Hay ABCD là tứ giác nội tiếp đường tròn (O).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12" name="Text Box 212"/>
          <p:cNvSpPr txBox="1">
            <a:spLocks noChangeArrowheads="1"/>
          </p:cNvSpPr>
          <p:nvPr/>
        </p:nvSpPr>
        <p:spPr bwMode="auto">
          <a:xfrm>
            <a:off x="4343400" y="3108325"/>
            <a:ext cx="1873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</a:t>
            </a:r>
            <a:endParaRPr lang="vi-VN" altLang="en-US" sz="2000" u="sng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213"/>
          <p:cNvGrpSpPr>
            <a:grpSpLocks/>
          </p:cNvGrpSpPr>
          <p:nvPr/>
        </p:nvGrpSpPr>
        <p:grpSpPr bwMode="auto">
          <a:xfrm>
            <a:off x="6705600" y="5029200"/>
            <a:ext cx="288925" cy="71438"/>
            <a:chOff x="3288" y="2523"/>
            <a:chExt cx="182" cy="45"/>
          </a:xfrm>
        </p:grpSpPr>
        <p:sp>
          <p:nvSpPr>
            <p:cNvPr id="8264" name="Line 214"/>
            <p:cNvSpPr>
              <a:spLocks noChangeShapeType="1"/>
            </p:cNvSpPr>
            <p:nvPr/>
          </p:nvSpPr>
          <p:spPr bwMode="auto">
            <a:xfrm flipV="1">
              <a:off x="3288" y="2523"/>
              <a:ext cx="91" cy="4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5" name="Line 215"/>
            <p:cNvSpPr>
              <a:spLocks noChangeShapeType="1"/>
            </p:cNvSpPr>
            <p:nvPr/>
          </p:nvSpPr>
          <p:spPr bwMode="auto">
            <a:xfrm>
              <a:off x="3379" y="2523"/>
              <a:ext cx="91" cy="4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16"/>
          <p:cNvGrpSpPr>
            <a:grpSpLocks/>
          </p:cNvGrpSpPr>
          <p:nvPr/>
        </p:nvGrpSpPr>
        <p:grpSpPr bwMode="auto">
          <a:xfrm>
            <a:off x="3976688" y="5438775"/>
            <a:ext cx="288925" cy="71438"/>
            <a:chOff x="3288" y="2523"/>
            <a:chExt cx="182" cy="45"/>
          </a:xfrm>
        </p:grpSpPr>
        <p:sp>
          <p:nvSpPr>
            <p:cNvPr id="8262" name="Line 217"/>
            <p:cNvSpPr>
              <a:spLocks noChangeShapeType="1"/>
            </p:cNvSpPr>
            <p:nvPr/>
          </p:nvSpPr>
          <p:spPr bwMode="auto">
            <a:xfrm flipV="1">
              <a:off x="3288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3" name="Line 218"/>
            <p:cNvSpPr>
              <a:spLocks noChangeShapeType="1"/>
            </p:cNvSpPr>
            <p:nvPr/>
          </p:nvSpPr>
          <p:spPr bwMode="auto">
            <a:xfrm>
              <a:off x="3379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19" name="Arc 219"/>
          <p:cNvSpPr>
            <a:spLocks/>
          </p:cNvSpPr>
          <p:nvPr/>
        </p:nvSpPr>
        <p:spPr bwMode="auto">
          <a:xfrm rot="-693043">
            <a:off x="5367338" y="5867400"/>
            <a:ext cx="576262" cy="360363"/>
          </a:xfrm>
          <a:custGeom>
            <a:avLst/>
            <a:gdLst>
              <a:gd name="T0" fmla="*/ 0 w 30477"/>
              <a:gd name="T1" fmla="*/ 14135122 h 21600"/>
              <a:gd name="T2" fmla="*/ 206022939 w 30477"/>
              <a:gd name="T3" fmla="*/ 56406352 h 21600"/>
              <a:gd name="T4" fmla="*/ 74731219 w 30477"/>
              <a:gd name="T5" fmla="*/ 100302803 h 21600"/>
              <a:gd name="T6" fmla="*/ 0 60000 65536"/>
              <a:gd name="T7" fmla="*/ 0 60000 65536"/>
              <a:gd name="T8" fmla="*/ 0 60000 65536"/>
              <a:gd name="T9" fmla="*/ 0 w 30477"/>
              <a:gd name="T10" fmla="*/ 0 h 21600"/>
              <a:gd name="T11" fmla="*/ 30477 w 304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77" h="21600" fill="none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</a:path>
              <a:path w="30477" h="21600" stroke="0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  <a:lnTo>
                  <a:pt x="11055" y="21600"/>
                </a:lnTo>
                <a:lnTo>
                  <a:pt x="-1" y="304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20" name="Arc 220"/>
          <p:cNvSpPr>
            <a:spLocks/>
          </p:cNvSpPr>
          <p:nvPr/>
        </p:nvSpPr>
        <p:spPr bwMode="auto">
          <a:xfrm rot="-693043">
            <a:off x="3581400" y="4973638"/>
            <a:ext cx="576263" cy="360362"/>
          </a:xfrm>
          <a:custGeom>
            <a:avLst/>
            <a:gdLst>
              <a:gd name="T0" fmla="*/ 0 w 30477"/>
              <a:gd name="T1" fmla="*/ 14135049 h 21600"/>
              <a:gd name="T2" fmla="*/ 206024015 w 30477"/>
              <a:gd name="T3" fmla="*/ 56406046 h 21600"/>
              <a:gd name="T4" fmla="*/ 74731481 w 30477"/>
              <a:gd name="T5" fmla="*/ 100301975 h 21600"/>
              <a:gd name="T6" fmla="*/ 0 60000 65536"/>
              <a:gd name="T7" fmla="*/ 0 60000 65536"/>
              <a:gd name="T8" fmla="*/ 0 60000 65536"/>
              <a:gd name="T9" fmla="*/ 0 w 30477"/>
              <a:gd name="T10" fmla="*/ 0 h 21600"/>
              <a:gd name="T11" fmla="*/ 30477 w 304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77" h="21600" fill="none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</a:path>
              <a:path w="30477" h="21600" stroke="0" extrusionOk="0">
                <a:moveTo>
                  <a:pt x="-1" y="3043"/>
                </a:moveTo>
                <a:cubicBezTo>
                  <a:pt x="3343" y="1051"/>
                  <a:pt x="7163" y="-1"/>
                  <a:pt x="11055" y="0"/>
                </a:cubicBezTo>
                <a:cubicBezTo>
                  <a:pt x="19319" y="0"/>
                  <a:pt x="26859" y="4715"/>
                  <a:pt x="30476" y="12147"/>
                </a:cubicBezTo>
                <a:lnTo>
                  <a:pt x="11055" y="21600"/>
                </a:lnTo>
                <a:lnTo>
                  <a:pt x="-1" y="3043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221"/>
          <p:cNvGrpSpPr>
            <a:grpSpLocks/>
          </p:cNvGrpSpPr>
          <p:nvPr/>
        </p:nvGrpSpPr>
        <p:grpSpPr bwMode="auto">
          <a:xfrm>
            <a:off x="5715000" y="5453063"/>
            <a:ext cx="288925" cy="71437"/>
            <a:chOff x="3288" y="2523"/>
            <a:chExt cx="182" cy="45"/>
          </a:xfrm>
        </p:grpSpPr>
        <p:sp>
          <p:nvSpPr>
            <p:cNvPr id="8260" name="Line 222"/>
            <p:cNvSpPr>
              <a:spLocks noChangeShapeType="1"/>
            </p:cNvSpPr>
            <p:nvPr/>
          </p:nvSpPr>
          <p:spPr bwMode="auto">
            <a:xfrm flipV="1">
              <a:off x="3288" y="2523"/>
              <a:ext cx="91" cy="4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Line 223"/>
            <p:cNvSpPr>
              <a:spLocks noChangeShapeType="1"/>
            </p:cNvSpPr>
            <p:nvPr/>
          </p:nvSpPr>
          <p:spPr bwMode="auto">
            <a:xfrm>
              <a:off x="3379" y="2523"/>
              <a:ext cx="91" cy="4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24"/>
          <p:cNvGrpSpPr>
            <a:grpSpLocks/>
          </p:cNvGrpSpPr>
          <p:nvPr/>
        </p:nvGrpSpPr>
        <p:grpSpPr bwMode="auto">
          <a:xfrm>
            <a:off x="7053263" y="5467350"/>
            <a:ext cx="288925" cy="71438"/>
            <a:chOff x="3288" y="2523"/>
            <a:chExt cx="182" cy="45"/>
          </a:xfrm>
        </p:grpSpPr>
        <p:sp>
          <p:nvSpPr>
            <p:cNvPr id="8258" name="Line 225"/>
            <p:cNvSpPr>
              <a:spLocks noChangeShapeType="1"/>
            </p:cNvSpPr>
            <p:nvPr/>
          </p:nvSpPr>
          <p:spPr bwMode="auto">
            <a:xfrm flipV="1">
              <a:off x="3288" y="2523"/>
              <a:ext cx="91" cy="4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9" name="Line 226"/>
            <p:cNvSpPr>
              <a:spLocks noChangeShapeType="1"/>
            </p:cNvSpPr>
            <p:nvPr/>
          </p:nvSpPr>
          <p:spPr bwMode="auto">
            <a:xfrm>
              <a:off x="3379" y="2523"/>
              <a:ext cx="91" cy="4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27" name="Text Box 227"/>
          <p:cNvSpPr txBox="1">
            <a:spLocks noChangeArrowheads="1"/>
          </p:cNvSpPr>
          <p:nvPr/>
        </p:nvSpPr>
        <p:spPr bwMode="auto">
          <a:xfrm>
            <a:off x="5081588" y="2057400"/>
            <a:ext cx="3944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Tứ giác </a:t>
            </a:r>
            <a:r>
              <a:rPr lang="en-US" altLang="en-US" sz="2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ABCD: 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+  D = 180</a:t>
            </a:r>
            <a:r>
              <a:rPr lang="vi-VN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grpSp>
        <p:nvGrpSpPr>
          <p:cNvPr id="8" name="Group 228"/>
          <p:cNvGrpSpPr>
            <a:grpSpLocks/>
          </p:cNvGrpSpPr>
          <p:nvPr/>
        </p:nvGrpSpPr>
        <p:grpSpPr bwMode="auto">
          <a:xfrm>
            <a:off x="6908800" y="2100263"/>
            <a:ext cx="288925" cy="71437"/>
            <a:chOff x="3288" y="2523"/>
            <a:chExt cx="182" cy="45"/>
          </a:xfrm>
        </p:grpSpPr>
        <p:sp>
          <p:nvSpPr>
            <p:cNvPr id="8256" name="Line 229"/>
            <p:cNvSpPr>
              <a:spLocks noChangeShapeType="1"/>
            </p:cNvSpPr>
            <p:nvPr/>
          </p:nvSpPr>
          <p:spPr bwMode="auto">
            <a:xfrm flipV="1">
              <a:off x="3288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Line 230"/>
            <p:cNvSpPr>
              <a:spLocks noChangeShapeType="1"/>
            </p:cNvSpPr>
            <p:nvPr/>
          </p:nvSpPr>
          <p:spPr bwMode="auto">
            <a:xfrm>
              <a:off x="3379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231"/>
          <p:cNvGrpSpPr>
            <a:grpSpLocks/>
          </p:cNvGrpSpPr>
          <p:nvPr/>
        </p:nvGrpSpPr>
        <p:grpSpPr bwMode="auto">
          <a:xfrm>
            <a:off x="7496175" y="2087563"/>
            <a:ext cx="288925" cy="71437"/>
            <a:chOff x="3288" y="2523"/>
            <a:chExt cx="182" cy="45"/>
          </a:xfrm>
        </p:grpSpPr>
        <p:sp>
          <p:nvSpPr>
            <p:cNvPr id="8254" name="Line 232"/>
            <p:cNvSpPr>
              <a:spLocks noChangeShapeType="1"/>
            </p:cNvSpPr>
            <p:nvPr/>
          </p:nvSpPr>
          <p:spPr bwMode="auto">
            <a:xfrm flipV="1">
              <a:off x="3288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5" name="Line 233"/>
            <p:cNvSpPr>
              <a:spLocks noChangeShapeType="1"/>
            </p:cNvSpPr>
            <p:nvPr/>
          </p:nvSpPr>
          <p:spPr bwMode="auto">
            <a:xfrm>
              <a:off x="3379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34" name="Oval 234"/>
          <p:cNvSpPr>
            <a:spLocks noChangeArrowheads="1"/>
          </p:cNvSpPr>
          <p:nvPr/>
        </p:nvSpPr>
        <p:spPr bwMode="auto">
          <a:xfrm>
            <a:off x="2176463" y="2322513"/>
            <a:ext cx="1741487" cy="1635125"/>
          </a:xfrm>
          <a:prstGeom prst="ellips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35" name="Arc 235"/>
          <p:cNvSpPr>
            <a:spLocks/>
          </p:cNvSpPr>
          <p:nvPr/>
        </p:nvSpPr>
        <p:spPr bwMode="auto">
          <a:xfrm rot="974213">
            <a:off x="2084388" y="3467100"/>
            <a:ext cx="503237" cy="287338"/>
          </a:xfrm>
          <a:custGeom>
            <a:avLst/>
            <a:gdLst>
              <a:gd name="T0" fmla="*/ 192642377 w 20818"/>
              <a:gd name="T1" fmla="*/ 0 h 16750"/>
              <a:gd name="T2" fmla="*/ 294062497 w 20818"/>
              <a:gd name="T3" fmla="*/ 55484470 h 16750"/>
              <a:gd name="T4" fmla="*/ 0 w 20818"/>
              <a:gd name="T5" fmla="*/ 84557003 h 16750"/>
              <a:gd name="T6" fmla="*/ 0 60000 65536"/>
              <a:gd name="T7" fmla="*/ 0 60000 65536"/>
              <a:gd name="T8" fmla="*/ 0 60000 65536"/>
              <a:gd name="T9" fmla="*/ 0 w 20818"/>
              <a:gd name="T10" fmla="*/ 0 h 16750"/>
              <a:gd name="T11" fmla="*/ 20818 w 20818"/>
              <a:gd name="T12" fmla="*/ 16750 h 167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16750" fill="none" extrusionOk="0">
                <a:moveTo>
                  <a:pt x="13638" y="-1"/>
                </a:moveTo>
                <a:cubicBezTo>
                  <a:pt x="17113" y="2829"/>
                  <a:pt x="19623" y="6671"/>
                  <a:pt x="20818" y="10990"/>
                </a:cubicBezTo>
              </a:path>
              <a:path w="20818" h="16750" stroke="0" extrusionOk="0">
                <a:moveTo>
                  <a:pt x="13638" y="-1"/>
                </a:moveTo>
                <a:cubicBezTo>
                  <a:pt x="17113" y="2829"/>
                  <a:pt x="19623" y="6671"/>
                  <a:pt x="20818" y="10990"/>
                </a:cubicBezTo>
                <a:lnTo>
                  <a:pt x="0" y="16750"/>
                </a:lnTo>
                <a:lnTo>
                  <a:pt x="13638" y="-1"/>
                </a:lnTo>
                <a:close/>
              </a:path>
            </a:pathLst>
          </a:custGeom>
          <a:noFill/>
          <a:ln w="111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6" name="Line 236"/>
          <p:cNvSpPr>
            <a:spLocks noChangeShapeType="1"/>
          </p:cNvSpPr>
          <p:nvPr/>
        </p:nvSpPr>
        <p:spPr bwMode="auto">
          <a:xfrm flipH="1">
            <a:off x="2395538" y="2425700"/>
            <a:ext cx="276225" cy="1258888"/>
          </a:xfrm>
          <a:prstGeom prst="line">
            <a:avLst/>
          </a:prstGeom>
          <a:noFill/>
          <a:ln w="111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7" name="Line 237"/>
          <p:cNvSpPr>
            <a:spLocks noChangeShapeType="1"/>
          </p:cNvSpPr>
          <p:nvPr/>
        </p:nvSpPr>
        <p:spPr bwMode="auto">
          <a:xfrm>
            <a:off x="2395538" y="3679825"/>
            <a:ext cx="749300" cy="242888"/>
          </a:xfrm>
          <a:prstGeom prst="line">
            <a:avLst/>
          </a:prstGeom>
          <a:noFill/>
          <a:ln w="111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8" name="Line 238"/>
          <p:cNvSpPr>
            <a:spLocks noChangeShapeType="1"/>
          </p:cNvSpPr>
          <p:nvPr/>
        </p:nvSpPr>
        <p:spPr bwMode="auto">
          <a:xfrm flipH="1">
            <a:off x="3144838" y="3319463"/>
            <a:ext cx="723900" cy="603250"/>
          </a:xfrm>
          <a:prstGeom prst="line">
            <a:avLst/>
          </a:prstGeom>
          <a:noFill/>
          <a:ln w="111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9" name="Line 239"/>
          <p:cNvSpPr>
            <a:spLocks noChangeShapeType="1"/>
          </p:cNvSpPr>
          <p:nvPr/>
        </p:nvSpPr>
        <p:spPr bwMode="auto">
          <a:xfrm>
            <a:off x="2678113" y="2411413"/>
            <a:ext cx="1196975" cy="898525"/>
          </a:xfrm>
          <a:prstGeom prst="line">
            <a:avLst/>
          </a:prstGeom>
          <a:noFill/>
          <a:ln w="111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0" name="Line 240"/>
          <p:cNvSpPr>
            <a:spLocks noChangeShapeType="1"/>
          </p:cNvSpPr>
          <p:nvPr/>
        </p:nvSpPr>
        <p:spPr bwMode="auto">
          <a:xfrm>
            <a:off x="3668713" y="3325813"/>
            <a:ext cx="77787" cy="3175"/>
          </a:xfrm>
          <a:prstGeom prst="line">
            <a:avLst/>
          </a:prstGeom>
          <a:noFill/>
          <a:ln w="111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1" name="Rectangle 241"/>
          <p:cNvSpPr>
            <a:spLocks noChangeArrowheads="1"/>
          </p:cNvSpPr>
          <p:nvPr/>
        </p:nvSpPr>
        <p:spPr bwMode="auto">
          <a:xfrm>
            <a:off x="2994025" y="3140075"/>
            <a:ext cx="1206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3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42" name="Rectangle 242"/>
          <p:cNvSpPr>
            <a:spLocks noChangeArrowheads="1"/>
          </p:cNvSpPr>
          <p:nvPr/>
        </p:nvSpPr>
        <p:spPr bwMode="auto">
          <a:xfrm>
            <a:off x="2522538" y="2209800"/>
            <a:ext cx="1206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3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43" name="Rectangle 243"/>
          <p:cNvSpPr>
            <a:spLocks noChangeArrowheads="1"/>
          </p:cNvSpPr>
          <p:nvPr/>
        </p:nvSpPr>
        <p:spPr bwMode="auto">
          <a:xfrm>
            <a:off x="2257425" y="3679825"/>
            <a:ext cx="1206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3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44" name="Rectangle 244"/>
          <p:cNvSpPr>
            <a:spLocks noChangeArrowheads="1"/>
          </p:cNvSpPr>
          <p:nvPr/>
        </p:nvSpPr>
        <p:spPr bwMode="auto">
          <a:xfrm>
            <a:off x="3132138" y="3922713"/>
            <a:ext cx="11112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3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45" name="Rectangle 245"/>
          <p:cNvSpPr>
            <a:spLocks noChangeArrowheads="1"/>
          </p:cNvSpPr>
          <p:nvPr/>
        </p:nvSpPr>
        <p:spPr bwMode="auto">
          <a:xfrm>
            <a:off x="3927475" y="3235325"/>
            <a:ext cx="11112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3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46" name="Arc 246"/>
          <p:cNvSpPr>
            <a:spLocks/>
          </p:cNvSpPr>
          <p:nvPr/>
        </p:nvSpPr>
        <p:spPr bwMode="auto">
          <a:xfrm rot="-6839777">
            <a:off x="3589338" y="3365500"/>
            <a:ext cx="503237" cy="214313"/>
          </a:xfrm>
          <a:custGeom>
            <a:avLst/>
            <a:gdLst>
              <a:gd name="T0" fmla="*/ 192642377 w 20818"/>
              <a:gd name="T1" fmla="*/ 0 h 16750"/>
              <a:gd name="T2" fmla="*/ 294062497 w 20818"/>
              <a:gd name="T3" fmla="*/ 23021797 h 16750"/>
              <a:gd name="T4" fmla="*/ 0 w 20818"/>
              <a:gd name="T5" fmla="*/ 35084548 h 16750"/>
              <a:gd name="T6" fmla="*/ 0 60000 65536"/>
              <a:gd name="T7" fmla="*/ 0 60000 65536"/>
              <a:gd name="T8" fmla="*/ 0 60000 65536"/>
              <a:gd name="T9" fmla="*/ 0 w 20818"/>
              <a:gd name="T10" fmla="*/ 0 h 16750"/>
              <a:gd name="T11" fmla="*/ 20818 w 20818"/>
              <a:gd name="T12" fmla="*/ 16750 h 167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16750" fill="none" extrusionOk="0">
                <a:moveTo>
                  <a:pt x="13638" y="-1"/>
                </a:moveTo>
                <a:cubicBezTo>
                  <a:pt x="17113" y="2829"/>
                  <a:pt x="19623" y="6671"/>
                  <a:pt x="20818" y="10990"/>
                </a:cubicBezTo>
              </a:path>
              <a:path w="20818" h="16750" stroke="0" extrusionOk="0">
                <a:moveTo>
                  <a:pt x="13638" y="-1"/>
                </a:moveTo>
                <a:cubicBezTo>
                  <a:pt x="17113" y="2829"/>
                  <a:pt x="19623" y="6671"/>
                  <a:pt x="20818" y="10990"/>
                </a:cubicBezTo>
                <a:lnTo>
                  <a:pt x="0" y="16750"/>
                </a:lnTo>
                <a:lnTo>
                  <a:pt x="13638" y="-1"/>
                </a:lnTo>
                <a:close/>
              </a:path>
            </a:pathLst>
          </a:custGeom>
          <a:noFill/>
          <a:ln w="11113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7" name="Oval 247"/>
          <p:cNvSpPr>
            <a:spLocks noChangeArrowheads="1"/>
          </p:cNvSpPr>
          <p:nvPr/>
        </p:nvSpPr>
        <p:spPr bwMode="auto">
          <a:xfrm>
            <a:off x="3017838" y="3128963"/>
            <a:ext cx="34925" cy="4286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48" name="Text Box 248"/>
          <p:cNvSpPr txBox="1">
            <a:spLocks noChangeArrowheads="1"/>
          </p:cNvSpPr>
          <p:nvPr/>
        </p:nvSpPr>
        <p:spPr bwMode="auto">
          <a:xfrm>
            <a:off x="1901825" y="3148013"/>
            <a:ext cx="215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vi-VN" altLang="en-US" sz="1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249"/>
          <p:cNvGrpSpPr>
            <a:grpSpLocks/>
          </p:cNvGrpSpPr>
          <p:nvPr/>
        </p:nvGrpSpPr>
        <p:grpSpPr bwMode="auto">
          <a:xfrm>
            <a:off x="3486150" y="5457825"/>
            <a:ext cx="288925" cy="71438"/>
            <a:chOff x="3288" y="2523"/>
            <a:chExt cx="182" cy="45"/>
          </a:xfrm>
        </p:grpSpPr>
        <p:sp>
          <p:nvSpPr>
            <p:cNvPr id="8252" name="Line 250"/>
            <p:cNvSpPr>
              <a:spLocks noChangeShapeType="1"/>
            </p:cNvSpPr>
            <p:nvPr/>
          </p:nvSpPr>
          <p:spPr bwMode="auto">
            <a:xfrm flipV="1">
              <a:off x="3288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Line 251"/>
            <p:cNvSpPr>
              <a:spLocks noChangeShapeType="1"/>
            </p:cNvSpPr>
            <p:nvPr/>
          </p:nvSpPr>
          <p:spPr bwMode="auto">
            <a:xfrm>
              <a:off x="3379" y="2523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52" name="Text Box 252"/>
          <p:cNvSpPr txBox="1">
            <a:spLocks noChangeArrowheads="1"/>
          </p:cNvSpPr>
          <p:nvPr/>
        </p:nvSpPr>
        <p:spPr bwMode="auto">
          <a:xfrm>
            <a:off x="5105400" y="2438400"/>
            <a:ext cx="287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Tứ giác ABCD                         nội tiếp đường tròn (O)</a:t>
            </a:r>
          </a:p>
        </p:txBody>
      </p:sp>
    </p:spTree>
    <p:extLst>
      <p:ext uri="{BB962C8B-B14F-4D97-AF65-F5344CB8AC3E}">
        <p14:creationId xmlns:p14="http://schemas.microsoft.com/office/powerpoint/2010/main" val="8056680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17919E-6 L -0.00173 0.1863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9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10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3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02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2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2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0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02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2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02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0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0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0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0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0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0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0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0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0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10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10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10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10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10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10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102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10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102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6" dur="500"/>
                                        <p:tgtEl>
                                          <p:spTgt spid="102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0" dur="500"/>
                                        <p:tgtEl>
                                          <p:spTgt spid="10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5" dur="500"/>
                                        <p:tgtEl>
                                          <p:spTgt spid="10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2" grpId="0"/>
      <p:bldP spid="102454" grpId="0"/>
      <p:bldP spid="102479" grpId="0"/>
      <p:bldP spid="102506" grpId="0" animBg="1"/>
      <p:bldP spid="102602" grpId="0" autoUpdateAnimBg="0"/>
      <p:bldP spid="102603" grpId="0" autoUpdateAnimBg="0"/>
      <p:bldP spid="102604" grpId="0" autoUpdateAnimBg="0"/>
      <p:bldP spid="102605" grpId="0" animBg="1"/>
      <p:bldP spid="102606" grpId="0" autoUpdateAnimBg="0"/>
      <p:bldP spid="102607" grpId="0" animBg="1"/>
      <p:bldP spid="102608" grpId="0" autoUpdateAnimBg="0"/>
      <p:bldP spid="102609" grpId="0" autoUpdateAnimBg="0"/>
      <p:bldP spid="102610" grpId="0" autoUpdateAnimBg="0"/>
      <p:bldP spid="102611" grpId="0" autoUpdateAnimBg="0"/>
      <p:bldP spid="102612" grpId="0" autoUpdateAnimBg="0"/>
      <p:bldP spid="102619" grpId="0" animBg="1"/>
      <p:bldP spid="102620" grpId="0" animBg="1"/>
      <p:bldP spid="102627" grpId="0" autoUpdateAnimBg="0"/>
      <p:bldP spid="102634" grpId="0" animBg="1"/>
      <p:bldP spid="102635" grpId="0" animBg="1"/>
      <p:bldP spid="102636" grpId="0" animBg="1"/>
      <p:bldP spid="102637" grpId="0" animBg="1"/>
      <p:bldP spid="102638" grpId="0" animBg="1"/>
      <p:bldP spid="102639" grpId="0" animBg="1"/>
      <p:bldP spid="102640" grpId="0" animBg="1"/>
      <p:bldP spid="102641" grpId="0" autoUpdateAnimBg="0"/>
      <p:bldP spid="102642" grpId="0" autoUpdateAnimBg="0"/>
      <p:bldP spid="102643" grpId="0" autoUpdateAnimBg="0"/>
      <p:bldP spid="102644" grpId="0" autoUpdateAnimBg="0"/>
      <p:bldP spid="102645" grpId="0" autoUpdateAnimBg="0"/>
      <p:bldP spid="102646" grpId="0" animBg="1"/>
      <p:bldP spid="102647" grpId="0" animBg="1"/>
      <p:bldP spid="102648" grpId="0" autoUpdateAnimBg="0"/>
      <p:bldP spid="1026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0" y="6858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 flipV="1">
            <a:off x="0" y="685800"/>
            <a:ext cx="9144000" cy="22225"/>
          </a:xfrm>
          <a:prstGeom prst="line">
            <a:avLst/>
          </a:prstGeom>
          <a:noFill/>
          <a:ln w="635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1371600" y="1828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221" name="Group 9"/>
          <p:cNvGrpSpPr>
            <a:grpSpLocks/>
          </p:cNvGrpSpPr>
          <p:nvPr/>
        </p:nvGrpSpPr>
        <p:grpSpPr bwMode="auto">
          <a:xfrm>
            <a:off x="0" y="685800"/>
            <a:ext cx="1828800" cy="6172200"/>
            <a:chOff x="0" y="0"/>
            <a:chExt cx="1104" cy="4344"/>
          </a:xfrm>
        </p:grpSpPr>
        <p:sp>
          <p:nvSpPr>
            <p:cNvPr id="9347" name="Rectangle 10" descr="Dotted grid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48" name="Rectangle 11" descr="Dotted grid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1" cy="96"/>
            </a:xfrm>
            <a:prstGeom prst="rect">
              <a:avLst/>
            </a:prstGeom>
            <a:pattFill prst="dotGrid">
              <a:fgClr>
                <a:schemeClr val="accent1"/>
              </a:fgClr>
              <a:bgClr>
                <a:schemeClr val="bg1"/>
              </a:bgClr>
            </a:pattFill>
            <a:ln w="57150" cmpd="thinThick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222" name="Picture 13" descr="aflas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810000"/>
            <a:ext cx="185738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3" name="Group 14"/>
          <p:cNvGrpSpPr>
            <a:grpSpLocks/>
          </p:cNvGrpSpPr>
          <p:nvPr/>
        </p:nvGrpSpPr>
        <p:grpSpPr bwMode="auto">
          <a:xfrm>
            <a:off x="177800" y="685800"/>
            <a:ext cx="1266825" cy="685800"/>
            <a:chOff x="18" y="576"/>
            <a:chExt cx="1104" cy="480"/>
          </a:xfrm>
        </p:grpSpPr>
        <p:sp>
          <p:nvSpPr>
            <p:cNvPr id="9345" name="AutoShape 15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46" name="Rectangle 16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" y="704"/>
              <a:ext cx="1069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 DUNG</a:t>
              </a:r>
            </a:p>
          </p:txBody>
        </p:sp>
      </p:grpSp>
      <p:sp>
        <p:nvSpPr>
          <p:cNvPr id="9224" name="Text Box 18"/>
          <p:cNvSpPr txBox="1">
            <a:spLocks noChangeArrowheads="1"/>
          </p:cNvSpPr>
          <p:nvPr/>
        </p:nvSpPr>
        <p:spPr bwMode="auto">
          <a:xfrm>
            <a:off x="0" y="1447800"/>
            <a:ext cx="1905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Pts val="2800"/>
              <a:buFontTx/>
              <a:buNone/>
            </a:pPr>
            <a:r>
              <a:rPr lang="en-US" altLang="en-US" sz="1600" b="1" u="sng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tứ giác nội tiếp:</a:t>
            </a:r>
          </a:p>
        </p:txBody>
      </p:sp>
      <p:sp>
        <p:nvSpPr>
          <p:cNvPr id="9225" name="Text Box 19"/>
          <p:cNvSpPr txBox="1">
            <a:spLocks noChangeArrowheads="1"/>
          </p:cNvSpPr>
          <p:nvPr/>
        </p:nvSpPr>
        <p:spPr bwMode="auto">
          <a:xfrm>
            <a:off x="838200" y="76200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48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TỨ GIÁC  NỘI  TIẾP</a:t>
            </a:r>
          </a:p>
        </p:txBody>
      </p:sp>
      <p:pic>
        <p:nvPicPr>
          <p:cNvPr id="9226" name="Picture 20" descr="GhiBai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762000"/>
            <a:ext cx="6096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4469" name="Group 21"/>
          <p:cNvGraphicFramePr>
            <a:graphicFrameLocks noGrp="1"/>
          </p:cNvGraphicFramePr>
          <p:nvPr>
            <p:ph sz="half" idx="1"/>
          </p:nvPr>
        </p:nvGraphicFramePr>
        <p:xfrm>
          <a:off x="4267200" y="2362200"/>
          <a:ext cx="4648200" cy="1247775"/>
        </p:xfrm>
        <a:graphic>
          <a:graphicData uri="http://schemas.openxmlformats.org/drawingml/2006/table">
            <a:tbl>
              <a:tblPr/>
              <a:tblGrid>
                <a:gridCol w="1062038"/>
                <a:gridCol w="3586162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KL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9238" name="Text Box 33"/>
          <p:cNvSpPr txBox="1">
            <a:spLocks noChangeArrowheads="1"/>
          </p:cNvSpPr>
          <p:nvPr/>
        </p:nvSpPr>
        <p:spPr bwMode="auto">
          <a:xfrm>
            <a:off x="2057400" y="6858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4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Định lí đảo:</a:t>
            </a:r>
            <a:endParaRPr lang="vi-VN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9" name="Text Box 34"/>
          <p:cNvSpPr txBox="1">
            <a:spLocks noChangeArrowheads="1"/>
          </p:cNvSpPr>
          <p:nvPr/>
        </p:nvSpPr>
        <p:spPr bwMode="auto">
          <a:xfrm>
            <a:off x="76200" y="202565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lí:</a:t>
            </a:r>
          </a:p>
        </p:txBody>
      </p:sp>
      <p:sp>
        <p:nvSpPr>
          <p:cNvPr id="9240" name="Text Box 35"/>
          <p:cNvSpPr txBox="1">
            <a:spLocks noChangeArrowheads="1"/>
          </p:cNvSpPr>
          <p:nvPr/>
        </p:nvSpPr>
        <p:spPr bwMode="auto">
          <a:xfrm>
            <a:off x="1981200" y="1143000"/>
            <a:ext cx="7010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000" b="1" i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một tứ giác có tổng số đo hai góc đối diện bằng 180</a:t>
            </a:r>
            <a:r>
              <a:rPr lang="vi-VN" altLang="en-US" sz="2000" b="1" i="1" baseline="3000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altLang="en-US" sz="2000" b="1" i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thì tứ giác đó là tứ giác nội tiếp được đường tròn.</a:t>
            </a:r>
          </a:p>
        </p:txBody>
      </p:sp>
      <p:sp>
        <p:nvSpPr>
          <p:cNvPr id="9241" name="Text Box 37"/>
          <p:cNvSpPr txBox="1">
            <a:spLocks noChangeArrowheads="1"/>
          </p:cNvSpPr>
          <p:nvPr/>
        </p:nvSpPr>
        <p:spPr bwMode="auto">
          <a:xfrm>
            <a:off x="3962400" y="38100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minh:(SGK)</a:t>
            </a:r>
          </a:p>
        </p:txBody>
      </p:sp>
      <p:sp>
        <p:nvSpPr>
          <p:cNvPr id="9242" name="Text Box 39"/>
          <p:cNvSpPr txBox="1">
            <a:spLocks noChangeArrowheads="1"/>
          </p:cNvSpPr>
          <p:nvPr/>
        </p:nvSpPr>
        <p:spPr bwMode="auto">
          <a:xfrm>
            <a:off x="76200" y="2286000"/>
            <a:ext cx="1524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16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Định lí đảo:</a:t>
            </a:r>
            <a:endParaRPr lang="vi-VN" altLang="en-US" sz="16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243" name="Group 40"/>
          <p:cNvGrpSpPr>
            <a:grpSpLocks/>
          </p:cNvGrpSpPr>
          <p:nvPr/>
        </p:nvGrpSpPr>
        <p:grpSpPr bwMode="auto">
          <a:xfrm>
            <a:off x="1981200" y="1981200"/>
            <a:ext cx="2362200" cy="2057400"/>
            <a:chOff x="960" y="1008"/>
            <a:chExt cx="1800" cy="1636"/>
          </a:xfrm>
        </p:grpSpPr>
        <p:sp>
          <p:nvSpPr>
            <p:cNvPr id="9329" name="Text Box 41"/>
            <p:cNvSpPr txBox="1">
              <a:spLocks noChangeArrowheads="1"/>
            </p:cNvSpPr>
            <p:nvPr/>
          </p:nvSpPr>
          <p:spPr bwMode="auto">
            <a:xfrm>
              <a:off x="1728" y="1479"/>
              <a:ext cx="412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9330" name="Oval 42"/>
            <p:cNvSpPr>
              <a:spLocks noChangeArrowheads="1"/>
            </p:cNvSpPr>
            <p:nvPr/>
          </p:nvSpPr>
          <p:spPr bwMode="auto">
            <a:xfrm>
              <a:off x="1152" y="1047"/>
              <a:ext cx="1383" cy="1361"/>
            </a:xfrm>
            <a:prstGeom prst="ellipse">
              <a:avLst/>
            </a:prstGeom>
            <a:noFill/>
            <a:ln w="38100">
              <a:solidFill>
                <a:srgbClr val="99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31" name="Line 43"/>
            <p:cNvSpPr>
              <a:spLocks noChangeShapeType="1"/>
            </p:cNvSpPr>
            <p:nvPr/>
          </p:nvSpPr>
          <p:spPr bwMode="auto">
            <a:xfrm flipV="1">
              <a:off x="1152" y="1191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" name="Line 44"/>
            <p:cNvSpPr>
              <a:spLocks noChangeShapeType="1"/>
            </p:cNvSpPr>
            <p:nvPr/>
          </p:nvSpPr>
          <p:spPr bwMode="auto">
            <a:xfrm>
              <a:off x="2256" y="1191"/>
              <a:ext cx="24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3" name="Line 45"/>
            <p:cNvSpPr>
              <a:spLocks noChangeShapeType="1"/>
            </p:cNvSpPr>
            <p:nvPr/>
          </p:nvSpPr>
          <p:spPr bwMode="auto">
            <a:xfrm flipH="1">
              <a:off x="2112" y="1959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4" name="Line 46"/>
            <p:cNvSpPr>
              <a:spLocks noChangeShapeType="1"/>
            </p:cNvSpPr>
            <p:nvPr/>
          </p:nvSpPr>
          <p:spPr bwMode="auto">
            <a:xfrm flipH="1" flipV="1">
              <a:off x="1152" y="1767"/>
              <a:ext cx="96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35" name="Group 47"/>
            <p:cNvGrpSpPr>
              <a:grpSpLocks/>
            </p:cNvGrpSpPr>
            <p:nvPr/>
          </p:nvGrpSpPr>
          <p:grpSpPr bwMode="auto">
            <a:xfrm>
              <a:off x="960" y="1008"/>
              <a:ext cx="1800" cy="1636"/>
              <a:chOff x="3168" y="1200"/>
              <a:chExt cx="1800" cy="1636"/>
            </a:xfrm>
          </p:grpSpPr>
          <p:sp>
            <p:nvSpPr>
              <p:cNvPr id="9341" name="Text Box 48"/>
              <p:cNvSpPr txBox="1">
                <a:spLocks noChangeArrowheads="1"/>
              </p:cNvSpPr>
              <p:nvPr/>
            </p:nvSpPr>
            <p:spPr bwMode="auto">
              <a:xfrm>
                <a:off x="3168" y="1968"/>
                <a:ext cx="28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9342" name="Text Box 49"/>
              <p:cNvSpPr txBox="1">
                <a:spLocks noChangeArrowheads="1"/>
              </p:cNvSpPr>
              <p:nvPr/>
            </p:nvSpPr>
            <p:spPr bwMode="auto">
              <a:xfrm>
                <a:off x="4441" y="1200"/>
                <a:ext cx="287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9343" name="Text Box 50"/>
              <p:cNvSpPr txBox="1">
                <a:spLocks noChangeArrowheads="1"/>
              </p:cNvSpPr>
              <p:nvPr/>
            </p:nvSpPr>
            <p:spPr bwMode="auto">
              <a:xfrm>
                <a:off x="4680" y="2063"/>
                <a:ext cx="288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9344" name="Text Box 51"/>
              <p:cNvSpPr txBox="1">
                <a:spLocks noChangeArrowheads="1"/>
              </p:cNvSpPr>
              <p:nvPr/>
            </p:nvSpPr>
            <p:spPr bwMode="auto">
              <a:xfrm>
                <a:off x="4248" y="2544"/>
                <a:ext cx="288" cy="2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grpSp>
          <p:nvGrpSpPr>
            <p:cNvPr id="9336" name="Group 52"/>
            <p:cNvGrpSpPr>
              <a:grpSpLocks/>
            </p:cNvGrpSpPr>
            <p:nvPr/>
          </p:nvGrpSpPr>
          <p:grpSpPr bwMode="auto">
            <a:xfrm>
              <a:off x="1152" y="1191"/>
              <a:ext cx="1344" cy="1152"/>
              <a:chOff x="768" y="1152"/>
              <a:chExt cx="1344" cy="1152"/>
            </a:xfrm>
          </p:grpSpPr>
          <p:sp>
            <p:nvSpPr>
              <p:cNvPr id="9337" name="Line 53"/>
              <p:cNvSpPr>
                <a:spLocks noChangeShapeType="1"/>
              </p:cNvSpPr>
              <p:nvPr/>
            </p:nvSpPr>
            <p:spPr bwMode="auto">
              <a:xfrm flipV="1">
                <a:off x="768" y="1152"/>
                <a:ext cx="1104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8" name="Line 54"/>
              <p:cNvSpPr>
                <a:spLocks noChangeShapeType="1"/>
              </p:cNvSpPr>
              <p:nvPr/>
            </p:nvSpPr>
            <p:spPr bwMode="auto">
              <a:xfrm>
                <a:off x="1872" y="1152"/>
                <a:ext cx="240" cy="768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9" name="Line 55"/>
              <p:cNvSpPr>
                <a:spLocks noChangeShapeType="1"/>
              </p:cNvSpPr>
              <p:nvPr/>
            </p:nvSpPr>
            <p:spPr bwMode="auto">
              <a:xfrm flipH="1">
                <a:off x="1728" y="1920"/>
                <a:ext cx="384" cy="384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40" name="Line 56"/>
              <p:cNvSpPr>
                <a:spLocks noChangeShapeType="1"/>
              </p:cNvSpPr>
              <p:nvPr/>
            </p:nvSpPr>
            <p:spPr bwMode="auto">
              <a:xfrm flipH="1" flipV="1">
                <a:off x="768" y="1728"/>
                <a:ext cx="960" cy="57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244" name="Group 57"/>
          <p:cNvGrpSpPr>
            <a:grpSpLocks/>
          </p:cNvGrpSpPr>
          <p:nvPr/>
        </p:nvGrpSpPr>
        <p:grpSpPr bwMode="auto">
          <a:xfrm>
            <a:off x="5334000" y="2319338"/>
            <a:ext cx="3352800" cy="1049337"/>
            <a:chOff x="3360" y="1461"/>
            <a:chExt cx="2112" cy="661"/>
          </a:xfrm>
        </p:grpSpPr>
        <p:graphicFrame>
          <p:nvGraphicFramePr>
            <p:cNvPr id="9326" name="Object 58"/>
            <p:cNvGraphicFramePr>
              <a:graphicFrameLocks noChangeAspect="1"/>
            </p:cNvGraphicFramePr>
            <p:nvPr/>
          </p:nvGraphicFramePr>
          <p:xfrm>
            <a:off x="4512" y="1680"/>
            <a:ext cx="960" cy="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08" name="Equation" r:id="rId6" imgW="838200" imgH="228600" progId="Equation.DSMT4">
                    <p:embed/>
                  </p:oleObj>
                </mc:Choice>
                <mc:Fallback>
                  <p:oleObj name="Equation" r:id="rId6" imgW="8382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2" y="1680"/>
                          <a:ext cx="960" cy="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327" name="Text Box 59"/>
            <p:cNvSpPr txBox="1">
              <a:spLocks noChangeArrowheads="1"/>
            </p:cNvSpPr>
            <p:nvPr/>
          </p:nvSpPr>
          <p:spPr bwMode="auto">
            <a:xfrm>
              <a:off x="3360" y="1488"/>
              <a:ext cx="1440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Tứ giác </a:t>
              </a:r>
              <a:r>
                <a:rPr lang="en-US" altLang="en-US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ABCD: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	hay</a:t>
              </a:r>
            </a:p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9328" name="Object 60"/>
            <p:cNvGraphicFramePr>
              <a:graphicFrameLocks noChangeAspect="1"/>
            </p:cNvGraphicFramePr>
            <p:nvPr/>
          </p:nvGraphicFramePr>
          <p:xfrm>
            <a:off x="4512" y="1461"/>
            <a:ext cx="960" cy="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09" name="Equation" r:id="rId8" imgW="838200" imgH="228600" progId="Equation.DSMT4">
                    <p:embed/>
                  </p:oleObj>
                </mc:Choice>
                <mc:Fallback>
                  <p:oleObj name="Equation" r:id="rId8" imgW="8382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2" y="1461"/>
                          <a:ext cx="960" cy="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45" name="Rectangle 61"/>
          <p:cNvSpPr>
            <a:spLocks noChangeArrowheads="1"/>
          </p:cNvSpPr>
          <p:nvPr/>
        </p:nvSpPr>
        <p:spPr bwMode="auto">
          <a:xfrm>
            <a:off x="5791200" y="3200400"/>
            <a:ext cx="281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ABCD </a:t>
            </a:r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nội tiếp</a:t>
            </a:r>
          </a:p>
        </p:txBody>
      </p:sp>
      <p:sp>
        <p:nvSpPr>
          <p:cNvPr id="104511" name="AutoShape 63"/>
          <p:cNvSpPr>
            <a:spLocks noChangeArrowheads="1"/>
          </p:cNvSpPr>
          <p:nvPr/>
        </p:nvSpPr>
        <p:spPr bwMode="auto">
          <a:xfrm>
            <a:off x="4876800" y="4038600"/>
            <a:ext cx="3657600" cy="1981200"/>
          </a:xfrm>
          <a:prstGeom prst="cloudCallout">
            <a:avLst>
              <a:gd name="adj1" fmla="val -144880"/>
              <a:gd name="adj2" fmla="val 6906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các tứ giác đã học, tứ giác nào nội tiếp được đường tròn</a:t>
            </a:r>
          </a:p>
        </p:txBody>
      </p:sp>
      <p:sp>
        <p:nvSpPr>
          <p:cNvPr id="9247" name="Rectangle 64"/>
          <p:cNvSpPr>
            <a:spLocks noChangeArrowheads="1"/>
          </p:cNvSpPr>
          <p:nvPr/>
        </p:nvSpPr>
        <p:spPr bwMode="auto">
          <a:xfrm>
            <a:off x="1981200" y="1143000"/>
            <a:ext cx="7010400" cy="8382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3200400" y="4876800"/>
            <a:ext cx="1625600" cy="1308100"/>
            <a:chOff x="2936" y="1624"/>
            <a:chExt cx="1024" cy="824"/>
          </a:xfrm>
        </p:grpSpPr>
        <p:grpSp>
          <p:nvGrpSpPr>
            <p:cNvPr id="9306" name="Group 66"/>
            <p:cNvGrpSpPr>
              <a:grpSpLocks/>
            </p:cNvGrpSpPr>
            <p:nvPr/>
          </p:nvGrpSpPr>
          <p:grpSpPr bwMode="auto">
            <a:xfrm>
              <a:off x="2936" y="1624"/>
              <a:ext cx="1024" cy="824"/>
              <a:chOff x="2952" y="1624"/>
              <a:chExt cx="1024" cy="824"/>
            </a:xfrm>
          </p:grpSpPr>
          <p:sp>
            <p:nvSpPr>
              <p:cNvPr id="9308" name="Text Box 67"/>
              <p:cNvSpPr txBox="1">
                <a:spLocks noChangeArrowheads="1"/>
              </p:cNvSpPr>
              <p:nvPr/>
            </p:nvSpPr>
            <p:spPr bwMode="auto">
              <a:xfrm>
                <a:off x="2952" y="220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grpSp>
            <p:nvGrpSpPr>
              <p:cNvPr id="9309" name="Group 68"/>
              <p:cNvGrpSpPr>
                <a:grpSpLocks/>
              </p:cNvGrpSpPr>
              <p:nvPr/>
            </p:nvGrpSpPr>
            <p:grpSpPr bwMode="auto">
              <a:xfrm>
                <a:off x="3064" y="1624"/>
                <a:ext cx="912" cy="824"/>
                <a:chOff x="3064" y="1624"/>
                <a:chExt cx="912" cy="824"/>
              </a:xfrm>
            </p:grpSpPr>
            <p:grpSp>
              <p:nvGrpSpPr>
                <p:cNvPr id="9310" name="Group 69"/>
                <p:cNvGrpSpPr>
                  <a:grpSpLocks/>
                </p:cNvGrpSpPr>
                <p:nvPr/>
              </p:nvGrpSpPr>
              <p:grpSpPr bwMode="auto">
                <a:xfrm>
                  <a:off x="3064" y="1624"/>
                  <a:ext cx="872" cy="824"/>
                  <a:chOff x="3064" y="1624"/>
                  <a:chExt cx="872" cy="824"/>
                </a:xfrm>
              </p:grpSpPr>
              <p:grpSp>
                <p:nvGrpSpPr>
                  <p:cNvPr id="9312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3064" y="1624"/>
                    <a:ext cx="768" cy="824"/>
                    <a:chOff x="3064" y="1624"/>
                    <a:chExt cx="768" cy="824"/>
                  </a:xfrm>
                </p:grpSpPr>
                <p:grpSp>
                  <p:nvGrpSpPr>
                    <p:cNvPr id="9314" name="Group 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64" y="1776"/>
                      <a:ext cx="768" cy="672"/>
                      <a:chOff x="3064" y="1776"/>
                      <a:chExt cx="768" cy="672"/>
                    </a:xfrm>
                  </p:grpSpPr>
                  <p:grpSp>
                    <p:nvGrpSpPr>
                      <p:cNvPr id="9316" name="Group 7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64" y="1776"/>
                        <a:ext cx="768" cy="672"/>
                        <a:chOff x="3064" y="1776"/>
                        <a:chExt cx="768" cy="672"/>
                      </a:xfrm>
                    </p:grpSpPr>
                    <p:grpSp>
                      <p:nvGrpSpPr>
                        <p:cNvPr id="9318" name="Group 7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064" y="1776"/>
                          <a:ext cx="768" cy="672"/>
                          <a:chOff x="3064" y="1776"/>
                          <a:chExt cx="768" cy="672"/>
                        </a:xfrm>
                      </p:grpSpPr>
                      <p:sp>
                        <p:nvSpPr>
                          <p:cNvPr id="9320" name="Oval 7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064" y="1776"/>
                            <a:ext cx="768" cy="672"/>
                          </a:xfrm>
                          <a:prstGeom prst="ellipse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008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spcBef>
                                <a:spcPct val="20000"/>
                              </a:spcBef>
                              <a:buChar char="•"/>
                              <a:defRPr sz="32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1pPr>
                            <a:lvl2pPr marL="742950" indent="-285750" eaLnBrk="0" hangingPunct="0">
                              <a:spcBef>
                                <a:spcPct val="20000"/>
                              </a:spcBef>
                              <a:buChar char="–"/>
                              <a:defRPr sz="28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2pPr>
                            <a:lvl3pPr marL="1143000" indent="-228600" eaLnBrk="0" hangingPunct="0">
                              <a:spcBef>
                                <a:spcPct val="20000"/>
                              </a:spcBef>
                              <a:buChar char="•"/>
                              <a:defRPr sz="24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3pPr>
                            <a:lvl4pPr marL="1600200" indent="-228600" eaLnBrk="0" hangingPunct="0">
                              <a:spcBef>
                                <a:spcPct val="20000"/>
                              </a:spcBef>
                              <a:buChar char="–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4pPr>
                            <a:lvl5pPr marL="2057400" indent="-228600" eaLnBrk="0" hangingPunct="0">
                              <a:spcBef>
                                <a:spcPct val="20000"/>
                              </a:spcBef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har char="»"/>
                              <a:defRPr sz="2000"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0"/>
                              </a:spcBef>
                              <a:buFontTx/>
                              <a:buNone/>
                            </a:pPr>
                            <a:endParaRPr lang="vi-VN" altLang="en-US" sz="1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grpSp>
                        <p:nvGrpSpPr>
                          <p:cNvPr id="9321" name="Group 7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3128" y="1824"/>
                            <a:ext cx="648" cy="480"/>
                            <a:chOff x="3128" y="1824"/>
                            <a:chExt cx="648" cy="480"/>
                          </a:xfrm>
                        </p:grpSpPr>
                        <p:sp>
                          <p:nvSpPr>
                            <p:cNvPr id="9322" name="Line 76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224" y="1832"/>
                              <a:ext cx="432" cy="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rgbClr val="FF33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323" name="Line 77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136" y="2304"/>
                              <a:ext cx="624" cy="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rgbClr val="FF33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324" name="Line 78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 flipH="1">
                              <a:off x="3128" y="1824"/>
                              <a:ext cx="96" cy="48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rgbClr val="FF33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325" name="Line 79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648" y="1824"/>
                              <a:ext cx="128" cy="48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rgbClr val="FF33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sp>
                      <p:nvSpPr>
                        <p:cNvPr id="9319" name="Arc 8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44" y="2208"/>
                          <a:ext cx="96" cy="96"/>
                        </a:xfrm>
                        <a:custGeom>
                          <a:avLst/>
                          <a:gdLst>
                            <a:gd name="T0" fmla="*/ 0 w 21600"/>
                            <a:gd name="T1" fmla="*/ 0 h 21600"/>
                            <a:gd name="T2" fmla="*/ 0 w 21600"/>
                            <a:gd name="T3" fmla="*/ 0 h 21600"/>
                            <a:gd name="T4" fmla="*/ 0 w 21600"/>
                            <a:gd name="T5" fmla="*/ 0 h 21600"/>
                            <a:gd name="T6" fmla="*/ 0 60000 65536"/>
                            <a:gd name="T7" fmla="*/ 0 60000 65536"/>
                            <a:gd name="T8" fmla="*/ 0 60000 65536"/>
                            <a:gd name="T9" fmla="*/ 0 w 21600"/>
                            <a:gd name="T10" fmla="*/ 0 h 21600"/>
                            <a:gd name="T11" fmla="*/ 21600 w 21600"/>
                            <a:gd name="T12" fmla="*/ 21600 h 21600"/>
                          </a:gdLst>
                          <a:ahLst/>
                          <a:cxnLst>
                            <a:cxn ang="T6">
                              <a:pos x="T0" y="T1"/>
                            </a:cxn>
                            <a:cxn ang="T7">
                              <a:pos x="T2" y="T3"/>
                            </a:cxn>
                            <a:cxn ang="T8">
                              <a:pos x="T4" y="T5"/>
                            </a:cxn>
                          </a:cxnLst>
                          <a:rect l="T9" t="T10" r="T11" b="T12"/>
                          <a:pathLst>
                            <a:path w="21600" h="21600" fill="none" extrusionOk="0">
                              <a:moveTo>
                                <a:pt x="-1" y="0"/>
                              </a:moveTo>
                              <a:cubicBezTo>
                                <a:pt x="11929" y="0"/>
                                <a:pt x="21600" y="9670"/>
                                <a:pt x="21600" y="21600"/>
                              </a:cubicBezTo>
                            </a:path>
                            <a:path w="21600" h="21600" stroke="0" extrusionOk="0">
                              <a:moveTo>
                                <a:pt x="-1" y="0"/>
                              </a:moveTo>
                              <a:cubicBezTo>
                                <a:pt x="11929" y="0"/>
                                <a:pt x="21600" y="9670"/>
                                <a:pt x="21600" y="21600"/>
                              </a:cubicBezTo>
                              <a:lnTo>
                                <a:pt x="0" y="21600"/>
                              </a:lnTo>
                              <a:lnTo>
                                <a:pt x="-1" y="0"/>
                              </a:lnTo>
                              <a:close/>
                            </a:path>
                          </a:pathLst>
                        </a:custGeom>
                        <a:noFill/>
                        <a:ln w="9525">
                          <a:solidFill>
                            <a:srgbClr val="FF33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9317" name="Arc 81"/>
                      <p:cNvSpPr>
                        <a:spLocks/>
                      </p:cNvSpPr>
                      <p:nvPr/>
                    </p:nvSpPr>
                    <p:spPr bwMode="auto">
                      <a:xfrm flipH="1">
                        <a:off x="3672" y="2200"/>
                        <a:ext cx="63" cy="96"/>
                      </a:xfrm>
                      <a:custGeom>
                        <a:avLst/>
                        <a:gdLst>
                          <a:gd name="T0" fmla="*/ 0 w 28431"/>
                          <a:gd name="T1" fmla="*/ 0 h 21600"/>
                          <a:gd name="T2" fmla="*/ 0 w 28431"/>
                          <a:gd name="T3" fmla="*/ 0 h 21600"/>
                          <a:gd name="T4" fmla="*/ 0 w 28431"/>
                          <a:gd name="T5" fmla="*/ 0 h 21600"/>
                          <a:gd name="T6" fmla="*/ 0 60000 65536"/>
                          <a:gd name="T7" fmla="*/ 0 60000 65536"/>
                          <a:gd name="T8" fmla="*/ 0 60000 65536"/>
                          <a:gd name="T9" fmla="*/ 0 w 28431"/>
                          <a:gd name="T10" fmla="*/ 0 h 21600"/>
                          <a:gd name="T11" fmla="*/ 28431 w 28431"/>
                          <a:gd name="T12" fmla="*/ 21600 h 21600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8431" h="21600" fill="none" extrusionOk="0">
                            <a:moveTo>
                              <a:pt x="0" y="1108"/>
                            </a:moveTo>
                            <a:cubicBezTo>
                              <a:pt x="2202" y="374"/>
                              <a:pt x="4509" y="-1"/>
                              <a:pt x="6831" y="0"/>
                            </a:cubicBezTo>
                            <a:cubicBezTo>
                              <a:pt x="18760" y="0"/>
                              <a:pt x="28431" y="9670"/>
                              <a:pt x="28431" y="21600"/>
                            </a:cubicBezTo>
                          </a:path>
                          <a:path w="28431" h="21600" stroke="0" extrusionOk="0">
                            <a:moveTo>
                              <a:pt x="0" y="1108"/>
                            </a:moveTo>
                            <a:cubicBezTo>
                              <a:pt x="2202" y="374"/>
                              <a:pt x="4509" y="-1"/>
                              <a:pt x="6831" y="0"/>
                            </a:cubicBezTo>
                            <a:cubicBezTo>
                              <a:pt x="18760" y="0"/>
                              <a:pt x="28431" y="9670"/>
                              <a:pt x="28431" y="21600"/>
                            </a:cubicBezTo>
                            <a:lnTo>
                              <a:pt x="6831" y="21600"/>
                            </a:lnTo>
                            <a:lnTo>
                              <a:pt x="0" y="1108"/>
                            </a:lnTo>
                            <a:close/>
                          </a:path>
                        </a:pathLst>
                      </a:custGeom>
                      <a:noFill/>
                      <a:ln w="9525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9315" name="Text Box 8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80" y="1624"/>
                      <a:ext cx="28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p:txBody>
                </p:sp>
              </p:grpSp>
              <p:sp>
                <p:nvSpPr>
                  <p:cNvPr id="9313" name="Text Box 8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00" y="1632"/>
                    <a:ext cx="3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1800">
                        <a:solidFill>
                          <a:srgbClr val="FF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9311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3736" y="2208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FF33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</a:p>
              </p:txBody>
            </p:sp>
          </p:grpSp>
        </p:grpSp>
        <p:sp>
          <p:nvSpPr>
            <p:cNvPr id="9307" name="Text Box 85"/>
            <p:cNvSpPr txBox="1">
              <a:spLocks noChangeArrowheads="1"/>
            </p:cNvSpPr>
            <p:nvPr/>
          </p:nvSpPr>
          <p:spPr bwMode="auto">
            <a:xfrm>
              <a:off x="3376" y="1952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grpSp>
        <p:nvGrpSpPr>
          <p:cNvPr id="17" name="Group 86"/>
          <p:cNvGrpSpPr>
            <a:grpSpLocks/>
          </p:cNvGrpSpPr>
          <p:nvPr/>
        </p:nvGrpSpPr>
        <p:grpSpPr bwMode="auto">
          <a:xfrm>
            <a:off x="4648200" y="5029200"/>
            <a:ext cx="1778000" cy="1154113"/>
            <a:chOff x="3848" y="1720"/>
            <a:chExt cx="1120" cy="727"/>
          </a:xfrm>
        </p:grpSpPr>
        <p:grpSp>
          <p:nvGrpSpPr>
            <p:cNvPr id="9279" name="Group 87"/>
            <p:cNvGrpSpPr>
              <a:grpSpLocks/>
            </p:cNvGrpSpPr>
            <p:nvPr/>
          </p:nvGrpSpPr>
          <p:grpSpPr bwMode="auto">
            <a:xfrm>
              <a:off x="3848" y="1720"/>
              <a:ext cx="1120" cy="727"/>
              <a:chOff x="3848" y="1720"/>
              <a:chExt cx="1120" cy="727"/>
            </a:xfrm>
          </p:grpSpPr>
          <p:grpSp>
            <p:nvGrpSpPr>
              <p:cNvPr id="9281" name="Group 88"/>
              <p:cNvGrpSpPr>
                <a:grpSpLocks/>
              </p:cNvGrpSpPr>
              <p:nvPr/>
            </p:nvGrpSpPr>
            <p:grpSpPr bwMode="auto">
              <a:xfrm>
                <a:off x="3880" y="1720"/>
                <a:ext cx="1088" cy="727"/>
                <a:chOff x="3880" y="1720"/>
                <a:chExt cx="1088" cy="727"/>
              </a:xfrm>
            </p:grpSpPr>
            <p:grpSp>
              <p:nvGrpSpPr>
                <p:cNvPr id="9283" name="Group 89"/>
                <p:cNvGrpSpPr>
                  <a:grpSpLocks/>
                </p:cNvGrpSpPr>
                <p:nvPr/>
              </p:nvGrpSpPr>
              <p:grpSpPr bwMode="auto">
                <a:xfrm>
                  <a:off x="3880" y="1720"/>
                  <a:ext cx="1088" cy="725"/>
                  <a:chOff x="3880" y="1720"/>
                  <a:chExt cx="1088" cy="725"/>
                </a:xfrm>
              </p:grpSpPr>
              <p:grpSp>
                <p:nvGrpSpPr>
                  <p:cNvPr id="9285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3963" y="1773"/>
                    <a:ext cx="768" cy="672"/>
                    <a:chOff x="3963" y="1773"/>
                    <a:chExt cx="768" cy="672"/>
                  </a:xfrm>
                </p:grpSpPr>
                <p:grpSp>
                  <p:nvGrpSpPr>
                    <p:cNvPr id="9288" name="Group 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63" y="1773"/>
                      <a:ext cx="768" cy="672"/>
                      <a:chOff x="3963" y="1773"/>
                      <a:chExt cx="768" cy="672"/>
                    </a:xfrm>
                  </p:grpSpPr>
                  <p:grpSp>
                    <p:nvGrpSpPr>
                      <p:cNvPr id="9292" name="Group 9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63" y="1773"/>
                        <a:ext cx="768" cy="672"/>
                        <a:chOff x="3963" y="1773"/>
                        <a:chExt cx="768" cy="672"/>
                      </a:xfrm>
                    </p:grpSpPr>
                    <p:grpSp>
                      <p:nvGrpSpPr>
                        <p:cNvPr id="9296" name="Group 9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963" y="1773"/>
                          <a:ext cx="768" cy="672"/>
                          <a:chOff x="3963" y="1773"/>
                          <a:chExt cx="768" cy="672"/>
                        </a:xfrm>
                      </p:grpSpPr>
                      <p:grpSp>
                        <p:nvGrpSpPr>
                          <p:cNvPr id="9300" name="Group 9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3963" y="1773"/>
                            <a:ext cx="768" cy="672"/>
                            <a:chOff x="3963" y="1773"/>
                            <a:chExt cx="768" cy="672"/>
                          </a:xfrm>
                        </p:grpSpPr>
                        <p:sp>
                          <p:nvSpPr>
                            <p:cNvPr id="9304" name="Oval 9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963" y="1773"/>
                              <a:ext cx="768" cy="672"/>
                            </a:xfrm>
                            <a:prstGeom prst="ellipse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008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>
                              <a:lvl1pPr eaLnBrk="0" hangingPunct="0">
                                <a:spcBef>
                                  <a:spcPct val="20000"/>
                                </a:spcBef>
                                <a:buChar char="•"/>
                                <a:defRPr sz="32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1pPr>
                              <a:lvl2pPr marL="742950" indent="-285750" eaLnBrk="0" hangingPunct="0">
                                <a:spcBef>
                                  <a:spcPct val="20000"/>
                                </a:spcBef>
                                <a:buChar char="–"/>
                                <a:defRPr sz="28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2pPr>
                              <a:lvl3pPr marL="1143000" indent="-228600" eaLnBrk="0" hangingPunct="0">
                                <a:spcBef>
                                  <a:spcPct val="20000"/>
                                </a:spcBef>
                                <a:buChar char="•"/>
                                <a:defRPr sz="24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3pPr>
                              <a:lvl4pPr marL="1600200" indent="-228600" eaLnBrk="0" hangingPunct="0">
                                <a:spcBef>
                                  <a:spcPct val="20000"/>
                                </a:spcBef>
                                <a:buChar char="–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4pPr>
                              <a:lvl5pPr marL="2057400" indent="-228600" eaLnBrk="0" hangingPunct="0">
                                <a:spcBef>
                                  <a:spcPct val="20000"/>
                                </a:spcBef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9pPr>
                            </a:lstStyle>
                            <a:p>
                              <a:pPr eaLnBrk="1" hangingPunct="1">
                                <a:spcBef>
                                  <a:spcPct val="0"/>
                                </a:spcBef>
                                <a:buFontTx/>
                                <a:buNone/>
                              </a:pPr>
                              <a:endParaRPr lang="vi-VN" altLang="en-US" sz="180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  <p:sp>
                          <p:nvSpPr>
                            <p:cNvPr id="9305" name="Rectangle 9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4032" y="1920"/>
                              <a:ext cx="624" cy="384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FF33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none" anchor="ctr"/>
                            <a:lstStyle>
                              <a:lvl1pPr eaLnBrk="0" hangingPunct="0">
                                <a:spcBef>
                                  <a:spcPct val="20000"/>
                                </a:spcBef>
                                <a:buChar char="•"/>
                                <a:defRPr sz="32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1pPr>
                              <a:lvl2pPr marL="742950" indent="-285750" eaLnBrk="0" hangingPunct="0">
                                <a:spcBef>
                                  <a:spcPct val="20000"/>
                                </a:spcBef>
                                <a:buChar char="–"/>
                                <a:defRPr sz="28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2pPr>
                              <a:lvl3pPr marL="1143000" indent="-228600" eaLnBrk="0" hangingPunct="0">
                                <a:spcBef>
                                  <a:spcPct val="20000"/>
                                </a:spcBef>
                                <a:buChar char="•"/>
                                <a:defRPr sz="24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3pPr>
                              <a:lvl4pPr marL="1600200" indent="-228600" eaLnBrk="0" hangingPunct="0">
                                <a:spcBef>
                                  <a:spcPct val="20000"/>
                                </a:spcBef>
                                <a:buChar char="–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4pPr>
                              <a:lvl5pPr marL="2057400" indent="-228600" eaLnBrk="0" hangingPunct="0">
                                <a:spcBef>
                                  <a:spcPct val="20000"/>
                                </a:spcBef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20000"/>
                                </a:spcBef>
                                <a:spcAft>
                                  <a:spcPct val="0"/>
                                </a:spcAft>
                                <a:buChar char="»"/>
                                <a:defRPr sz="2000">
                                  <a:solidFill>
                                    <a:schemeClr val="tx1"/>
                                  </a:solidFill>
                                  <a:latin typeface="Arial" panose="020B0604020202020204" pitchFamily="34" charset="0"/>
                                </a:defRPr>
                              </a:lvl9pPr>
                            </a:lstStyle>
                            <a:p>
                              <a:pPr eaLnBrk="1" hangingPunct="1">
                                <a:spcBef>
                                  <a:spcPct val="0"/>
                                </a:spcBef>
                                <a:buFontTx/>
                                <a:buNone/>
                              </a:pPr>
                              <a:endParaRPr lang="vi-VN" altLang="en-US" sz="1800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9301" name="Group 9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4032" y="2256"/>
                            <a:ext cx="48" cy="48"/>
                            <a:chOff x="3504" y="3264"/>
                            <a:chExt cx="48" cy="48"/>
                          </a:xfrm>
                        </p:grpSpPr>
                        <p:sp>
                          <p:nvSpPr>
                            <p:cNvPr id="9302" name="Line 98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504" y="3264"/>
                              <a:ext cx="48" cy="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303" name="Line 99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552" y="3264"/>
                              <a:ext cx="0" cy="48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rgbClr val="FF33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9297" name="Group 100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040" y="1920"/>
                          <a:ext cx="48" cy="48"/>
                          <a:chOff x="3648" y="2976"/>
                          <a:chExt cx="48" cy="48"/>
                        </a:xfrm>
                      </p:grpSpPr>
                      <p:sp>
                        <p:nvSpPr>
                          <p:cNvPr id="9298" name="Line 101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696" y="2976"/>
                            <a:ext cx="0" cy="48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rgbClr val="FF33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9299" name="Line 102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648" y="3024"/>
                            <a:ext cx="48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rgbClr val="FF33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9293" name="Group 10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600" y="1920"/>
                        <a:ext cx="48" cy="48"/>
                        <a:chOff x="3888" y="2832"/>
                        <a:chExt cx="48" cy="48"/>
                      </a:xfrm>
                    </p:grpSpPr>
                    <p:sp>
                      <p:nvSpPr>
                        <p:cNvPr id="9294" name="Line 10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88" y="2832"/>
                          <a:ext cx="0" cy="4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95" name="Line 10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888" y="2880"/>
                          <a:ext cx="48" cy="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9289" name="Group 1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00" y="2256"/>
                      <a:ext cx="48" cy="48"/>
                      <a:chOff x="4176" y="2976"/>
                      <a:chExt cx="48" cy="48"/>
                    </a:xfrm>
                  </p:grpSpPr>
                  <p:sp>
                    <p:nvSpPr>
                      <p:cNvPr id="9290" name="Line 10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176" y="2976"/>
                        <a:ext cx="0" cy="4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291" name="Line 10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176" y="2976"/>
                        <a:ext cx="4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9286" name="Text Box 10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0" y="1720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1800">
                        <a:solidFill>
                          <a:srgbClr val="FF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</a:t>
                    </a:r>
                  </a:p>
                </p:txBody>
              </p:sp>
              <p:sp>
                <p:nvSpPr>
                  <p:cNvPr id="9287" name="Text Box 1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32" y="1736"/>
                    <a:ext cx="3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1800">
                        <a:solidFill>
                          <a:srgbClr val="FF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9284" name="Text Box 111"/>
                <p:cNvSpPr txBox="1">
                  <a:spLocks noChangeArrowheads="1"/>
                </p:cNvSpPr>
                <p:nvPr/>
              </p:nvSpPr>
              <p:spPr bwMode="auto">
                <a:xfrm>
                  <a:off x="4640" y="2216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FF33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</a:p>
              </p:txBody>
            </p:sp>
          </p:grpSp>
          <p:sp>
            <p:nvSpPr>
              <p:cNvPr id="9282" name="Text Box 112"/>
              <p:cNvSpPr txBox="1">
                <a:spLocks noChangeArrowheads="1"/>
              </p:cNvSpPr>
              <p:nvPr/>
            </p:nvSpPr>
            <p:spPr bwMode="auto">
              <a:xfrm>
                <a:off x="3848" y="2208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9280" name="Text Box 113"/>
            <p:cNvSpPr txBox="1">
              <a:spLocks noChangeArrowheads="1"/>
            </p:cNvSpPr>
            <p:nvPr/>
          </p:nvSpPr>
          <p:spPr bwMode="auto">
            <a:xfrm>
              <a:off x="4272" y="1944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grpSp>
        <p:nvGrpSpPr>
          <p:cNvPr id="30" name="Group 114"/>
          <p:cNvGrpSpPr>
            <a:grpSpLocks/>
          </p:cNvGrpSpPr>
          <p:nvPr/>
        </p:nvGrpSpPr>
        <p:grpSpPr bwMode="auto">
          <a:xfrm>
            <a:off x="6159500" y="4953000"/>
            <a:ext cx="1638300" cy="1331913"/>
            <a:chOff x="4800" y="1672"/>
            <a:chExt cx="1032" cy="839"/>
          </a:xfrm>
        </p:grpSpPr>
        <p:grpSp>
          <p:nvGrpSpPr>
            <p:cNvPr id="9251" name="Group 115"/>
            <p:cNvGrpSpPr>
              <a:grpSpLocks/>
            </p:cNvGrpSpPr>
            <p:nvPr/>
          </p:nvGrpSpPr>
          <p:grpSpPr bwMode="auto">
            <a:xfrm>
              <a:off x="4800" y="1672"/>
              <a:ext cx="1032" cy="839"/>
              <a:chOff x="4800" y="1672"/>
              <a:chExt cx="1032" cy="839"/>
            </a:xfrm>
          </p:grpSpPr>
          <p:grpSp>
            <p:nvGrpSpPr>
              <p:cNvPr id="9253" name="Group 116"/>
              <p:cNvGrpSpPr>
                <a:grpSpLocks/>
              </p:cNvGrpSpPr>
              <p:nvPr/>
            </p:nvGrpSpPr>
            <p:grpSpPr bwMode="auto">
              <a:xfrm>
                <a:off x="4800" y="1672"/>
                <a:ext cx="1032" cy="831"/>
                <a:chOff x="4800" y="1672"/>
                <a:chExt cx="1032" cy="831"/>
              </a:xfrm>
            </p:grpSpPr>
            <p:grpSp>
              <p:nvGrpSpPr>
                <p:cNvPr id="9255" name="Group 117"/>
                <p:cNvGrpSpPr>
                  <a:grpSpLocks/>
                </p:cNvGrpSpPr>
                <p:nvPr/>
              </p:nvGrpSpPr>
              <p:grpSpPr bwMode="auto">
                <a:xfrm>
                  <a:off x="4800" y="1672"/>
                  <a:ext cx="1032" cy="768"/>
                  <a:chOff x="4800" y="1672"/>
                  <a:chExt cx="1032" cy="768"/>
                </a:xfrm>
              </p:grpSpPr>
              <p:grpSp>
                <p:nvGrpSpPr>
                  <p:cNvPr id="9257" name="Group 118"/>
                  <p:cNvGrpSpPr>
                    <a:grpSpLocks/>
                  </p:cNvGrpSpPr>
                  <p:nvPr/>
                </p:nvGrpSpPr>
                <p:grpSpPr bwMode="auto">
                  <a:xfrm>
                    <a:off x="4800" y="1680"/>
                    <a:ext cx="832" cy="760"/>
                    <a:chOff x="4800" y="1680"/>
                    <a:chExt cx="832" cy="760"/>
                  </a:xfrm>
                </p:grpSpPr>
                <p:grpSp>
                  <p:nvGrpSpPr>
                    <p:cNvPr id="9259" name="Group 1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864" y="1768"/>
                      <a:ext cx="768" cy="672"/>
                      <a:chOff x="4864" y="1768"/>
                      <a:chExt cx="768" cy="672"/>
                    </a:xfrm>
                  </p:grpSpPr>
                  <p:grpSp>
                    <p:nvGrpSpPr>
                      <p:cNvPr id="9261" name="Group 12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864" y="1768"/>
                        <a:ext cx="768" cy="672"/>
                        <a:chOff x="4864" y="1768"/>
                        <a:chExt cx="768" cy="672"/>
                      </a:xfrm>
                    </p:grpSpPr>
                    <p:grpSp>
                      <p:nvGrpSpPr>
                        <p:cNvPr id="9265" name="Group 12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864" y="1768"/>
                          <a:ext cx="768" cy="672"/>
                          <a:chOff x="4864" y="1768"/>
                          <a:chExt cx="768" cy="672"/>
                        </a:xfrm>
                      </p:grpSpPr>
                      <p:grpSp>
                        <p:nvGrpSpPr>
                          <p:cNvPr id="9269" name="Group 12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4864" y="1768"/>
                            <a:ext cx="768" cy="672"/>
                            <a:chOff x="4864" y="1768"/>
                            <a:chExt cx="768" cy="672"/>
                          </a:xfrm>
                        </p:grpSpPr>
                        <p:grpSp>
                          <p:nvGrpSpPr>
                            <p:cNvPr id="9273" name="Group 123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4864" y="1768"/>
                              <a:ext cx="768" cy="672"/>
                              <a:chOff x="4864" y="1768"/>
                              <a:chExt cx="768" cy="672"/>
                            </a:xfrm>
                          </p:grpSpPr>
                          <p:sp>
                            <p:nvSpPr>
                              <p:cNvPr id="9277" name="Oval 124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864" y="1768"/>
                                <a:ext cx="768" cy="672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008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wrap="none" anchor="ctr"/>
                              <a:lstStyle>
                                <a:lvl1pPr eaLnBrk="0" hangingPunct="0">
                                  <a:spcBef>
                                    <a:spcPct val="20000"/>
                                  </a:spcBef>
                                  <a:buChar char="•"/>
                                  <a:defRPr sz="3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1pPr>
                                <a:lvl2pPr marL="742950" indent="-285750" eaLnBrk="0" hangingPunct="0">
                                  <a:spcBef>
                                    <a:spcPct val="20000"/>
                                  </a:spcBef>
                                  <a:buChar char="–"/>
                                  <a:defRPr sz="28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2pPr>
                                <a:lvl3pPr marL="1143000" indent="-228600" eaLnBrk="0" hangingPunct="0">
                                  <a:spcBef>
                                    <a:spcPct val="20000"/>
                                  </a:spcBef>
                                  <a:buChar char="•"/>
                                  <a:defRPr sz="24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3pPr>
                                <a:lvl4pPr marL="1600200" indent="-228600" eaLnBrk="0" hangingPunct="0">
                                  <a:spcBef>
                                    <a:spcPct val="20000"/>
                                  </a:spcBef>
                                  <a:buChar char="–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4pPr>
                                <a:lvl5pPr marL="2057400" indent="-228600" eaLnBrk="0" hangingPunct="0">
                                  <a:spcBef>
                                    <a:spcPct val="20000"/>
                                  </a:spcBef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0"/>
                                  </a:spcBef>
                                  <a:buFontTx/>
                                  <a:buNone/>
                                </a:pPr>
                                <a:endParaRPr lang="vi-VN" altLang="en-US" sz="180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9278" name="Rectangle 125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992" y="1864"/>
                                <a:ext cx="528" cy="480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FF3300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wrap="none" anchor="ctr"/>
                              <a:lstStyle>
                                <a:lvl1pPr eaLnBrk="0" hangingPunct="0">
                                  <a:spcBef>
                                    <a:spcPct val="20000"/>
                                  </a:spcBef>
                                  <a:buChar char="•"/>
                                  <a:defRPr sz="3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1pPr>
                                <a:lvl2pPr marL="742950" indent="-285750" eaLnBrk="0" hangingPunct="0">
                                  <a:spcBef>
                                    <a:spcPct val="20000"/>
                                  </a:spcBef>
                                  <a:buChar char="–"/>
                                  <a:defRPr sz="28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2pPr>
                                <a:lvl3pPr marL="1143000" indent="-228600" eaLnBrk="0" hangingPunct="0">
                                  <a:spcBef>
                                    <a:spcPct val="20000"/>
                                  </a:spcBef>
                                  <a:buChar char="•"/>
                                  <a:defRPr sz="24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3pPr>
                                <a:lvl4pPr marL="1600200" indent="-228600" eaLnBrk="0" hangingPunct="0">
                                  <a:spcBef>
                                    <a:spcPct val="20000"/>
                                  </a:spcBef>
                                  <a:buChar char="–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4pPr>
                                <a:lvl5pPr marL="2057400" indent="-228600" eaLnBrk="0" hangingPunct="0">
                                  <a:spcBef>
                                    <a:spcPct val="20000"/>
                                  </a:spcBef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har char="»"/>
                                  <a:defRPr sz="20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0"/>
                                  </a:spcBef>
                                  <a:buFontTx/>
                                  <a:buNone/>
                                </a:pPr>
                                <a:endParaRPr lang="vi-VN" altLang="en-US" sz="180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9274" name="Group 126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4992" y="2288"/>
                              <a:ext cx="48" cy="48"/>
                              <a:chOff x="3504" y="3264"/>
                              <a:chExt cx="48" cy="48"/>
                            </a:xfrm>
                          </p:grpSpPr>
                          <p:sp>
                            <p:nvSpPr>
                              <p:cNvPr id="9275" name="Line 127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3504" y="3264"/>
                                <a:ext cx="48" cy="0"/>
                              </a:xfrm>
                              <a:prstGeom prst="line">
                                <a:avLst/>
                              </a:prstGeom>
                              <a:noFill/>
                              <a:ln w="9525">
                                <a:solidFill>
                                  <a:srgbClr val="FF3300"/>
                                </a:solidFill>
                                <a:round/>
                                <a:headEnd/>
                                <a:tailEnd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9276" name="Line 128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3552" y="3264"/>
                                <a:ext cx="0" cy="48"/>
                              </a:xfrm>
                              <a:prstGeom prst="line">
                                <a:avLst/>
                              </a:prstGeom>
                              <a:noFill/>
                              <a:ln w="9525">
                                <a:solidFill>
                                  <a:srgbClr val="FF3300"/>
                                </a:solidFill>
                                <a:round/>
                                <a:headEnd/>
                                <a:tailEnd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/>
                              <a:lstStyle/>
                              <a:p>
                                <a:endParaRPr lang="en-US"/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9270" name="Group 12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4992" y="1872"/>
                            <a:ext cx="48" cy="48"/>
                            <a:chOff x="3648" y="2976"/>
                            <a:chExt cx="48" cy="48"/>
                          </a:xfrm>
                        </p:grpSpPr>
                        <p:sp>
                          <p:nvSpPr>
                            <p:cNvPr id="9271" name="Line 130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696" y="2976"/>
                              <a:ext cx="0" cy="48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rgbClr val="FF33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9272" name="Line 131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648" y="3024"/>
                              <a:ext cx="48" cy="0"/>
                            </a:xfrm>
                            <a:prstGeom prst="line">
                              <a:avLst/>
                            </a:prstGeom>
                            <a:noFill/>
                            <a:ln w="9525">
                              <a:solidFill>
                                <a:srgbClr val="FF3300"/>
                              </a:solidFill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9266" name="Group 13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5472" y="1872"/>
                          <a:ext cx="48" cy="48"/>
                          <a:chOff x="3888" y="2832"/>
                          <a:chExt cx="48" cy="48"/>
                        </a:xfrm>
                      </p:grpSpPr>
                      <p:sp>
                        <p:nvSpPr>
                          <p:cNvPr id="9267" name="Line 133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888" y="2832"/>
                            <a:ext cx="0" cy="48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rgbClr val="FF33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9268" name="Line 13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888" y="2880"/>
                            <a:ext cx="48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rgbClr val="FF33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9262" name="Group 13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472" y="2288"/>
                        <a:ext cx="48" cy="48"/>
                        <a:chOff x="4176" y="2976"/>
                        <a:chExt cx="48" cy="48"/>
                      </a:xfrm>
                    </p:grpSpPr>
                    <p:sp>
                      <p:nvSpPr>
                        <p:cNvPr id="9263" name="Line 1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176" y="2976"/>
                          <a:ext cx="0" cy="4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64" name="Line 1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176" y="2976"/>
                          <a:ext cx="48" cy="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33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9260" name="Text Box 1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00" y="1680"/>
                      <a:ext cx="28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p:txBody>
                </p:sp>
              </p:grpSp>
              <p:sp>
                <p:nvSpPr>
                  <p:cNvPr id="9258" name="Text Box 1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96" y="1672"/>
                    <a:ext cx="3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1800">
                        <a:solidFill>
                          <a:srgbClr val="FF33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9256" name="Text Box 140"/>
                <p:cNvSpPr txBox="1">
                  <a:spLocks noChangeArrowheads="1"/>
                </p:cNvSpPr>
                <p:nvPr/>
              </p:nvSpPr>
              <p:spPr bwMode="auto">
                <a:xfrm>
                  <a:off x="5488" y="2272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FF33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</a:p>
              </p:txBody>
            </p:sp>
          </p:grpSp>
          <p:sp>
            <p:nvSpPr>
              <p:cNvPr id="9254" name="Text Box 141"/>
              <p:cNvSpPr txBox="1">
                <a:spLocks noChangeArrowheads="1"/>
              </p:cNvSpPr>
              <p:nvPr/>
            </p:nvSpPr>
            <p:spPr bwMode="auto">
              <a:xfrm>
                <a:off x="4824" y="2280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9252" name="Text Box 142"/>
            <p:cNvSpPr txBox="1">
              <a:spLocks noChangeArrowheads="1"/>
            </p:cNvSpPr>
            <p:nvPr/>
          </p:nvSpPr>
          <p:spPr bwMode="auto">
            <a:xfrm>
              <a:off x="5184" y="1936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1845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4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11" grpId="0" animBg="1"/>
      <p:bldP spid="104511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1661</TotalTime>
  <Words>1682</Words>
  <Application>Microsoft Office PowerPoint</Application>
  <PresentationFormat>On-screen Show (4:3)</PresentationFormat>
  <Paragraphs>429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Times New Roman</vt:lpstr>
      <vt:lpstr>VNI-Times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TỨ GIÁC NỘI TIẾP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Microsoft account</cp:lastModifiedBy>
  <cp:revision>131</cp:revision>
  <dcterms:created xsi:type="dcterms:W3CDTF">2020-03-25T14:08:23Z</dcterms:created>
  <dcterms:modified xsi:type="dcterms:W3CDTF">2022-02-12T01:32:19Z</dcterms:modified>
</cp:coreProperties>
</file>