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4"/>
  </p:notesMasterIdLst>
  <p:sldIdLst>
    <p:sldId id="304" r:id="rId2"/>
    <p:sldId id="389" r:id="rId3"/>
    <p:sldId id="393" r:id="rId4"/>
    <p:sldId id="342" r:id="rId5"/>
    <p:sldId id="343" r:id="rId6"/>
    <p:sldId id="344" r:id="rId7"/>
    <p:sldId id="345" r:id="rId8"/>
    <p:sldId id="377" r:id="rId9"/>
    <p:sldId id="346" r:id="rId10"/>
    <p:sldId id="347" r:id="rId11"/>
    <p:sldId id="378" r:id="rId12"/>
    <p:sldId id="348" r:id="rId13"/>
    <p:sldId id="349" r:id="rId14"/>
    <p:sldId id="350" r:id="rId15"/>
    <p:sldId id="379" r:id="rId16"/>
    <p:sldId id="351" r:id="rId17"/>
    <p:sldId id="374" r:id="rId18"/>
    <p:sldId id="385" r:id="rId19"/>
    <p:sldId id="353" r:id="rId20"/>
    <p:sldId id="373" r:id="rId21"/>
    <p:sldId id="355" r:id="rId22"/>
    <p:sldId id="363" r:id="rId23"/>
    <p:sldId id="364" r:id="rId24"/>
    <p:sldId id="356" r:id="rId25"/>
    <p:sldId id="357" r:id="rId26"/>
    <p:sldId id="358" r:id="rId27"/>
    <p:sldId id="360" r:id="rId28"/>
    <p:sldId id="362" r:id="rId29"/>
    <p:sldId id="391" r:id="rId30"/>
    <p:sldId id="386" r:id="rId31"/>
    <p:sldId id="365" r:id="rId32"/>
    <p:sldId id="366" r:id="rId33"/>
    <p:sldId id="375" r:id="rId34"/>
    <p:sldId id="392" r:id="rId35"/>
    <p:sldId id="387" r:id="rId36"/>
    <p:sldId id="369" r:id="rId37"/>
    <p:sldId id="370" r:id="rId38"/>
    <p:sldId id="371" r:id="rId39"/>
    <p:sldId id="380" r:id="rId40"/>
    <p:sldId id="372" r:id="rId41"/>
    <p:sldId id="318" r:id="rId42"/>
    <p:sldId id="263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VNI-Times" pitchFamily="2"/>
      <p:regular r:id="rId49"/>
      <p:bold r:id="rId50"/>
      <p:italic r:id="rId51"/>
      <p:boldItalic r:id="rId52"/>
    </p:embeddedFont>
  </p:embeddedFontLst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  <a:srgbClr val="00FFFF"/>
    <a:srgbClr val="99CCFF"/>
    <a:srgbClr val="FFFF99"/>
    <a:srgbClr val="FFCCCC"/>
    <a:srgbClr val="FFCCFF"/>
    <a:srgbClr val="CCFF99"/>
    <a:srgbClr val="33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36"/>
  </p:normalViewPr>
  <p:slideViewPr>
    <p:cSldViewPr>
      <p:cViewPr varScale="1">
        <p:scale>
          <a:sx n="84" d="100"/>
          <a:sy n="84" d="100"/>
        </p:scale>
        <p:origin x="10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F9F5-675C-4B13-A4AD-57D544C33069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085D-7841-493B-84E3-49A387EEE0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Thân</a:t>
            </a:r>
            <a:r>
              <a:rPr lang="en-US" baseline="0"/>
              <a:t> thị Diệp Nga- Bình Dương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085D-7841-493B-84E3-49A387EEE0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085D-7841-493B-84E3-49A387EEE0B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085D-7841-493B-84E3-49A387EEE0B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Thân</a:t>
            </a:r>
            <a:r>
              <a:rPr lang="en-US" baseline="0"/>
              <a:t> thị Diệp Nga - Bình Bương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085D-7841-493B-84E3-49A387EEE0B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Thân Thị Diệp Nga- Bình Dương</a:t>
            </a:r>
            <a:endParaRPr lang="en-GB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BF6C23-A569-4432-9100-F10040800C18}" type="slidenum">
              <a:rPr lang="en-US" smtClean="0"/>
              <a:pPr eaLnBrk="1" hangingPunct="1"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B583-8542-49E5-8E20-BC861D0C2EB3}" type="datetimeFigureOut">
              <a:rPr lang="en-US" smtClean="0"/>
              <a:pPr/>
              <a:t>5/6/20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/G:/&#160;/THI%20GVG%20HUY&#7878;N%202015-2016/SINH%207.%20THI%20HUY&#7878;N/chim%20boi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/G:/&#160;/THI%20GVG%20HUY&#7878;N%202015-2016/SINH%207.%20THI%20HUY&#7878;N/&#272;A%20D&#7840;NG%20C&#193;C%20LO&#192;I%20CHIM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/G:/&#160;/THI%20GVG%20HUY&#7878;N%202015-2016/SINH%207.%20THI%20HUY&#7878;N/chim%20quy.wmv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neuesbuch.de/shop/images/99%20Duerre.jpg" TargetMode="Externa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8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7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gif"/><Relationship Id="rId3" Type="http://schemas.openxmlformats.org/officeDocument/2006/relationships/image" Target="../media/image89.png"/><Relationship Id="rId7" Type="http://schemas.openxmlformats.org/officeDocument/2006/relationships/image" Target="../media/image10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wmf"/><Relationship Id="rId5" Type="http://schemas.openxmlformats.org/officeDocument/2006/relationships/image" Target="../media/image100.gif"/><Relationship Id="rId4" Type="http://schemas.openxmlformats.org/officeDocument/2006/relationships/image" Target="../media/image9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DOI%20SONG%20VA%20TAP%20TINH%20CAC%20LOAI%20CHIM.flv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/G:/&#160;/THI%20GVG%20HUY&#7878;N%202015-2016/SINH%207.%20THI%20HUY&#7878;N/&#272;&#192;%20&#272;I&#7874;U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0" y="228600"/>
            <a:ext cx="1752600" cy="1524000"/>
            <a:chOff x="144" y="192"/>
            <a:chExt cx="1104" cy="960"/>
          </a:xfrm>
        </p:grpSpPr>
        <p:sp>
          <p:nvSpPr>
            <p:cNvPr id="94212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17" name="Group 9"/>
          <p:cNvGrpSpPr>
            <a:grpSpLocks/>
          </p:cNvGrpSpPr>
          <p:nvPr/>
        </p:nvGrpSpPr>
        <p:grpSpPr bwMode="auto">
          <a:xfrm>
            <a:off x="7239000" y="4876800"/>
            <a:ext cx="1905000" cy="1752600"/>
            <a:chOff x="4464" y="3072"/>
            <a:chExt cx="1200" cy="1104"/>
          </a:xfrm>
        </p:grpSpPr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23" name="Group 15"/>
          <p:cNvGrpSpPr>
            <a:grpSpLocks/>
          </p:cNvGrpSpPr>
          <p:nvPr/>
        </p:nvGrpSpPr>
        <p:grpSpPr bwMode="auto">
          <a:xfrm rot="5400000">
            <a:off x="-76200" y="4876800"/>
            <a:ext cx="1905000" cy="1752600"/>
            <a:chOff x="4464" y="3072"/>
            <a:chExt cx="1200" cy="1104"/>
          </a:xfrm>
        </p:grpSpPr>
        <p:sp>
          <p:nvSpPr>
            <p:cNvPr id="94224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 rot="16200000">
            <a:off x="7315200" y="228600"/>
            <a:ext cx="1905000" cy="1752600"/>
            <a:chOff x="4464" y="3072"/>
            <a:chExt cx="1200" cy="1104"/>
          </a:xfrm>
        </p:grpSpPr>
        <p:sp>
          <p:nvSpPr>
            <p:cNvPr id="94229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609600" y="685800"/>
            <a:ext cx="4419600" cy="838200"/>
          </a:xfrm>
          <a:prstGeom prst="rect">
            <a:avLst/>
          </a:prstGeom>
          <a:solidFill>
            <a:srgbClr val="FFFF99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0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TIẾT 43 – BÀI 44</a:t>
            </a:r>
            <a:endParaRPr lang="en-US" sz="4000" b="1" i="0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228600" y="1447800"/>
            <a:ext cx="8382000" cy="1754326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5400" b="1" kern="10" dirty="0">
                <a:ln w="12700" cap="rnd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itchFamily="34" charset="0"/>
                <a:cs typeface="Arial" pitchFamily="34" charset="0"/>
              </a:rPr>
              <a:t>ĐA DẠNG VÀ ĐẶC ĐIỂM CHUNG CỦA LỚP CHIM</a:t>
            </a:r>
            <a:endParaRPr lang="en-US" sz="5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4" descr="bird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8763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bird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6858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 descr="bird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3716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bird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6002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bird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667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00200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2" descr="WhitecornerFl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5315712"/>
            <a:ext cx="1676400" cy="15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1" descr="WhitecornerFlow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3" descr="WhitecornerFlow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838200" y="3276600"/>
            <a:ext cx="7315200" cy="685800"/>
          </a:xfrm>
          <a:prstGeom prst="rect">
            <a:avLst/>
          </a:prstGeom>
          <a:solidFill>
            <a:srgbClr val="CCEC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</a:rPr>
              <a:t>I- CÁC </a:t>
            </a:r>
            <a:r>
              <a:rPr lang="en-US" sz="3600" b="1">
                <a:solidFill>
                  <a:srgbClr val="C00000"/>
                </a:solidFill>
              </a:rPr>
              <a:t>NHÓM CHIM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2" name="Rectangle 4"/>
          <p:cNvSpPr txBox="1">
            <a:spLocks noChangeArrowheads="1"/>
          </p:cNvSpPr>
          <p:nvPr/>
        </p:nvSpPr>
        <p:spPr bwMode="auto">
          <a:xfrm>
            <a:off x="762000" y="4114800"/>
            <a:ext cx="7391400" cy="685800"/>
          </a:xfrm>
          <a:prstGeom prst="rect">
            <a:avLst/>
          </a:prstGeom>
          <a:solidFill>
            <a:srgbClr val="CCEC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</a:rPr>
              <a:t>II- ĐẶC ĐIỂM CHUNG CỦA CHIM</a:t>
            </a: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762000" y="5105400"/>
            <a:ext cx="7391400" cy="685800"/>
          </a:xfrm>
          <a:prstGeom prst="rect">
            <a:avLst/>
          </a:prstGeom>
          <a:solidFill>
            <a:srgbClr val="CCEC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</a:rPr>
              <a:t>III- VAI TRÒ CỦA CHIM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072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0.00486 0.07013 0.06007 0.13981 0.10382 0.13842 C 0.16719 0.13842 0.19028 0.075 0.2658 0.07384 C 0.33333 0.07384 0.3276 0.10833 0.39306 0.10717 C 0.46146 0.10717 0.48056 -0.01713 0.55347 -0.01713 C 0.61875 -0.01713 0.58976 -0.0088 0.65625 0.00439 " pathEditMode="relative" rAng="0" ptsTypes="ffffff">
                                      <p:cBhvr>
                                        <p:cTn id="31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0.00556 0.07014 0.07135 0.13981 0.12344 0.13842 C 0.19878 0.13842 0.23281 0.06111 0.32257 0.05995 C 0.40313 0.05995 0.38976 0.10833 0.46771 0.10717 C 0.54913 0.10717 0.5717 -0.03334 0.65833 -0.03334 C 0.73628 -0.03334 0.70191 -0.0088 0.78125 0.0044 " pathEditMode="relative" rAng="0" ptsTypes="ffffff">
                                      <p:cBhvr>
                                        <p:cTn id="34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538 0.07014 0.07465 0.10416 0.12465 0.10278 C 0.1967 0.10278 0.22309 0.06111 0.30902 0.05995 C 0.38611 0.05995 0.37326 0.10833 0.44791 0.10717 C 0.52586 0.10717 0.55052 0.00046 0.63368 0.00046 C 0.70798 0.00046 0.67187 -0.0088 0.74791 0.0044 " pathEditMode="relative" rAng="0" ptsTypes="ffffff">
                                      <p:cBhvr>
                                        <p:cTn id="37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0469 0.07014 0.075 0.10185 0.11823 0.10046 C 0.18073 0.10046 0.19323 0.06111 0.26771 0.05995 C 0.33438 0.05995 0.32344 0.10833 0.38802 0.10718 C 0.45556 0.10718 0.47414 -0.03333 0.54618 -0.03333 C 0.61059 -0.03333 0.5823 -0.0088 0.64792 0.0044 " pathEditMode="relative" rAng="0" ptsTypes="ffffff">
                                      <p:cBhvr>
                                        <p:cTn id="40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C 0.00556 0.07014 0.13247 0.23055 0.18264 0.22939 C 0.25486 0.22939 0.25486 0.16203 0.3408 0.16018 C 0.41806 0.16018 0.39184 0.18078 0.46649 0.18055 C 0.54462 0.18055 0.57726 0.05393 0.66059 0.05393 C 0.73507 0.05393 0.68021 0.05393 0.75625 0.06713 " pathEditMode="relative" rAng="0" ptsTypes="ffffff">
                                      <p:cBhvr>
                                        <p:cTn id="43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 animBg="1"/>
      <p:bldP spid="42" grpId="0" uiExpand="1" build="p" animBg="1"/>
      <p:bldP spid="4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Group 2"/>
          <p:cNvGraphicFramePr>
            <a:graphicFrameLocks noGrp="1"/>
          </p:cNvGraphicFramePr>
          <p:nvPr/>
        </p:nvGraphicFramePr>
        <p:xfrm>
          <a:off x="160337" y="914400"/>
          <a:ext cx="5935663" cy="5530418"/>
        </p:xfrm>
        <a:graphic>
          <a:graphicData uri="http://schemas.openxmlformats.org/drawingml/2006/table">
            <a:tbl>
              <a:tblPr/>
              <a:tblGrid>
                <a:gridCol w="1058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Đặc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bơi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09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47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Cấu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tạo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68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dạng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loài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diện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5192" name="Text Box 24"/>
          <p:cNvSpPr txBox="1">
            <a:spLocks noChangeArrowheads="1"/>
          </p:cNvSpPr>
          <p:nvPr/>
        </p:nvSpPr>
        <p:spPr bwMode="auto">
          <a:xfrm>
            <a:off x="2590800" y="2064603"/>
            <a:ext cx="3040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bay,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vụng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bơi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lội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5193" name="Text Box 25"/>
          <p:cNvSpPr txBox="1">
            <a:spLocks noChangeArrowheads="1"/>
          </p:cNvSpPr>
          <p:nvPr/>
        </p:nvSpPr>
        <p:spPr bwMode="auto">
          <a:xfrm>
            <a:off x="2590800" y="3002340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lông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thấm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, 4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ngón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màng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bơi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5194" name="Text Box 26"/>
          <p:cNvSpPr txBox="1">
            <a:spLocks noChangeArrowheads="1"/>
          </p:cNvSpPr>
          <p:nvPr/>
        </p:nvSpPr>
        <p:spPr bwMode="auto">
          <a:xfrm>
            <a:off x="3505200" y="4800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135195" name="Text Box 27"/>
          <p:cNvSpPr txBox="1">
            <a:spLocks noChangeArrowheads="1"/>
          </p:cNvSpPr>
          <p:nvPr/>
        </p:nvSpPr>
        <p:spPr bwMode="auto">
          <a:xfrm>
            <a:off x="2827337" y="563880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cụt</a:t>
            </a:r>
            <a:endParaRPr lang="en-US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44" name="Line 29"/>
          <p:cNvSpPr>
            <a:spLocks noChangeShapeType="1"/>
          </p:cNvSpPr>
          <p:nvPr/>
        </p:nvSpPr>
        <p:spPr bwMode="auto">
          <a:xfrm>
            <a:off x="180110" y="990600"/>
            <a:ext cx="218209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98" name="Picture 30" descr="CHIM-C~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819400" cy="335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491329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cụt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3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2" grpId="0"/>
      <p:bldP spid="135193" grpId="0"/>
      <p:bldP spid="135194" grpId="0"/>
      <p:bldP spid="13519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CHIM BƠI - CHIM CÁNH CỤT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him bo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838200"/>
            <a:ext cx="8534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4800600" y="3798888"/>
            <a:ext cx="4114800" cy="18097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thấm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4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ngón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màng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bơi</a:t>
            </a:r>
            <a:endParaRPr lang="en-US" alt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8" descr="CANH C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3528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Toi-xu-so-mua-dong-cung-Jim-Carrey-va-chim-canh-cut-Mr__Poppers_Penguins_(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33528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4" name="Line 10"/>
          <p:cNvSpPr>
            <a:spLocks noChangeShapeType="1"/>
          </p:cNvSpPr>
          <p:nvPr/>
        </p:nvSpPr>
        <p:spPr bwMode="auto">
          <a:xfrm flipH="1" flipV="1">
            <a:off x="2667000" y="3124200"/>
            <a:ext cx="2286000" cy="762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 flipH="1">
            <a:off x="2971800" y="4953000"/>
            <a:ext cx="19812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" name="AutoShape 4"/>
          <p:cNvSpPr>
            <a:spLocks noChangeArrowheads="1"/>
          </p:cNvSpPr>
          <p:nvPr/>
        </p:nvSpPr>
        <p:spPr bwMode="auto">
          <a:xfrm>
            <a:off x="3048000" y="76200"/>
            <a:ext cx="5638800" cy="2438400"/>
          </a:xfrm>
          <a:prstGeom prst="cloudCallout">
            <a:avLst>
              <a:gd name="adj1" fmla="val -50104"/>
              <a:gd name="adj2" fmla="val 3860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cụt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bơi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lội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4" grpId="0" animBg="1"/>
      <p:bldP spid="1239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Group 2"/>
          <p:cNvGraphicFramePr>
            <a:graphicFrameLocks noGrp="1"/>
          </p:cNvGraphicFramePr>
          <p:nvPr/>
        </p:nvGraphicFramePr>
        <p:xfrm>
          <a:off x="152400" y="495300"/>
          <a:ext cx="6096000" cy="62103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9900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bay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50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50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Cấu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tạo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69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dạng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 loài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6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Đại diện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4168" name="Text Box 24"/>
          <p:cNvSpPr txBox="1">
            <a:spLocks noChangeArrowheads="1"/>
          </p:cNvSpPr>
          <p:nvPr/>
        </p:nvSpPr>
        <p:spPr bwMode="auto">
          <a:xfrm>
            <a:off x="2895600" y="2286000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bay,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lối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4169" name="Text Box 25"/>
          <p:cNvSpPr txBox="1">
            <a:spLocks noChangeArrowheads="1"/>
          </p:cNvSpPr>
          <p:nvPr/>
        </p:nvSpPr>
        <p:spPr bwMode="auto">
          <a:xfrm>
            <a:off x="2940050" y="3429000"/>
            <a:ext cx="30035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4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ngón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4170" name="Text Box 26"/>
          <p:cNvSpPr txBox="1">
            <a:spLocks noChangeArrowheads="1"/>
          </p:cNvSpPr>
          <p:nvPr/>
        </p:nvSpPr>
        <p:spPr bwMode="auto">
          <a:xfrm>
            <a:off x="2971800" y="4572000"/>
            <a:ext cx="25505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nay.</a:t>
            </a:r>
          </a:p>
        </p:txBody>
      </p:sp>
      <p:sp>
        <p:nvSpPr>
          <p:cNvPr id="134171" name="Text Box 27"/>
          <p:cNvSpPr txBox="1">
            <a:spLocks noChangeArrowheads="1"/>
          </p:cNvSpPr>
          <p:nvPr/>
        </p:nvSpPr>
        <p:spPr bwMode="auto">
          <a:xfrm>
            <a:off x="2819400" y="5638800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Gà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vịt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…</a:t>
            </a: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165100" y="533980"/>
            <a:ext cx="2514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477000" y="152400"/>
            <a:ext cx="2514600" cy="6477000"/>
            <a:chOff x="3744" y="22"/>
            <a:chExt cx="1824" cy="4272"/>
          </a:xfrm>
        </p:grpSpPr>
        <p:pic>
          <p:nvPicPr>
            <p:cNvPr id="11298" name="Picture 35" descr="larger_ycd132186184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22"/>
              <a:ext cx="177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9" name="Picture 36" descr="dai bang bat 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" y="1392"/>
              <a:ext cx="1776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0" name="Picture 37" descr="SCUP43CAPENVRUCAFNE7KHCA2EU2K5CAOONGIYCAN62T8ZCAINYM2XCA1RREKSCA6OMYTSCAVV5GOICAQL5Q6TCAM5VCZSCAN3QAIUCAFESEFMCA60IMUECAU7PIPHCATDA0VYCAMNPKSPCA1DAWVYCAN84AS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896"/>
              <a:ext cx="1824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6477000" y="152400"/>
            <a:ext cx="2514600" cy="6472238"/>
            <a:chOff x="3744" y="42"/>
            <a:chExt cx="1824" cy="4269"/>
          </a:xfrm>
        </p:grpSpPr>
        <p:pic>
          <p:nvPicPr>
            <p:cNvPr id="11295" name="Picture 31" descr="1GIT9FCA016OTTCAFS6BHGCA0FWZGACAFQ8OILCAVT50VJCAKNWY9UCACOMIXJCA0Z0Z6PCAE09XCDCAR7BO4LCACN95L2CA23PY2VCAPARHMLCAZUSZXACA7V5DWCCAF68JCMCAG6Z80NCA1XUY5NCAD27I1J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42"/>
              <a:ext cx="1824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32" descr="080530Chim%20Khuo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414"/>
              <a:ext cx="1824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7" name="Picture 40" descr="Đôi chim chích chòe chú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919"/>
              <a:ext cx="1815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8" grpId="0"/>
      <p:bldP spid="134169" grpId="0"/>
      <p:bldP spid="134170" grpId="0"/>
      <p:bldP spid="1341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him100"/>
          <p:cNvPicPr>
            <a:picLocks noChangeAspect="1" noChangeArrowheads="1"/>
          </p:cNvPicPr>
          <p:nvPr/>
        </p:nvPicPr>
        <p:blipFill>
          <a:blip r:embed="rId2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2667000" y="76200"/>
            <a:ext cx="6172200" cy="2819400"/>
          </a:xfrm>
          <a:prstGeom prst="cloudCallout">
            <a:avLst>
              <a:gd name="adj1" fmla="val -19201"/>
              <a:gd name="adj2" fmla="val 7073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 đặc điểm cấu tạo của nhóm chim bay thích nghi với đời sống bay lượn?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875211"/>
            <a:ext cx="2819400" cy="1677989"/>
            <a:chOff x="3744" y="3072"/>
            <a:chExt cx="1776" cy="1057"/>
          </a:xfrm>
        </p:grpSpPr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3744" y="3072"/>
              <a:ext cx="1776" cy="105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US" altLang="en-US" sz="3200" b="1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3840" y="3140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Cánh</a:t>
              </a:r>
              <a:r>
                <a:rPr lang="en-US" altLang="en-US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phát</a:t>
              </a:r>
              <a:r>
                <a:rPr lang="en-US" altLang="en-US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triển</a:t>
              </a:r>
              <a:r>
                <a:rPr lang="en-US" altLang="en-US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chân</a:t>
              </a:r>
              <a:r>
                <a:rPr lang="en-US" altLang="en-US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altLang="en-US" sz="32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4 </a:t>
              </a:r>
              <a:r>
                <a:rPr lang="en-US" altLang="en-US" sz="3200" b="1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ngón</a:t>
              </a:r>
              <a:endPara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4938" name="Line 10"/>
          <p:cNvSpPr>
            <a:spLocks noChangeShapeType="1"/>
          </p:cNvSpPr>
          <p:nvPr/>
        </p:nvSpPr>
        <p:spPr bwMode="auto">
          <a:xfrm>
            <a:off x="6553200" y="3505200"/>
            <a:ext cx="685800" cy="1600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>
            <a:off x="2895600" y="4419600"/>
            <a:ext cx="3200400" cy="990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038" y="26272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8" grpId="0" animBg="1"/>
      <p:bldP spid="1249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NHÓM CHIM BAY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ĐA DẠNG CÁC LOÀI CHI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762000"/>
            <a:ext cx="84582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8" name="Group 58"/>
          <p:cNvGraphicFramePr>
            <a:graphicFrameLocks noGrp="1"/>
          </p:cNvGraphicFramePr>
          <p:nvPr/>
        </p:nvGraphicFramePr>
        <p:xfrm>
          <a:off x="0" y="76200"/>
          <a:ext cx="9144001" cy="6657349"/>
        </p:xfrm>
        <a:graphic>
          <a:graphicData uri="http://schemas.openxmlformats.org/drawingml/2006/table">
            <a:tbl>
              <a:tblPr/>
              <a:tblGrid>
                <a:gridCol w="109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4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9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5929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chạy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447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Cấu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tạo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Đa dạng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loài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4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Đại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diện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48" name="Text Box 24"/>
          <p:cNvSpPr txBox="1">
            <a:spLocks noChangeArrowheads="1"/>
          </p:cNvSpPr>
          <p:nvPr/>
        </p:nvSpPr>
        <p:spPr bwMode="auto">
          <a:xfrm>
            <a:off x="7010400" y="1371600"/>
            <a:ext cx="2133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bay,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lối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49" name="Text Box 25"/>
          <p:cNvSpPr txBox="1">
            <a:spLocks noChangeArrowheads="1"/>
          </p:cNvSpPr>
          <p:nvPr/>
        </p:nvSpPr>
        <p:spPr bwMode="auto">
          <a:xfrm>
            <a:off x="6934200" y="2667000"/>
            <a:ext cx="198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4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ngón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50" name="Text Box 26"/>
          <p:cNvSpPr txBox="1">
            <a:spLocks noChangeArrowheads="1"/>
          </p:cNvSpPr>
          <p:nvPr/>
        </p:nvSpPr>
        <p:spPr bwMode="auto">
          <a:xfrm>
            <a:off x="6934200" y="4746248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nay.</a:t>
            </a:r>
          </a:p>
        </p:txBody>
      </p:sp>
      <p:sp>
        <p:nvSpPr>
          <p:cNvPr id="13351" name="Text Box 27"/>
          <p:cNvSpPr txBox="1">
            <a:spLocks noChangeArrowheads="1"/>
          </p:cNvSpPr>
          <p:nvPr/>
        </p:nvSpPr>
        <p:spPr bwMode="auto">
          <a:xfrm>
            <a:off x="7010400" y="5715000"/>
            <a:ext cx="2133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Gà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vịt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,.. …</a:t>
            </a:r>
          </a:p>
        </p:txBody>
      </p:sp>
      <p:sp>
        <p:nvSpPr>
          <p:cNvPr id="13352" name="Text Box 84"/>
          <p:cNvSpPr txBox="1">
            <a:spLocks noChangeArrowheads="1"/>
          </p:cNvSpPr>
          <p:nvPr/>
        </p:nvSpPr>
        <p:spPr bwMode="auto">
          <a:xfrm>
            <a:off x="2209800" y="1219200"/>
            <a:ext cx="2286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bay,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chạy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hoang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mạc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53" name="Text Box 85"/>
          <p:cNvSpPr txBox="1">
            <a:spLocks noChangeArrowheads="1"/>
          </p:cNvSpPr>
          <p:nvPr/>
        </p:nvSpPr>
        <p:spPr bwMode="auto">
          <a:xfrm>
            <a:off x="1905000" y="2697540"/>
            <a:ext cx="2514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to,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, 2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altLang="en-US" b="1" dirty="0" err="1">
                <a:latin typeface="Arial" pitchFamily="34" charset="0"/>
                <a:cs typeface="Arial" pitchFamily="34" charset="0"/>
              </a:rPr>
              <a:t>ngón</a:t>
            </a:r>
            <a:r>
              <a:rPr lang="en-US" altLang="en-US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54" name="Text Box 86"/>
          <p:cNvSpPr txBox="1">
            <a:spLocks noChangeArrowheads="1"/>
          </p:cNvSpPr>
          <p:nvPr/>
        </p:nvSpPr>
        <p:spPr bwMode="auto">
          <a:xfrm>
            <a:off x="4724400" y="1219200"/>
            <a:ext cx="2133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bay,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vụng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bơi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lội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55" name="Text Box 87"/>
          <p:cNvSpPr txBox="1">
            <a:spLocks noChangeArrowheads="1"/>
          </p:cNvSpPr>
          <p:nvPr/>
        </p:nvSpPr>
        <p:spPr bwMode="auto">
          <a:xfrm>
            <a:off x="4343400" y="2710696"/>
            <a:ext cx="2743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lông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thấm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, 4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ngón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màng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1" dirty="0" err="1">
                <a:latin typeface="Arial" pitchFamily="34" charset="0"/>
                <a:cs typeface="Arial" pitchFamily="34" charset="0"/>
              </a:rPr>
              <a:t>bơi</a:t>
            </a:r>
            <a:r>
              <a:rPr lang="en-US" altLang="en-US" sz="2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56" name="Line 88"/>
          <p:cNvSpPr>
            <a:spLocks noChangeShapeType="1"/>
          </p:cNvSpPr>
          <p:nvPr/>
        </p:nvSpPr>
        <p:spPr bwMode="auto">
          <a:xfrm>
            <a:off x="42864" y="85728"/>
            <a:ext cx="2090736" cy="981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57984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điểu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58629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cụt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19400" y="49631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48869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19" name="Text Box 75"/>
          <p:cNvSpPr txBox="1">
            <a:spLocks noChangeArrowheads="1"/>
          </p:cNvSpPr>
          <p:nvPr/>
        </p:nvSpPr>
        <p:spPr bwMode="auto">
          <a:xfrm>
            <a:off x="2209800" y="76200"/>
            <a:ext cx="6705600" cy="523220"/>
          </a:xfrm>
          <a:prstGeom prst="rect">
            <a:avLst/>
          </a:prstGeom>
          <a:solidFill>
            <a:srgbClr val="CCFF99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BẢNG TÌM HIỂU VỀ CÁC NHÓM CHIM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853892" y="4572000"/>
            <a:ext cx="7290108" cy="2286000"/>
            <a:chOff x="1625292" y="4572000"/>
            <a:chExt cx="7290108" cy="2286000"/>
          </a:xfrm>
        </p:grpSpPr>
        <p:pic>
          <p:nvPicPr>
            <p:cNvPr id="38" name="Picture 2" descr="I:\ \THI GVG HUYỆN 2015-2016\HÌNH CÁC LOÀI CHIM\ga nuoc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4572000"/>
              <a:ext cx="2514600" cy="2286000"/>
            </a:xfrm>
            <a:prstGeom prst="rect">
              <a:avLst/>
            </a:prstGeom>
            <a:noFill/>
          </p:spPr>
        </p:pic>
        <p:grpSp>
          <p:nvGrpSpPr>
            <p:cNvPr id="39" name="Group 1"/>
            <p:cNvGrpSpPr/>
            <p:nvPr/>
          </p:nvGrpSpPr>
          <p:grpSpPr>
            <a:xfrm>
              <a:off x="1625292" y="4572000"/>
              <a:ext cx="6361512" cy="2286000"/>
              <a:chOff x="1625294" y="3733800"/>
              <a:chExt cx="6361512" cy="2286000"/>
            </a:xfrm>
          </p:grpSpPr>
          <p:pic>
            <p:nvPicPr>
              <p:cNvPr id="40" name="Picture 1" descr="C:\Users\Admin\Desktop\HÌNH\chim canh cut 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91002" y="3733801"/>
                <a:ext cx="2209800" cy="2285999"/>
              </a:xfrm>
              <a:prstGeom prst="rect">
                <a:avLst/>
              </a:prstGeom>
              <a:noFill/>
            </p:spPr>
          </p:pic>
          <p:grpSp>
            <p:nvGrpSpPr>
              <p:cNvPr id="41" name="Group 8"/>
              <p:cNvGrpSpPr/>
              <p:nvPr/>
            </p:nvGrpSpPr>
            <p:grpSpPr>
              <a:xfrm>
                <a:off x="1625294" y="3733800"/>
                <a:ext cx="6361512" cy="2286000"/>
                <a:chOff x="1479110" y="3962400"/>
                <a:chExt cx="6421327" cy="2286000"/>
              </a:xfrm>
            </p:grpSpPr>
            <p:pic>
              <p:nvPicPr>
                <p:cNvPr id="42" name="Picture 4" descr="C:\Users\Admin\Desktop\HÌNH\chan da dieu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479110" y="3962400"/>
                  <a:ext cx="2512918" cy="2286000"/>
                </a:xfrm>
                <a:prstGeom prst="rect">
                  <a:avLst/>
                </a:prstGeom>
                <a:noFill/>
              </p:spPr>
            </p:pic>
            <p:sp>
              <p:nvSpPr>
                <p:cNvPr id="43" name="Oval 42"/>
                <p:cNvSpPr/>
                <p:nvPr/>
              </p:nvSpPr>
              <p:spPr>
                <a:xfrm>
                  <a:off x="1773627" y="4648200"/>
                  <a:ext cx="1295400" cy="1219200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5191630" y="5638800"/>
                  <a:ext cx="723308" cy="533400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7068686" y="5486400"/>
                  <a:ext cx="831751" cy="762000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2273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9" grpId="0"/>
      <p:bldP spid="13353" grpId="0"/>
      <p:bldP spid="133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1000" y="1107757"/>
            <a:ext cx="3657600" cy="4924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CÁC NHÓM CHIM: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9804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BÀI 44.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533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 DẠNG VÀ ĐẶC ĐIỂM CHUNG CỦA LỚP CHIM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3810000"/>
            <a:ext cx="8382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2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32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32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bơi</a:t>
            </a:r>
            <a:r>
              <a:rPr lang="en-US" altLang="en-US" sz="32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lông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thấm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4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ngón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màng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bơi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5029200"/>
            <a:ext cx="8305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2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32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32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bay: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4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ngón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8650" y="2514600"/>
            <a:ext cx="829195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2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32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32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altLang="en-US" sz="32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to,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2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ngón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6" descr="viet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62000" y="1828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Arial" pitchFamily="34" charset="0"/>
                <a:cs typeface="Arial" pitchFamily="34" charset="0"/>
              </a:rPr>
              <a:t>*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chia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: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7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1400" y="162580"/>
            <a:ext cx="2286000" cy="52322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BÀI TẬP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8676" r:id="rId2" imgW="8685714" imgH="5866667"/>
        </mc:Choice>
        <mc:Fallback>
          <p:control r:id="rId2" imgW="8685714" imgH="5866667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914400"/>
                  <a:ext cx="8686800" cy="5867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5867400" cy="487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ĐẶC ĐIỂM CHUNG CỦA CHIM: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76200" y="1676400"/>
            <a:ext cx="3810000" cy="1143000"/>
          </a:xfrm>
          <a:prstGeom prst="wedgeRoundRectCallout">
            <a:avLst>
              <a:gd name="adj1" fmla="val -15333"/>
              <a:gd name="adj2" fmla="val 64611"/>
              <a:gd name="adj3" fmla="val 16667"/>
            </a:avLst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76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BÀI 44.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57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 DẠNG VÀ ĐẶC ĐIỂM CHUNG CỦA LỚP CHIM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3550040027_abf09045f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743200" cy="2667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ua-bo-cau-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790825" cy="2286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" y="3276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thể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1249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chi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4953000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hóa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hô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hấp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tuần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hoàn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sản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7" name="Picture 100" descr="da dieu m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3715" r="8333" b="7048"/>
          <a:stretch>
            <a:fillRect/>
          </a:stretch>
        </p:blipFill>
        <p:spPr bwMode="auto">
          <a:xfrm>
            <a:off x="3962400" y="1676400"/>
            <a:ext cx="2133600" cy="26670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6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 descr="G:\ \vit tr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1447800"/>
            <a:ext cx="8783637" cy="5334000"/>
          </a:xfrm>
          <a:prstGeom prst="rect">
            <a:avLst/>
          </a:prstGeom>
          <a:noFill/>
        </p:spPr>
      </p:pic>
      <p:pic>
        <p:nvPicPr>
          <p:cNvPr id="109570" name="Picture 2" descr="G:\ \dan v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371600"/>
            <a:ext cx="8534400" cy="5410200"/>
          </a:xfrm>
          <a:prstGeom prst="rect">
            <a:avLst/>
          </a:prstGeom>
          <a:noFill/>
        </p:spPr>
      </p:pic>
      <p:pic>
        <p:nvPicPr>
          <p:cNvPr id="109571" name="Picture 3" descr="G:\ \dan bo c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8305800" cy="541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71062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743200" y="1600200"/>
            <a:ext cx="5334000" cy="1371600"/>
          </a:xfrm>
          <a:prstGeom prst="wedgeRoundRectCallout">
            <a:avLst>
              <a:gd name="adj1" fmla="val -15764"/>
              <a:gd name="adj2" fmla="val 84611"/>
              <a:gd name="adj3" fmla="val 16667"/>
            </a:avLst>
          </a:prstGeom>
          <a:solidFill>
            <a:srgbClr val="FFF3CD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106363"/>
            <a:ext cx="4114800" cy="5794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CÁC NHÓM CHIM: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5135940"/>
            <a:ext cx="8258176" cy="156966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nay,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9600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27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. Ở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830 </a:t>
            </a:r>
            <a:r>
              <a:rPr lang="en-US" sz="3200" b="1" i="1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0" y="2729805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lông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vũ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bao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phủ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2800" dirty="0">
                <a:latin typeface="Arial" pitchFamily="34" charset="0"/>
                <a:cs typeface="Arial" pitchFamily="34" charset="0"/>
              </a:rPr>
              <a:t>- Chi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mỏ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sừng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4038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Phổi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mạng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ống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túi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tham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hô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hấp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2800" dirty="0">
                <a:latin typeface="Arial" pitchFamily="34" charset="0"/>
                <a:cs typeface="Arial" pitchFamily="34" charset="0"/>
              </a:rPr>
              <a:t>- Tim 4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ngăn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đỏ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tươi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nuôi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1434405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xương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nghi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bay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lượn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kiện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3340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vỏ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đá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vôi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ấp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nhờ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hằng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5410200" cy="487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alt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ĐẶC ĐIỂM CHUNG CỦA CHIM: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98048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BÀI 44.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46196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 DẠNG VÀ ĐẶC ĐIỂM CHUNG CỦA LỚP CHIM</a:t>
            </a:r>
          </a:p>
        </p:txBody>
      </p:sp>
      <p:pic>
        <p:nvPicPr>
          <p:cNvPr id="11" name="Picture 46" descr="viet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47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AutoShape 12"/>
          <p:cNvSpPr>
            <a:spLocks noChangeArrowheads="1"/>
          </p:cNvSpPr>
          <p:nvPr/>
        </p:nvSpPr>
        <p:spPr bwMode="auto">
          <a:xfrm>
            <a:off x="1066800" y="3200400"/>
            <a:ext cx="6629400" cy="2209800"/>
          </a:xfrm>
          <a:prstGeom prst="wedgeRoundRectCallout">
            <a:avLst>
              <a:gd name="adj1" fmla="val -30449"/>
              <a:gd name="adj2" fmla="val -82051"/>
              <a:gd name="adj3" fmla="val 16667"/>
            </a:avLst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36637"/>
            <a:ext cx="4191000" cy="487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alt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III. VAI TRÒ CỦA CHIM: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98048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BÀI 44.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6196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 DẠNG VÀ ĐẶC ĐIỂM CHUNG CỦA LỚP CHIM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752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Dựa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tin SGK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tế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6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anh dong chim ruoi hut 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4235450" cy="35814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3" name="Picture 5" descr="thu ph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4419600" cy="36576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AutoShape 7"/>
          <p:cNvSpPr>
            <a:spLocks noChangeArrowheads="1"/>
          </p:cNvSpPr>
          <p:nvPr/>
        </p:nvSpPr>
        <p:spPr bwMode="auto">
          <a:xfrm rot="20242809">
            <a:off x="576911" y="1530538"/>
            <a:ext cx="3962400" cy="1811215"/>
          </a:xfrm>
          <a:prstGeom prst="wedgeRoundRectCallout">
            <a:avLst>
              <a:gd name="adj1" fmla="val -11143"/>
              <a:gd name="adj2" fmla="val 55820"/>
              <a:gd name="adj3" fmla="val 16667"/>
            </a:avLst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thụ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phấn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tán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rừng</a:t>
            </a:r>
            <a:endParaRPr lang="en-US" alt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417" name="Picture 9" descr="chim an q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267200" cy="304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62400" y="76200"/>
            <a:ext cx="20574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 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6200" y="2534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nhiên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2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7" descr="ken k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3550"/>
            <a:ext cx="6477000" cy="42100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2819400" y="6044625"/>
            <a:ext cx="4191000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Kền</a:t>
            </a:r>
            <a:r>
              <a:rPr lang="en-US" alt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kền</a:t>
            </a:r>
            <a:r>
              <a:rPr lang="en-US" alt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alt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chết</a:t>
            </a:r>
            <a:endParaRPr lang="en-US" alt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2362200" y="228600"/>
            <a:ext cx="3962400" cy="1524000"/>
          </a:xfrm>
          <a:prstGeom prst="wedgeRoundRectCallout">
            <a:avLst>
              <a:gd name="adj1" fmla="val -15764"/>
              <a:gd name="adj2" fmla="val 84611"/>
              <a:gd name="adj3" fmla="val 16667"/>
            </a:avLst>
          </a:prstGeom>
          <a:solidFill>
            <a:srgbClr val="CC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Góp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</a:t>
            </a:r>
            <a:endParaRPr lang="en-US" alt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8" descr="thit ch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429000" cy="28956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9" descr="thit ch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810000" cy="27432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0" descr="ga luô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/>
          <a:stretch>
            <a:fillRect/>
          </a:stretch>
        </p:blipFill>
        <p:spPr bwMode="auto">
          <a:xfrm>
            <a:off x="4953000" y="914400"/>
            <a:ext cx="3790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76200"/>
            <a:ext cx="2057400" cy="6858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 ÍCH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3" descr="tru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484" y="4267200"/>
            <a:ext cx="2863516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AutoShape 6"/>
          <p:cNvSpPr>
            <a:spLocks noChangeArrowheads="1"/>
          </p:cNvSpPr>
          <p:nvPr/>
        </p:nvSpPr>
        <p:spPr bwMode="auto">
          <a:xfrm rot="10048130">
            <a:off x="2074505" y="3079872"/>
            <a:ext cx="3236835" cy="1215456"/>
          </a:xfrm>
          <a:prstGeom prst="wedgeRoundRectCallout">
            <a:avLst>
              <a:gd name="adj1" fmla="val -45500"/>
              <a:gd name="adj2" fmla="val 7667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Arial" charset="0"/>
              </a:rPr>
              <a:t>Cung</a:t>
            </a:r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charset="0"/>
              </a:rPr>
              <a:t>cấp</a:t>
            </a:r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charset="0"/>
              </a:rPr>
              <a:t>phẩm</a:t>
            </a:r>
            <a:endParaRPr lang="en-US" altLang="en-US" sz="3200" b="1" dirty="0">
              <a:solidFill>
                <a:srgbClr val="0000FF"/>
              </a:solidFill>
              <a:latin typeface="Arial" charset="0"/>
            </a:endParaRPr>
          </a:p>
          <a:p>
            <a:pPr algn="ctr"/>
            <a:endParaRPr lang="vi-VN" altLang="en-US" sz="32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6200" y="76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người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him an sau( dong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3" descr="chim bat sau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74710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6" descr="chim bat chuộ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95687"/>
            <a:ext cx="38100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 descr="https://encrypted-tbn1.gstatic.com/images?q=tbn:ANd9GcSfcwJrJXAWBqYD4PFEhJk0xVutHw_aZ1lpHdIxBzHA8bX56Kj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04800"/>
            <a:ext cx="312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ttps://encrypted-tbn1.gstatic.com/images?q=tbn:ANd9GcRxJQq0C6AKH5eMandfONbCBLgkBBGZlBeFu_wwQKmxY-uOmNf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5052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8" name="AutoShape 12"/>
          <p:cNvSpPr>
            <a:spLocks noChangeArrowheads="1"/>
          </p:cNvSpPr>
          <p:nvPr/>
        </p:nvSpPr>
        <p:spPr bwMode="auto">
          <a:xfrm rot="10048130">
            <a:off x="2783734" y="2857086"/>
            <a:ext cx="3330810" cy="1828800"/>
          </a:xfrm>
          <a:prstGeom prst="wedgeRoundRectCallout">
            <a:avLst>
              <a:gd name="adj1" fmla="val 8807"/>
              <a:gd name="adj2" fmla="val 6063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alt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alt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alt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bọ</a:t>
            </a:r>
            <a:r>
              <a:rPr lang="en-US" alt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gặm</a:t>
            </a:r>
            <a:r>
              <a:rPr lang="en-US" alt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nhấm</a:t>
            </a:r>
            <a:r>
              <a:rPr lang="en-US" alt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hại</a:t>
            </a:r>
            <a:endParaRPr lang="en-US" altLang="en-US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alt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tranh lo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86930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1" descr="thong long chim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>
            <a:fillRect/>
          </a:stretch>
        </p:blipFill>
        <p:spPr bwMode="auto">
          <a:xfrm>
            <a:off x="5105400" y="76200"/>
            <a:ext cx="3505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152400" y="3048000"/>
            <a:ext cx="3733800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chim</a:t>
            </a:r>
            <a:endParaRPr lang="en-US" alt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Text Box 13"/>
          <p:cNvSpPr txBox="1">
            <a:spLocks noChangeArrowheads="1"/>
          </p:cNvSpPr>
          <p:nvPr/>
        </p:nvSpPr>
        <p:spPr bwMode="auto">
          <a:xfrm>
            <a:off x="4800600" y="3124200"/>
            <a:ext cx="4038600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chim</a:t>
            </a:r>
            <a:endParaRPr lang="en-US" alt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0048130">
            <a:off x="3317647" y="666586"/>
            <a:ext cx="2190750" cy="1321287"/>
          </a:xfrm>
          <a:prstGeom prst="wedgeRoundRectCallout">
            <a:avLst>
              <a:gd name="adj1" fmla="val 7468"/>
              <a:gd name="adj2" fmla="val 8762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trí</a:t>
            </a:r>
            <a:endParaRPr lang="en-US" alt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1" descr="chăn lông gà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267788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long g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2819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phat tr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828365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 rot="10800000">
            <a:off x="533400" y="3657600"/>
            <a:ext cx="3200400" cy="1143000"/>
          </a:xfrm>
          <a:prstGeom prst="wedgeRoundRectCallout">
            <a:avLst>
              <a:gd name="adj1" fmla="val -58815"/>
              <a:gd name="adj2" fmla="val -929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altLang="en-US" sz="2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altLang="en-US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chăn</a:t>
            </a:r>
            <a:r>
              <a:rPr lang="en-US" altLang="en-US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đệm</a:t>
            </a:r>
            <a:r>
              <a:rPr lang="en-US" altLang="en-US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chổi</a:t>
            </a:r>
            <a:r>
              <a:rPr lang="en-US" altLang="en-US" sz="2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240626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1" descr="cong-xa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664"/>
            <a:ext cx="3810000" cy="29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2" descr="Golden-Pheasant-Chrysolophus-pictus-600x4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29718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6934200" y="238780"/>
            <a:ext cx="1828800" cy="523220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Trĩ</a:t>
            </a:r>
            <a:r>
              <a:rPr lang="en-US" alt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vàng</a:t>
            </a: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dai bang bat 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3977640" cy="3429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him ung n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" y="3200400"/>
            <a:ext cx="3785616" cy="35052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 rot="10048130">
            <a:off x="136156" y="2495616"/>
            <a:ext cx="2449513" cy="1524000"/>
          </a:xfrm>
          <a:prstGeom prst="wedgeRoundRectCallout">
            <a:avLst>
              <a:gd name="adj1" fmla="val -31116"/>
              <a:gd name="adj2" fmla="val -7553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huấn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săn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mồi</a:t>
            </a:r>
            <a:endParaRPr lang="vi-VN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790" name="AutoShape 6"/>
          <p:cNvSpPr>
            <a:spLocks noChangeArrowheads="1"/>
          </p:cNvSpPr>
          <p:nvPr/>
        </p:nvSpPr>
        <p:spPr bwMode="auto">
          <a:xfrm rot="10048130">
            <a:off x="3945734" y="1856196"/>
            <a:ext cx="2449513" cy="817719"/>
          </a:xfrm>
          <a:prstGeom prst="wedgeRoundRectCallout">
            <a:avLst>
              <a:gd name="adj1" fmla="val -19756"/>
              <a:gd name="adj2" fmla="val 6385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cảnh</a:t>
            </a:r>
            <a:endParaRPr lang="en-US" alt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87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6" descr="seu vuon chim đong th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267200" cy="32004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8" descr="vuonchimbaclieu_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"/>
            <a:ext cx="4419600" cy="31242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3" descr="https://encrypted-tbn3.gstatic.com/images?q=tbn:ANd9GcTFvjsrL2o1bnbi0EToP5CoOVOgOnT3mblfPJGYV9MWCwXUTU9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3528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0" descr="da dieu m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3715" r="8333" b="7048"/>
          <a:stretch>
            <a:fillRect/>
          </a:stretch>
        </p:blipFill>
        <p:spPr bwMode="auto">
          <a:xfrm>
            <a:off x="265315" y="3352800"/>
            <a:ext cx="2601154" cy="336716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8" name="AutoShape 4"/>
          <p:cNvSpPr>
            <a:spLocks noChangeArrowheads="1"/>
          </p:cNvSpPr>
          <p:nvPr/>
        </p:nvSpPr>
        <p:spPr bwMode="auto">
          <a:xfrm rot="10048130">
            <a:off x="2838936" y="3440739"/>
            <a:ext cx="2157282" cy="1821731"/>
          </a:xfrm>
          <a:prstGeom prst="wedgeRoundRectCallout">
            <a:avLst>
              <a:gd name="adj1" fmla="val -86296"/>
              <a:gd name="adj2" fmla="val 5550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Phục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du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trí</a:t>
            </a:r>
            <a:endParaRPr lang="vi-VN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6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G:\ \bo cau dua t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419600" cy="4419600"/>
          </a:xfrm>
          <a:prstGeom prst="rect">
            <a:avLst/>
          </a:prstGeom>
          <a:noFill/>
        </p:spPr>
      </p:pic>
      <p:pic>
        <p:nvPicPr>
          <p:cNvPr id="4" name="Picture 18" descr="dua-bo-cau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8172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itchFamily="34" charset="0"/>
                <a:cs typeface="Arial" pitchFamily="34" charset="0"/>
              </a:rPr>
              <a:t>Bồ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đưa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thư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ý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lịch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quân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đội</a:t>
            </a:r>
            <a:endParaRPr lang="vi-VN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983069"/>
            <a:ext cx="6858000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sứ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hòa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bình</a:t>
            </a:r>
            <a:endParaRPr lang="vi-VN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I:\ \THI GVG HUYỆN 2015-2016\HÌNH CÁC LOÀI CHIM\chim boi 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703" y="914400"/>
            <a:ext cx="7319297" cy="55862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8" name="Picture 4" descr="I:\ \THI GVG HUYỆN 2015-2016\HÌNH CÁC LOÀI CHIM\chim qu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7620000" cy="577086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11619" name="Picture 3" descr="I:\ \THI GVG HUYỆN 2015-2016\HÌNH CÁC LOÀI CHIM\chim hut m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069" y="838200"/>
            <a:ext cx="7368731" cy="586903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11621" name="Picture 5" descr="I:\ \THI GVG HUYỆN 2015-2016\HÌNH CÁC LOÀI CHIM\con c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762000"/>
            <a:ext cx="7620000" cy="58194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19" name="Picture 12" descr="u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93" y="990600"/>
            <a:ext cx="459570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3550040027_abf09045f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4191000" cy="382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dua-bo-cau-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77" y="1371600"/>
            <a:ext cx="418172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G:\ \seu dau d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71600"/>
            <a:ext cx="4724400" cy="4057651"/>
          </a:xfrm>
          <a:prstGeom prst="rect">
            <a:avLst/>
          </a:prstGeom>
          <a:noFill/>
        </p:spPr>
      </p:pic>
      <p:pic>
        <p:nvPicPr>
          <p:cNvPr id="23" name="Picture 16" descr="thiennga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706386"/>
            <a:ext cx="4516438" cy="431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larger_ycd132186184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53120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95400" y="762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533400" y="838200"/>
            <a:ext cx="5334000" cy="1295400"/>
          </a:xfrm>
          <a:prstGeom prst="wedgeRoundRectCallout">
            <a:avLst>
              <a:gd name="adj1" fmla="val -15764"/>
              <a:gd name="adj2" fmla="val 84611"/>
              <a:gd name="adj3" fmla="val 16667"/>
            </a:avLst>
          </a:prstGeom>
          <a:solidFill>
            <a:srgbClr val="FFF3CD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5334000"/>
            <a:ext cx="830580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33400" y="1828800"/>
            <a:ext cx="8229600" cy="313932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</a:rPr>
              <a:t>* </a:t>
            </a:r>
            <a:r>
              <a:rPr lang="en-US" altLang="en-US" sz="2800" b="1" dirty="0" err="1">
                <a:solidFill>
                  <a:srgbClr val="FF3300"/>
                </a:solidFill>
              </a:rPr>
              <a:t>Lợi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ích</a:t>
            </a:r>
            <a:r>
              <a:rPr lang="en-US" altLang="en-US" sz="2800" b="1" dirty="0">
                <a:solidFill>
                  <a:srgbClr val="FF3300"/>
                </a:solidFill>
              </a:rPr>
              <a:t>:</a:t>
            </a:r>
          </a:p>
          <a:p>
            <a:pPr eaLnBrk="1" hangingPunct="1"/>
            <a:r>
              <a:rPr lang="en-US" altLang="en-US" sz="2800" b="1" dirty="0"/>
              <a:t>- </a:t>
            </a:r>
            <a:r>
              <a:rPr lang="en-US" altLang="en-US" sz="2800" b="1" dirty="0" err="1"/>
              <a:t>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bọ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động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vật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gặm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nhấm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có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hại</a:t>
            </a:r>
            <a:r>
              <a:rPr lang="en-US" altLang="en-US" sz="2800" b="1" dirty="0"/>
              <a:t>.</a:t>
            </a:r>
          </a:p>
          <a:p>
            <a:pPr eaLnBrk="1" hangingPunct="1"/>
            <a:r>
              <a:rPr lang="en-US" altLang="en-US" sz="2800" b="1" dirty="0"/>
              <a:t>- </a:t>
            </a:r>
            <a:r>
              <a:rPr lang="en-US" altLang="en-US" sz="2800" b="1" dirty="0" err="1"/>
              <a:t>Cung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cấp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thực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phẩm</a:t>
            </a:r>
            <a:r>
              <a:rPr lang="en-US" altLang="en-US" sz="2800" b="1" dirty="0"/>
              <a:t>.</a:t>
            </a:r>
          </a:p>
          <a:p>
            <a:pPr eaLnBrk="1" hangingPunct="1"/>
            <a:r>
              <a:rPr lang="en-US" altLang="en-US" sz="2800" b="1" dirty="0"/>
              <a:t>- </a:t>
            </a:r>
            <a:r>
              <a:rPr lang="en-US" altLang="en-US" sz="2800" b="1" dirty="0" err="1"/>
              <a:t>Làm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chăn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đệm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đồ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trang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trí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làm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cảnh</a:t>
            </a:r>
            <a:r>
              <a:rPr lang="en-US" altLang="en-US" sz="2800" b="1" dirty="0"/>
              <a:t>.</a:t>
            </a:r>
          </a:p>
          <a:p>
            <a:pPr eaLnBrk="1" hangingPunct="1"/>
            <a:r>
              <a:rPr lang="en-US" altLang="en-US" sz="2800" b="1" dirty="0"/>
              <a:t>- </a:t>
            </a:r>
            <a:r>
              <a:rPr lang="en-US" altLang="en-US" sz="2800" b="1" dirty="0" err="1"/>
              <a:t>Huấn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luyện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để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mồi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phục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vụ</a:t>
            </a:r>
            <a:r>
              <a:rPr lang="en-US" altLang="en-US" sz="2800" b="1" dirty="0"/>
              <a:t> du </a:t>
            </a:r>
            <a:r>
              <a:rPr lang="en-US" altLang="en-US" sz="2800" b="1" dirty="0" err="1"/>
              <a:t>lịch</a:t>
            </a:r>
            <a:r>
              <a:rPr lang="en-US" altLang="en-US" sz="2800" b="1" dirty="0"/>
              <a:t>.</a:t>
            </a:r>
          </a:p>
          <a:p>
            <a:pPr eaLnBrk="1" hangingPunct="1"/>
            <a:r>
              <a:rPr lang="en-US" altLang="en-US" sz="2800" b="1" dirty="0"/>
              <a:t>- </a:t>
            </a:r>
            <a:r>
              <a:rPr lang="en-US" altLang="en-US" sz="2800" b="1" dirty="0" err="1"/>
              <a:t>Giúp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phát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tán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rừng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thụ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phấn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cây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trồng</a:t>
            </a:r>
            <a:r>
              <a:rPr lang="en-US" altLang="en-US" sz="2800" b="1" dirty="0"/>
              <a:t>.</a:t>
            </a:r>
          </a:p>
          <a:p>
            <a:pPr eaLnBrk="1" hangingPunct="1"/>
            <a:r>
              <a:rPr lang="en-US" altLang="en-US" sz="2800" b="1" dirty="0"/>
              <a:t>- </a:t>
            </a:r>
            <a:r>
              <a:rPr lang="en-US" altLang="en-US" sz="2800" b="1" dirty="0" err="1"/>
              <a:t>Làm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sạch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môi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trường</a:t>
            </a:r>
            <a:r>
              <a:rPr lang="en-US" altLang="en-US" sz="2800" b="1" dirty="0"/>
              <a:t>.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36637"/>
            <a:ext cx="4191000" cy="487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alt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III. VAI TRÒ CỦA CHIM: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98048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BÀI 44.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46196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 DẠNG VÀ ĐẶC ĐIỂM CHUNG CỦA LỚP CHIM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6" descr="viet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52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7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123.25.71.107:82/hoidap/uploads/news/2011_09/lu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572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AutoShape 7"/>
          <p:cNvSpPr>
            <a:spLocks noChangeArrowheads="1"/>
          </p:cNvSpPr>
          <p:nvPr/>
        </p:nvSpPr>
        <p:spPr bwMode="auto">
          <a:xfrm rot="10048130">
            <a:off x="896938" y="4776370"/>
            <a:ext cx="2514600" cy="1676400"/>
          </a:xfrm>
          <a:prstGeom prst="wedgeRoundRectCallout">
            <a:avLst>
              <a:gd name="adj1" fmla="val -71019"/>
              <a:gd name="adj2" fmla="val 3553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nghiệp</a:t>
            </a:r>
            <a:endParaRPr lang="vi-VN" alt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13" descr="anh dong chim an 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 b="24605"/>
          <a:stretch>
            <a:fillRect/>
          </a:stretch>
        </p:blipFill>
        <p:spPr bwMode="auto">
          <a:xfrm>
            <a:off x="228600" y="838200"/>
            <a:ext cx="4114800" cy="35814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14" descr="chim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886200"/>
            <a:ext cx="4191000" cy="28194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14800" y="152400"/>
            <a:ext cx="2057400" cy="6858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 HẠI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76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người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76200"/>
            <a:ext cx="8839200" cy="6654844"/>
            <a:chOff x="0" y="672"/>
            <a:chExt cx="5184" cy="3662"/>
          </a:xfrm>
        </p:grpSpPr>
        <p:pic>
          <p:nvPicPr>
            <p:cNvPr id="28677" name="Picture 8" descr="HanQuoc_H5n1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"/>
              <a:ext cx="2097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9" descr="dich_c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2448"/>
              <a:ext cx="2436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Text Box 10"/>
            <p:cNvSpPr txBox="1">
              <a:spLocks noChangeArrowheads="1"/>
            </p:cNvSpPr>
            <p:nvPr/>
          </p:nvSpPr>
          <p:spPr bwMode="auto">
            <a:xfrm>
              <a:off x="141" y="3775"/>
              <a:ext cx="1649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00FF"/>
                  </a:solidFill>
                  <a:latin typeface="Arial" charset="0"/>
                </a:rPr>
                <a:t>Chim</a:t>
              </a:r>
              <a:r>
                <a:rPr lang="en-US" altLang="en-US" sz="2800" b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Arial" charset="0"/>
                </a:rPr>
                <a:t>di</a:t>
              </a:r>
              <a:r>
                <a:rPr lang="en-US" altLang="en-US" sz="2800" b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Arial" charset="0"/>
                </a:rPr>
                <a:t>cư</a:t>
              </a:r>
              <a:r>
                <a:rPr lang="en-US" altLang="en-US" sz="2800" b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Arial" charset="0"/>
                </a:rPr>
                <a:t>truyền</a:t>
              </a:r>
              <a:r>
                <a:rPr lang="en-US" altLang="en-US" sz="2800" b="1" dirty="0">
                  <a:solidFill>
                    <a:srgbClr val="0000FF"/>
                  </a:solidFill>
                  <a:latin typeface="Arial" charset="0"/>
                </a:rPr>
                <a:t> H</a:t>
              </a:r>
              <a:r>
                <a:rPr lang="en-US" altLang="en-US" sz="2800" b="1" baseline="-25000" dirty="0">
                  <a:solidFill>
                    <a:srgbClr val="0000FF"/>
                  </a:solidFill>
                  <a:latin typeface="Arial" charset="0"/>
                </a:rPr>
                <a:t>5</a:t>
              </a:r>
              <a:r>
                <a:rPr lang="en-US" altLang="en-US" sz="2800" b="1" dirty="0">
                  <a:solidFill>
                    <a:srgbClr val="0000FF"/>
                  </a:solidFill>
                  <a:latin typeface="Arial" charset="0"/>
                </a:rPr>
                <a:t>N</a:t>
              </a:r>
              <a:r>
                <a:rPr lang="en-US" altLang="en-US" sz="2800" b="1" baseline="-25000" dirty="0">
                  <a:solidFill>
                    <a:srgbClr val="0000FF"/>
                  </a:solidFill>
                  <a:latin typeface="Arial" charset="0"/>
                </a:rPr>
                <a:t>1</a:t>
              </a:r>
              <a:endParaRPr lang="en-US" altLang="en-US" sz="2800" b="1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28680" name="Text Box 11"/>
            <p:cNvSpPr txBox="1">
              <a:spLocks noChangeArrowheads="1"/>
            </p:cNvSpPr>
            <p:nvPr/>
          </p:nvSpPr>
          <p:spPr bwMode="auto">
            <a:xfrm>
              <a:off x="2145" y="2056"/>
              <a:ext cx="2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Arial" charset="0"/>
                </a:rPr>
                <a:t>Phòng</a:t>
              </a:r>
              <a:r>
                <a:rPr lang="en-US" altLang="en-US" sz="2800" b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Arial" charset="0"/>
                </a:rPr>
                <a:t>cúm</a:t>
              </a:r>
              <a:r>
                <a:rPr lang="en-US" altLang="en-US" sz="2800" b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Arial" charset="0"/>
                </a:rPr>
                <a:t>gia</a:t>
              </a:r>
              <a:r>
                <a:rPr lang="en-US" altLang="en-US" sz="2800" b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Arial" charset="0"/>
                </a:rPr>
                <a:t>cầm</a:t>
              </a:r>
              <a:endParaRPr lang="en-US" altLang="en-US" sz="2800" b="1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28681" name="Text Box 12"/>
            <p:cNvSpPr txBox="1">
              <a:spLocks noChangeArrowheads="1"/>
            </p:cNvSpPr>
            <p:nvPr/>
          </p:nvSpPr>
          <p:spPr bwMode="auto">
            <a:xfrm>
              <a:off x="3441" y="3733"/>
              <a:ext cx="1414" cy="6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600" b="1" dirty="0" err="1">
                  <a:solidFill>
                    <a:srgbClr val="0000FF"/>
                  </a:solidFill>
                  <a:latin typeface="Arial" charset="0"/>
                </a:rPr>
                <a:t>Tiêu</a:t>
              </a:r>
              <a:r>
                <a:rPr lang="en-US" altLang="en-US" sz="2600" b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en-US" sz="2600" b="1" dirty="0" err="1">
                  <a:solidFill>
                    <a:srgbClr val="0000FF"/>
                  </a:solidFill>
                  <a:latin typeface="Arial" charset="0"/>
                </a:rPr>
                <a:t>hủy</a:t>
              </a:r>
              <a:r>
                <a:rPr lang="en-US" altLang="en-US" sz="2600" b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en-US" sz="2600" b="1" dirty="0" err="1">
                  <a:solidFill>
                    <a:srgbClr val="0000FF"/>
                  </a:solidFill>
                  <a:latin typeface="Arial" charset="0"/>
                </a:rPr>
                <a:t>gia</a:t>
              </a:r>
              <a:r>
                <a:rPr lang="en-US" altLang="en-US" sz="2600" b="1" dirty="0">
                  <a:solidFill>
                    <a:srgbClr val="0000FF"/>
                  </a:solidFill>
                  <a:latin typeface="Arial" charset="0"/>
                </a:rPr>
                <a:t>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600" b="1" dirty="0" err="1">
                  <a:solidFill>
                    <a:srgbClr val="0000FF"/>
                  </a:solidFill>
                  <a:latin typeface="Arial" charset="0"/>
                </a:rPr>
                <a:t>cầm</a:t>
              </a:r>
              <a:r>
                <a:rPr lang="en-US" altLang="en-US" sz="2600" b="1" dirty="0">
                  <a:solidFill>
                    <a:srgbClr val="0000FF"/>
                  </a:solidFill>
                  <a:latin typeface="Arial" charset="0"/>
                </a:rPr>
                <a:t> </a:t>
              </a:r>
              <a:r>
                <a:rPr lang="en-US" altLang="en-US" sz="2600" b="1" dirty="0" err="1">
                  <a:solidFill>
                    <a:srgbClr val="0000FF"/>
                  </a:solidFill>
                  <a:latin typeface="Arial" charset="0"/>
                </a:rPr>
                <a:t>cúm</a:t>
              </a:r>
              <a:endParaRPr lang="en-US" altLang="en-US" sz="2600" b="1" dirty="0">
                <a:solidFill>
                  <a:srgbClr val="0000FF"/>
                </a:solidFill>
                <a:latin typeface="Arial" charset="0"/>
              </a:endParaRPr>
            </a:p>
          </p:txBody>
        </p:sp>
        <p:pic>
          <p:nvPicPr>
            <p:cNvPr id="28682" name="Picture 13" descr="vãcincum"/>
            <p:cNvPicPr>
              <a:picLocks noChangeAspect="1" noChangeArrowheads="1"/>
            </p:cNvPicPr>
            <p:nvPr/>
          </p:nvPicPr>
          <p:blipFill>
            <a:blip r:embed="rId4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3" r="20612" b="-3705"/>
            <a:stretch>
              <a:fillRect/>
            </a:stretch>
          </p:blipFill>
          <p:spPr bwMode="auto">
            <a:xfrm>
              <a:off x="2112" y="672"/>
              <a:ext cx="1131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14" descr="tiem pho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672"/>
              <a:ext cx="1920" cy="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7467600" y="3200400"/>
            <a:ext cx="1600200" cy="2462213"/>
          </a:xfrm>
          <a:prstGeom prst="rect">
            <a:avLst/>
          </a:prstGeom>
          <a:solidFill>
            <a:srgbClr val="FFFF99"/>
          </a:solidFill>
          <a:ln w="38100">
            <a:solidFill>
              <a:srgbClr val="CC33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Truyền</a:t>
            </a:r>
            <a:endParaRPr lang="en-US" altLang="en-US" sz="2800" b="1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bệnh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cho</a:t>
            </a:r>
            <a:endParaRPr lang="en-US" altLang="en-US" sz="2800" b="1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charset="0"/>
              </a:rPr>
              <a:t>người</a:t>
            </a:r>
            <a:endParaRPr lang="en-US" alt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75" name="Line 6"/>
          <p:cNvSpPr>
            <a:spLocks noChangeShapeType="1"/>
          </p:cNvSpPr>
          <p:nvPr/>
        </p:nvSpPr>
        <p:spPr bwMode="auto">
          <a:xfrm flipV="1">
            <a:off x="7162800" y="4876799"/>
            <a:ext cx="533400" cy="4571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990600" y="1600200"/>
            <a:ext cx="7086600" cy="267765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altLang="en-US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altLang="en-US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altLang="en-US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/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sâu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bọ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gặm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nhấm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cấp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chăn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đệm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Huấn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săn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mồi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phục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vụ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du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lịch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tán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rừng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thụ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phấn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trồng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81000" y="4419600"/>
            <a:ext cx="8534400" cy="1415772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</a:rPr>
              <a:t>* </a:t>
            </a:r>
            <a:r>
              <a:rPr lang="en-US" altLang="en-US" sz="2800" b="1" dirty="0" err="1">
                <a:solidFill>
                  <a:srgbClr val="FF3300"/>
                </a:solidFill>
              </a:rPr>
              <a:t>Tác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hại</a:t>
            </a:r>
            <a:r>
              <a:rPr lang="en-US" altLang="en-US" sz="2800" b="1" dirty="0">
                <a:solidFill>
                  <a:srgbClr val="FF3300"/>
                </a:solidFill>
              </a:rPr>
              <a:t>:</a:t>
            </a:r>
          </a:p>
          <a:p>
            <a:pPr eaLnBrk="1" hangingPunct="1"/>
            <a:r>
              <a:rPr lang="en-US" altLang="en-US" sz="2800" b="1" dirty="0"/>
              <a:t>- </a:t>
            </a:r>
            <a:r>
              <a:rPr lang="en-US" altLang="en-US" sz="2800" b="1" dirty="0" err="1"/>
              <a:t>Làm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kinh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tế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nông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nghiệp</a:t>
            </a:r>
            <a:r>
              <a:rPr lang="en-US" altLang="en-US" sz="2800" b="1" dirty="0"/>
              <a:t> (</a:t>
            </a:r>
            <a:r>
              <a:rPr lang="en-US" altLang="en-US" sz="2800" b="1" dirty="0" err="1"/>
              <a:t>ăn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hạt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quả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cá</a:t>
            </a:r>
            <a:r>
              <a:rPr lang="en-US" altLang="en-US" sz="2800" b="1" dirty="0"/>
              <a:t>…)</a:t>
            </a:r>
          </a:p>
          <a:p>
            <a:pPr eaLnBrk="1" hangingPunct="1"/>
            <a:r>
              <a:rPr lang="en-US" altLang="en-US" sz="2800" b="1" dirty="0"/>
              <a:t>- </a:t>
            </a:r>
            <a:r>
              <a:rPr lang="en-US" altLang="en-US" sz="2800" b="1" dirty="0" err="1"/>
              <a:t>Là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động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vật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truyền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bệnh</a:t>
            </a:r>
            <a:r>
              <a:rPr lang="en-US" altLang="en-US" sz="2800" b="1" dirty="0"/>
              <a:t>.</a:t>
            </a:r>
            <a:r>
              <a:rPr lang="en-US" altLang="en-US" sz="2800" dirty="0"/>
              <a:t>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36637"/>
            <a:ext cx="4191000" cy="487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alt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III. VAI TRÒ CỦA CHIM: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98048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itchFamily="34" charset="0"/>
                <a:cs typeface="Arial" pitchFamily="34" charset="0"/>
              </a:rPr>
              <a:t>BÀI 44.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46196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 DẠNG VÀ ĐẶC ĐIỂM CHUNG CỦA LỚP CHIM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6" descr="viet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6019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quí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5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im qu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066800"/>
            <a:ext cx="7599348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CÁC LOÀI CHIM QUÝ HIẾM Ở VIỆT NAM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3" descr="https://encrypted-tbn1.gstatic.com/images?q=tbn:ANd9GcRJDmBasbyWS5bvqueCvl10RZTpXLq-Sh_NBkhi5R6ybTc6Jq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123" y="1066800"/>
            <a:ext cx="257907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[​IM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215" y="1066800"/>
            <a:ext cx="222738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6" descr="https://encrypted-tbn3.gstatic.com/images?q=tbn:ANd9GcTUExFm0UrvOMl4p-evRVnK4MLUsBeO148SL9ABkTQrKf-_zM-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3138" y="1066800"/>
            <a:ext cx="22664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848380"/>
            <a:ext cx="716280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hiếm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săn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thịt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Dia Meditation &quot;Passion/Ostern&quot;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124200" y="3733800"/>
            <a:ext cx="30480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3" descr="Mau 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5200"/>
            <a:ext cx="32004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3" descr="Ractha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779654" y="3657600"/>
            <a:ext cx="3364345" cy="3124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400" y="3515380"/>
            <a:ext cx="2057400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Cháy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rừng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3439180"/>
            <a:ext cx="2743200" cy="52322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hậu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393757"/>
            <a:ext cx="3200400" cy="49244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itchFamily="34" charset="0"/>
                <a:cs typeface="Arial" pitchFamily="34" charset="0"/>
              </a:rPr>
              <a:t>Ô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trường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08002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suy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giảm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chim</a:t>
            </a:r>
            <a:endParaRPr lang="vi-VN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5" descr="seu-dau-do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81450"/>
            <a:ext cx="4343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12"/>
          <p:cNvSpPr txBox="1">
            <a:spLocks noChangeArrowheads="1"/>
          </p:cNvSpPr>
          <p:nvPr/>
        </p:nvSpPr>
        <p:spPr bwMode="auto">
          <a:xfrm>
            <a:off x="2971800" y="3810000"/>
            <a:ext cx="2438400" cy="584775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Sếu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endParaRPr lang="en-US" alt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5" descr="Vn_Quc_gia_Tram_Ch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181600" cy="36576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13"/>
          <p:cNvSpPr txBox="1">
            <a:spLocks noChangeArrowheads="1"/>
          </p:cNvSpPr>
          <p:nvPr/>
        </p:nvSpPr>
        <p:spPr bwMode="auto">
          <a:xfrm>
            <a:off x="3222625" y="2659063"/>
            <a:ext cx="20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50" name="AutoShape 16"/>
          <p:cNvSpPr>
            <a:spLocks noChangeArrowheads="1"/>
          </p:cNvSpPr>
          <p:nvPr/>
        </p:nvSpPr>
        <p:spPr bwMode="auto">
          <a:xfrm rot="-1768553">
            <a:off x="2461026" y="3659562"/>
            <a:ext cx="762000" cy="2203875"/>
          </a:xfrm>
          <a:prstGeom prst="curvedRightArrow">
            <a:avLst>
              <a:gd name="adj1" fmla="val 44000"/>
              <a:gd name="adj2" fmla="val 88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422970"/>
            <a:ext cx="2971800" cy="3539430"/>
          </a:xfrm>
          <a:prstGeom prst="rect">
            <a:avLst/>
          </a:prstGeom>
          <a:solidFill>
            <a:srgbClr val="CC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Nghiêm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cấm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săn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quí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hiếm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tồn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92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76090526_0845f538c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4762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CUC PHU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8" y="228600"/>
            <a:ext cx="475405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4800600" y="3581400"/>
            <a:ext cx="281940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Khướu</a:t>
            </a:r>
            <a:r>
              <a:rPr lang="en-US" alt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mỏ</a:t>
            </a:r>
            <a:r>
              <a:rPr lang="en-US" alt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alt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2794000" y="2819400"/>
            <a:ext cx="20066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Ninh Bình</a:t>
            </a:r>
          </a:p>
        </p:txBody>
      </p:sp>
      <p:sp>
        <p:nvSpPr>
          <p:cNvPr id="32774" name="AutoShape 9"/>
          <p:cNvSpPr>
            <a:spLocks noChangeArrowheads="1"/>
          </p:cNvSpPr>
          <p:nvPr/>
        </p:nvSpPr>
        <p:spPr bwMode="auto">
          <a:xfrm rot="-1768553">
            <a:off x="2340204" y="3284304"/>
            <a:ext cx="762000" cy="2075527"/>
          </a:xfrm>
          <a:prstGeom prst="curvedRightArrow">
            <a:avLst>
              <a:gd name="adj1" fmla="val 44000"/>
              <a:gd name="adj2" fmla="val 88000"/>
              <a:gd name="adj3" fmla="val 3333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99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AT TI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5029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7" descr="storreskrikorn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8" t="12617" r="13863" b="14485"/>
          <a:stretch>
            <a:fillRect/>
          </a:stretch>
        </p:blipFill>
        <p:spPr bwMode="auto">
          <a:xfrm>
            <a:off x="4419600" y="358140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6175375" y="6172200"/>
            <a:ext cx="2511425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alt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bàng</a:t>
            </a:r>
            <a:r>
              <a:rPr lang="en-US" alt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đen</a:t>
            </a:r>
            <a:endParaRPr lang="en-US" alt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AutoShape 9"/>
          <p:cNvSpPr>
            <a:spLocks noChangeArrowheads="1"/>
          </p:cNvSpPr>
          <p:nvPr/>
        </p:nvSpPr>
        <p:spPr bwMode="auto">
          <a:xfrm rot="-1768553">
            <a:off x="4776067" y="2707643"/>
            <a:ext cx="762000" cy="2268769"/>
          </a:xfrm>
          <a:prstGeom prst="curvedRightArrow">
            <a:avLst>
              <a:gd name="adj1" fmla="val 44000"/>
              <a:gd name="adj2" fmla="val 88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533400"/>
            <a:ext cx="3200400" cy="2554545"/>
          </a:xfrm>
          <a:prstGeom prst="rect">
            <a:avLst/>
          </a:prstGeom>
          <a:solidFill>
            <a:srgbClr val="CC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hoang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góp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267200"/>
            <a:ext cx="3352800" cy="181588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nguồn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địa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659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115669"/>
            <a:ext cx="2514600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8" r:id="rId2" imgW="8609524" imgH="5866667"/>
        </mc:Choice>
        <mc:Fallback>
          <p:control r:id="rId2" imgW="8609524" imgH="5866667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838200"/>
                  <a:ext cx="8610600" cy="5867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16406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BÀI 44.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685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 DẠNG VÀ ĐẶC ĐIỂM CHUNG CỦA LỚP CHIM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" y="1325563"/>
            <a:ext cx="4343400" cy="5794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CÁC NHÓM CHIM: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6" descr="viet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24100"/>
            <a:ext cx="685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0600" y="22860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*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đa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dạng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b="1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2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rames PPT 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7" name="Picture 3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433763"/>
            <a:ext cx="27146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Picture 4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754313"/>
            <a:ext cx="27305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Picture 5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3443288"/>
            <a:ext cx="34544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6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06775"/>
            <a:ext cx="346868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1" name="Picture 7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2332038"/>
            <a:ext cx="343852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2" name="Picture 8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2984500"/>
            <a:ext cx="19383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3" name="AutoShape 9"/>
          <p:cNvSpPr>
            <a:spLocks/>
          </p:cNvSpPr>
          <p:nvPr/>
        </p:nvSpPr>
        <p:spPr bwMode="auto">
          <a:xfrm>
            <a:off x="2495550" y="2332038"/>
            <a:ext cx="381000" cy="3048000"/>
          </a:xfrm>
          <a:prstGeom prst="leftBrace">
            <a:avLst>
              <a:gd name="adj1" fmla="val 66667"/>
              <a:gd name="adj2" fmla="val 50000"/>
            </a:avLst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994" name="AutoShape 10"/>
          <p:cNvSpPr>
            <a:spLocks noChangeArrowheads="1"/>
          </p:cNvSpPr>
          <p:nvPr/>
        </p:nvSpPr>
        <p:spPr bwMode="auto">
          <a:xfrm>
            <a:off x="1962150" y="3724275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995" name="AutoShape 11"/>
          <p:cNvSpPr>
            <a:spLocks noChangeArrowheads="1"/>
          </p:cNvSpPr>
          <p:nvPr/>
        </p:nvSpPr>
        <p:spPr bwMode="auto">
          <a:xfrm>
            <a:off x="57150" y="3322638"/>
            <a:ext cx="1752600" cy="1371600"/>
          </a:xfrm>
          <a:prstGeom prst="flowChartAlternateProcess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Đặc điểm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 chung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381000"/>
            <a:ext cx="3657600" cy="584775"/>
          </a:xfrm>
          <a:prstGeom prst="rect">
            <a:avLst/>
          </a:prstGeom>
          <a:solidFill>
            <a:srgbClr val="CC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TỔNG KẾT BÀI</a:t>
            </a:r>
          </a:p>
        </p:txBody>
      </p:sp>
    </p:spTree>
    <p:extLst>
      <p:ext uri="{BB962C8B-B14F-4D97-AF65-F5344CB8AC3E}">
        <p14:creationId xmlns:p14="http://schemas.microsoft.com/office/powerpoint/2010/main" val="5085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3" grpId="0" animBg="1"/>
      <p:bldP spid="169994" grpId="0" animBg="1"/>
      <p:bldP spid="16999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/>
          </p:cNvGrpSpPr>
          <p:nvPr/>
        </p:nvGrpSpPr>
        <p:grpSpPr bwMode="auto">
          <a:xfrm rot="8700985" flipH="1">
            <a:off x="349414" y="425544"/>
            <a:ext cx="1192621" cy="831704"/>
            <a:chOff x="1777" y="666"/>
            <a:chExt cx="617" cy="816"/>
          </a:xfrm>
        </p:grpSpPr>
        <p:pic>
          <p:nvPicPr>
            <p:cNvPr id="7" name="Picture 5" descr="Picture9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666"/>
              <a:ext cx="612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-4109579">
              <a:off x="1964" y="1062"/>
              <a:ext cx="202" cy="576"/>
            </a:xfrm>
            <a:prstGeom prst="flowChartCollat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643813" y="5257800"/>
          <a:ext cx="1500187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Photo Editor Photo" r:id="rId5" imgW="1400000" imgH="1428949" progId="">
                  <p:embed/>
                </p:oleObj>
              </mc:Choice>
              <mc:Fallback>
                <p:oleObj name="Photo Editor Photo" r:id="rId5" imgW="1400000" imgH="1428949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5257800"/>
                        <a:ext cx="1500187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 descr="BD1471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24" y="990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90800" y="304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00200"/>
            <a:ext cx="7445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SGK/146 (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trừ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1).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199" y="2667000"/>
            <a:ext cx="510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mục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352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Chuẩn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46: THỎ.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thỏ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nuôi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chó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b="1" dirty="0" err="1">
                <a:latin typeface="Arial" pitchFamily="34" charset="0"/>
                <a:cs typeface="Arial" pitchFamily="34" charset="0"/>
              </a:rPr>
              <a:t>mèo</a:t>
            </a:r>
            <a:r>
              <a:rPr lang="en-US" altLang="en-US" sz="3200" b="1" dirty="0">
                <a:latin typeface="Arial" pitchFamily="34" charset="0"/>
                <a:cs typeface="Arial" pitchFamily="34" charset="0"/>
              </a:rPr>
              <a:t>).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4953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Kẻ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SGK/ 150.</a:t>
            </a:r>
          </a:p>
        </p:txBody>
      </p:sp>
    </p:spTree>
    <p:extLst>
      <p:ext uri="{BB962C8B-B14F-4D97-AF65-F5344CB8AC3E}">
        <p14:creationId xmlns:p14="http://schemas.microsoft.com/office/powerpoint/2010/main" val="40656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Frames PPT 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6" name="Group 2"/>
          <p:cNvGrpSpPr>
            <a:grpSpLocks/>
          </p:cNvGrpSpPr>
          <p:nvPr/>
        </p:nvGrpSpPr>
        <p:grpSpPr bwMode="auto">
          <a:xfrm rot="1131976">
            <a:off x="3429000" y="4495800"/>
            <a:ext cx="2362200" cy="1600200"/>
            <a:chOff x="669" y="2064"/>
            <a:chExt cx="675" cy="503"/>
          </a:xfrm>
        </p:grpSpPr>
        <p:pic>
          <p:nvPicPr>
            <p:cNvPr id="36880" name="Picture 3" descr="HOAHONG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4" descr="HOA NO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 rot="-9039448">
            <a:off x="-381000" y="685800"/>
            <a:ext cx="8382000" cy="6248400"/>
            <a:chOff x="480" y="192"/>
            <a:chExt cx="4176" cy="3120"/>
          </a:xfrm>
        </p:grpSpPr>
        <p:sp>
          <p:nvSpPr>
            <p:cNvPr id="36877" name="Oval 6"/>
            <p:cNvSpPr>
              <a:spLocks noChangeArrowheads="1"/>
            </p:cNvSpPr>
            <p:nvPr/>
          </p:nvSpPr>
          <p:spPr bwMode="auto">
            <a:xfrm>
              <a:off x="2596" y="192"/>
              <a:ext cx="480" cy="48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8" name="Oval 7"/>
            <p:cNvSpPr>
              <a:spLocks noChangeArrowheads="1"/>
            </p:cNvSpPr>
            <p:nvPr/>
          </p:nvSpPr>
          <p:spPr bwMode="auto">
            <a:xfrm>
              <a:off x="480" y="2784"/>
              <a:ext cx="576" cy="528"/>
            </a:xfrm>
            <a:prstGeom prst="ellipse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9" name="Oval 8"/>
            <p:cNvSpPr>
              <a:spLocks noChangeArrowheads="1"/>
            </p:cNvSpPr>
            <p:nvPr/>
          </p:nvSpPr>
          <p:spPr bwMode="auto">
            <a:xfrm>
              <a:off x="4128" y="2448"/>
              <a:ext cx="528" cy="528"/>
            </a:xfrm>
            <a:prstGeom prst="ellipse">
              <a:avLst/>
            </a:prstGeom>
            <a:gradFill rotWithShape="0">
              <a:gsLst>
                <a:gs pos="0">
                  <a:srgbClr val="339966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4419600" y="3657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4800600" y="4038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6870" name="Picture 11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59105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7648575" y="4876800"/>
            <a:ext cx="457200" cy="533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CC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33CCFF"/>
              </a:solidFill>
              <a:latin typeface="Times New Roman" pitchFamily="18" charset="0"/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381000" y="990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C00CC">
                  <a:alpha val="85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914400" y="48768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8229600" y="41910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6875" name="Picture 16" descr="DOV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534">
            <a:off x="1412878" y="3800373"/>
            <a:ext cx="18288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6934200" cy="5257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0556"/>
              </a:avLst>
            </a:prstTxWarp>
          </a:bodyPr>
          <a:lstStyle/>
          <a:p>
            <a:pPr algn="ctr"/>
            <a:r>
              <a:rPr lang="pt-BR" sz="4400" kern="1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/>
              </a:rPr>
              <a:t>CHUÙC CAÙC EM HOÏC TOÁT</a:t>
            </a:r>
            <a:endParaRPr lang="en-US" sz="4400" kern="10">
              <a:ln w="9525">
                <a:solidFill>
                  <a:srgbClr val="FF66FF"/>
                </a:solidFill>
                <a:round/>
                <a:headEnd/>
                <a:tailEnd/>
              </a:ln>
              <a:solidFill>
                <a:srgbClr val="FF0000"/>
              </a:solidFill>
              <a:latin typeface="VNI-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369807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quí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060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5562600"/>
            <a:ext cx="148045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858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9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22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28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4" grpId="0" animBg="1"/>
      <p:bldP spid="41996" grpId="0" animBg="1" autoUpdateAnimBg="0"/>
      <p:bldP spid="41997" grpId="0" animBg="1"/>
      <p:bldP spid="41998" grpId="0" animBg="1"/>
      <p:bldP spid="41999" grpId="0" animBg="1"/>
      <p:bldP spid="420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ChangeArrowheads="1"/>
          </p:cNvSpPr>
          <p:nvPr/>
        </p:nvSpPr>
        <p:spPr bwMode="auto">
          <a:xfrm>
            <a:off x="0" y="2590800"/>
            <a:ext cx="1905000" cy="1447800"/>
          </a:xfrm>
          <a:prstGeom prst="rightArrow">
            <a:avLst>
              <a:gd name="adj1" fmla="val 50000"/>
              <a:gd name="adj2" fmla="val 32895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Arial" charset="0"/>
              </a:rPr>
              <a:t>Lớp chim</a:t>
            </a:r>
          </a:p>
        </p:txBody>
      </p:sp>
      <p:sp>
        <p:nvSpPr>
          <p:cNvPr id="141315" name="AutoShape 3"/>
          <p:cNvSpPr>
            <a:spLocks/>
          </p:cNvSpPr>
          <p:nvPr/>
        </p:nvSpPr>
        <p:spPr bwMode="auto">
          <a:xfrm>
            <a:off x="1905000" y="519113"/>
            <a:ext cx="500063" cy="5638800"/>
          </a:xfrm>
          <a:prstGeom prst="leftBrace">
            <a:avLst>
              <a:gd name="adj1" fmla="val 93968"/>
              <a:gd name="adj2" fmla="val 50000"/>
            </a:avLst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5562600" y="685800"/>
            <a:ext cx="7620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>
            <a:off x="5257800" y="3505200"/>
            <a:ext cx="7620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9" name="Line 17"/>
          <p:cNvSpPr>
            <a:spLocks noChangeShapeType="1"/>
          </p:cNvSpPr>
          <p:nvPr/>
        </p:nvSpPr>
        <p:spPr bwMode="auto">
          <a:xfrm>
            <a:off x="5486400" y="6096000"/>
            <a:ext cx="7620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1337" name="Picture 25" descr="3 chim danh nh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0"/>
          <a:stretch>
            <a:fillRect/>
          </a:stretch>
        </p:blipFill>
        <p:spPr bwMode="auto">
          <a:xfrm>
            <a:off x="6248400" y="4648200"/>
            <a:ext cx="25908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38" name="Picture 26" descr="3550040027_abf09045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3048000"/>
            <a:ext cx="2819400" cy="7620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alt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bơi</a:t>
            </a:r>
            <a:endParaRPr lang="en-US" alt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2200" y="304800"/>
            <a:ext cx="3124200" cy="7620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chạy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0" y="5791200"/>
            <a:ext cx="2971800" cy="76200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bay</a:t>
            </a:r>
          </a:p>
        </p:txBody>
      </p:sp>
      <p:pic>
        <p:nvPicPr>
          <p:cNvPr id="14" name="Picture 100" descr="da dieu m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3715" r="8333" b="7048"/>
          <a:stretch>
            <a:fillRect/>
          </a:stretch>
        </p:blipFill>
        <p:spPr bwMode="auto">
          <a:xfrm>
            <a:off x="6324600" y="76200"/>
            <a:ext cx="2133600" cy="21336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5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nimBg="1"/>
      <p:bldP spid="141315" grpId="0" animBg="1"/>
      <p:bldP spid="141317" grpId="0" animBg="1"/>
      <p:bldP spid="141324" grpId="0" animBg="1"/>
      <p:bldP spid="141329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63" name="Group 67"/>
          <p:cNvGraphicFramePr>
            <a:graphicFrameLocks noGrp="1"/>
          </p:cNvGraphicFramePr>
          <p:nvPr/>
        </p:nvGraphicFramePr>
        <p:xfrm>
          <a:off x="76200" y="1881186"/>
          <a:ext cx="8839200" cy="4748214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253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7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7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Cấu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tạo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76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77" name="Text Box 52"/>
          <p:cNvSpPr txBox="1">
            <a:spLocks noChangeArrowheads="1"/>
          </p:cNvSpPr>
          <p:nvPr/>
        </p:nvSpPr>
        <p:spPr bwMode="auto">
          <a:xfrm>
            <a:off x="1066800" y="190500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Nhóm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78" name="Text Box 53"/>
          <p:cNvSpPr txBox="1">
            <a:spLocks noChangeArrowheads="1"/>
          </p:cNvSpPr>
          <p:nvPr/>
        </p:nvSpPr>
        <p:spPr bwMode="auto">
          <a:xfrm>
            <a:off x="2819400" y="2209800"/>
            <a:ext cx="121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chạy</a:t>
            </a:r>
            <a:endParaRPr lang="en-US" alt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79" name="Text Box 54"/>
          <p:cNvSpPr txBox="1">
            <a:spLocks noChangeArrowheads="1"/>
          </p:cNvSpPr>
          <p:nvPr/>
        </p:nvSpPr>
        <p:spPr bwMode="auto">
          <a:xfrm>
            <a:off x="5105400" y="2209800"/>
            <a:ext cx="121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bơi</a:t>
            </a:r>
            <a:endParaRPr lang="en-US" alt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80" name="Text Box 55"/>
          <p:cNvSpPr txBox="1">
            <a:spLocks noChangeArrowheads="1"/>
          </p:cNvSpPr>
          <p:nvPr/>
        </p:nvSpPr>
        <p:spPr bwMode="auto">
          <a:xfrm>
            <a:off x="7315200" y="2209800"/>
            <a:ext cx="114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bay</a:t>
            </a:r>
          </a:p>
        </p:txBody>
      </p:sp>
      <p:sp>
        <p:nvSpPr>
          <p:cNvPr id="6181" name="Text Box 56"/>
          <p:cNvSpPr txBox="1">
            <a:spLocks noChangeArrowheads="1"/>
          </p:cNvSpPr>
          <p:nvPr/>
        </p:nvSpPr>
        <p:spPr bwMode="auto">
          <a:xfrm>
            <a:off x="146050" y="2895600"/>
            <a:ext cx="198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latin typeface="Arial" pitchFamily="34" charset="0"/>
                <a:cs typeface="Arial" pitchFamily="34" charset="0"/>
              </a:rPr>
              <a:t>điểm</a:t>
            </a:r>
            <a:endParaRPr lang="en-US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82" name="Line 63"/>
          <p:cNvSpPr>
            <a:spLocks noChangeShapeType="1"/>
          </p:cNvSpPr>
          <p:nvPr/>
        </p:nvSpPr>
        <p:spPr bwMode="auto">
          <a:xfrm>
            <a:off x="152400" y="1925780"/>
            <a:ext cx="2133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83" name="Text Box 69"/>
          <p:cNvSpPr txBox="1">
            <a:spLocks noChangeArrowheads="1"/>
          </p:cNvSpPr>
          <p:nvPr/>
        </p:nvSpPr>
        <p:spPr bwMode="auto">
          <a:xfrm>
            <a:off x="147637" y="5257800"/>
            <a:ext cx="10839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Dạng</a:t>
            </a:r>
            <a:endParaRPr lang="en-US" alt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84" name="Line 70"/>
          <p:cNvSpPr>
            <a:spLocks noChangeShapeType="1"/>
          </p:cNvSpPr>
          <p:nvPr/>
        </p:nvSpPr>
        <p:spPr bwMode="auto">
          <a:xfrm>
            <a:off x="1143000" y="498763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85" name="Line 71"/>
          <p:cNvSpPr>
            <a:spLocks noChangeShapeType="1"/>
          </p:cNvSpPr>
          <p:nvPr/>
        </p:nvSpPr>
        <p:spPr bwMode="auto">
          <a:xfrm flipH="1">
            <a:off x="1143000" y="5791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86" name="Text Box 72"/>
          <p:cNvSpPr txBox="1">
            <a:spLocks noChangeArrowheads="1"/>
          </p:cNvSpPr>
          <p:nvPr/>
        </p:nvSpPr>
        <p:spPr bwMode="auto">
          <a:xfrm>
            <a:off x="1143000" y="5181600"/>
            <a:ext cx="1191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loài</a:t>
            </a:r>
            <a:endParaRPr lang="en-US" altLang="en-US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87" name="Text Box 74"/>
          <p:cNvSpPr txBox="1">
            <a:spLocks noChangeArrowheads="1"/>
          </p:cNvSpPr>
          <p:nvPr/>
        </p:nvSpPr>
        <p:spPr bwMode="auto">
          <a:xfrm>
            <a:off x="1066800" y="5943600"/>
            <a:ext cx="1380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altLang="en-US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diện</a:t>
            </a:r>
            <a:endParaRPr lang="en-US" altLang="en-US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88" name="Text Box 75"/>
          <p:cNvSpPr txBox="1">
            <a:spLocks noChangeArrowheads="1"/>
          </p:cNvSpPr>
          <p:nvPr/>
        </p:nvSpPr>
        <p:spPr bwMode="auto">
          <a:xfrm>
            <a:off x="1143000" y="1305580"/>
            <a:ext cx="670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3300"/>
                </a:solidFill>
                <a:latin typeface="Arial" charset="0"/>
              </a:rPr>
              <a:t>BẢNG TÌM HIỂU VỀ CÁC NHÓM CHIM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52400" y="101025"/>
            <a:ext cx="8843962" cy="107721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</a:rPr>
              <a:t>Nghiên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cứu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thông</a:t>
            </a:r>
            <a:r>
              <a:rPr lang="en-US" altLang="en-US" sz="3200" b="1" dirty="0">
                <a:solidFill>
                  <a:srgbClr val="0000FF"/>
                </a:solidFill>
              </a:rPr>
              <a:t> tin SGK, TLN </a:t>
            </a:r>
            <a:r>
              <a:rPr lang="en-US" altLang="en-US" sz="3200" b="1" dirty="0" err="1">
                <a:solidFill>
                  <a:srgbClr val="0000FF"/>
                </a:solidFill>
                <a:hlinkClick r:id="rId2" action="ppaction://hlinkfile"/>
              </a:rPr>
              <a:t>hoàn</a:t>
            </a:r>
            <a:r>
              <a:rPr lang="en-US" altLang="en-US" sz="3200" b="1" dirty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hlinkClick r:id="rId2" action="ppaction://hlinkfile"/>
              </a:rPr>
              <a:t>thành</a:t>
            </a:r>
            <a:r>
              <a:rPr lang="en-US" altLang="en-US" sz="3200" b="1" dirty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hlinkClick r:id="rId2" action="ppaction://hlinkfile"/>
              </a:rPr>
              <a:t>bảng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</a:rPr>
              <a:t>:</a:t>
            </a:r>
            <a:endParaRPr lang="en-US" altLang="en-US" sz="3200" b="1" dirty="0">
              <a:solidFill>
                <a:srgbClr val="0000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13" name="Group 93"/>
          <p:cNvGraphicFramePr>
            <a:graphicFrameLocks noGrp="1"/>
          </p:cNvGraphicFramePr>
          <p:nvPr/>
        </p:nvGraphicFramePr>
        <p:xfrm>
          <a:off x="76200" y="457200"/>
          <a:ext cx="5867400" cy="6322454"/>
        </p:xfrm>
        <a:graphic>
          <a:graphicData uri="http://schemas.openxmlformats.org/drawingml/2006/table">
            <a:tbl>
              <a:tblPr/>
              <a:tblGrid>
                <a:gridCol w="1046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3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2097"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chạy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3324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11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Cấu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tạo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dạng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loài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diện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215" name="Text Box 95"/>
          <p:cNvSpPr txBox="1">
            <a:spLocks noChangeArrowheads="1"/>
          </p:cNvSpPr>
          <p:nvPr/>
        </p:nvSpPr>
        <p:spPr bwMode="auto">
          <a:xfrm>
            <a:off x="2382980" y="2057400"/>
            <a:ext cx="3657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bay,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chạy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nhanh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hoang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mạc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216" name="Text Box 96"/>
          <p:cNvSpPr txBox="1">
            <a:spLocks noChangeArrowheads="1"/>
          </p:cNvSpPr>
          <p:nvPr/>
        </p:nvSpPr>
        <p:spPr bwMode="auto">
          <a:xfrm>
            <a:off x="2514600" y="3505200"/>
            <a:ext cx="3200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Cánh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yếu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to,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, 2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ngón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217" name="Text Box 97"/>
          <p:cNvSpPr txBox="1">
            <a:spLocks noChangeArrowheads="1"/>
          </p:cNvSpPr>
          <p:nvPr/>
        </p:nvSpPr>
        <p:spPr bwMode="auto">
          <a:xfrm>
            <a:off x="3200400" y="50292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33218" name="Text Box 98"/>
          <p:cNvSpPr txBox="1">
            <a:spLocks noChangeArrowheads="1"/>
          </p:cNvSpPr>
          <p:nvPr/>
        </p:nvSpPr>
        <p:spPr bwMode="auto">
          <a:xfrm>
            <a:off x="2590800" y="6060757"/>
            <a:ext cx="3048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loài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đà</a:t>
            </a:r>
            <a:r>
              <a:rPr lang="en-US" alt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>
                <a:latin typeface="Arial" pitchFamily="34" charset="0"/>
                <a:cs typeface="Arial" pitchFamily="34" charset="0"/>
              </a:rPr>
              <a:t>điểu</a:t>
            </a:r>
            <a:endParaRPr lang="en-US" alt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96" name="Line 99"/>
          <p:cNvSpPr>
            <a:spLocks noChangeShapeType="1"/>
          </p:cNvSpPr>
          <p:nvPr/>
        </p:nvSpPr>
        <p:spPr bwMode="auto">
          <a:xfrm>
            <a:off x="165100" y="533400"/>
            <a:ext cx="20447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5867400" y="1828800"/>
            <a:ext cx="3200571" cy="3429224"/>
            <a:chOff x="3120" y="1248"/>
            <a:chExt cx="2894" cy="2542"/>
          </a:xfrm>
        </p:grpSpPr>
        <p:pic>
          <p:nvPicPr>
            <p:cNvPr id="7204" name="Picture 100" descr="da dieu mĩ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13715" r="8333" b="7048"/>
            <a:stretch>
              <a:fillRect/>
            </a:stretch>
          </p:blipFill>
          <p:spPr bwMode="auto">
            <a:xfrm>
              <a:off x="3360" y="1248"/>
              <a:ext cx="2352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5" name="Text Box 101"/>
            <p:cNvSpPr txBox="1">
              <a:spLocks noChangeArrowheads="1"/>
            </p:cNvSpPr>
            <p:nvPr/>
          </p:nvSpPr>
          <p:spPr bwMode="auto">
            <a:xfrm>
              <a:off x="3120" y="3402"/>
              <a:ext cx="2894" cy="388"/>
            </a:xfrm>
            <a:prstGeom prst="rect">
              <a:avLst/>
            </a:prstGeom>
            <a:solidFill>
              <a:srgbClr val="FFF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Đà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điểu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Châu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Mĩ</a:t>
              </a:r>
              <a:endParaRPr lang="en-US" alt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6019800" y="1458151"/>
            <a:ext cx="3124002" cy="3723449"/>
            <a:chOff x="3327" y="1036"/>
            <a:chExt cx="2422" cy="2595"/>
          </a:xfrm>
        </p:grpSpPr>
        <p:pic>
          <p:nvPicPr>
            <p:cNvPr id="7202" name="Picture 103" descr="đa d9ieu ph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" y="1036"/>
              <a:ext cx="2304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3" name="Text Box 104"/>
            <p:cNvSpPr txBox="1">
              <a:spLocks noChangeArrowheads="1"/>
            </p:cNvSpPr>
            <p:nvPr/>
          </p:nvSpPr>
          <p:spPr bwMode="auto">
            <a:xfrm>
              <a:off x="3327" y="3266"/>
              <a:ext cx="2422" cy="365"/>
            </a:xfrm>
            <a:prstGeom prst="rect">
              <a:avLst/>
            </a:prstGeom>
            <a:solidFill>
              <a:srgbClr val="FFF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Đà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điểu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Châu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Phi</a:t>
              </a:r>
            </a:p>
          </p:txBody>
        </p: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5943600" y="1600200"/>
            <a:ext cx="3063216" cy="3495324"/>
            <a:chOff x="3408" y="1248"/>
            <a:chExt cx="2429" cy="2765"/>
          </a:xfrm>
        </p:grpSpPr>
        <p:pic>
          <p:nvPicPr>
            <p:cNvPr id="7200" name="Picture 106" descr="da dieu u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" y="1248"/>
              <a:ext cx="2352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1" name="Text Box 107"/>
            <p:cNvSpPr txBox="1">
              <a:spLocks noChangeArrowheads="1"/>
            </p:cNvSpPr>
            <p:nvPr/>
          </p:nvSpPr>
          <p:spPr bwMode="auto">
            <a:xfrm>
              <a:off x="3408" y="3599"/>
              <a:ext cx="2425" cy="414"/>
            </a:xfrm>
            <a:prstGeom prst="rect">
              <a:avLst/>
            </a:prstGeom>
            <a:solidFill>
              <a:srgbClr val="FFF3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Đà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điểu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Châu</a:t>
              </a:r>
              <a:r>
                <a:rPr lang="en-US" alt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800" b="1" dirty="0" err="1">
                  <a:latin typeface="Arial" pitchFamily="34" charset="0"/>
                  <a:cs typeface="Arial" pitchFamily="34" charset="0"/>
                </a:rPr>
                <a:t>Úc</a:t>
              </a:r>
              <a:endParaRPr lang="en-US" alt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5" grpId="0"/>
      <p:bldP spid="133216" grpId="0"/>
      <p:bldP spid="133217" grpId="0"/>
      <p:bldP spid="133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CHIM CHẠY - ĐÀ ĐIỂU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ĐÀ ĐIỂU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762000"/>
            <a:ext cx="8534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ostrich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4539129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228600" y="228600"/>
            <a:ext cx="7010400" cy="2971800"/>
          </a:xfrm>
          <a:prstGeom prst="cloudCallout">
            <a:avLst>
              <a:gd name="adj1" fmla="val -23396"/>
              <a:gd name="adj2" fmla="val 80405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điểu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mạc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nóng</a:t>
            </a:r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4953000" y="5446693"/>
            <a:ext cx="3810000" cy="95410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to,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– 3 </a:t>
            </a:r>
            <a:r>
              <a:rPr lang="en-US" alt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ngón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 flipH="1">
            <a:off x="2667000" y="5943600"/>
            <a:ext cx="2286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7" grpId="0" animBg="1"/>
      <p:bldP spid="12288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6&quot; value=&quot;C:\Users\Admin\Desktop\SINH 7. THI HUYỆN\BÀI 44. ĐA DẠNG VÀ ĐĐ CHUNG CỦA LỚP CHIM.pptx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1&quot;/&gt;&lt;/object&gt;&lt;object type=&quot;3&quot; unique_id=&quot;10004&quot;&gt;&lt;property id=&quot;20148&quot; value=&quot;5&quot;/&gt;&lt;property id=&quot;20300&quot; value=&quot;Slide 2&quot;/&gt;&lt;property id=&quot;20307&quot; value=&quot;307&quot;/&gt;&lt;/object&gt;&lt;object type=&quot;3&quot; unique_id=&quot;10005&quot;&gt;&lt;property id=&quot;20148&quot; value=&quot;5&quot;/&gt;&lt;property id=&quot;20300&quot; value=&quot;Slide 3&quot;/&gt;&lt;property id=&quot;20307&quot; value=&quot;376&quot;/&gt;&lt;/object&gt;&lt;object type=&quot;3&quot; unique_id=&quot;10006&quot;&gt;&lt;property id=&quot;20148&quot; value=&quot;5&quot;/&gt;&lt;property id=&quot;20300&quot; value=&quot;Slide 4&quot;/&gt;&lt;property id=&quot;20307&quot; value=&quot;304&quot;/&gt;&lt;/object&gt;&lt;object type=&quot;3&quot; unique_id=&quot;10009&quot;&gt;&lt;property id=&quot;20148&quot; value=&quot;5&quot;/&gt;&lt;property id=&quot;20300&quot; value=&quot;Slide 7&quot;/&gt;&lt;property id=&quot;20307&quot; value=&quot;342&quot;/&gt;&lt;/object&gt;&lt;object type=&quot;3&quot; unique_id=&quot;10010&quot;&gt;&lt;property id=&quot;20148&quot; value=&quot;5&quot;/&gt;&lt;property id=&quot;20300&quot; value=&quot;Slide 8&quot;/&gt;&lt;property id=&quot;20307&quot; value=&quot;343&quot;/&gt;&lt;/object&gt;&lt;object type=&quot;3&quot; unique_id=&quot;10011&quot;&gt;&lt;property id=&quot;20148&quot; value=&quot;5&quot;/&gt;&lt;property id=&quot;20300&quot; value=&quot;Slide 9&quot;/&gt;&lt;property id=&quot;20307&quot; value=&quot;344&quot;/&gt;&lt;/object&gt;&lt;object type=&quot;3&quot; unique_id=&quot;10012&quot;&gt;&lt;property id=&quot;20148&quot; value=&quot;5&quot;/&gt;&lt;property id=&quot;20300&quot; value=&quot;Slide 10&quot;/&gt;&lt;property id=&quot;20307&quot; value=&quot;345&quot;/&gt;&lt;/object&gt;&lt;object type=&quot;3&quot; unique_id=&quot;10013&quot;&gt;&lt;property id=&quot;20148&quot; value=&quot;5&quot;/&gt;&lt;property id=&quot;20300&quot; value=&quot;Slide 12&quot;/&gt;&lt;property id=&quot;20307&quot; value=&quot;346&quot;/&gt;&lt;/object&gt;&lt;object type=&quot;3&quot; unique_id=&quot;10014&quot;&gt;&lt;property id=&quot;20148&quot; value=&quot;5&quot;/&gt;&lt;property id=&quot;20300&quot; value=&quot;Slide 11&quot;/&gt;&lt;property id=&quot;20307&quot; value=&quot;377&quot;/&gt;&lt;/object&gt;&lt;object type=&quot;3&quot; unique_id=&quot;10015&quot;&gt;&lt;property id=&quot;20148&quot; value=&quot;5&quot;/&gt;&lt;property id=&quot;20300&quot; value=&quot;Slide 13&quot;/&gt;&lt;property id=&quot;20307&quot; value=&quot;347&quot;/&gt;&lt;/object&gt;&lt;object type=&quot;3&quot; unique_id=&quot;10016&quot;&gt;&lt;property id=&quot;20148&quot; value=&quot;5&quot;/&gt;&lt;property id=&quot;20300&quot; value=&quot;Slide 15&quot;/&gt;&lt;property id=&quot;20307&quot; value=&quot;348&quot;/&gt;&lt;/object&gt;&lt;object type=&quot;3&quot; unique_id=&quot;10017&quot;&gt;&lt;property id=&quot;20148&quot; value=&quot;5&quot;/&gt;&lt;property id=&quot;20300&quot; value=&quot;Slide 14&quot;/&gt;&lt;property id=&quot;20307&quot; value=&quot;378&quot;/&gt;&lt;/object&gt;&lt;object type=&quot;3&quot; unique_id=&quot;10018&quot;&gt;&lt;property id=&quot;20148&quot; value=&quot;5&quot;/&gt;&lt;property id=&quot;20300&quot; value=&quot;Slide 16&quot;/&gt;&lt;property id=&quot;20307&quot; value=&quot;349&quot;/&gt;&lt;/object&gt;&lt;object type=&quot;3&quot; unique_id=&quot;10019&quot;&gt;&lt;property id=&quot;20148&quot; value=&quot;5&quot;/&gt;&lt;property id=&quot;20300&quot; value=&quot;Slide 17&quot;/&gt;&lt;property id=&quot;20307&quot; value=&quot;350&quot;/&gt;&lt;/object&gt;&lt;object type=&quot;3&quot; unique_id=&quot;10020&quot;&gt;&lt;property id=&quot;20148&quot; value=&quot;5&quot;/&gt;&lt;property id=&quot;20300&quot; value=&quot;Slide 18&quot;/&gt;&lt;property id=&quot;20307&quot; value=&quot;379&quot;/&gt;&lt;/object&gt;&lt;object type=&quot;3&quot; unique_id=&quot;10021&quot;&gt;&lt;property id=&quot;20148&quot; value=&quot;5&quot;/&gt;&lt;property id=&quot;20300&quot; value=&quot;Slide 19&quot;/&gt;&lt;property id=&quot;20307&quot; value=&quot;351&quot;/&gt;&lt;/object&gt;&lt;object type=&quot;3&quot; unique_id=&quot;10022&quot;&gt;&lt;property id=&quot;20148&quot; value=&quot;5&quot;/&gt;&lt;property id=&quot;20300&quot; value=&quot;Slide 20&quot;/&gt;&lt;property id=&quot;20307&quot; value=&quot;374&quot;/&gt;&lt;/object&gt;&lt;object type=&quot;3&quot; unique_id=&quot;10023&quot;&gt;&lt;property id=&quot;20148&quot; value=&quot;5&quot;/&gt;&lt;property id=&quot;20300&quot; value=&quot;Slide 21&quot;/&gt;&lt;property id=&quot;20307&quot; value=&quot;385&quot;/&gt;&lt;/object&gt;&lt;object type=&quot;3&quot; unique_id=&quot;10024&quot;&gt;&lt;property id=&quot;20148&quot; value=&quot;5&quot;/&gt;&lt;property id=&quot;20300&quot; value=&quot;Slide 22 - &amp;quot;II. ĐẶC ĐIỂM CHUNG CỦA CHIM:                                                                                      &quot;/&gt;&lt;property id=&quot;20307&quot; value=&quot;353&quot;/&gt;&lt;/object&gt;&lt;object type=&quot;3&quot; unique_id=&quot;10025&quot;&gt;&lt;property id=&quot;20148&quot; value=&quot;5&quot;/&gt;&lt;property id=&quot;20300&quot; value=&quot;Slide 23 - &amp;quot;II. ĐẶC ĐIỂM CHUNG CỦA CHIM:                                                                                      &quot;/&gt;&lt;property id=&quot;20307&quot; value=&quot;373&quot;/&gt;&lt;/object&gt;&lt;object type=&quot;3&quot; unique_id=&quot;10027&quot;&gt;&lt;property id=&quot;20148&quot; value=&quot;5&quot;/&gt;&lt;property id=&quot;20300&quot; value=&quot;Slide 24 - &amp;quot;III. VAI TRÒ CỦA CHIM:                                                                                            &quot;/&gt;&lt;property id=&quot;20307&quot; value=&quot;355&quot;/&gt;&lt;/object&gt;&lt;object type=&quot;3&quot; unique_id=&quot;10028&quot;&gt;&lt;property id=&quot;20148&quot; value=&quot;5&quot;/&gt;&lt;property id=&quot;20300&quot; value=&quot;Slide 27&quot;/&gt;&lt;property id=&quot;20307&quot; value=&quot;356&quot;/&gt;&lt;/object&gt;&lt;object type=&quot;3&quot; unique_id=&quot;10029&quot;&gt;&lt;property id=&quot;20148&quot; value=&quot;5&quot;/&gt;&lt;property id=&quot;20300&quot; value=&quot;Slide 28&quot;/&gt;&lt;property id=&quot;20307&quot; value=&quot;357&quot;/&gt;&lt;/object&gt;&lt;object type=&quot;3&quot; unique_id=&quot;10030&quot;&gt;&lt;property id=&quot;20148&quot; value=&quot;5&quot;/&gt;&lt;property id=&quot;20300&quot; value=&quot;Slide 29&quot;/&gt;&lt;property id=&quot;20307&quot; value=&quot;358&quot;/&gt;&lt;/object&gt;&lt;object type=&quot;3&quot; unique_id=&quot;10032&quot;&gt;&lt;property id=&quot;20148&quot; value=&quot;5&quot;/&gt;&lt;property id=&quot;20300&quot; value=&quot;Slide 30&quot;/&gt;&lt;property id=&quot;20307&quot; value=&quot;360&quot;/&gt;&lt;/object&gt;&lt;object type=&quot;3&quot; unique_id=&quot;10034&quot;&gt;&lt;property id=&quot;20148&quot; value=&quot;5&quot;/&gt;&lt;property id=&quot;20300&quot; value=&quot;Slide 31&quot;/&gt;&lt;property id=&quot;20307&quot; value=&quot;362&quot;/&gt;&lt;/object&gt;&lt;object type=&quot;3&quot; unique_id=&quot;10035&quot;&gt;&lt;property id=&quot;20148&quot; value=&quot;5&quot;/&gt;&lt;property id=&quot;20300&quot; value=&quot;Slide 25&quot;/&gt;&lt;property id=&quot;20307&quot; value=&quot;363&quot;/&gt;&lt;/object&gt;&lt;object type=&quot;3&quot; unique_id=&quot;10036&quot;&gt;&lt;property id=&quot;20148&quot; value=&quot;5&quot;/&gt;&lt;property id=&quot;20300&quot; value=&quot;Slide 26&quot;/&gt;&lt;property id=&quot;20307&quot; value=&quot;364&quot;/&gt;&lt;/object&gt;&lt;object type=&quot;3&quot; unique_id=&quot;10037&quot;&gt;&lt;property id=&quot;20148&quot; value=&quot;5&quot;/&gt;&lt;property id=&quot;20300&quot; value=&quot;Slide 34&quot;/&gt;&lt;property id=&quot;20307&quot; value=&quot;365&quot;/&gt;&lt;/object&gt;&lt;object type=&quot;3&quot; unique_id=&quot;10038&quot;&gt;&lt;property id=&quot;20148&quot; value=&quot;5&quot;/&gt;&lt;property id=&quot;20300&quot; value=&quot;Slide 35&quot;/&gt;&lt;property id=&quot;20307&quot; value=&quot;366&quot;/&gt;&lt;/object&gt;&lt;object type=&quot;3&quot; unique_id=&quot;10039&quot;&gt;&lt;property id=&quot;20148&quot; value=&quot;5&quot;/&gt;&lt;property id=&quot;20300&quot; value=&quot;Slide 36 - &amp;quot;III. VAI TRÒ CỦA CHIM:                                                                                            &quot;/&gt;&lt;property id=&quot;20307&quot; value=&quot;375&quot;/&gt;&lt;/object&gt;&lt;object type=&quot;3&quot; unique_id=&quot;10042&quot;&gt;&lt;property id=&quot;20148&quot; value=&quot;5&quot;/&gt;&lt;property id=&quot;20300&quot; value=&quot;Slide 39&quot;/&gt;&lt;property id=&quot;20307&quot; value=&quot;369&quot;/&gt;&lt;/object&gt;&lt;object type=&quot;3&quot; unique_id=&quot;10043&quot;&gt;&lt;property id=&quot;20148&quot; value=&quot;5&quot;/&gt;&lt;property id=&quot;20300&quot; value=&quot;Slide 40&quot;/&gt;&lt;property id=&quot;20307&quot; value=&quot;370&quot;/&gt;&lt;/object&gt;&lt;object type=&quot;3&quot; unique_id=&quot;10044&quot;&gt;&lt;property id=&quot;20148&quot; value=&quot;5&quot;/&gt;&lt;property id=&quot;20300&quot; value=&quot;Slide 41&quot;/&gt;&lt;property id=&quot;20307&quot; value=&quot;371&quot;/&gt;&lt;/object&gt;&lt;object type=&quot;3&quot; unique_id=&quot;10045&quot;&gt;&lt;property id=&quot;20148&quot; value=&quot;5&quot;/&gt;&lt;property id=&quot;20300&quot; value=&quot;Slide 42&quot;/&gt;&lt;property id=&quot;20307&quot; value=&quot;380&quot;/&gt;&lt;/object&gt;&lt;object type=&quot;3&quot; unique_id=&quot;10046&quot;&gt;&lt;property id=&quot;20148&quot; value=&quot;5&quot;/&gt;&lt;property id=&quot;20300&quot; value=&quot;Slide 43&quot;/&gt;&lt;property id=&quot;20307&quot; value=&quot;372&quot;/&gt;&lt;/object&gt;&lt;object type=&quot;3&quot; unique_id=&quot;10047&quot;&gt;&lt;property id=&quot;20148&quot; value=&quot;5&quot;/&gt;&lt;property id=&quot;20300&quot; value=&quot;Slide 44&quot;/&gt;&lt;property id=&quot;20307&quot; value=&quot;318&quot;/&gt;&lt;/object&gt;&lt;object type=&quot;3&quot; unique_id=&quot;10048&quot;&gt;&lt;property id=&quot;20148&quot; value=&quot;5&quot;/&gt;&lt;property id=&quot;20300&quot; value=&quot;Slide 45&quot;/&gt;&lt;property id=&quot;20307&quot; value=&quot;263&quot;/&gt;&lt;/object&gt;&lt;object type=&quot;3&quot; unique_id=&quot;10097&quot;&gt;&lt;property id=&quot;20148&quot; value=&quot;5&quot;/&gt;&lt;property id=&quot;20300&quot; value=&quot;Slide 33 - &amp;quot;III. VAI TRÒ CỦA CHIM:                                                                                            &quot;/&gt;&lt;property id=&quot;20307&quot; value=&quot;386&quot;/&gt;&lt;/object&gt;&lt;object type=&quot;3&quot; unique_id=&quot;10098&quot;&gt;&lt;property id=&quot;20148&quot; value=&quot;5&quot;/&gt;&lt;property id=&quot;20300&quot; value=&quot;Slide 38&quot;/&gt;&lt;property id=&quot;20307&quot; value=&quot;387&quot;/&gt;&lt;/object&gt;&lt;object type=&quot;3&quot; unique_id=&quot;10668&quot;&gt;&lt;property id=&quot;20148&quot; value=&quot;5&quot;/&gt;&lt;property id=&quot;20300&quot; value=&quot;Slide 5&quot;/&gt;&lt;property id=&quot;20307&quot; value=&quot;389&quot;/&gt;&lt;/object&gt;&lt;object type=&quot;3&quot; unique_id=&quot;10813&quot;&gt;&lt;property id=&quot;20148&quot; value=&quot;5&quot;/&gt;&lt;property id=&quot;20300&quot; value=&quot;Slide 32&quot;/&gt;&lt;property id=&quot;20307&quot; value=&quot;391&quot;/&gt;&lt;/object&gt;&lt;object type=&quot;3&quot; unique_id=&quot;11049&quot;&gt;&lt;property id=&quot;20148&quot; value=&quot;5&quot;/&gt;&lt;property id=&quot;20300&quot; value=&quot;Slide 37&quot;/&gt;&lt;property id=&quot;20307&quot; value=&quot;392&quot;/&gt;&lt;/object&gt;&lt;object type=&quot;3&quot; unique_id=&quot;11238&quot;&gt;&lt;property id=&quot;20148&quot; value=&quot;5&quot;/&gt;&lt;property id=&quot;20300&quot; value=&quot;Slide 6&quot;/&gt;&lt;property id=&quot;20307&quot; value=&quot;393&quot;/&gt;&lt;/object&gt;&lt;/object&gt;&lt;object type=&quot;8&quot; unique_id=&quot;1009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WF_FILE" val="0;C:\Users\Admin\Desktop\SINH 7. THI HUYỆN\CỦNG CỐ PHẦN I.swf"/>
  <p:tag name="MMPROD_CAPTIVATE_SWF_FRAME_COUNT" val="90"/>
  <p:tag name="MMPROD_CAPTIVATE_SWF_FPS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WF_FILE" val="0;C:\Users\Admin\Desktop\SINH 7. THI HUYỆN\CỦNG CỐ .swf"/>
  <p:tag name="MMPROD_CAPTIVATE_SWF_FRAME_COUNT" val="270"/>
  <p:tag name="MMPROD_CAPTIVATE_SWF_FPS" val="30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1491</Words>
  <Application>Microsoft Macintosh PowerPoint</Application>
  <PresentationFormat>On-screen Show (4:3)</PresentationFormat>
  <Paragraphs>233</Paragraphs>
  <Slides>42</Slides>
  <Notes>5</Notes>
  <HiddenSlides>0</HiddenSlides>
  <MMClips>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Wingdings</vt:lpstr>
      <vt:lpstr>VNI-Times</vt:lpstr>
      <vt:lpstr>Times New Roman</vt:lpstr>
      <vt:lpstr>Calibri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ĐẶC ĐIỂM CHUNG CỦA CHIM:                                                                                                                                                                      </vt:lpstr>
      <vt:lpstr>II. ĐẶC ĐIỂM CHUNG CỦA CHIM:                                                                                                                                                                      </vt:lpstr>
      <vt:lpstr>III. VAI TRÒ CỦA CHIM: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VAI TRÒ CỦA CHIM: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III. VAI TRÒ CỦA CHIM: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Windows</dc:creator>
  <cp:lastModifiedBy>dochuyen2505@gmail.com</cp:lastModifiedBy>
  <cp:revision>314</cp:revision>
  <dcterms:created xsi:type="dcterms:W3CDTF">2014-08-03T09:50:14Z</dcterms:created>
  <dcterms:modified xsi:type="dcterms:W3CDTF">2020-05-06T16:48:04Z</dcterms:modified>
</cp:coreProperties>
</file>