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340" r:id="rId2"/>
    <p:sldId id="332" r:id="rId3"/>
    <p:sldId id="333" r:id="rId4"/>
    <p:sldId id="334" r:id="rId5"/>
    <p:sldId id="344" r:id="rId6"/>
    <p:sldId id="345" r:id="rId7"/>
    <p:sldId id="346" r:id="rId8"/>
    <p:sldId id="343" r:id="rId9"/>
    <p:sldId id="335" r:id="rId10"/>
  </p:sldIdLst>
  <p:sldSz cx="12192000" cy="6858000"/>
  <p:notesSz cx="6858000" cy="9144000"/>
  <p:custDataLst>
    <p:tags r:id="rId1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2A19"/>
    <a:srgbClr val="0000CC"/>
    <a:srgbClr val="008000"/>
    <a:srgbClr val="1EBC04"/>
    <a:srgbClr val="FF0066"/>
    <a:srgbClr val="660033"/>
    <a:srgbClr val="FF3399"/>
    <a:srgbClr val="CC0099"/>
    <a:srgbClr val="072901"/>
    <a:srgbClr val="66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152" autoAdjust="0"/>
    <p:restoredTop sz="94660"/>
  </p:normalViewPr>
  <p:slideViewPr>
    <p:cSldViewPr>
      <p:cViewPr varScale="1">
        <p:scale>
          <a:sx n="74" d="100"/>
          <a:sy n="74" d="100"/>
        </p:scale>
        <p:origin x="570" y="222"/>
      </p:cViewPr>
      <p:guideLst>
        <p:guide orient="horz" pos="2160"/>
        <p:guide pos="384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DE457D3-3A85-481A-A305-242EF11590CD}" type="datetimeFigureOut">
              <a:rPr lang="en-US" smtClean="0"/>
              <a:pPr/>
              <a:t>10/2/2021</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BEC93F7-2C09-4821-AC1C-35F41705BFB9}" type="slidenum">
              <a:rPr lang="en-US" smtClean="0"/>
              <a:pPr/>
              <a:t>‹#›</a:t>
            </a:fld>
            <a:endParaRPr lang="en-US"/>
          </a:p>
        </p:txBody>
      </p:sp>
    </p:spTree>
    <p:extLst>
      <p:ext uri="{BB962C8B-B14F-4D97-AF65-F5344CB8AC3E}">
        <p14:creationId xmlns:p14="http://schemas.microsoft.com/office/powerpoint/2010/main" val="35194591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C1DA1C1-1486-44B7-B39F-89D2A2E4507B}" type="datetimeFigureOut">
              <a:rPr lang="en-US" smtClean="0"/>
              <a:pPr/>
              <a:t>10/2/2021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20272D-20CB-40B5-B8C5-192D17F45D8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C1DA1C1-1486-44B7-B39F-89D2A2E4507B}" type="datetimeFigureOut">
              <a:rPr lang="en-US" smtClean="0"/>
              <a:pPr/>
              <a:t>10/2/2021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120272D-20CB-40B5-B8C5-192D17F45D8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C1DA1C1-1486-44B7-B39F-89D2A2E4507B}" type="datetimeFigureOut">
              <a:rPr lang="en-US" smtClean="0"/>
              <a:pPr/>
              <a:t>10/2/2021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20272D-20CB-40B5-B8C5-192D17F45D82}"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C1DA1C1-1486-44B7-B39F-89D2A2E4507B}" type="datetimeFigureOut">
              <a:rPr lang="en-US" smtClean="0"/>
              <a:pPr/>
              <a:t>10/2/2021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20272D-20CB-40B5-B8C5-192D17F45D82}"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C1DA1C1-1486-44B7-B39F-89D2A2E4507B}" type="datetimeFigureOut">
              <a:rPr lang="en-US" smtClean="0"/>
              <a:pPr/>
              <a:t>10/2/2021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20272D-20CB-40B5-B8C5-192D17F45D82}"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C1DA1C1-1486-44B7-B39F-89D2A2E4507B}" type="datetimeFigureOut">
              <a:rPr lang="en-US" smtClean="0"/>
              <a:pPr/>
              <a:t>10/2/2021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20272D-20CB-40B5-B8C5-192D17F45D8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C1DA1C1-1486-44B7-B39F-89D2A2E4507B}" type="datetimeFigureOut">
              <a:rPr lang="en-US" smtClean="0"/>
              <a:pPr/>
              <a:t>10/2/2021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20272D-20CB-40B5-B8C5-192D17F45D82}" type="slidenum">
              <a:rPr lang="en-US" smtClean="0"/>
              <a:pPr/>
              <a:t>‹#›</a:t>
            </a:fld>
            <a:endParaRPr lang="en-US"/>
          </a:p>
        </p:txBody>
      </p:sp>
    </p:spTree>
    <p:extLst>
      <p:ext uri="{BB962C8B-B14F-4D97-AF65-F5344CB8AC3E}">
        <p14:creationId xmlns:p14="http://schemas.microsoft.com/office/powerpoint/2010/main" val="16172543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C1DA1C1-1486-44B7-B39F-89D2A2E4507B}" type="datetimeFigureOut">
              <a:rPr lang="en-US" smtClean="0"/>
              <a:pPr/>
              <a:t>10/2/2021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20272D-20CB-40B5-B8C5-192D17F45D8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C1DA1C1-1486-44B7-B39F-89D2A2E4507B}" type="datetimeFigureOut">
              <a:rPr lang="en-US" smtClean="0"/>
              <a:pPr/>
              <a:t>10/2/2021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20272D-20CB-40B5-B8C5-192D17F45D82}" type="slidenum">
              <a:rPr lang="en-US" smtClean="0"/>
              <a:pPr/>
              <a:t>‹#›</a:t>
            </a:fld>
            <a:endParaRPr lang="en-US"/>
          </a:p>
        </p:txBody>
      </p:sp>
    </p:spTree>
    <p:extLst>
      <p:ext uri="{BB962C8B-B14F-4D97-AF65-F5344CB8AC3E}">
        <p14:creationId xmlns:p14="http://schemas.microsoft.com/office/powerpoint/2010/main" val="38225205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C1DA1C1-1486-44B7-B39F-89D2A2E4507B}" type="datetimeFigureOut">
              <a:rPr lang="en-US" smtClean="0"/>
              <a:pPr/>
              <a:t>10/2/2021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20272D-20CB-40B5-B8C5-192D17F45D82}" type="slidenum">
              <a:rPr lang="en-US" smtClean="0"/>
              <a:pPr/>
              <a:t>‹#›</a:t>
            </a:fld>
            <a:endParaRPr lang="en-US"/>
          </a:p>
        </p:txBody>
      </p:sp>
    </p:spTree>
    <p:extLst>
      <p:ext uri="{BB962C8B-B14F-4D97-AF65-F5344CB8AC3E}">
        <p14:creationId xmlns:p14="http://schemas.microsoft.com/office/powerpoint/2010/main" val="30131856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C1DA1C1-1486-44B7-B39F-89D2A2E4507B}" type="datetimeFigureOut">
              <a:rPr lang="en-US" smtClean="0"/>
              <a:pPr/>
              <a:t>10/2/2021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20272D-20CB-40B5-B8C5-192D17F45D8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C1DA1C1-1486-44B7-B39F-89D2A2E4507B}" type="datetimeFigureOut">
              <a:rPr lang="en-US" smtClean="0"/>
              <a:pPr/>
              <a:t>10/2/2021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20272D-20CB-40B5-B8C5-192D17F45D8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C1DA1C1-1486-44B7-B39F-89D2A2E4507B}" type="datetimeFigureOut">
              <a:rPr lang="en-US" smtClean="0"/>
              <a:pPr/>
              <a:t>10/2/2021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120272D-20CB-40B5-B8C5-192D17F45D8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C1DA1C1-1486-44B7-B39F-89D2A2E4507B}" type="datetimeFigureOut">
              <a:rPr lang="en-US" smtClean="0"/>
              <a:pPr/>
              <a:t>10/2/2021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120272D-20CB-40B5-B8C5-192D17F45D8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8000"/>
        </a:solidFill>
        <a:effectLst/>
      </p:bgPr>
    </p:bg>
    <p:spTree>
      <p:nvGrpSpPr>
        <p:cNvPr id="1" name=""/>
        <p:cNvGrpSpPr/>
        <p:nvPr/>
      </p:nvGrpSpPr>
      <p:grpSpPr>
        <a:xfrm>
          <a:off x="0" y="0"/>
          <a:ext cx="0" cy="0"/>
          <a:chOff x="0" y="0"/>
          <a:chExt cx="0" cy="0"/>
        </a:xfrm>
      </p:grpSpPr>
      <p:sp>
        <p:nvSpPr>
          <p:cNvPr id="7" name="9Slide.vn - 2019">
            <a:extLst>
              <a:ext uri="{FF2B5EF4-FFF2-40B4-BE49-F238E27FC236}">
                <a16:creationId xmlns:a16="http://schemas.microsoft.com/office/drawing/2014/main" xmlns="" id="{50101553-EBF4-49AD-9477-BD8C955A8820}"/>
              </a:ext>
            </a:extLst>
          </p:cNvPr>
          <p:cNvSpPr txBox="1"/>
          <p:nvPr userDrawn="1"/>
        </p:nvSpPr>
        <p:spPr>
          <a:xfrm>
            <a:off x="0" y="-1604665"/>
            <a:ext cx="12192000" cy="461665"/>
          </a:xfrm>
          <a:prstGeom prst="rect">
            <a:avLst/>
          </a:prstGeom>
          <a:noFill/>
        </p:spPr>
        <p:txBody>
          <a:bodyPr vert="horz" rtlCol="0">
            <a:spAutoFit/>
          </a:bodyPr>
          <a:lstStyle/>
          <a:p>
            <a:pPr algn="ctr"/>
            <a:r>
              <a:rPr lang="en-US" sz="2400">
                <a:solidFill>
                  <a:srgbClr val="CFCFCF"/>
                </a:solidFill>
              </a:rPr>
              <a:t>www.9slide.vn</a:t>
            </a:r>
          </a:p>
        </p:txBody>
      </p:sp>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1DA1C1-1486-44B7-B39F-89D2A2E4507B}" type="datetimeFigureOut">
              <a:rPr lang="en-US" smtClean="0"/>
              <a:pPr/>
              <a:t>10/2/2021</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120272D-20CB-40B5-B8C5-192D17F45D8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60" r:id="rId2"/>
    <p:sldLayoutId id="2147483650" r:id="rId3"/>
    <p:sldLayoutId id="2147483662" r:id="rId4"/>
    <p:sldLayoutId id="2147483661" r:id="rId5"/>
    <p:sldLayoutId id="2147483651" r:id="rId6"/>
    <p:sldLayoutId id="2147483652" r:id="rId7"/>
    <p:sldLayoutId id="2147483653" r:id="rId8"/>
    <p:sldLayoutId id="2147483654" r:id="rId9"/>
    <p:sldLayoutId id="2147483655" r:id="rId10"/>
    <p:sldLayoutId id="2147483656" r:id="rId11"/>
    <p:sldLayoutId id="2147483657" r:id="rId12"/>
    <p:sldLayoutId id="2147483658" r:id="rId13"/>
    <p:sldLayoutId id="2147483659" r:id="rId14"/>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5000" t="-13000" b="-8000"/>
          </a:stretch>
        </a:blipFill>
        <a:effectLst/>
      </p:bgPr>
    </p:bg>
    <p:spTree>
      <p:nvGrpSpPr>
        <p:cNvPr id="1" name=""/>
        <p:cNvGrpSpPr/>
        <p:nvPr/>
      </p:nvGrpSpPr>
      <p:grpSpPr>
        <a:xfrm>
          <a:off x="0" y="0"/>
          <a:ext cx="0" cy="0"/>
          <a:chOff x="0" y="0"/>
          <a:chExt cx="0" cy="0"/>
        </a:xfrm>
      </p:grpSpPr>
      <p:sp>
        <p:nvSpPr>
          <p:cNvPr id="2" name="Hộp Văn bản 1">
            <a:extLst>
              <a:ext uri="{FF2B5EF4-FFF2-40B4-BE49-F238E27FC236}">
                <a16:creationId xmlns:a16="http://schemas.microsoft.com/office/drawing/2014/main" xmlns="" id="{E163A274-7E79-4F3A-A1C4-00D6894D5917}"/>
              </a:ext>
            </a:extLst>
          </p:cNvPr>
          <p:cNvSpPr txBox="1"/>
          <p:nvPr/>
        </p:nvSpPr>
        <p:spPr>
          <a:xfrm>
            <a:off x="838200" y="1371600"/>
            <a:ext cx="1752600" cy="584775"/>
          </a:xfrm>
          <a:prstGeom prst="rect">
            <a:avLst/>
          </a:prstGeom>
          <a:noFill/>
        </p:spPr>
        <p:txBody>
          <a:bodyPr wrap="square" rtlCol="0">
            <a:spAutoFit/>
          </a:bodyPr>
          <a:lstStyle/>
          <a:p>
            <a:r>
              <a:rPr lang="en-US" sz="3200" b="1"/>
              <a:t>TIẾT </a:t>
            </a:r>
            <a:r>
              <a:rPr lang="en-US" sz="3200" b="1" smtClean="0"/>
              <a:t>17</a:t>
            </a:r>
            <a:endParaRPr lang="en-US" sz="3200" b="1" dirty="0"/>
          </a:p>
        </p:txBody>
      </p:sp>
    </p:spTree>
    <p:extLst>
      <p:ext uri="{BB962C8B-B14F-4D97-AF65-F5344CB8AC3E}">
        <p14:creationId xmlns:p14="http://schemas.microsoft.com/office/powerpoint/2010/main" val="1637667725"/>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3124200" y="2743201"/>
            <a:ext cx="6400800" cy="1015663"/>
          </a:xfrm>
          <a:prstGeom prst="rect">
            <a:avLst/>
          </a:prstGeom>
          <a:noFill/>
          <a:ln>
            <a:noFill/>
          </a:ln>
        </p:spPr>
        <p:txBody>
          <a:bodyPr wrap="square" rtlCol="0">
            <a:spAutoFit/>
          </a:bodyPr>
          <a:lstStyle/>
          <a:p>
            <a:r>
              <a:rPr lang="en-US" sz="6000" b="1" dirty="0">
                <a:solidFill>
                  <a:srgbClr val="FFFF00"/>
                </a:solidFill>
                <a:latin typeface="Times New Roman" pitchFamily="18" charset="0"/>
                <a:cs typeface="Times New Roman" pitchFamily="18" charset="0"/>
              </a:rPr>
              <a:t>III. LUYỆN TẬP</a:t>
            </a:r>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04800" y="101029"/>
            <a:ext cx="11582400" cy="1200329"/>
          </a:xfrm>
          <a:prstGeom prst="rect">
            <a:avLst/>
          </a:prstGeom>
          <a:noFill/>
        </p:spPr>
        <p:txBody>
          <a:bodyPr wrap="square" rtlCol="0">
            <a:spAutoFit/>
          </a:bodyPr>
          <a:lstStyle/>
          <a:p>
            <a:pPr marL="571500" indent="-571500" algn="just"/>
            <a:r>
              <a:rPr lang="en-US" sz="3600" b="1" dirty="0" err="1">
                <a:solidFill>
                  <a:srgbClr val="FFFF00"/>
                </a:solidFill>
                <a:latin typeface="Times New Roman" pitchFamily="18" charset="0"/>
                <a:cs typeface="Times New Roman" pitchFamily="18" charset="0"/>
              </a:rPr>
              <a:t>Bài</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tập</a:t>
            </a:r>
            <a:r>
              <a:rPr lang="en-US" sz="3600" b="1" dirty="0">
                <a:solidFill>
                  <a:srgbClr val="FFFF00"/>
                </a:solidFill>
                <a:latin typeface="Times New Roman" pitchFamily="18" charset="0"/>
                <a:cs typeface="Times New Roman" pitchFamily="18" charset="0"/>
              </a:rPr>
              <a:t> 1: </a:t>
            </a:r>
            <a:r>
              <a:rPr lang="en-US" sz="3600" b="1" dirty="0" err="1">
                <a:solidFill>
                  <a:srgbClr val="FFFF00"/>
                </a:solidFill>
                <a:latin typeface="Times New Roman" pitchFamily="18" charset="0"/>
                <a:cs typeface="Times New Roman" pitchFamily="18" charset="0"/>
              </a:rPr>
              <a:t>Tìm</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các</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từ</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ngữ</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có</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tác</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dụng</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liên</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kết</a:t>
            </a:r>
            <a:r>
              <a:rPr lang="en-US" sz="3600" b="1" dirty="0">
                <a:solidFill>
                  <a:srgbClr val="FFFF00"/>
                </a:solidFill>
                <a:latin typeface="Times New Roman" pitchFamily="18" charset="0"/>
                <a:cs typeface="Times New Roman" pitchFamily="18" charset="0"/>
              </a:rPr>
              <a:t>…</a:t>
            </a:r>
            <a:r>
              <a:rPr lang="en-US" sz="3600" b="1" dirty="0" err="1">
                <a:solidFill>
                  <a:srgbClr val="FFFF00"/>
                </a:solidFill>
                <a:latin typeface="Times New Roman" pitchFamily="18" charset="0"/>
                <a:cs typeface="Times New Roman" pitchFamily="18" charset="0"/>
              </a:rPr>
              <a:t>và</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cho</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biết</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chúng</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thể</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hiện</a:t>
            </a:r>
            <a:r>
              <a:rPr lang="en-US" sz="3600" b="1" dirty="0">
                <a:solidFill>
                  <a:srgbClr val="FFFF00"/>
                </a:solidFill>
                <a:latin typeface="Times New Roman" pitchFamily="18" charset="0"/>
                <a:cs typeface="Times New Roman" pitchFamily="18" charset="0"/>
              </a:rPr>
              <a:t> ý </a:t>
            </a:r>
            <a:r>
              <a:rPr lang="en-US" sz="3600" b="1" err="1">
                <a:solidFill>
                  <a:srgbClr val="FFFF00"/>
                </a:solidFill>
                <a:latin typeface="Times New Roman" pitchFamily="18" charset="0"/>
                <a:cs typeface="Times New Roman" pitchFamily="18" charset="0"/>
              </a:rPr>
              <a:t>nghĩa</a:t>
            </a:r>
            <a:r>
              <a:rPr lang="en-US" sz="3600" b="1">
                <a:solidFill>
                  <a:srgbClr val="FFFF00"/>
                </a:solidFill>
                <a:latin typeface="Times New Roman" pitchFamily="18" charset="0"/>
                <a:cs typeface="Times New Roman" pitchFamily="18" charset="0"/>
              </a:rPr>
              <a:t> gì</a:t>
            </a:r>
            <a:r>
              <a:rPr lang="vi-VN" sz="3600" b="1">
                <a:solidFill>
                  <a:srgbClr val="FFFF00"/>
                </a:solidFill>
                <a:latin typeface="Times New Roman" pitchFamily="18" charset="0"/>
                <a:cs typeface="Times New Roman" pitchFamily="18" charset="0"/>
              </a:rPr>
              <a:t> </a:t>
            </a:r>
            <a:r>
              <a:rPr lang="en-US" sz="3600" b="1">
                <a:solidFill>
                  <a:srgbClr val="FFFF00"/>
                </a:solidFill>
                <a:latin typeface="Times New Roman" pitchFamily="18" charset="0"/>
                <a:cs typeface="Times New Roman" pitchFamily="18" charset="0"/>
              </a:rPr>
              <a:t>?</a:t>
            </a:r>
            <a:endParaRPr lang="en-US" sz="3600" b="1" dirty="0">
              <a:solidFill>
                <a:srgbClr val="FFFF00"/>
              </a:solidFill>
              <a:latin typeface="Times New Roman" pitchFamily="18" charset="0"/>
              <a:cs typeface="Times New Roman" pitchFamily="18" charset="0"/>
            </a:endParaRPr>
          </a:p>
        </p:txBody>
      </p:sp>
      <p:sp>
        <p:nvSpPr>
          <p:cNvPr id="7" name="TextBox 6"/>
          <p:cNvSpPr txBox="1"/>
          <p:nvPr/>
        </p:nvSpPr>
        <p:spPr>
          <a:xfrm>
            <a:off x="304800" y="2157948"/>
            <a:ext cx="11734800" cy="3785652"/>
          </a:xfrm>
          <a:prstGeom prst="rect">
            <a:avLst/>
          </a:prstGeom>
          <a:noFill/>
          <a:ln>
            <a:noFill/>
          </a:ln>
        </p:spPr>
        <p:txBody>
          <a:bodyPr wrap="square" rtlCol="0">
            <a:spAutoFit/>
          </a:bodyPr>
          <a:lstStyle/>
          <a:p>
            <a:pPr marL="571500" indent="-571500" algn="ctr"/>
            <a:r>
              <a:rPr lang="en-US" sz="4800" b="1" dirty="0" err="1">
                <a:solidFill>
                  <a:srgbClr val="FFFF00"/>
                </a:solidFill>
                <a:latin typeface="Times New Roman" pitchFamily="18" charset="0"/>
                <a:cs typeface="Times New Roman" pitchFamily="18" charset="0"/>
              </a:rPr>
              <a:t>Các</a:t>
            </a:r>
            <a:r>
              <a:rPr lang="en-US" sz="4800" b="1" dirty="0">
                <a:solidFill>
                  <a:srgbClr val="FFFF00"/>
                </a:solidFill>
                <a:latin typeface="Times New Roman" pitchFamily="18" charset="0"/>
                <a:cs typeface="Times New Roman" pitchFamily="18" charset="0"/>
              </a:rPr>
              <a:t> </a:t>
            </a:r>
            <a:r>
              <a:rPr lang="en-US" sz="4800" b="1" dirty="0" err="1">
                <a:solidFill>
                  <a:srgbClr val="FFFF00"/>
                </a:solidFill>
                <a:latin typeface="Times New Roman" pitchFamily="18" charset="0"/>
                <a:cs typeface="Times New Roman" pitchFamily="18" charset="0"/>
              </a:rPr>
              <a:t>từ</a:t>
            </a:r>
            <a:r>
              <a:rPr lang="en-US" sz="4800" b="1" dirty="0">
                <a:solidFill>
                  <a:srgbClr val="FFFF00"/>
                </a:solidFill>
                <a:latin typeface="Times New Roman" pitchFamily="18" charset="0"/>
                <a:cs typeface="Times New Roman" pitchFamily="18" charset="0"/>
              </a:rPr>
              <a:t> </a:t>
            </a:r>
            <a:r>
              <a:rPr lang="en-US" sz="4800" b="1" dirty="0" err="1">
                <a:solidFill>
                  <a:srgbClr val="FFFF00"/>
                </a:solidFill>
                <a:latin typeface="Times New Roman" pitchFamily="18" charset="0"/>
                <a:cs typeface="Times New Roman" pitchFamily="18" charset="0"/>
              </a:rPr>
              <a:t>ngữ</a:t>
            </a:r>
            <a:r>
              <a:rPr lang="en-US" sz="4800" b="1" dirty="0">
                <a:solidFill>
                  <a:srgbClr val="FFFF00"/>
                </a:solidFill>
                <a:latin typeface="Times New Roman" pitchFamily="18" charset="0"/>
                <a:cs typeface="Times New Roman" pitchFamily="18" charset="0"/>
              </a:rPr>
              <a:t> </a:t>
            </a:r>
            <a:r>
              <a:rPr lang="en-US" sz="4800" b="1" dirty="0" err="1">
                <a:solidFill>
                  <a:srgbClr val="FFFF00"/>
                </a:solidFill>
                <a:latin typeface="Times New Roman" pitchFamily="18" charset="0"/>
                <a:cs typeface="Times New Roman" pitchFamily="18" charset="0"/>
              </a:rPr>
              <a:t>có</a:t>
            </a:r>
            <a:r>
              <a:rPr lang="en-US" sz="4800" b="1" dirty="0">
                <a:solidFill>
                  <a:srgbClr val="FFFF00"/>
                </a:solidFill>
                <a:latin typeface="Times New Roman" pitchFamily="18" charset="0"/>
                <a:cs typeface="Times New Roman" pitchFamily="18" charset="0"/>
              </a:rPr>
              <a:t> </a:t>
            </a:r>
            <a:r>
              <a:rPr lang="en-US" sz="4800" b="1" dirty="0" err="1">
                <a:solidFill>
                  <a:srgbClr val="FFFF00"/>
                </a:solidFill>
                <a:latin typeface="Times New Roman" pitchFamily="18" charset="0"/>
                <a:cs typeface="Times New Roman" pitchFamily="18" charset="0"/>
              </a:rPr>
              <a:t>tác</a:t>
            </a:r>
            <a:r>
              <a:rPr lang="en-US" sz="4800" b="1" dirty="0">
                <a:solidFill>
                  <a:srgbClr val="FFFF00"/>
                </a:solidFill>
                <a:latin typeface="Times New Roman" pitchFamily="18" charset="0"/>
                <a:cs typeface="Times New Roman" pitchFamily="18" charset="0"/>
              </a:rPr>
              <a:t> </a:t>
            </a:r>
            <a:r>
              <a:rPr lang="en-US" sz="4800" b="1" dirty="0" err="1">
                <a:solidFill>
                  <a:srgbClr val="FFFF00"/>
                </a:solidFill>
                <a:latin typeface="Times New Roman" pitchFamily="18" charset="0"/>
                <a:cs typeface="Times New Roman" pitchFamily="18" charset="0"/>
              </a:rPr>
              <a:t>dụng</a:t>
            </a:r>
            <a:r>
              <a:rPr lang="en-US" sz="4800" b="1" dirty="0">
                <a:solidFill>
                  <a:srgbClr val="FFFF00"/>
                </a:solidFill>
                <a:latin typeface="Times New Roman" pitchFamily="18" charset="0"/>
                <a:cs typeface="Times New Roman" pitchFamily="18" charset="0"/>
              </a:rPr>
              <a:t> </a:t>
            </a:r>
            <a:r>
              <a:rPr lang="en-US" sz="4800" b="1" dirty="0" err="1">
                <a:solidFill>
                  <a:srgbClr val="FFFF00"/>
                </a:solidFill>
                <a:latin typeface="Times New Roman" pitchFamily="18" charset="0"/>
                <a:cs typeface="Times New Roman" pitchFamily="18" charset="0"/>
              </a:rPr>
              <a:t>liên</a:t>
            </a:r>
            <a:r>
              <a:rPr lang="en-US" sz="4800" b="1" dirty="0">
                <a:solidFill>
                  <a:srgbClr val="FFFF00"/>
                </a:solidFill>
                <a:latin typeface="Times New Roman" pitchFamily="18" charset="0"/>
                <a:cs typeface="Times New Roman" pitchFamily="18" charset="0"/>
              </a:rPr>
              <a:t> </a:t>
            </a:r>
            <a:r>
              <a:rPr lang="en-US" sz="4800" b="1" dirty="0" err="1">
                <a:solidFill>
                  <a:srgbClr val="FFFF00"/>
                </a:solidFill>
                <a:latin typeface="Times New Roman" pitchFamily="18" charset="0"/>
                <a:cs typeface="Times New Roman" pitchFamily="18" charset="0"/>
              </a:rPr>
              <a:t>kết</a:t>
            </a:r>
            <a:r>
              <a:rPr lang="en-US" sz="4800" b="1" dirty="0">
                <a:solidFill>
                  <a:srgbClr val="FFFF00"/>
                </a:solidFill>
                <a:latin typeface="Times New Roman" pitchFamily="18" charset="0"/>
                <a:cs typeface="Times New Roman" pitchFamily="18" charset="0"/>
              </a:rPr>
              <a:t>:</a:t>
            </a:r>
          </a:p>
          <a:p>
            <a:pPr marL="571500" indent="-571500">
              <a:buAutoNum type="alphaLcPeriod"/>
            </a:pPr>
            <a:r>
              <a:rPr lang="en-US" sz="4800" b="1" dirty="0" err="1">
                <a:solidFill>
                  <a:schemeClr val="bg1"/>
                </a:solidFill>
                <a:latin typeface="Times New Roman" pitchFamily="18" charset="0"/>
                <a:cs typeface="Times New Roman" pitchFamily="18" charset="0"/>
              </a:rPr>
              <a:t>Nói</a:t>
            </a:r>
            <a:r>
              <a:rPr lang="en-US" sz="4800" b="1" dirty="0">
                <a:solidFill>
                  <a:schemeClr val="bg1"/>
                </a:solidFill>
                <a:latin typeface="Times New Roman" pitchFamily="18" charset="0"/>
                <a:cs typeface="Times New Roman" pitchFamily="18" charset="0"/>
              </a:rPr>
              <a:t> </a:t>
            </a:r>
            <a:r>
              <a:rPr lang="en-US" sz="4800" b="1" dirty="0" err="1">
                <a:solidFill>
                  <a:schemeClr val="bg1"/>
                </a:solidFill>
                <a:latin typeface="Times New Roman" pitchFamily="18" charset="0"/>
                <a:cs typeface="Times New Roman" pitchFamily="18" charset="0"/>
              </a:rPr>
              <a:t>như</a:t>
            </a:r>
            <a:r>
              <a:rPr lang="en-US" sz="4800" b="1" dirty="0">
                <a:solidFill>
                  <a:schemeClr val="bg1"/>
                </a:solidFill>
                <a:latin typeface="Times New Roman" pitchFamily="18" charset="0"/>
                <a:cs typeface="Times New Roman" pitchFamily="18" charset="0"/>
              </a:rPr>
              <a:t> </a:t>
            </a:r>
            <a:r>
              <a:rPr lang="en-US" sz="4800" b="1" err="1">
                <a:solidFill>
                  <a:schemeClr val="bg1"/>
                </a:solidFill>
                <a:latin typeface="Times New Roman" pitchFamily="18" charset="0"/>
                <a:cs typeface="Times New Roman" pitchFamily="18" charset="0"/>
              </a:rPr>
              <a:t>vậy</a:t>
            </a:r>
            <a:r>
              <a:rPr lang="en-US" sz="4800" b="1">
                <a:solidFill>
                  <a:schemeClr val="bg1"/>
                </a:solidFill>
                <a:latin typeface="Times New Roman" pitchFamily="18" charset="0"/>
                <a:cs typeface="Times New Roman" pitchFamily="18" charset="0"/>
              </a:rPr>
              <a:t>     </a:t>
            </a:r>
            <a:r>
              <a:rPr lang="vi-VN" sz="4800" b="1">
                <a:solidFill>
                  <a:schemeClr val="bg1"/>
                </a:solidFill>
                <a:latin typeface="Times New Roman" pitchFamily="18" charset="0"/>
                <a:cs typeface="Times New Roman" pitchFamily="18" charset="0"/>
              </a:rPr>
              <a:t>                  </a:t>
            </a:r>
            <a:r>
              <a:rPr lang="en-US" sz="4800" b="1">
                <a:solidFill>
                  <a:srgbClr val="00B0F0"/>
                </a:solidFill>
                <a:latin typeface="Times New Roman" pitchFamily="18" charset="0"/>
                <a:cs typeface="Times New Roman" pitchFamily="18" charset="0"/>
              </a:rPr>
              <a:t>tổng </a:t>
            </a:r>
            <a:r>
              <a:rPr lang="en-US" sz="4800" b="1" dirty="0" err="1">
                <a:solidFill>
                  <a:srgbClr val="00B0F0"/>
                </a:solidFill>
                <a:latin typeface="Times New Roman" pitchFamily="18" charset="0"/>
                <a:cs typeface="Times New Roman" pitchFamily="18" charset="0"/>
              </a:rPr>
              <a:t>kết</a:t>
            </a:r>
            <a:endParaRPr lang="en-US" sz="4800" b="1" dirty="0">
              <a:solidFill>
                <a:srgbClr val="00B0F0"/>
              </a:solidFill>
              <a:latin typeface="Times New Roman" pitchFamily="18" charset="0"/>
              <a:cs typeface="Times New Roman" pitchFamily="18" charset="0"/>
            </a:endParaRPr>
          </a:p>
          <a:p>
            <a:pPr marL="571500" indent="-571500">
              <a:buAutoNum type="alphaLcPeriod"/>
            </a:pPr>
            <a:r>
              <a:rPr lang="en-US" sz="4800" b="1" dirty="0" err="1">
                <a:solidFill>
                  <a:schemeClr val="bg1"/>
                </a:solidFill>
                <a:latin typeface="Times New Roman" pitchFamily="18" charset="0"/>
                <a:cs typeface="Times New Roman" pitchFamily="18" charset="0"/>
              </a:rPr>
              <a:t>Thế</a:t>
            </a:r>
            <a:r>
              <a:rPr lang="en-US" sz="4800" b="1" dirty="0">
                <a:solidFill>
                  <a:schemeClr val="bg1"/>
                </a:solidFill>
                <a:latin typeface="Times New Roman" pitchFamily="18" charset="0"/>
                <a:cs typeface="Times New Roman" pitchFamily="18" charset="0"/>
              </a:rPr>
              <a:t> </a:t>
            </a:r>
            <a:r>
              <a:rPr lang="en-US" sz="4800" b="1" err="1">
                <a:solidFill>
                  <a:schemeClr val="bg1"/>
                </a:solidFill>
                <a:latin typeface="Times New Roman" pitchFamily="18" charset="0"/>
                <a:cs typeface="Times New Roman" pitchFamily="18" charset="0"/>
              </a:rPr>
              <a:t>mà</a:t>
            </a:r>
            <a:r>
              <a:rPr lang="en-US" sz="4800" b="1">
                <a:latin typeface="Times New Roman" pitchFamily="18" charset="0"/>
                <a:cs typeface="Times New Roman" pitchFamily="18" charset="0"/>
              </a:rPr>
              <a:t>       </a:t>
            </a:r>
            <a:r>
              <a:rPr lang="vi-VN" sz="4800" b="1">
                <a:latin typeface="Times New Roman" pitchFamily="18" charset="0"/>
                <a:cs typeface="Times New Roman" pitchFamily="18" charset="0"/>
              </a:rPr>
              <a:t>                  </a:t>
            </a:r>
            <a:r>
              <a:rPr lang="en-US" sz="4800" b="1">
                <a:latin typeface="Times New Roman" pitchFamily="18" charset="0"/>
                <a:cs typeface="Times New Roman" pitchFamily="18" charset="0"/>
              </a:rPr>
              <a:t>      </a:t>
            </a:r>
            <a:r>
              <a:rPr lang="en-US" sz="4800" b="1" dirty="0" err="1">
                <a:solidFill>
                  <a:srgbClr val="00B0F0"/>
                </a:solidFill>
                <a:latin typeface="Times New Roman" pitchFamily="18" charset="0"/>
                <a:cs typeface="Times New Roman" pitchFamily="18" charset="0"/>
              </a:rPr>
              <a:t>tương</a:t>
            </a:r>
            <a:r>
              <a:rPr lang="en-US" sz="4800" b="1" dirty="0">
                <a:solidFill>
                  <a:srgbClr val="00B0F0"/>
                </a:solidFill>
                <a:latin typeface="Times New Roman" pitchFamily="18" charset="0"/>
                <a:cs typeface="Times New Roman" pitchFamily="18" charset="0"/>
              </a:rPr>
              <a:t> </a:t>
            </a:r>
            <a:r>
              <a:rPr lang="en-US" sz="4800" b="1" dirty="0" err="1">
                <a:solidFill>
                  <a:srgbClr val="00B0F0"/>
                </a:solidFill>
                <a:latin typeface="Times New Roman" pitchFamily="18" charset="0"/>
                <a:cs typeface="Times New Roman" pitchFamily="18" charset="0"/>
              </a:rPr>
              <a:t>phản</a:t>
            </a:r>
            <a:endParaRPr lang="en-US" sz="4800" b="1" dirty="0">
              <a:solidFill>
                <a:srgbClr val="00B0F0"/>
              </a:solidFill>
              <a:latin typeface="Times New Roman" pitchFamily="18" charset="0"/>
              <a:cs typeface="Times New Roman" pitchFamily="18" charset="0"/>
            </a:endParaRPr>
          </a:p>
          <a:p>
            <a:pPr marL="571500" indent="-571500">
              <a:buAutoNum type="alphaLcPeriod"/>
            </a:pPr>
            <a:r>
              <a:rPr lang="en-US" sz="4800" b="1" err="1">
                <a:solidFill>
                  <a:schemeClr val="bg1"/>
                </a:solidFill>
                <a:latin typeface="Times New Roman" pitchFamily="18" charset="0"/>
                <a:cs typeface="Times New Roman" pitchFamily="18" charset="0"/>
              </a:rPr>
              <a:t>Cũng</a:t>
            </a:r>
            <a:r>
              <a:rPr lang="en-US" sz="4800" b="1">
                <a:latin typeface="Times New Roman" pitchFamily="18" charset="0"/>
                <a:cs typeface="Times New Roman" pitchFamily="18" charset="0"/>
              </a:rPr>
              <a:t>       </a:t>
            </a:r>
            <a:r>
              <a:rPr lang="vi-VN" sz="4800" b="1">
                <a:latin typeface="Times New Roman" pitchFamily="18" charset="0"/>
                <a:cs typeface="Times New Roman" pitchFamily="18" charset="0"/>
              </a:rPr>
              <a:t>                  </a:t>
            </a:r>
            <a:r>
              <a:rPr lang="en-US" sz="4800" b="1">
                <a:latin typeface="Times New Roman" pitchFamily="18" charset="0"/>
                <a:cs typeface="Times New Roman" pitchFamily="18" charset="0"/>
              </a:rPr>
              <a:t>          </a:t>
            </a:r>
            <a:r>
              <a:rPr lang="en-US" sz="4800" b="1" dirty="0" err="1">
                <a:solidFill>
                  <a:srgbClr val="00B0F0"/>
                </a:solidFill>
                <a:latin typeface="Times New Roman" pitchFamily="18" charset="0"/>
                <a:cs typeface="Times New Roman" pitchFamily="18" charset="0"/>
              </a:rPr>
              <a:t>nối</a:t>
            </a:r>
            <a:r>
              <a:rPr lang="en-US" sz="4800" b="1" dirty="0">
                <a:solidFill>
                  <a:srgbClr val="00B0F0"/>
                </a:solidFill>
                <a:latin typeface="Times New Roman" pitchFamily="18" charset="0"/>
                <a:cs typeface="Times New Roman" pitchFamily="18" charset="0"/>
              </a:rPr>
              <a:t> </a:t>
            </a:r>
            <a:r>
              <a:rPr lang="en-US" sz="4800" b="1" dirty="0" err="1">
                <a:solidFill>
                  <a:srgbClr val="00B0F0"/>
                </a:solidFill>
                <a:latin typeface="Times New Roman" pitchFamily="18" charset="0"/>
                <a:cs typeface="Times New Roman" pitchFamily="18" charset="0"/>
              </a:rPr>
              <a:t>tiếp</a:t>
            </a:r>
            <a:r>
              <a:rPr lang="en-US" sz="4800" b="1" dirty="0">
                <a:solidFill>
                  <a:srgbClr val="00B0F0"/>
                </a:solidFill>
                <a:latin typeface="Times New Roman" pitchFamily="18" charset="0"/>
                <a:cs typeface="Times New Roman" pitchFamily="18" charset="0"/>
              </a:rPr>
              <a:t>, </a:t>
            </a:r>
            <a:r>
              <a:rPr lang="en-US" sz="4800" b="1" dirty="0" err="1">
                <a:solidFill>
                  <a:srgbClr val="00B0F0"/>
                </a:solidFill>
                <a:latin typeface="Times New Roman" pitchFamily="18" charset="0"/>
                <a:cs typeface="Times New Roman" pitchFamily="18" charset="0"/>
              </a:rPr>
              <a:t>liệt</a:t>
            </a:r>
            <a:r>
              <a:rPr lang="en-US" sz="4800" b="1" dirty="0">
                <a:solidFill>
                  <a:srgbClr val="00B0F0"/>
                </a:solidFill>
                <a:latin typeface="Times New Roman" pitchFamily="18" charset="0"/>
                <a:cs typeface="Times New Roman" pitchFamily="18" charset="0"/>
              </a:rPr>
              <a:t> </a:t>
            </a:r>
            <a:r>
              <a:rPr lang="en-US" sz="4800" b="1" dirty="0" err="1">
                <a:solidFill>
                  <a:srgbClr val="00B0F0"/>
                </a:solidFill>
                <a:latin typeface="Times New Roman" pitchFamily="18" charset="0"/>
                <a:cs typeface="Times New Roman" pitchFamily="18" charset="0"/>
              </a:rPr>
              <a:t>kê</a:t>
            </a:r>
            <a:endParaRPr lang="en-US" sz="4800" b="1" dirty="0">
              <a:solidFill>
                <a:srgbClr val="00B0F0"/>
              </a:solidFill>
              <a:latin typeface="Times New Roman" pitchFamily="18" charset="0"/>
              <a:cs typeface="Times New Roman" pitchFamily="18" charset="0"/>
            </a:endParaRPr>
          </a:p>
          <a:p>
            <a:pPr marL="571500" indent="-571500">
              <a:buAutoNum type="alphaLcPeriod"/>
            </a:pPr>
            <a:r>
              <a:rPr lang="en-US" sz="4800" b="1" dirty="0" err="1">
                <a:solidFill>
                  <a:schemeClr val="bg1"/>
                </a:solidFill>
                <a:latin typeface="Times New Roman" pitchFamily="18" charset="0"/>
                <a:cs typeface="Times New Roman" pitchFamily="18" charset="0"/>
              </a:rPr>
              <a:t>Tuy</a:t>
            </a:r>
            <a:r>
              <a:rPr lang="en-US" sz="4800" b="1" dirty="0">
                <a:solidFill>
                  <a:schemeClr val="bg1"/>
                </a:solidFill>
                <a:latin typeface="Times New Roman" pitchFamily="18" charset="0"/>
                <a:cs typeface="Times New Roman" pitchFamily="18" charset="0"/>
              </a:rPr>
              <a:t> </a:t>
            </a:r>
            <a:r>
              <a:rPr lang="en-US" sz="4800" b="1" err="1">
                <a:solidFill>
                  <a:schemeClr val="bg1"/>
                </a:solidFill>
                <a:latin typeface="Times New Roman" pitchFamily="18" charset="0"/>
                <a:cs typeface="Times New Roman" pitchFamily="18" charset="0"/>
              </a:rPr>
              <a:t>nhiên</a:t>
            </a:r>
            <a:r>
              <a:rPr lang="en-US" sz="4800" b="1">
                <a:latin typeface="Times New Roman" pitchFamily="18" charset="0"/>
                <a:cs typeface="Times New Roman" pitchFamily="18" charset="0"/>
              </a:rPr>
              <a:t>  </a:t>
            </a:r>
            <a:r>
              <a:rPr lang="vi-VN" sz="4800" b="1">
                <a:latin typeface="Times New Roman" pitchFamily="18" charset="0"/>
                <a:cs typeface="Times New Roman" pitchFamily="18" charset="0"/>
              </a:rPr>
              <a:t>                   </a:t>
            </a:r>
            <a:r>
              <a:rPr lang="en-US" sz="4800" b="1">
                <a:latin typeface="Times New Roman" pitchFamily="18" charset="0"/>
                <a:cs typeface="Times New Roman" pitchFamily="18" charset="0"/>
              </a:rPr>
              <a:t>       </a:t>
            </a:r>
            <a:r>
              <a:rPr lang="en-US" sz="4800" b="1" dirty="0" err="1">
                <a:solidFill>
                  <a:srgbClr val="00B0F0"/>
                </a:solidFill>
                <a:latin typeface="Times New Roman" pitchFamily="18" charset="0"/>
                <a:cs typeface="Times New Roman" pitchFamily="18" charset="0"/>
              </a:rPr>
              <a:t>tương</a:t>
            </a:r>
            <a:r>
              <a:rPr lang="en-US" sz="4800" b="1" dirty="0">
                <a:solidFill>
                  <a:srgbClr val="00B0F0"/>
                </a:solidFill>
                <a:latin typeface="Times New Roman" pitchFamily="18" charset="0"/>
                <a:cs typeface="Times New Roman" pitchFamily="18" charset="0"/>
              </a:rPr>
              <a:t> </a:t>
            </a:r>
            <a:r>
              <a:rPr lang="en-US" sz="4800" b="1" dirty="0" err="1">
                <a:solidFill>
                  <a:srgbClr val="00B0F0"/>
                </a:solidFill>
                <a:latin typeface="Times New Roman" pitchFamily="18" charset="0"/>
                <a:cs typeface="Times New Roman" pitchFamily="18" charset="0"/>
              </a:rPr>
              <a:t>phản</a:t>
            </a:r>
            <a:endParaRPr lang="en-US" sz="4800" b="1" dirty="0">
              <a:solidFill>
                <a:srgbClr val="00B0F0"/>
              </a:solidFill>
              <a:latin typeface="Times New Roman" pitchFamily="18" charset="0"/>
              <a:cs typeface="Times New Roman" pitchFamily="18" charset="0"/>
            </a:endParaRPr>
          </a:p>
        </p:txBody>
      </p:sp>
      <p:sp>
        <p:nvSpPr>
          <p:cNvPr id="9" name="Right Arrow 8"/>
          <p:cNvSpPr/>
          <p:nvPr/>
        </p:nvSpPr>
        <p:spPr>
          <a:xfrm>
            <a:off x="5715000" y="3048000"/>
            <a:ext cx="685800" cy="533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Arrow 9"/>
          <p:cNvSpPr/>
          <p:nvPr/>
        </p:nvSpPr>
        <p:spPr>
          <a:xfrm>
            <a:off x="5715000" y="3810000"/>
            <a:ext cx="685800" cy="533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ight Arrow 10"/>
          <p:cNvSpPr/>
          <p:nvPr/>
        </p:nvSpPr>
        <p:spPr>
          <a:xfrm>
            <a:off x="5715000" y="4572000"/>
            <a:ext cx="685800" cy="533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Arrow 11"/>
          <p:cNvSpPr/>
          <p:nvPr/>
        </p:nvSpPr>
        <p:spPr>
          <a:xfrm>
            <a:off x="5715000" y="5257800"/>
            <a:ext cx="685800" cy="609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Picture 18" descr="Book-09-june"/>
          <p:cNvPicPr>
            <a:picLocks noChangeAspect="1" noChangeArrowheads="1" noCrop="1"/>
          </p:cNvPicPr>
          <p:nvPr/>
        </p:nvPicPr>
        <p:blipFill>
          <a:blip r:embed="rId2"/>
          <a:srcRect/>
          <a:stretch>
            <a:fillRect/>
          </a:stretch>
        </p:blipFill>
        <p:spPr bwMode="auto">
          <a:xfrm>
            <a:off x="9258300" y="1555750"/>
            <a:ext cx="571500" cy="425450"/>
          </a:xfrm>
          <a:prstGeom prst="rect">
            <a:avLst/>
          </a:prstGeom>
          <a:noFill/>
          <a:ln w="9525">
            <a:noFill/>
            <a:miter lim="800000"/>
            <a:headEnd/>
            <a:tailEnd/>
          </a:ln>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edge">
                                      <p:cBhvr>
                                        <p:cTn id="7" dur="20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wedge">
                                      <p:cBhvr>
                                        <p:cTn id="12" dur="2000"/>
                                        <p:tgtEl>
                                          <p:spTgt spid="9"/>
                                        </p:tgtEl>
                                      </p:cBhvr>
                                    </p:animEffect>
                                  </p:childTnLst>
                                </p:cTn>
                              </p:par>
                              <p:par>
                                <p:cTn id="13" presetID="20" presetClass="entr" presetSubtype="0"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wedge">
                                      <p:cBhvr>
                                        <p:cTn id="15" dur="2000"/>
                                        <p:tgtEl>
                                          <p:spTgt spid="10"/>
                                        </p:tgtEl>
                                      </p:cBhvr>
                                    </p:animEffect>
                                  </p:childTnLst>
                                </p:cTn>
                              </p:par>
                              <p:par>
                                <p:cTn id="16" presetID="20" presetClass="entr" presetSubtype="0" fill="hold" grpId="0" nodeType="withEffect">
                                  <p:stCondLst>
                                    <p:cond delay="0"/>
                                  </p:stCondLst>
                                  <p:childTnLst>
                                    <p:set>
                                      <p:cBhvr>
                                        <p:cTn id="17" dur="1" fill="hold">
                                          <p:stCondLst>
                                            <p:cond delay="0"/>
                                          </p:stCondLst>
                                        </p:cTn>
                                        <p:tgtEl>
                                          <p:spTgt spid="11"/>
                                        </p:tgtEl>
                                        <p:attrNameLst>
                                          <p:attrName>style.visibility</p:attrName>
                                        </p:attrNameLst>
                                      </p:cBhvr>
                                      <p:to>
                                        <p:strVal val="visible"/>
                                      </p:to>
                                    </p:set>
                                    <p:animEffect transition="in" filter="wedge">
                                      <p:cBhvr>
                                        <p:cTn id="18" dur="2000"/>
                                        <p:tgtEl>
                                          <p:spTgt spid="11"/>
                                        </p:tgtEl>
                                      </p:cBhvr>
                                    </p:animEffect>
                                  </p:childTnLst>
                                </p:cTn>
                              </p:par>
                              <p:par>
                                <p:cTn id="19" presetID="20" presetClass="entr" presetSubtype="0" fill="hold" grpId="0" nodeType="withEffect">
                                  <p:stCondLst>
                                    <p:cond delay="0"/>
                                  </p:stCondLst>
                                  <p:childTnLst>
                                    <p:set>
                                      <p:cBhvr>
                                        <p:cTn id="20" dur="1" fill="hold">
                                          <p:stCondLst>
                                            <p:cond delay="0"/>
                                          </p:stCondLst>
                                        </p:cTn>
                                        <p:tgtEl>
                                          <p:spTgt spid="12"/>
                                        </p:tgtEl>
                                        <p:attrNameLst>
                                          <p:attrName>style.visibility</p:attrName>
                                        </p:attrNameLst>
                                      </p:cBhvr>
                                      <p:to>
                                        <p:strVal val="visible"/>
                                      </p:to>
                                    </p:set>
                                    <p:animEffect transition="in" filter="wedge">
                                      <p:cBhvr>
                                        <p:cTn id="21" dur="2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animBg="1"/>
      <p:bldP spid="10" grpId="0" animBg="1"/>
      <p:bldP spid="11" grpId="0" animBg="1"/>
      <p:bldP spid="1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1828800" y="780872"/>
            <a:ext cx="8686800" cy="1200329"/>
          </a:xfrm>
          <a:prstGeom prst="rect">
            <a:avLst/>
          </a:prstGeom>
          <a:noFill/>
        </p:spPr>
        <p:txBody>
          <a:bodyPr wrap="square" rtlCol="0">
            <a:spAutoFit/>
          </a:bodyPr>
          <a:lstStyle/>
          <a:p>
            <a:pPr marL="571500" indent="-571500" algn="just"/>
            <a:r>
              <a:rPr lang="en-US" sz="3600" b="1" dirty="0" err="1">
                <a:solidFill>
                  <a:srgbClr val="FFFF00"/>
                </a:solidFill>
                <a:latin typeface="Times New Roman" pitchFamily="18" charset="0"/>
                <a:cs typeface="Times New Roman" pitchFamily="18" charset="0"/>
              </a:rPr>
              <a:t>Bài</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tập</a:t>
            </a:r>
            <a:r>
              <a:rPr lang="en-US" sz="3600" b="1" dirty="0">
                <a:solidFill>
                  <a:srgbClr val="FFFF00"/>
                </a:solidFill>
                <a:latin typeface="Times New Roman" pitchFamily="18" charset="0"/>
                <a:cs typeface="Times New Roman" pitchFamily="18" charset="0"/>
              </a:rPr>
              <a:t> 2: </a:t>
            </a:r>
            <a:r>
              <a:rPr lang="en-US" sz="3600" b="1" dirty="0" err="1">
                <a:solidFill>
                  <a:srgbClr val="FFFF00"/>
                </a:solidFill>
                <a:latin typeface="Times New Roman" pitchFamily="18" charset="0"/>
                <a:cs typeface="Times New Roman" pitchFamily="18" charset="0"/>
              </a:rPr>
              <a:t>Chọn</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từ</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ngữ</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thích</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hợp</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điền</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vào</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chỗ</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trống</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làm</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phương</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tiện</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liên</a:t>
            </a:r>
            <a:r>
              <a:rPr lang="en-US" sz="3600" b="1" dirty="0">
                <a:solidFill>
                  <a:srgbClr val="FFFF00"/>
                </a:solidFill>
                <a:latin typeface="Times New Roman" pitchFamily="18" charset="0"/>
                <a:cs typeface="Times New Roman" pitchFamily="18" charset="0"/>
              </a:rPr>
              <a:t> </a:t>
            </a:r>
            <a:r>
              <a:rPr lang="en-US" sz="3600" b="1" dirty="0" err="1">
                <a:solidFill>
                  <a:srgbClr val="FFFF00"/>
                </a:solidFill>
                <a:latin typeface="Times New Roman" pitchFamily="18" charset="0"/>
                <a:cs typeface="Times New Roman" pitchFamily="18" charset="0"/>
              </a:rPr>
              <a:t>kết</a:t>
            </a:r>
            <a:r>
              <a:rPr lang="en-US" sz="3600" b="1" dirty="0">
                <a:solidFill>
                  <a:srgbClr val="FFFF00"/>
                </a:solidFill>
                <a:latin typeface="Times New Roman" pitchFamily="18" charset="0"/>
                <a:cs typeface="Times New Roman" pitchFamily="18" charset="0"/>
              </a:rPr>
              <a:t>.</a:t>
            </a:r>
          </a:p>
        </p:txBody>
      </p:sp>
      <p:sp>
        <p:nvSpPr>
          <p:cNvPr id="9" name="TextBox 8"/>
          <p:cNvSpPr txBox="1"/>
          <p:nvPr/>
        </p:nvSpPr>
        <p:spPr>
          <a:xfrm>
            <a:off x="1828800" y="2668012"/>
            <a:ext cx="8686800" cy="3046988"/>
          </a:xfrm>
          <a:prstGeom prst="rect">
            <a:avLst/>
          </a:prstGeom>
          <a:noFill/>
          <a:ln>
            <a:noFill/>
          </a:ln>
        </p:spPr>
        <p:txBody>
          <a:bodyPr wrap="square" rtlCol="0">
            <a:spAutoFit/>
          </a:bodyPr>
          <a:lstStyle/>
          <a:p>
            <a:pPr marL="914400" indent="-914400">
              <a:buAutoNum type="alphaLcPeriod"/>
            </a:pPr>
            <a:r>
              <a:rPr lang="en-US" sz="4800" b="1" dirty="0" err="1">
                <a:solidFill>
                  <a:schemeClr val="bg1"/>
                </a:solidFill>
                <a:latin typeface="Times New Roman" pitchFamily="18" charset="0"/>
                <a:cs typeface="Times New Roman" pitchFamily="18" charset="0"/>
              </a:rPr>
              <a:t>Từ</a:t>
            </a:r>
            <a:r>
              <a:rPr lang="en-US" sz="4800" b="1" dirty="0">
                <a:solidFill>
                  <a:schemeClr val="bg1"/>
                </a:solidFill>
                <a:latin typeface="Times New Roman" pitchFamily="18" charset="0"/>
                <a:cs typeface="Times New Roman" pitchFamily="18" charset="0"/>
              </a:rPr>
              <a:t> </a:t>
            </a:r>
            <a:r>
              <a:rPr lang="en-US" sz="4800" b="1" dirty="0" err="1">
                <a:solidFill>
                  <a:schemeClr val="bg1"/>
                </a:solidFill>
                <a:latin typeface="Times New Roman" pitchFamily="18" charset="0"/>
                <a:cs typeface="Times New Roman" pitchFamily="18" charset="0"/>
              </a:rPr>
              <a:t>đó</a:t>
            </a:r>
            <a:endParaRPr lang="en-US" sz="4800" b="1" dirty="0">
              <a:solidFill>
                <a:schemeClr val="bg1"/>
              </a:solidFill>
              <a:latin typeface="Times New Roman" pitchFamily="18" charset="0"/>
              <a:cs typeface="Times New Roman" pitchFamily="18" charset="0"/>
            </a:endParaRPr>
          </a:p>
          <a:p>
            <a:pPr marL="914400" indent="-914400">
              <a:buAutoNum type="alphaLcPeriod"/>
            </a:pPr>
            <a:r>
              <a:rPr lang="en-US" sz="4800" b="1" dirty="0" err="1">
                <a:solidFill>
                  <a:schemeClr val="bg1"/>
                </a:solidFill>
                <a:latin typeface="Times New Roman" pitchFamily="18" charset="0"/>
                <a:cs typeface="Times New Roman" pitchFamily="18" charset="0"/>
              </a:rPr>
              <a:t>Nói</a:t>
            </a:r>
            <a:r>
              <a:rPr lang="en-US" sz="4800" b="1" dirty="0">
                <a:solidFill>
                  <a:schemeClr val="bg1"/>
                </a:solidFill>
                <a:latin typeface="Times New Roman" pitchFamily="18" charset="0"/>
                <a:cs typeface="Times New Roman" pitchFamily="18" charset="0"/>
              </a:rPr>
              <a:t> </a:t>
            </a:r>
            <a:r>
              <a:rPr lang="en-US" sz="4800" b="1" dirty="0" err="1">
                <a:solidFill>
                  <a:schemeClr val="bg1"/>
                </a:solidFill>
                <a:latin typeface="Times New Roman" pitchFamily="18" charset="0"/>
                <a:cs typeface="Times New Roman" pitchFamily="18" charset="0"/>
              </a:rPr>
              <a:t>tóm</a:t>
            </a:r>
            <a:r>
              <a:rPr lang="en-US" sz="4800" b="1" dirty="0">
                <a:solidFill>
                  <a:schemeClr val="bg1"/>
                </a:solidFill>
                <a:latin typeface="Times New Roman" pitchFamily="18" charset="0"/>
                <a:cs typeface="Times New Roman" pitchFamily="18" charset="0"/>
              </a:rPr>
              <a:t> </a:t>
            </a:r>
            <a:r>
              <a:rPr lang="en-US" sz="4800" b="1" dirty="0" err="1">
                <a:solidFill>
                  <a:schemeClr val="bg1"/>
                </a:solidFill>
                <a:latin typeface="Times New Roman" pitchFamily="18" charset="0"/>
                <a:cs typeface="Times New Roman" pitchFamily="18" charset="0"/>
              </a:rPr>
              <a:t>lại</a:t>
            </a:r>
            <a:endParaRPr lang="en-US" sz="4800" b="1" dirty="0">
              <a:solidFill>
                <a:schemeClr val="bg1"/>
              </a:solidFill>
              <a:latin typeface="Times New Roman" pitchFamily="18" charset="0"/>
              <a:cs typeface="Times New Roman" pitchFamily="18" charset="0"/>
            </a:endParaRPr>
          </a:p>
          <a:p>
            <a:pPr marL="914400" indent="-914400">
              <a:buAutoNum type="alphaLcPeriod"/>
            </a:pPr>
            <a:r>
              <a:rPr lang="en-US" sz="4800" b="1" dirty="0" err="1">
                <a:solidFill>
                  <a:schemeClr val="bg1"/>
                </a:solidFill>
                <a:latin typeface="Times New Roman" pitchFamily="18" charset="0"/>
                <a:cs typeface="Times New Roman" pitchFamily="18" charset="0"/>
              </a:rPr>
              <a:t>Tuy</a:t>
            </a:r>
            <a:r>
              <a:rPr lang="en-US" sz="4800" b="1" dirty="0">
                <a:solidFill>
                  <a:schemeClr val="bg1"/>
                </a:solidFill>
                <a:latin typeface="Times New Roman" pitchFamily="18" charset="0"/>
                <a:cs typeface="Times New Roman" pitchFamily="18" charset="0"/>
              </a:rPr>
              <a:t> </a:t>
            </a:r>
            <a:r>
              <a:rPr lang="en-US" sz="4800" b="1" dirty="0" err="1">
                <a:solidFill>
                  <a:schemeClr val="bg1"/>
                </a:solidFill>
                <a:latin typeface="Times New Roman" pitchFamily="18" charset="0"/>
                <a:cs typeface="Times New Roman" pitchFamily="18" charset="0"/>
              </a:rPr>
              <a:t>nhiên</a:t>
            </a:r>
            <a:endParaRPr lang="en-US" sz="4800" b="1" dirty="0">
              <a:solidFill>
                <a:schemeClr val="bg1"/>
              </a:solidFill>
              <a:latin typeface="Times New Roman" pitchFamily="18" charset="0"/>
              <a:cs typeface="Times New Roman" pitchFamily="18" charset="0"/>
            </a:endParaRPr>
          </a:p>
          <a:p>
            <a:pPr marL="914400" indent="-914400">
              <a:buAutoNum type="alphaLcPeriod"/>
            </a:pPr>
            <a:r>
              <a:rPr lang="en-US" sz="4800" b="1" dirty="0" err="1">
                <a:solidFill>
                  <a:schemeClr val="bg1"/>
                </a:solidFill>
                <a:latin typeface="Times New Roman" pitchFamily="18" charset="0"/>
                <a:cs typeface="Times New Roman" pitchFamily="18" charset="0"/>
              </a:rPr>
              <a:t>Thật</a:t>
            </a:r>
            <a:r>
              <a:rPr lang="en-US" sz="4800" b="1" dirty="0">
                <a:solidFill>
                  <a:schemeClr val="bg1"/>
                </a:solidFill>
                <a:latin typeface="Times New Roman" pitchFamily="18" charset="0"/>
                <a:cs typeface="Times New Roman" pitchFamily="18" charset="0"/>
              </a:rPr>
              <a:t> </a:t>
            </a:r>
            <a:r>
              <a:rPr lang="en-US" sz="4800" b="1" dirty="0" err="1">
                <a:solidFill>
                  <a:schemeClr val="bg1"/>
                </a:solidFill>
                <a:latin typeface="Times New Roman" pitchFamily="18" charset="0"/>
                <a:cs typeface="Times New Roman" pitchFamily="18" charset="0"/>
              </a:rPr>
              <a:t>khó</a:t>
            </a:r>
            <a:r>
              <a:rPr lang="en-US" sz="4800" b="1" dirty="0">
                <a:solidFill>
                  <a:schemeClr val="bg1"/>
                </a:solidFill>
                <a:latin typeface="Times New Roman" pitchFamily="18" charset="0"/>
                <a:cs typeface="Times New Roman" pitchFamily="18" charset="0"/>
              </a:rPr>
              <a:t> </a:t>
            </a:r>
            <a:r>
              <a:rPr lang="en-US" sz="4800" b="1" dirty="0" err="1">
                <a:solidFill>
                  <a:schemeClr val="bg1"/>
                </a:solidFill>
                <a:latin typeface="Times New Roman" pitchFamily="18" charset="0"/>
                <a:cs typeface="Times New Roman" pitchFamily="18" charset="0"/>
              </a:rPr>
              <a:t>trả</a:t>
            </a:r>
            <a:r>
              <a:rPr lang="en-US" sz="4800" b="1" dirty="0">
                <a:solidFill>
                  <a:schemeClr val="bg1"/>
                </a:solidFill>
                <a:latin typeface="Times New Roman" pitchFamily="18" charset="0"/>
                <a:cs typeface="Times New Roman" pitchFamily="18" charset="0"/>
              </a:rPr>
              <a:t> </a:t>
            </a:r>
            <a:r>
              <a:rPr lang="en-US" sz="4800" b="1" dirty="0" err="1">
                <a:solidFill>
                  <a:schemeClr val="bg1"/>
                </a:solidFill>
                <a:latin typeface="Times New Roman" pitchFamily="18" charset="0"/>
                <a:cs typeface="Times New Roman" pitchFamily="18" charset="0"/>
              </a:rPr>
              <a:t>lời</a:t>
            </a:r>
            <a:endParaRPr lang="en-US" sz="4800" b="1" dirty="0">
              <a:solidFill>
                <a:schemeClr val="bg1"/>
              </a:solidFill>
              <a:latin typeface="Times New Roman" pitchFamily="18" charset="0"/>
              <a:cs typeface="Times New Roman" pitchFamily="18" charset="0"/>
            </a:endParaRPr>
          </a:p>
        </p:txBody>
      </p:sp>
      <p:pic>
        <p:nvPicPr>
          <p:cNvPr id="10" name="Picture 18" descr="Book-09-june"/>
          <p:cNvPicPr>
            <a:picLocks noChangeAspect="1" noChangeArrowheads="1" noCrop="1"/>
          </p:cNvPicPr>
          <p:nvPr/>
        </p:nvPicPr>
        <p:blipFill>
          <a:blip r:embed="rId2"/>
          <a:srcRect/>
          <a:stretch>
            <a:fillRect/>
          </a:stretch>
        </p:blipFill>
        <p:spPr bwMode="auto">
          <a:xfrm>
            <a:off x="9258300" y="2089150"/>
            <a:ext cx="571500" cy="425450"/>
          </a:xfrm>
          <a:prstGeom prst="rect">
            <a:avLst/>
          </a:prstGeom>
          <a:noFill/>
          <a:ln w="9525">
            <a:noFill/>
            <a:miter lim="800000"/>
            <a:headEnd/>
            <a:tailEnd/>
          </a:ln>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edge">
                                      <p:cBhvr>
                                        <p:cTn id="7"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Hộp Văn bản 4">
            <a:extLst>
              <a:ext uri="{FF2B5EF4-FFF2-40B4-BE49-F238E27FC236}">
                <a16:creationId xmlns:a16="http://schemas.microsoft.com/office/drawing/2014/main" xmlns="" id="{C273B018-67D6-4EB0-9DC2-B81628C8840A}"/>
              </a:ext>
            </a:extLst>
          </p:cNvPr>
          <p:cNvSpPr txBox="1"/>
          <p:nvPr/>
        </p:nvSpPr>
        <p:spPr>
          <a:xfrm>
            <a:off x="304800" y="381000"/>
            <a:ext cx="11353800" cy="1384995"/>
          </a:xfrm>
          <a:prstGeom prst="rect">
            <a:avLst/>
          </a:prstGeom>
          <a:noFill/>
        </p:spPr>
        <p:txBody>
          <a:bodyPr wrap="square">
            <a:spAutoFit/>
          </a:bodyPr>
          <a:lstStyle/>
          <a:p>
            <a:pPr algn="just"/>
            <a:r>
              <a:rPr lang="en-US" sz="2800" b="1" dirty="0" err="1">
                <a:solidFill>
                  <a:srgbClr val="FFFF00"/>
                </a:solidFill>
                <a:effectLst/>
                <a:latin typeface="Times New Roman" panose="02020603050405020304" pitchFamily="18" charset="0"/>
                <a:ea typeface="Times New Roman" panose="02020603050405020304" pitchFamily="18" charset="0"/>
                <a:cs typeface="Times New Roman" panose="02020603050405020304" pitchFamily="18" charset="0"/>
              </a:rPr>
              <a:t>Bài</a:t>
            </a:r>
            <a:r>
              <a:rPr lang="en-US" sz="2800" b="1">
                <a:solidFill>
                  <a:srgbClr val="FFFF00"/>
                </a:solidFill>
                <a:effectLst/>
                <a:latin typeface="Times New Roman" panose="02020603050405020304" pitchFamily="18" charset="0"/>
                <a:ea typeface="Times New Roman" panose="02020603050405020304" pitchFamily="18" charset="0"/>
                <a:cs typeface="Times New Roman" panose="02020603050405020304" pitchFamily="18" charset="0"/>
              </a:rPr>
              <a:t> 3: </a:t>
            </a:r>
            <a:r>
              <a:rPr lang="en-US" sz="2800" b="1" smtClean="0">
                <a:solidFill>
                  <a:srgbClr val="FFFF00"/>
                </a:solidFill>
                <a:effectLst/>
                <a:latin typeface="Times New Roman" panose="02020603050405020304" pitchFamily="18" charset="0"/>
                <a:ea typeface="Times New Roman" panose="02020603050405020304" pitchFamily="18" charset="0"/>
                <a:cs typeface="Times New Roman" panose="02020603050405020304" pitchFamily="18" charset="0"/>
              </a:rPr>
              <a:t>Viết đoạn văn ngắn chứng minh ý kiến của Vũ Ngọc Phan: Cái đoạn chị Dậu đánh nhau với tên Cai Lệ là một đoạn tuyệt khéo”. Sau đó phân tích các phương tiện liên kết em sử dụng.</a:t>
            </a:r>
            <a:endParaRPr lang="en-US" sz="2400" b="1" dirty="0">
              <a:solidFill>
                <a:srgbClr val="FFFF00"/>
              </a:solidFill>
              <a:effectLst/>
              <a:latin typeface=".VnTime" panose="020B7200000000000000"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81875514"/>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6098" y="12879"/>
            <a:ext cx="12175901" cy="6740307"/>
          </a:xfrm>
          <a:prstGeom prst="rect">
            <a:avLst/>
          </a:prstGeom>
          <a:noFill/>
        </p:spPr>
        <p:txBody>
          <a:bodyPr wrap="square" rtlCol="0">
            <a:spAutoFit/>
          </a:bodyPr>
          <a:lstStyle/>
          <a:p>
            <a:pPr algn="just"/>
            <a:r>
              <a:rPr lang="en-US" sz="2400" smtClean="0">
                <a:solidFill>
                  <a:schemeClr val="bg1"/>
                </a:solidFill>
                <a:latin typeface="Times New Roman" panose="02020603050405020304" pitchFamily="18" charset="0"/>
                <a:cs typeface="Times New Roman" panose="02020603050405020304" pitchFamily="18" charset="0"/>
              </a:rPr>
              <a:t>	</a:t>
            </a:r>
            <a:r>
              <a:rPr lang="vi-VN" sz="2400" smtClean="0">
                <a:solidFill>
                  <a:schemeClr val="bg1"/>
                </a:solidFill>
                <a:latin typeface="Times New Roman" panose="02020603050405020304" pitchFamily="18" charset="0"/>
                <a:cs typeface="Times New Roman" panose="02020603050405020304" pitchFamily="18" charset="0"/>
              </a:rPr>
              <a:t>"</a:t>
            </a:r>
            <a:r>
              <a:rPr lang="vi-VN" sz="2400">
                <a:solidFill>
                  <a:schemeClr val="bg1"/>
                </a:solidFill>
                <a:latin typeface="Times New Roman" panose="02020603050405020304" pitchFamily="18" charset="0"/>
                <a:cs typeface="Times New Roman" panose="02020603050405020304" pitchFamily="18" charset="0"/>
              </a:rPr>
              <a:t>Tắt đèn'' có nhiều điểm rất hay, rất khéo; có nhiều trang làm xúc động lòng người. </a:t>
            </a:r>
            <a:r>
              <a:rPr lang="vi-VN" sz="2400">
                <a:solidFill>
                  <a:schemeClr val="bg1"/>
                </a:solidFill>
                <a:latin typeface="Times New Roman" panose="02020603050405020304" pitchFamily="18" charset="0"/>
                <a:cs typeface="Times New Roman" panose="02020603050405020304" pitchFamily="18" charset="0"/>
              </a:rPr>
              <a:t>Trong </a:t>
            </a:r>
            <a:r>
              <a:rPr lang="vi-VN" sz="2400" smtClean="0">
                <a:solidFill>
                  <a:schemeClr val="bg1"/>
                </a:solidFill>
                <a:latin typeface="Times New Roman" panose="02020603050405020304" pitchFamily="18" charset="0"/>
                <a:cs typeface="Times New Roman" panose="02020603050405020304" pitchFamily="18" charset="0"/>
              </a:rPr>
              <a:t>đ</a:t>
            </a:r>
            <a:r>
              <a:rPr lang="en-US" sz="2400">
                <a:solidFill>
                  <a:schemeClr val="bg1"/>
                </a:solidFill>
                <a:latin typeface="Times New Roman" panose="02020603050405020304" pitchFamily="18" charset="0"/>
                <a:cs typeface="Times New Roman" panose="02020603050405020304" pitchFamily="18" charset="0"/>
              </a:rPr>
              <a:t>ó</a:t>
            </a:r>
            <a:r>
              <a:rPr lang="vi-VN" sz="2400" smtClean="0">
                <a:solidFill>
                  <a:schemeClr val="bg1"/>
                </a:solidFill>
                <a:latin typeface="Times New Roman" panose="02020603050405020304" pitchFamily="18" charset="0"/>
                <a:cs typeface="Times New Roman" panose="02020603050405020304" pitchFamily="18" charset="0"/>
              </a:rPr>
              <a:t> </a:t>
            </a:r>
            <a:r>
              <a:rPr lang="vi-VN" sz="2400">
                <a:solidFill>
                  <a:schemeClr val="bg1"/>
                </a:solidFill>
                <a:latin typeface="Times New Roman" panose="02020603050405020304" pitchFamily="18" charset="0"/>
                <a:cs typeface="Times New Roman" panose="02020603050405020304" pitchFamily="18" charset="0"/>
              </a:rPr>
              <a:t>có cảnh "Tức nước vỡ bờ</a:t>
            </a:r>
            <a:r>
              <a:rPr lang="vi-VN" sz="2400">
                <a:solidFill>
                  <a:schemeClr val="bg1"/>
                </a:solidFill>
                <a:latin typeface="Times New Roman" panose="02020603050405020304" pitchFamily="18" charset="0"/>
                <a:cs typeface="Times New Roman" panose="02020603050405020304" pitchFamily="18" charset="0"/>
              </a:rPr>
              <a:t>” </a:t>
            </a:r>
            <a:r>
              <a:rPr lang="en-US" sz="2400" smtClean="0">
                <a:solidFill>
                  <a:schemeClr val="bg1"/>
                </a:solidFill>
                <a:latin typeface="Times New Roman" panose="02020603050405020304" pitchFamily="18" charset="0"/>
                <a:cs typeface="Times New Roman" panose="02020603050405020304" pitchFamily="18" charset="0"/>
              </a:rPr>
              <a:t>- </a:t>
            </a:r>
            <a:r>
              <a:rPr lang="vi-VN" sz="2400" smtClean="0">
                <a:solidFill>
                  <a:schemeClr val="bg1"/>
                </a:solidFill>
                <a:latin typeface="Times New Roman" panose="02020603050405020304" pitchFamily="18" charset="0"/>
                <a:cs typeface="Times New Roman" panose="02020603050405020304" pitchFamily="18" charset="0"/>
              </a:rPr>
              <a:t>một </a:t>
            </a:r>
            <a:r>
              <a:rPr lang="vi-VN" sz="2400">
                <a:solidFill>
                  <a:schemeClr val="bg1"/>
                </a:solidFill>
                <a:latin typeface="Times New Roman" panose="02020603050405020304" pitchFamily="18" charset="0"/>
                <a:cs typeface="Times New Roman" panose="02020603050405020304" pitchFamily="18" charset="0"/>
              </a:rPr>
              <a:t>trang văn "tuyệt khéo", giàu kịch tính như một màn bi hài kịch</a:t>
            </a:r>
            <a:r>
              <a:rPr lang="vi-VN" sz="2400">
                <a:solidFill>
                  <a:schemeClr val="bg1"/>
                </a:solidFill>
                <a:latin typeface="Times New Roman" panose="02020603050405020304" pitchFamily="18" charset="0"/>
                <a:cs typeface="Times New Roman" panose="02020603050405020304" pitchFamily="18" charset="0"/>
              </a:rPr>
              <a:t>. </a:t>
            </a:r>
            <a:endParaRPr lang="en-US" sz="2400" smtClean="0">
              <a:solidFill>
                <a:schemeClr val="bg1"/>
              </a:solidFill>
              <a:latin typeface="Times New Roman" panose="02020603050405020304" pitchFamily="18" charset="0"/>
              <a:cs typeface="Times New Roman" panose="02020603050405020304" pitchFamily="18" charset="0"/>
            </a:endParaRPr>
          </a:p>
          <a:p>
            <a:pPr algn="just"/>
            <a:r>
              <a:rPr lang="en-US" sz="2400">
                <a:solidFill>
                  <a:schemeClr val="bg1"/>
                </a:solidFill>
                <a:latin typeface="Times New Roman" panose="02020603050405020304" pitchFamily="18" charset="0"/>
                <a:cs typeface="Times New Roman" panose="02020603050405020304" pitchFamily="18" charset="0"/>
              </a:rPr>
              <a:t>	</a:t>
            </a:r>
            <a:r>
              <a:rPr lang="en-US" sz="2400" smtClean="0">
                <a:solidFill>
                  <a:schemeClr val="bg1"/>
                </a:solidFill>
                <a:latin typeface="Times New Roman" panose="02020603050405020304" pitchFamily="18" charset="0"/>
                <a:cs typeface="Times New Roman" panose="02020603050405020304" pitchFamily="18" charset="0"/>
              </a:rPr>
              <a:t>Trước hết, </a:t>
            </a:r>
            <a:r>
              <a:rPr lang="en-US" sz="2400">
                <a:solidFill>
                  <a:schemeClr val="bg1"/>
                </a:solidFill>
                <a:latin typeface="Times New Roman" panose="02020603050405020304" pitchFamily="18" charset="0"/>
                <a:cs typeface="Times New Roman" panose="02020603050405020304" pitchFamily="18" charset="0"/>
              </a:rPr>
              <a:t>n</a:t>
            </a:r>
            <a:r>
              <a:rPr lang="vi-VN" sz="2400" smtClean="0">
                <a:solidFill>
                  <a:schemeClr val="bg1"/>
                </a:solidFill>
                <a:latin typeface="Times New Roman" panose="02020603050405020304" pitchFamily="18" charset="0"/>
                <a:cs typeface="Times New Roman" panose="02020603050405020304" pitchFamily="18" charset="0"/>
              </a:rPr>
              <a:t>gôn </a:t>
            </a:r>
            <a:r>
              <a:rPr lang="vi-VN" sz="2400">
                <a:solidFill>
                  <a:schemeClr val="bg1"/>
                </a:solidFill>
                <a:latin typeface="Times New Roman" panose="02020603050405020304" pitchFamily="18" charset="0"/>
                <a:cs typeface="Times New Roman" panose="02020603050405020304" pitchFamily="18" charset="0"/>
              </a:rPr>
              <a:t>ngữ, điệu bộ, hành động của tên cai lệ được đặc tả "tuyệt khéo" đã vạch trần bộ mặt ghê tởm của một tên sai nha mất hết cả tính người.</a:t>
            </a:r>
          </a:p>
          <a:p>
            <a:pPr algn="just"/>
            <a:r>
              <a:rPr lang="en-US" sz="2400" smtClean="0">
                <a:solidFill>
                  <a:schemeClr val="bg1"/>
                </a:solidFill>
                <a:latin typeface="Times New Roman" panose="02020603050405020304" pitchFamily="18" charset="0"/>
                <a:cs typeface="Times New Roman" panose="02020603050405020304" pitchFamily="18" charset="0"/>
              </a:rPr>
              <a:t>	Tiếp theo,  sự </a:t>
            </a:r>
            <a:r>
              <a:rPr lang="vi-VN" sz="2400" smtClean="0">
                <a:solidFill>
                  <a:schemeClr val="bg1"/>
                </a:solidFill>
                <a:latin typeface="Times New Roman" panose="02020603050405020304" pitchFamily="18" charset="0"/>
                <a:cs typeface="Times New Roman" panose="02020603050405020304" pitchFamily="18" charset="0"/>
              </a:rPr>
              <a:t>"tuyệt </a:t>
            </a:r>
            <a:r>
              <a:rPr lang="vi-VN" sz="2400">
                <a:solidFill>
                  <a:schemeClr val="bg1"/>
                </a:solidFill>
                <a:latin typeface="Times New Roman" panose="02020603050405020304" pitchFamily="18" charset="0"/>
                <a:cs typeface="Times New Roman" panose="02020603050405020304" pitchFamily="18" charset="0"/>
              </a:rPr>
              <a:t>khéo</a:t>
            </a:r>
            <a:r>
              <a:rPr lang="vi-VN" sz="2400">
                <a:solidFill>
                  <a:schemeClr val="bg1"/>
                </a:solidFill>
                <a:latin typeface="Times New Roman" panose="02020603050405020304" pitchFamily="18" charset="0"/>
                <a:cs typeface="Times New Roman" panose="02020603050405020304" pitchFamily="18" charset="0"/>
              </a:rPr>
              <a:t>” </a:t>
            </a:r>
            <a:r>
              <a:rPr lang="en-US" sz="2400" smtClean="0">
                <a:solidFill>
                  <a:schemeClr val="bg1"/>
                </a:solidFill>
                <a:latin typeface="Times New Roman" panose="02020603050405020304" pitchFamily="18" charset="0"/>
                <a:cs typeface="Times New Roman" panose="02020603050405020304" pitchFamily="18" charset="0"/>
              </a:rPr>
              <a:t>còn được thể hiện ở c</a:t>
            </a:r>
            <a:r>
              <a:rPr lang="vi-VN" sz="2400" smtClean="0">
                <a:solidFill>
                  <a:schemeClr val="bg1"/>
                </a:solidFill>
                <a:latin typeface="Times New Roman" panose="02020603050405020304" pitchFamily="18" charset="0"/>
                <a:cs typeface="Times New Roman" panose="02020603050405020304" pitchFamily="18" charset="0"/>
              </a:rPr>
              <a:t>ảnh </a:t>
            </a:r>
            <a:r>
              <a:rPr lang="vi-VN" sz="2400">
                <a:solidFill>
                  <a:schemeClr val="bg1"/>
                </a:solidFill>
                <a:latin typeface="Times New Roman" panose="02020603050405020304" pitchFamily="18" charset="0"/>
                <a:cs typeface="Times New Roman" panose="02020603050405020304" pitchFamily="18" charset="0"/>
              </a:rPr>
              <a:t>đánh nhau giữa chị Dậu và tên </a:t>
            </a:r>
            <a:r>
              <a:rPr lang="vi-VN" sz="2400">
                <a:solidFill>
                  <a:schemeClr val="bg1"/>
                </a:solidFill>
                <a:latin typeface="Times New Roman" panose="02020603050405020304" pitchFamily="18" charset="0"/>
                <a:cs typeface="Times New Roman" panose="02020603050405020304" pitchFamily="18" charset="0"/>
              </a:rPr>
              <a:t>cai </a:t>
            </a:r>
            <a:r>
              <a:rPr lang="vi-VN" sz="2400" smtClean="0">
                <a:solidFill>
                  <a:schemeClr val="bg1"/>
                </a:solidFill>
                <a:latin typeface="Times New Roman" panose="02020603050405020304" pitchFamily="18" charset="0"/>
                <a:cs typeface="Times New Roman" panose="02020603050405020304" pitchFamily="18" charset="0"/>
              </a:rPr>
              <a:t>lệ</a:t>
            </a:r>
            <a:r>
              <a:rPr lang="en-US" sz="2400" smtClean="0">
                <a:solidFill>
                  <a:schemeClr val="bg1"/>
                </a:solidFill>
                <a:latin typeface="Times New Roman" panose="02020603050405020304" pitchFamily="18" charset="0"/>
                <a:cs typeface="Times New Roman" panose="02020603050405020304" pitchFamily="18" charset="0"/>
              </a:rPr>
              <a:t>. Cuộc “chiến”</a:t>
            </a:r>
            <a:r>
              <a:rPr lang="vi-VN" sz="2400" smtClean="0">
                <a:solidFill>
                  <a:schemeClr val="bg1"/>
                </a:solidFill>
                <a:latin typeface="Times New Roman" panose="02020603050405020304" pitchFamily="18" charset="0"/>
                <a:cs typeface="Times New Roman" panose="02020603050405020304" pitchFamily="18" charset="0"/>
              </a:rPr>
              <a:t> </a:t>
            </a:r>
            <a:r>
              <a:rPr lang="vi-VN" sz="2400">
                <a:solidFill>
                  <a:schemeClr val="bg1"/>
                </a:solidFill>
                <a:latin typeface="Times New Roman" panose="02020603050405020304" pitchFamily="18" charset="0"/>
                <a:cs typeface="Times New Roman" panose="02020603050405020304" pitchFamily="18" charset="0"/>
              </a:rPr>
              <a:t>diễn ra dữ dội, và hết sức bất ngờ. Người đàn bà con mọn chỉ có hai bàn tay không. Trong lúc đó, tên cai lệ, tên hầu cận </a:t>
            </a:r>
            <a:r>
              <a:rPr lang="vi-VN" sz="2400">
                <a:solidFill>
                  <a:schemeClr val="bg1"/>
                </a:solidFill>
                <a:latin typeface="Times New Roman" panose="02020603050405020304" pitchFamily="18" charset="0"/>
                <a:cs typeface="Times New Roman" panose="02020603050405020304" pitchFamily="18" charset="0"/>
              </a:rPr>
              <a:t>lí </a:t>
            </a:r>
            <a:r>
              <a:rPr lang="vi-VN" sz="2400" smtClean="0">
                <a:solidFill>
                  <a:schemeClr val="bg1"/>
                </a:solidFill>
                <a:latin typeface="Times New Roman" panose="02020603050405020304" pitchFamily="18" charset="0"/>
                <a:cs typeface="Times New Roman" panose="02020603050405020304" pitchFamily="18" charset="0"/>
              </a:rPr>
              <a:t>trưởng</a:t>
            </a:r>
            <a:r>
              <a:rPr lang="en-US" sz="2400" smtClean="0">
                <a:solidFill>
                  <a:schemeClr val="bg1"/>
                </a:solidFill>
                <a:latin typeface="Times New Roman" panose="02020603050405020304" pitchFamily="18" charset="0"/>
                <a:cs typeface="Times New Roman" panose="02020603050405020304" pitchFamily="18" charset="0"/>
              </a:rPr>
              <a:t>,</a:t>
            </a:r>
            <a:r>
              <a:rPr lang="vi-VN" sz="2400" smtClean="0">
                <a:solidFill>
                  <a:schemeClr val="bg1"/>
                </a:solidFill>
                <a:latin typeface="Times New Roman" panose="02020603050405020304" pitchFamily="18" charset="0"/>
                <a:cs typeface="Times New Roman" panose="02020603050405020304" pitchFamily="18" charset="0"/>
              </a:rPr>
              <a:t> </a:t>
            </a:r>
            <a:r>
              <a:rPr lang="vi-VN" sz="2400">
                <a:solidFill>
                  <a:schemeClr val="bg1"/>
                </a:solidFill>
                <a:latin typeface="Times New Roman" panose="02020603050405020304" pitchFamily="18" charset="0"/>
                <a:cs typeface="Times New Roman" panose="02020603050405020304" pitchFamily="18" charset="0"/>
              </a:rPr>
              <a:t>nào roi song, nào dây thừng </a:t>
            </a:r>
            <a:r>
              <a:rPr lang="vi-VN" sz="2400">
                <a:solidFill>
                  <a:schemeClr val="bg1"/>
                </a:solidFill>
                <a:latin typeface="Times New Roman" panose="02020603050405020304" pitchFamily="18" charset="0"/>
                <a:cs typeface="Times New Roman" panose="02020603050405020304" pitchFamily="18" charset="0"/>
              </a:rPr>
              <a:t>tay </a:t>
            </a:r>
            <a:r>
              <a:rPr lang="vi-VN" sz="2400" smtClean="0">
                <a:solidFill>
                  <a:schemeClr val="bg1"/>
                </a:solidFill>
                <a:latin typeface="Times New Roman" panose="02020603050405020304" pitchFamily="18" charset="0"/>
                <a:cs typeface="Times New Roman" panose="02020603050405020304" pitchFamily="18" charset="0"/>
              </a:rPr>
              <a:t>thước</a:t>
            </a:r>
            <a:r>
              <a:rPr lang="en-US" sz="2400" smtClean="0">
                <a:solidFill>
                  <a:schemeClr val="bg1"/>
                </a:solidFill>
                <a:latin typeface="Times New Roman" panose="02020603050405020304" pitchFamily="18" charset="0"/>
                <a:cs typeface="Times New Roman" panose="02020603050405020304" pitchFamily="18" charset="0"/>
              </a:rPr>
              <a:t>. </a:t>
            </a:r>
            <a:r>
              <a:rPr lang="vi-VN" sz="2400">
                <a:solidFill>
                  <a:schemeClr val="bg1"/>
                </a:solidFill>
                <a:latin typeface="Times New Roman" panose="02020603050405020304" pitchFamily="18" charset="0"/>
                <a:cs typeface="Times New Roman" panose="02020603050405020304" pitchFamily="18" charset="0"/>
              </a:rPr>
              <a:t>Người đọc vô cùng hả hê trước sức mạnh phản kháng của </a:t>
            </a:r>
            <a:r>
              <a:rPr lang="vi-VN" sz="2400">
                <a:solidFill>
                  <a:schemeClr val="bg1"/>
                </a:solidFill>
                <a:latin typeface="Times New Roman" panose="02020603050405020304" pitchFamily="18" charset="0"/>
                <a:cs typeface="Times New Roman" panose="02020603050405020304" pitchFamily="18" charset="0"/>
              </a:rPr>
              <a:t>chị </a:t>
            </a:r>
            <a:r>
              <a:rPr lang="vi-VN" sz="2400" smtClean="0">
                <a:solidFill>
                  <a:schemeClr val="bg1"/>
                </a:solidFill>
                <a:latin typeface="Times New Roman" panose="02020603050405020304" pitchFamily="18" charset="0"/>
                <a:cs typeface="Times New Roman" panose="02020603050405020304" pitchFamily="18" charset="0"/>
              </a:rPr>
              <a:t>Dậu</a:t>
            </a:r>
            <a:r>
              <a:rPr lang="en-US" sz="2400" smtClean="0">
                <a:solidFill>
                  <a:schemeClr val="bg1"/>
                </a:solidFill>
                <a:latin typeface="Times New Roman" panose="02020603050405020304" pitchFamily="18" charset="0"/>
                <a:cs typeface="Times New Roman" panose="02020603050405020304" pitchFamily="18" charset="0"/>
              </a:rPr>
              <a:t>. Cuối cùng, </a:t>
            </a:r>
            <a:r>
              <a:rPr lang="en-US" sz="2400">
                <a:solidFill>
                  <a:schemeClr val="bg1"/>
                </a:solidFill>
                <a:latin typeface="Times New Roman" panose="02020603050405020304" pitchFamily="18" charset="0"/>
                <a:cs typeface="Times New Roman" panose="02020603050405020304" pitchFamily="18" charset="0"/>
              </a:rPr>
              <a:t>c</a:t>
            </a:r>
            <a:r>
              <a:rPr lang="vi-VN" sz="2400" smtClean="0">
                <a:solidFill>
                  <a:schemeClr val="bg1"/>
                </a:solidFill>
                <a:latin typeface="Times New Roman" panose="02020603050405020304" pitchFamily="18" charset="0"/>
                <a:cs typeface="Times New Roman" panose="02020603050405020304" pitchFamily="18" charset="0"/>
              </a:rPr>
              <a:t>ảnh </a:t>
            </a:r>
            <a:r>
              <a:rPr lang="en-US" sz="2400" smtClean="0">
                <a:solidFill>
                  <a:schemeClr val="bg1"/>
                </a:solidFill>
                <a:latin typeface="Times New Roman" panose="02020603050405020304" pitchFamily="18" charset="0"/>
                <a:cs typeface="Times New Roman" panose="02020603050405020304" pitchFamily="18" charset="0"/>
              </a:rPr>
              <a:t>“</a:t>
            </a:r>
            <a:r>
              <a:rPr lang="vi-VN" sz="2400" smtClean="0">
                <a:solidFill>
                  <a:schemeClr val="bg1"/>
                </a:solidFill>
                <a:latin typeface="Times New Roman" panose="02020603050405020304" pitchFamily="18" charset="0"/>
                <a:cs typeface="Times New Roman" panose="02020603050405020304" pitchFamily="18" charset="0"/>
              </a:rPr>
              <a:t>Tức </a:t>
            </a:r>
            <a:r>
              <a:rPr lang="vi-VN" sz="2400">
                <a:solidFill>
                  <a:schemeClr val="bg1"/>
                </a:solidFill>
                <a:latin typeface="Times New Roman" panose="02020603050405020304" pitchFamily="18" charset="0"/>
                <a:cs typeface="Times New Roman" panose="02020603050405020304" pitchFamily="18" charset="0"/>
              </a:rPr>
              <a:t>nước vỡ bờ</a:t>
            </a:r>
            <a:r>
              <a:rPr lang="vi-VN" sz="2400">
                <a:solidFill>
                  <a:schemeClr val="bg1"/>
                </a:solidFill>
                <a:latin typeface="Times New Roman" panose="02020603050405020304" pitchFamily="18" charset="0"/>
                <a:cs typeface="Times New Roman" panose="02020603050405020304" pitchFamily="18" charset="0"/>
              </a:rPr>
              <a:t>" </a:t>
            </a:r>
            <a:r>
              <a:rPr lang="en-US" sz="2400" smtClean="0">
                <a:solidFill>
                  <a:schemeClr val="bg1"/>
                </a:solidFill>
                <a:latin typeface="Times New Roman" panose="02020603050405020304" pitchFamily="18" charset="0"/>
                <a:cs typeface="Times New Roman" panose="02020603050405020304" pitchFamily="18" charset="0"/>
              </a:rPr>
              <a:t>thật sự </a:t>
            </a:r>
            <a:r>
              <a:rPr lang="vi-VN" sz="2400" smtClean="0">
                <a:solidFill>
                  <a:schemeClr val="bg1"/>
                </a:solidFill>
                <a:latin typeface="Times New Roman" panose="02020603050405020304" pitchFamily="18" charset="0"/>
                <a:cs typeface="Times New Roman" panose="02020603050405020304" pitchFamily="18" charset="0"/>
              </a:rPr>
              <a:t>"tuyệt khéo</a:t>
            </a:r>
            <a:r>
              <a:rPr lang="en-US" sz="2400" smtClean="0">
                <a:solidFill>
                  <a:schemeClr val="bg1"/>
                </a:solidFill>
                <a:latin typeface="Times New Roman" panose="02020603050405020304" pitchFamily="18" charset="0"/>
                <a:cs typeface="Times New Roman" panose="02020603050405020304" pitchFamily="18" charset="0"/>
              </a:rPr>
              <a:t>. </a:t>
            </a:r>
            <a:r>
              <a:rPr lang="vi-VN" sz="2400" smtClean="0">
                <a:solidFill>
                  <a:schemeClr val="bg1"/>
                </a:solidFill>
                <a:latin typeface="Times New Roman" panose="02020603050405020304" pitchFamily="18" charset="0"/>
                <a:cs typeface="Times New Roman" panose="02020603050405020304" pitchFamily="18" charset="0"/>
              </a:rPr>
              <a:t>Những </a:t>
            </a:r>
            <a:r>
              <a:rPr lang="vi-VN" sz="2400">
                <a:solidFill>
                  <a:schemeClr val="bg1"/>
                </a:solidFill>
                <a:latin typeface="Times New Roman" panose="02020603050405020304" pitchFamily="18" charset="0"/>
                <a:cs typeface="Times New Roman" panose="02020603050405020304" pitchFamily="18" charset="0"/>
              </a:rPr>
              <a:t>lời đối thoại thật khéo</a:t>
            </a:r>
            <a:r>
              <a:rPr lang="vi-VN" sz="2400">
                <a:solidFill>
                  <a:schemeClr val="bg1"/>
                </a:solidFill>
                <a:latin typeface="Times New Roman" panose="02020603050405020304" pitchFamily="18" charset="0"/>
                <a:cs typeface="Times New Roman" panose="02020603050405020304" pitchFamily="18" charset="0"/>
              </a:rPr>
              <a:t>. </a:t>
            </a:r>
            <a:r>
              <a:rPr lang="en-US" sz="2400" smtClean="0">
                <a:solidFill>
                  <a:schemeClr val="bg1"/>
                </a:solidFill>
                <a:latin typeface="Times New Roman" panose="02020603050405020304" pitchFamily="18" charset="0"/>
                <a:cs typeface="Times New Roman" panose="02020603050405020304" pitchFamily="18" charset="0"/>
              </a:rPr>
              <a:t>Bên cạnh đó, </a:t>
            </a:r>
            <a:r>
              <a:rPr lang="en-US" sz="2400">
                <a:solidFill>
                  <a:schemeClr val="bg1"/>
                </a:solidFill>
                <a:latin typeface="Times New Roman" panose="02020603050405020304" pitchFamily="18" charset="0"/>
                <a:cs typeface="Times New Roman" panose="02020603050405020304" pitchFamily="18" charset="0"/>
              </a:rPr>
              <a:t>n</a:t>
            </a:r>
            <a:r>
              <a:rPr lang="vi-VN" sz="2400" smtClean="0">
                <a:solidFill>
                  <a:schemeClr val="bg1"/>
                </a:solidFill>
                <a:latin typeface="Times New Roman" panose="02020603050405020304" pitchFamily="18" charset="0"/>
                <a:cs typeface="Times New Roman" panose="02020603050405020304" pitchFamily="18" charset="0"/>
              </a:rPr>
              <a:t>gòi </a:t>
            </a:r>
            <a:r>
              <a:rPr lang="vi-VN" sz="2400">
                <a:solidFill>
                  <a:schemeClr val="bg1"/>
                </a:solidFill>
                <a:latin typeface="Times New Roman" panose="02020603050405020304" pitchFamily="18" charset="0"/>
                <a:cs typeface="Times New Roman" panose="02020603050405020304" pitchFamily="18" charset="0"/>
              </a:rPr>
              <a:t>bút của Ngô Tất Tố "tuyệt khéo" khi nói về cách đối đáp, ứng xử, tinh thần, thái độ, hành động của chị Dậu. Lúc đầu chị nín nhịn nhẫn nhục </a:t>
            </a:r>
            <a:r>
              <a:rPr lang="vi-VN" sz="2400">
                <a:solidFill>
                  <a:schemeClr val="bg1"/>
                </a:solidFill>
                <a:latin typeface="Times New Roman" panose="02020603050405020304" pitchFamily="18" charset="0"/>
                <a:cs typeface="Times New Roman" panose="02020603050405020304" pitchFamily="18" charset="0"/>
              </a:rPr>
              <a:t>van </a:t>
            </a:r>
            <a:r>
              <a:rPr lang="vi-VN" sz="2400" smtClean="0">
                <a:solidFill>
                  <a:schemeClr val="bg1"/>
                </a:solidFill>
                <a:latin typeface="Times New Roman" panose="02020603050405020304" pitchFamily="18" charset="0"/>
                <a:cs typeface="Times New Roman" panose="02020603050405020304" pitchFamily="18" charset="0"/>
              </a:rPr>
              <a:t>xin</a:t>
            </a:r>
            <a:r>
              <a:rPr lang="en-US" sz="2400" smtClean="0">
                <a:solidFill>
                  <a:schemeClr val="bg1"/>
                </a:solidFill>
                <a:latin typeface="Times New Roman" panose="02020603050405020304" pitchFamily="18" charset="0"/>
                <a:cs typeface="Times New Roman" panose="02020603050405020304" pitchFamily="18" charset="0"/>
              </a:rPr>
              <a:t>. </a:t>
            </a:r>
            <a:r>
              <a:rPr lang="vi-VN" sz="2400" smtClean="0">
                <a:solidFill>
                  <a:schemeClr val="bg1"/>
                </a:solidFill>
                <a:latin typeface="Times New Roman" panose="02020603050405020304" pitchFamily="18" charset="0"/>
                <a:cs typeface="Times New Roman" panose="02020603050405020304" pitchFamily="18" charset="0"/>
              </a:rPr>
              <a:t>Thật </a:t>
            </a:r>
            <a:r>
              <a:rPr lang="vi-VN" sz="2400">
                <a:solidFill>
                  <a:schemeClr val="bg1"/>
                </a:solidFill>
                <a:latin typeface="Times New Roman" panose="02020603050405020304" pitchFamily="18" charset="0"/>
                <a:cs typeface="Times New Roman" panose="02020603050405020304" pitchFamily="18" charset="0"/>
              </a:rPr>
              <a:t>vậy, Ngô Tất Tố viết "tuyệt khéo". Sự việc ở nông thôn ngày xưa </a:t>
            </a:r>
            <a:r>
              <a:rPr lang="vi-VN" sz="2400">
                <a:solidFill>
                  <a:schemeClr val="bg1"/>
                </a:solidFill>
                <a:latin typeface="Times New Roman" panose="02020603050405020304" pitchFamily="18" charset="0"/>
                <a:cs typeface="Times New Roman" panose="02020603050405020304" pitchFamily="18" charset="0"/>
              </a:rPr>
              <a:t>rất </a:t>
            </a:r>
            <a:r>
              <a:rPr lang="vi-VN" sz="2400" smtClean="0">
                <a:solidFill>
                  <a:schemeClr val="bg1"/>
                </a:solidFill>
                <a:latin typeface="Times New Roman" panose="02020603050405020304" pitchFamily="18" charset="0"/>
                <a:cs typeface="Times New Roman" panose="02020603050405020304" pitchFamily="18" charset="0"/>
              </a:rPr>
              <a:t>thực</a:t>
            </a:r>
            <a:r>
              <a:rPr lang="en-US" sz="2400" smtClean="0">
                <a:solidFill>
                  <a:schemeClr val="bg1"/>
                </a:solidFill>
                <a:latin typeface="Times New Roman" panose="02020603050405020304" pitchFamily="18" charset="0"/>
                <a:cs typeface="Times New Roman" panose="02020603050405020304" pitchFamily="18" charset="0"/>
              </a:rPr>
              <a:t>,</a:t>
            </a:r>
            <a:r>
              <a:rPr lang="vi-VN" sz="2400" smtClean="0">
                <a:solidFill>
                  <a:schemeClr val="bg1"/>
                </a:solidFill>
                <a:latin typeface="Times New Roman" panose="02020603050405020304" pitchFamily="18" charset="0"/>
                <a:cs typeface="Times New Roman" panose="02020603050405020304" pitchFamily="18" charset="0"/>
              </a:rPr>
              <a:t> </a:t>
            </a:r>
            <a:r>
              <a:rPr lang="vi-VN" sz="2400">
                <a:solidFill>
                  <a:schemeClr val="bg1"/>
                </a:solidFill>
                <a:latin typeface="Times New Roman" panose="02020603050405020304" pitchFamily="18" charset="0"/>
                <a:cs typeface="Times New Roman" panose="02020603050405020304" pitchFamily="18" charset="0"/>
              </a:rPr>
              <a:t>rất sống. Trang văn thấm đầy tình nhân đạo. Ông đã chỉ ra cái hiện tượng "Con giun xéo mãi cũng quằn". Ông đã nêu lên một quy luật hiển nhiên: "Có áp bức có đấu tranh</a:t>
            </a:r>
            <a:r>
              <a:rPr lang="vi-VN" sz="2400">
                <a:solidFill>
                  <a:schemeClr val="bg1"/>
                </a:solidFill>
                <a:latin typeface="Times New Roman" panose="02020603050405020304" pitchFamily="18" charset="0"/>
                <a:cs typeface="Times New Roman" panose="02020603050405020304" pitchFamily="18" charset="0"/>
              </a:rPr>
              <a:t>". </a:t>
            </a:r>
            <a:endParaRPr lang="en-US" sz="2400" smtClean="0">
              <a:solidFill>
                <a:schemeClr val="bg1"/>
              </a:solidFill>
              <a:latin typeface="Times New Roman" panose="02020603050405020304" pitchFamily="18" charset="0"/>
              <a:cs typeface="Times New Roman" panose="02020603050405020304" pitchFamily="18" charset="0"/>
            </a:endParaRPr>
          </a:p>
          <a:p>
            <a:pPr algn="just"/>
            <a:r>
              <a:rPr lang="en-US" sz="2400">
                <a:solidFill>
                  <a:schemeClr val="bg1"/>
                </a:solidFill>
                <a:latin typeface="Times New Roman" panose="02020603050405020304" pitchFamily="18" charset="0"/>
                <a:cs typeface="Times New Roman" panose="02020603050405020304" pitchFamily="18" charset="0"/>
              </a:rPr>
              <a:t>	</a:t>
            </a:r>
            <a:r>
              <a:rPr lang="en-US" sz="2400" smtClean="0">
                <a:solidFill>
                  <a:schemeClr val="bg1"/>
                </a:solidFill>
                <a:latin typeface="Times New Roman" panose="02020603050405020304" pitchFamily="18" charset="0"/>
                <a:cs typeface="Times New Roman" panose="02020603050405020304" pitchFamily="18" charset="0"/>
              </a:rPr>
              <a:t>Nói tóm lại, qua ngòi bút khéo léo của Ngô Tất Tố, </a:t>
            </a:r>
            <a:r>
              <a:rPr lang="vi-VN" sz="2400" smtClean="0">
                <a:solidFill>
                  <a:schemeClr val="bg1"/>
                </a:solidFill>
                <a:latin typeface="Times New Roman" panose="02020603050405020304" pitchFamily="18" charset="0"/>
                <a:cs typeface="Times New Roman" panose="02020603050405020304" pitchFamily="18" charset="0"/>
              </a:rPr>
              <a:t>Chị Dậu</a:t>
            </a:r>
            <a:r>
              <a:rPr lang="en-US" sz="2400" smtClean="0">
                <a:solidFill>
                  <a:schemeClr val="bg1"/>
                </a:solidFill>
                <a:latin typeface="Times New Roman" panose="02020603050405020304" pitchFamily="18" charset="0"/>
                <a:cs typeface="Times New Roman" panose="02020603050405020304" pitchFamily="18" charset="0"/>
              </a:rPr>
              <a:t> hiện lên</a:t>
            </a:r>
            <a:r>
              <a:rPr lang="vi-VN" sz="2400" smtClean="0">
                <a:solidFill>
                  <a:schemeClr val="bg1"/>
                </a:solidFill>
                <a:latin typeface="Times New Roman" panose="02020603050405020304" pitchFamily="18" charset="0"/>
                <a:cs typeface="Times New Roman" panose="02020603050405020304" pitchFamily="18" charset="0"/>
              </a:rPr>
              <a:t> </a:t>
            </a:r>
            <a:r>
              <a:rPr lang="vi-VN" sz="2400">
                <a:solidFill>
                  <a:schemeClr val="bg1"/>
                </a:solidFill>
                <a:latin typeface="Times New Roman" panose="02020603050405020304" pitchFamily="18" charset="0"/>
                <a:cs typeface="Times New Roman" panose="02020603050405020304" pitchFamily="18" charset="0"/>
              </a:rPr>
              <a:t>là một người vợ, người mẹ đảm đang, giàu tình thương và rất cứng cỏi</a:t>
            </a:r>
            <a:r>
              <a:rPr lang="vi-VN" sz="2400">
                <a:solidFill>
                  <a:schemeClr val="bg1"/>
                </a:solidFill>
                <a:latin typeface="Times New Roman" panose="02020603050405020304" pitchFamily="18" charset="0"/>
                <a:cs typeface="Times New Roman" panose="02020603050405020304" pitchFamily="18" charset="0"/>
              </a:rPr>
              <a:t>. </a:t>
            </a:r>
            <a:r>
              <a:rPr lang="en-US" sz="2400" smtClean="0">
                <a:solidFill>
                  <a:schemeClr val="bg1"/>
                </a:solidFill>
                <a:latin typeface="Times New Roman" panose="02020603050405020304" pitchFamily="18" charset="0"/>
                <a:cs typeface="Times New Roman" panose="02020603050405020304" pitchFamily="18" charset="0"/>
              </a:rPr>
              <a:t>Và </a:t>
            </a:r>
            <a:r>
              <a:rPr lang="en-US" sz="2400">
                <a:solidFill>
                  <a:schemeClr val="bg1"/>
                </a:solidFill>
                <a:latin typeface="Times New Roman" panose="02020603050405020304" pitchFamily="18" charset="0"/>
                <a:cs typeface="Times New Roman" panose="02020603050405020304" pitchFamily="18" charset="0"/>
              </a:rPr>
              <a:t>c</a:t>
            </a:r>
            <a:r>
              <a:rPr lang="vi-VN" sz="2400" smtClean="0">
                <a:solidFill>
                  <a:schemeClr val="bg1"/>
                </a:solidFill>
                <a:latin typeface="Times New Roman" panose="02020603050405020304" pitchFamily="18" charset="0"/>
                <a:cs typeface="Times New Roman" panose="02020603050405020304" pitchFamily="18" charset="0"/>
              </a:rPr>
              <a:t>ái </a:t>
            </a:r>
            <a:r>
              <a:rPr lang="vi-VN" sz="2400">
                <a:solidFill>
                  <a:schemeClr val="bg1"/>
                </a:solidFill>
                <a:latin typeface="Times New Roman" panose="02020603050405020304" pitchFamily="18" charset="0"/>
                <a:cs typeface="Times New Roman" panose="02020603050405020304" pitchFamily="18" charset="0"/>
              </a:rPr>
              <a:t>"tuyệt khéo" của Ngô Tất Tố là đã dựng nên bức chân dung </a:t>
            </a:r>
            <a:r>
              <a:rPr lang="vi-VN" sz="2400">
                <a:solidFill>
                  <a:schemeClr val="bg1"/>
                </a:solidFill>
                <a:latin typeface="Times New Roman" panose="02020603050405020304" pitchFamily="18" charset="0"/>
                <a:cs typeface="Times New Roman" panose="02020603050405020304" pitchFamily="18" charset="0"/>
              </a:rPr>
              <a:t>chị </a:t>
            </a:r>
            <a:r>
              <a:rPr lang="vi-VN" sz="2400" smtClean="0">
                <a:solidFill>
                  <a:schemeClr val="bg1"/>
                </a:solidFill>
                <a:latin typeface="Times New Roman" panose="02020603050405020304" pitchFamily="18" charset="0"/>
                <a:cs typeface="Times New Roman" panose="02020603050405020304" pitchFamily="18" charset="0"/>
              </a:rPr>
              <a:t>Dậu</a:t>
            </a:r>
            <a:r>
              <a:rPr lang="en-US" sz="2400" smtClean="0">
                <a:solidFill>
                  <a:schemeClr val="bg1"/>
                </a:solidFill>
                <a:latin typeface="Times New Roman" panose="02020603050405020304" pitchFamily="18" charset="0"/>
                <a:cs typeface="Times New Roman" panose="02020603050405020304" pitchFamily="18" charset="0"/>
              </a:rPr>
              <a:t>  như một biểu tượng đẹp đẽ về người phụ nữ Việt Nam – nhân hậu và mạnh mẽ.</a:t>
            </a:r>
            <a:endParaRPr lang="vi-VN" sz="240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90770921"/>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Hộp Văn bản 4">
            <a:extLst>
              <a:ext uri="{FF2B5EF4-FFF2-40B4-BE49-F238E27FC236}">
                <a16:creationId xmlns:a16="http://schemas.microsoft.com/office/drawing/2014/main" xmlns="" id="{C273B018-67D6-4EB0-9DC2-B81628C8840A}"/>
              </a:ext>
            </a:extLst>
          </p:cNvPr>
          <p:cNvSpPr txBox="1"/>
          <p:nvPr/>
        </p:nvSpPr>
        <p:spPr>
          <a:xfrm>
            <a:off x="304800" y="381000"/>
            <a:ext cx="11353800" cy="1384995"/>
          </a:xfrm>
          <a:prstGeom prst="rect">
            <a:avLst/>
          </a:prstGeom>
          <a:noFill/>
        </p:spPr>
        <p:txBody>
          <a:bodyPr wrap="square">
            <a:spAutoFit/>
          </a:bodyPr>
          <a:lstStyle/>
          <a:p>
            <a:pPr algn="just"/>
            <a:r>
              <a:rPr lang="en-US" sz="2800" b="1" smtClean="0">
                <a:solidFill>
                  <a:srgbClr val="FFFF00"/>
                </a:solidFill>
                <a:effectLst/>
                <a:latin typeface="Times New Roman" panose="02020603050405020304" pitchFamily="18" charset="0"/>
                <a:ea typeface="Times New Roman" panose="02020603050405020304" pitchFamily="18" charset="0"/>
                <a:cs typeface="Times New Roman" panose="02020603050405020304" pitchFamily="18" charset="0"/>
              </a:rPr>
              <a:t>Các phương tiện liên kết được sử dụng trong đoạn văn:</a:t>
            </a:r>
          </a:p>
          <a:p>
            <a:pPr algn="just"/>
            <a:r>
              <a:rPr lang="en-US" sz="2800" b="1" smtClean="0">
                <a:solidFill>
                  <a:srgbClr val="FFFF00"/>
                </a:solidFill>
                <a:latin typeface="Times New Roman" panose="02020603050405020304" pitchFamily="18" charset="0"/>
                <a:ea typeface="Times New Roman" panose="02020603050405020304" pitchFamily="18" charset="0"/>
                <a:cs typeface="Times New Roman" panose="02020603050405020304" pitchFamily="18" charset="0"/>
              </a:rPr>
              <a:t>+ Dùng các từ ngữ thể hiện ý liệt kê: Trước hết, tiếp theo, cuối cùng.</a:t>
            </a:r>
          </a:p>
          <a:p>
            <a:pPr algn="just"/>
            <a:r>
              <a:rPr lang="en-US" sz="2800" b="1" smtClean="0">
                <a:solidFill>
                  <a:srgbClr val="FFFF00"/>
                </a:solidFill>
                <a:effectLst/>
                <a:latin typeface="Times New Roman" panose="02020603050405020304" pitchFamily="18" charset="0"/>
                <a:ea typeface="Times New Roman" panose="02020603050405020304" pitchFamily="18" charset="0"/>
                <a:cs typeface="Times New Roman" panose="02020603050405020304" pitchFamily="18" charset="0"/>
              </a:rPr>
              <a:t>+ Dùng các từ thể hiện ý tổng kết, khái quát: Nói tóm lại, </a:t>
            </a:r>
            <a:endParaRPr lang="en-US" sz="2400" b="1" dirty="0">
              <a:solidFill>
                <a:srgbClr val="FFFF00"/>
              </a:solidFill>
              <a:effectLst/>
              <a:latin typeface=".VnTime" panose="020B7200000000000000"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9116459"/>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Hộp Văn bản 4">
            <a:extLst>
              <a:ext uri="{FF2B5EF4-FFF2-40B4-BE49-F238E27FC236}">
                <a16:creationId xmlns:a16="http://schemas.microsoft.com/office/drawing/2014/main" xmlns="" id="{C273B018-67D6-4EB0-9DC2-B81628C8840A}"/>
              </a:ext>
            </a:extLst>
          </p:cNvPr>
          <p:cNvSpPr txBox="1"/>
          <p:nvPr/>
        </p:nvSpPr>
        <p:spPr>
          <a:xfrm>
            <a:off x="152400" y="0"/>
            <a:ext cx="11353800" cy="3539430"/>
          </a:xfrm>
          <a:prstGeom prst="rect">
            <a:avLst/>
          </a:prstGeom>
          <a:noFill/>
        </p:spPr>
        <p:txBody>
          <a:bodyPr wrap="square">
            <a:spAutoFit/>
          </a:bodyPr>
          <a:lstStyle/>
          <a:p>
            <a:pPr algn="just"/>
            <a:r>
              <a:rPr lang="en-US" sz="2800" b="1" u="sng" err="1">
                <a:solidFill>
                  <a:srgbClr val="FFFF00"/>
                </a:solidFill>
                <a:effectLst/>
                <a:latin typeface="Times New Roman" panose="02020603050405020304" pitchFamily="18" charset="0"/>
                <a:ea typeface="Times New Roman" panose="02020603050405020304" pitchFamily="18" charset="0"/>
                <a:cs typeface="Times New Roman" panose="02020603050405020304" pitchFamily="18" charset="0"/>
              </a:rPr>
              <a:t>Bài</a:t>
            </a:r>
            <a:r>
              <a:rPr lang="en-US" sz="2800" b="1" u="sng">
                <a:solidFill>
                  <a:srgbClr val="FFFF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u="sng" smtClean="0">
                <a:solidFill>
                  <a:srgbClr val="FFFF00"/>
                </a:solidFill>
                <a:effectLst/>
                <a:latin typeface="Times New Roman" panose="02020603050405020304" pitchFamily="18" charset="0"/>
                <a:ea typeface="Times New Roman" panose="02020603050405020304" pitchFamily="18" charset="0"/>
                <a:cs typeface="Times New Roman" panose="02020603050405020304" pitchFamily="18" charset="0"/>
              </a:rPr>
              <a:t>tập bổ sung: (Để phân biệt liên kết câu và liên kết đoạn văn)</a:t>
            </a:r>
          </a:p>
          <a:p>
            <a:pPr algn="just"/>
            <a:r>
              <a:rPr lang="en-US" sz="2800" b="1" smtClean="0">
                <a:solidFill>
                  <a:srgbClr val="FFFF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FFFF00"/>
                </a:solidFill>
                <a:effectLst/>
                <a:latin typeface="Times New Roman" panose="02020603050405020304" pitchFamily="18" charset="0"/>
                <a:ea typeface="Times New Roman" panose="02020603050405020304" pitchFamily="18" charset="0"/>
                <a:cs typeface="Times New Roman" panose="02020603050405020304" pitchFamily="18" charset="0"/>
              </a:rPr>
              <a:t>Hãy</a:t>
            </a:r>
            <a:r>
              <a:rPr lang="en-US" sz="2800" b="1" dirty="0">
                <a:solidFill>
                  <a:srgbClr val="FFFF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FFFF00"/>
                </a:solidFill>
                <a:effectLst/>
                <a:latin typeface="Times New Roman" panose="02020603050405020304" pitchFamily="18" charset="0"/>
                <a:ea typeface="Times New Roman" panose="02020603050405020304" pitchFamily="18" charset="0"/>
                <a:cs typeface="Times New Roman" panose="02020603050405020304" pitchFamily="18" charset="0"/>
              </a:rPr>
              <a:t>tìm</a:t>
            </a:r>
            <a:r>
              <a:rPr lang="en-US" sz="2800" b="1" dirty="0">
                <a:solidFill>
                  <a:srgbClr val="FFFF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FFFF00"/>
                </a:solidFill>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2800" b="1" dirty="0">
                <a:solidFill>
                  <a:srgbClr val="FFFF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FFFF00"/>
                </a:solidFill>
                <a:effectLst/>
                <a:latin typeface="Times New Roman" panose="02020603050405020304" pitchFamily="18" charset="0"/>
                <a:ea typeface="Times New Roman" panose="02020603050405020304" pitchFamily="18" charset="0"/>
                <a:cs typeface="Times New Roman" panose="02020603050405020304" pitchFamily="18" charset="0"/>
              </a:rPr>
              <a:t>phép</a:t>
            </a:r>
            <a:r>
              <a:rPr lang="en-US" sz="2800" b="1" dirty="0">
                <a:solidFill>
                  <a:srgbClr val="FFFF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FFFF00"/>
                </a:solidFill>
                <a:effectLst/>
                <a:latin typeface="Times New Roman" panose="02020603050405020304" pitchFamily="18" charset="0"/>
                <a:ea typeface="Times New Roman" panose="02020603050405020304" pitchFamily="18" charset="0"/>
                <a:cs typeface="Times New Roman" panose="02020603050405020304" pitchFamily="18" charset="0"/>
              </a:rPr>
              <a:t>liên</a:t>
            </a:r>
            <a:r>
              <a:rPr lang="en-US" sz="2800" b="1" dirty="0">
                <a:solidFill>
                  <a:srgbClr val="FFFF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FFFF00"/>
                </a:solidFill>
                <a:effectLst/>
                <a:latin typeface="Times New Roman" panose="02020603050405020304" pitchFamily="18" charset="0"/>
                <a:ea typeface="Times New Roman" panose="02020603050405020304" pitchFamily="18" charset="0"/>
                <a:cs typeface="Times New Roman" panose="02020603050405020304" pitchFamily="18" charset="0"/>
              </a:rPr>
              <a:t>kết</a:t>
            </a:r>
            <a:r>
              <a:rPr lang="en-US" sz="2800" b="1" dirty="0">
                <a:solidFill>
                  <a:srgbClr val="FFFF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FFFF00"/>
                </a:solidFill>
                <a:effectLst/>
                <a:latin typeface="Times New Roman" panose="02020603050405020304" pitchFamily="18" charset="0"/>
                <a:ea typeface="Times New Roman" panose="02020603050405020304" pitchFamily="18" charset="0"/>
                <a:cs typeface="Times New Roman" panose="02020603050405020304" pitchFamily="18" charset="0"/>
              </a:rPr>
              <a:t>có</a:t>
            </a:r>
            <a:r>
              <a:rPr lang="en-US" sz="2800" b="1" dirty="0">
                <a:solidFill>
                  <a:srgbClr val="FFFF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FFFF00"/>
                </a:solidFill>
                <a:effectLst/>
                <a:latin typeface="Times New Roman" panose="02020603050405020304" pitchFamily="18" charset="0"/>
                <a:ea typeface="Times New Roman" panose="02020603050405020304" pitchFamily="18" charset="0"/>
                <a:cs typeface="Times New Roman" panose="02020603050405020304" pitchFamily="18" charset="0"/>
              </a:rPr>
              <a:t>trong</a:t>
            </a:r>
            <a:r>
              <a:rPr lang="en-US" sz="2800" b="1" dirty="0">
                <a:solidFill>
                  <a:srgbClr val="FFFF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FFFF00"/>
                </a:solidFill>
                <a:effectLst/>
                <a:latin typeface="Times New Roman" panose="02020603050405020304" pitchFamily="18" charset="0"/>
                <a:ea typeface="Times New Roman" panose="02020603050405020304" pitchFamily="18" charset="0"/>
                <a:cs typeface="Times New Roman" panose="02020603050405020304" pitchFamily="18" charset="0"/>
              </a:rPr>
              <a:t>đoạn</a:t>
            </a:r>
            <a:r>
              <a:rPr lang="en-US" sz="2800" b="1" dirty="0">
                <a:solidFill>
                  <a:srgbClr val="FFFF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FFFF00"/>
                </a:solidFill>
                <a:effectLst/>
                <a:latin typeface="Times New Roman" panose="02020603050405020304" pitchFamily="18" charset="0"/>
                <a:ea typeface="Times New Roman" panose="02020603050405020304" pitchFamily="18" charset="0"/>
                <a:cs typeface="Times New Roman" panose="02020603050405020304" pitchFamily="18" charset="0"/>
              </a:rPr>
              <a:t>văn</a:t>
            </a:r>
            <a:r>
              <a:rPr lang="en-US" sz="2800" b="1" dirty="0">
                <a:solidFill>
                  <a:srgbClr val="FFFF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FFFF00"/>
                </a:solidFill>
                <a:effectLst/>
                <a:latin typeface="Times New Roman" panose="02020603050405020304" pitchFamily="18" charset="0"/>
                <a:ea typeface="Times New Roman" panose="02020603050405020304" pitchFamily="18" charset="0"/>
                <a:cs typeface="Times New Roman" panose="02020603050405020304" pitchFamily="18" charset="0"/>
              </a:rPr>
              <a:t>sau</a:t>
            </a:r>
            <a:endParaRPr lang="en-US" sz="2400" b="1" dirty="0">
              <a:solidFill>
                <a:srgbClr val="FFFF00"/>
              </a:solidFill>
              <a:effectLst/>
              <a:latin typeface=".VnTime" panose="020B7200000000000000" pitchFamily="34" charset="0"/>
              <a:ea typeface="Times New Roman" panose="02020603050405020304" pitchFamily="18" charset="0"/>
              <a:cs typeface="Times New Roman" panose="02020603050405020304" pitchFamily="18" charset="0"/>
            </a:endParaRPr>
          </a:p>
          <a:p>
            <a:pPr algn="just"/>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Nụ</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cười</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là</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ngọn</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lửa</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đầy</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nhiệt</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huyết</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con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người</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Vậy</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nên</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ngay</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từ</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bây</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giờ</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tôi</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và</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bạn</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đừng</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để</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ngọn</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lửa</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ấy</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ngủ</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yên</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lụi</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tắt</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Chúng</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ta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hãy</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luôn</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giữ</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nụ</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cười</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trên</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môi</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hãy</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luôn</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mỉm</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cười</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với</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mọi</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người</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Hơn</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bao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giờ</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hết</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mỗi</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chúng</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ta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cần</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phải</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biết</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tạo</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ra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nụ</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cười</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để</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xây</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dựng</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một</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thế</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giới</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hòa</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bình</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Hãy</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cười</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lên</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để</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cuộc</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sống</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này</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nhiều</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niềm</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vui</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và</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hạnh</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phúc</a:t>
            </a:r>
            <a:r>
              <a:rPr lang="en-US" sz="2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dirty="0">
              <a:solidFill>
                <a:schemeClr val="bg1"/>
              </a:solidFill>
              <a:effectLst/>
              <a:latin typeface=".VnTime" panose="020B7200000000000000" pitchFamily="34" charset="0"/>
              <a:ea typeface="Times New Roman" panose="02020603050405020304" pitchFamily="18" charset="0"/>
              <a:cs typeface="Times New Roman" panose="02020603050405020304" pitchFamily="18" charset="0"/>
            </a:endParaRPr>
          </a:p>
          <a:p>
            <a:pPr algn="just"/>
            <a:r>
              <a:rPr lang="pt-BR"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pt-BR" sz="2800" b="1" u="none" strike="noStrike"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dirty="0">
              <a:effectLst/>
              <a:latin typeface=".VnTime" panose="020B7200000000000000" pitchFamily="34" charset="0"/>
              <a:ea typeface="Times New Roman" panose="02020603050405020304" pitchFamily="18" charset="0"/>
              <a:cs typeface="Times New Roman" panose="02020603050405020304" pitchFamily="18" charset="0"/>
            </a:endParaRPr>
          </a:p>
        </p:txBody>
      </p:sp>
      <p:sp>
        <p:nvSpPr>
          <p:cNvPr id="4" name="Rectangle 3">
            <a:extLst>
              <a:ext uri="{FF2B5EF4-FFF2-40B4-BE49-F238E27FC236}">
                <a16:creationId xmlns:a16="http://schemas.microsoft.com/office/drawing/2014/main" xmlns="" id="{6F743D78-7312-4A8E-A771-707D447E434A}"/>
              </a:ext>
            </a:extLst>
          </p:cNvPr>
          <p:cNvSpPr/>
          <p:nvPr/>
        </p:nvSpPr>
        <p:spPr>
          <a:xfrm>
            <a:off x="381000" y="3276600"/>
            <a:ext cx="11582400" cy="3429000"/>
          </a:xfrm>
          <a:prstGeom prst="rect">
            <a:avLst/>
          </a:prstGeom>
        </p:spPr>
        <p:style>
          <a:lnRef idx="0">
            <a:schemeClr val="accent2"/>
          </a:lnRef>
          <a:fillRef idx="3">
            <a:schemeClr val="accent2"/>
          </a:fillRef>
          <a:effectRef idx="3">
            <a:schemeClr val="accent2"/>
          </a:effectRef>
          <a:fontRef idx="minor">
            <a:schemeClr val="lt1"/>
          </a:fontRef>
        </p:style>
        <p:txBody>
          <a:bodyPr rtlCol="0" anchor="ctr"/>
          <a:lstStyle/>
          <a:p>
            <a:pPr algn="just"/>
            <a:r>
              <a:rPr lang="en-US" sz="2400" u="sng" dirty="0" err="1">
                <a:solidFill>
                  <a:srgbClr val="FFFF00"/>
                </a:solidFill>
                <a:effectLst/>
                <a:latin typeface="Times New Roman" panose="02020603050405020304" pitchFamily="18" charset="0"/>
                <a:ea typeface="Times New Roman" panose="02020603050405020304" pitchFamily="18" charset="0"/>
                <a:cs typeface="Times New Roman" panose="02020603050405020304" pitchFamily="18" charset="0"/>
              </a:rPr>
              <a:t>Nụ</a:t>
            </a:r>
            <a:r>
              <a:rPr lang="en-US" sz="2400" u="sng" dirty="0">
                <a:solidFill>
                  <a:srgbClr val="FFFF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u="sng" dirty="0" err="1">
                <a:solidFill>
                  <a:srgbClr val="FFFF00"/>
                </a:solidFill>
                <a:effectLst/>
                <a:latin typeface="Times New Roman" panose="02020603050405020304" pitchFamily="18" charset="0"/>
                <a:ea typeface="Times New Roman" panose="02020603050405020304" pitchFamily="18" charset="0"/>
                <a:cs typeface="Times New Roman" panose="02020603050405020304" pitchFamily="18" charset="0"/>
              </a:rPr>
              <a:t>cười</a:t>
            </a:r>
            <a:r>
              <a:rPr lang="en-US" sz="2400" dirty="0">
                <a:solidFill>
                  <a:srgbClr val="FFFF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là</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ngọn</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lửa</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đầy</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nhiệt</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huyết</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con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người</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u="sng" dirty="0" err="1">
                <a:solidFill>
                  <a:srgbClr val="FFFF00"/>
                </a:solidFill>
                <a:effectLst/>
                <a:latin typeface="Times New Roman" panose="02020603050405020304" pitchFamily="18" charset="0"/>
                <a:ea typeface="Times New Roman" panose="02020603050405020304" pitchFamily="18" charset="0"/>
                <a:cs typeface="Times New Roman" panose="02020603050405020304" pitchFamily="18" charset="0"/>
              </a:rPr>
              <a:t>Vậy</a:t>
            </a:r>
            <a:r>
              <a:rPr lang="en-US" sz="2400" u="sng" dirty="0">
                <a:solidFill>
                  <a:srgbClr val="FFFF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u="sng" dirty="0" err="1">
                <a:solidFill>
                  <a:srgbClr val="FFFF00"/>
                </a:solidFill>
                <a:effectLst/>
                <a:latin typeface="Times New Roman" panose="02020603050405020304" pitchFamily="18" charset="0"/>
                <a:ea typeface="Times New Roman" panose="02020603050405020304" pitchFamily="18" charset="0"/>
                <a:cs typeface="Times New Roman" panose="02020603050405020304" pitchFamily="18" charset="0"/>
              </a:rPr>
              <a:t>nên</a:t>
            </a:r>
            <a:r>
              <a:rPr lang="en-US" sz="2400" dirty="0">
                <a:solidFill>
                  <a:srgbClr val="FFFF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ngay</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từ</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bây</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giờ</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tôi</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và</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bạn</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đừng</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để</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ngọn</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lửa</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ấy</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ngủ</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yên</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lụi</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tắt</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u="sng" dirty="0" err="1">
                <a:solidFill>
                  <a:srgbClr val="FFFF00"/>
                </a:solidFill>
                <a:effectLst/>
                <a:latin typeface="Times New Roman" panose="02020603050405020304" pitchFamily="18" charset="0"/>
                <a:ea typeface="Times New Roman" panose="02020603050405020304" pitchFamily="18" charset="0"/>
                <a:cs typeface="Times New Roman" panose="02020603050405020304" pitchFamily="18" charset="0"/>
              </a:rPr>
              <a:t>Chúng</a:t>
            </a:r>
            <a:r>
              <a:rPr lang="en-US" sz="2400" u="sng" dirty="0">
                <a:solidFill>
                  <a:srgbClr val="FFFF00"/>
                </a:solidFill>
                <a:effectLst/>
                <a:latin typeface="Times New Roman" panose="02020603050405020304" pitchFamily="18" charset="0"/>
                <a:ea typeface="Times New Roman" panose="02020603050405020304" pitchFamily="18" charset="0"/>
                <a:cs typeface="Times New Roman" panose="02020603050405020304" pitchFamily="18" charset="0"/>
              </a:rPr>
              <a:t> ta</a:t>
            </a:r>
            <a:r>
              <a:rPr lang="en-US" sz="2400" dirty="0">
                <a:solidFill>
                  <a:srgbClr val="FFFF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hãy</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luôn</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giữ</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u="sng" dirty="0" err="1">
                <a:solidFill>
                  <a:srgbClr val="FFFF00"/>
                </a:solidFill>
                <a:effectLst/>
                <a:latin typeface="Times New Roman" panose="02020603050405020304" pitchFamily="18" charset="0"/>
                <a:ea typeface="Times New Roman" panose="02020603050405020304" pitchFamily="18" charset="0"/>
                <a:cs typeface="Times New Roman" panose="02020603050405020304" pitchFamily="18" charset="0"/>
              </a:rPr>
              <a:t>nụ</a:t>
            </a:r>
            <a:r>
              <a:rPr lang="en-US" sz="2400" u="sng" dirty="0">
                <a:solidFill>
                  <a:srgbClr val="FFFF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u="sng" dirty="0" err="1">
                <a:solidFill>
                  <a:srgbClr val="FFFF00"/>
                </a:solidFill>
                <a:effectLst/>
                <a:latin typeface="Times New Roman" panose="02020603050405020304" pitchFamily="18" charset="0"/>
                <a:ea typeface="Times New Roman" panose="02020603050405020304" pitchFamily="18" charset="0"/>
                <a:cs typeface="Times New Roman" panose="02020603050405020304" pitchFamily="18" charset="0"/>
              </a:rPr>
              <a:t>cười</a:t>
            </a:r>
            <a:r>
              <a:rPr lang="en-US" sz="2400" dirty="0">
                <a:solidFill>
                  <a:srgbClr val="FFFF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trên</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môi</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hãy</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luôn</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mỉm</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cười</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với</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mọi</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người</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Hơn</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bao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giờ</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hết</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mỗi</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chúng</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ta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cần</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phải</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biết</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tạo</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ra </a:t>
            </a:r>
            <a:r>
              <a:rPr lang="en-US" sz="2400" u="sng" dirty="0" err="1">
                <a:solidFill>
                  <a:srgbClr val="FFFF00"/>
                </a:solidFill>
                <a:effectLst/>
                <a:latin typeface="Times New Roman" panose="02020603050405020304" pitchFamily="18" charset="0"/>
                <a:ea typeface="Times New Roman" panose="02020603050405020304" pitchFamily="18" charset="0"/>
                <a:cs typeface="Times New Roman" panose="02020603050405020304" pitchFamily="18" charset="0"/>
              </a:rPr>
              <a:t>nụ</a:t>
            </a:r>
            <a:r>
              <a:rPr lang="en-US" sz="2400" u="sng" dirty="0">
                <a:solidFill>
                  <a:srgbClr val="FFFF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u="sng" dirty="0" err="1">
                <a:solidFill>
                  <a:srgbClr val="FFFF00"/>
                </a:solidFill>
                <a:effectLst/>
                <a:latin typeface="Times New Roman" panose="02020603050405020304" pitchFamily="18" charset="0"/>
                <a:ea typeface="Times New Roman" panose="02020603050405020304" pitchFamily="18" charset="0"/>
                <a:cs typeface="Times New Roman" panose="02020603050405020304" pitchFamily="18" charset="0"/>
              </a:rPr>
              <a:t>cười</a:t>
            </a:r>
            <a:r>
              <a:rPr lang="en-US" sz="2400" dirty="0">
                <a:solidFill>
                  <a:srgbClr val="FFFF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để</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xây</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dựng</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một</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thế</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giới</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hòa</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bình</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Hãy</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u="sng" dirty="0" err="1">
                <a:solidFill>
                  <a:srgbClr val="FFFF00"/>
                </a:solidFill>
                <a:effectLst/>
                <a:latin typeface="Times New Roman" panose="02020603050405020304" pitchFamily="18" charset="0"/>
                <a:ea typeface="Times New Roman" panose="02020603050405020304" pitchFamily="18" charset="0"/>
                <a:cs typeface="Times New Roman" panose="02020603050405020304" pitchFamily="18" charset="0"/>
              </a:rPr>
              <a:t>cười</a:t>
            </a:r>
            <a:r>
              <a:rPr lang="en-US" sz="2400" dirty="0">
                <a:solidFill>
                  <a:srgbClr val="FFFF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FFFF00"/>
                </a:solidFill>
                <a:effectLst/>
                <a:latin typeface="Times New Roman" panose="02020603050405020304" pitchFamily="18" charset="0"/>
                <a:ea typeface="Times New Roman" panose="02020603050405020304" pitchFamily="18" charset="0"/>
                <a:cs typeface="Times New Roman" panose="02020603050405020304" pitchFamily="18" charset="0"/>
              </a:rPr>
              <a:t>l</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ên</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để</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cuộc</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sống</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này</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nhiều</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niềm</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vui</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và</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hạnh</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phúc</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dirty="0">
              <a:effectLst/>
              <a:latin typeface=".VnTime" panose="020B7200000000000000" pitchFamily="34" charset="0"/>
              <a:ea typeface="Times New Roman" panose="02020603050405020304" pitchFamily="18" charset="0"/>
              <a:cs typeface="Times New Roman" panose="02020603050405020304" pitchFamily="18" charset="0"/>
            </a:endParaRPr>
          </a:p>
          <a:p>
            <a:pPr algn="just"/>
            <a:r>
              <a:rPr lang="pt-BR" sz="24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dirty="0">
              <a:effectLst/>
              <a:latin typeface=".VnTime" panose="020B7200000000000000" pitchFamily="34" charset="0"/>
              <a:ea typeface="Times New Roman" panose="02020603050405020304" pitchFamily="18" charset="0"/>
              <a:cs typeface="Times New Roman" panose="02020603050405020304" pitchFamily="18" charset="0"/>
            </a:endParaRPr>
          </a:p>
          <a:p>
            <a:pPr marL="342900" lvl="0" indent="-342900" algn="just">
              <a:buFont typeface="Wingdings" panose="05000000000000000000" pitchFamily="2" charset="2"/>
              <a:buChar char=""/>
            </a:pPr>
            <a:r>
              <a:rPr lang="pt-BR" sz="2400" dirty="0">
                <a:effectLst/>
                <a:latin typeface="Times New Roman" panose="02020603050405020304" pitchFamily="18" charset="0"/>
                <a:ea typeface="SimSun" panose="02010600030101010101" pitchFamily="2" charset="-122"/>
                <a:cs typeface="Times New Roman" panose="02020603050405020304" pitchFamily="18" charset="0"/>
              </a:rPr>
              <a:t> Trong đoạn văn trên đã sử dụng phép liên kết: phép nối (vậy nên); Phép lặp (nụ cười); Phép thế (tôi và bạn -&gt; chúng ta)</a:t>
            </a:r>
            <a:endParaRPr lang="en-US" sz="2000" dirty="0">
              <a:effectLst/>
              <a:latin typeface=".VnTime" panose="020B7200000000000000" pitchFamily="34" charset="0"/>
              <a:ea typeface="SimSu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2239421794"/>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 calcmode="lin" valueType="num">
                                      <p:cBhvr additive="base">
                                        <p:cTn id="14" dur="500" fill="hold"/>
                                        <p:tgtEl>
                                          <p:spTgt spid="4"/>
                                        </p:tgtEl>
                                        <p:attrNameLst>
                                          <p:attrName>ppt_x</p:attrName>
                                        </p:attrNameLst>
                                      </p:cBhvr>
                                      <p:tavLst>
                                        <p:tav tm="0">
                                          <p:val>
                                            <p:strVal val="#ppt_x"/>
                                          </p:val>
                                        </p:tav>
                                        <p:tav tm="100000">
                                          <p:val>
                                            <p:strVal val="#ppt_x"/>
                                          </p:val>
                                        </p:tav>
                                      </p:tavLst>
                                    </p:anim>
                                    <p:anim calcmode="lin" valueType="num">
                                      <p:cBhvr additive="base">
                                        <p:cTn id="15"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228600" y="152400"/>
            <a:ext cx="4572000" cy="923330"/>
          </a:xfrm>
          <a:prstGeom prst="rect">
            <a:avLst/>
          </a:prstGeom>
          <a:noFill/>
          <a:ln>
            <a:noFill/>
          </a:ln>
        </p:spPr>
        <p:txBody>
          <a:bodyPr wrap="square" rtlCol="0">
            <a:spAutoFit/>
          </a:bodyPr>
          <a:lstStyle/>
          <a:p>
            <a:pPr algn="ctr"/>
            <a:r>
              <a:rPr lang="en-US" sz="5400" b="1" dirty="0">
                <a:solidFill>
                  <a:srgbClr val="FFFF00"/>
                </a:solidFill>
                <a:latin typeface="Times New Roman" pitchFamily="18" charset="0"/>
                <a:cs typeface="Times New Roman" pitchFamily="18" charset="0"/>
              </a:rPr>
              <a:t>IV. CỦNG CỐ</a:t>
            </a:r>
          </a:p>
        </p:txBody>
      </p:sp>
      <p:sp>
        <p:nvSpPr>
          <p:cNvPr id="11" name="TextBox 10"/>
          <p:cNvSpPr txBox="1"/>
          <p:nvPr/>
        </p:nvSpPr>
        <p:spPr>
          <a:xfrm>
            <a:off x="238124" y="1219200"/>
            <a:ext cx="10582275" cy="1323439"/>
          </a:xfrm>
          <a:prstGeom prst="rect">
            <a:avLst/>
          </a:prstGeom>
          <a:noFill/>
          <a:ln>
            <a:noFill/>
          </a:ln>
        </p:spPr>
        <p:txBody>
          <a:bodyPr wrap="square" rtlCol="0">
            <a:spAutoFit/>
          </a:bodyPr>
          <a:lstStyle/>
          <a:p>
            <a:pPr marL="742950" indent="-742950">
              <a:buAutoNum type="arabicPeriod"/>
            </a:pPr>
            <a:r>
              <a:rPr lang="en-US" sz="4000" b="1" dirty="0" err="1">
                <a:solidFill>
                  <a:schemeClr val="bg1"/>
                </a:solidFill>
                <a:latin typeface="Times New Roman" pitchFamily="18" charset="0"/>
                <a:cs typeface="Times New Roman" pitchFamily="18" charset="0"/>
              </a:rPr>
              <a:t>Khi</a:t>
            </a:r>
            <a:r>
              <a:rPr lang="en-US" sz="4000" b="1" dirty="0">
                <a:solidFill>
                  <a:schemeClr val="bg1"/>
                </a:solidFill>
                <a:latin typeface="Times New Roman" pitchFamily="18" charset="0"/>
                <a:cs typeface="Times New Roman" pitchFamily="18" charset="0"/>
              </a:rPr>
              <a:t> </a:t>
            </a:r>
            <a:r>
              <a:rPr lang="en-US" sz="4000" b="1" dirty="0" err="1">
                <a:solidFill>
                  <a:schemeClr val="bg1"/>
                </a:solidFill>
                <a:latin typeface="Times New Roman" pitchFamily="18" charset="0"/>
                <a:cs typeface="Times New Roman" pitchFamily="18" charset="0"/>
              </a:rPr>
              <a:t>nào</a:t>
            </a:r>
            <a:r>
              <a:rPr lang="en-US" sz="4000" b="1" dirty="0">
                <a:solidFill>
                  <a:schemeClr val="bg1"/>
                </a:solidFill>
                <a:latin typeface="Times New Roman" pitchFamily="18" charset="0"/>
                <a:cs typeface="Times New Roman" pitchFamily="18" charset="0"/>
              </a:rPr>
              <a:t> </a:t>
            </a:r>
            <a:r>
              <a:rPr lang="en-US" sz="4000" b="1" dirty="0" err="1">
                <a:solidFill>
                  <a:schemeClr val="bg1"/>
                </a:solidFill>
                <a:latin typeface="Times New Roman" pitchFamily="18" charset="0"/>
                <a:cs typeface="Times New Roman" pitchFamily="18" charset="0"/>
              </a:rPr>
              <a:t>thì</a:t>
            </a:r>
            <a:r>
              <a:rPr lang="en-US" sz="4000" b="1" dirty="0">
                <a:solidFill>
                  <a:schemeClr val="bg1"/>
                </a:solidFill>
                <a:latin typeface="Times New Roman" pitchFamily="18" charset="0"/>
                <a:cs typeface="Times New Roman" pitchFamily="18" charset="0"/>
              </a:rPr>
              <a:t> </a:t>
            </a:r>
            <a:r>
              <a:rPr lang="en-US" sz="4000" b="1" dirty="0" err="1">
                <a:solidFill>
                  <a:schemeClr val="bg1"/>
                </a:solidFill>
                <a:latin typeface="Times New Roman" pitchFamily="18" charset="0"/>
                <a:cs typeface="Times New Roman" pitchFamily="18" charset="0"/>
              </a:rPr>
              <a:t>dùng</a:t>
            </a:r>
            <a:r>
              <a:rPr lang="en-US" sz="4000" b="1" dirty="0">
                <a:solidFill>
                  <a:schemeClr val="bg1"/>
                </a:solidFill>
                <a:latin typeface="Times New Roman" pitchFamily="18" charset="0"/>
                <a:cs typeface="Times New Roman" pitchFamily="18" charset="0"/>
              </a:rPr>
              <a:t> </a:t>
            </a:r>
            <a:r>
              <a:rPr lang="en-US" sz="4000" b="1" dirty="0" err="1">
                <a:solidFill>
                  <a:schemeClr val="bg1"/>
                </a:solidFill>
                <a:latin typeface="Times New Roman" pitchFamily="18" charset="0"/>
                <a:cs typeface="Times New Roman" pitchFamily="18" charset="0"/>
              </a:rPr>
              <a:t>liên</a:t>
            </a:r>
            <a:r>
              <a:rPr lang="en-US" sz="4000" b="1" dirty="0">
                <a:solidFill>
                  <a:schemeClr val="bg1"/>
                </a:solidFill>
                <a:latin typeface="Times New Roman" pitchFamily="18" charset="0"/>
                <a:cs typeface="Times New Roman" pitchFamily="18" charset="0"/>
              </a:rPr>
              <a:t> </a:t>
            </a:r>
            <a:r>
              <a:rPr lang="en-US" sz="4000" b="1" dirty="0" err="1">
                <a:solidFill>
                  <a:schemeClr val="bg1"/>
                </a:solidFill>
                <a:latin typeface="Times New Roman" pitchFamily="18" charset="0"/>
                <a:cs typeface="Times New Roman" pitchFamily="18" charset="0"/>
              </a:rPr>
              <a:t>kết</a:t>
            </a:r>
            <a:r>
              <a:rPr lang="en-US" sz="4000" b="1" dirty="0">
                <a:solidFill>
                  <a:schemeClr val="bg1"/>
                </a:solidFill>
                <a:latin typeface="Times New Roman" pitchFamily="18" charset="0"/>
                <a:cs typeface="Times New Roman" pitchFamily="18" charset="0"/>
              </a:rPr>
              <a:t> </a:t>
            </a:r>
            <a:r>
              <a:rPr lang="en-US" sz="4000" b="1" dirty="0" err="1">
                <a:solidFill>
                  <a:schemeClr val="bg1"/>
                </a:solidFill>
                <a:latin typeface="Times New Roman" pitchFamily="18" charset="0"/>
                <a:cs typeface="Times New Roman" pitchFamily="18" charset="0"/>
              </a:rPr>
              <a:t>câu</a:t>
            </a:r>
            <a:r>
              <a:rPr lang="en-US" sz="4000" b="1" dirty="0">
                <a:solidFill>
                  <a:schemeClr val="bg1"/>
                </a:solidFill>
                <a:latin typeface="Times New Roman" pitchFamily="18" charset="0"/>
                <a:cs typeface="Times New Roman" pitchFamily="18" charset="0"/>
              </a:rPr>
              <a:t>?</a:t>
            </a:r>
          </a:p>
          <a:p>
            <a:pPr marL="742950" indent="-742950">
              <a:buAutoNum type="arabicPeriod"/>
            </a:pPr>
            <a:r>
              <a:rPr lang="en-US" sz="4000" b="1" dirty="0" err="1">
                <a:solidFill>
                  <a:schemeClr val="bg1"/>
                </a:solidFill>
                <a:latin typeface="Times New Roman" pitchFamily="18" charset="0"/>
                <a:cs typeface="Times New Roman" pitchFamily="18" charset="0"/>
              </a:rPr>
              <a:t>Có</a:t>
            </a:r>
            <a:r>
              <a:rPr lang="en-US" sz="4000" b="1" dirty="0">
                <a:solidFill>
                  <a:schemeClr val="bg1"/>
                </a:solidFill>
                <a:latin typeface="Times New Roman" pitchFamily="18" charset="0"/>
                <a:cs typeface="Times New Roman" pitchFamily="18" charset="0"/>
              </a:rPr>
              <a:t> </a:t>
            </a:r>
            <a:r>
              <a:rPr lang="en-US" sz="4000" b="1" dirty="0" err="1">
                <a:solidFill>
                  <a:schemeClr val="bg1"/>
                </a:solidFill>
                <a:latin typeface="Times New Roman" pitchFamily="18" charset="0"/>
                <a:cs typeface="Times New Roman" pitchFamily="18" charset="0"/>
              </a:rPr>
              <a:t>mấy</a:t>
            </a:r>
            <a:r>
              <a:rPr lang="en-US" sz="4000" b="1" dirty="0">
                <a:solidFill>
                  <a:schemeClr val="bg1"/>
                </a:solidFill>
                <a:latin typeface="Times New Roman" pitchFamily="18" charset="0"/>
                <a:cs typeface="Times New Roman" pitchFamily="18" charset="0"/>
              </a:rPr>
              <a:t> </a:t>
            </a:r>
            <a:r>
              <a:rPr lang="en-US" sz="4000" b="1" dirty="0" err="1">
                <a:solidFill>
                  <a:schemeClr val="bg1"/>
                </a:solidFill>
                <a:latin typeface="Times New Roman" pitchFamily="18" charset="0"/>
                <a:cs typeface="Times New Roman" pitchFamily="18" charset="0"/>
              </a:rPr>
              <a:t>cách</a:t>
            </a:r>
            <a:r>
              <a:rPr lang="en-US" sz="4000" b="1" dirty="0">
                <a:solidFill>
                  <a:schemeClr val="bg1"/>
                </a:solidFill>
                <a:latin typeface="Times New Roman" pitchFamily="18" charset="0"/>
                <a:cs typeface="Times New Roman" pitchFamily="18" charset="0"/>
              </a:rPr>
              <a:t> </a:t>
            </a:r>
            <a:r>
              <a:rPr lang="en-US" sz="4000" b="1" dirty="0" err="1">
                <a:solidFill>
                  <a:schemeClr val="bg1"/>
                </a:solidFill>
                <a:latin typeface="Times New Roman" pitchFamily="18" charset="0"/>
                <a:cs typeface="Times New Roman" pitchFamily="18" charset="0"/>
              </a:rPr>
              <a:t>dùng</a:t>
            </a:r>
            <a:r>
              <a:rPr lang="en-US" sz="4000" b="1" dirty="0">
                <a:solidFill>
                  <a:schemeClr val="bg1"/>
                </a:solidFill>
                <a:latin typeface="Times New Roman" pitchFamily="18" charset="0"/>
                <a:cs typeface="Times New Roman" pitchFamily="18" charset="0"/>
              </a:rPr>
              <a:t> </a:t>
            </a:r>
            <a:r>
              <a:rPr lang="en-US" sz="4000" b="1" dirty="0" err="1">
                <a:solidFill>
                  <a:schemeClr val="bg1"/>
                </a:solidFill>
                <a:latin typeface="Times New Roman" pitchFamily="18" charset="0"/>
                <a:cs typeface="Times New Roman" pitchFamily="18" charset="0"/>
              </a:rPr>
              <a:t>liên</a:t>
            </a:r>
            <a:r>
              <a:rPr lang="en-US" sz="4000" b="1" dirty="0">
                <a:solidFill>
                  <a:schemeClr val="bg1"/>
                </a:solidFill>
                <a:latin typeface="Times New Roman" pitchFamily="18" charset="0"/>
                <a:cs typeface="Times New Roman" pitchFamily="18" charset="0"/>
              </a:rPr>
              <a:t> </a:t>
            </a:r>
            <a:r>
              <a:rPr lang="en-US" sz="4000" b="1" dirty="0" err="1">
                <a:solidFill>
                  <a:schemeClr val="bg1"/>
                </a:solidFill>
                <a:latin typeface="Times New Roman" pitchFamily="18" charset="0"/>
                <a:cs typeface="Times New Roman" pitchFamily="18" charset="0"/>
              </a:rPr>
              <a:t>kết</a:t>
            </a:r>
            <a:r>
              <a:rPr lang="en-US" sz="4000" b="1" dirty="0">
                <a:solidFill>
                  <a:schemeClr val="bg1"/>
                </a:solidFill>
                <a:latin typeface="Times New Roman" pitchFamily="18" charset="0"/>
                <a:cs typeface="Times New Roman" pitchFamily="18" charset="0"/>
              </a:rPr>
              <a:t> </a:t>
            </a:r>
            <a:r>
              <a:rPr lang="en-US" sz="4000" b="1" dirty="0" err="1">
                <a:solidFill>
                  <a:schemeClr val="bg1"/>
                </a:solidFill>
                <a:latin typeface="Times New Roman" pitchFamily="18" charset="0"/>
                <a:cs typeface="Times New Roman" pitchFamily="18" charset="0"/>
              </a:rPr>
              <a:t>các</a:t>
            </a:r>
            <a:r>
              <a:rPr lang="en-US" sz="4000" b="1" dirty="0">
                <a:solidFill>
                  <a:schemeClr val="bg1"/>
                </a:solidFill>
                <a:latin typeface="Times New Roman" pitchFamily="18" charset="0"/>
                <a:cs typeface="Times New Roman" pitchFamily="18" charset="0"/>
              </a:rPr>
              <a:t> </a:t>
            </a:r>
            <a:r>
              <a:rPr lang="en-US" sz="4000" b="1" dirty="0" err="1">
                <a:solidFill>
                  <a:schemeClr val="bg1"/>
                </a:solidFill>
                <a:latin typeface="Times New Roman" pitchFamily="18" charset="0"/>
                <a:cs typeface="Times New Roman" pitchFamily="18" charset="0"/>
              </a:rPr>
              <a:t>đoạn</a:t>
            </a:r>
            <a:r>
              <a:rPr lang="en-US" sz="4000" b="1" dirty="0">
                <a:solidFill>
                  <a:schemeClr val="bg1"/>
                </a:solidFill>
                <a:latin typeface="Times New Roman" pitchFamily="18" charset="0"/>
                <a:cs typeface="Times New Roman" pitchFamily="18" charset="0"/>
              </a:rPr>
              <a:t> </a:t>
            </a:r>
            <a:r>
              <a:rPr lang="en-US" sz="4000" b="1" dirty="0" err="1">
                <a:solidFill>
                  <a:schemeClr val="bg1"/>
                </a:solidFill>
                <a:latin typeface="Times New Roman" pitchFamily="18" charset="0"/>
                <a:cs typeface="Times New Roman" pitchFamily="18" charset="0"/>
              </a:rPr>
              <a:t>văn</a:t>
            </a:r>
            <a:r>
              <a:rPr lang="en-US" sz="4000" b="1" dirty="0">
                <a:solidFill>
                  <a:schemeClr val="bg1"/>
                </a:solidFill>
                <a:latin typeface="Times New Roman" pitchFamily="18" charset="0"/>
                <a:cs typeface="Times New Roman" pitchFamily="18" charset="0"/>
              </a:rPr>
              <a:t>?</a:t>
            </a:r>
          </a:p>
        </p:txBody>
      </p:sp>
      <p:sp>
        <p:nvSpPr>
          <p:cNvPr id="4" name="TextBox 3">
            <a:extLst>
              <a:ext uri="{FF2B5EF4-FFF2-40B4-BE49-F238E27FC236}">
                <a16:creationId xmlns:a16="http://schemas.microsoft.com/office/drawing/2014/main" xmlns="" id="{409CAC95-4E69-4B48-B325-125181952853}"/>
              </a:ext>
            </a:extLst>
          </p:cNvPr>
          <p:cNvSpPr txBox="1"/>
          <p:nvPr/>
        </p:nvSpPr>
        <p:spPr>
          <a:xfrm>
            <a:off x="269248" y="2971800"/>
            <a:ext cx="3733800" cy="923330"/>
          </a:xfrm>
          <a:prstGeom prst="rect">
            <a:avLst/>
          </a:prstGeom>
          <a:noFill/>
          <a:ln>
            <a:noFill/>
          </a:ln>
        </p:spPr>
        <p:txBody>
          <a:bodyPr wrap="square" rtlCol="0">
            <a:spAutoFit/>
          </a:bodyPr>
          <a:lstStyle/>
          <a:p>
            <a:r>
              <a:rPr lang="en-US" sz="5400" b="1" dirty="0">
                <a:solidFill>
                  <a:srgbClr val="FFFF00"/>
                </a:solidFill>
                <a:latin typeface="Times New Roman" pitchFamily="18" charset="0"/>
                <a:cs typeface="Times New Roman" pitchFamily="18" charset="0"/>
              </a:rPr>
              <a:t>V. DẶN DÒ</a:t>
            </a:r>
          </a:p>
        </p:txBody>
      </p:sp>
      <p:sp>
        <p:nvSpPr>
          <p:cNvPr id="5" name="TextBox 4">
            <a:extLst>
              <a:ext uri="{FF2B5EF4-FFF2-40B4-BE49-F238E27FC236}">
                <a16:creationId xmlns:a16="http://schemas.microsoft.com/office/drawing/2014/main" xmlns="" id="{F07E3B8E-D15E-4E80-9D83-1DE96CF59B84}"/>
              </a:ext>
            </a:extLst>
          </p:cNvPr>
          <p:cNvSpPr txBox="1"/>
          <p:nvPr/>
        </p:nvSpPr>
        <p:spPr>
          <a:xfrm>
            <a:off x="838200" y="4114800"/>
            <a:ext cx="11049000" cy="1938992"/>
          </a:xfrm>
          <a:prstGeom prst="rect">
            <a:avLst/>
          </a:prstGeom>
          <a:noFill/>
          <a:ln>
            <a:noFill/>
          </a:ln>
        </p:spPr>
        <p:txBody>
          <a:bodyPr wrap="square" rtlCol="0">
            <a:spAutoFit/>
          </a:bodyPr>
          <a:lstStyle/>
          <a:p>
            <a:pPr marL="742950" indent="-742950" algn="just"/>
            <a:r>
              <a:rPr lang="en-US" sz="4000" b="1" dirty="0">
                <a:solidFill>
                  <a:schemeClr val="bg1"/>
                </a:solidFill>
                <a:latin typeface="Times New Roman" pitchFamily="18" charset="0"/>
                <a:cs typeface="Times New Roman" pitchFamily="18" charset="0"/>
              </a:rPr>
              <a:t>* </a:t>
            </a:r>
            <a:r>
              <a:rPr lang="en-US" sz="4000" b="1" dirty="0" err="1">
                <a:solidFill>
                  <a:schemeClr val="bg1"/>
                </a:solidFill>
                <a:latin typeface="Times New Roman" pitchFamily="18" charset="0"/>
                <a:cs typeface="Times New Roman" pitchFamily="18" charset="0"/>
              </a:rPr>
              <a:t>Về</a:t>
            </a:r>
            <a:r>
              <a:rPr lang="en-US" sz="4000" b="1" dirty="0">
                <a:solidFill>
                  <a:schemeClr val="bg1"/>
                </a:solidFill>
                <a:latin typeface="Times New Roman" pitchFamily="18" charset="0"/>
                <a:cs typeface="Times New Roman" pitchFamily="18" charset="0"/>
              </a:rPr>
              <a:t> </a:t>
            </a:r>
            <a:r>
              <a:rPr lang="en-US" sz="4000" b="1" dirty="0" err="1">
                <a:solidFill>
                  <a:schemeClr val="bg1"/>
                </a:solidFill>
                <a:latin typeface="Times New Roman" pitchFamily="18" charset="0"/>
                <a:cs typeface="Times New Roman" pitchFamily="18" charset="0"/>
              </a:rPr>
              <a:t>nhà</a:t>
            </a:r>
            <a:r>
              <a:rPr lang="en-US" sz="4000" b="1" dirty="0">
                <a:solidFill>
                  <a:schemeClr val="bg1"/>
                </a:solidFill>
                <a:latin typeface="Times New Roman" pitchFamily="18" charset="0"/>
                <a:cs typeface="Times New Roman" pitchFamily="18" charset="0"/>
              </a:rPr>
              <a:t> </a:t>
            </a:r>
            <a:r>
              <a:rPr lang="en-US" sz="4000" b="1" dirty="0" err="1">
                <a:solidFill>
                  <a:schemeClr val="bg1"/>
                </a:solidFill>
                <a:latin typeface="Times New Roman" pitchFamily="18" charset="0"/>
                <a:cs typeface="Times New Roman" pitchFamily="18" charset="0"/>
              </a:rPr>
              <a:t>học</a:t>
            </a:r>
            <a:r>
              <a:rPr lang="en-US" sz="4000" b="1" dirty="0">
                <a:solidFill>
                  <a:schemeClr val="bg1"/>
                </a:solidFill>
                <a:latin typeface="Times New Roman" pitchFamily="18" charset="0"/>
                <a:cs typeface="Times New Roman" pitchFamily="18" charset="0"/>
              </a:rPr>
              <a:t> </a:t>
            </a:r>
            <a:r>
              <a:rPr lang="en-US" sz="4000" b="1" dirty="0" err="1">
                <a:solidFill>
                  <a:schemeClr val="bg1"/>
                </a:solidFill>
                <a:latin typeface="Times New Roman" pitchFamily="18" charset="0"/>
                <a:cs typeface="Times New Roman" pitchFamily="18" charset="0"/>
              </a:rPr>
              <a:t>bài</a:t>
            </a:r>
            <a:endParaRPr lang="en-US" sz="4000" b="1" dirty="0">
              <a:solidFill>
                <a:schemeClr val="bg1"/>
              </a:solidFill>
              <a:latin typeface="Times New Roman" pitchFamily="18" charset="0"/>
              <a:cs typeface="Times New Roman" pitchFamily="18" charset="0"/>
            </a:endParaRPr>
          </a:p>
          <a:p>
            <a:pPr marL="742950" indent="-742950" algn="just"/>
            <a:r>
              <a:rPr lang="en-US" sz="4000" b="1" dirty="0">
                <a:solidFill>
                  <a:schemeClr val="bg1"/>
                </a:solidFill>
                <a:latin typeface="Times New Roman" pitchFamily="18" charset="0"/>
                <a:cs typeface="Times New Roman" pitchFamily="18" charset="0"/>
              </a:rPr>
              <a:t>* </a:t>
            </a:r>
            <a:r>
              <a:rPr lang="en-US" sz="4000" b="1" dirty="0" err="1">
                <a:solidFill>
                  <a:schemeClr val="bg1"/>
                </a:solidFill>
                <a:latin typeface="Times New Roman" pitchFamily="18" charset="0"/>
                <a:cs typeface="Times New Roman" pitchFamily="18" charset="0"/>
              </a:rPr>
              <a:t>Xem</a:t>
            </a:r>
            <a:r>
              <a:rPr lang="en-US" sz="4000" b="1" dirty="0">
                <a:solidFill>
                  <a:schemeClr val="bg1"/>
                </a:solidFill>
                <a:latin typeface="Times New Roman" pitchFamily="18" charset="0"/>
                <a:cs typeface="Times New Roman" pitchFamily="18" charset="0"/>
              </a:rPr>
              <a:t> </a:t>
            </a:r>
            <a:r>
              <a:rPr lang="en-US" sz="4000" b="1" dirty="0" err="1">
                <a:solidFill>
                  <a:schemeClr val="bg1"/>
                </a:solidFill>
                <a:latin typeface="Times New Roman" pitchFamily="18" charset="0"/>
                <a:cs typeface="Times New Roman" pitchFamily="18" charset="0"/>
              </a:rPr>
              <a:t>trước</a:t>
            </a:r>
            <a:r>
              <a:rPr lang="en-US" sz="4000" b="1" dirty="0">
                <a:solidFill>
                  <a:schemeClr val="bg1"/>
                </a:solidFill>
                <a:latin typeface="Times New Roman" pitchFamily="18" charset="0"/>
                <a:cs typeface="Times New Roman" pitchFamily="18" charset="0"/>
              </a:rPr>
              <a:t> </a:t>
            </a:r>
            <a:r>
              <a:rPr lang="en-US" sz="4000" b="1" dirty="0" err="1">
                <a:solidFill>
                  <a:schemeClr val="bg1"/>
                </a:solidFill>
                <a:latin typeface="Times New Roman" pitchFamily="18" charset="0"/>
                <a:cs typeface="Times New Roman" pitchFamily="18" charset="0"/>
              </a:rPr>
              <a:t>bài</a:t>
            </a:r>
            <a:r>
              <a:rPr lang="en-US" sz="4000" b="1" dirty="0">
                <a:solidFill>
                  <a:schemeClr val="bg1"/>
                </a:solidFill>
                <a:latin typeface="Times New Roman" pitchFamily="18" charset="0"/>
                <a:cs typeface="Times New Roman" pitchFamily="18" charset="0"/>
              </a:rPr>
              <a:t> “ </a:t>
            </a:r>
            <a:r>
              <a:rPr lang="en-US" sz="4000" b="1" dirty="0" err="1">
                <a:solidFill>
                  <a:schemeClr val="bg1"/>
                </a:solidFill>
                <a:latin typeface="Times New Roman" pitchFamily="18" charset="0"/>
                <a:cs typeface="Times New Roman" pitchFamily="18" charset="0"/>
              </a:rPr>
              <a:t>từ</a:t>
            </a:r>
            <a:r>
              <a:rPr lang="en-US" sz="4000" b="1" dirty="0">
                <a:solidFill>
                  <a:schemeClr val="bg1"/>
                </a:solidFill>
                <a:latin typeface="Times New Roman" pitchFamily="18" charset="0"/>
                <a:cs typeface="Times New Roman" pitchFamily="18" charset="0"/>
              </a:rPr>
              <a:t> </a:t>
            </a:r>
            <a:r>
              <a:rPr lang="en-US" sz="4000" b="1" dirty="0" err="1">
                <a:solidFill>
                  <a:schemeClr val="bg1"/>
                </a:solidFill>
                <a:latin typeface="Times New Roman" pitchFamily="18" charset="0"/>
                <a:cs typeface="Times New Roman" pitchFamily="18" charset="0"/>
              </a:rPr>
              <a:t>ngữ</a:t>
            </a:r>
            <a:r>
              <a:rPr lang="en-US" sz="4000" b="1" dirty="0">
                <a:solidFill>
                  <a:schemeClr val="bg1"/>
                </a:solidFill>
                <a:latin typeface="Times New Roman" pitchFamily="18" charset="0"/>
                <a:cs typeface="Times New Roman" pitchFamily="18" charset="0"/>
              </a:rPr>
              <a:t> </a:t>
            </a:r>
            <a:r>
              <a:rPr lang="en-US" sz="4000" b="1" dirty="0" err="1">
                <a:solidFill>
                  <a:schemeClr val="bg1"/>
                </a:solidFill>
                <a:latin typeface="Times New Roman" pitchFamily="18" charset="0"/>
                <a:cs typeface="Times New Roman" pitchFamily="18" charset="0"/>
              </a:rPr>
              <a:t>địa</a:t>
            </a:r>
            <a:r>
              <a:rPr lang="en-US" sz="4000" b="1" dirty="0">
                <a:solidFill>
                  <a:schemeClr val="bg1"/>
                </a:solidFill>
                <a:latin typeface="Times New Roman" pitchFamily="18" charset="0"/>
                <a:cs typeface="Times New Roman" pitchFamily="18" charset="0"/>
              </a:rPr>
              <a:t> </a:t>
            </a:r>
            <a:r>
              <a:rPr lang="en-US" sz="4000" b="1" dirty="0" err="1">
                <a:solidFill>
                  <a:schemeClr val="bg1"/>
                </a:solidFill>
                <a:latin typeface="Times New Roman" pitchFamily="18" charset="0"/>
                <a:cs typeface="Times New Roman" pitchFamily="18" charset="0"/>
              </a:rPr>
              <a:t>phương</a:t>
            </a:r>
            <a:r>
              <a:rPr lang="en-US" sz="4000" b="1" dirty="0">
                <a:solidFill>
                  <a:schemeClr val="bg1"/>
                </a:solidFill>
                <a:latin typeface="Times New Roman" pitchFamily="18" charset="0"/>
                <a:cs typeface="Times New Roman" pitchFamily="18" charset="0"/>
              </a:rPr>
              <a:t> </a:t>
            </a:r>
            <a:r>
              <a:rPr lang="en-US" sz="4000" b="1" dirty="0" err="1">
                <a:solidFill>
                  <a:schemeClr val="bg1"/>
                </a:solidFill>
                <a:latin typeface="Times New Roman" pitchFamily="18" charset="0"/>
                <a:cs typeface="Times New Roman" pitchFamily="18" charset="0"/>
              </a:rPr>
              <a:t>và</a:t>
            </a:r>
            <a:r>
              <a:rPr lang="en-US" sz="4000" b="1" dirty="0">
                <a:solidFill>
                  <a:schemeClr val="bg1"/>
                </a:solidFill>
                <a:latin typeface="Times New Roman" pitchFamily="18" charset="0"/>
                <a:cs typeface="Times New Roman" pitchFamily="18" charset="0"/>
              </a:rPr>
              <a:t> </a:t>
            </a:r>
            <a:r>
              <a:rPr lang="en-US" sz="4000" b="1" dirty="0" err="1">
                <a:solidFill>
                  <a:schemeClr val="bg1"/>
                </a:solidFill>
                <a:latin typeface="Times New Roman" pitchFamily="18" charset="0"/>
                <a:cs typeface="Times New Roman" pitchFamily="18" charset="0"/>
              </a:rPr>
              <a:t>biệt</a:t>
            </a:r>
            <a:r>
              <a:rPr lang="en-US" sz="4000" b="1" dirty="0">
                <a:solidFill>
                  <a:schemeClr val="bg1"/>
                </a:solidFill>
                <a:latin typeface="Times New Roman" pitchFamily="18" charset="0"/>
                <a:cs typeface="Times New Roman" pitchFamily="18" charset="0"/>
              </a:rPr>
              <a:t> </a:t>
            </a:r>
            <a:r>
              <a:rPr lang="en-US" sz="4000" b="1" dirty="0" err="1">
                <a:solidFill>
                  <a:schemeClr val="bg1"/>
                </a:solidFill>
                <a:latin typeface="Times New Roman" pitchFamily="18" charset="0"/>
                <a:cs typeface="Times New Roman" pitchFamily="18" charset="0"/>
              </a:rPr>
              <a:t>ngữ</a:t>
            </a:r>
            <a:r>
              <a:rPr lang="en-US" sz="4000" b="1" dirty="0">
                <a:solidFill>
                  <a:schemeClr val="bg1"/>
                </a:solidFill>
                <a:latin typeface="Times New Roman" pitchFamily="18" charset="0"/>
                <a:cs typeface="Times New Roman" pitchFamily="18" charset="0"/>
              </a:rPr>
              <a:t> </a:t>
            </a:r>
            <a:r>
              <a:rPr lang="en-US" sz="4000" b="1" dirty="0" err="1">
                <a:solidFill>
                  <a:schemeClr val="bg1"/>
                </a:solidFill>
                <a:latin typeface="Times New Roman" pitchFamily="18" charset="0"/>
                <a:cs typeface="Times New Roman" pitchFamily="18" charset="0"/>
              </a:rPr>
              <a:t>xã</a:t>
            </a:r>
            <a:r>
              <a:rPr lang="en-US" sz="4000" b="1" dirty="0">
                <a:solidFill>
                  <a:schemeClr val="bg1"/>
                </a:solidFill>
                <a:latin typeface="Times New Roman" pitchFamily="18" charset="0"/>
                <a:cs typeface="Times New Roman" pitchFamily="18" charset="0"/>
              </a:rPr>
              <a:t> </a:t>
            </a:r>
            <a:r>
              <a:rPr lang="en-US" sz="4000" b="1" dirty="0" err="1">
                <a:solidFill>
                  <a:schemeClr val="bg1"/>
                </a:solidFill>
                <a:latin typeface="Times New Roman" pitchFamily="18" charset="0"/>
                <a:cs typeface="Times New Roman" pitchFamily="18" charset="0"/>
              </a:rPr>
              <a:t>hội</a:t>
            </a:r>
            <a:r>
              <a:rPr lang="en-US" sz="4000" b="1" dirty="0">
                <a:solidFill>
                  <a:schemeClr val="bg1"/>
                </a:solidFill>
                <a:latin typeface="Times New Roman" pitchFamily="18" charset="0"/>
                <a:cs typeface="Times New Roman" pitchFamily="18" charset="0"/>
              </a:rPr>
              <a:t>”.</a:t>
            </a:r>
          </a:p>
        </p:txBody>
      </p:sp>
    </p:spTree>
  </p:cSld>
  <p:clrMapOvr>
    <a:masterClrMapping/>
  </p:clrMapOvr>
  <p:transition>
    <p:fade/>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NKNOELEADERBOARD" val="-191959498"/>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9Slide.vn</Template>
  <TotalTime>1363</TotalTime>
  <Words>437</Words>
  <Application>Microsoft Office PowerPoint</Application>
  <PresentationFormat>Widescreen</PresentationFormat>
  <Paragraphs>34</Paragraphs>
  <Slides>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SimSun</vt:lpstr>
      <vt:lpstr>.VnTime</vt:lpstr>
      <vt:lpstr>Arial</vt:lpstr>
      <vt:lpstr>Calibri</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9Slide.vn</Manager>
  <Company>9Slide.vn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subject>9Slide.vn</dc:subject>
  <dc:creator>Admin</dc:creator>
  <dc:description>9Slide.vn</dc:description>
  <cp:lastModifiedBy>Windows User</cp:lastModifiedBy>
  <cp:revision>220</cp:revision>
  <dcterms:created xsi:type="dcterms:W3CDTF">2017-09-08T11:39:56Z</dcterms:created>
  <dcterms:modified xsi:type="dcterms:W3CDTF">2021-10-03T05:34:04Z</dcterms:modified>
  <cp:category>9Slide.vn</cp:category>
</cp:coreProperties>
</file>