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60" r:id="rId3"/>
    <p:sldId id="288" r:id="rId4"/>
    <p:sldId id="272" r:id="rId5"/>
    <p:sldId id="282" r:id="rId6"/>
    <p:sldId id="283" r:id="rId7"/>
    <p:sldId id="285" r:id="rId8"/>
    <p:sldId id="284" r:id="rId9"/>
    <p:sldId id="286" r:id="rId10"/>
    <p:sldId id="287" r:id="rId11"/>
    <p:sldId id="276" r:id="rId12"/>
  </p:sldIdLst>
  <p:sldSz cx="9144000" cy="5715000" type="screen16x1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468" y="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0" timeString="2018-03-17T00:26:19.60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-2147483648-2147483648,'0'0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0" timeString="2018-03-17T00:26:19.60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21 2,'-21'0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0" timeString="2018-03-17T00:26:19.60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21 7,'-21'0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0" timeString="2018-03-17T00:26:19.60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21 1769472,'-21'0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0" timeString="2018-03-17T00:26:19.60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21 2,'-21'0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28.31858" units="1/cm"/>
          <inkml:channelProperty channel="Y" name="resolution" value="28.33948" units="1/cm"/>
        </inkml:channelProperties>
      </inkml:inkSource>
      <inkml:timestamp xml:id="ts0" timeString="2018-03-17T00:26:19.60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21-2,'-21'0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A961-9F27-400D-B399-EDFA7CB8CC05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D53B-142C-4C3B-94CA-7CB62164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A961-9F27-400D-B399-EDFA7CB8CC05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D53B-142C-4C3B-94CA-7CB62164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A961-9F27-400D-B399-EDFA7CB8CC05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D53B-142C-4C3B-94CA-7CB62164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A961-9F27-400D-B399-EDFA7CB8CC05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D53B-142C-4C3B-94CA-7CB62164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A961-9F27-400D-B399-EDFA7CB8CC05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D53B-142C-4C3B-94CA-7CB62164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A961-9F27-400D-B399-EDFA7CB8CC05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D53B-142C-4C3B-94CA-7CB62164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A961-9F27-400D-B399-EDFA7CB8CC05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D53B-142C-4C3B-94CA-7CB62164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A961-9F27-400D-B399-EDFA7CB8CC05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D53B-142C-4C3B-94CA-7CB62164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A961-9F27-400D-B399-EDFA7CB8CC05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D53B-142C-4C3B-94CA-7CB62164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A961-9F27-400D-B399-EDFA7CB8CC05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D53B-142C-4C3B-94CA-7CB62164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A961-9F27-400D-B399-EDFA7CB8CC05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D53B-142C-4C3B-94CA-7CB62164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DA961-9F27-400D-B399-EDFA7CB8CC05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6D53B-142C-4C3B-94CA-7CB621641E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emf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emf"/><Relationship Id="rId4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emf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emf"/><Relationship Id="rId4" Type="http://schemas.openxmlformats.org/officeDocument/2006/relationships/customXml" Target="../ink/ink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emf"/><Relationship Id="rId5" Type="http://schemas.openxmlformats.org/officeDocument/2006/relationships/customXml" Target="../ink/ink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6" descr="White marble"/>
          <p:cNvSpPr>
            <a:spLocks noChangeArrowheads="1" noChangeShapeType="1" noTextEdit="1"/>
          </p:cNvSpPr>
          <p:nvPr/>
        </p:nvSpPr>
        <p:spPr bwMode="auto">
          <a:xfrm>
            <a:off x="2362200" y="2476500"/>
            <a:ext cx="5257800" cy="2095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33CC"/>
                </a:solidFill>
                <a:latin typeface="Times New Roman"/>
                <a:cs typeface="Times New Roman"/>
              </a:rPr>
              <a:t>TIN HỌC</a:t>
            </a:r>
          </a:p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33CC"/>
                </a:solidFill>
                <a:latin typeface="Times New Roman"/>
                <a:cs typeface="Times New Roman"/>
              </a:rPr>
              <a:t>Lớp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33CC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33CC"/>
                </a:solidFill>
                <a:latin typeface="Times New Roman"/>
                <a:cs typeface="Times New Roman"/>
              </a:rPr>
              <a:t>4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33CC"/>
              </a:solidFill>
              <a:latin typeface="Times New Roman"/>
              <a:cs typeface="Times New Roman"/>
            </a:endParaRPr>
          </a:p>
        </p:txBody>
      </p:sp>
      <p:pic>
        <p:nvPicPr>
          <p:cNvPr id="2052" name="Picture 15" descr="Picture1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 flipV="1">
            <a:off x="-2336668" y="2705233"/>
            <a:ext cx="5081323" cy="4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1" descr="Picture1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 flipV="1">
            <a:off x="6361643" y="2807759"/>
            <a:ext cx="5156729" cy="4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4" descr="Picture1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381001" y="5397500"/>
            <a:ext cx="8564563" cy="5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5" descr="Picture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676400" cy="139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26" descr="Picture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137319" y="4180681"/>
            <a:ext cx="13970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7" descr="Picture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7391400" y="4258470"/>
            <a:ext cx="1752600" cy="145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8" descr="Picture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958138" y="-106363"/>
            <a:ext cx="10795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0" descr="bar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1" y="-30427"/>
            <a:ext cx="3725863" cy="42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447800" y="317501"/>
            <a:ext cx="67056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Ái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Mộ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0C8E67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4588" y="633290"/>
            <a:ext cx="9140825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BT3 (122)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rt</a:t>
            </a:r>
            <a:r>
              <a:rPr lang="en-US" dirty="0">
                <a:solidFill>
                  <a:srgbClr val="FF0000"/>
                </a:solidFill>
              </a:rPr>
              <a:t> 45</a:t>
            </a:r>
          </a:p>
          <a:p>
            <a:r>
              <a:rPr lang="en-US" dirty="0" err="1">
                <a:solidFill>
                  <a:srgbClr val="FF0000"/>
                </a:solidFill>
              </a:rPr>
              <a:t>rt</a:t>
            </a:r>
            <a:r>
              <a:rPr lang="en-US" dirty="0">
                <a:solidFill>
                  <a:srgbClr val="FF0000"/>
                </a:solidFill>
              </a:rPr>
              <a:t> 90 repeat 4[</a:t>
            </a:r>
            <a:r>
              <a:rPr lang="en-US" dirty="0" err="1">
                <a:solidFill>
                  <a:srgbClr val="FF0000"/>
                </a:solidFill>
              </a:rPr>
              <a:t>fd</a:t>
            </a:r>
            <a:r>
              <a:rPr lang="en-US" dirty="0">
                <a:solidFill>
                  <a:srgbClr val="FF0000"/>
                </a:solidFill>
              </a:rPr>
              <a:t> 60 </a:t>
            </a:r>
            <a:r>
              <a:rPr lang="en-US" dirty="0" err="1">
                <a:solidFill>
                  <a:srgbClr val="FF0000"/>
                </a:solidFill>
              </a:rPr>
              <a:t>rt</a:t>
            </a:r>
            <a:r>
              <a:rPr lang="en-US" dirty="0">
                <a:solidFill>
                  <a:srgbClr val="FF0000"/>
                </a:solidFill>
              </a:rPr>
              <a:t> 90]</a:t>
            </a:r>
          </a:p>
          <a:p>
            <a:r>
              <a:rPr lang="en-US" dirty="0" err="1">
                <a:solidFill>
                  <a:srgbClr val="FF0000"/>
                </a:solidFill>
              </a:rPr>
              <a:t>rt</a:t>
            </a:r>
            <a:r>
              <a:rPr lang="en-US" dirty="0">
                <a:solidFill>
                  <a:srgbClr val="FF0000"/>
                </a:solidFill>
              </a:rPr>
              <a:t> 90 repeat 4[</a:t>
            </a:r>
            <a:r>
              <a:rPr lang="en-US" dirty="0" err="1">
                <a:solidFill>
                  <a:srgbClr val="FF0000"/>
                </a:solidFill>
              </a:rPr>
              <a:t>fd</a:t>
            </a:r>
            <a:r>
              <a:rPr lang="en-US" dirty="0">
                <a:solidFill>
                  <a:srgbClr val="FF0000"/>
                </a:solidFill>
              </a:rPr>
              <a:t> 60 </a:t>
            </a:r>
            <a:r>
              <a:rPr lang="en-US" dirty="0" err="1">
                <a:solidFill>
                  <a:srgbClr val="FF0000"/>
                </a:solidFill>
              </a:rPr>
              <a:t>rt</a:t>
            </a:r>
            <a:r>
              <a:rPr lang="en-US" dirty="0">
                <a:solidFill>
                  <a:srgbClr val="FF0000"/>
                </a:solidFill>
              </a:rPr>
              <a:t> 90]</a:t>
            </a:r>
          </a:p>
          <a:p>
            <a:r>
              <a:rPr lang="en-US" dirty="0" err="1">
                <a:solidFill>
                  <a:srgbClr val="FF0000"/>
                </a:solidFill>
              </a:rPr>
              <a:t>rt</a:t>
            </a:r>
            <a:r>
              <a:rPr lang="en-US" dirty="0">
                <a:solidFill>
                  <a:srgbClr val="FF0000"/>
                </a:solidFill>
              </a:rPr>
              <a:t> 90 repeat 4[</a:t>
            </a:r>
            <a:r>
              <a:rPr lang="en-US" dirty="0" err="1">
                <a:solidFill>
                  <a:srgbClr val="FF0000"/>
                </a:solidFill>
              </a:rPr>
              <a:t>fd</a:t>
            </a:r>
            <a:r>
              <a:rPr lang="en-US" dirty="0">
                <a:solidFill>
                  <a:srgbClr val="FF0000"/>
                </a:solidFill>
              </a:rPr>
              <a:t> 60 </a:t>
            </a:r>
            <a:r>
              <a:rPr lang="en-US" dirty="0" err="1">
                <a:solidFill>
                  <a:srgbClr val="FF0000"/>
                </a:solidFill>
              </a:rPr>
              <a:t>rt</a:t>
            </a:r>
            <a:r>
              <a:rPr lang="en-US" dirty="0">
                <a:solidFill>
                  <a:srgbClr val="FF0000"/>
                </a:solidFill>
              </a:rPr>
              <a:t> 90]</a:t>
            </a:r>
          </a:p>
          <a:p>
            <a:r>
              <a:rPr lang="en-US" dirty="0" err="1">
                <a:solidFill>
                  <a:srgbClr val="FF0000"/>
                </a:solidFill>
              </a:rPr>
              <a:t>rt</a:t>
            </a:r>
            <a:r>
              <a:rPr lang="en-US" dirty="0">
                <a:solidFill>
                  <a:srgbClr val="FF0000"/>
                </a:solidFill>
              </a:rPr>
              <a:t> 90 repeat 4[</a:t>
            </a:r>
            <a:r>
              <a:rPr lang="en-US" dirty="0" err="1">
                <a:solidFill>
                  <a:srgbClr val="FF0000"/>
                </a:solidFill>
              </a:rPr>
              <a:t>fd</a:t>
            </a:r>
            <a:r>
              <a:rPr lang="en-US" dirty="0">
                <a:solidFill>
                  <a:srgbClr val="FF0000"/>
                </a:solidFill>
              </a:rPr>
              <a:t> 60 </a:t>
            </a:r>
            <a:r>
              <a:rPr lang="en-US" dirty="0" err="1">
                <a:solidFill>
                  <a:srgbClr val="FF0000"/>
                </a:solidFill>
              </a:rPr>
              <a:t>rt</a:t>
            </a:r>
            <a:r>
              <a:rPr lang="en-US" dirty="0">
                <a:solidFill>
                  <a:srgbClr val="FF0000"/>
                </a:solidFill>
              </a:rPr>
              <a:t> 90]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32" y="1790700"/>
            <a:ext cx="2923868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28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88" name="Picture 92" descr="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900" y="4597136"/>
            <a:ext cx="1223963" cy="1117864"/>
          </a:xfrm>
          <a:prstGeom prst="rect">
            <a:avLst/>
          </a:prstGeom>
          <a:noFill/>
        </p:spPr>
      </p:pic>
      <p:sp>
        <p:nvSpPr>
          <p:cNvPr id="47" name="Content Placeholder 46"/>
          <p:cNvSpPr>
            <a:spLocks noGrp="1"/>
          </p:cNvSpPr>
          <p:nvPr>
            <p:ph idx="1"/>
          </p:nvPr>
        </p:nvSpPr>
        <p:spPr>
          <a:xfrm>
            <a:off x="457200" y="2628900"/>
            <a:ext cx="8534400" cy="1219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smtClean="0">
                <a:solidFill>
                  <a:srgbClr val="0070C0"/>
                </a:solidFill>
              </a:rPr>
              <a:t>Nắm vững các lệnh trong Logo</a:t>
            </a:r>
          </a:p>
          <a:p>
            <a:r>
              <a:rPr lang="en-US" sz="2400" smtClean="0">
                <a:solidFill>
                  <a:srgbClr val="0070C0"/>
                </a:solidFill>
              </a:rPr>
              <a:t>Xem lại các bài tập đã làm </a:t>
            </a:r>
            <a:endParaRPr lang="en-US" sz="240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2400" smtClean="0">
              <a:solidFill>
                <a:srgbClr val="FF0000"/>
              </a:solidFill>
            </a:endParaRPr>
          </a:p>
        </p:txBody>
      </p:sp>
      <p:sp>
        <p:nvSpPr>
          <p:cNvPr id="48" name="WordArt 20"/>
          <p:cNvSpPr>
            <a:spLocks noChangeArrowheads="1" noChangeShapeType="1" noTextEdit="1"/>
          </p:cNvSpPr>
          <p:nvPr/>
        </p:nvSpPr>
        <p:spPr bwMode="auto">
          <a:xfrm>
            <a:off x="1066800" y="457517"/>
            <a:ext cx="6477000" cy="3425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8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LUYỆN TẬP</a:t>
            </a:r>
            <a:endParaRPr lang="en-US" sz="3600" b="1" kern="1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409700"/>
            <a:ext cx="266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b="1" u="sng" smtClean="0">
                <a:solidFill>
                  <a:srgbClr val="FF0000"/>
                </a:solidFill>
              </a:rPr>
              <a:t>CỦNG CỐ - DẶN DÒ</a:t>
            </a:r>
          </a:p>
        </p:txBody>
      </p:sp>
      <p:pic>
        <p:nvPicPr>
          <p:cNvPr id="9" name="Picture 91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6376" y="0"/>
            <a:ext cx="1317625" cy="1460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88" name="Picture 92" descr="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900" y="4597136"/>
            <a:ext cx="1223963" cy="1117864"/>
          </a:xfrm>
          <a:prstGeom prst="rect">
            <a:avLst/>
          </a:prstGeom>
          <a:noFill/>
        </p:spPr>
      </p:pic>
      <p:sp>
        <p:nvSpPr>
          <p:cNvPr id="17" name="WordArt 20"/>
          <p:cNvSpPr>
            <a:spLocks noChangeArrowheads="1" noChangeShapeType="1" noTextEdit="1"/>
          </p:cNvSpPr>
          <p:nvPr/>
        </p:nvSpPr>
        <p:spPr bwMode="auto">
          <a:xfrm>
            <a:off x="990600" y="800100"/>
            <a:ext cx="7162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6: LUYỆN TẬP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362200" y="2095500"/>
            <a:ext cx="4495800" cy="614340"/>
            <a:chOff x="2895600" y="84138"/>
            <a:chExt cx="4724400" cy="894570"/>
          </a:xfrm>
        </p:grpSpPr>
        <p:sp>
          <p:nvSpPr>
            <p:cNvPr id="19" name="AutoShape 17" descr="Pink tissue paper"/>
            <p:cNvSpPr>
              <a:spLocks noChangeArrowheads="1"/>
            </p:cNvSpPr>
            <p:nvPr/>
          </p:nvSpPr>
          <p:spPr bwMode="auto">
            <a:xfrm>
              <a:off x="2895600" y="84138"/>
              <a:ext cx="4724400" cy="830262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38100" algn="ctr">
              <a:solidFill>
                <a:srgbClr val="74A73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 rtl="1" eaLnBrk="1" hangingPunct="1"/>
              <a:endParaRPr lang="en-US" sz="1800"/>
            </a:p>
          </p:txBody>
        </p:sp>
        <p:grpSp>
          <p:nvGrpSpPr>
            <p:cNvPr id="20" name="Group 73"/>
            <p:cNvGrpSpPr>
              <a:grpSpLocks/>
            </p:cNvGrpSpPr>
            <p:nvPr/>
          </p:nvGrpSpPr>
          <p:grpSpPr bwMode="auto">
            <a:xfrm>
              <a:off x="3276600" y="185738"/>
              <a:ext cx="3962400" cy="792970"/>
              <a:chOff x="720" y="240"/>
              <a:chExt cx="4752" cy="588"/>
            </a:xfrm>
          </p:grpSpPr>
          <p:sp>
            <p:nvSpPr>
              <p:cNvPr id="21" name="AutoShape 23" descr="White marble"/>
              <p:cNvSpPr>
                <a:spLocks noChangeArrowheads="1"/>
              </p:cNvSpPr>
              <p:nvPr/>
            </p:nvSpPr>
            <p:spPr bwMode="gray">
              <a:xfrm>
                <a:off x="720" y="240"/>
                <a:ext cx="4752" cy="505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4" cstate="print"/>
                <a:srcRect/>
                <a:tile tx="0" ty="0" sx="100000" sy="100000" flip="none" algn="tl"/>
              </a:blipFill>
              <a:ln w="38100" algn="ctr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r" rtl="1" eaLnBrk="1" hangingPunct="1"/>
                <a:endParaRPr 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 Box 26" descr="White marble"/>
              <p:cNvSpPr txBox="1">
                <a:spLocks noChangeArrowheads="1"/>
              </p:cNvSpPr>
              <p:nvPr/>
            </p:nvSpPr>
            <p:spPr bwMode="gray">
              <a:xfrm>
                <a:off x="918" y="296"/>
                <a:ext cx="4371" cy="532"/>
              </a:xfrm>
              <a:prstGeom prst="rect">
                <a:avLst/>
              </a:prstGeom>
              <a:blipFill dpi="0" rotWithShape="1">
                <a:blip r:embed="rId4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2600" b="1" u="sng" dirty="0">
                    <a:solidFill>
                      <a:srgbClr val="0033CC"/>
                    </a:solidFill>
                  </a:rPr>
                  <a:t>MỤC TIÊU BÀI HỌC</a:t>
                </a:r>
              </a:p>
            </p:txBody>
          </p:sp>
        </p:grpSp>
      </p:grpSp>
      <p:sp>
        <p:nvSpPr>
          <p:cNvPr id="23" name="Flowchart: Terminator 22"/>
          <p:cNvSpPr/>
          <p:nvPr/>
        </p:nvSpPr>
        <p:spPr>
          <a:xfrm>
            <a:off x="1981200" y="2933700"/>
            <a:ext cx="6430989" cy="668295"/>
          </a:xfrm>
          <a:prstGeom prst="flowChartTermina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600" smtClean="0">
                <a:solidFill>
                  <a:schemeClr val="tx1"/>
                </a:solidFill>
              </a:rPr>
              <a:t>Rèn luyện kỹ năng sử dụng các lệnh trong Logo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2133600" y="4533900"/>
            <a:ext cx="6432499" cy="669386"/>
          </a:xfrm>
          <a:prstGeom prst="flowChartTerminator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600" b="0" smtClean="0">
                <a:solidFill>
                  <a:schemeClr val="tx1"/>
                </a:solidFill>
              </a:rPr>
              <a:t>Bước  đầu hình thành tư duy thuật toán</a:t>
            </a:r>
            <a:endParaRPr lang="en-US" sz="2600" b="0" dirty="0">
              <a:solidFill>
                <a:schemeClr val="tx1"/>
              </a:solidFill>
            </a:endParaRPr>
          </a:p>
        </p:txBody>
      </p:sp>
      <p:grpSp>
        <p:nvGrpSpPr>
          <p:cNvPr id="25" name="Group 7"/>
          <p:cNvGrpSpPr>
            <a:grpSpLocks/>
          </p:cNvGrpSpPr>
          <p:nvPr/>
        </p:nvGrpSpPr>
        <p:grpSpPr bwMode="auto">
          <a:xfrm>
            <a:off x="762001" y="2933700"/>
            <a:ext cx="1447799" cy="2349745"/>
            <a:chOff x="350838" y="1796676"/>
            <a:chExt cx="1554162" cy="2903218"/>
          </a:xfrm>
        </p:grpSpPr>
        <p:grpSp>
          <p:nvGrpSpPr>
            <p:cNvPr id="26" name="Group 7"/>
            <p:cNvGrpSpPr>
              <a:grpSpLocks/>
            </p:cNvGrpSpPr>
            <p:nvPr/>
          </p:nvGrpSpPr>
          <p:grpSpPr bwMode="auto">
            <a:xfrm>
              <a:off x="914400" y="2133600"/>
              <a:ext cx="914400" cy="152400"/>
              <a:chOff x="0" y="1896"/>
              <a:chExt cx="5760" cy="120"/>
            </a:xfrm>
          </p:grpSpPr>
          <p:sp>
            <p:nvSpPr>
              <p:cNvPr id="42" name="Rectangle 8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43" name="Rectangle 9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>
                  <a:latin typeface="Times New Roman" pitchFamily="18" charset="0"/>
                </a:endParaRPr>
              </a:p>
            </p:txBody>
          </p:sp>
        </p:grpSp>
        <p:grpSp>
          <p:nvGrpSpPr>
            <p:cNvPr id="27" name="Group 40"/>
            <p:cNvGrpSpPr>
              <a:grpSpLocks/>
            </p:cNvGrpSpPr>
            <p:nvPr/>
          </p:nvGrpSpPr>
          <p:grpSpPr bwMode="auto">
            <a:xfrm rot="5400000">
              <a:off x="-243681" y="3185319"/>
              <a:ext cx="1858962" cy="304800"/>
              <a:chOff x="0" y="1896"/>
              <a:chExt cx="5760" cy="120"/>
            </a:xfrm>
          </p:grpSpPr>
          <p:sp>
            <p:nvSpPr>
              <p:cNvPr id="40" name="Rectangle 41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41" name="Rectangle 42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>
                  <a:latin typeface="Times New Roman" pitchFamily="18" charset="0"/>
                </a:endParaRPr>
              </a:p>
            </p:txBody>
          </p:sp>
        </p:grpSp>
        <p:grpSp>
          <p:nvGrpSpPr>
            <p:cNvPr id="28" name="Group 14"/>
            <p:cNvGrpSpPr>
              <a:grpSpLocks/>
            </p:cNvGrpSpPr>
            <p:nvPr/>
          </p:nvGrpSpPr>
          <p:grpSpPr bwMode="auto">
            <a:xfrm rot="5400000">
              <a:off x="273056" y="1881603"/>
              <a:ext cx="806441" cy="636587"/>
              <a:chOff x="1879" y="1824"/>
              <a:chExt cx="2003" cy="1615"/>
            </a:xfrm>
          </p:grpSpPr>
          <p:sp>
            <p:nvSpPr>
              <p:cNvPr id="35" name="AutoShape 16"/>
              <p:cNvSpPr>
                <a:spLocks noChangeArrowheads="1"/>
              </p:cNvSpPr>
              <p:nvPr/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eaLnBrk="1" hangingPunct="1"/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36" name="Oval 1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37" name="Oval 1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38" name="Oval 22"/>
              <p:cNvSpPr>
                <a:spLocks noChangeArrowheads="1"/>
              </p:cNvSpPr>
              <p:nvPr/>
            </p:nvSpPr>
            <p:spPr bwMode="gray">
              <a:xfrm>
                <a:off x="1879" y="2099"/>
                <a:ext cx="1992" cy="1079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/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defRPr/>
                </a:pP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39" name="Oval 23" descr="Pink tissue paper"/>
              <p:cNvSpPr>
                <a:spLocks noChangeArrowheads="1"/>
              </p:cNvSpPr>
              <p:nvPr/>
            </p:nvSpPr>
            <p:spPr bwMode="gray">
              <a:xfrm>
                <a:off x="1890" y="2085"/>
                <a:ext cx="1992" cy="1095"/>
              </a:xfrm>
              <a:prstGeom prst="ellipse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sz="1800">
                  <a:latin typeface="Times New Roman" pitchFamily="18" charset="0"/>
                </a:endParaRPr>
              </a:p>
            </p:txBody>
          </p:sp>
        </p:grpSp>
        <p:grpSp>
          <p:nvGrpSpPr>
            <p:cNvPr id="29" name="Group 7"/>
            <p:cNvGrpSpPr>
              <a:grpSpLocks/>
            </p:cNvGrpSpPr>
            <p:nvPr/>
          </p:nvGrpSpPr>
          <p:grpSpPr bwMode="auto">
            <a:xfrm>
              <a:off x="990600" y="4191000"/>
              <a:ext cx="914400" cy="152400"/>
              <a:chOff x="0" y="1896"/>
              <a:chExt cx="5760" cy="120"/>
            </a:xfrm>
          </p:grpSpPr>
          <p:sp>
            <p:nvSpPr>
              <p:cNvPr id="33" name="Rectangle 8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34" name="Rectangle 9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>
                  <a:latin typeface="Times New Roman" pitchFamily="18" charset="0"/>
                </a:endParaRPr>
              </a:p>
            </p:txBody>
          </p:sp>
        </p:grpSp>
        <p:grpSp>
          <p:nvGrpSpPr>
            <p:cNvPr id="30" name="Group 14"/>
            <p:cNvGrpSpPr>
              <a:grpSpLocks/>
            </p:cNvGrpSpPr>
            <p:nvPr/>
          </p:nvGrpSpPr>
          <p:grpSpPr bwMode="auto">
            <a:xfrm rot="5400000">
              <a:off x="269593" y="3978888"/>
              <a:ext cx="802251" cy="639762"/>
              <a:chOff x="3957" y="1832"/>
              <a:chExt cx="1998" cy="1610"/>
            </a:xfrm>
          </p:grpSpPr>
          <p:sp>
            <p:nvSpPr>
              <p:cNvPr id="31" name="Oval 18"/>
              <p:cNvSpPr>
                <a:spLocks noChangeArrowheads="1"/>
              </p:cNvSpPr>
              <p:nvPr/>
            </p:nvSpPr>
            <p:spPr bwMode="gray">
              <a:xfrm>
                <a:off x="4142" y="1832"/>
                <a:ext cx="1621" cy="161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32" name="Oval 23" descr="Pink tissue paper"/>
              <p:cNvSpPr>
                <a:spLocks noChangeArrowheads="1"/>
              </p:cNvSpPr>
              <p:nvPr/>
            </p:nvSpPr>
            <p:spPr bwMode="gray">
              <a:xfrm>
                <a:off x="3957" y="2090"/>
                <a:ext cx="1998" cy="1091"/>
              </a:xfrm>
              <a:prstGeom prst="ellipse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sz="1800">
                  <a:latin typeface="Times New Roman" pitchFamily="18" charset="0"/>
                </a:endParaRPr>
              </a:p>
            </p:txBody>
          </p:sp>
        </p:grpSp>
      </p:grpSp>
      <p:pic>
        <p:nvPicPr>
          <p:cNvPr id="45" name="Picture 91" descr="3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6376" y="0"/>
            <a:ext cx="1317625" cy="1460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0"/>
          <p:cNvSpPr>
            <a:spLocks noChangeArrowheads="1" noChangeShapeType="1" noTextEdit="1"/>
          </p:cNvSpPr>
          <p:nvPr/>
        </p:nvSpPr>
        <p:spPr bwMode="auto">
          <a:xfrm>
            <a:off x="990600" y="800100"/>
            <a:ext cx="7162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6: LUYỆN TẬP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5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88" name="Picture 92" descr="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900" y="4597136"/>
            <a:ext cx="1223963" cy="1117864"/>
          </a:xfrm>
          <a:prstGeom prst="rect">
            <a:avLst/>
          </a:prstGeom>
          <a:noFill/>
        </p:spPr>
      </p:pic>
      <p:sp>
        <p:nvSpPr>
          <p:cNvPr id="47" name="Content Placeholder 46"/>
          <p:cNvSpPr>
            <a:spLocks noGrp="1"/>
          </p:cNvSpPr>
          <p:nvPr>
            <p:ph idx="1"/>
          </p:nvPr>
        </p:nvSpPr>
        <p:spPr>
          <a:xfrm>
            <a:off x="152400" y="723900"/>
            <a:ext cx="89916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u="sng" dirty="0" err="1" smtClean="0">
                <a:solidFill>
                  <a:srgbClr val="002060"/>
                </a:solidFill>
              </a:rPr>
              <a:t>Bài</a:t>
            </a:r>
            <a:r>
              <a:rPr lang="en-US" sz="2400" b="1" u="sng" dirty="0" smtClean="0">
                <a:solidFill>
                  <a:srgbClr val="002060"/>
                </a:solidFill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tập</a:t>
            </a:r>
            <a:r>
              <a:rPr lang="en-US" sz="2400" b="1" u="sng" dirty="0" smtClean="0">
                <a:solidFill>
                  <a:srgbClr val="002060"/>
                </a:solidFill>
              </a:rPr>
              <a:t> </a:t>
            </a:r>
            <a:r>
              <a:rPr lang="en-US" sz="2400" b="1" u="sng" dirty="0" smtClean="0">
                <a:solidFill>
                  <a:srgbClr val="002060"/>
                </a:solidFill>
              </a:rPr>
              <a:t>1.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Nối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lệnh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tương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ứng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với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hành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Rùa</a:t>
            </a:r>
            <a:r>
              <a:rPr lang="en-US" sz="2400" b="1" dirty="0" smtClean="0">
                <a:solidFill>
                  <a:srgbClr val="002060"/>
                </a:solidFill>
              </a:rPr>
              <a:t>: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8" name="WordArt 20"/>
          <p:cNvSpPr>
            <a:spLocks noChangeArrowheads="1" noChangeShapeType="1" noTextEdit="1"/>
          </p:cNvSpPr>
          <p:nvPr/>
        </p:nvSpPr>
        <p:spPr bwMode="auto">
          <a:xfrm>
            <a:off x="1066800" y="457517"/>
            <a:ext cx="6477000" cy="3425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8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6: LUYỆN TẬP</a:t>
            </a:r>
            <a:endParaRPr lang="en-US" sz="3600" b="1" kern="1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748558"/>
              </p:ext>
            </p:extLst>
          </p:nvPr>
        </p:nvGraphicFramePr>
        <p:xfrm>
          <a:off x="4343400" y="1158240"/>
          <a:ext cx="4022754" cy="455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2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Hành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động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của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Rùa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A. Quay </a:t>
                      </a:r>
                      <a:r>
                        <a:rPr lang="en-US" sz="1700" dirty="0" err="1" smtClean="0"/>
                        <a:t>phải</a:t>
                      </a:r>
                      <a:r>
                        <a:rPr lang="en-US" sz="1700" baseline="0" dirty="0" smtClean="0"/>
                        <a:t> k </a:t>
                      </a:r>
                      <a:r>
                        <a:rPr lang="en-US" sz="1700" baseline="0" dirty="0" err="1" smtClean="0"/>
                        <a:t>độ</a:t>
                      </a:r>
                      <a:endParaRPr lang="en-US" sz="1700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B. </a:t>
                      </a:r>
                      <a:r>
                        <a:rPr lang="en-US" sz="1700" dirty="0" err="1" smtClean="0"/>
                        <a:t>Nhấc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bút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700" baseline="0" dirty="0" smtClean="0"/>
                        <a:t>C. </a:t>
                      </a:r>
                      <a:r>
                        <a:rPr lang="en-US" sz="1700" baseline="0" dirty="0" err="1" smtClean="0"/>
                        <a:t>Lùi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lại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sau</a:t>
                      </a:r>
                      <a:r>
                        <a:rPr lang="en-US" sz="1700" baseline="0" dirty="0" smtClean="0"/>
                        <a:t> n </a:t>
                      </a:r>
                      <a:r>
                        <a:rPr lang="en-US" sz="1700" baseline="0" dirty="0" err="1" smtClean="0"/>
                        <a:t>bước</a:t>
                      </a:r>
                      <a:endParaRPr lang="en-US" sz="1700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D. </a:t>
                      </a:r>
                      <a:r>
                        <a:rPr lang="en-US" sz="1700" dirty="0" err="1" smtClean="0"/>
                        <a:t>Tiến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dirty="0" err="1" smtClean="0"/>
                        <a:t>về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trước</a:t>
                      </a:r>
                      <a:r>
                        <a:rPr lang="en-US" sz="1700" baseline="0" dirty="0" smtClean="0"/>
                        <a:t> n </a:t>
                      </a:r>
                      <a:r>
                        <a:rPr lang="en-US" sz="1700" baseline="0" dirty="0" err="1" smtClean="0"/>
                        <a:t>bước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E. Quay </a:t>
                      </a:r>
                      <a:r>
                        <a:rPr lang="en-US" sz="1700" dirty="0" err="1" smtClean="0"/>
                        <a:t>trái</a:t>
                      </a:r>
                      <a:r>
                        <a:rPr lang="en-US" sz="1700" baseline="0" dirty="0" smtClean="0"/>
                        <a:t> k </a:t>
                      </a:r>
                      <a:r>
                        <a:rPr lang="en-US" sz="1700" baseline="0" dirty="0" err="1" smtClean="0"/>
                        <a:t>độ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F. </a:t>
                      </a:r>
                      <a:r>
                        <a:rPr lang="en-US" sz="1700" dirty="0" err="1" smtClean="0"/>
                        <a:t>Xóa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màn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hình</a:t>
                      </a:r>
                      <a:r>
                        <a:rPr lang="en-US" sz="1700" baseline="0" dirty="0" smtClean="0"/>
                        <a:t>, </a:t>
                      </a:r>
                      <a:r>
                        <a:rPr lang="en-US" sz="1700" baseline="0" dirty="0" err="1" smtClean="0"/>
                        <a:t>Rùa</a:t>
                      </a:r>
                      <a:r>
                        <a:rPr lang="en-US" sz="1700" baseline="0" dirty="0" smtClean="0"/>
                        <a:t> ở </a:t>
                      </a:r>
                      <a:r>
                        <a:rPr lang="en-US" sz="1700" baseline="0" dirty="0" err="1" smtClean="0"/>
                        <a:t>vị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trí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hiện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tại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G. </a:t>
                      </a:r>
                      <a:r>
                        <a:rPr lang="en-US" sz="1700" dirty="0" err="1" smtClean="0"/>
                        <a:t>Hạ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bút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H. </a:t>
                      </a:r>
                      <a:r>
                        <a:rPr lang="en-US" sz="1700" dirty="0" err="1" smtClean="0"/>
                        <a:t>Về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dirty="0" err="1" smtClean="0"/>
                        <a:t>vị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trí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xuất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phát</a:t>
                      </a:r>
                      <a:r>
                        <a:rPr lang="en-US" sz="1700" baseline="0" dirty="0" smtClean="0"/>
                        <a:t>, </a:t>
                      </a:r>
                      <a:r>
                        <a:rPr lang="en-US" sz="1700" baseline="0" dirty="0" err="1" smtClean="0"/>
                        <a:t>xóa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toàn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bộ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sân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chơi</a:t>
                      </a:r>
                      <a:endParaRPr lang="en-US" sz="1700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I. </a:t>
                      </a:r>
                      <a:r>
                        <a:rPr lang="en-US" sz="1700" dirty="0" err="1" smtClean="0"/>
                        <a:t>Về</a:t>
                      </a:r>
                      <a:r>
                        <a:rPr lang="en-US" sz="1700" dirty="0" smtClean="0"/>
                        <a:t> </a:t>
                      </a:r>
                      <a:r>
                        <a:rPr lang="en-US" sz="1700" dirty="0" err="1" smtClean="0"/>
                        <a:t>vị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trí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xuất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phát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K. </a:t>
                      </a:r>
                      <a:r>
                        <a:rPr lang="en-US" sz="1700" dirty="0" err="1" smtClean="0"/>
                        <a:t>Rùa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hiện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hình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L. </a:t>
                      </a:r>
                      <a:r>
                        <a:rPr lang="en-US" sz="1700" dirty="0" err="1" smtClean="0"/>
                        <a:t>Thoát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khỏi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chương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trình</a:t>
                      </a:r>
                      <a:r>
                        <a:rPr lang="en-US" sz="1700" baseline="0" dirty="0" smtClean="0"/>
                        <a:t> Logo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M. </a:t>
                      </a:r>
                      <a:r>
                        <a:rPr lang="en-US" sz="1700" dirty="0" err="1" smtClean="0"/>
                        <a:t>Rùa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ẩn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mình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3" name="Picture 91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1" cy="800100"/>
          </a:xfrm>
          <a:prstGeom prst="rect">
            <a:avLst/>
          </a:prstGeom>
          <a:noFill/>
        </p:spPr>
      </p:pic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90600" y="1181094"/>
          <a:ext cx="1295400" cy="4533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8762">
                <a:tc>
                  <a:txBody>
                    <a:bodyPr/>
                    <a:lstStyle/>
                    <a:p>
                      <a:r>
                        <a:rPr lang="en-US" sz="1600" smtClean="0"/>
                        <a:t>Lệnh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762">
                <a:tc>
                  <a:txBody>
                    <a:bodyPr/>
                    <a:lstStyle/>
                    <a:p>
                      <a:r>
                        <a:rPr lang="en-US" sz="1600" smtClean="0"/>
                        <a:t>1. FD n 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762">
                <a:tc>
                  <a:txBody>
                    <a:bodyPr/>
                    <a:lstStyle/>
                    <a:p>
                      <a:r>
                        <a:rPr lang="en-US" sz="1600" smtClean="0"/>
                        <a:t>2. BK n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762">
                <a:tc>
                  <a:txBody>
                    <a:bodyPr/>
                    <a:lstStyle/>
                    <a:p>
                      <a:r>
                        <a:rPr lang="en-US" sz="1600" smtClean="0"/>
                        <a:t>3. RT k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762">
                <a:tc>
                  <a:txBody>
                    <a:bodyPr/>
                    <a:lstStyle/>
                    <a:p>
                      <a:r>
                        <a:rPr lang="en-US" sz="1600" smtClean="0"/>
                        <a:t>4. LT k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762">
                <a:tc>
                  <a:txBody>
                    <a:bodyPr/>
                    <a:lstStyle/>
                    <a:p>
                      <a:r>
                        <a:rPr lang="en-US" sz="1600" smtClean="0"/>
                        <a:t>5. PU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762">
                <a:tc>
                  <a:txBody>
                    <a:bodyPr/>
                    <a:lstStyle/>
                    <a:p>
                      <a:r>
                        <a:rPr lang="en-US" sz="1600" smtClean="0"/>
                        <a:t>6. PD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762">
                <a:tc>
                  <a:txBody>
                    <a:bodyPr/>
                    <a:lstStyle/>
                    <a:p>
                      <a:r>
                        <a:rPr lang="en-US" sz="1600" smtClean="0"/>
                        <a:t>7. CS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762">
                <a:tc>
                  <a:txBody>
                    <a:bodyPr/>
                    <a:lstStyle/>
                    <a:p>
                      <a:r>
                        <a:rPr lang="en-US" sz="1600" smtClean="0"/>
                        <a:t>8. Clean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762">
                <a:tc>
                  <a:txBody>
                    <a:bodyPr/>
                    <a:lstStyle/>
                    <a:p>
                      <a:r>
                        <a:rPr lang="en-US" sz="1600" smtClean="0"/>
                        <a:t>9.</a:t>
                      </a:r>
                      <a:r>
                        <a:rPr lang="en-US" sz="1600" baseline="0" smtClean="0"/>
                        <a:t> HT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762">
                <a:tc>
                  <a:txBody>
                    <a:bodyPr/>
                    <a:lstStyle/>
                    <a:p>
                      <a:r>
                        <a:rPr lang="en-US" sz="1600" smtClean="0"/>
                        <a:t>10. ST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762">
                <a:tc>
                  <a:txBody>
                    <a:bodyPr/>
                    <a:lstStyle/>
                    <a:p>
                      <a:r>
                        <a:rPr lang="en-US" sz="1600" smtClean="0"/>
                        <a:t>11.Home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8762">
                <a:tc>
                  <a:txBody>
                    <a:bodyPr/>
                    <a:lstStyle/>
                    <a:p>
                      <a:r>
                        <a:rPr lang="en-US" sz="1600" smtClean="0"/>
                        <a:t>12.Bye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7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75350" y="2508250"/>
              <a:ext cx="7938" cy="1588"/>
            </p14:xfrm>
          </p:contentPart>
        </mc:Choice>
        <mc:Fallback xmlns="">
          <p:pic>
            <p:nvPicPr>
              <p:cNvPr id="307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88" name="Picture 92" descr="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900" y="4597136"/>
            <a:ext cx="1223963" cy="1117864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876299"/>
            <a:ext cx="8229600" cy="305065"/>
          </a:xfrm>
        </p:spPr>
        <p:txBody>
          <a:bodyPr>
            <a:noAutofit/>
          </a:bodyPr>
          <a:lstStyle/>
          <a:p>
            <a:pPr algn="l"/>
            <a:r>
              <a:rPr lang="en-US" sz="2400" b="1" u="sng" dirty="0" smtClean="0">
                <a:solidFill>
                  <a:srgbClr val="FF0000"/>
                </a:solidFill>
              </a:rPr>
              <a:t>BT 2.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lệnh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Rùa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endParaRPr lang="en-US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1104900"/>
            <a:ext cx="4040188" cy="533135"/>
          </a:xfrm>
        </p:spPr>
        <p:txBody>
          <a:bodyPr/>
          <a:lstStyle/>
          <a:p>
            <a:r>
              <a:rPr lang="en-US" smtClean="0"/>
              <a:t>Không dùng lệnh lặp</a:t>
            </a:r>
            <a:endParaRPr lang="en-US"/>
          </a:p>
        </p:txBody>
      </p:sp>
      <p:sp>
        <p:nvSpPr>
          <p:cNvPr id="47" name="Content Placeholder 46"/>
          <p:cNvSpPr>
            <a:spLocks noGrp="1"/>
          </p:cNvSpPr>
          <p:nvPr>
            <p:ph sz="half" idx="2"/>
          </p:nvPr>
        </p:nvSpPr>
        <p:spPr>
          <a:xfrm>
            <a:off x="381000" y="1638300"/>
            <a:ext cx="4267200" cy="16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smtClean="0">
                <a:solidFill>
                  <a:srgbClr val="FF0000"/>
                </a:solidFill>
              </a:rPr>
              <a:t>Fd 100 rt 90 fd 200 rt 90</a:t>
            </a:r>
          </a:p>
          <a:p>
            <a:pPr>
              <a:buNone/>
            </a:pPr>
            <a:r>
              <a:rPr lang="en-US" b="1" smtClean="0">
                <a:solidFill>
                  <a:srgbClr val="FF0000"/>
                </a:solidFill>
              </a:rPr>
              <a:t>Fd 100 rt 90 fd 200 rt 90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228600" y="3314700"/>
            <a:ext cx="4041775" cy="533135"/>
          </a:xfrm>
        </p:spPr>
        <p:txBody>
          <a:bodyPr/>
          <a:lstStyle/>
          <a:p>
            <a:r>
              <a:rPr lang="en-US" smtClean="0"/>
              <a:t>Dùng lệnh lặp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381000" y="3924300"/>
            <a:ext cx="4876800" cy="1219200"/>
          </a:xfrm>
        </p:spPr>
        <p:txBody>
          <a:bodyPr/>
          <a:lstStyle/>
          <a:p>
            <a:pPr>
              <a:buNone/>
            </a:pPr>
            <a:r>
              <a:rPr lang="en-US" b="1" smtClean="0">
                <a:solidFill>
                  <a:srgbClr val="FF0000"/>
                </a:solidFill>
              </a:rPr>
              <a:t>Repeat 2[Fd 100 rt 90 fd 200 rt 90]</a:t>
            </a:r>
          </a:p>
          <a:p>
            <a:endParaRPr lang="en-US"/>
          </a:p>
        </p:txBody>
      </p:sp>
      <p:sp>
        <p:nvSpPr>
          <p:cNvPr id="48" name="WordArt 20"/>
          <p:cNvSpPr>
            <a:spLocks noChangeArrowheads="1" noChangeShapeType="1" noTextEdit="1"/>
          </p:cNvSpPr>
          <p:nvPr/>
        </p:nvSpPr>
        <p:spPr bwMode="auto">
          <a:xfrm>
            <a:off x="1066800" y="457517"/>
            <a:ext cx="6477000" cy="3425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8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6: LUYỆN TẬP</a:t>
            </a:r>
            <a:endParaRPr lang="en-US" sz="3600" b="1" kern="1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91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1" cy="8001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334000" y="1866900"/>
            <a:ext cx="3352800" cy="1600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5181600" y="3314700"/>
            <a:ext cx="304800" cy="15240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57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75350" y="2508250"/>
              <a:ext cx="7938" cy="1588"/>
            </p14:xfrm>
          </p:contentPart>
        </mc:Choice>
        <mc:Fallback xmlns="">
          <p:pic>
            <p:nvPicPr>
              <p:cNvPr id="2457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65969" y="2466962"/>
                <a:ext cx="26701" cy="8416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88" name="Picture 92" descr="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900" y="4597136"/>
            <a:ext cx="1223963" cy="1117864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876299"/>
            <a:ext cx="8229600" cy="305065"/>
          </a:xfrm>
        </p:spPr>
        <p:txBody>
          <a:bodyPr>
            <a:noAutofit/>
          </a:bodyPr>
          <a:lstStyle/>
          <a:p>
            <a:pPr algn="l"/>
            <a:r>
              <a:rPr lang="en-US" sz="2400" b="1" u="sng" smtClean="0">
                <a:solidFill>
                  <a:srgbClr val="FF0000"/>
                </a:solidFill>
              </a:rPr>
              <a:t>BT 2.</a:t>
            </a:r>
            <a:r>
              <a:rPr lang="en-US" sz="2400" b="1" smtClean="0">
                <a:solidFill>
                  <a:srgbClr val="FF0000"/>
                </a:solidFill>
              </a:rPr>
              <a:t> Viết lệnh Rùa vẽ các hình sau:</a:t>
            </a:r>
            <a:endParaRPr 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1104900"/>
            <a:ext cx="4040188" cy="533135"/>
          </a:xfrm>
        </p:spPr>
        <p:txBody>
          <a:bodyPr/>
          <a:lstStyle/>
          <a:p>
            <a:r>
              <a:rPr lang="en-US" smtClean="0"/>
              <a:t>Không dùng lệnh lặp</a:t>
            </a:r>
            <a:endParaRPr lang="en-US"/>
          </a:p>
        </p:txBody>
      </p:sp>
      <p:sp>
        <p:nvSpPr>
          <p:cNvPr id="47" name="Content Placeholder 46"/>
          <p:cNvSpPr>
            <a:spLocks noGrp="1"/>
          </p:cNvSpPr>
          <p:nvPr>
            <p:ph sz="half" idx="2"/>
          </p:nvPr>
        </p:nvSpPr>
        <p:spPr>
          <a:xfrm>
            <a:off x="381000" y="1638300"/>
            <a:ext cx="4267200" cy="1752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smtClean="0">
                <a:solidFill>
                  <a:srgbClr val="FF0000"/>
                </a:solidFill>
              </a:rPr>
              <a:t>Fd 90 rt 90 </a:t>
            </a:r>
          </a:p>
          <a:p>
            <a:pPr>
              <a:buNone/>
            </a:pPr>
            <a:r>
              <a:rPr lang="en-US" b="1" smtClean="0">
                <a:solidFill>
                  <a:srgbClr val="FF0000"/>
                </a:solidFill>
              </a:rPr>
              <a:t>Fd 90 rt 90</a:t>
            </a:r>
          </a:p>
          <a:p>
            <a:pPr>
              <a:buNone/>
            </a:pPr>
            <a:r>
              <a:rPr lang="en-US" b="1" smtClean="0">
                <a:solidFill>
                  <a:srgbClr val="FF0000"/>
                </a:solidFill>
              </a:rPr>
              <a:t>Fd 90 rt 90 </a:t>
            </a:r>
          </a:p>
          <a:p>
            <a:pPr>
              <a:buNone/>
            </a:pPr>
            <a:r>
              <a:rPr lang="en-US" b="1" smtClean="0">
                <a:solidFill>
                  <a:srgbClr val="FF0000"/>
                </a:solidFill>
              </a:rPr>
              <a:t>Fd 90 rt 90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228600" y="3695700"/>
            <a:ext cx="4041775" cy="533135"/>
          </a:xfrm>
        </p:spPr>
        <p:txBody>
          <a:bodyPr/>
          <a:lstStyle/>
          <a:p>
            <a:r>
              <a:rPr lang="en-US" smtClean="0"/>
              <a:t>Dùng lệnh lặp</a:t>
            </a:r>
            <a:endParaRPr lang="en-US"/>
          </a:p>
        </p:txBody>
      </p:sp>
      <p:sp>
        <p:nvSpPr>
          <p:cNvPr id="48" name="WordArt 20"/>
          <p:cNvSpPr>
            <a:spLocks noChangeArrowheads="1" noChangeShapeType="1" noTextEdit="1"/>
          </p:cNvSpPr>
          <p:nvPr/>
        </p:nvSpPr>
        <p:spPr bwMode="auto">
          <a:xfrm>
            <a:off x="1066800" y="457517"/>
            <a:ext cx="6477000" cy="3425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8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6: LUYỆN TẬP</a:t>
            </a:r>
            <a:endParaRPr lang="en-US" sz="3600" b="1" kern="1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91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1" cy="8001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867400" y="1866900"/>
            <a:ext cx="2286000" cy="2286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46"/>
          <p:cNvSpPr>
            <a:spLocks noGrp="1"/>
          </p:cNvSpPr>
          <p:nvPr>
            <p:ph sz="half" idx="2"/>
          </p:nvPr>
        </p:nvSpPr>
        <p:spPr>
          <a:xfrm>
            <a:off x="1219200" y="4114800"/>
            <a:ext cx="4267200" cy="16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smtClean="0">
                <a:solidFill>
                  <a:srgbClr val="FF0000"/>
                </a:solidFill>
              </a:rPr>
              <a:t>Repeat 4[Fd 90 rt 90]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5715000" y="4000500"/>
            <a:ext cx="304800" cy="15240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60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75350" y="2508250"/>
              <a:ext cx="7938" cy="1588"/>
            </p14:xfrm>
          </p:contentPart>
        </mc:Choice>
        <mc:Fallback xmlns="">
          <p:pic>
            <p:nvPicPr>
              <p:cNvPr id="2560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65969" y="2466962"/>
                <a:ext cx="26701" cy="8416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  <p:bldP spid="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88" name="Picture 92" descr="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900" y="4597136"/>
            <a:ext cx="1223963" cy="1117864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876299"/>
            <a:ext cx="8229600" cy="305065"/>
          </a:xfrm>
        </p:spPr>
        <p:txBody>
          <a:bodyPr>
            <a:noAutofit/>
          </a:bodyPr>
          <a:lstStyle/>
          <a:p>
            <a:pPr algn="l"/>
            <a:r>
              <a:rPr lang="en-US" sz="2400" b="1" u="sng" smtClean="0">
                <a:solidFill>
                  <a:srgbClr val="FF0000"/>
                </a:solidFill>
              </a:rPr>
              <a:t>BT 2.</a:t>
            </a:r>
            <a:r>
              <a:rPr lang="en-US" sz="2400" b="1" smtClean="0">
                <a:solidFill>
                  <a:srgbClr val="FF0000"/>
                </a:solidFill>
              </a:rPr>
              <a:t> Viết lệnh Rùa vẽ các hình sau:</a:t>
            </a:r>
            <a:endParaRPr 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1104900"/>
            <a:ext cx="4040188" cy="533135"/>
          </a:xfrm>
        </p:spPr>
        <p:txBody>
          <a:bodyPr/>
          <a:lstStyle/>
          <a:p>
            <a:r>
              <a:rPr lang="en-US" smtClean="0"/>
              <a:t>Không dùng lệnh lặp</a:t>
            </a:r>
            <a:endParaRPr lang="en-US"/>
          </a:p>
        </p:txBody>
      </p:sp>
      <p:sp>
        <p:nvSpPr>
          <p:cNvPr id="47" name="Content Placeholder 46"/>
          <p:cNvSpPr>
            <a:spLocks noGrp="1"/>
          </p:cNvSpPr>
          <p:nvPr>
            <p:ph sz="half" idx="2"/>
          </p:nvPr>
        </p:nvSpPr>
        <p:spPr>
          <a:xfrm>
            <a:off x="381000" y="1638300"/>
            <a:ext cx="4267200" cy="16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err="1" smtClean="0">
                <a:solidFill>
                  <a:srgbClr val="FF0000"/>
                </a:solidFill>
              </a:rPr>
              <a:t>Fd</a:t>
            </a:r>
            <a:r>
              <a:rPr lang="en-US" sz="2400" b="1" dirty="0" smtClean="0">
                <a:solidFill>
                  <a:srgbClr val="FF0000"/>
                </a:solidFill>
              </a:rPr>
              <a:t> 150 </a:t>
            </a:r>
            <a:r>
              <a:rPr lang="en-US" sz="2400" b="1" dirty="0" err="1" smtClean="0">
                <a:solidFill>
                  <a:srgbClr val="FF0000"/>
                </a:solidFill>
              </a:rPr>
              <a:t>lt</a:t>
            </a:r>
            <a:r>
              <a:rPr lang="en-US" sz="2400" b="1" dirty="0" smtClean="0">
                <a:solidFill>
                  <a:srgbClr val="FF0000"/>
                </a:solidFill>
              </a:rPr>
              <a:t> 120</a:t>
            </a:r>
          </a:p>
          <a:p>
            <a:pPr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Fd</a:t>
            </a:r>
            <a:r>
              <a:rPr lang="en-US" b="1" dirty="0" smtClean="0">
                <a:solidFill>
                  <a:srgbClr val="FF0000"/>
                </a:solidFill>
              </a:rPr>
              <a:t> 150 </a:t>
            </a:r>
            <a:r>
              <a:rPr lang="en-US" b="1" dirty="0" err="1" smtClean="0">
                <a:solidFill>
                  <a:srgbClr val="FF0000"/>
                </a:solidFill>
              </a:rPr>
              <a:t>lt</a:t>
            </a:r>
            <a:r>
              <a:rPr lang="en-US" b="1" dirty="0" smtClean="0">
                <a:solidFill>
                  <a:srgbClr val="FF0000"/>
                </a:solidFill>
              </a:rPr>
              <a:t> 120</a:t>
            </a:r>
          </a:p>
          <a:p>
            <a:pPr>
              <a:buNone/>
            </a:pPr>
            <a:r>
              <a:rPr lang="en-US" sz="2400" b="1" dirty="0" err="1" smtClean="0">
                <a:solidFill>
                  <a:srgbClr val="FF0000"/>
                </a:solidFill>
              </a:rPr>
              <a:t>Fd</a:t>
            </a:r>
            <a:r>
              <a:rPr lang="en-US" sz="2400" b="1" dirty="0" smtClean="0">
                <a:solidFill>
                  <a:srgbClr val="FF0000"/>
                </a:solidFill>
              </a:rPr>
              <a:t> 150 </a:t>
            </a:r>
            <a:r>
              <a:rPr lang="en-US" b="1" dirty="0" err="1" smtClean="0">
                <a:solidFill>
                  <a:srgbClr val="FF0000"/>
                </a:solidFill>
              </a:rPr>
              <a:t>l</a:t>
            </a:r>
            <a:r>
              <a:rPr lang="en-US" sz="2400" b="1" dirty="0" err="1" smtClean="0">
                <a:solidFill>
                  <a:srgbClr val="FF0000"/>
                </a:solidFill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</a:rPr>
              <a:t> 120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228600" y="3314700"/>
            <a:ext cx="4041775" cy="533135"/>
          </a:xfrm>
        </p:spPr>
        <p:txBody>
          <a:bodyPr/>
          <a:lstStyle/>
          <a:p>
            <a:r>
              <a:rPr lang="en-US" smtClean="0"/>
              <a:t>Dùng lệnh lặp</a:t>
            </a:r>
            <a:endParaRPr lang="en-US"/>
          </a:p>
        </p:txBody>
      </p:sp>
      <p:sp>
        <p:nvSpPr>
          <p:cNvPr id="48" name="WordArt 20"/>
          <p:cNvSpPr>
            <a:spLocks noChangeArrowheads="1" noChangeShapeType="1" noTextEdit="1"/>
          </p:cNvSpPr>
          <p:nvPr/>
        </p:nvSpPr>
        <p:spPr bwMode="auto">
          <a:xfrm>
            <a:off x="1066800" y="457517"/>
            <a:ext cx="6477000" cy="3425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8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6: LUYỆN TẬP</a:t>
            </a:r>
            <a:endParaRPr lang="en-US" sz="3600" b="1" kern="1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91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1" cy="800100"/>
          </a:xfrm>
          <a:prstGeom prst="rect">
            <a:avLst/>
          </a:prstGeom>
          <a:noFill/>
        </p:spPr>
      </p:pic>
      <p:sp>
        <p:nvSpPr>
          <p:cNvPr id="14" name="Isosceles Triangle 13"/>
          <p:cNvSpPr/>
          <p:nvPr/>
        </p:nvSpPr>
        <p:spPr>
          <a:xfrm rot="16200000">
            <a:off x="5791200" y="2095500"/>
            <a:ext cx="2209800" cy="1905000"/>
          </a:xfrm>
          <a:prstGeom prst="triangl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46"/>
          <p:cNvSpPr>
            <a:spLocks noGrp="1"/>
          </p:cNvSpPr>
          <p:nvPr>
            <p:ph sz="half" idx="2"/>
          </p:nvPr>
        </p:nvSpPr>
        <p:spPr>
          <a:xfrm>
            <a:off x="457200" y="3771900"/>
            <a:ext cx="4267200" cy="16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smtClean="0">
                <a:solidFill>
                  <a:srgbClr val="FF0000"/>
                </a:solidFill>
              </a:rPr>
              <a:t>Repeat 3[Fd 150 lt 120]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7696200" y="4000500"/>
            <a:ext cx="304800" cy="15240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65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75350" y="2508250"/>
              <a:ext cx="7938" cy="1588"/>
            </p14:xfrm>
          </p:contentPart>
        </mc:Choice>
        <mc:Fallback xmlns="">
          <p:pic>
            <p:nvPicPr>
              <p:cNvPr id="2765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65969" y="2466962"/>
                <a:ext cx="26701" cy="8416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88" name="Picture 92" descr="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900" y="4597136"/>
            <a:ext cx="1223963" cy="1117864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876299"/>
            <a:ext cx="8229600" cy="305065"/>
          </a:xfrm>
        </p:spPr>
        <p:txBody>
          <a:bodyPr>
            <a:noAutofit/>
          </a:bodyPr>
          <a:lstStyle/>
          <a:p>
            <a:pPr algn="l"/>
            <a:r>
              <a:rPr lang="en-US" sz="2400" b="1" u="sng" smtClean="0">
                <a:solidFill>
                  <a:srgbClr val="FF0000"/>
                </a:solidFill>
              </a:rPr>
              <a:t>BT 2.</a:t>
            </a:r>
            <a:r>
              <a:rPr lang="en-US" sz="2400" b="1" smtClean="0">
                <a:solidFill>
                  <a:srgbClr val="FF0000"/>
                </a:solidFill>
              </a:rPr>
              <a:t> Viết lệnh Rùa vẽ các hình sau:</a:t>
            </a:r>
            <a:endParaRPr 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1104900"/>
            <a:ext cx="4040188" cy="533135"/>
          </a:xfrm>
        </p:spPr>
        <p:txBody>
          <a:bodyPr/>
          <a:lstStyle/>
          <a:p>
            <a:r>
              <a:rPr lang="en-US" smtClean="0"/>
              <a:t>Không dùng lệnh lặp</a:t>
            </a:r>
            <a:endParaRPr lang="en-US"/>
          </a:p>
        </p:txBody>
      </p:sp>
      <p:sp>
        <p:nvSpPr>
          <p:cNvPr id="47" name="Content Placeholder 46"/>
          <p:cNvSpPr>
            <a:spLocks noGrp="1"/>
          </p:cNvSpPr>
          <p:nvPr>
            <p:ph sz="half" idx="2"/>
          </p:nvPr>
        </p:nvSpPr>
        <p:spPr>
          <a:xfrm>
            <a:off x="381000" y="1638300"/>
            <a:ext cx="4267200" cy="16002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400" b="1" smtClean="0">
                <a:solidFill>
                  <a:srgbClr val="FF0000"/>
                </a:solidFill>
              </a:rPr>
              <a:t>Rt 90 </a:t>
            </a:r>
          </a:p>
          <a:p>
            <a:pPr>
              <a:buNone/>
            </a:pPr>
            <a:r>
              <a:rPr lang="en-US" b="1" smtClean="0">
                <a:solidFill>
                  <a:srgbClr val="FF0000"/>
                </a:solidFill>
              </a:rPr>
              <a:t>Fd 100 lt 120</a:t>
            </a:r>
          </a:p>
          <a:p>
            <a:pPr>
              <a:buNone/>
            </a:pPr>
            <a:r>
              <a:rPr lang="en-US" b="1" smtClean="0">
                <a:solidFill>
                  <a:srgbClr val="FF0000"/>
                </a:solidFill>
              </a:rPr>
              <a:t>Fd 100 lt 120</a:t>
            </a:r>
          </a:p>
          <a:p>
            <a:pPr>
              <a:buNone/>
            </a:pPr>
            <a:r>
              <a:rPr lang="en-US" b="1" smtClean="0">
                <a:solidFill>
                  <a:srgbClr val="FF0000"/>
                </a:solidFill>
              </a:rPr>
              <a:t>Fd 100 lt 120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228600" y="3314700"/>
            <a:ext cx="4041775" cy="533135"/>
          </a:xfrm>
        </p:spPr>
        <p:txBody>
          <a:bodyPr/>
          <a:lstStyle/>
          <a:p>
            <a:r>
              <a:rPr lang="en-US" smtClean="0"/>
              <a:t>Dùng lệnh lặp</a:t>
            </a:r>
            <a:endParaRPr lang="en-US"/>
          </a:p>
        </p:txBody>
      </p:sp>
      <p:sp>
        <p:nvSpPr>
          <p:cNvPr id="48" name="WordArt 20"/>
          <p:cNvSpPr>
            <a:spLocks noChangeArrowheads="1" noChangeShapeType="1" noTextEdit="1"/>
          </p:cNvSpPr>
          <p:nvPr/>
        </p:nvSpPr>
        <p:spPr bwMode="auto">
          <a:xfrm>
            <a:off x="1066800" y="457517"/>
            <a:ext cx="6477000" cy="3425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8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6: LUYỆN TẬP</a:t>
            </a:r>
            <a:endParaRPr lang="en-US" sz="3600" b="1" kern="1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91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1" cy="800100"/>
          </a:xfrm>
          <a:prstGeom prst="rect">
            <a:avLst/>
          </a:prstGeom>
          <a:noFill/>
        </p:spPr>
      </p:pic>
      <p:sp>
        <p:nvSpPr>
          <p:cNvPr id="14" name="Isosceles Triangle 13"/>
          <p:cNvSpPr/>
          <p:nvPr/>
        </p:nvSpPr>
        <p:spPr>
          <a:xfrm>
            <a:off x="5867400" y="2095500"/>
            <a:ext cx="1981200" cy="167640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5715000" y="3619500"/>
            <a:ext cx="304800" cy="15240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46"/>
          <p:cNvSpPr>
            <a:spLocks noGrp="1"/>
          </p:cNvSpPr>
          <p:nvPr>
            <p:ph sz="half" idx="2"/>
          </p:nvPr>
        </p:nvSpPr>
        <p:spPr>
          <a:xfrm>
            <a:off x="457200" y="3848100"/>
            <a:ext cx="4267200" cy="16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smtClean="0">
                <a:solidFill>
                  <a:srgbClr val="FF0000"/>
                </a:solidFill>
              </a:rPr>
              <a:t>Rt 90 </a:t>
            </a:r>
          </a:p>
          <a:p>
            <a:pPr>
              <a:buNone/>
            </a:pPr>
            <a:r>
              <a:rPr lang="en-US" b="1" smtClean="0">
                <a:solidFill>
                  <a:srgbClr val="FF0000"/>
                </a:solidFill>
              </a:rPr>
              <a:t>Repeat 3[Fd 100 lt 120]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66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75350" y="2508250"/>
              <a:ext cx="7938" cy="1588"/>
            </p14:xfrm>
          </p:contentPart>
        </mc:Choice>
        <mc:Fallback xmlns="">
          <p:pic>
            <p:nvPicPr>
              <p:cNvPr id="266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65969" y="2466962"/>
                <a:ext cx="26701" cy="8416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88" name="Picture 92" descr="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900" y="4597136"/>
            <a:ext cx="1223963" cy="1117864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2400" y="876299"/>
            <a:ext cx="8991600" cy="305065"/>
          </a:xfrm>
        </p:spPr>
        <p:txBody>
          <a:bodyPr>
            <a:noAutofit/>
          </a:bodyPr>
          <a:lstStyle/>
          <a:p>
            <a:pPr algn="l"/>
            <a:r>
              <a:rPr lang="en-US" sz="2400" b="1" u="sng" smtClean="0">
                <a:solidFill>
                  <a:srgbClr val="FF0000"/>
                </a:solidFill>
              </a:rPr>
              <a:t>BT 3.</a:t>
            </a:r>
            <a:r>
              <a:rPr lang="en-US" sz="2400" b="1" smtClean="0">
                <a:solidFill>
                  <a:srgbClr val="FF0000"/>
                </a:solidFill>
              </a:rPr>
              <a:t> Điều khiển Rùa vẽ hình sau, có số bước tương ứng trên hình</a:t>
            </a:r>
            <a:endParaRPr lang="en-US" sz="2400"/>
          </a:p>
        </p:txBody>
      </p:sp>
      <p:sp>
        <p:nvSpPr>
          <p:cNvPr id="48" name="WordArt 20"/>
          <p:cNvSpPr>
            <a:spLocks noChangeArrowheads="1" noChangeShapeType="1" noTextEdit="1"/>
          </p:cNvSpPr>
          <p:nvPr/>
        </p:nvSpPr>
        <p:spPr bwMode="auto">
          <a:xfrm>
            <a:off x="1066800" y="457517"/>
            <a:ext cx="6477000" cy="3425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8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6: LUYỆN TẬP</a:t>
            </a:r>
            <a:endParaRPr lang="en-US" sz="3600" b="1" kern="1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91" descr="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1" cy="800100"/>
          </a:xfrm>
          <a:prstGeom prst="rect">
            <a:avLst/>
          </a:prstGeom>
          <a:noFill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943100"/>
            <a:ext cx="3124200" cy="274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5486400" y="300990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50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172200" y="240030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50</a:t>
            </a: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858000" y="163830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50</a:t>
            </a:r>
            <a:endParaRPr lang="en-US"/>
          </a:p>
        </p:txBody>
      </p:sp>
      <p:sp>
        <p:nvSpPr>
          <p:cNvPr id="32" name="Content Placeholder 46"/>
          <p:cNvSpPr>
            <a:spLocks noGrp="1"/>
          </p:cNvSpPr>
          <p:nvPr>
            <p:ph sz="half" idx="2"/>
          </p:nvPr>
        </p:nvSpPr>
        <p:spPr>
          <a:xfrm>
            <a:off x="304800" y="1485900"/>
            <a:ext cx="5715000" cy="2590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smtClean="0">
                <a:solidFill>
                  <a:schemeClr val="accent3">
                    <a:lumMod val="75000"/>
                  </a:schemeClr>
                </a:solidFill>
              </a:rPr>
              <a:t>Fd 50 rt 90 fd 50 lt 90 fd 50 rt 90</a:t>
            </a:r>
          </a:p>
          <a:p>
            <a:pPr>
              <a:buNone/>
            </a:pPr>
            <a:r>
              <a:rPr lang="en-US" b="1" smtClean="0">
                <a:solidFill>
                  <a:schemeClr val="accent3">
                    <a:lumMod val="75000"/>
                  </a:schemeClr>
                </a:solidFill>
              </a:rPr>
              <a:t>Fd 50 rt 90 fd 50 lt 90 fd 50 rt 90</a:t>
            </a:r>
          </a:p>
          <a:p>
            <a:pPr>
              <a:buNone/>
            </a:pPr>
            <a:r>
              <a:rPr lang="en-US" b="1" smtClean="0">
                <a:solidFill>
                  <a:schemeClr val="accent3">
                    <a:lumMod val="75000"/>
                  </a:schemeClr>
                </a:solidFill>
              </a:rPr>
              <a:t>Fd 50 rt 90 fd 50 lt 90 fd 50 rt 90</a:t>
            </a:r>
          </a:p>
          <a:p>
            <a:pPr>
              <a:buNone/>
            </a:pPr>
            <a:r>
              <a:rPr lang="en-US" b="1" smtClean="0">
                <a:solidFill>
                  <a:schemeClr val="accent3">
                    <a:lumMod val="75000"/>
                  </a:schemeClr>
                </a:solidFill>
              </a:rPr>
              <a:t>Fd 50 rt 90 fd 50 lt 90 fd 50 rt 90</a:t>
            </a:r>
          </a:p>
          <a:p>
            <a:pPr>
              <a:buNone/>
            </a:pPr>
            <a:endParaRPr lang="en-US" b="1" smtClean="0">
              <a:solidFill>
                <a:srgbClr val="FF0000"/>
              </a:solidFill>
            </a:endParaRPr>
          </a:p>
        </p:txBody>
      </p:sp>
      <p:sp>
        <p:nvSpPr>
          <p:cNvPr id="33" name="Content Placeholder 46"/>
          <p:cNvSpPr>
            <a:spLocks noGrp="1"/>
          </p:cNvSpPr>
          <p:nvPr>
            <p:ph sz="half" idx="2"/>
          </p:nvPr>
        </p:nvSpPr>
        <p:spPr>
          <a:xfrm>
            <a:off x="2438400" y="4610100"/>
            <a:ext cx="5715000" cy="68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Repeat 4[FD 50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rt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90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fd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50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lt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90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fd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50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rt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90]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67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75350" y="2508250"/>
              <a:ext cx="7938" cy="1588"/>
            </p14:xfrm>
          </p:contentPart>
        </mc:Choice>
        <mc:Fallback xmlns="">
          <p:pic>
            <p:nvPicPr>
              <p:cNvPr id="2867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65969" y="2466962"/>
                <a:ext cx="26701" cy="8416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3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ISPRING_RESOURCE_PATHS_HASH_PRESENTER" val="71a7f4298bff58c52c2f16a6e992a79a2de46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1&quot;/&gt;&lt;/object&gt;&lt;object type=&quot;3&quot; unique_id=&quot;10004&quot;&gt;&lt;property id=&quot;20148&quot; value=&quot;5&quot;/&gt;&lt;property id=&quot;20300&quot; value=&quot;Slide 2&quot;/&gt;&lt;property id=&quot;20307&quot; value=&quot;260&quot;/&gt;&lt;/object&gt;&lt;object type=&quot;3&quot; unique_id=&quot;10005&quot;&gt;&lt;property id=&quot;20148&quot; value=&quot;5&quot;/&gt;&lt;property id=&quot;20300&quot; value=&quot;Slide 3&quot;/&gt;&lt;property id=&quot;20307&quot; value=&quot;272&quot;/&gt;&lt;/object&gt;&lt;object type=&quot;3&quot; unique_id=&quot;10006&quot;&gt;&lt;property id=&quot;20148&quot; value=&quot;5&quot;/&gt;&lt;property id=&quot;20300&quot; value=&quot;Slide 4 - &amp;quot;BT 2. Viết lệnh Rùa vẽ các hình sau:&amp;quot;&quot;/&gt;&lt;property id=&quot;20307&quot; value=&quot;282&quot;/&gt;&lt;/object&gt;&lt;object type=&quot;3&quot; unique_id=&quot;10007&quot;&gt;&lt;property id=&quot;20148&quot; value=&quot;5&quot;/&gt;&lt;property id=&quot;20300&quot; value=&quot;Slide 5 - &amp;quot;BT 2. Viết lệnh Rùa vẽ các hình sau:&amp;quot;&quot;/&gt;&lt;property id=&quot;20307&quot; value=&quot;283&quot;/&gt;&lt;/object&gt;&lt;object type=&quot;3&quot; unique_id=&quot;10008&quot;&gt;&lt;property id=&quot;20148&quot; value=&quot;5&quot;/&gt;&lt;property id=&quot;20300&quot; value=&quot;Slide 6 - &amp;quot;BT 2. Viết lệnh Rùa vẽ các hình sau:&amp;quot;&quot;/&gt;&lt;property id=&quot;20307&quot; value=&quot;285&quot;/&gt;&lt;/object&gt;&lt;object type=&quot;3&quot; unique_id=&quot;10009&quot;&gt;&lt;property id=&quot;20148&quot; value=&quot;5&quot;/&gt;&lt;property id=&quot;20300&quot; value=&quot;Slide 7 - &amp;quot;BT 2. Viết lệnh Rùa vẽ các hình sau:&amp;quot;&quot;/&gt;&lt;property id=&quot;20307&quot; value=&quot;284&quot;/&gt;&lt;/object&gt;&lt;object type=&quot;3&quot; unique_id=&quot;10010&quot;&gt;&lt;property id=&quot;20148&quot; value=&quot;5&quot;/&gt;&lt;property id=&quot;20300&quot; value=&quot;Slide 8 - &amp;quot;BT 3. Điều khiển Rùa vẽ hình sau, có số bước tương ứng trên hình&amp;quot;&quot;/&gt;&lt;property id=&quot;20307&quot; value=&quot;286&quot;/&gt;&lt;/object&gt;&lt;object type=&quot;3&quot; unique_id=&quot;10011&quot;&gt;&lt;property id=&quot;20148&quot; value=&quot;5&quot;/&gt;&lt;property id=&quot;20300&quot; value=&quot;Slide 10&quot;/&gt;&lt;property id=&quot;20307&quot; value=&quot;276&quot;/&gt;&lt;/object&gt;&lt;object type=&quot;3&quot; unique_id=&quot;10089&quot;&gt;&lt;property id=&quot;20148&quot; value=&quot;5&quot;/&gt;&lt;property id=&quot;20300&quot; value=&quot;Slide 9 - &amp;quot;BT3 (122)&amp;quot;&quot;/&gt;&lt;property id=&quot;20307&quot; value=&quot;287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515</Words>
  <Application>Microsoft Office PowerPoint</Application>
  <PresentationFormat>On-screen Show (16:10)</PresentationFormat>
  <Paragraphs>91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BT 2. Viết lệnh Rùa vẽ các hình sau:</vt:lpstr>
      <vt:lpstr>BT 2. Viết lệnh Rùa vẽ các hình sau:</vt:lpstr>
      <vt:lpstr>BT 2. Viết lệnh Rùa vẽ các hình sau:</vt:lpstr>
      <vt:lpstr>BT 2. Viết lệnh Rùa vẽ các hình sau:</vt:lpstr>
      <vt:lpstr>BT 3. Điều khiển Rùa vẽ hình sau, có số bước tương ứng trên hình</vt:lpstr>
      <vt:lpstr>BT3 (122)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TOPICA</cp:lastModifiedBy>
  <cp:revision>62</cp:revision>
  <dcterms:created xsi:type="dcterms:W3CDTF">2018-01-11T01:40:17Z</dcterms:created>
  <dcterms:modified xsi:type="dcterms:W3CDTF">2021-05-12T16:26:51Z</dcterms:modified>
</cp:coreProperties>
</file>