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71" r:id="rId3"/>
    <p:sldId id="259" r:id="rId4"/>
    <p:sldId id="260" r:id="rId5"/>
    <p:sldId id="272" r:id="rId6"/>
    <p:sldId id="273" r:id="rId7"/>
    <p:sldId id="274" r:id="rId8"/>
    <p:sldId id="275" r:id="rId9"/>
    <p:sldId id="278" r:id="rId10"/>
    <p:sldId id="277" r:id="rId11"/>
    <p:sldId id="280" r:id="rId12"/>
    <p:sldId id="276" r:id="rId13"/>
  </p:sldIdLst>
  <p:sldSz cx="9144000" cy="5715000" type="screen16x10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86" y="-90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26:19.60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21-1,'-21'0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38:45.302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82 21,'-41'0,"20"-21,1 21,20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30T00:11:55.2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0 246,'21'-20,"-21"20</inkml:trace>
  <inkml:trace contextRef="#ctx0" brushRef="#br0" timeOffset="640">208 0,'41'41</inkml:trace>
  <inkml:trace contextRef="#ctx0" brushRef="#br0" timeOffset="5070">519 123,'-21'-20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46:08.928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-4 0,'0'21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42:11.628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21 21,'-21'0</inkml:trace>
  <inkml:trace contextRef="#ctx0" brushRef="#br0" timeOffset="78">21 21,'0'0,"0"-21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30T00:19:55.34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0 0,'0'0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4/9/2021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4/9/2021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4/9/2021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4/9/2021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4/9/2021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4/9/2021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DA961-9F27-400D-B399-EDFA7CB8CC05}" type="datetimeFigureOut">
              <a:rPr lang="en-US" smtClean="0"/>
              <a:pPr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emf"/><Relationship Id="rId4" Type="http://schemas.openxmlformats.org/officeDocument/2006/relationships/customXml" Target="../ink/ink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7" Type="http://schemas.openxmlformats.org/officeDocument/2006/relationships/image" Target="../media/image17.em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5" Type="http://schemas.openxmlformats.org/officeDocument/2006/relationships/image" Target="../media/image16.emf"/><Relationship Id="rId4" Type="http://schemas.openxmlformats.org/officeDocument/2006/relationships/customXml" Target="../ink/ink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7" Type="http://schemas.openxmlformats.org/officeDocument/2006/relationships/image" Target="../media/image19.em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5.xml"/><Relationship Id="rId5" Type="http://schemas.openxmlformats.org/officeDocument/2006/relationships/image" Target="../media/image18.emf"/><Relationship Id="rId4" Type="http://schemas.openxmlformats.org/officeDocument/2006/relationships/customXml" Target="../ink/ink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20.emf"/><Relationship Id="rId4" Type="http://schemas.openxmlformats.org/officeDocument/2006/relationships/customXml" Target="../ink/ink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6" descr="White marble"/>
          <p:cNvSpPr>
            <a:spLocks noChangeArrowheads="1" noChangeShapeType="1" noTextEdit="1"/>
          </p:cNvSpPr>
          <p:nvPr/>
        </p:nvSpPr>
        <p:spPr bwMode="auto">
          <a:xfrm>
            <a:off x="2362200" y="2476500"/>
            <a:ext cx="5257800" cy="2095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3600" b="1" kern="10" dirty="0">
                <a:ln w="9525">
                  <a:round/>
                  <a:headEnd/>
                  <a:tailEnd/>
                </a:ln>
                <a:solidFill>
                  <a:srgbClr val="FF33CC"/>
                </a:solidFill>
                <a:latin typeface="Times New Roman"/>
                <a:cs typeface="Times New Roman"/>
              </a:rPr>
              <a:t>TIN HỌC</a:t>
            </a:r>
          </a:p>
          <a:p>
            <a:pPr algn="ctr"/>
            <a:r>
              <a:rPr lang="en-US" sz="3600" b="1" kern="10" dirty="0" err="1">
                <a:ln w="9525">
                  <a:round/>
                  <a:headEnd/>
                  <a:tailEnd/>
                </a:ln>
                <a:solidFill>
                  <a:srgbClr val="FF33CC"/>
                </a:solidFill>
                <a:latin typeface="Times New Roman"/>
                <a:cs typeface="Times New Roman"/>
              </a:rPr>
              <a:t>Lớp</a:t>
            </a:r>
            <a:r>
              <a:rPr lang="en-US" sz="3600" b="1" kern="10" dirty="0">
                <a:ln w="9525">
                  <a:round/>
                  <a:headEnd/>
                  <a:tailEnd/>
                </a:ln>
                <a:solidFill>
                  <a:srgbClr val="FF33CC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smtClean="0">
                <a:ln w="9525">
                  <a:round/>
                  <a:headEnd/>
                  <a:tailEnd/>
                </a:ln>
                <a:solidFill>
                  <a:srgbClr val="FF33CC"/>
                </a:solidFill>
                <a:latin typeface="Times New Roman"/>
                <a:cs typeface="Times New Roman"/>
              </a:rPr>
              <a:t>4 </a:t>
            </a:r>
            <a:endParaRPr lang="en-US" sz="3600" b="1" kern="10" dirty="0">
              <a:ln w="9525">
                <a:round/>
                <a:headEnd/>
                <a:tailEnd/>
              </a:ln>
              <a:solidFill>
                <a:srgbClr val="FF33CC"/>
              </a:solidFill>
              <a:latin typeface="Times New Roman"/>
              <a:cs typeface="Times New Roman"/>
            </a:endParaRPr>
          </a:p>
        </p:txBody>
      </p:sp>
      <p:pic>
        <p:nvPicPr>
          <p:cNvPr id="2051" name="Picture 10" descr="book_page_flip_hb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698500"/>
            <a:ext cx="236220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5" descr="Picture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 flipV="1">
            <a:off x="-2336668" y="2705233"/>
            <a:ext cx="5081323" cy="4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21" descr="Picture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 flipV="1">
            <a:off x="6361643" y="2807759"/>
            <a:ext cx="5156729" cy="4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24" descr="Picture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V="1">
            <a:off x="381001" y="5397500"/>
            <a:ext cx="8564563" cy="56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25" descr="Picture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676400" cy="1393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26" descr="Picture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5400000">
            <a:off x="137319" y="4180681"/>
            <a:ext cx="13970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27" descr="Picture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0800000">
            <a:off x="7391400" y="4258470"/>
            <a:ext cx="1752600" cy="1456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28" descr="Picture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400000">
            <a:off x="7958138" y="-106363"/>
            <a:ext cx="10795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0" descr="bar0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19401" y="-30427"/>
            <a:ext cx="3725863" cy="428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1447800" y="317501"/>
            <a:ext cx="67056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vi-VN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Trường Tiểu </a:t>
            </a:r>
            <a:r>
              <a:rPr lang="vi-VN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lang="en-US" sz="3600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Ái</a:t>
            </a:r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Mộ</a:t>
            </a:r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 B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228600" y="1409700"/>
            <a:ext cx="8534400" cy="4724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u="sng" smtClean="0">
                <a:solidFill>
                  <a:srgbClr val="FF0000"/>
                </a:solidFill>
              </a:rPr>
              <a:t>BT 5. </a:t>
            </a:r>
            <a:r>
              <a:rPr lang="en-US" sz="2400" b="1" smtClean="0">
                <a:solidFill>
                  <a:srgbClr val="FF0000"/>
                </a:solidFill>
              </a:rPr>
              <a:t>Viết các lệnh điều khiển rùa viết ra dòng chữ:</a:t>
            </a:r>
          </a:p>
          <a:p>
            <a:pPr>
              <a:buNone/>
            </a:pPr>
            <a:endParaRPr lang="en-US" sz="240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en-US" sz="2400" smtClean="0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lnSpc>
                <a:spcPct val="150000"/>
              </a:lnSpc>
              <a:buNone/>
            </a:pPr>
            <a:r>
              <a:rPr lang="en-US" sz="2400" smtClean="0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lnSpc>
                <a:spcPct val="150000"/>
              </a:lnSpc>
              <a:buNone/>
            </a:pPr>
            <a:r>
              <a:rPr lang="en-US" sz="2400" smtClean="0">
                <a:solidFill>
                  <a:srgbClr val="92D050"/>
                </a:solidFill>
              </a:rPr>
              <a:t>………………………………………………………..</a:t>
            </a:r>
          </a:p>
        </p:txBody>
      </p:sp>
      <p:sp>
        <p:nvSpPr>
          <p:cNvPr id="48" name="WordArt 20"/>
          <p:cNvSpPr>
            <a:spLocks noChangeArrowheads="1" noChangeShapeType="1" noTextEdit="1"/>
          </p:cNvSpPr>
          <p:nvPr/>
        </p:nvSpPr>
        <p:spPr bwMode="auto">
          <a:xfrm>
            <a:off x="1066800" y="457517"/>
            <a:ext cx="6477000" cy="34258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84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4: LUYỆN TẬP</a:t>
            </a:r>
            <a:endParaRPr lang="en-US" sz="3600" b="1" kern="1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85800" y="2247900"/>
            <a:ext cx="259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FF0000"/>
                </a:solidFill>
              </a:rPr>
              <a:t>CS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2476500"/>
            <a:ext cx="3705225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/>
          <p:nvPr/>
        </p:nvSpPr>
        <p:spPr>
          <a:xfrm>
            <a:off x="685800" y="2857500"/>
            <a:ext cx="1447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FF0000"/>
                </a:solidFill>
              </a:rPr>
              <a:t>RT 90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85800" y="3467100"/>
            <a:ext cx="5257800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FF0000"/>
                </a:solidFill>
              </a:rPr>
              <a:t>LABEL [Viet Nam que huong toi]</a:t>
            </a:r>
            <a:endParaRPr lang="en-US" sz="2400">
              <a:solidFill>
                <a:srgbClr val="FF0000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219200" y="1790700"/>
            <a:ext cx="5334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3" name="Picture 91" descr="33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uiExpand="1" build="p"/>
      <p:bldP spid="22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2362200" y="990600"/>
            <a:ext cx="1600200" cy="4724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Fd 20</a:t>
            </a:r>
          </a:p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Rt 90</a:t>
            </a:r>
          </a:p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Fd 20 </a:t>
            </a:r>
          </a:p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Lt 90</a:t>
            </a:r>
          </a:p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Fd 20</a:t>
            </a:r>
          </a:p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Rt 90</a:t>
            </a:r>
          </a:p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Fd 20</a:t>
            </a:r>
          </a:p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Lt 90</a:t>
            </a:r>
          </a:p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Fd 20</a:t>
            </a:r>
          </a:p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Rt 90</a:t>
            </a:r>
          </a:p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Fd 20</a:t>
            </a:r>
          </a:p>
          <a:p>
            <a:pPr>
              <a:buNone/>
            </a:pPr>
            <a:endParaRPr lang="en-US" sz="2400" smtClean="0">
              <a:solidFill>
                <a:srgbClr val="92D050"/>
              </a:solidFill>
            </a:endParaRPr>
          </a:p>
          <a:p>
            <a:pPr>
              <a:buNone/>
            </a:pPr>
            <a:endParaRPr lang="en-US" sz="2400" smtClean="0">
              <a:solidFill>
                <a:srgbClr val="92D050"/>
              </a:solidFill>
            </a:endParaRPr>
          </a:p>
        </p:txBody>
      </p:sp>
      <p:sp>
        <p:nvSpPr>
          <p:cNvPr id="48" name="WordArt 20"/>
          <p:cNvSpPr>
            <a:spLocks noChangeArrowheads="1" noChangeShapeType="1" noTextEdit="1"/>
          </p:cNvSpPr>
          <p:nvPr/>
        </p:nvSpPr>
        <p:spPr bwMode="auto">
          <a:xfrm>
            <a:off x="1066800" y="114300"/>
            <a:ext cx="6477000" cy="34258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84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4: LUYỆN TẬP</a:t>
            </a:r>
            <a:endParaRPr lang="en-US" sz="3600" b="1" kern="1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8677659"/>
              </p:ext>
            </p:extLst>
          </p:nvPr>
        </p:nvGraphicFramePr>
        <p:xfrm>
          <a:off x="4648200" y="495300"/>
          <a:ext cx="2971800" cy="5120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1475"/>
                <a:gridCol w="371475"/>
                <a:gridCol w="371475"/>
                <a:gridCol w="371475"/>
                <a:gridCol w="371475"/>
                <a:gridCol w="371475"/>
                <a:gridCol w="371475"/>
                <a:gridCol w="371475"/>
              </a:tblGrid>
              <a:tr h="33310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0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0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0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0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0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0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0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0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0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0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0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0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0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0" y="1181100"/>
            <a:ext cx="24007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Vẽ đường đi của</a:t>
            </a:r>
          </a:p>
          <a:p>
            <a:r>
              <a:rPr lang="en-US" sz="2400" smtClean="0">
                <a:solidFill>
                  <a:srgbClr val="FF0000"/>
                </a:solidFill>
              </a:rPr>
              <a:t>Rùa thực hiện các lệnh sau: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9" name="Isosceles Triangle 8"/>
          <p:cNvSpPr/>
          <p:nvPr/>
        </p:nvSpPr>
        <p:spPr>
          <a:xfrm>
            <a:off x="5257800" y="4914900"/>
            <a:ext cx="304800" cy="2286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8932" b="49349" l="36091" r="4326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322" t="38437" r="58709" b="49351"/>
          <a:stretch/>
        </p:blipFill>
        <p:spPr bwMode="auto">
          <a:xfrm>
            <a:off x="4876800" y="3390450"/>
            <a:ext cx="1523997" cy="175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457200" y="2628900"/>
            <a:ext cx="8534400" cy="1752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smtClean="0">
                <a:solidFill>
                  <a:srgbClr val="0070C0"/>
                </a:solidFill>
              </a:rPr>
              <a:t>Nắm vững các lệnh cơ bản trong Logo</a:t>
            </a:r>
          </a:p>
          <a:p>
            <a:r>
              <a:rPr lang="en-US" sz="2400" smtClean="0">
                <a:solidFill>
                  <a:srgbClr val="0070C0"/>
                </a:solidFill>
              </a:rPr>
              <a:t>Xem lại các bài tập đã làm</a:t>
            </a:r>
          </a:p>
          <a:p>
            <a:r>
              <a:rPr lang="en-US" sz="2400" smtClean="0">
                <a:solidFill>
                  <a:srgbClr val="0070C0"/>
                </a:solidFill>
              </a:rPr>
              <a:t>Chuẩn bị bài cho tiết học sau: xem trước các bài tập </a:t>
            </a:r>
            <a:endParaRPr lang="en-US" sz="240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smtClean="0">
              <a:solidFill>
                <a:srgbClr val="FF0000"/>
              </a:solidFill>
            </a:endParaRPr>
          </a:p>
        </p:txBody>
      </p:sp>
      <p:sp>
        <p:nvSpPr>
          <p:cNvPr id="48" name="WordArt 20"/>
          <p:cNvSpPr>
            <a:spLocks noChangeArrowheads="1" noChangeShapeType="1" noTextEdit="1"/>
          </p:cNvSpPr>
          <p:nvPr/>
        </p:nvSpPr>
        <p:spPr bwMode="auto">
          <a:xfrm>
            <a:off x="1066800" y="457517"/>
            <a:ext cx="6477000" cy="34258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84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4: LUYỆN TẬP</a:t>
            </a:r>
            <a:endParaRPr lang="en-US" sz="3600" b="1" kern="1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33400" y="1409700"/>
            <a:ext cx="26630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400" b="1" u="sng" smtClean="0">
                <a:solidFill>
                  <a:srgbClr val="FF0000"/>
                </a:solidFill>
              </a:rPr>
              <a:t>CỦNG CỐ - DẶN DÒ</a:t>
            </a:r>
          </a:p>
        </p:txBody>
      </p:sp>
      <p:pic>
        <p:nvPicPr>
          <p:cNvPr id="9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08" name="Rectangle 12"/>
          <p:cNvSpPr>
            <a:spLocks noChangeArrowheads="1"/>
          </p:cNvSpPr>
          <p:nvPr/>
        </p:nvSpPr>
        <p:spPr bwMode="auto">
          <a:xfrm>
            <a:off x="0" y="1331607"/>
            <a:ext cx="9144000" cy="840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3000" b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Câu 1: Để hiển thị dòng chữ “HELLO” trên sân chơi em thực hiện lệnh</a:t>
            </a:r>
            <a:endParaRPr lang="en-US" sz="3000">
              <a:solidFill>
                <a:schemeClr val="accent4"/>
              </a:solidFill>
              <a:latin typeface=".VnArial" pitchFamily="34" charset="0"/>
            </a:endParaRPr>
          </a:p>
        </p:txBody>
      </p:sp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19" name="Rectangle 18"/>
          <p:cNvSpPr/>
          <p:nvPr/>
        </p:nvSpPr>
        <p:spPr>
          <a:xfrm>
            <a:off x="0" y="2334280"/>
            <a:ext cx="3657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Label HELLO</a:t>
            </a:r>
            <a:endParaRPr lang="en-US" sz="2800"/>
          </a:p>
        </p:txBody>
      </p:sp>
      <p:sp>
        <p:nvSpPr>
          <p:cNvPr id="20" name="Rectangle 19"/>
          <p:cNvSpPr/>
          <p:nvPr/>
        </p:nvSpPr>
        <p:spPr>
          <a:xfrm>
            <a:off x="2895600" y="2395835"/>
            <a:ext cx="3733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B. Label [HELLO]</a:t>
            </a:r>
            <a:endParaRPr lang="en-US" sz="2400"/>
          </a:p>
        </p:txBody>
      </p:sp>
      <p:sp>
        <p:nvSpPr>
          <p:cNvPr id="21" name="Rectangle 20"/>
          <p:cNvSpPr/>
          <p:nvPr/>
        </p:nvSpPr>
        <p:spPr>
          <a:xfrm>
            <a:off x="5943600" y="2395835"/>
            <a:ext cx="3200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C. Label “HELLO”</a:t>
            </a:r>
            <a:endParaRPr lang="en-US" sz="2400"/>
          </a:p>
        </p:txBody>
      </p:sp>
      <p:sp>
        <p:nvSpPr>
          <p:cNvPr id="32" name="AutoShape 4"/>
          <p:cNvSpPr>
            <a:spLocks noChangeArrowheads="1"/>
          </p:cNvSpPr>
          <p:nvPr/>
        </p:nvSpPr>
        <p:spPr bwMode="auto">
          <a:xfrm>
            <a:off x="1905000" y="419100"/>
            <a:ext cx="5149850" cy="667257"/>
          </a:xfrm>
          <a:prstGeom prst="ribbon">
            <a:avLst>
              <a:gd name="adj1" fmla="val 12500"/>
              <a:gd name="adj2" fmla="val 50000"/>
            </a:avLst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1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ÔN BÀI </a:t>
            </a:r>
            <a:r>
              <a:rPr lang="en-US" sz="21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CŨ</a:t>
            </a:r>
          </a:p>
        </p:txBody>
      </p:sp>
      <p:sp>
        <p:nvSpPr>
          <p:cNvPr id="36" name="Rectangle 12"/>
          <p:cNvSpPr>
            <a:spLocks noChangeArrowheads="1"/>
          </p:cNvSpPr>
          <p:nvPr/>
        </p:nvSpPr>
        <p:spPr bwMode="auto">
          <a:xfrm>
            <a:off x="0" y="3238500"/>
            <a:ext cx="9144000" cy="840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3200" b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Câu 2: Để thực hiện các phép toán trong logo, em dùng lệnh:</a:t>
            </a:r>
            <a:endParaRPr lang="en-US" sz="3200">
              <a:solidFill>
                <a:schemeClr val="accent4"/>
              </a:solidFill>
              <a:latin typeface=".VnArial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62000" y="4381500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Print</a:t>
            </a:r>
            <a:endParaRPr lang="en-US" sz="2800"/>
          </a:p>
        </p:txBody>
      </p:sp>
      <p:sp>
        <p:nvSpPr>
          <p:cNvPr id="38" name="Rectangle 37"/>
          <p:cNvSpPr/>
          <p:nvPr/>
        </p:nvSpPr>
        <p:spPr>
          <a:xfrm>
            <a:off x="3581400" y="4305300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Label</a:t>
            </a:r>
            <a:endParaRPr lang="en-US" sz="2800"/>
          </a:p>
        </p:txBody>
      </p:sp>
      <p:sp>
        <p:nvSpPr>
          <p:cNvPr id="39" name="Rectangle 38"/>
          <p:cNvSpPr/>
          <p:nvPr/>
        </p:nvSpPr>
        <p:spPr>
          <a:xfrm>
            <a:off x="6324600" y="4229100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C. Clean</a:t>
            </a:r>
            <a:endParaRPr lang="en-US" sz="2800"/>
          </a:p>
        </p:txBody>
      </p:sp>
      <p:pic>
        <p:nvPicPr>
          <p:cNvPr id="15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6375" y="0"/>
            <a:ext cx="1317625" cy="1460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2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39" dur="500" autoRev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2301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0" dur="500" autoRev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2301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1" dur="500" autoRev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5" dur="500" autoRev="1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2301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6" dur="500" autoRev="1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2301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7" dur="500" autoRev="1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8" grpId="0"/>
      <p:bldP spid="19" grpId="0"/>
      <p:bldP spid="20" grpId="0"/>
      <p:bldP spid="20" grpId="1"/>
      <p:bldP spid="21" grpId="0"/>
      <p:bldP spid="36" grpId="0"/>
      <p:bldP spid="37" grpId="0" build="allAtOnce"/>
      <p:bldP spid="37" grpId="1" build="allAtOnce"/>
      <p:bldP spid="38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08" name="Rectangle 12"/>
          <p:cNvSpPr>
            <a:spLocks noChangeArrowheads="1"/>
          </p:cNvSpPr>
          <p:nvPr/>
        </p:nvSpPr>
        <p:spPr bwMode="auto">
          <a:xfrm>
            <a:off x="152400" y="1409700"/>
            <a:ext cx="8763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3200" b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Câu 3: Viết câu lệnh điều khiển rùa viết ra dòng chữ sau, biết vị trí ban đầu của rùa là: </a:t>
            </a:r>
          </a:p>
          <a:p>
            <a:endParaRPr lang="en-US" sz="3200">
              <a:solidFill>
                <a:srgbClr val="FF0000"/>
              </a:solidFill>
              <a:latin typeface=".VnArial" pitchFamily="34" charset="0"/>
            </a:endParaRPr>
          </a:p>
        </p:txBody>
      </p:sp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32" name="AutoShape 4"/>
          <p:cNvSpPr>
            <a:spLocks noChangeArrowheads="1"/>
          </p:cNvSpPr>
          <p:nvPr/>
        </p:nvSpPr>
        <p:spPr bwMode="auto">
          <a:xfrm>
            <a:off x="1905000" y="419100"/>
            <a:ext cx="5149850" cy="667257"/>
          </a:xfrm>
          <a:prstGeom prst="ribbon">
            <a:avLst>
              <a:gd name="adj1" fmla="val 12500"/>
              <a:gd name="adj2" fmla="val 50000"/>
            </a:avLst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1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ÔN BÀI </a:t>
            </a:r>
            <a:r>
              <a:rPr lang="en-US" sz="21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CŨ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2628900"/>
            <a:ext cx="4290252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228600" y="3314700"/>
            <a:ext cx="4800600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400" smtClean="0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lnSpc>
                <a:spcPct val="150000"/>
              </a:lnSpc>
              <a:buNone/>
            </a:pPr>
            <a:r>
              <a:rPr lang="en-US" sz="2400" smtClean="0">
                <a:solidFill>
                  <a:srgbClr val="92D050"/>
                </a:solidFill>
              </a:rPr>
              <a:t>………………………………………………………..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0" y="2066552"/>
            <a:ext cx="533400" cy="324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91" descr="33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26375" y="0"/>
            <a:ext cx="1317625" cy="1460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2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17" name="WordArt 20"/>
          <p:cNvSpPr>
            <a:spLocks noChangeArrowheads="1" noChangeShapeType="1" noTextEdit="1"/>
          </p:cNvSpPr>
          <p:nvPr/>
        </p:nvSpPr>
        <p:spPr bwMode="auto">
          <a:xfrm>
            <a:off x="990600" y="800100"/>
            <a:ext cx="7162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4: LUYỆN TẬP</a:t>
            </a:r>
            <a:endParaRPr lang="en-US" sz="3600" b="1" kern="1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2362200" y="2095500"/>
            <a:ext cx="4495800" cy="614340"/>
            <a:chOff x="2895600" y="84138"/>
            <a:chExt cx="4724400" cy="894570"/>
          </a:xfrm>
        </p:grpSpPr>
        <p:sp>
          <p:nvSpPr>
            <p:cNvPr id="19" name="AutoShape 17" descr="Pink tissue paper"/>
            <p:cNvSpPr>
              <a:spLocks noChangeArrowheads="1"/>
            </p:cNvSpPr>
            <p:nvPr/>
          </p:nvSpPr>
          <p:spPr bwMode="auto">
            <a:xfrm>
              <a:off x="2895600" y="84138"/>
              <a:ext cx="4724400" cy="830262"/>
            </a:xfrm>
            <a:prstGeom prst="roundRect">
              <a:avLst>
                <a:gd name="adj" fmla="val 50000"/>
              </a:avLst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 eaLnBrk="1" hangingPunct="1"/>
              <a:endParaRPr lang="en-US" sz="1800"/>
            </a:p>
          </p:txBody>
        </p:sp>
        <p:grpSp>
          <p:nvGrpSpPr>
            <p:cNvPr id="20" name="Group 73"/>
            <p:cNvGrpSpPr>
              <a:grpSpLocks/>
            </p:cNvGrpSpPr>
            <p:nvPr/>
          </p:nvGrpSpPr>
          <p:grpSpPr bwMode="auto">
            <a:xfrm>
              <a:off x="3276600" y="185738"/>
              <a:ext cx="3962400" cy="792970"/>
              <a:chOff x="720" y="240"/>
              <a:chExt cx="4752" cy="588"/>
            </a:xfrm>
          </p:grpSpPr>
          <p:sp>
            <p:nvSpPr>
              <p:cNvPr id="21" name="AutoShape 23" descr="White marble"/>
              <p:cNvSpPr>
                <a:spLocks noChangeArrowheads="1"/>
              </p:cNvSpPr>
              <p:nvPr/>
            </p:nvSpPr>
            <p:spPr bwMode="gray">
              <a:xfrm>
                <a:off x="720" y="240"/>
                <a:ext cx="4752" cy="505"/>
              </a:xfrm>
              <a:prstGeom prst="roundRect">
                <a:avLst>
                  <a:gd name="adj" fmla="val 50000"/>
                </a:avLst>
              </a:prstGeom>
              <a:blipFill dpi="0" rotWithShape="1">
                <a:blip r:embed="rId4" cstate="print"/>
                <a:srcRect/>
                <a:tile tx="0" ty="0" sx="100000" sy="100000" flip="none" algn="tl"/>
              </a:blipFill>
              <a:ln w="38100" algn="ctr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algn="r" rtl="1" eaLnBrk="1" hangingPunct="1"/>
                <a:endParaRPr lang="en-US" sz="180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Text Box 26" descr="White marble"/>
              <p:cNvSpPr txBox="1">
                <a:spLocks noChangeArrowheads="1"/>
              </p:cNvSpPr>
              <p:nvPr/>
            </p:nvSpPr>
            <p:spPr bwMode="gray">
              <a:xfrm>
                <a:off x="918" y="296"/>
                <a:ext cx="4371" cy="532"/>
              </a:xfrm>
              <a:prstGeom prst="rect">
                <a:avLst/>
              </a:prstGeom>
              <a:blipFill dpi="0" rotWithShape="1">
                <a:blip r:embed="rId4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US" sz="2600" b="1" u="sng">
                    <a:solidFill>
                      <a:srgbClr val="0033CC"/>
                    </a:solidFill>
                  </a:rPr>
                  <a:t>MỤC TIÊU BÀI HỌC</a:t>
                </a:r>
              </a:p>
            </p:txBody>
          </p:sp>
        </p:grpSp>
      </p:grpSp>
      <p:sp>
        <p:nvSpPr>
          <p:cNvPr id="23" name="Flowchart: Terminator 22"/>
          <p:cNvSpPr/>
          <p:nvPr/>
        </p:nvSpPr>
        <p:spPr>
          <a:xfrm>
            <a:off x="1981200" y="2933700"/>
            <a:ext cx="6430989" cy="668295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600" smtClean="0">
                <a:solidFill>
                  <a:schemeClr val="tx1"/>
                </a:solidFill>
              </a:rPr>
              <a:t>Củng cố kiến thức về các lệnh cơ bản trong Logo</a:t>
            </a:r>
            <a:endParaRPr lang="en-US" sz="2600" b="0" dirty="0">
              <a:solidFill>
                <a:schemeClr val="tx1"/>
              </a:solidFill>
            </a:endParaRPr>
          </a:p>
        </p:txBody>
      </p:sp>
      <p:sp>
        <p:nvSpPr>
          <p:cNvPr id="24" name="Flowchart: Terminator 23"/>
          <p:cNvSpPr/>
          <p:nvPr/>
        </p:nvSpPr>
        <p:spPr>
          <a:xfrm>
            <a:off x="2133600" y="4533900"/>
            <a:ext cx="6432499" cy="669386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600" b="0" smtClean="0">
                <a:solidFill>
                  <a:schemeClr val="tx1"/>
                </a:solidFill>
              </a:rPr>
              <a:t>Rèn luyện kỹ năng sử dụng các lệnh cơ bản</a:t>
            </a:r>
            <a:endParaRPr lang="en-US" sz="2600" b="0" dirty="0">
              <a:solidFill>
                <a:schemeClr val="tx1"/>
              </a:solidFill>
            </a:endParaRPr>
          </a:p>
        </p:txBody>
      </p:sp>
      <p:grpSp>
        <p:nvGrpSpPr>
          <p:cNvPr id="25" name="Group 7"/>
          <p:cNvGrpSpPr>
            <a:grpSpLocks/>
          </p:cNvGrpSpPr>
          <p:nvPr/>
        </p:nvGrpSpPr>
        <p:grpSpPr bwMode="auto">
          <a:xfrm>
            <a:off x="762001" y="2933700"/>
            <a:ext cx="1447799" cy="2349745"/>
            <a:chOff x="350838" y="1796676"/>
            <a:chExt cx="1554162" cy="2903218"/>
          </a:xfrm>
        </p:grpSpPr>
        <p:grpSp>
          <p:nvGrpSpPr>
            <p:cNvPr id="26" name="Group 7"/>
            <p:cNvGrpSpPr>
              <a:grpSpLocks/>
            </p:cNvGrpSpPr>
            <p:nvPr/>
          </p:nvGrpSpPr>
          <p:grpSpPr bwMode="auto">
            <a:xfrm>
              <a:off x="914400" y="2133600"/>
              <a:ext cx="914400" cy="152400"/>
              <a:chOff x="0" y="1896"/>
              <a:chExt cx="5760" cy="120"/>
            </a:xfrm>
          </p:grpSpPr>
          <p:sp>
            <p:nvSpPr>
              <p:cNvPr id="42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43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27" name="Group 40"/>
            <p:cNvGrpSpPr>
              <a:grpSpLocks/>
            </p:cNvGrpSpPr>
            <p:nvPr/>
          </p:nvGrpSpPr>
          <p:grpSpPr bwMode="auto">
            <a:xfrm rot="5400000">
              <a:off x="-243681" y="3185319"/>
              <a:ext cx="1858962" cy="304800"/>
              <a:chOff x="0" y="1896"/>
              <a:chExt cx="5760" cy="120"/>
            </a:xfrm>
          </p:grpSpPr>
          <p:sp>
            <p:nvSpPr>
              <p:cNvPr id="40" name="Rectangle 41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41" name="Rectangle 42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28" name="Group 14"/>
            <p:cNvGrpSpPr>
              <a:grpSpLocks/>
            </p:cNvGrpSpPr>
            <p:nvPr/>
          </p:nvGrpSpPr>
          <p:grpSpPr bwMode="auto">
            <a:xfrm rot="5400000">
              <a:off x="273056" y="1881603"/>
              <a:ext cx="806441" cy="636587"/>
              <a:chOff x="1879" y="1824"/>
              <a:chExt cx="2003" cy="1615"/>
            </a:xfrm>
          </p:grpSpPr>
          <p:sp>
            <p:nvSpPr>
              <p:cNvPr id="35" name="AutoShape 16"/>
              <p:cNvSpPr>
                <a:spLocks noChangeArrowheads="1"/>
              </p:cNvSpPr>
              <p:nvPr/>
            </p:nvSpPr>
            <p:spPr bwMode="gray">
              <a:xfrm rot="5400000" flipH="1">
                <a:off x="3610" y="2514"/>
                <a:ext cx="309" cy="19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6" name="Oval 18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7" name="Oval 19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8" name="Oval 22"/>
              <p:cNvSpPr>
                <a:spLocks noChangeArrowheads="1"/>
              </p:cNvSpPr>
              <p:nvPr/>
            </p:nvSpPr>
            <p:spPr bwMode="gray">
              <a:xfrm>
                <a:off x="1879" y="2099"/>
                <a:ext cx="1992" cy="1079"/>
              </a:xfrm>
              <a:prstGeom prst="ellipse">
                <a:avLst/>
              </a:prstGeom>
              <a:gradFill rotWithShape="1">
                <a:gsLst>
                  <a:gs pos="0">
                    <a:srgbClr val="7A7400"/>
                  </a:gs>
                  <a:gs pos="50000">
                    <a:schemeClr val="hlink"/>
                  </a:gs>
                  <a:gs pos="100000">
                    <a:srgbClr val="7A7400"/>
                  </a:gs>
                </a:gsLst>
                <a:lin ang="18900000" scaled="1"/>
              </a:gradFill>
              <a:ln>
                <a:noFill/>
              </a:ln>
              <a:extLst/>
            </p:spPr>
            <p:txBody>
              <a:bodyPr rot="10800000" vert="eaVert" anchor="ctr">
                <a:spAutoFit/>
              </a:bodyPr>
              <a:lstStyle/>
              <a:p>
                <a:pPr eaLnBrk="1" hangingPunct="1">
                  <a:defRPr/>
                </a:pPr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9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1890" y="2085"/>
                <a:ext cx="1992" cy="1095"/>
              </a:xfrm>
              <a:prstGeom prst="ellipse">
                <a:avLst/>
              </a:prstGeom>
              <a:blipFill dpi="0" rotWithShape="1">
                <a:blip r:embed="rId3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29" name="Group 7"/>
            <p:cNvGrpSpPr>
              <a:grpSpLocks/>
            </p:cNvGrpSpPr>
            <p:nvPr/>
          </p:nvGrpSpPr>
          <p:grpSpPr bwMode="auto">
            <a:xfrm>
              <a:off x="990600" y="4191000"/>
              <a:ext cx="914400" cy="152400"/>
              <a:chOff x="0" y="1896"/>
              <a:chExt cx="5760" cy="120"/>
            </a:xfrm>
          </p:grpSpPr>
          <p:sp>
            <p:nvSpPr>
              <p:cNvPr id="33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4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30" name="Group 14"/>
            <p:cNvGrpSpPr>
              <a:grpSpLocks/>
            </p:cNvGrpSpPr>
            <p:nvPr/>
          </p:nvGrpSpPr>
          <p:grpSpPr bwMode="auto">
            <a:xfrm rot="5400000">
              <a:off x="269593" y="3978888"/>
              <a:ext cx="802251" cy="639762"/>
              <a:chOff x="3957" y="1832"/>
              <a:chExt cx="1998" cy="1610"/>
            </a:xfrm>
          </p:grpSpPr>
          <p:sp>
            <p:nvSpPr>
              <p:cNvPr id="31" name="Oval 18"/>
              <p:cNvSpPr>
                <a:spLocks noChangeArrowheads="1"/>
              </p:cNvSpPr>
              <p:nvPr/>
            </p:nvSpPr>
            <p:spPr bwMode="gray">
              <a:xfrm>
                <a:off x="4142" y="1832"/>
                <a:ext cx="1621" cy="1610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2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3957" y="2090"/>
                <a:ext cx="1998" cy="1091"/>
              </a:xfrm>
              <a:prstGeom prst="ellipse">
                <a:avLst/>
              </a:prstGeom>
              <a:blipFill dpi="0" rotWithShape="1">
                <a:blip r:embed="rId3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</p:grpSp>
      <p:pic>
        <p:nvPicPr>
          <p:cNvPr id="45" name="Picture 91" descr="33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152400" y="723900"/>
            <a:ext cx="8991600" cy="4724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u="sng" smtClean="0">
                <a:solidFill>
                  <a:srgbClr val="FF0000"/>
                </a:solidFill>
              </a:rPr>
              <a:t>BT 1.</a:t>
            </a:r>
            <a:r>
              <a:rPr lang="en-US" sz="2400" b="1" smtClean="0">
                <a:solidFill>
                  <a:srgbClr val="FF0000"/>
                </a:solidFill>
              </a:rPr>
              <a:t> Viết lệnh viết tắt điều khiển rùa thực hiện các hành động sau: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48" name="WordArt 20"/>
          <p:cNvSpPr>
            <a:spLocks noChangeArrowheads="1" noChangeShapeType="1" noTextEdit="1"/>
          </p:cNvSpPr>
          <p:nvPr/>
        </p:nvSpPr>
        <p:spPr bwMode="auto">
          <a:xfrm>
            <a:off x="1066800" y="457517"/>
            <a:ext cx="6477000" cy="34258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84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4: LUYỆN TẬP</a:t>
            </a:r>
            <a:endParaRPr lang="en-US" sz="3600" b="1" kern="1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9" name="Table 48"/>
          <p:cNvGraphicFramePr>
            <a:graphicFrameLocks noGrp="1"/>
          </p:cNvGraphicFramePr>
          <p:nvPr/>
        </p:nvGraphicFramePr>
        <p:xfrm>
          <a:off x="381001" y="1181100"/>
          <a:ext cx="8534399" cy="455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045"/>
                <a:gridCol w="3870354"/>
                <a:gridCol w="3810000"/>
              </a:tblGrid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TT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Hành</a:t>
                      </a:r>
                      <a:r>
                        <a:rPr lang="en-US" sz="1700" baseline="0" smtClean="0"/>
                        <a:t> động của Rùa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Lệnh viết</a:t>
                      </a:r>
                      <a:r>
                        <a:rPr lang="en-US" sz="1700" baseline="0" smtClean="0"/>
                        <a:t> tắt</a:t>
                      </a:r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1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Tiến</a:t>
                      </a:r>
                      <a:r>
                        <a:rPr lang="en-US" sz="1700" baseline="0" smtClean="0"/>
                        <a:t> về trước n bước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FD n</a:t>
                      </a:r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2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Lùi</a:t>
                      </a:r>
                      <a:r>
                        <a:rPr lang="en-US" sz="1700" baseline="0" smtClean="0"/>
                        <a:t> lại sau n bước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3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Quay phải</a:t>
                      </a:r>
                      <a:r>
                        <a:rPr lang="en-US" sz="1700" baseline="0" smtClean="0"/>
                        <a:t> k độ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4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Quay trái</a:t>
                      </a:r>
                      <a:r>
                        <a:rPr lang="en-US" sz="1700" baseline="0" smtClean="0"/>
                        <a:t> k độ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5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Nhấc bút</a:t>
                      </a:r>
                      <a:r>
                        <a:rPr lang="en-US" sz="1700" baseline="0" smtClean="0"/>
                        <a:t> (Rùa không vẽ nữa)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6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Hạ bút</a:t>
                      </a:r>
                      <a:r>
                        <a:rPr lang="en-US" sz="1700" baseline="0" smtClean="0"/>
                        <a:t> (Rùa tiếp tục vẽ)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7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Về</a:t>
                      </a:r>
                      <a:r>
                        <a:rPr lang="en-US" sz="1700" baseline="0" smtClean="0"/>
                        <a:t> vị trí xuất phát, xóa toàn bộ sân chơi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8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Xóa</a:t>
                      </a:r>
                      <a:r>
                        <a:rPr lang="en-US" sz="1700" baseline="0" smtClean="0"/>
                        <a:t> màn hình, Rùa ở vị trí hiện tại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9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Rùa</a:t>
                      </a:r>
                      <a:r>
                        <a:rPr lang="en-US" sz="1700" baseline="0" smtClean="0"/>
                        <a:t> ẩn  mình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10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Rùa</a:t>
                      </a:r>
                      <a:r>
                        <a:rPr lang="en-US" sz="1700" baseline="0" smtClean="0"/>
                        <a:t> hiện hình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11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Về</a:t>
                      </a:r>
                      <a:r>
                        <a:rPr lang="en-US" sz="1700" baseline="0" smtClean="0"/>
                        <a:t> vị trí xuất phát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12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Thoát</a:t>
                      </a:r>
                      <a:r>
                        <a:rPr lang="en-US" sz="1700" baseline="0" smtClean="0"/>
                        <a:t> khỏi chương trình Logo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3" name="Rectangle 52"/>
          <p:cNvSpPr/>
          <p:nvPr/>
        </p:nvSpPr>
        <p:spPr>
          <a:xfrm>
            <a:off x="7174274" y="1866900"/>
            <a:ext cx="6046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BK n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7174274" y="2247900"/>
            <a:ext cx="5767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RT k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7174274" y="2628900"/>
            <a:ext cx="5524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LT k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174274" y="2933700"/>
            <a:ext cx="4507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PU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7174274" y="3314700"/>
            <a:ext cx="445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PD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7174274" y="3619500"/>
            <a:ext cx="4138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CS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174274" y="4000500"/>
            <a:ext cx="7088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Clean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7250474" y="4305300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HT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7250474" y="4686300"/>
            <a:ext cx="4010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ST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7250474" y="4991100"/>
            <a:ext cx="7505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Home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7250474" y="5345668"/>
            <a:ext cx="5242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Bye</a:t>
            </a:r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7086600" y="1562100"/>
            <a:ext cx="0" cy="4152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914400" y="1104900"/>
            <a:ext cx="70866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3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0"/>
            <a:ext cx="914401" cy="800100"/>
          </a:xfrm>
          <a:prstGeom prst="rect">
            <a:avLst/>
          </a:prstGeom>
          <a:noFill/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074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975350" y="2508250"/>
              <a:ext cx="7938" cy="1588"/>
            </p14:xfrm>
          </p:contentPart>
        </mc:Choice>
        <mc:Fallback xmlns="">
          <p:pic>
            <p:nvPicPr>
              <p:cNvPr id="3074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965969" y="2466962"/>
                <a:ext cx="26701" cy="84164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build="p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0" y="876300"/>
            <a:ext cx="7086600" cy="533135"/>
          </a:xfrm>
        </p:spPr>
        <p:txBody>
          <a:bodyPr/>
          <a:lstStyle/>
          <a:p>
            <a:r>
              <a:rPr lang="en-US" u="sng" smtClean="0">
                <a:solidFill>
                  <a:srgbClr val="FF0000"/>
                </a:solidFill>
              </a:rPr>
              <a:t>BT 2.</a:t>
            </a:r>
            <a:r>
              <a:rPr lang="en-US" smtClean="0">
                <a:solidFill>
                  <a:srgbClr val="FF0000"/>
                </a:solidFill>
              </a:rPr>
              <a:t> Chọn nét bút đậm mức 3, màu vẽ là màu đỏ</a:t>
            </a:r>
          </a:p>
        </p:txBody>
      </p:sp>
      <p:sp>
        <p:nvSpPr>
          <p:cNvPr id="47" name="Content Placeholder 46"/>
          <p:cNvSpPr>
            <a:spLocks noGrp="1"/>
          </p:cNvSpPr>
          <p:nvPr>
            <p:ph sz="half" idx="2"/>
          </p:nvPr>
        </p:nvSpPr>
        <p:spPr>
          <a:xfrm>
            <a:off x="0" y="1333500"/>
            <a:ext cx="4040188" cy="2819400"/>
          </a:xfrm>
        </p:spPr>
        <p:txBody>
          <a:bodyPr>
            <a:normAutofit fontScale="92500" lnSpcReduction="20000"/>
          </a:bodyPr>
          <a:lstStyle/>
          <a:p>
            <a:r>
              <a:rPr lang="en-US" sz="2400" smtClean="0"/>
              <a:t> chọn nét bút</a:t>
            </a:r>
          </a:p>
          <a:p>
            <a:pPr>
              <a:buNone/>
            </a:pPr>
            <a:r>
              <a:rPr lang="en-US" smtClean="0">
                <a:solidFill>
                  <a:srgbClr val="FF0000"/>
                </a:solidFill>
              </a:rPr>
              <a:t>      Set -&gt; Pensize</a:t>
            </a:r>
          </a:p>
          <a:p>
            <a:pPr>
              <a:buNone/>
            </a:pPr>
            <a:endParaRPr lang="en-US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mtClean="0"/>
              <a:t>Chọn nét vẽ mức 3 =&gt; nháy </a:t>
            </a:r>
            <a:r>
              <a:rPr lang="en-US" smtClean="0">
                <a:solidFill>
                  <a:srgbClr val="FF0000"/>
                </a:solidFill>
              </a:rPr>
              <a:t>OK</a:t>
            </a:r>
            <a:endParaRPr lang="en-US" sz="2400" smtClean="0">
              <a:solidFill>
                <a:srgbClr val="FF0000"/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114800" y="1333500"/>
            <a:ext cx="4041775" cy="3466836"/>
          </a:xfrm>
        </p:spPr>
        <p:txBody>
          <a:bodyPr/>
          <a:lstStyle/>
          <a:p>
            <a:r>
              <a:rPr lang="en-US" smtClean="0"/>
              <a:t>Chọn màu</a:t>
            </a:r>
          </a:p>
          <a:p>
            <a:pPr>
              <a:buNone/>
            </a:pPr>
            <a:r>
              <a:rPr lang="en-US" smtClean="0"/>
              <a:t>      </a:t>
            </a:r>
            <a:r>
              <a:rPr lang="en-US" smtClean="0">
                <a:solidFill>
                  <a:srgbClr val="FF0000"/>
                </a:solidFill>
              </a:rPr>
              <a:t>Set -&gt; Pencolor</a:t>
            </a:r>
          </a:p>
          <a:p>
            <a:pPr>
              <a:buNone/>
            </a:pPr>
            <a:endParaRPr lang="en-US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mtClean="0"/>
              <a:t>Chọn màu đỏ =&gt; nháy </a:t>
            </a:r>
            <a:r>
              <a:rPr lang="en-US" smtClean="0">
                <a:solidFill>
                  <a:srgbClr val="FF0000"/>
                </a:solidFill>
              </a:rPr>
              <a:t>OK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48" name="WordArt 20"/>
          <p:cNvSpPr>
            <a:spLocks noChangeArrowheads="1" noChangeShapeType="1" noTextEdit="1"/>
          </p:cNvSpPr>
          <p:nvPr/>
        </p:nvSpPr>
        <p:spPr bwMode="auto">
          <a:xfrm>
            <a:off x="1066800" y="457517"/>
            <a:ext cx="6477000" cy="34258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84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4: LUYỆN TẬP</a:t>
            </a:r>
            <a:endParaRPr lang="en-US" sz="3600" b="1" kern="1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2171700"/>
            <a:ext cx="2209800" cy="152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4000500"/>
            <a:ext cx="2700206" cy="1800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 descr="Captur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10800000" flipH="1" flipV="1">
            <a:off x="6709309" y="1638300"/>
            <a:ext cx="2434691" cy="1610067"/>
          </a:xfrm>
          <a:prstGeom prst="rect">
            <a:avLst/>
          </a:prstGeom>
        </p:spPr>
      </p:pic>
      <p:pic>
        <p:nvPicPr>
          <p:cNvPr id="14" name="Picture 13" descr="Capture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247818" y="3924300"/>
            <a:ext cx="2896182" cy="1790700"/>
          </a:xfrm>
          <a:prstGeom prst="rect">
            <a:avLst/>
          </a:prstGeom>
        </p:spPr>
      </p:pic>
      <p:cxnSp>
        <p:nvCxnSpPr>
          <p:cNvPr id="16" name="Straight Connector 15"/>
          <p:cNvCxnSpPr/>
          <p:nvPr/>
        </p:nvCxnSpPr>
        <p:spPr>
          <a:xfrm>
            <a:off x="4114800" y="1409700"/>
            <a:ext cx="0" cy="43053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62000" y="1333500"/>
            <a:ext cx="3048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038600" y="1333500"/>
            <a:ext cx="22098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9" name="Picture 91" descr="33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47" grpId="0" uiExpand="1" build="p"/>
      <p:bldP spid="1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228600" y="1409700"/>
            <a:ext cx="8534400" cy="4724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u="sng" smtClean="0">
                <a:solidFill>
                  <a:srgbClr val="FF0000"/>
                </a:solidFill>
              </a:rPr>
              <a:t>BT 3.</a:t>
            </a:r>
            <a:r>
              <a:rPr lang="en-US" sz="2400" b="1" smtClean="0">
                <a:solidFill>
                  <a:srgbClr val="FF0000"/>
                </a:solidFill>
              </a:rPr>
              <a:t> Viết các lệnh điều khiển rùa vẽ hình vuông có cạnh 80 bước.</a:t>
            </a:r>
          </a:p>
          <a:p>
            <a:pPr>
              <a:buNone/>
            </a:pPr>
            <a:endParaRPr lang="en-US" sz="2400" b="1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b="1" smtClean="0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buNone/>
            </a:pPr>
            <a:r>
              <a:rPr lang="en-US" sz="2400" b="1" smtClean="0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buNone/>
            </a:pPr>
            <a:r>
              <a:rPr lang="en-US" sz="2400" b="1" smtClean="0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buNone/>
            </a:pPr>
            <a:r>
              <a:rPr lang="en-US" sz="2400" b="1" smtClean="0">
                <a:solidFill>
                  <a:srgbClr val="92D050"/>
                </a:solidFill>
              </a:rPr>
              <a:t>………………………………………………………..</a:t>
            </a:r>
          </a:p>
        </p:txBody>
      </p:sp>
      <p:sp>
        <p:nvSpPr>
          <p:cNvPr id="48" name="WordArt 20"/>
          <p:cNvSpPr>
            <a:spLocks noChangeArrowheads="1" noChangeShapeType="1" noTextEdit="1"/>
          </p:cNvSpPr>
          <p:nvPr/>
        </p:nvSpPr>
        <p:spPr bwMode="auto">
          <a:xfrm>
            <a:off x="1066800" y="457517"/>
            <a:ext cx="6477000" cy="34258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84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kern="1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4: LUYỆN TẬP</a:t>
            </a:r>
            <a:endParaRPr lang="en-US" sz="3600" kern="1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096000" y="2019300"/>
            <a:ext cx="2286000" cy="22860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914400" y="2171700"/>
            <a:ext cx="8947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FD 80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016641" y="2171700"/>
            <a:ext cx="8789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RT 90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16641" y="2628900"/>
            <a:ext cx="8789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RT 90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914400" y="2628900"/>
            <a:ext cx="8947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FD 80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8" name="Isosceles Triangle 27"/>
          <p:cNvSpPr/>
          <p:nvPr/>
        </p:nvSpPr>
        <p:spPr>
          <a:xfrm>
            <a:off x="5943600" y="4076700"/>
            <a:ext cx="304800" cy="2286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3081635"/>
            <a:ext cx="8947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FD 80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016641" y="3081635"/>
            <a:ext cx="8789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RT 90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16641" y="3538835"/>
            <a:ext cx="8789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RT 90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14400" y="3538835"/>
            <a:ext cx="8947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FD 80</a:t>
            </a:r>
            <a:endParaRPr lang="en-US" sz="2400">
              <a:solidFill>
                <a:srgbClr val="FF0000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219200" y="1790700"/>
            <a:ext cx="3048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724400" y="1790700"/>
            <a:ext cx="1524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0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102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713788" y="2976563"/>
              <a:ext cx="30162" cy="7937"/>
            </p14:xfrm>
          </p:contentPart>
        </mc:Choice>
        <mc:Fallback xmlns="">
          <p:pic>
            <p:nvPicPr>
              <p:cNvPr id="4102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704340" y="2967183"/>
                <a:ext cx="49059" cy="2669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4106" name="Ink 1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400425" y="1168400"/>
              <a:ext cx="187325" cy="88900"/>
            </p14:xfrm>
          </p:contentPart>
        </mc:Choice>
        <mc:Fallback xmlns="">
          <p:pic>
            <p:nvPicPr>
              <p:cNvPr id="4106" name="Ink 1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391059" y="1159042"/>
                <a:ext cx="206058" cy="107616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uiExpand="1" build="p"/>
      <p:bldP spid="21" grpId="0" animBg="1"/>
      <p:bldP spid="22" grpId="0"/>
      <p:bldP spid="25" grpId="0"/>
      <p:bldP spid="26" grpId="0"/>
      <p:bldP spid="27" grpId="0"/>
      <p:bldP spid="28" grpId="0" animBg="1"/>
      <p:bldP spid="13" grpId="0"/>
      <p:bldP spid="14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228600" y="1104900"/>
            <a:ext cx="85344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u="sng" dirty="0" smtClean="0">
                <a:solidFill>
                  <a:srgbClr val="FF0000"/>
                </a:solidFill>
              </a:rPr>
              <a:t>BT 4.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Viết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các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lệnh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điều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khiển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rùa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vẽ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hình</a:t>
            </a:r>
            <a:r>
              <a:rPr lang="en-US" sz="2400" b="1" dirty="0" smtClean="0">
                <a:solidFill>
                  <a:srgbClr val="FF0000"/>
                </a:solidFill>
              </a:rPr>
              <a:t> tam </a:t>
            </a:r>
            <a:r>
              <a:rPr lang="en-US" sz="2400" b="1" dirty="0" err="1" smtClean="0">
                <a:solidFill>
                  <a:srgbClr val="FF0000"/>
                </a:solidFill>
              </a:rPr>
              <a:t>giác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có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chiều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dài</a:t>
            </a:r>
            <a:r>
              <a:rPr lang="en-US" sz="2400" b="1" dirty="0" smtClean="0">
                <a:solidFill>
                  <a:srgbClr val="FF0000"/>
                </a:solidFill>
              </a:rPr>
              <a:t>  </a:t>
            </a:r>
            <a:r>
              <a:rPr lang="en-US" sz="2400" b="1" dirty="0" err="1" smtClean="0">
                <a:solidFill>
                  <a:srgbClr val="FF0000"/>
                </a:solidFill>
              </a:rPr>
              <a:t>cạnh</a:t>
            </a:r>
            <a:r>
              <a:rPr lang="en-US" sz="2400" b="1" dirty="0" smtClean="0">
                <a:solidFill>
                  <a:srgbClr val="FF0000"/>
                </a:solidFill>
              </a:rPr>
              <a:t> 60 </a:t>
            </a:r>
            <a:r>
              <a:rPr lang="en-US" sz="2400" b="1" dirty="0" err="1" smtClean="0">
                <a:solidFill>
                  <a:srgbClr val="FF0000"/>
                </a:solidFill>
              </a:rPr>
              <a:t>bước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và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góc</a:t>
            </a:r>
            <a:r>
              <a:rPr lang="en-US" sz="2400" b="1" dirty="0" smtClean="0">
                <a:solidFill>
                  <a:srgbClr val="FF0000"/>
                </a:solidFill>
              </a:rPr>
              <a:t> 60 </a:t>
            </a:r>
            <a:r>
              <a:rPr lang="en-US" sz="2400" b="1" dirty="0" err="1" smtClean="0">
                <a:solidFill>
                  <a:srgbClr val="FF0000"/>
                </a:solidFill>
              </a:rPr>
              <a:t>độ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92D050"/>
                </a:solidFill>
              </a:rPr>
              <a:t>………………………………………………………..</a:t>
            </a:r>
          </a:p>
        </p:txBody>
      </p:sp>
      <p:sp>
        <p:nvSpPr>
          <p:cNvPr id="48" name="WordArt 20"/>
          <p:cNvSpPr>
            <a:spLocks noChangeArrowheads="1" noChangeShapeType="1" noTextEdit="1"/>
          </p:cNvSpPr>
          <p:nvPr/>
        </p:nvSpPr>
        <p:spPr bwMode="auto">
          <a:xfrm>
            <a:off x="1066800" y="457517"/>
            <a:ext cx="6477000" cy="34258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84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4: LUYỆN TẬP</a:t>
            </a:r>
            <a:endParaRPr lang="en-US" sz="3600" b="1" kern="1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Isosceles Triangle 27"/>
          <p:cNvSpPr/>
          <p:nvPr/>
        </p:nvSpPr>
        <p:spPr>
          <a:xfrm>
            <a:off x="5943600" y="4381500"/>
            <a:ext cx="304800" cy="2286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 rot="5400000">
            <a:off x="5905500" y="2514600"/>
            <a:ext cx="2286000" cy="1905000"/>
          </a:xfrm>
          <a:prstGeom prst="triangl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>
            <a:stCxn id="13" idx="2"/>
          </p:cNvCxnSpPr>
          <p:nvPr/>
        </p:nvCxnSpPr>
        <p:spPr>
          <a:xfrm flipV="1">
            <a:off x="6096000" y="17907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Arc 15"/>
          <p:cNvSpPr/>
          <p:nvPr/>
        </p:nvSpPr>
        <p:spPr>
          <a:xfrm flipV="1">
            <a:off x="5867400" y="2247900"/>
            <a:ext cx="381000" cy="3048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c 16"/>
          <p:cNvSpPr/>
          <p:nvPr/>
        </p:nvSpPr>
        <p:spPr>
          <a:xfrm rot="7317800" flipV="1">
            <a:off x="7723404" y="3252195"/>
            <a:ext cx="381000" cy="3048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/>
          <p:cNvSpPr/>
          <p:nvPr/>
        </p:nvSpPr>
        <p:spPr>
          <a:xfrm rot="14414526" flipV="1">
            <a:off x="5979956" y="4366238"/>
            <a:ext cx="381000" cy="3048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564037">
            <a:off x="6287658" y="2105276"/>
            <a:ext cx="823623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RT 120</a:t>
            </a:r>
            <a:endParaRPr lang="en-US"/>
          </a:p>
        </p:txBody>
      </p:sp>
      <p:sp>
        <p:nvSpPr>
          <p:cNvPr id="20" name="Arc 19"/>
          <p:cNvSpPr/>
          <p:nvPr/>
        </p:nvSpPr>
        <p:spPr>
          <a:xfrm rot="17462709" flipV="1">
            <a:off x="5887545" y="2175621"/>
            <a:ext cx="381000" cy="304800"/>
          </a:xfrm>
          <a:prstGeom prst="arc">
            <a:avLst>
              <a:gd name="adj1" fmla="val 17057831"/>
              <a:gd name="adj2" fmla="val 0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8001000" y="3467100"/>
            <a:ext cx="4572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Arc 23"/>
          <p:cNvSpPr/>
          <p:nvPr/>
        </p:nvSpPr>
        <p:spPr>
          <a:xfrm rot="2750251" flipV="1">
            <a:off x="7792545" y="3252735"/>
            <a:ext cx="381000" cy="304800"/>
          </a:xfrm>
          <a:prstGeom prst="arc">
            <a:avLst>
              <a:gd name="adj1" fmla="val 17057831"/>
              <a:gd name="adj2" fmla="val 0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9717753">
            <a:off x="7427333" y="3806883"/>
            <a:ext cx="823623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RT 120</a:t>
            </a:r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>
            <a:off x="1143000" y="1485900"/>
            <a:ext cx="3048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800600" y="1485900"/>
            <a:ext cx="18288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609600" y="2247900"/>
            <a:ext cx="2971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FF0000"/>
                </a:solidFill>
              </a:rPr>
              <a:t>Cs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FF0000"/>
                </a:solidFill>
              </a:rPr>
              <a:t>FD 60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RT 120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FF0000"/>
                </a:solidFill>
              </a:rPr>
              <a:t>FD 60 RT 120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FF0000"/>
                </a:solidFill>
              </a:rPr>
              <a:t>FD 60 RT 120</a:t>
            </a:r>
          </a:p>
        </p:txBody>
      </p:sp>
      <p:pic>
        <p:nvPicPr>
          <p:cNvPr id="27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134" name="Ink 1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413250" y="4427538"/>
              <a:ext cx="1588" cy="7937"/>
            </p14:xfrm>
          </p:contentPart>
        </mc:Choice>
        <mc:Fallback xmlns="">
          <p:pic>
            <p:nvPicPr>
              <p:cNvPr id="5134" name="Ink 1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371962" y="4418158"/>
                <a:ext cx="84164" cy="2669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137" name="Ink 1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078538" y="4598988"/>
              <a:ext cx="7937" cy="7937"/>
            </p14:xfrm>
          </p:contentPart>
        </mc:Choice>
        <mc:Fallback xmlns="">
          <p:pic>
            <p:nvPicPr>
              <p:cNvPr id="5137" name="Ink 1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069158" y="4589608"/>
                <a:ext cx="26697" cy="26697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uiExpand="1" build="p"/>
      <p:bldP spid="28" grpId="0" animBg="1"/>
      <p:bldP spid="13" grpId="0" animBg="1"/>
      <p:bldP spid="16" grpId="0" animBg="1"/>
      <p:bldP spid="17" grpId="0" animBg="1"/>
      <p:bldP spid="18" grpId="0" animBg="1"/>
      <p:bldP spid="19" grpId="0"/>
      <p:bldP spid="20" grpId="0" animBg="1"/>
      <p:bldP spid="24" grpId="0" animBg="1"/>
      <p:bldP spid="31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8" name="WordArt 20"/>
          <p:cNvSpPr>
            <a:spLocks noChangeArrowheads="1" noChangeShapeType="1" noTextEdit="1"/>
          </p:cNvSpPr>
          <p:nvPr/>
        </p:nvSpPr>
        <p:spPr bwMode="auto">
          <a:xfrm>
            <a:off x="1066800" y="457517"/>
            <a:ext cx="6477000" cy="34258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84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4: LUYỆN TẬP</a:t>
            </a:r>
            <a:endParaRPr lang="en-US" sz="3600" b="1" kern="1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943600" y="2476500"/>
            <a:ext cx="228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943600" y="3543300"/>
            <a:ext cx="228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705600" y="1714500"/>
            <a:ext cx="3810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72400" y="1714500"/>
            <a:ext cx="4572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8077200" y="2476500"/>
            <a:ext cx="228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8153400" y="3543300"/>
            <a:ext cx="228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629400" y="4381500"/>
            <a:ext cx="3810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620000" y="4457700"/>
            <a:ext cx="533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04800" y="1181101"/>
            <a:ext cx="7620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u="sng" dirty="0" smtClean="0">
                <a:solidFill>
                  <a:srgbClr val="FF0000"/>
                </a:solidFill>
              </a:rPr>
              <a:t>BT 5.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Viết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các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lệnh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điều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khiển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rùa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vẽ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hình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vuông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có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các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nét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đứt,biết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cạnh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hình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có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độ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dài</a:t>
            </a:r>
            <a:r>
              <a:rPr lang="en-US" sz="2400" b="1" dirty="0" smtClean="0">
                <a:solidFill>
                  <a:srgbClr val="FF0000"/>
                </a:solidFill>
              </a:rPr>
              <a:t> 80 </a:t>
            </a:r>
            <a:r>
              <a:rPr lang="en-US" sz="2400" b="1" dirty="0" err="1" smtClean="0">
                <a:solidFill>
                  <a:srgbClr val="FF0000"/>
                </a:solidFill>
              </a:rPr>
              <a:t>bước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79824" y="2019300"/>
            <a:ext cx="56941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CS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FD 20 PU FD 10 PD FD 20 PU FD 10 PD FD 20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859012" y="2857500"/>
            <a:ext cx="56941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RT 90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FD 20 PU FD 10 PD FD 20 PU FD 10 PD FD 20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59012" y="3771900"/>
            <a:ext cx="56941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RT 90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FD 20 PU FD 10 PD FD 20 PU FD 10 PD FD 20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935212" y="4533900"/>
            <a:ext cx="56941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RT 90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FD 20 PU FD 10 PD FD 20 PU FD 10 PD FD 20</a:t>
            </a:r>
            <a:endParaRPr lang="en-US" sz="2400" dirty="0">
              <a:solidFill>
                <a:srgbClr val="0000FF"/>
              </a:solidFill>
            </a:endParaRPr>
          </a:p>
        </p:txBody>
      </p:sp>
      <p:pic>
        <p:nvPicPr>
          <p:cNvPr id="30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1509" name="Ink 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0795913" y="14170025"/>
              <a:ext cx="0" cy="0"/>
            </p14:xfrm>
          </p:contentPart>
        </mc:Choice>
        <mc:Fallback xmlns="">
          <p:pic>
            <p:nvPicPr>
              <p:cNvPr id="21509" name="Ink 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0795913" y="14170025"/>
                <a:ext cx="0" cy="0"/>
              </a:xfrm>
              <a:prstGeom prst="rect">
                <a:avLst/>
              </a:prstGeom>
            </p:spPr>
          </p:pic>
        </mc:Fallback>
      </mc:AlternateContent>
      <p:pic>
        <p:nvPicPr>
          <p:cNvPr id="21510" name="Picture 6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78" t="4348" r="23448" b="13043"/>
          <a:stretch/>
        </p:blipFill>
        <p:spPr bwMode="auto">
          <a:xfrm>
            <a:off x="6595311" y="2070100"/>
            <a:ext cx="2548689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6" grpId="0"/>
      <p:bldP spid="27" grpId="0"/>
      <p:bldP spid="2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ISPRING_RESOURCE_PATHS_HASH_PRESENTER" val="df6af75a7a249a987ec678e137f05a443ac1fe2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81&quot;/&gt;&lt;/object&gt;&lt;object type=&quot;3&quot; unique_id=&quot;10004&quot;&gt;&lt;property id=&quot;20148&quot; value=&quot;5&quot;/&gt;&lt;property id=&quot;20300&quot; value=&quot;Slide 2&quot;/&gt;&lt;property id=&quot;20307&quot; value=&quot;271&quot;/&gt;&lt;/object&gt;&lt;object type=&quot;3&quot; unique_id=&quot;10005&quot;&gt;&lt;property id=&quot;20148&quot; value=&quot;5&quot;/&gt;&lt;property id=&quot;20300&quot; value=&quot;Slide 3&quot;/&gt;&lt;property id=&quot;20307&quot; value=&quot;259&quot;/&gt;&lt;/object&gt;&lt;object type=&quot;3&quot; unique_id=&quot;10006&quot;&gt;&lt;property id=&quot;20148&quot; value=&quot;5&quot;/&gt;&lt;property id=&quot;20300&quot; value=&quot;Slide 4&quot;/&gt;&lt;property id=&quot;20307&quot; value=&quot;260&quot;/&gt;&lt;/object&gt;&lt;object type=&quot;3&quot; unique_id=&quot;10007&quot;&gt;&lt;property id=&quot;20148&quot; value=&quot;5&quot;/&gt;&lt;property id=&quot;20300&quot; value=&quot;Slide 5&quot;/&gt;&lt;property id=&quot;20307&quot; value=&quot;272&quot;/&gt;&lt;/object&gt;&lt;object type=&quot;3&quot; unique_id=&quot;10008&quot;&gt;&lt;property id=&quot;20148&quot; value=&quot;5&quot;/&gt;&lt;property id=&quot;20300&quot; value=&quot;Slide 6&quot;/&gt;&lt;property id=&quot;20307&quot; value=&quot;273&quot;/&gt;&lt;/object&gt;&lt;object type=&quot;3&quot; unique_id=&quot;10009&quot;&gt;&lt;property id=&quot;20148&quot; value=&quot;5&quot;/&gt;&lt;property id=&quot;20300&quot; value=&quot;Slide 7&quot;/&gt;&lt;property id=&quot;20307&quot; value=&quot;274&quot;/&gt;&lt;/object&gt;&lt;object type=&quot;3&quot; unique_id=&quot;10010&quot;&gt;&lt;property id=&quot;20148&quot; value=&quot;5&quot;/&gt;&lt;property id=&quot;20300&quot; value=&quot;Slide 8&quot;/&gt;&lt;property id=&quot;20307&quot; value=&quot;275&quot;/&gt;&lt;/object&gt;&lt;object type=&quot;3&quot; unique_id=&quot;10011&quot;&gt;&lt;property id=&quot;20148&quot; value=&quot;5&quot;/&gt;&lt;property id=&quot;20300&quot; value=&quot;Slide 9&quot;/&gt;&lt;property id=&quot;20307&quot; value=&quot;278&quot;/&gt;&lt;/object&gt;&lt;object type=&quot;3&quot; unique_id=&quot;10012&quot;&gt;&lt;property id=&quot;20148&quot; value=&quot;5&quot;/&gt;&lt;property id=&quot;20300&quot; value=&quot;Slide 10&quot;/&gt;&lt;property id=&quot;20307&quot; value=&quot;277&quot;/&gt;&lt;/object&gt;&lt;object type=&quot;3&quot; unique_id=&quot;10013&quot;&gt;&lt;property id=&quot;20148&quot; value=&quot;5&quot;/&gt;&lt;property id=&quot;20300&quot; value=&quot;Slide 11&quot;/&gt;&lt;property id=&quot;20307&quot; value=&quot;280&quot;/&gt;&lt;/object&gt;&lt;object type=&quot;3&quot; unique_id=&quot;10014&quot;&gt;&lt;property id=&quot;20148&quot; value=&quot;5&quot;/&gt;&lt;property id=&quot;20300&quot; value=&quot;Slide 12&quot;/&gt;&lt;property id=&quot;20307&quot; value=&quot;276&quot;/&gt;&lt;/object&gt;&lt;/object&gt;&lt;object type=&quot;8&quot; unique_id=&quot;1002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1834</TotalTime>
  <Words>599</Words>
  <Application>Microsoft Office PowerPoint</Application>
  <PresentationFormat>On-screen Show (16:10)</PresentationFormat>
  <Paragraphs>143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MTC</cp:lastModifiedBy>
  <cp:revision>55</cp:revision>
  <dcterms:created xsi:type="dcterms:W3CDTF">2018-01-11T01:40:17Z</dcterms:created>
  <dcterms:modified xsi:type="dcterms:W3CDTF">2021-04-09T03:51:40Z</dcterms:modified>
</cp:coreProperties>
</file>