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61" r:id="rId2"/>
    <p:sldId id="263" r:id="rId3"/>
    <p:sldId id="283" r:id="rId4"/>
    <p:sldId id="284" r:id="rId5"/>
    <p:sldId id="262" r:id="rId6"/>
    <p:sldId id="285" r:id="rId7"/>
    <p:sldId id="286" r:id="rId8"/>
    <p:sldId id="287" r:id="rId9"/>
    <p:sldId id="288" r:id="rId10"/>
    <p:sldId id="289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8758"/>
    <a:srgbClr val="E6E6E6"/>
    <a:srgbClr val="81C233"/>
    <a:srgbClr val="FF6666"/>
    <a:srgbClr val="FF8100"/>
    <a:srgbClr val="F28B51"/>
    <a:srgbClr val="FE5600"/>
    <a:srgbClr val="FF4500"/>
    <a:srgbClr val="E76784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91" autoAdjust="0"/>
    <p:restoredTop sz="94249" autoAdjust="0"/>
  </p:normalViewPr>
  <p:slideViewPr>
    <p:cSldViewPr snapToGrid="0">
      <p:cViewPr varScale="1">
        <p:scale>
          <a:sx n="72" d="100"/>
          <a:sy n="72" d="100"/>
        </p:scale>
        <p:origin x="54" y="22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DD66E0-8DB9-4070-8F0E-7C0B33694A58}" type="datetimeFigureOut">
              <a:rPr lang="zh-CN" altLang="en-US" smtClean="0"/>
              <a:t>2022/9/19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33BBD4-C1CE-48E1-B86E-CDF9DA13D4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4261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3BBD4-C1CE-48E1-B86E-CDF9DA13D4E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1495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3BBD4-C1CE-48E1-B86E-CDF9DA13D4E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6271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3BBD4-C1CE-48E1-B86E-CDF9DA13D4E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100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 rot="19986415">
            <a:off x="9643448" y="-76852"/>
            <a:ext cx="2005837" cy="2879239"/>
            <a:chOff x="9375743" y="-402225"/>
            <a:chExt cx="2005837" cy="2879239"/>
          </a:xfrm>
        </p:grpSpPr>
        <p:pic>
          <p:nvPicPr>
            <p:cNvPr id="15" name="图片 2">
              <a:extLst>
                <a:ext uri="{FF2B5EF4-FFF2-40B4-BE49-F238E27FC236}">
                  <a16:creationId xmlns:a16="http://schemas.microsoft.com/office/drawing/2014/main" id="{4E955A8B-BC99-42BF-AF8E-FCCE891136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085" t="12097"/>
            <a:stretch/>
          </p:blipFill>
          <p:spPr>
            <a:xfrm rot="19864215">
              <a:off x="9375743" y="-402225"/>
              <a:ext cx="1707147" cy="2879239"/>
            </a:xfrm>
            <a:prstGeom prst="rect">
              <a:avLst/>
            </a:prstGeom>
          </p:spPr>
        </p:pic>
        <p:pic>
          <p:nvPicPr>
            <p:cNvPr id="16" name="图片 2">
              <a:extLst>
                <a:ext uri="{FF2B5EF4-FFF2-40B4-BE49-F238E27FC236}">
                  <a16:creationId xmlns:a16="http://schemas.microsoft.com/office/drawing/2014/main" id="{4E955A8B-BC99-42BF-AF8E-FCCE891136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085" t="12097"/>
            <a:stretch/>
          </p:blipFill>
          <p:spPr>
            <a:xfrm>
              <a:off x="10538854" y="326731"/>
              <a:ext cx="842726" cy="1421324"/>
            </a:xfrm>
            <a:prstGeom prst="rect">
              <a:avLst/>
            </a:prstGeom>
          </p:spPr>
        </p:pic>
      </p:grpSp>
      <p:pic>
        <p:nvPicPr>
          <p:cNvPr id="2" name="图片 1">
            <a:extLst>
              <a:ext uri="{FF2B5EF4-FFF2-40B4-BE49-F238E27FC236}">
                <a16:creationId xmlns:a16="http://schemas.microsoft.com/office/drawing/2014/main" id="{B9D70164-7A1E-451C-8BEB-9482D59B7D8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3" t="25609" r="1"/>
          <a:stretch/>
        </p:blipFill>
        <p:spPr>
          <a:xfrm>
            <a:off x="-1" y="1756228"/>
            <a:ext cx="12854609" cy="510177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055078" y="2075017"/>
            <a:ext cx="31927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/>
              <a:t>Toán</a:t>
            </a:r>
            <a:r>
              <a:rPr lang="en-US" sz="7200" dirty="0" smtClean="0"/>
              <a:t> 5</a:t>
            </a:r>
            <a:endParaRPr lang="en-US" sz="7200" dirty="0"/>
          </a:p>
        </p:txBody>
      </p:sp>
      <p:sp>
        <p:nvSpPr>
          <p:cNvPr id="13" name="TextBox 12"/>
          <p:cNvSpPr txBox="1"/>
          <p:nvPr/>
        </p:nvSpPr>
        <p:spPr>
          <a:xfrm>
            <a:off x="499110" y="3562420"/>
            <a:ext cx="96164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/>
              <a:t>Ôn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tập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và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bổ</a:t>
            </a:r>
            <a:r>
              <a:rPr lang="en-US" sz="6000" b="1" dirty="0" smtClean="0"/>
              <a:t> sung </a:t>
            </a:r>
            <a:r>
              <a:rPr lang="en-US" sz="6000" b="1" dirty="0" err="1" smtClean="0"/>
              <a:t>về</a:t>
            </a:r>
            <a:r>
              <a:rPr lang="en-US" sz="6000" b="1" dirty="0" smtClean="0"/>
              <a:t> </a:t>
            </a:r>
            <a:endParaRPr lang="en-US" sz="6000" b="1" dirty="0" smtClean="0"/>
          </a:p>
          <a:p>
            <a:pPr algn="ctr"/>
            <a:r>
              <a:rPr lang="en-US" sz="6000" b="1" dirty="0" err="1" smtClean="0"/>
              <a:t>giải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toán</a:t>
            </a:r>
            <a:r>
              <a:rPr lang="en-US" sz="6000" b="1" dirty="0" smtClean="0"/>
              <a:t> (</a:t>
            </a:r>
            <a:r>
              <a:rPr lang="en-US" sz="6000" b="1" dirty="0" err="1" smtClean="0"/>
              <a:t>tiếp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theo</a:t>
            </a:r>
            <a:r>
              <a:rPr lang="en-US" sz="6000" b="1" dirty="0" smtClean="0"/>
              <a:t>)</a:t>
            </a:r>
            <a:endParaRPr lang="en-US" sz="6000" b="1" dirty="0"/>
          </a:p>
        </p:txBody>
      </p:sp>
      <p:pic>
        <p:nvPicPr>
          <p:cNvPr id="14" name="图片 1">
            <a:extLst>
              <a:ext uri="{FF2B5EF4-FFF2-40B4-BE49-F238E27FC236}">
                <a16:creationId xmlns:a16="http://schemas.microsoft.com/office/drawing/2014/main" id="{B9D70164-7A1E-451C-8BEB-9482D59B7D8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90" t="-3068" r="11043" b="74920"/>
          <a:stretch/>
        </p:blipFill>
        <p:spPr>
          <a:xfrm flipH="1">
            <a:off x="-1474470" y="-208765"/>
            <a:ext cx="5852160" cy="1930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12435" y="161621"/>
            <a:ext cx="42274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UBND QUẬN LONG BIÊN</a:t>
            </a:r>
          </a:p>
          <a:p>
            <a:pPr algn="ctr"/>
            <a:r>
              <a:rPr lang="en-US" sz="2400" b="1" u="sng" dirty="0" smtClean="0"/>
              <a:t>TRƯỜNG TIỂU HỌC ÁI MỘ B</a:t>
            </a:r>
            <a:endParaRPr lang="en-US" sz="2400" b="1" u="sng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27" y="278551"/>
            <a:ext cx="1351722" cy="135172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8117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8CCFA0BB-149D-4A7F-8D01-28B2C26316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0545"/>
            <a:ext cx="12192000" cy="359745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B691FB-FF0B-4994-925A-B85C23AF65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3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2">
            <a:extLst>
              <a:ext uri="{FF2B5EF4-FFF2-40B4-BE49-F238E27FC236}">
                <a16:creationId xmlns:a16="http://schemas.microsoft.com/office/drawing/2014/main" id="{70F2FB25-1859-4577-BB6D-22079BFDACDA}"/>
              </a:ext>
            </a:extLst>
          </p:cNvPr>
          <p:cNvSpPr txBox="1"/>
          <p:nvPr/>
        </p:nvSpPr>
        <p:spPr>
          <a:xfrm>
            <a:off x="5512843" y="1445793"/>
            <a:ext cx="623695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0" b="1" dirty="0" err="1" smtClean="0">
                <a:ln>
                  <a:solidFill>
                    <a:srgbClr val="FF8100"/>
                  </a:solidFill>
                </a:ln>
                <a:solidFill>
                  <a:srgbClr val="F28B51"/>
                </a:solidFill>
                <a:ea typeface="字魂36号-正文宋楷" panose="02000000000000000000" pitchFamily="2" charset="-122"/>
              </a:rPr>
              <a:t>Tạm</a:t>
            </a:r>
            <a:r>
              <a:rPr lang="en-US" altLang="zh-CN" sz="12000" b="1" dirty="0" smtClean="0">
                <a:ln>
                  <a:solidFill>
                    <a:srgbClr val="FF8100"/>
                  </a:solidFill>
                </a:ln>
                <a:solidFill>
                  <a:srgbClr val="F28B51"/>
                </a:solidFill>
                <a:ea typeface="字魂36号-正文宋楷" panose="02000000000000000000" pitchFamily="2" charset="-122"/>
              </a:rPr>
              <a:t> </a:t>
            </a:r>
            <a:r>
              <a:rPr lang="en-US" altLang="zh-CN" sz="12000" b="1" dirty="0" err="1" smtClean="0">
                <a:ln>
                  <a:solidFill>
                    <a:srgbClr val="FF8100"/>
                  </a:solidFill>
                </a:ln>
                <a:solidFill>
                  <a:srgbClr val="F28B51"/>
                </a:solidFill>
                <a:ea typeface="字魂36号-正文宋楷" panose="02000000000000000000" pitchFamily="2" charset="-122"/>
              </a:rPr>
              <a:t>biệt</a:t>
            </a:r>
            <a:r>
              <a:rPr lang="en-US" altLang="zh-CN" sz="12000" b="1" dirty="0" smtClean="0">
                <a:ln>
                  <a:solidFill>
                    <a:srgbClr val="FF8100"/>
                  </a:solidFill>
                </a:ln>
                <a:solidFill>
                  <a:srgbClr val="F28B51"/>
                </a:solidFill>
                <a:ea typeface="字魂36号-正文宋楷" panose="02000000000000000000" pitchFamily="2" charset="-122"/>
              </a:rPr>
              <a:t> </a:t>
            </a:r>
            <a:r>
              <a:rPr lang="en-US" altLang="zh-CN" sz="12000" b="1" dirty="0" err="1" smtClean="0">
                <a:ln>
                  <a:solidFill>
                    <a:srgbClr val="FF8100"/>
                  </a:solidFill>
                </a:ln>
                <a:solidFill>
                  <a:srgbClr val="F28B51"/>
                </a:solidFill>
                <a:ea typeface="字魂36号-正文宋楷" panose="02000000000000000000" pitchFamily="2" charset="-122"/>
              </a:rPr>
              <a:t>các</a:t>
            </a:r>
            <a:r>
              <a:rPr lang="en-US" altLang="zh-CN" sz="12000" b="1" dirty="0" smtClean="0">
                <a:ln>
                  <a:solidFill>
                    <a:srgbClr val="FF8100"/>
                  </a:solidFill>
                </a:ln>
                <a:solidFill>
                  <a:srgbClr val="F28B51"/>
                </a:solidFill>
                <a:ea typeface="字魂36号-正文宋楷" panose="02000000000000000000" pitchFamily="2" charset="-122"/>
              </a:rPr>
              <a:t> </a:t>
            </a:r>
            <a:r>
              <a:rPr lang="en-US" altLang="zh-CN" sz="12000" b="1" dirty="0" err="1" smtClean="0">
                <a:ln>
                  <a:solidFill>
                    <a:srgbClr val="FF8100"/>
                  </a:solidFill>
                </a:ln>
                <a:solidFill>
                  <a:srgbClr val="F28B51"/>
                </a:solidFill>
                <a:ea typeface="字魂36号-正文宋楷" panose="02000000000000000000" pitchFamily="2" charset="-122"/>
              </a:rPr>
              <a:t>em</a:t>
            </a:r>
            <a:endParaRPr lang="zh-CN" altLang="en-US" sz="12000" b="1" dirty="0">
              <a:ln>
                <a:solidFill>
                  <a:srgbClr val="FF8100"/>
                </a:solidFill>
              </a:ln>
              <a:solidFill>
                <a:srgbClr val="F28B51"/>
              </a:solidFill>
              <a:ea typeface="字魂36号-正文宋楷" panose="02000000000000000000" pitchFamily="2" charset="-122"/>
            </a:endParaRPr>
          </a:p>
        </p:txBody>
      </p:sp>
      <p:pic>
        <p:nvPicPr>
          <p:cNvPr id="7" name="图片 4">
            <a:extLst>
              <a:ext uri="{FF2B5EF4-FFF2-40B4-BE49-F238E27FC236}">
                <a16:creationId xmlns:a16="http://schemas.microsoft.com/office/drawing/2014/main" id="{A008D724-B526-4479-BC20-152AFDDE9B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450" y="-146505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8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8E5D8AD-E80D-4A72-9ACB-A71B8C8CFA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80" y="634066"/>
            <a:ext cx="5836920" cy="4450080"/>
          </a:xfrm>
          <a:prstGeom prst="rect">
            <a:avLst/>
          </a:prstGeom>
        </p:spPr>
      </p:pic>
      <p:sp>
        <p:nvSpPr>
          <p:cNvPr id="8" name="TextBox 29">
            <a:extLst>
              <a:ext uri="{FF2B5EF4-FFF2-40B4-BE49-F238E27FC236}">
                <a16:creationId xmlns:a16="http://schemas.microsoft.com/office/drawing/2014/main" id="{86E42A50-F6B8-44C9-8696-645B9354D818}"/>
              </a:ext>
            </a:extLst>
          </p:cNvPr>
          <p:cNvSpPr txBox="1"/>
          <p:nvPr/>
        </p:nvSpPr>
        <p:spPr>
          <a:xfrm>
            <a:off x="424870" y="2047726"/>
            <a:ext cx="492622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828434">
              <a:defRPr/>
            </a:pPr>
            <a:r>
              <a:rPr lang="en-US" sz="2800" b="1" spc="300" dirty="0" smtClean="0">
                <a:ea typeface="字魂36号-正文宋楷" panose="02000000000000000000" pitchFamily="2" charset="-122"/>
                <a:cs typeface="Times New Roman" panose="02020603050405020304" pitchFamily="18" charset="0"/>
              </a:rPr>
              <a:t>    </a:t>
            </a:r>
            <a:r>
              <a:rPr lang="en-US" sz="2800" b="1" spc="300" dirty="0" err="1" smtClean="0">
                <a:ea typeface="字魂36号-正文宋楷" panose="02000000000000000000" pitchFamily="2" charset="-122"/>
                <a:cs typeface="Times New Roman" panose="02020603050405020304" pitchFamily="18" charset="0"/>
              </a:rPr>
              <a:t>Một</a:t>
            </a:r>
            <a:r>
              <a:rPr lang="en-US" sz="2800" b="1" spc="300" dirty="0" smtClean="0">
                <a:ea typeface="字魂36号-正文宋楷" panose="02000000000000000000" pitchFamily="2" charset="-122"/>
                <a:cs typeface="Times New Roman" panose="02020603050405020304" pitchFamily="18" charset="0"/>
              </a:rPr>
              <a:t> ô </a:t>
            </a:r>
            <a:r>
              <a:rPr lang="en-US" sz="2800" b="1" spc="300" dirty="0" err="1" smtClean="0">
                <a:ea typeface="字魂36号-正文宋楷" panose="02000000000000000000" pitchFamily="2" charset="-122"/>
                <a:cs typeface="Times New Roman" panose="02020603050405020304" pitchFamily="18" charset="0"/>
              </a:rPr>
              <a:t>tô</a:t>
            </a:r>
            <a:r>
              <a:rPr lang="en-US" sz="2800" b="1" spc="300" dirty="0" smtClean="0"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spc="300" dirty="0" err="1" smtClean="0">
                <a:ea typeface="字魂36号-正文宋楷" panose="02000000000000000000" pitchFamily="2" charset="-122"/>
                <a:cs typeface="Times New Roman" panose="02020603050405020304" pitchFamily="18" charset="0"/>
              </a:rPr>
              <a:t>đi</a:t>
            </a:r>
            <a:r>
              <a:rPr lang="en-US" sz="2800" b="1" spc="300" dirty="0" smtClean="0"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spc="300" dirty="0" err="1" smtClean="0">
                <a:ea typeface="字魂36号-正文宋楷" panose="02000000000000000000" pitchFamily="2" charset="-122"/>
                <a:cs typeface="Times New Roman" panose="02020603050405020304" pitchFamily="18" charset="0"/>
              </a:rPr>
              <a:t>trong</a:t>
            </a:r>
            <a:r>
              <a:rPr lang="en-US" sz="2800" b="1" spc="300" dirty="0" smtClean="0">
                <a:ea typeface="字魂36号-正文宋楷" panose="02000000000000000000" pitchFamily="2" charset="-122"/>
                <a:cs typeface="Times New Roman" panose="02020603050405020304" pitchFamily="18" charset="0"/>
              </a:rPr>
              <a:t> 3 </a:t>
            </a:r>
            <a:r>
              <a:rPr lang="en-US" sz="2800" b="1" spc="300" dirty="0" err="1" smtClean="0">
                <a:ea typeface="字魂36号-正文宋楷" panose="02000000000000000000" pitchFamily="2" charset="-122"/>
                <a:cs typeface="Times New Roman" panose="02020603050405020304" pitchFamily="18" charset="0"/>
              </a:rPr>
              <a:t>giờ</a:t>
            </a:r>
            <a:r>
              <a:rPr lang="en-US" sz="2800" b="1" spc="300" dirty="0" smtClean="0"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spc="300" dirty="0" err="1" smtClean="0">
                <a:ea typeface="字魂36号-正文宋楷" panose="02000000000000000000" pitchFamily="2" charset="-122"/>
                <a:cs typeface="Times New Roman" panose="02020603050405020304" pitchFamily="18" charset="0"/>
              </a:rPr>
              <a:t>được</a:t>
            </a:r>
            <a:r>
              <a:rPr lang="en-US" sz="2800" b="1" spc="300" dirty="0" smtClean="0">
                <a:ea typeface="字魂36号-正文宋楷" panose="02000000000000000000" pitchFamily="2" charset="-122"/>
                <a:cs typeface="Times New Roman" panose="02020603050405020304" pitchFamily="18" charset="0"/>
              </a:rPr>
              <a:t> 120 km. </a:t>
            </a:r>
            <a:r>
              <a:rPr lang="en-US" sz="2800" b="1" spc="300" dirty="0" err="1" smtClean="0">
                <a:ea typeface="字魂36号-正文宋楷" panose="02000000000000000000" pitchFamily="2" charset="-122"/>
                <a:cs typeface="Times New Roman" panose="02020603050405020304" pitchFamily="18" charset="0"/>
              </a:rPr>
              <a:t>Cứ</a:t>
            </a:r>
            <a:r>
              <a:rPr lang="en-US" sz="2800" b="1" spc="300" dirty="0" smtClean="0"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spc="300" dirty="0" err="1" smtClean="0">
                <a:ea typeface="字魂36号-正文宋楷" panose="02000000000000000000" pitchFamily="2" charset="-122"/>
                <a:cs typeface="Times New Roman" panose="02020603050405020304" pitchFamily="18" charset="0"/>
              </a:rPr>
              <a:t>đi</a:t>
            </a:r>
            <a:r>
              <a:rPr lang="en-US" sz="2800" b="1" spc="300" dirty="0" smtClean="0"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spc="300" dirty="0" err="1" smtClean="0">
                <a:ea typeface="字魂36号-正文宋楷" panose="02000000000000000000" pitchFamily="2" charset="-122"/>
                <a:cs typeface="Times New Roman" panose="02020603050405020304" pitchFamily="18" charset="0"/>
              </a:rPr>
              <a:t>như</a:t>
            </a:r>
            <a:r>
              <a:rPr lang="en-US" sz="2800" b="1" spc="300" dirty="0" smtClean="0"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spc="300" dirty="0" err="1" smtClean="0">
                <a:ea typeface="字魂36号-正文宋楷" panose="02000000000000000000" pitchFamily="2" charset="-122"/>
                <a:cs typeface="Times New Roman" panose="02020603050405020304" pitchFamily="18" charset="0"/>
              </a:rPr>
              <a:t>thế</a:t>
            </a:r>
            <a:r>
              <a:rPr lang="en-US" sz="2800" b="1" spc="300" dirty="0" smtClean="0">
                <a:ea typeface="字魂36号-正文宋楷" panose="02000000000000000000" pitchFamily="2" charset="-122"/>
                <a:cs typeface="Times New Roman" panose="02020603050405020304" pitchFamily="18" charset="0"/>
              </a:rPr>
              <a:t>, </a:t>
            </a:r>
            <a:r>
              <a:rPr lang="en-US" sz="2800" b="1" spc="300" dirty="0" err="1" smtClean="0">
                <a:ea typeface="字魂36号-正文宋楷" panose="02000000000000000000" pitchFamily="2" charset="-122"/>
                <a:cs typeface="Times New Roman" panose="02020603050405020304" pitchFamily="18" charset="0"/>
              </a:rPr>
              <a:t>hỏi</a:t>
            </a:r>
            <a:r>
              <a:rPr lang="en-US" sz="2800" b="1" spc="300" dirty="0" smtClean="0"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spc="300" dirty="0" err="1" smtClean="0">
                <a:ea typeface="字魂36号-正文宋楷" panose="02000000000000000000" pitchFamily="2" charset="-122"/>
                <a:cs typeface="Times New Roman" panose="02020603050405020304" pitchFamily="18" charset="0"/>
              </a:rPr>
              <a:t>trong</a:t>
            </a:r>
            <a:r>
              <a:rPr lang="en-US" sz="2800" b="1" spc="300" dirty="0" smtClean="0">
                <a:ea typeface="字魂36号-正文宋楷" panose="02000000000000000000" pitchFamily="2" charset="-122"/>
                <a:cs typeface="Times New Roman" panose="02020603050405020304" pitchFamily="18" charset="0"/>
              </a:rPr>
              <a:t> 5 </a:t>
            </a:r>
            <a:r>
              <a:rPr lang="en-US" sz="2800" b="1" spc="300" dirty="0" err="1" smtClean="0">
                <a:ea typeface="字魂36号-正文宋楷" panose="02000000000000000000" pitchFamily="2" charset="-122"/>
                <a:cs typeface="Times New Roman" panose="02020603050405020304" pitchFamily="18" charset="0"/>
              </a:rPr>
              <a:t>giờ</a:t>
            </a:r>
            <a:r>
              <a:rPr lang="en-US" sz="2800" b="1" spc="300" dirty="0" smtClean="0">
                <a:ea typeface="字魂36号-正文宋楷" panose="02000000000000000000" pitchFamily="2" charset="-122"/>
                <a:cs typeface="Times New Roman" panose="02020603050405020304" pitchFamily="18" charset="0"/>
              </a:rPr>
              <a:t> ô </a:t>
            </a:r>
            <a:r>
              <a:rPr lang="en-US" sz="2800" b="1" spc="300" dirty="0" err="1" smtClean="0">
                <a:ea typeface="字魂36号-正文宋楷" panose="02000000000000000000" pitchFamily="2" charset="-122"/>
                <a:cs typeface="Times New Roman" panose="02020603050405020304" pitchFamily="18" charset="0"/>
              </a:rPr>
              <a:t>tô</a:t>
            </a:r>
            <a:r>
              <a:rPr lang="en-US" sz="2800" b="1" spc="300" dirty="0" smtClean="0"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spc="300" dirty="0" err="1" smtClean="0">
                <a:ea typeface="字魂36号-正文宋楷" panose="02000000000000000000" pitchFamily="2" charset="-122"/>
                <a:cs typeface="Times New Roman" panose="02020603050405020304" pitchFamily="18" charset="0"/>
              </a:rPr>
              <a:t>đó</a:t>
            </a:r>
            <a:r>
              <a:rPr lang="en-US" sz="2800" b="1" spc="300" dirty="0" smtClean="0"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spc="300" dirty="0" err="1" smtClean="0">
                <a:ea typeface="字魂36号-正文宋楷" panose="02000000000000000000" pitchFamily="2" charset="-122"/>
                <a:cs typeface="Times New Roman" panose="02020603050405020304" pitchFamily="18" charset="0"/>
              </a:rPr>
              <a:t>đi</a:t>
            </a:r>
            <a:r>
              <a:rPr lang="en-US" sz="2800" b="1" spc="300" dirty="0" smtClean="0"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spc="300" dirty="0" err="1" smtClean="0">
                <a:ea typeface="字魂36号-正文宋楷" panose="02000000000000000000" pitchFamily="2" charset="-122"/>
                <a:cs typeface="Times New Roman" panose="02020603050405020304" pitchFamily="18" charset="0"/>
              </a:rPr>
              <a:t>được</a:t>
            </a:r>
            <a:r>
              <a:rPr lang="en-US" sz="2800" b="1" spc="300" dirty="0" smtClean="0"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spc="300" dirty="0" err="1" smtClean="0">
                <a:ea typeface="字魂36号-正文宋楷" panose="02000000000000000000" pitchFamily="2" charset="-122"/>
                <a:cs typeface="Times New Roman" panose="02020603050405020304" pitchFamily="18" charset="0"/>
              </a:rPr>
              <a:t>bao</a:t>
            </a:r>
            <a:r>
              <a:rPr lang="en-US" sz="2800" b="1" spc="300" dirty="0" smtClean="0"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spc="300" dirty="0" err="1" smtClean="0">
                <a:ea typeface="字魂36号-正文宋楷" panose="02000000000000000000" pitchFamily="2" charset="-122"/>
                <a:cs typeface="Times New Roman" panose="02020603050405020304" pitchFamily="18" charset="0"/>
              </a:rPr>
              <a:t>nhiêu</a:t>
            </a:r>
            <a:r>
              <a:rPr lang="en-US" sz="2800" b="1" spc="300" dirty="0" smtClean="0"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spc="300" dirty="0" err="1" smtClean="0">
                <a:ea typeface="字魂36号-正文宋楷" panose="02000000000000000000" pitchFamily="2" charset="-122"/>
                <a:cs typeface="Times New Roman" panose="02020603050405020304" pitchFamily="18" charset="0"/>
              </a:rPr>
              <a:t>ki-lô-mét</a:t>
            </a:r>
            <a:r>
              <a:rPr lang="en-US" sz="2800" b="1" spc="300" dirty="0" smtClean="0">
                <a:ea typeface="字魂36号-正文宋楷" panose="02000000000000000000" pitchFamily="2" charset="-122"/>
                <a:cs typeface="Times New Roman" panose="02020603050405020304" pitchFamily="18" charset="0"/>
              </a:rPr>
              <a:t>?</a:t>
            </a:r>
            <a:endParaRPr lang="en-US" sz="2800" b="1" spc="300" dirty="0"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99260" y="1154593"/>
            <a:ext cx="222504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cs typeface="Times New Roman" panose="02020603050405020304" pitchFamily="18" charset="0"/>
              </a:rPr>
              <a:t>Bài cũ</a:t>
            </a:r>
            <a:endParaRPr lang="en-US" sz="4000" b="1"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95488" y="616133"/>
            <a:ext cx="1540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smtClean="0">
                <a:cs typeface="Times New Roman" panose="02020603050405020304" pitchFamily="18" charset="0"/>
              </a:rPr>
              <a:t>Tóm tắt: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78758" y="1382226"/>
            <a:ext cx="4861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cs typeface="Times New Roman" panose="02020603050405020304" pitchFamily="18" charset="0"/>
              </a:rPr>
              <a:t>3 giờ: 120 km</a:t>
            </a:r>
            <a:endParaRPr lang="vi-VN" sz="2800" b="1">
              <a:cs typeface="Times New Roman" panose="02020603050405020304" pitchFamily="18" charset="0"/>
            </a:endParaRPr>
          </a:p>
          <a:p>
            <a:r>
              <a:rPr lang="en-US" sz="2800" b="1" smtClean="0">
                <a:cs typeface="Times New Roman" panose="02020603050405020304" pitchFamily="18" charset="0"/>
              </a:rPr>
              <a:t>5 giờ: …   km</a:t>
            </a:r>
            <a:endParaRPr lang="vi-VN" sz="2800" b="1"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46368" y="2701869"/>
            <a:ext cx="64998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err="1" smtClean="0">
                <a:cs typeface="Times New Roman" panose="02020603050405020304" pitchFamily="18" charset="0"/>
              </a:rPr>
              <a:t>Bài</a:t>
            </a:r>
            <a:r>
              <a:rPr lang="en-US" sz="2800" b="1" u="sng" dirty="0" smtClean="0"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cs typeface="Times New Roman" panose="02020603050405020304" pitchFamily="18" charset="0"/>
              </a:rPr>
              <a:t>giải</a:t>
            </a:r>
            <a:endParaRPr lang="en-US" sz="2800" b="1" u="sng" dirty="0" smtClean="0"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cs typeface="Times New Roman" panose="02020603050405020304" pitchFamily="18" charset="0"/>
              </a:rPr>
              <a:t>ki-lô-mét</a:t>
            </a:r>
            <a:r>
              <a:rPr lang="en-US" sz="2800" b="1" dirty="0" smtClean="0">
                <a:cs typeface="Times New Roman" panose="02020603050405020304" pitchFamily="18" charset="0"/>
              </a:rPr>
              <a:t> ô </a:t>
            </a:r>
            <a:r>
              <a:rPr lang="en-US" sz="2800" b="1" dirty="0" err="1" smtClean="0">
                <a:cs typeface="Times New Roman" panose="02020603050405020304" pitchFamily="18" charset="0"/>
              </a:rPr>
              <a:t>tô</a:t>
            </a:r>
            <a:r>
              <a:rPr lang="en-US" sz="2800" b="1" dirty="0" smtClean="0"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cs typeface="Times New Roman" panose="02020603050405020304" pitchFamily="18" charset="0"/>
              </a:rPr>
              <a:t>đi</a:t>
            </a:r>
            <a:r>
              <a:rPr lang="en-US" sz="2800" b="1" dirty="0" smtClean="0"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cs typeface="Times New Roman" panose="02020603050405020304" pitchFamily="18" charset="0"/>
              </a:rPr>
              <a:t>được</a:t>
            </a:r>
            <a:r>
              <a:rPr lang="en-US" sz="2800" b="1" dirty="0" smtClean="0"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cs typeface="Times New Roman" panose="02020603050405020304" pitchFamily="18" charset="0"/>
              </a:rPr>
              <a:t>mỗi</a:t>
            </a:r>
            <a:r>
              <a:rPr lang="en-US" sz="2800" b="1" dirty="0" smtClean="0"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cs typeface="Times New Roman" panose="02020603050405020304" pitchFamily="18" charset="0"/>
              </a:rPr>
              <a:t>giờ</a:t>
            </a:r>
            <a:r>
              <a:rPr lang="en-US" sz="2800" b="1" dirty="0" smtClean="0"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cs typeface="Times New Roman" panose="02020603050405020304" pitchFamily="18" charset="0"/>
              </a:rPr>
              <a:t>là</a:t>
            </a:r>
            <a:r>
              <a:rPr lang="vi-VN" sz="2800" b="1" dirty="0" smtClean="0">
                <a:cs typeface="Times New Roman" panose="02020603050405020304" pitchFamily="18" charset="0"/>
              </a:rPr>
              <a:t>:</a:t>
            </a:r>
            <a:endParaRPr lang="vi-VN" sz="2800" b="1" dirty="0">
              <a:cs typeface="Times New Roman" panose="02020603050405020304" pitchFamily="18" charset="0"/>
            </a:endParaRPr>
          </a:p>
          <a:p>
            <a:pPr algn="ctr"/>
            <a:r>
              <a:rPr lang="vi-VN" sz="2800" b="1" dirty="0">
                <a:cs typeface="Calibri" panose="020F0502020204030204" pitchFamily="34" charset="0"/>
              </a:rPr>
              <a:t>120 : 3 = 40 </a:t>
            </a:r>
            <a:r>
              <a:rPr lang="vi-VN" sz="2800" b="1" dirty="0" smtClean="0">
                <a:cs typeface="Calibri" panose="020F0502020204030204" pitchFamily="34" charset="0"/>
              </a:rPr>
              <a:t>(</a:t>
            </a:r>
            <a:r>
              <a:rPr lang="en-US" sz="2800" b="1" dirty="0" smtClean="0">
                <a:cs typeface="Calibri" panose="020F0502020204030204" pitchFamily="34" charset="0"/>
              </a:rPr>
              <a:t>km</a:t>
            </a:r>
            <a:r>
              <a:rPr lang="vi-VN" sz="2800" b="1" dirty="0" smtClean="0">
                <a:cs typeface="Calibri" panose="020F0502020204030204" pitchFamily="34" charset="0"/>
              </a:rPr>
              <a:t>)</a:t>
            </a:r>
            <a:endParaRPr lang="vi-VN" sz="2800" b="1" dirty="0">
              <a:cs typeface="Calibri" panose="020F0502020204030204" pitchFamily="34" charset="0"/>
            </a:endParaRPr>
          </a:p>
          <a:p>
            <a:r>
              <a:rPr lang="en-US" sz="2800" b="1" dirty="0" err="1" smtClean="0">
                <a:cs typeface="Calibri" panose="020F0502020204030204" pitchFamily="34" charset="0"/>
              </a:rPr>
              <a:t>Số</a:t>
            </a:r>
            <a:r>
              <a:rPr lang="en-US" sz="2800" b="1" dirty="0" smtClean="0"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cs typeface="Calibri" panose="020F0502020204030204" pitchFamily="34" charset="0"/>
              </a:rPr>
              <a:t>ki-lô-mét</a:t>
            </a:r>
            <a:r>
              <a:rPr lang="en-US" sz="2800" b="1" dirty="0" smtClean="0">
                <a:cs typeface="Calibri" panose="020F0502020204030204" pitchFamily="34" charset="0"/>
              </a:rPr>
              <a:t> ô </a:t>
            </a:r>
            <a:r>
              <a:rPr lang="en-US" sz="2800" b="1" dirty="0" err="1" smtClean="0">
                <a:cs typeface="Calibri" panose="020F0502020204030204" pitchFamily="34" charset="0"/>
              </a:rPr>
              <a:t>tô</a:t>
            </a:r>
            <a:r>
              <a:rPr lang="en-US" sz="2800" b="1" dirty="0" smtClean="0"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cs typeface="Calibri" panose="020F0502020204030204" pitchFamily="34" charset="0"/>
              </a:rPr>
              <a:t>đi</a:t>
            </a:r>
            <a:r>
              <a:rPr lang="en-US" sz="2800" b="1" dirty="0" smtClean="0"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cs typeface="Calibri" panose="020F0502020204030204" pitchFamily="34" charset="0"/>
              </a:rPr>
              <a:t>được</a:t>
            </a:r>
            <a:r>
              <a:rPr lang="en-US" sz="2800" b="1" dirty="0" smtClean="0"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cs typeface="Calibri" panose="020F0502020204030204" pitchFamily="34" charset="0"/>
              </a:rPr>
              <a:t>trong</a:t>
            </a:r>
            <a:r>
              <a:rPr lang="en-US" sz="2800" b="1" dirty="0" smtClean="0">
                <a:cs typeface="Calibri" panose="020F0502020204030204" pitchFamily="34" charset="0"/>
              </a:rPr>
              <a:t> 5 </a:t>
            </a:r>
            <a:r>
              <a:rPr lang="en-US" sz="2800" b="1" dirty="0" err="1" smtClean="0">
                <a:cs typeface="Calibri" panose="020F0502020204030204" pitchFamily="34" charset="0"/>
              </a:rPr>
              <a:t>giờ</a:t>
            </a:r>
            <a:r>
              <a:rPr lang="en-US" sz="2800" b="1" dirty="0" smtClean="0">
                <a:cs typeface="Calibri" panose="020F0502020204030204" pitchFamily="34" charset="0"/>
              </a:rPr>
              <a:t> </a:t>
            </a:r>
            <a:r>
              <a:rPr lang="vi-VN" sz="2800" b="1" dirty="0" smtClean="0">
                <a:cs typeface="Calibri" panose="020F0502020204030204" pitchFamily="34" charset="0"/>
              </a:rPr>
              <a:t>là</a:t>
            </a:r>
            <a:r>
              <a:rPr lang="vi-VN" sz="2800" b="1" dirty="0"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2800" b="1" dirty="0" smtClean="0">
                <a:cs typeface="Calibri" panose="020F0502020204030204" pitchFamily="34" charset="0"/>
              </a:rPr>
              <a:t>40 x 5</a:t>
            </a:r>
            <a:r>
              <a:rPr lang="vi-VN" sz="2800" b="1" dirty="0" smtClean="0">
                <a:cs typeface="Calibri" panose="020F0502020204030204" pitchFamily="34" charset="0"/>
              </a:rPr>
              <a:t> </a:t>
            </a:r>
            <a:r>
              <a:rPr lang="vi-VN" sz="2800" b="1" dirty="0">
                <a:cs typeface="Calibri" panose="020F0502020204030204" pitchFamily="34" charset="0"/>
              </a:rPr>
              <a:t>= </a:t>
            </a:r>
            <a:r>
              <a:rPr lang="en-US" sz="2800" b="1" dirty="0" smtClean="0">
                <a:cs typeface="Calibri" panose="020F0502020204030204" pitchFamily="34" charset="0"/>
              </a:rPr>
              <a:t>200</a:t>
            </a:r>
            <a:r>
              <a:rPr lang="vi-VN" sz="2800" b="1" dirty="0" smtClean="0">
                <a:cs typeface="Calibri" panose="020F0502020204030204" pitchFamily="34" charset="0"/>
              </a:rPr>
              <a:t> (</a:t>
            </a:r>
            <a:r>
              <a:rPr lang="en-US" sz="2800" b="1" dirty="0" smtClean="0">
                <a:cs typeface="Calibri" panose="020F0502020204030204" pitchFamily="34" charset="0"/>
              </a:rPr>
              <a:t>km</a:t>
            </a:r>
            <a:r>
              <a:rPr lang="vi-VN" sz="2800" b="1" dirty="0" smtClean="0">
                <a:cs typeface="Calibri" panose="020F0502020204030204" pitchFamily="34" charset="0"/>
              </a:rPr>
              <a:t>)</a:t>
            </a:r>
            <a:endParaRPr lang="vi-VN" sz="2800" b="1" dirty="0">
              <a:cs typeface="Calibri" panose="020F0502020204030204" pitchFamily="34" charset="0"/>
            </a:endParaRPr>
          </a:p>
          <a:p>
            <a:pPr algn="r"/>
            <a:r>
              <a:rPr lang="vi-VN" sz="2800" b="1" dirty="0">
                <a:cs typeface="Calibri" panose="020F0502020204030204" pitchFamily="34" charset="0"/>
              </a:rPr>
              <a:t>Đáp số: </a:t>
            </a:r>
            <a:r>
              <a:rPr lang="en-US" sz="2800" b="1" dirty="0" smtClean="0">
                <a:cs typeface="Calibri" panose="020F0502020204030204" pitchFamily="34" charset="0"/>
              </a:rPr>
              <a:t>20</a:t>
            </a:r>
            <a:r>
              <a:rPr lang="en-US" sz="2800" b="1" dirty="0" smtClean="0">
                <a:cs typeface="Times New Roman" panose="02020603050405020304" pitchFamily="18" charset="0"/>
              </a:rPr>
              <a:t>0 km</a:t>
            </a:r>
            <a:endParaRPr lang="vi-VN" sz="2800" b="1" dirty="0">
              <a:cs typeface="Times New Roman" panose="02020603050405020304" pitchFamily="18" charset="0"/>
            </a:endParaRPr>
          </a:p>
        </p:txBody>
      </p:sp>
      <p:pic>
        <p:nvPicPr>
          <p:cNvPr id="12" name="图片 2">
            <a:extLst>
              <a:ext uri="{FF2B5EF4-FFF2-40B4-BE49-F238E27FC236}">
                <a16:creationId xmlns:a16="http://schemas.microsoft.com/office/drawing/2014/main" id="{0FB691FB-FF0B-4994-925A-B85C23AF65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392" b="68042"/>
          <a:stretch/>
        </p:blipFill>
        <p:spPr>
          <a:xfrm flipH="1">
            <a:off x="8113486" y="0"/>
            <a:ext cx="4703354" cy="2191657"/>
          </a:xfrm>
          <a:prstGeom prst="rect">
            <a:avLst/>
          </a:prstGeom>
        </p:spPr>
      </p:pic>
      <p:pic>
        <p:nvPicPr>
          <p:cNvPr id="13" name="图片 1">
            <a:extLst>
              <a:ext uri="{FF2B5EF4-FFF2-40B4-BE49-F238E27FC236}">
                <a16:creationId xmlns:a16="http://schemas.microsoft.com/office/drawing/2014/main" id="{B9D70164-7A1E-451C-8BEB-9482D59B7D8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3" t="80212" r="15345"/>
          <a:stretch/>
        </p:blipFill>
        <p:spPr>
          <a:xfrm flipH="1">
            <a:off x="0" y="5500914"/>
            <a:ext cx="12192000" cy="135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51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769014"/>
              </p:ext>
            </p:extLst>
          </p:nvPr>
        </p:nvGraphicFramePr>
        <p:xfrm>
          <a:off x="3185899" y="1669944"/>
          <a:ext cx="8980312" cy="51878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5078">
                  <a:extLst>
                    <a:ext uri="{9D8B030D-6E8A-4147-A177-3AD203B41FA5}">
                      <a16:colId xmlns:a16="http://schemas.microsoft.com/office/drawing/2014/main" val="3910722948"/>
                    </a:ext>
                  </a:extLst>
                </a:gridCol>
                <a:gridCol w="2245078">
                  <a:extLst>
                    <a:ext uri="{9D8B030D-6E8A-4147-A177-3AD203B41FA5}">
                      <a16:colId xmlns:a16="http://schemas.microsoft.com/office/drawing/2014/main" val="3325126769"/>
                    </a:ext>
                  </a:extLst>
                </a:gridCol>
                <a:gridCol w="2245078">
                  <a:extLst>
                    <a:ext uri="{9D8B030D-6E8A-4147-A177-3AD203B41FA5}">
                      <a16:colId xmlns:a16="http://schemas.microsoft.com/office/drawing/2014/main" val="1494731492"/>
                    </a:ext>
                  </a:extLst>
                </a:gridCol>
                <a:gridCol w="2245078">
                  <a:extLst>
                    <a:ext uri="{9D8B030D-6E8A-4147-A177-3AD203B41FA5}">
                      <a16:colId xmlns:a16="http://schemas.microsoft.com/office/drawing/2014/main" val="866240019"/>
                    </a:ext>
                  </a:extLst>
                </a:gridCol>
              </a:tblGrid>
              <a:tr h="147938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ki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lô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-gam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gạo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bao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3283853"/>
                  </a:ext>
                </a:extLst>
              </a:tr>
              <a:tr h="370847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bao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gạo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830363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883" y="2278176"/>
            <a:ext cx="661574" cy="66157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601135" y="1641563"/>
            <a:ext cx="1290352" cy="99888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smtClean="0">
                <a:cs typeface="Times New Roman" panose="02020603050405020304" pitchFamily="18" charset="0"/>
              </a:rPr>
              <a:t>5kg</a:t>
            </a:r>
            <a:endParaRPr lang="en-US" sz="3200"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607" y="3144651"/>
            <a:ext cx="661574" cy="6615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237" y="3141900"/>
            <a:ext cx="661574" cy="6615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639" y="3141900"/>
            <a:ext cx="661574" cy="6615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299" y="3141900"/>
            <a:ext cx="661574" cy="66157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711" y="3141900"/>
            <a:ext cx="661574" cy="66157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090" y="3889768"/>
            <a:ext cx="661574" cy="66157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720" y="3887017"/>
            <a:ext cx="661574" cy="66157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122" y="3887017"/>
            <a:ext cx="661574" cy="66157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782" y="3887017"/>
            <a:ext cx="661574" cy="66157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194" y="3887017"/>
            <a:ext cx="661574" cy="66157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090" y="4567420"/>
            <a:ext cx="661574" cy="66157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720" y="4564669"/>
            <a:ext cx="661574" cy="66157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122" y="4564669"/>
            <a:ext cx="661574" cy="66157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782" y="4564669"/>
            <a:ext cx="661574" cy="66157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194" y="4564669"/>
            <a:ext cx="661574" cy="66157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090" y="5315289"/>
            <a:ext cx="661574" cy="66157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720" y="5312538"/>
            <a:ext cx="661574" cy="66157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122" y="5312538"/>
            <a:ext cx="661574" cy="66157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782" y="5312538"/>
            <a:ext cx="661574" cy="66157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194" y="5312538"/>
            <a:ext cx="661574" cy="661574"/>
          </a:xfrm>
          <a:prstGeom prst="rect">
            <a:avLst/>
          </a:prstGeom>
        </p:spPr>
      </p:pic>
      <p:sp>
        <p:nvSpPr>
          <p:cNvPr id="34" name="Left Brace 33"/>
          <p:cNvSpPr/>
          <p:nvPr/>
        </p:nvSpPr>
        <p:spPr>
          <a:xfrm rot="16200000">
            <a:off x="6340859" y="5088427"/>
            <a:ext cx="283240" cy="1909619"/>
          </a:xfrm>
          <a:prstGeom prst="leftBrace">
            <a:avLst>
              <a:gd name="adj1" fmla="val 17144"/>
              <a:gd name="adj2" fmla="val 49617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5892083" y="6334577"/>
            <a:ext cx="1389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cs typeface="Times New Roman" panose="02020603050405020304" pitchFamily="18" charset="0"/>
              </a:rPr>
              <a:t>20 bao</a:t>
            </a:r>
            <a:endParaRPr lang="en-US" sz="2800">
              <a:cs typeface="Times New Roman" panose="02020603050405020304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8056581" y="1649141"/>
            <a:ext cx="1527815" cy="99888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smtClean="0">
                <a:cs typeface="Times New Roman" panose="02020603050405020304" pitchFamily="18" charset="0"/>
              </a:rPr>
              <a:t>10kg</a:t>
            </a:r>
            <a:endParaRPr lang="en-US" sz="3200">
              <a:cs typeface="Times New Roman" panose="02020603050405020304" pitchFamily="18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255" y="1775633"/>
            <a:ext cx="1202860" cy="120286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089" y="3065327"/>
            <a:ext cx="1202860" cy="120286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475" y="3078497"/>
            <a:ext cx="1202860" cy="120286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911" y="3065326"/>
            <a:ext cx="1202860" cy="120286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001" y="3081243"/>
            <a:ext cx="1202860" cy="120286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289" y="4142820"/>
            <a:ext cx="1202860" cy="120286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045" y="4137363"/>
            <a:ext cx="1202860" cy="120286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911" y="4159149"/>
            <a:ext cx="1202860" cy="120286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004" y="4158173"/>
            <a:ext cx="1202860" cy="120286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43" y="5130695"/>
            <a:ext cx="1202860" cy="120286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111" y="5149906"/>
            <a:ext cx="1202860" cy="1202860"/>
          </a:xfrm>
          <a:prstGeom prst="rect">
            <a:avLst/>
          </a:prstGeom>
        </p:spPr>
      </p:pic>
      <p:sp>
        <p:nvSpPr>
          <p:cNvPr id="52" name="Left Brace 51"/>
          <p:cNvSpPr/>
          <p:nvPr/>
        </p:nvSpPr>
        <p:spPr>
          <a:xfrm rot="16200000">
            <a:off x="8652524" y="5321246"/>
            <a:ext cx="283240" cy="1909619"/>
          </a:xfrm>
          <a:prstGeom prst="leftBrace">
            <a:avLst>
              <a:gd name="adj1" fmla="val 17144"/>
              <a:gd name="adj2" fmla="val 49617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8271566" y="6408755"/>
            <a:ext cx="1389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cs typeface="Times New Roman" panose="02020603050405020304" pitchFamily="18" charset="0"/>
              </a:rPr>
              <a:t>1</a:t>
            </a:r>
            <a:r>
              <a:rPr lang="en-US" sz="2800" smtClean="0">
                <a:cs typeface="Times New Roman" panose="02020603050405020304" pitchFamily="18" charset="0"/>
              </a:rPr>
              <a:t>0 bao</a:t>
            </a:r>
            <a:endParaRPr lang="en-US" sz="2800">
              <a:cs typeface="Times New Roman" panose="02020603050405020304" pitchFamily="18" charset="0"/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677" y="1481473"/>
            <a:ext cx="1835055" cy="1835055"/>
          </a:xfrm>
          <a:prstGeom prst="rect">
            <a:avLst/>
          </a:prstGeom>
        </p:spPr>
      </p:pic>
      <p:sp>
        <p:nvSpPr>
          <p:cNvPr id="55" name="Oval 54"/>
          <p:cNvSpPr/>
          <p:nvPr/>
        </p:nvSpPr>
        <p:spPr>
          <a:xfrm>
            <a:off x="10573498" y="1649141"/>
            <a:ext cx="1527815" cy="99888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cs typeface="Times New Roman" panose="02020603050405020304" pitchFamily="18" charset="0"/>
              </a:rPr>
              <a:t>2</a:t>
            </a:r>
            <a:r>
              <a:rPr lang="en-US" sz="3200" smtClean="0">
                <a:cs typeface="Times New Roman" panose="02020603050405020304" pitchFamily="18" charset="0"/>
              </a:rPr>
              <a:t>0kg</a:t>
            </a:r>
            <a:endParaRPr lang="en-US" sz="3200">
              <a:cs typeface="Times New Roman" panose="02020603050405020304" pitchFamily="18" charset="0"/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261" y="3106225"/>
            <a:ext cx="1835055" cy="1835055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242" y="3110641"/>
            <a:ext cx="1835055" cy="1835055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424" y="3089838"/>
            <a:ext cx="1835055" cy="1835055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207" y="4530863"/>
            <a:ext cx="1835055" cy="1835055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045" y="4546827"/>
            <a:ext cx="1835055" cy="1835055"/>
          </a:xfrm>
          <a:prstGeom prst="rect">
            <a:avLst/>
          </a:prstGeom>
        </p:spPr>
      </p:pic>
      <p:sp>
        <p:nvSpPr>
          <p:cNvPr id="61" name="Left Brace 60"/>
          <p:cNvSpPr/>
          <p:nvPr/>
        </p:nvSpPr>
        <p:spPr>
          <a:xfrm rot="16200000">
            <a:off x="10870219" y="5312896"/>
            <a:ext cx="283240" cy="1909619"/>
          </a:xfrm>
          <a:prstGeom prst="leftBrace">
            <a:avLst>
              <a:gd name="adj1" fmla="val 17144"/>
              <a:gd name="adj2" fmla="val 49617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10484792" y="6356224"/>
            <a:ext cx="1389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cs typeface="Times New Roman" panose="02020603050405020304" pitchFamily="18" charset="0"/>
              </a:rPr>
              <a:t>5 bao</a:t>
            </a:r>
            <a:endParaRPr lang="en-US" sz="2800"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27675" y="29010"/>
            <a:ext cx="8490857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smtClean="0">
                <a:cs typeface="Times New Roman" panose="02020603050405020304" pitchFamily="18" charset="0"/>
              </a:rPr>
              <a:t>a) Ví dụ</a:t>
            </a:r>
            <a:r>
              <a:rPr lang="en-US" sz="2800" smtClean="0">
                <a:cs typeface="Times New Roman" panose="02020603050405020304" pitchFamily="18" charset="0"/>
              </a:rPr>
              <a:t>: </a:t>
            </a:r>
            <a:r>
              <a:rPr lang="en-US" sz="2800" b="1" smtClean="0">
                <a:cs typeface="Times New Roman" panose="02020603050405020304" pitchFamily="18" charset="0"/>
              </a:rPr>
              <a:t>Có 100kg gạo được chia đều vào các bao</a:t>
            </a:r>
            <a:endParaRPr lang="en-US" sz="2800" b="1"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4316"/>
            <a:ext cx="3341744" cy="5929419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1448972" y="614436"/>
            <a:ext cx="94104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cs typeface="Times New Roman" panose="02020603050405020304" pitchFamily="18" charset="0"/>
              </a:rPr>
              <a:t>Bảng dưới đây cho biết số bao gạo có được khi chia hết số gạo đó vào các bao, mỗi bao đựng 5kg, 10kg, 20kg:</a:t>
            </a:r>
            <a:endParaRPr lang="en-US" sz="2800"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64291" y="4371661"/>
            <a:ext cx="1552290" cy="135987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smtClean="0">
                <a:cs typeface="Times New Roman" panose="02020603050405020304" pitchFamily="18" charset="0"/>
              </a:rPr>
              <a:t>100kg gạo</a:t>
            </a:r>
            <a:endParaRPr lang="en-US" sz="2800">
              <a:cs typeface="Times New Roman" panose="02020603050405020304" pitchFamily="18" charset="0"/>
            </a:endParaRPr>
          </a:p>
        </p:txBody>
      </p:sp>
      <p:pic>
        <p:nvPicPr>
          <p:cNvPr id="67" name="图片 20" descr="r w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16594" y="-11955"/>
            <a:ext cx="1753516" cy="105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67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3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5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8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1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4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7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0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4" grpId="0" animBg="1"/>
      <p:bldP spid="35" grpId="0"/>
      <p:bldP spid="36" grpId="0"/>
      <p:bldP spid="52" grpId="0" animBg="1"/>
      <p:bldP spid="53" grpId="0"/>
      <p:bldP spid="55" grpId="0"/>
      <p:bldP spid="61" grpId="0" animBg="1"/>
      <p:bldP spid="62" grpId="0"/>
      <p:bldP spid="2" grpId="0"/>
      <p:bldP spid="66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528351"/>
              </p:ext>
            </p:extLst>
          </p:nvPr>
        </p:nvGraphicFramePr>
        <p:xfrm>
          <a:off x="1338049" y="926994"/>
          <a:ext cx="8980312" cy="51878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5078">
                  <a:extLst>
                    <a:ext uri="{9D8B030D-6E8A-4147-A177-3AD203B41FA5}">
                      <a16:colId xmlns:a16="http://schemas.microsoft.com/office/drawing/2014/main" val="3910722948"/>
                    </a:ext>
                  </a:extLst>
                </a:gridCol>
                <a:gridCol w="2245078">
                  <a:extLst>
                    <a:ext uri="{9D8B030D-6E8A-4147-A177-3AD203B41FA5}">
                      <a16:colId xmlns:a16="http://schemas.microsoft.com/office/drawing/2014/main" val="3325126769"/>
                    </a:ext>
                  </a:extLst>
                </a:gridCol>
                <a:gridCol w="2245078">
                  <a:extLst>
                    <a:ext uri="{9D8B030D-6E8A-4147-A177-3AD203B41FA5}">
                      <a16:colId xmlns:a16="http://schemas.microsoft.com/office/drawing/2014/main" val="1494731492"/>
                    </a:ext>
                  </a:extLst>
                </a:gridCol>
                <a:gridCol w="2245078">
                  <a:extLst>
                    <a:ext uri="{9D8B030D-6E8A-4147-A177-3AD203B41FA5}">
                      <a16:colId xmlns:a16="http://schemas.microsoft.com/office/drawing/2014/main" val="866240019"/>
                    </a:ext>
                  </a:extLst>
                </a:gridCol>
              </a:tblGrid>
              <a:tr h="147938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ki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lô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-gam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gạo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bao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3283853"/>
                  </a:ext>
                </a:extLst>
              </a:tr>
              <a:tr h="370847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bao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gạo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830363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033" y="1535226"/>
            <a:ext cx="661574" cy="66157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753285" y="898613"/>
            <a:ext cx="1290352" cy="99888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smtClean="0">
                <a:cs typeface="Times New Roman" panose="02020603050405020304" pitchFamily="18" charset="0"/>
              </a:rPr>
              <a:t>5kg</a:t>
            </a:r>
            <a:endParaRPr lang="en-US" sz="3200"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757" y="2401701"/>
            <a:ext cx="661574" cy="6615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387" y="2398950"/>
            <a:ext cx="661574" cy="6615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789" y="2398950"/>
            <a:ext cx="661574" cy="6615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449" y="2398950"/>
            <a:ext cx="661574" cy="6615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861" y="2398950"/>
            <a:ext cx="661574" cy="6615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240" y="3146818"/>
            <a:ext cx="661574" cy="6615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870" y="3144067"/>
            <a:ext cx="661574" cy="6615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272" y="3144067"/>
            <a:ext cx="661574" cy="6615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932" y="3144067"/>
            <a:ext cx="661574" cy="6615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344" y="3144067"/>
            <a:ext cx="661574" cy="6615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240" y="3824470"/>
            <a:ext cx="661574" cy="66157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870" y="3821719"/>
            <a:ext cx="661574" cy="66157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272" y="3821719"/>
            <a:ext cx="661574" cy="66157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932" y="3821719"/>
            <a:ext cx="661574" cy="66157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344" y="3821719"/>
            <a:ext cx="661574" cy="66157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240" y="4572339"/>
            <a:ext cx="661574" cy="66157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870" y="4569588"/>
            <a:ext cx="661574" cy="66157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272" y="4569588"/>
            <a:ext cx="661574" cy="66157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932" y="4569588"/>
            <a:ext cx="661574" cy="66157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344" y="4569588"/>
            <a:ext cx="661574" cy="661574"/>
          </a:xfrm>
          <a:prstGeom prst="rect">
            <a:avLst/>
          </a:prstGeom>
        </p:spPr>
      </p:pic>
      <p:sp>
        <p:nvSpPr>
          <p:cNvPr id="25" name="Left Brace 24"/>
          <p:cNvSpPr/>
          <p:nvPr/>
        </p:nvSpPr>
        <p:spPr>
          <a:xfrm rot="16200000">
            <a:off x="4493009" y="4345477"/>
            <a:ext cx="283240" cy="1909619"/>
          </a:xfrm>
          <a:prstGeom prst="leftBrace">
            <a:avLst>
              <a:gd name="adj1" fmla="val 17144"/>
              <a:gd name="adj2" fmla="val 49617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044233" y="5591627"/>
            <a:ext cx="1389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cs typeface="Times New Roman" panose="02020603050405020304" pitchFamily="18" charset="0"/>
              </a:rPr>
              <a:t>20 bao</a:t>
            </a:r>
            <a:endParaRPr lang="en-US" sz="2800">
              <a:cs typeface="Times New Roman" panose="02020603050405020304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6208731" y="906191"/>
            <a:ext cx="1527815" cy="99888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smtClean="0">
                <a:cs typeface="Times New Roman" panose="02020603050405020304" pitchFamily="18" charset="0"/>
              </a:rPr>
              <a:t>10kg</a:t>
            </a:r>
            <a:endParaRPr lang="en-US" sz="3200">
              <a:cs typeface="Times New Roman" panose="02020603050405020304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405" y="1032683"/>
            <a:ext cx="1202860" cy="120286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239" y="2322377"/>
            <a:ext cx="1202860" cy="120286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625" y="2335547"/>
            <a:ext cx="1202860" cy="120286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061" y="2322376"/>
            <a:ext cx="1202860" cy="120286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151" y="2338293"/>
            <a:ext cx="1202860" cy="120286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439" y="3399870"/>
            <a:ext cx="1202860" cy="120286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195" y="3394413"/>
            <a:ext cx="1202860" cy="120286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061" y="3416199"/>
            <a:ext cx="1202860" cy="120286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154" y="3415223"/>
            <a:ext cx="1202860" cy="120286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993" y="4387745"/>
            <a:ext cx="1202860" cy="120286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261" y="4406956"/>
            <a:ext cx="1202860" cy="1202860"/>
          </a:xfrm>
          <a:prstGeom prst="rect">
            <a:avLst/>
          </a:prstGeom>
        </p:spPr>
      </p:pic>
      <p:sp>
        <p:nvSpPr>
          <p:cNvPr id="39" name="Left Brace 38"/>
          <p:cNvSpPr/>
          <p:nvPr/>
        </p:nvSpPr>
        <p:spPr>
          <a:xfrm rot="16200000">
            <a:off x="6804674" y="4578296"/>
            <a:ext cx="283240" cy="1909619"/>
          </a:xfrm>
          <a:prstGeom prst="leftBrace">
            <a:avLst>
              <a:gd name="adj1" fmla="val 17144"/>
              <a:gd name="adj2" fmla="val 49617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6423716" y="5665805"/>
            <a:ext cx="1389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cs typeface="Times New Roman" panose="02020603050405020304" pitchFamily="18" charset="0"/>
              </a:rPr>
              <a:t>1</a:t>
            </a:r>
            <a:r>
              <a:rPr lang="en-US" sz="2800" smtClean="0">
                <a:cs typeface="Times New Roman" panose="02020603050405020304" pitchFamily="18" charset="0"/>
              </a:rPr>
              <a:t>0 bao</a:t>
            </a:r>
            <a:endParaRPr lang="en-US" sz="2800">
              <a:cs typeface="Times New Roman" panose="02020603050405020304" pitchFamily="18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27" y="738523"/>
            <a:ext cx="1835055" cy="1835055"/>
          </a:xfrm>
          <a:prstGeom prst="rect">
            <a:avLst/>
          </a:prstGeom>
        </p:spPr>
      </p:pic>
      <p:sp>
        <p:nvSpPr>
          <p:cNvPr id="42" name="Oval 41"/>
          <p:cNvSpPr/>
          <p:nvPr/>
        </p:nvSpPr>
        <p:spPr>
          <a:xfrm>
            <a:off x="8725648" y="906191"/>
            <a:ext cx="1527815" cy="99888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cs typeface="Times New Roman" panose="02020603050405020304" pitchFamily="18" charset="0"/>
              </a:rPr>
              <a:t>2</a:t>
            </a:r>
            <a:r>
              <a:rPr lang="en-US" sz="3200" smtClean="0">
                <a:cs typeface="Times New Roman" panose="02020603050405020304" pitchFamily="18" charset="0"/>
              </a:rPr>
              <a:t>0kg</a:t>
            </a:r>
            <a:endParaRPr lang="en-US" sz="3200">
              <a:cs typeface="Times New Roman" panose="02020603050405020304" pitchFamily="18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411" y="2363275"/>
            <a:ext cx="1835055" cy="183505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392" y="2367691"/>
            <a:ext cx="1835055" cy="183505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574" y="2346888"/>
            <a:ext cx="1835055" cy="183505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357" y="3787913"/>
            <a:ext cx="1835055" cy="183505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195" y="3803877"/>
            <a:ext cx="1835055" cy="1835055"/>
          </a:xfrm>
          <a:prstGeom prst="rect">
            <a:avLst/>
          </a:prstGeom>
        </p:spPr>
      </p:pic>
      <p:sp>
        <p:nvSpPr>
          <p:cNvPr id="48" name="Left Brace 47"/>
          <p:cNvSpPr/>
          <p:nvPr/>
        </p:nvSpPr>
        <p:spPr>
          <a:xfrm rot="16200000">
            <a:off x="9022369" y="4569946"/>
            <a:ext cx="283240" cy="1909619"/>
          </a:xfrm>
          <a:prstGeom prst="leftBrace">
            <a:avLst>
              <a:gd name="adj1" fmla="val 17144"/>
              <a:gd name="adj2" fmla="val 49617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8636942" y="5613274"/>
            <a:ext cx="1389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cs typeface="Times New Roman" panose="02020603050405020304" pitchFamily="18" charset="0"/>
              </a:rPr>
              <a:t>5 bao</a:t>
            </a:r>
            <a:endParaRPr lang="en-US" sz="2800">
              <a:cs typeface="Times New Roman" panose="02020603050405020304" pitchFamily="18" charset="0"/>
            </a:endParaRPr>
          </a:p>
        </p:txBody>
      </p:sp>
      <p:sp>
        <p:nvSpPr>
          <p:cNvPr id="50" name="Curved Down Arrow 49"/>
          <p:cNvSpPr/>
          <p:nvPr/>
        </p:nvSpPr>
        <p:spPr>
          <a:xfrm>
            <a:off x="4294272" y="685888"/>
            <a:ext cx="2582990" cy="518872"/>
          </a:xfrm>
          <a:prstGeom prst="curvedDownArrow">
            <a:avLst>
              <a:gd name="adj1" fmla="val 25000"/>
              <a:gd name="adj2" fmla="val 50000"/>
              <a:gd name="adj3" fmla="val 352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939921" y="261124"/>
            <a:ext cx="2193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cs typeface="Times New Roman" panose="02020603050405020304" pitchFamily="18" charset="0"/>
              </a:rPr>
              <a:t>Gấp lên 2 lần</a:t>
            </a:r>
            <a:endParaRPr lang="en-US" sz="2800">
              <a:cs typeface="Times New Roman" panose="02020603050405020304" pitchFamily="18" charset="0"/>
            </a:endParaRPr>
          </a:p>
        </p:txBody>
      </p:sp>
      <p:sp>
        <p:nvSpPr>
          <p:cNvPr id="52" name="Curved Up Arrow 51"/>
          <p:cNvSpPr/>
          <p:nvPr/>
        </p:nvSpPr>
        <p:spPr>
          <a:xfrm>
            <a:off x="4548724" y="6042895"/>
            <a:ext cx="2444677" cy="35567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818973" y="6354688"/>
            <a:ext cx="2193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cs typeface="Times New Roman" panose="02020603050405020304" pitchFamily="18" charset="0"/>
              </a:rPr>
              <a:t>Giảm đi 2 lần</a:t>
            </a:r>
            <a:endParaRPr lang="en-US" sz="2800">
              <a:cs typeface="Times New Roman" panose="02020603050405020304" pitchFamily="18" charset="0"/>
            </a:endParaRPr>
          </a:p>
        </p:txBody>
      </p:sp>
      <p:sp>
        <p:nvSpPr>
          <p:cNvPr id="54" name="Curved Down Arrow 53"/>
          <p:cNvSpPr/>
          <p:nvPr/>
        </p:nvSpPr>
        <p:spPr>
          <a:xfrm>
            <a:off x="3902870" y="105721"/>
            <a:ext cx="5546193" cy="1136210"/>
          </a:xfrm>
          <a:prstGeom prst="curvedDownArrow">
            <a:avLst>
              <a:gd name="adj1" fmla="val 25000"/>
              <a:gd name="adj2" fmla="val 50000"/>
              <a:gd name="adj3" fmla="val 352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468814" y="70839"/>
            <a:ext cx="2193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cs typeface="Times New Roman" panose="02020603050405020304" pitchFamily="18" charset="0"/>
              </a:rPr>
              <a:t>Gấp lên 4 lần</a:t>
            </a:r>
            <a:endParaRPr lang="en-US" sz="2800">
              <a:cs typeface="Times New Roman" panose="02020603050405020304" pitchFamily="18" charset="0"/>
            </a:endParaRPr>
          </a:p>
        </p:txBody>
      </p:sp>
      <p:sp>
        <p:nvSpPr>
          <p:cNvPr id="56" name="Curved Up Arrow 55"/>
          <p:cNvSpPr/>
          <p:nvPr/>
        </p:nvSpPr>
        <p:spPr>
          <a:xfrm>
            <a:off x="4701124" y="5949047"/>
            <a:ext cx="4310450" cy="46813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449976" y="6237386"/>
            <a:ext cx="2193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cs typeface="Times New Roman" panose="02020603050405020304" pitchFamily="18" charset="0"/>
              </a:rPr>
              <a:t>Giảm đi 4 lần</a:t>
            </a:r>
            <a:endParaRPr lang="en-US" sz="2800">
              <a:cs typeface="Times New Roman" panose="02020603050405020304" pitchFamily="18" charset="0"/>
            </a:endParaRPr>
          </a:p>
        </p:txBody>
      </p:sp>
      <p:pic>
        <p:nvPicPr>
          <p:cNvPr id="58" name="图片 2">
            <a:extLst>
              <a:ext uri="{FF2B5EF4-FFF2-40B4-BE49-F238E27FC236}">
                <a16:creationId xmlns:a16="http://schemas.microsoft.com/office/drawing/2014/main" id="{59F9362E-FB1C-40B7-9991-DB7D105A80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0059"/>
            <a:ext cx="1138243" cy="3589241"/>
          </a:xfrm>
          <a:prstGeom prst="rect">
            <a:avLst/>
          </a:prstGeom>
        </p:spPr>
      </p:pic>
      <p:pic>
        <p:nvPicPr>
          <p:cNvPr id="59" name="图片 4">
            <a:extLst>
              <a:ext uri="{FF2B5EF4-FFF2-40B4-BE49-F238E27FC236}">
                <a16:creationId xmlns:a16="http://schemas.microsoft.com/office/drawing/2014/main" id="{A008D724-B526-4479-BC20-152AFDDE9B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450" y="-146505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74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/>
      <p:bldP spid="52" grpId="0" animBg="1"/>
      <p:bldP spid="53" grpId="0"/>
      <p:bldP spid="54" grpId="0" animBg="1"/>
      <p:bldP spid="55" grpId="0"/>
      <p:bldP spid="56" grpId="0" animBg="1"/>
      <p:bldP spid="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2">
            <a:extLst>
              <a:ext uri="{FF2B5EF4-FFF2-40B4-BE49-F238E27FC236}">
                <a16:creationId xmlns:a16="http://schemas.microsoft.com/office/drawing/2014/main" id="{59F9362E-FB1C-40B7-9991-DB7D105A80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53" y="1015663"/>
            <a:ext cx="1710328" cy="394182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895874E-DFB9-47B8-A9A3-6A361B27F2EB}"/>
              </a:ext>
            </a:extLst>
          </p:cNvPr>
          <p:cNvSpPr txBox="1"/>
          <p:nvPr/>
        </p:nvSpPr>
        <p:spPr>
          <a:xfrm>
            <a:off x="5610128" y="302921"/>
            <a:ext cx="58813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6000" b="1" smtClean="0">
                <a:solidFill>
                  <a:srgbClr val="FF6666"/>
                </a:solidFill>
                <a:ea typeface="字魂36号-正文宋楷" panose="02000000000000000000" pitchFamily="2" charset="-122"/>
              </a:rPr>
              <a:t>Nhận xét</a:t>
            </a:r>
            <a:endParaRPr lang="zh-CN" altLang="en-US" sz="6000" b="1" dirty="0">
              <a:solidFill>
                <a:srgbClr val="FF6666"/>
              </a:solidFill>
              <a:ea typeface="字魂36号-正文宋楷" panose="02000000000000000000" pitchFamily="2" charset="-122"/>
            </a:endParaRPr>
          </a:p>
        </p:txBody>
      </p:sp>
      <p:sp>
        <p:nvSpPr>
          <p:cNvPr id="7" name="TextBox 29">
            <a:extLst>
              <a:ext uri="{FF2B5EF4-FFF2-40B4-BE49-F238E27FC236}">
                <a16:creationId xmlns:a16="http://schemas.microsoft.com/office/drawing/2014/main" id="{C1A362E3-3674-4BED-AD58-1F32F9E569F5}"/>
              </a:ext>
            </a:extLst>
          </p:cNvPr>
          <p:cNvSpPr txBox="1"/>
          <p:nvPr/>
        </p:nvSpPr>
        <p:spPr>
          <a:xfrm>
            <a:off x="4709692" y="1278417"/>
            <a:ext cx="645795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828434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spc="30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a typeface="字魂36号-正文宋楷" panose="02000000000000000000" pitchFamily="2" charset="-122"/>
                <a:cs typeface="Times New Roman" panose="02020603050405020304" pitchFamily="18" charset="0"/>
              </a:rPr>
              <a:t>Khi số ki-lô-gam gạo ở mỗi bao gấp lên bao nhiêu lần thì số bao gạo có được lại giảm đi bấy nhiêu lần.</a:t>
            </a:r>
            <a:endParaRPr lang="en-US" sz="3600" spc="300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accent3">
                  <a:lumMod val="75000"/>
                </a:schemeClr>
              </a:solidFill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" name="图片 5">
            <a:extLst>
              <a:ext uri="{FF2B5EF4-FFF2-40B4-BE49-F238E27FC236}">
                <a16:creationId xmlns:a16="http://schemas.microsoft.com/office/drawing/2014/main" id="{C23C67CF-8490-4514-9B1B-BF9E5ADE35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03" y="1390765"/>
            <a:ext cx="3643086" cy="5165043"/>
          </a:xfrm>
          <a:prstGeom prst="rect">
            <a:avLst/>
          </a:prstGeom>
        </p:spPr>
      </p:pic>
      <p:pic>
        <p:nvPicPr>
          <p:cNvPr id="10" name="图片 2">
            <a:extLst>
              <a:ext uri="{FF2B5EF4-FFF2-40B4-BE49-F238E27FC236}">
                <a16:creationId xmlns:a16="http://schemas.microsoft.com/office/drawing/2014/main" id="{0FB691FB-FF0B-4994-925A-B85C23AF651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44" r="45430"/>
          <a:stretch/>
        </p:blipFill>
        <p:spPr>
          <a:xfrm flipH="1">
            <a:off x="0" y="3673725"/>
            <a:ext cx="1219200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11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9010"/>
            <a:ext cx="11582400" cy="13849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00050" indent="-400050" algn="just"/>
            <a:r>
              <a:rPr lang="en-US" sz="2800" b="1" smtClean="0">
                <a:cs typeface="Times New Roman" panose="02020603050405020304" pitchFamily="18" charset="0"/>
              </a:rPr>
              <a:t>b) Bài toán: Muốn đắp xong nền nhà trong 2 ngày, cần có 12 người. Hỏi muốn đắp xong nền nhà đó trong 4 ngày thì cần có bao nhiêu người? (Mức làm của mỗi người như nhau)</a:t>
            </a:r>
            <a:endParaRPr lang="en-US" sz="2800" b="1">
              <a:cs typeface="Times New Roman" panose="02020603050405020304" pitchFamily="18" charset="0"/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583323" y="1782302"/>
            <a:ext cx="1720850" cy="488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00" b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Cách 1: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81000" y="1774825"/>
            <a:ext cx="237648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00" b="1" u="sng">
                <a:solidFill>
                  <a:srgbClr val="008000"/>
                </a:solidFill>
                <a:latin typeface="+mn-lt"/>
              </a:rPr>
              <a:t>Tóm tắt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193297" y="2247212"/>
            <a:ext cx="193516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00" b="1" u="sng">
                <a:solidFill>
                  <a:srgbClr val="008000"/>
                </a:solidFill>
                <a:latin typeface="+mn-lt"/>
              </a:rPr>
              <a:t>Bài giải: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3583323" y="2736162"/>
            <a:ext cx="91551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000">
                <a:latin typeface="+mn-lt"/>
                <a:cs typeface="Times New Roman" panose="02020603050405020304" pitchFamily="18" charset="0"/>
              </a:rPr>
              <a:t>Muốn đắp xong nền nhà trong 1 ngày cần số người là:</a:t>
            </a:r>
          </a:p>
          <a:p>
            <a:pPr algn="ctr"/>
            <a:r>
              <a:rPr lang="en-US" altLang="en-US" sz="3000">
                <a:latin typeface="+mn-lt"/>
                <a:cs typeface="Times New Roman" panose="02020603050405020304" pitchFamily="18" charset="0"/>
              </a:rPr>
              <a:t>	12 x 2 = 24 (người) (*)</a:t>
            </a: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129382" y="2272170"/>
            <a:ext cx="3292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+mn-lt"/>
                <a:cs typeface="Times New Roman" panose="02020603050405020304" pitchFamily="18" charset="0"/>
              </a:rPr>
              <a:t>2 ngày: 12 </a:t>
            </a:r>
            <a:r>
              <a:rPr lang="en-US" altLang="en-US" sz="2800" smtClean="0">
                <a:latin typeface="+mn-lt"/>
                <a:cs typeface="Times New Roman" panose="02020603050405020304" pitchFamily="18" charset="0"/>
              </a:rPr>
              <a:t>người</a:t>
            </a:r>
            <a:endParaRPr lang="en-US" altLang="en-US" sz="280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3200400" y="3751118"/>
            <a:ext cx="920115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000">
                <a:latin typeface="+mn-lt"/>
                <a:cs typeface="Times New Roman" panose="02020603050405020304" pitchFamily="18" charset="0"/>
              </a:rPr>
              <a:t>Muốn đắp xong nền nhà trong 4 ngày cần số người là:</a:t>
            </a:r>
          </a:p>
          <a:p>
            <a:pPr algn="ctr"/>
            <a:r>
              <a:rPr lang="en-US" altLang="en-US" sz="3000">
                <a:latin typeface="+mn-lt"/>
                <a:cs typeface="Times New Roman" panose="02020603050405020304" pitchFamily="18" charset="0"/>
              </a:rPr>
              <a:t>	24 : 4 = 6 (</a:t>
            </a:r>
            <a:r>
              <a:rPr lang="en-US" altLang="en-US" sz="3000" smtClean="0">
                <a:latin typeface="+mn-lt"/>
                <a:cs typeface="Times New Roman" panose="02020603050405020304" pitchFamily="18" charset="0"/>
              </a:rPr>
              <a:t>người)</a:t>
            </a:r>
          </a:p>
          <a:p>
            <a:pPr algn="ctr"/>
            <a:r>
              <a:rPr lang="en-US" altLang="en-US" sz="3000" smtClean="0">
                <a:latin typeface="+mn-lt"/>
                <a:cs typeface="Times New Roman" panose="02020603050405020304" pitchFamily="18" charset="0"/>
              </a:rPr>
              <a:t>		                   Đáp số: 6 người</a:t>
            </a:r>
            <a:endParaRPr lang="en-US" altLang="en-US" sz="300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304173" y="5359665"/>
            <a:ext cx="8229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smtClean="0">
                <a:latin typeface="+mn-lt"/>
              </a:rPr>
              <a:t>(*)</a:t>
            </a:r>
            <a:r>
              <a:rPr lang="en-US" altLang="en-US" sz="3200" i="1" smtClean="0">
                <a:latin typeface="+mn-lt"/>
              </a:rPr>
              <a:t> </a:t>
            </a:r>
            <a:r>
              <a:rPr lang="en-US" altLang="en-US" sz="3200" b="1" i="1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Bước này là bước “rút về đơn vị”.</a:t>
            </a: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129381" y="2803785"/>
            <a:ext cx="3292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smtClean="0">
                <a:latin typeface="+mn-lt"/>
                <a:cs typeface="Times New Roman" panose="02020603050405020304" pitchFamily="18" charset="0"/>
              </a:rPr>
              <a:t>4 </a:t>
            </a:r>
            <a:r>
              <a:rPr lang="en-US" altLang="en-US" sz="2800">
                <a:latin typeface="+mn-lt"/>
                <a:cs typeface="Times New Roman" panose="02020603050405020304" pitchFamily="18" charset="0"/>
              </a:rPr>
              <a:t>ngày: …người?</a:t>
            </a:r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>
            <a:off x="7193297" y="465722"/>
            <a:ext cx="1066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>
            <a:off x="9671468" y="465722"/>
            <a:ext cx="128529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6219975" y="908167"/>
            <a:ext cx="1066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9174163" y="902435"/>
            <a:ext cx="2424279" cy="4946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" name="图片 2">
            <a:extLst>
              <a:ext uri="{FF2B5EF4-FFF2-40B4-BE49-F238E27FC236}">
                <a16:creationId xmlns:a16="http://schemas.microsoft.com/office/drawing/2014/main" id="{0FB691FB-FF0B-4994-925A-B85C23AF65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44" r="45430"/>
          <a:stretch/>
        </p:blipFill>
        <p:spPr>
          <a:xfrm>
            <a:off x="0" y="3673725"/>
            <a:ext cx="12192000" cy="3295650"/>
          </a:xfrm>
          <a:prstGeom prst="rect">
            <a:avLst/>
          </a:prstGeom>
        </p:spPr>
      </p:pic>
      <p:sp>
        <p:nvSpPr>
          <p:cNvPr id="19" name="Right Arrow 18"/>
          <p:cNvSpPr/>
          <p:nvPr/>
        </p:nvSpPr>
        <p:spPr>
          <a:xfrm>
            <a:off x="2757489" y="2271252"/>
            <a:ext cx="1047292" cy="46491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862554" y="2263775"/>
            <a:ext cx="3078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B050"/>
                </a:solidFill>
                <a:cs typeface="Times New Roman" panose="02020603050405020304" pitchFamily="18" charset="0"/>
              </a:rPr>
              <a:t>1 ngày: … người</a:t>
            </a:r>
            <a:endParaRPr lang="en-US" sz="2800" b="1">
              <a:solidFill>
                <a:srgbClr val="00B05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42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6" grpId="0"/>
      <p:bldP spid="7" grpId="0"/>
      <p:bldP spid="10" grpId="0"/>
      <p:bldP spid="11" grpId="0"/>
      <p:bldP spid="19" grpId="0" animBg="1"/>
      <p:bldP spid="19" grpId="1" animBg="1"/>
      <p:bldP spid="20" grpId="0"/>
      <p:bldP spid="2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222167" y="2399967"/>
            <a:ext cx="3482975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latin typeface="+mn-lt"/>
                <a:cs typeface="Times New Roman" panose="02020603050405020304" pitchFamily="18" charset="0"/>
              </a:rPr>
              <a:t>2 ngày:  12người</a:t>
            </a:r>
          </a:p>
          <a:p>
            <a:pPr>
              <a:spcBef>
                <a:spcPct val="50000"/>
              </a:spcBef>
            </a:pPr>
            <a:r>
              <a:rPr lang="en-US" altLang="en-US" sz="2800">
                <a:latin typeface="+mn-lt"/>
                <a:cs typeface="Times New Roman" panose="02020603050405020304" pitchFamily="18" charset="0"/>
              </a:rPr>
              <a:t>4 ngày: …người?</a:t>
            </a: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6857668" y="2327972"/>
            <a:ext cx="5213474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000">
                <a:latin typeface="+mn-lt"/>
                <a:cs typeface="Times New Roman" panose="02020603050405020304" pitchFamily="18" charset="0"/>
              </a:rPr>
              <a:t>4 ngày gấp 2 ngày số lần là:</a:t>
            </a:r>
          </a:p>
          <a:p>
            <a:r>
              <a:rPr lang="en-US" altLang="en-US" sz="3000">
                <a:latin typeface="+mn-lt"/>
                <a:cs typeface="Times New Roman" panose="02020603050405020304" pitchFamily="18" charset="0"/>
              </a:rPr>
              <a:t>	4:2 = 2 (lần) (**)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5233613" y="3314436"/>
            <a:ext cx="7391400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000">
                <a:latin typeface="+mn-lt"/>
              </a:rPr>
              <a:t>Muốn đắp xong nền nhà trong 4 ngày cần số người là:</a:t>
            </a:r>
          </a:p>
          <a:p>
            <a:pPr algn="ctr"/>
            <a:r>
              <a:rPr lang="en-US" altLang="en-US" sz="3000">
                <a:latin typeface="+mn-lt"/>
              </a:rPr>
              <a:t>	12:2 = 6 (người)</a:t>
            </a:r>
          </a:p>
          <a:p>
            <a:pPr algn="ctr"/>
            <a:r>
              <a:rPr lang="en-US" altLang="en-US" sz="3000">
                <a:latin typeface="+mn-lt"/>
              </a:rPr>
              <a:t>		  </a:t>
            </a:r>
            <a:r>
              <a:rPr lang="en-US" altLang="en-US" sz="3000" smtClean="0">
                <a:latin typeface="+mn-lt"/>
              </a:rPr>
              <a:t>              Đáp </a:t>
            </a:r>
            <a:r>
              <a:rPr lang="en-US" altLang="en-US" sz="3000">
                <a:latin typeface="+mn-lt"/>
              </a:rPr>
              <a:t>số: 6 người</a:t>
            </a:r>
          </a:p>
          <a:p>
            <a:pPr>
              <a:spcBef>
                <a:spcPct val="50000"/>
              </a:spcBef>
            </a:pPr>
            <a:endParaRPr lang="en-US" altLang="en-US" sz="3000">
              <a:latin typeface="+mn-lt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233613" y="1515684"/>
            <a:ext cx="1720850" cy="488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00" b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Cách 2: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545764" y="5088192"/>
            <a:ext cx="7620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>
                <a:latin typeface="+mn-lt"/>
                <a:cs typeface="Times New Roman" panose="02020603050405020304" pitchFamily="18" charset="0"/>
              </a:rPr>
              <a:t>(**)</a:t>
            </a:r>
            <a:r>
              <a:rPr lang="en-US" altLang="en-US" sz="3200" b="1" i="1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Bước này là bước “tìm tỉ số”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29010"/>
            <a:ext cx="11582400" cy="13849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00050" indent="-400050" algn="just"/>
            <a:r>
              <a:rPr lang="en-US" sz="2800" b="1" smtClean="0">
                <a:cs typeface="Times New Roman" panose="02020603050405020304" pitchFamily="18" charset="0"/>
              </a:rPr>
              <a:t>b) Bài toán: Muốn đắp xong nền nhà trong 2 ngày, cần có 12 người. Hỏi muốn đắp xong nền nhà đó trong 4 ngày thì cần có bao nhiêu người? (Mức làm của mỗi người như nhau)</a:t>
            </a:r>
            <a:endParaRPr lang="en-US" sz="2800" b="1">
              <a:cs typeface="Times New Roman" panose="02020603050405020304" pitchFamily="18" charset="0"/>
            </a:endParaRPr>
          </a:p>
        </p:txBody>
      </p:sp>
      <p:sp>
        <p:nvSpPr>
          <p:cNvPr id="10" name="Line 15"/>
          <p:cNvSpPr>
            <a:spLocks noChangeShapeType="1"/>
          </p:cNvSpPr>
          <p:nvPr/>
        </p:nvSpPr>
        <p:spPr bwMode="auto">
          <a:xfrm>
            <a:off x="7345363" y="465722"/>
            <a:ext cx="1066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>
            <a:off x="9671468" y="465722"/>
            <a:ext cx="128529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>
            <a:off x="6246479" y="906880"/>
            <a:ext cx="1066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 flipV="1">
            <a:off x="9174163" y="902435"/>
            <a:ext cx="2424279" cy="4946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484856" y="1808660"/>
            <a:ext cx="237648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00" b="1" u="sng">
                <a:solidFill>
                  <a:srgbClr val="008000"/>
                </a:solidFill>
                <a:latin typeface="+mn-lt"/>
              </a:rPr>
              <a:t>Tóm tắt 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8059069" y="1744196"/>
            <a:ext cx="193516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00" b="1" u="sng">
                <a:solidFill>
                  <a:srgbClr val="008000"/>
                </a:solidFill>
                <a:latin typeface="+mn-lt"/>
              </a:rPr>
              <a:t>Bài giải:</a:t>
            </a:r>
          </a:p>
        </p:txBody>
      </p:sp>
      <p:sp>
        <p:nvSpPr>
          <p:cNvPr id="17" name="Up Arrow 16"/>
          <p:cNvSpPr/>
          <p:nvPr/>
        </p:nvSpPr>
        <p:spPr>
          <a:xfrm>
            <a:off x="946360" y="2495295"/>
            <a:ext cx="259932" cy="902619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0" y="2544158"/>
            <a:ext cx="12961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C00000"/>
                </a:solidFill>
                <a:cs typeface="Times New Roman" panose="02020603050405020304" pitchFamily="18" charset="0"/>
              </a:rPr>
              <a:t>Tăng</a:t>
            </a:r>
          </a:p>
          <a:p>
            <a:r>
              <a:rPr lang="en-US" sz="2800" smtClean="0">
                <a:solidFill>
                  <a:srgbClr val="C00000"/>
                </a:solidFill>
                <a:cs typeface="Times New Roman" panose="02020603050405020304" pitchFamily="18" charset="0"/>
              </a:rPr>
              <a:t> 2 lần</a:t>
            </a:r>
            <a:endParaRPr lang="en-US" sz="280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3882254" y="2495295"/>
            <a:ext cx="236077" cy="902619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72941" y="2495295"/>
            <a:ext cx="12961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C00000"/>
                </a:solidFill>
                <a:cs typeface="Times New Roman" panose="02020603050405020304" pitchFamily="18" charset="0"/>
              </a:rPr>
              <a:t>Giảm</a:t>
            </a:r>
          </a:p>
          <a:p>
            <a:r>
              <a:rPr lang="en-US" sz="2800" smtClean="0">
                <a:solidFill>
                  <a:srgbClr val="C00000"/>
                </a:solidFill>
                <a:cs typeface="Times New Roman" panose="02020603050405020304" pitchFamily="18" charset="0"/>
              </a:rPr>
              <a:t> 2 lần</a:t>
            </a:r>
            <a:endParaRPr lang="en-US" sz="280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5117432" y="1780806"/>
            <a:ext cx="16042" cy="374239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3" name="图片 2">
            <a:extLst>
              <a:ext uri="{FF2B5EF4-FFF2-40B4-BE49-F238E27FC236}">
                <a16:creationId xmlns:a16="http://schemas.microsoft.com/office/drawing/2014/main" id="{0FB691FB-FF0B-4994-925A-B85C23AF65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44" r="45430"/>
          <a:stretch/>
        </p:blipFill>
        <p:spPr>
          <a:xfrm>
            <a:off x="0" y="4217055"/>
            <a:ext cx="12192000" cy="285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97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 animBg="1"/>
      <p:bldP spid="8" grpId="0"/>
      <p:bldP spid="14" grpId="0"/>
      <p:bldP spid="15" grpId="0"/>
      <p:bldP spid="17" grpId="0" animBg="1"/>
      <p:bldP spid="18" grpId="0"/>
      <p:bldP spid="19" grpId="0" animBg="1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381000" y="109538"/>
            <a:ext cx="237648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00" u="sng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+mn-lt"/>
              </a:rPr>
              <a:t>Tóm tắt </a:t>
            </a:r>
          </a:p>
        </p:txBody>
      </p:sp>
      <p:sp>
        <p:nvSpPr>
          <p:cNvPr id="3" name="Text Box 16"/>
          <p:cNvSpPr txBox="1">
            <a:spLocks noChangeArrowheads="1"/>
          </p:cNvSpPr>
          <p:nvPr/>
        </p:nvSpPr>
        <p:spPr bwMode="auto">
          <a:xfrm>
            <a:off x="0" y="685800"/>
            <a:ext cx="32924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+mn-lt"/>
                <a:cs typeface="Times New Roman" panose="02020603050405020304" pitchFamily="18" charset="0"/>
              </a:rPr>
              <a:t>2 ngày: 12 người</a:t>
            </a:r>
          </a:p>
          <a:p>
            <a:r>
              <a:rPr lang="en-US" altLang="en-US" sz="2800">
                <a:latin typeface="+mn-lt"/>
                <a:cs typeface="Times New Roman" panose="02020603050405020304" pitchFamily="18" charset="0"/>
              </a:rPr>
              <a:t>4 ngày: …người?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52400" y="1648995"/>
            <a:ext cx="172085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Cách 1: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905000" y="1863725"/>
            <a:ext cx="19351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00" u="sng">
                <a:solidFill>
                  <a:srgbClr val="C00000"/>
                </a:solidFill>
                <a:latin typeface="+mn-lt"/>
              </a:rPr>
              <a:t>Bài giải: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152400" y="2360613"/>
            <a:ext cx="52578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600">
                <a:latin typeface="+mn-lt"/>
                <a:cs typeface="Times New Roman" panose="02020603050405020304" pitchFamily="18" charset="0"/>
              </a:rPr>
              <a:t>Muốn đắp xong nền nhà trong 1 ngày cần số người là:</a:t>
            </a:r>
          </a:p>
          <a:p>
            <a:r>
              <a:rPr lang="en-US" altLang="en-US" sz="2600">
                <a:latin typeface="+mn-lt"/>
                <a:cs typeface="Times New Roman" panose="02020603050405020304" pitchFamily="18" charset="0"/>
              </a:rPr>
              <a:t>	12 x 2 = 24 (người) (*)</a:t>
            </a: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152399" y="3732213"/>
            <a:ext cx="524192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600">
                <a:latin typeface="+mn-lt"/>
                <a:cs typeface="Times New Roman" panose="02020603050405020304" pitchFamily="18" charset="0"/>
              </a:rPr>
              <a:t>Muốn đắp xong nền nhà trong 4 ngày cần số người là:</a:t>
            </a:r>
          </a:p>
          <a:p>
            <a:r>
              <a:rPr lang="en-US" altLang="en-US" sz="2600">
                <a:latin typeface="+mn-lt"/>
                <a:cs typeface="Times New Roman" panose="02020603050405020304" pitchFamily="18" charset="0"/>
              </a:rPr>
              <a:t>	24 : 4 = 6 (người)</a:t>
            </a:r>
          </a:p>
          <a:p>
            <a:r>
              <a:rPr lang="en-US" altLang="en-US" sz="2600">
                <a:latin typeface="+mn-lt"/>
                <a:cs typeface="Times New Roman" panose="02020603050405020304" pitchFamily="18" charset="0"/>
              </a:rPr>
              <a:t>		   Đáp số: 6 người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7463" y="5892800"/>
            <a:ext cx="55483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600">
                <a:latin typeface="+mn-lt"/>
              </a:rPr>
              <a:t>(* ) </a:t>
            </a:r>
            <a:r>
              <a:rPr lang="en-US" altLang="en-US" sz="2600" i="1">
                <a:latin typeface="+mn-lt"/>
                <a:cs typeface="Times New Roman" panose="02020603050405020304" pitchFamily="18" charset="0"/>
              </a:rPr>
              <a:t>Bước này là bước “rút về đơn vị”.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7249444" y="1926807"/>
            <a:ext cx="2743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600" u="sng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Bài giải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500688" y="1470025"/>
            <a:ext cx="1720850" cy="488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0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Cách 2:</a:t>
            </a: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6207125" y="5889542"/>
            <a:ext cx="56388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600">
                <a:latin typeface="+mn-lt"/>
                <a:cs typeface="Times New Roman" panose="02020603050405020304" pitchFamily="18" charset="0"/>
              </a:rPr>
              <a:t>(**) </a:t>
            </a:r>
            <a:r>
              <a:rPr lang="en-US" altLang="en-US" sz="2600" i="1">
                <a:latin typeface="+mn-lt"/>
                <a:cs typeface="Times New Roman" panose="02020603050405020304" pitchFamily="18" charset="0"/>
              </a:rPr>
              <a:t>Bước này là bước </a:t>
            </a:r>
            <a:r>
              <a:rPr lang="en-US" altLang="en-US" sz="2600" i="1" smtClean="0">
                <a:latin typeface="+mn-lt"/>
                <a:cs typeface="Times New Roman" panose="02020603050405020304" pitchFamily="18" charset="0"/>
              </a:rPr>
              <a:t>“tìm tỉ </a:t>
            </a:r>
            <a:r>
              <a:rPr lang="en-US" altLang="en-US" sz="2600" i="1">
                <a:latin typeface="+mn-lt"/>
                <a:cs typeface="Times New Roman" panose="02020603050405020304" pitchFamily="18" charset="0"/>
              </a:rPr>
              <a:t>số”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5334000" y="598488"/>
            <a:ext cx="0" cy="58054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6665913" y="2560637"/>
            <a:ext cx="398462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600">
                <a:latin typeface="+mn-lt"/>
                <a:cs typeface="Times New Roman" panose="02020603050405020304" pitchFamily="18" charset="0"/>
              </a:rPr>
              <a:t>4 ngày gấp 2 ngày số lần là:</a:t>
            </a:r>
          </a:p>
          <a:p>
            <a:pPr algn="ctr"/>
            <a:r>
              <a:rPr lang="en-US" altLang="en-US" sz="2600">
                <a:latin typeface="+mn-lt"/>
                <a:cs typeface="Times New Roman" panose="02020603050405020304" pitchFamily="18" charset="0"/>
              </a:rPr>
              <a:t>	4 : 2 = 2 (lần)</a:t>
            </a:r>
            <a:r>
              <a:rPr lang="vi-VN" altLang="en-US" sz="2600">
                <a:latin typeface="+mn-lt"/>
                <a:cs typeface="Times New Roman" panose="02020603050405020304" pitchFamily="18" charset="0"/>
              </a:rPr>
              <a:t> (**)</a:t>
            </a:r>
            <a:endParaRPr lang="en-US" altLang="en-US" sz="260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5500688" y="3363913"/>
            <a:ext cx="6418596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600">
                <a:latin typeface="+mn-lt"/>
                <a:cs typeface="Times New Roman" panose="02020603050405020304" pitchFamily="18" charset="0"/>
              </a:rPr>
              <a:t>Muốn đắp xong nền nhà trong 4 ngày, cần số người là:</a:t>
            </a:r>
          </a:p>
          <a:p>
            <a:pPr algn="ctr"/>
            <a:r>
              <a:rPr lang="en-US" altLang="en-US" sz="2600">
                <a:latin typeface="+mn-lt"/>
                <a:cs typeface="Times New Roman" panose="02020603050405020304" pitchFamily="18" charset="0"/>
              </a:rPr>
              <a:t>	12 : 2 = 6 (người)</a:t>
            </a:r>
          </a:p>
          <a:p>
            <a:pPr algn="ctr"/>
            <a:r>
              <a:rPr lang="en-US" altLang="en-US" sz="2600">
                <a:latin typeface="+mn-lt"/>
                <a:cs typeface="Times New Roman" panose="02020603050405020304" pitchFamily="18" charset="0"/>
              </a:rPr>
              <a:t>		</a:t>
            </a:r>
            <a:r>
              <a:rPr lang="en-US" altLang="en-US" sz="2600" smtClean="0">
                <a:latin typeface="+mn-lt"/>
                <a:cs typeface="Times New Roman" panose="02020603050405020304" pitchFamily="18" charset="0"/>
              </a:rPr>
              <a:t>                       Đáp </a:t>
            </a:r>
            <a:r>
              <a:rPr lang="en-US" altLang="en-US" sz="2600">
                <a:latin typeface="+mn-lt"/>
                <a:cs typeface="Times New Roman" panose="02020603050405020304" pitchFamily="18" charset="0"/>
              </a:rPr>
              <a:t>số: 6 người</a:t>
            </a:r>
          </a:p>
        </p:txBody>
      </p:sp>
      <p:pic>
        <p:nvPicPr>
          <p:cNvPr id="15" name="图片 4">
            <a:extLst>
              <a:ext uri="{FF2B5EF4-FFF2-40B4-BE49-F238E27FC236}">
                <a16:creationId xmlns:a16="http://schemas.microsoft.com/office/drawing/2014/main" id="{A008D724-B526-4479-BC20-152AFDDE9B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450" y="-146505"/>
            <a:ext cx="2057400" cy="2057400"/>
          </a:xfrm>
          <a:prstGeom prst="rect">
            <a:avLst/>
          </a:prstGeom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id="{0FB691FB-FF0B-4994-925A-B85C23AF65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392" b="68042"/>
          <a:stretch/>
        </p:blipFill>
        <p:spPr>
          <a:xfrm flipH="1">
            <a:off x="7388225" y="-47696"/>
            <a:ext cx="4703354" cy="169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1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9028" y="61119"/>
            <a:ext cx="11922339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latin typeface="+mn-lt"/>
              </a:rPr>
              <a:t> </a:t>
            </a:r>
            <a:r>
              <a:rPr lang="en-US" altLang="en-US" sz="3200" b="1" u="sng">
                <a:latin typeface="+mn-lt"/>
              </a:rPr>
              <a:t>Bài 1:</a:t>
            </a:r>
            <a:r>
              <a:rPr lang="en-US" altLang="en-US" sz="3200" b="1">
                <a:latin typeface="+mn-lt"/>
              </a:rPr>
              <a:t> 10 người làm xong một công việc phải hết 7 ngày. Nay muốn làm xong công việc đó trong 5 ngày thì cần bao nhiêu người ? (Mức làm của mỗi người như nhau)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28599" y="1828800"/>
            <a:ext cx="2085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u="sng">
                <a:solidFill>
                  <a:schemeClr val="accent3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Tóm tắt 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0" y="2514600"/>
            <a:ext cx="3784377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7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ngày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:  10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người</a:t>
            </a:r>
            <a:endParaRPr lang="en-US" altLang="en-US" sz="2800" dirty="0">
              <a:latin typeface="+mn-lt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5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ngày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: …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714999" y="1752600"/>
            <a:ext cx="298058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u="sng">
                <a:solidFill>
                  <a:schemeClr val="accent3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Bài giải</a:t>
            </a:r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1249540" y="533400"/>
            <a:ext cx="157308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8242951" y="533400"/>
            <a:ext cx="1324704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5290058" y="1037766"/>
            <a:ext cx="1324704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 flipV="1">
            <a:off x="7823563" y="1037766"/>
            <a:ext cx="2879435" cy="1508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>
            <a:off x="758687" y="1537252"/>
            <a:ext cx="1324704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3193774" y="2438400"/>
            <a:ext cx="875759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000" dirty="0" err="1">
                <a:latin typeface="+mn-lt"/>
                <a:cs typeface="Times New Roman" panose="02020603050405020304" pitchFamily="18" charset="0"/>
              </a:rPr>
              <a:t>Muốn</a:t>
            </a:r>
            <a:r>
              <a:rPr lang="en-US" altLang="en-US" sz="30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+mn-lt"/>
                <a:cs typeface="Times New Roman" panose="02020603050405020304" pitchFamily="18" charset="0"/>
              </a:rPr>
              <a:t>làm</a:t>
            </a:r>
            <a:r>
              <a:rPr lang="en-US" altLang="en-US" sz="30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+mn-lt"/>
                <a:cs typeface="Times New Roman" panose="02020603050405020304" pitchFamily="18" charset="0"/>
              </a:rPr>
              <a:t>xong</a:t>
            </a:r>
            <a:r>
              <a:rPr lang="en-US" altLang="en-US" sz="30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+mn-lt"/>
                <a:cs typeface="Times New Roman" panose="02020603050405020304" pitchFamily="18" charset="0"/>
              </a:rPr>
              <a:t>công</a:t>
            </a:r>
            <a:r>
              <a:rPr lang="en-US" altLang="en-US" sz="30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+mn-lt"/>
                <a:cs typeface="Times New Roman" panose="02020603050405020304" pitchFamily="18" charset="0"/>
              </a:rPr>
              <a:t>việc</a:t>
            </a:r>
            <a:r>
              <a:rPr lang="en-US" altLang="en-US" sz="30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+mn-lt"/>
                <a:cs typeface="Times New Roman" panose="02020603050405020304" pitchFamily="18" charset="0"/>
              </a:rPr>
              <a:t>trong</a:t>
            </a:r>
            <a:r>
              <a:rPr lang="en-US" altLang="en-US" sz="3000" dirty="0">
                <a:latin typeface="+mn-lt"/>
                <a:cs typeface="Times New Roman" panose="02020603050405020304" pitchFamily="18" charset="0"/>
              </a:rPr>
              <a:t> 1 </a:t>
            </a:r>
            <a:r>
              <a:rPr lang="en-US" altLang="en-US" sz="3000" dirty="0" err="1">
                <a:latin typeface="+mn-lt"/>
                <a:cs typeface="Times New Roman" panose="02020603050405020304" pitchFamily="18" charset="0"/>
              </a:rPr>
              <a:t>ngày</a:t>
            </a:r>
            <a:r>
              <a:rPr lang="en-US" altLang="en-US" sz="30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+mn-lt"/>
                <a:cs typeface="Times New Roman" panose="02020603050405020304" pitchFamily="18" charset="0"/>
              </a:rPr>
              <a:t>cần</a:t>
            </a:r>
            <a:r>
              <a:rPr lang="en-US" altLang="en-US" sz="30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+mn-lt"/>
                <a:cs typeface="Times New Roman" panose="02020603050405020304" pitchFamily="18" charset="0"/>
              </a:rPr>
              <a:t>số</a:t>
            </a:r>
            <a:r>
              <a:rPr lang="en-US" altLang="en-US" sz="30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+mn-lt"/>
                <a:cs typeface="Times New Roman" panose="02020603050405020304" pitchFamily="18" charset="0"/>
              </a:rPr>
              <a:t>người</a:t>
            </a:r>
            <a:r>
              <a:rPr lang="en-US" altLang="en-US" sz="30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+mn-lt"/>
                <a:cs typeface="Times New Roman" panose="02020603050405020304" pitchFamily="18" charset="0"/>
              </a:rPr>
              <a:t>là</a:t>
            </a:r>
            <a:r>
              <a:rPr lang="en-US" altLang="en-US" sz="3000" dirty="0">
                <a:latin typeface="+mn-lt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altLang="en-US" sz="3000" dirty="0" smtClean="0">
                <a:latin typeface="+mn-lt"/>
                <a:cs typeface="Times New Roman" panose="02020603050405020304" pitchFamily="18" charset="0"/>
              </a:rPr>
              <a:t>10 </a:t>
            </a:r>
            <a:r>
              <a:rPr lang="en-US" altLang="en-US" sz="3000" dirty="0">
                <a:latin typeface="+mn-lt"/>
                <a:cs typeface="Times New Roman" panose="02020603050405020304" pitchFamily="18" charset="0"/>
              </a:rPr>
              <a:t>x 7 = 70 (</a:t>
            </a:r>
            <a:r>
              <a:rPr lang="en-US" altLang="en-US" sz="3000" dirty="0" err="1">
                <a:latin typeface="+mn-lt"/>
                <a:cs typeface="Times New Roman" panose="02020603050405020304" pitchFamily="18" charset="0"/>
              </a:rPr>
              <a:t>người</a:t>
            </a:r>
            <a:r>
              <a:rPr lang="en-US" altLang="en-US" sz="3000" dirty="0">
                <a:latin typeface="+mn-lt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3193774" y="3620750"/>
            <a:ext cx="8645299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000" dirty="0" err="1">
                <a:latin typeface="+mn-lt"/>
              </a:rPr>
              <a:t>Muốn</a:t>
            </a:r>
            <a:r>
              <a:rPr lang="en-US" altLang="en-US" sz="3000" dirty="0">
                <a:latin typeface="+mn-lt"/>
              </a:rPr>
              <a:t> </a:t>
            </a:r>
            <a:r>
              <a:rPr lang="en-US" altLang="en-US" sz="3000" dirty="0" err="1">
                <a:latin typeface="+mn-lt"/>
              </a:rPr>
              <a:t>làm</a:t>
            </a:r>
            <a:r>
              <a:rPr lang="en-US" altLang="en-US" sz="3000" dirty="0">
                <a:latin typeface="+mn-lt"/>
              </a:rPr>
              <a:t> </a:t>
            </a:r>
            <a:r>
              <a:rPr lang="en-US" altLang="en-US" sz="3000" dirty="0" err="1">
                <a:latin typeface="+mn-lt"/>
              </a:rPr>
              <a:t>xong</a:t>
            </a:r>
            <a:r>
              <a:rPr lang="en-US" altLang="en-US" sz="3000" dirty="0">
                <a:latin typeface="+mn-lt"/>
              </a:rPr>
              <a:t> </a:t>
            </a:r>
            <a:r>
              <a:rPr lang="en-US" altLang="en-US" sz="3000" dirty="0" err="1">
                <a:latin typeface="+mn-lt"/>
              </a:rPr>
              <a:t>công</a:t>
            </a:r>
            <a:r>
              <a:rPr lang="en-US" altLang="en-US" sz="3000" dirty="0">
                <a:latin typeface="+mn-lt"/>
              </a:rPr>
              <a:t> </a:t>
            </a:r>
            <a:r>
              <a:rPr lang="en-US" altLang="en-US" sz="3000" dirty="0" err="1">
                <a:latin typeface="+mn-lt"/>
              </a:rPr>
              <a:t>việc</a:t>
            </a:r>
            <a:r>
              <a:rPr lang="en-US" altLang="en-US" sz="3000" dirty="0">
                <a:latin typeface="+mn-lt"/>
              </a:rPr>
              <a:t> </a:t>
            </a:r>
            <a:r>
              <a:rPr lang="en-US" altLang="en-US" sz="3000" dirty="0" err="1">
                <a:latin typeface="+mn-lt"/>
              </a:rPr>
              <a:t>trong</a:t>
            </a:r>
            <a:r>
              <a:rPr lang="en-US" altLang="en-US" sz="3000" dirty="0">
                <a:latin typeface="+mn-lt"/>
              </a:rPr>
              <a:t> 5 </a:t>
            </a:r>
            <a:r>
              <a:rPr lang="en-US" altLang="en-US" sz="3000" dirty="0" err="1">
                <a:latin typeface="+mn-lt"/>
              </a:rPr>
              <a:t>ngày</a:t>
            </a:r>
            <a:r>
              <a:rPr lang="en-US" altLang="en-US" sz="3000" dirty="0">
                <a:latin typeface="+mn-lt"/>
              </a:rPr>
              <a:t> </a:t>
            </a:r>
            <a:r>
              <a:rPr lang="en-US" altLang="en-US" sz="3000" dirty="0" err="1">
                <a:latin typeface="+mn-lt"/>
              </a:rPr>
              <a:t>cần</a:t>
            </a:r>
            <a:r>
              <a:rPr lang="en-US" altLang="en-US" sz="3000" dirty="0">
                <a:latin typeface="+mn-lt"/>
              </a:rPr>
              <a:t> </a:t>
            </a:r>
            <a:r>
              <a:rPr lang="en-US" altLang="en-US" sz="3000" dirty="0" err="1">
                <a:latin typeface="+mn-lt"/>
              </a:rPr>
              <a:t>số</a:t>
            </a:r>
            <a:r>
              <a:rPr lang="en-US" altLang="en-US" sz="3000" dirty="0">
                <a:latin typeface="+mn-lt"/>
              </a:rPr>
              <a:t> </a:t>
            </a:r>
            <a:r>
              <a:rPr lang="en-US" altLang="en-US" sz="3000" dirty="0" err="1">
                <a:latin typeface="+mn-lt"/>
              </a:rPr>
              <a:t>người</a:t>
            </a:r>
            <a:r>
              <a:rPr lang="en-US" altLang="en-US" sz="3000" dirty="0">
                <a:latin typeface="+mn-lt"/>
              </a:rPr>
              <a:t> </a:t>
            </a:r>
            <a:r>
              <a:rPr lang="en-US" altLang="en-US" sz="3000" dirty="0" err="1">
                <a:latin typeface="+mn-lt"/>
              </a:rPr>
              <a:t>là</a:t>
            </a:r>
            <a:r>
              <a:rPr lang="en-US" altLang="en-US" sz="3000" dirty="0">
                <a:latin typeface="+mn-lt"/>
              </a:rPr>
              <a:t>:</a:t>
            </a:r>
          </a:p>
          <a:p>
            <a:pPr algn="ctr"/>
            <a:r>
              <a:rPr lang="en-US" altLang="en-US" sz="3000" dirty="0" smtClean="0">
                <a:latin typeface="+mn-lt"/>
              </a:rPr>
              <a:t>70 </a:t>
            </a:r>
            <a:r>
              <a:rPr lang="en-US" altLang="en-US" sz="3000" dirty="0">
                <a:latin typeface="+mn-lt"/>
              </a:rPr>
              <a:t>: 5 = 14 (</a:t>
            </a:r>
            <a:r>
              <a:rPr lang="en-US" altLang="en-US" sz="3000" dirty="0" err="1">
                <a:latin typeface="+mn-lt"/>
              </a:rPr>
              <a:t>người</a:t>
            </a:r>
            <a:r>
              <a:rPr lang="en-US" altLang="en-US" sz="3000" dirty="0">
                <a:latin typeface="+mn-lt"/>
              </a:rPr>
              <a:t>)</a:t>
            </a:r>
          </a:p>
          <a:p>
            <a:pPr algn="ctr"/>
            <a:r>
              <a:rPr lang="en-US" altLang="en-US" sz="3000" dirty="0" smtClean="0">
                <a:latin typeface="+mn-lt"/>
              </a:rPr>
              <a:t>                        </a:t>
            </a:r>
            <a:r>
              <a:rPr lang="en-US" altLang="en-US" sz="3000" dirty="0" err="1" smtClean="0">
                <a:latin typeface="+mn-lt"/>
              </a:rPr>
              <a:t>Đáp</a:t>
            </a:r>
            <a:r>
              <a:rPr lang="en-US" altLang="en-US" sz="3000" dirty="0" smtClean="0">
                <a:latin typeface="+mn-lt"/>
              </a:rPr>
              <a:t> </a:t>
            </a:r>
            <a:r>
              <a:rPr lang="en-US" altLang="en-US" sz="3000" dirty="0" err="1">
                <a:latin typeface="+mn-lt"/>
              </a:rPr>
              <a:t>số</a:t>
            </a:r>
            <a:r>
              <a:rPr lang="en-US" altLang="en-US" sz="3000" dirty="0">
                <a:latin typeface="+mn-lt"/>
              </a:rPr>
              <a:t>: 14 </a:t>
            </a:r>
            <a:r>
              <a:rPr lang="en-US" altLang="en-US" sz="3000" dirty="0" err="1">
                <a:latin typeface="+mn-lt"/>
              </a:rPr>
              <a:t>người</a:t>
            </a:r>
            <a:endParaRPr lang="en-US" altLang="en-US" sz="3000" dirty="0">
              <a:latin typeface="+mn-lt"/>
            </a:endParaRPr>
          </a:p>
          <a:p>
            <a:pPr>
              <a:spcBef>
                <a:spcPct val="50000"/>
              </a:spcBef>
            </a:pPr>
            <a:endParaRPr lang="en-US" altLang="en-US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9087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77953796-A3B5-424F-AA01-7DCB171B031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12"/>
</p:tagLst>
</file>

<file path=ppt/theme/theme1.xml><?xml version="1.0" encoding="utf-8"?>
<a:theme xmlns:a="http://schemas.openxmlformats.org/drawingml/2006/main" name="Office Theme">
  <a:themeElements>
    <a:clrScheme name="自定义 25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448</TotalTime>
  <Words>653</Words>
  <Application>Microsoft Office PowerPoint</Application>
  <PresentationFormat>Widescreen</PresentationFormat>
  <Paragraphs>103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微软雅黑</vt:lpstr>
      <vt:lpstr>Arial</vt:lpstr>
      <vt:lpstr>Calibri</vt:lpstr>
      <vt:lpstr>等线</vt:lpstr>
      <vt:lpstr>Times New Roman</vt:lpstr>
      <vt:lpstr>字魂36号-正文宋楷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</dc:title>
  <dc:creator>WIN7</dc:creator>
  <cp:lastModifiedBy>Admin</cp:lastModifiedBy>
  <cp:revision>150</cp:revision>
  <dcterms:created xsi:type="dcterms:W3CDTF">2017-08-18T03:02:00Z</dcterms:created>
  <dcterms:modified xsi:type="dcterms:W3CDTF">2022-09-19T08:33:17Z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