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2" r:id="rId2"/>
    <p:sldId id="277" r:id="rId3"/>
    <p:sldId id="283" r:id="rId4"/>
    <p:sldId id="284" r:id="rId5"/>
    <p:sldId id="285" r:id="rId6"/>
    <p:sldId id="286" r:id="rId7"/>
    <p:sldId id="287" r:id="rId8"/>
    <p:sldId id="288" r:id="rId9"/>
    <p:sldId id="291" r:id="rId10"/>
    <p:sldId id="289" r:id="rId11"/>
    <p:sldId id="290" r:id="rId12"/>
    <p:sldId id="25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E5D"/>
    <a:srgbClr val="E55C5B"/>
    <a:srgbClr val="DD8653"/>
    <a:srgbClr val="F29057"/>
    <a:srgbClr val="60AC30"/>
    <a:srgbClr val="80B726"/>
    <a:srgbClr val="F4A8A6"/>
    <a:srgbClr val="F29896"/>
    <a:srgbClr val="ED7672"/>
    <a:srgbClr val="8A9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4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9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1DE2D-E8BD-421F-894B-B974D2A15BEF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DD249-0DB2-4F81-88A3-9D46629C54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78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58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66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DD249-0DB2-4F81-88A3-9D46629C54C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33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95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279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115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016533" y="3232356"/>
            <a:ext cx="1227818" cy="1187245"/>
          </a:xfrm>
          <a:custGeom>
            <a:avLst/>
            <a:gdLst>
              <a:gd name="connsiteX0" fmla="*/ 197878 w 1227818"/>
              <a:gd name="connsiteY0" fmla="*/ 0 h 1187245"/>
              <a:gd name="connsiteX1" fmla="*/ 1029940 w 1227818"/>
              <a:gd name="connsiteY1" fmla="*/ 0 h 1187245"/>
              <a:gd name="connsiteX2" fmla="*/ 1227818 w 1227818"/>
              <a:gd name="connsiteY2" fmla="*/ 197878 h 1187245"/>
              <a:gd name="connsiteX3" fmla="*/ 1227818 w 1227818"/>
              <a:gd name="connsiteY3" fmla="*/ 989367 h 1187245"/>
              <a:gd name="connsiteX4" fmla="*/ 1029940 w 1227818"/>
              <a:gd name="connsiteY4" fmla="*/ 1187245 h 1187245"/>
              <a:gd name="connsiteX5" fmla="*/ 197878 w 1227818"/>
              <a:gd name="connsiteY5" fmla="*/ 1187245 h 1187245"/>
              <a:gd name="connsiteX6" fmla="*/ 0 w 1227818"/>
              <a:gd name="connsiteY6" fmla="*/ 989367 h 1187245"/>
              <a:gd name="connsiteX7" fmla="*/ 0 w 1227818"/>
              <a:gd name="connsiteY7" fmla="*/ 197878 h 1187245"/>
              <a:gd name="connsiteX8" fmla="*/ 197878 w 1227818"/>
              <a:gd name="connsiteY8" fmla="*/ 0 h 118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7818" h="1187245">
                <a:moveTo>
                  <a:pt x="197878" y="0"/>
                </a:moveTo>
                <a:lnTo>
                  <a:pt x="1029940" y="0"/>
                </a:lnTo>
                <a:cubicBezTo>
                  <a:pt x="1139225" y="0"/>
                  <a:pt x="1227818" y="88593"/>
                  <a:pt x="1227818" y="197878"/>
                </a:cubicBezTo>
                <a:lnTo>
                  <a:pt x="1227818" y="989367"/>
                </a:lnTo>
                <a:cubicBezTo>
                  <a:pt x="1227818" y="1098652"/>
                  <a:pt x="1139225" y="1187245"/>
                  <a:pt x="1029940" y="1187245"/>
                </a:cubicBezTo>
                <a:lnTo>
                  <a:pt x="197878" y="1187245"/>
                </a:lnTo>
                <a:cubicBezTo>
                  <a:pt x="88593" y="1187245"/>
                  <a:pt x="0" y="1098652"/>
                  <a:pt x="0" y="989367"/>
                </a:cubicBezTo>
                <a:lnTo>
                  <a:pt x="0" y="197878"/>
                </a:lnTo>
                <a:cubicBezTo>
                  <a:pt x="0" y="88593"/>
                  <a:pt x="88593" y="0"/>
                  <a:pt x="1978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229172" y="4437606"/>
            <a:ext cx="1368571" cy="1456335"/>
          </a:xfrm>
          <a:custGeom>
            <a:avLst/>
            <a:gdLst>
              <a:gd name="connsiteX0" fmla="*/ 228100 w 1368571"/>
              <a:gd name="connsiteY0" fmla="*/ 0 h 1456335"/>
              <a:gd name="connsiteX1" fmla="*/ 1140471 w 1368571"/>
              <a:gd name="connsiteY1" fmla="*/ 0 h 1456335"/>
              <a:gd name="connsiteX2" fmla="*/ 1368571 w 1368571"/>
              <a:gd name="connsiteY2" fmla="*/ 228100 h 1456335"/>
              <a:gd name="connsiteX3" fmla="*/ 1368571 w 1368571"/>
              <a:gd name="connsiteY3" fmla="*/ 1228235 h 1456335"/>
              <a:gd name="connsiteX4" fmla="*/ 1140471 w 1368571"/>
              <a:gd name="connsiteY4" fmla="*/ 1456335 h 1456335"/>
              <a:gd name="connsiteX5" fmla="*/ 228100 w 1368571"/>
              <a:gd name="connsiteY5" fmla="*/ 1456335 h 1456335"/>
              <a:gd name="connsiteX6" fmla="*/ 0 w 1368571"/>
              <a:gd name="connsiteY6" fmla="*/ 1228235 h 1456335"/>
              <a:gd name="connsiteX7" fmla="*/ 0 w 1368571"/>
              <a:gd name="connsiteY7" fmla="*/ 228100 h 1456335"/>
              <a:gd name="connsiteX8" fmla="*/ 228100 w 1368571"/>
              <a:gd name="connsiteY8" fmla="*/ 0 h 145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571" h="1456335">
                <a:moveTo>
                  <a:pt x="228100" y="0"/>
                </a:moveTo>
                <a:lnTo>
                  <a:pt x="1140471" y="0"/>
                </a:lnTo>
                <a:cubicBezTo>
                  <a:pt x="1266447" y="0"/>
                  <a:pt x="1368571" y="102124"/>
                  <a:pt x="1368571" y="228100"/>
                </a:cubicBezTo>
                <a:lnTo>
                  <a:pt x="1368571" y="1228235"/>
                </a:lnTo>
                <a:cubicBezTo>
                  <a:pt x="1368571" y="1354211"/>
                  <a:pt x="1266447" y="1456335"/>
                  <a:pt x="1140471" y="1456335"/>
                </a:cubicBezTo>
                <a:lnTo>
                  <a:pt x="228100" y="1456335"/>
                </a:lnTo>
                <a:cubicBezTo>
                  <a:pt x="102124" y="1456335"/>
                  <a:pt x="0" y="1354211"/>
                  <a:pt x="0" y="1228235"/>
                </a:cubicBezTo>
                <a:lnTo>
                  <a:pt x="0" y="228100"/>
                </a:lnTo>
                <a:cubicBezTo>
                  <a:pt x="0" y="102124"/>
                  <a:pt x="102124" y="0"/>
                  <a:pt x="228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779937" y="4097250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992499" y="2953851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200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3956381" y="2020139"/>
            <a:ext cx="1292130" cy="1294272"/>
          </a:xfrm>
          <a:custGeom>
            <a:avLst/>
            <a:gdLst>
              <a:gd name="connsiteX0" fmla="*/ 646065 w 1292130"/>
              <a:gd name="connsiteY0" fmla="*/ 0 h 1294272"/>
              <a:gd name="connsiteX1" fmla="*/ 1292130 w 1292130"/>
              <a:gd name="connsiteY1" fmla="*/ 647136 h 1294272"/>
              <a:gd name="connsiteX2" fmla="*/ 646065 w 1292130"/>
              <a:gd name="connsiteY2" fmla="*/ 1294272 h 1294272"/>
              <a:gd name="connsiteX3" fmla="*/ 0 w 1292130"/>
              <a:gd name="connsiteY3" fmla="*/ 647136 h 1294272"/>
              <a:gd name="connsiteX4" fmla="*/ 646065 w 1292130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30" h="1294272">
                <a:moveTo>
                  <a:pt x="646065" y="0"/>
                </a:moveTo>
                <a:cubicBezTo>
                  <a:pt x="1002877" y="0"/>
                  <a:pt x="1292130" y="289733"/>
                  <a:pt x="1292130" y="647136"/>
                </a:cubicBezTo>
                <a:cubicBezTo>
                  <a:pt x="1292130" y="1004539"/>
                  <a:pt x="1002877" y="1294272"/>
                  <a:pt x="646065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6932775" y="2020139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8419902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5445649" y="4315113"/>
            <a:ext cx="1292128" cy="1294272"/>
          </a:xfrm>
          <a:custGeom>
            <a:avLst/>
            <a:gdLst>
              <a:gd name="connsiteX0" fmla="*/ 646064 w 1292128"/>
              <a:gd name="connsiteY0" fmla="*/ 0 h 1294272"/>
              <a:gd name="connsiteX1" fmla="*/ 1292128 w 1292128"/>
              <a:gd name="connsiteY1" fmla="*/ 647136 h 1294272"/>
              <a:gd name="connsiteX2" fmla="*/ 646064 w 1292128"/>
              <a:gd name="connsiteY2" fmla="*/ 1294272 h 1294272"/>
              <a:gd name="connsiteX3" fmla="*/ 0 w 1292128"/>
              <a:gd name="connsiteY3" fmla="*/ 647136 h 1294272"/>
              <a:gd name="connsiteX4" fmla="*/ 646064 w 1292128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28" h="1294272">
                <a:moveTo>
                  <a:pt x="646064" y="0"/>
                </a:moveTo>
                <a:cubicBezTo>
                  <a:pt x="1002875" y="0"/>
                  <a:pt x="1292128" y="289733"/>
                  <a:pt x="1292128" y="647136"/>
                </a:cubicBezTo>
                <a:cubicBezTo>
                  <a:pt x="1292128" y="1004539"/>
                  <a:pt x="1002875" y="1294272"/>
                  <a:pt x="646064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2477824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980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369282" y="2700483"/>
            <a:ext cx="2137680" cy="2182088"/>
          </a:xfrm>
          <a:custGeom>
            <a:avLst/>
            <a:gdLst>
              <a:gd name="connsiteX0" fmla="*/ 1068840 w 2137680"/>
              <a:gd name="connsiteY0" fmla="*/ 0 h 2182088"/>
              <a:gd name="connsiteX1" fmla="*/ 2137680 w 2137680"/>
              <a:gd name="connsiteY1" fmla="*/ 1091044 h 2182088"/>
              <a:gd name="connsiteX2" fmla="*/ 1068840 w 2137680"/>
              <a:gd name="connsiteY2" fmla="*/ 2182088 h 2182088"/>
              <a:gd name="connsiteX3" fmla="*/ 0 w 2137680"/>
              <a:gd name="connsiteY3" fmla="*/ 1091044 h 2182088"/>
              <a:gd name="connsiteX4" fmla="*/ 1068840 w 2137680"/>
              <a:gd name="connsiteY4" fmla="*/ 0 h 218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7680" h="2182088">
                <a:moveTo>
                  <a:pt x="1068840" y="0"/>
                </a:moveTo>
                <a:cubicBezTo>
                  <a:pt x="1659144" y="0"/>
                  <a:pt x="2137680" y="488477"/>
                  <a:pt x="2137680" y="1091044"/>
                </a:cubicBezTo>
                <a:cubicBezTo>
                  <a:pt x="2137680" y="1693611"/>
                  <a:pt x="1659144" y="2182088"/>
                  <a:pt x="1068840" y="2182088"/>
                </a:cubicBezTo>
                <a:cubicBezTo>
                  <a:pt x="478536" y="2182088"/>
                  <a:pt x="0" y="1693611"/>
                  <a:pt x="0" y="1091044"/>
                </a:cubicBezTo>
                <a:cubicBezTo>
                  <a:pt x="0" y="488477"/>
                  <a:pt x="478536" y="0"/>
                  <a:pt x="10688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973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443119" y="2259999"/>
            <a:ext cx="1129386" cy="1129386"/>
          </a:xfrm>
          <a:custGeom>
            <a:avLst/>
            <a:gdLst>
              <a:gd name="connsiteX0" fmla="*/ 564693 w 1129386"/>
              <a:gd name="connsiteY0" fmla="*/ 0 h 1129386"/>
              <a:gd name="connsiteX1" fmla="*/ 1129386 w 1129386"/>
              <a:gd name="connsiteY1" fmla="*/ 564693 h 1129386"/>
              <a:gd name="connsiteX2" fmla="*/ 564693 w 1129386"/>
              <a:gd name="connsiteY2" fmla="*/ 1129386 h 1129386"/>
              <a:gd name="connsiteX3" fmla="*/ 0 w 1129386"/>
              <a:gd name="connsiteY3" fmla="*/ 564693 h 1129386"/>
              <a:gd name="connsiteX4" fmla="*/ 564693 w 1129386"/>
              <a:gd name="connsiteY4" fmla="*/ 0 h 112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386" h="1129386">
                <a:moveTo>
                  <a:pt x="564693" y="0"/>
                </a:moveTo>
                <a:cubicBezTo>
                  <a:pt x="876564" y="0"/>
                  <a:pt x="1129386" y="252822"/>
                  <a:pt x="1129386" y="564693"/>
                </a:cubicBezTo>
                <a:cubicBezTo>
                  <a:pt x="1129386" y="876564"/>
                  <a:pt x="876564" y="1129386"/>
                  <a:pt x="564693" y="1129386"/>
                </a:cubicBezTo>
                <a:cubicBezTo>
                  <a:pt x="252822" y="1129386"/>
                  <a:pt x="0" y="876564"/>
                  <a:pt x="0" y="564693"/>
                </a:cubicBezTo>
                <a:cubicBezTo>
                  <a:pt x="0" y="252822"/>
                  <a:pt x="252822" y="0"/>
                  <a:pt x="5646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143815" y="2260816"/>
            <a:ext cx="1663484" cy="1663484"/>
          </a:xfrm>
          <a:custGeom>
            <a:avLst/>
            <a:gdLst>
              <a:gd name="connsiteX0" fmla="*/ 831742 w 1663484"/>
              <a:gd name="connsiteY0" fmla="*/ 0 h 1663484"/>
              <a:gd name="connsiteX1" fmla="*/ 1663484 w 1663484"/>
              <a:gd name="connsiteY1" fmla="*/ 831742 h 1663484"/>
              <a:gd name="connsiteX2" fmla="*/ 831742 w 1663484"/>
              <a:gd name="connsiteY2" fmla="*/ 1663484 h 1663484"/>
              <a:gd name="connsiteX3" fmla="*/ 0 w 1663484"/>
              <a:gd name="connsiteY3" fmla="*/ 831742 h 1663484"/>
              <a:gd name="connsiteX4" fmla="*/ 831742 w 1663484"/>
              <a:gd name="connsiteY4" fmla="*/ 0 h 16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484" h="1663484">
                <a:moveTo>
                  <a:pt x="831742" y="0"/>
                </a:moveTo>
                <a:cubicBezTo>
                  <a:pt x="1291100" y="0"/>
                  <a:pt x="1663484" y="372384"/>
                  <a:pt x="1663484" y="831742"/>
                </a:cubicBezTo>
                <a:cubicBezTo>
                  <a:pt x="1663484" y="1291100"/>
                  <a:pt x="1291100" y="1663484"/>
                  <a:pt x="831742" y="1663484"/>
                </a:cubicBezTo>
                <a:cubicBezTo>
                  <a:pt x="372384" y="1663484"/>
                  <a:pt x="0" y="1291100"/>
                  <a:pt x="0" y="831742"/>
                </a:cubicBezTo>
                <a:cubicBezTo>
                  <a:pt x="0" y="372384"/>
                  <a:pt x="372384" y="0"/>
                  <a:pt x="8317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254638" y="2930023"/>
            <a:ext cx="2223978" cy="2223978"/>
          </a:xfrm>
          <a:custGeom>
            <a:avLst/>
            <a:gdLst>
              <a:gd name="connsiteX0" fmla="*/ 1111989 w 2223978"/>
              <a:gd name="connsiteY0" fmla="*/ 0 h 2223978"/>
              <a:gd name="connsiteX1" fmla="*/ 2223978 w 2223978"/>
              <a:gd name="connsiteY1" fmla="*/ 1111989 h 2223978"/>
              <a:gd name="connsiteX2" fmla="*/ 1111989 w 2223978"/>
              <a:gd name="connsiteY2" fmla="*/ 2223978 h 2223978"/>
              <a:gd name="connsiteX3" fmla="*/ 0 w 2223978"/>
              <a:gd name="connsiteY3" fmla="*/ 1111989 h 2223978"/>
              <a:gd name="connsiteX4" fmla="*/ 1111989 w 2223978"/>
              <a:gd name="connsiteY4" fmla="*/ 0 h 222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978" h="2223978">
                <a:moveTo>
                  <a:pt x="1111989" y="0"/>
                </a:moveTo>
                <a:cubicBezTo>
                  <a:pt x="1726124" y="0"/>
                  <a:pt x="2223978" y="497854"/>
                  <a:pt x="2223978" y="1111989"/>
                </a:cubicBezTo>
                <a:cubicBezTo>
                  <a:pt x="2223978" y="1726124"/>
                  <a:pt x="1726124" y="2223978"/>
                  <a:pt x="1111989" y="2223978"/>
                </a:cubicBezTo>
                <a:cubicBezTo>
                  <a:pt x="497854" y="2223978"/>
                  <a:pt x="0" y="1726124"/>
                  <a:pt x="0" y="1111989"/>
                </a:cubicBezTo>
                <a:cubicBezTo>
                  <a:pt x="0" y="497854"/>
                  <a:pt x="497854" y="0"/>
                  <a:pt x="11119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587534" y="2105719"/>
            <a:ext cx="1225798" cy="1225798"/>
          </a:xfrm>
          <a:custGeom>
            <a:avLst/>
            <a:gdLst>
              <a:gd name="connsiteX0" fmla="*/ 612899 w 1225798"/>
              <a:gd name="connsiteY0" fmla="*/ 0 h 1225798"/>
              <a:gd name="connsiteX1" fmla="*/ 1225798 w 1225798"/>
              <a:gd name="connsiteY1" fmla="*/ 612899 h 1225798"/>
              <a:gd name="connsiteX2" fmla="*/ 612899 w 1225798"/>
              <a:gd name="connsiteY2" fmla="*/ 1225798 h 1225798"/>
              <a:gd name="connsiteX3" fmla="*/ 0 w 1225798"/>
              <a:gd name="connsiteY3" fmla="*/ 612899 h 1225798"/>
              <a:gd name="connsiteX4" fmla="*/ 612899 w 1225798"/>
              <a:gd name="connsiteY4" fmla="*/ 0 h 12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98" h="1225798">
                <a:moveTo>
                  <a:pt x="612899" y="0"/>
                </a:moveTo>
                <a:cubicBezTo>
                  <a:pt x="951394" y="0"/>
                  <a:pt x="1225798" y="274404"/>
                  <a:pt x="1225798" y="612899"/>
                </a:cubicBezTo>
                <a:cubicBezTo>
                  <a:pt x="1225798" y="951394"/>
                  <a:pt x="951394" y="1225798"/>
                  <a:pt x="612899" y="1225798"/>
                </a:cubicBezTo>
                <a:cubicBezTo>
                  <a:pt x="274404" y="1225798"/>
                  <a:pt x="0" y="951394"/>
                  <a:pt x="0" y="612899"/>
                </a:cubicBezTo>
                <a:cubicBezTo>
                  <a:pt x="0" y="274404"/>
                  <a:pt x="274404" y="0"/>
                  <a:pt x="6128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029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464715" y="2584216"/>
            <a:ext cx="2690741" cy="1549594"/>
          </a:xfrm>
          <a:custGeom>
            <a:avLst/>
            <a:gdLst>
              <a:gd name="connsiteX0" fmla="*/ 2478259 w 2690741"/>
              <a:gd name="connsiteY0" fmla="*/ 426 h 1549594"/>
              <a:gd name="connsiteX1" fmla="*/ 2585884 w 2690741"/>
              <a:gd name="connsiteY1" fmla="*/ 89859 h 1549594"/>
              <a:gd name="connsiteX2" fmla="*/ 2690316 w 2690741"/>
              <a:gd name="connsiteY2" fmla="*/ 1221046 h 1549594"/>
              <a:gd name="connsiteX3" fmla="*/ 2600883 w 2690741"/>
              <a:gd name="connsiteY3" fmla="*/ 1328671 h 1549594"/>
              <a:gd name="connsiteX4" fmla="*/ 212483 w 2690741"/>
              <a:gd name="connsiteY4" fmla="*/ 1549169 h 1549594"/>
              <a:gd name="connsiteX5" fmla="*/ 104857 w 2690741"/>
              <a:gd name="connsiteY5" fmla="*/ 1459736 h 1549594"/>
              <a:gd name="connsiteX6" fmla="*/ 426 w 2690741"/>
              <a:gd name="connsiteY6" fmla="*/ 328550 h 1549594"/>
              <a:gd name="connsiteX7" fmla="*/ 89858 w 2690741"/>
              <a:gd name="connsiteY7" fmla="*/ 220924 h 15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41" h="1549594">
                <a:moveTo>
                  <a:pt x="2478259" y="426"/>
                </a:moveTo>
                <a:cubicBezTo>
                  <a:pt x="2532674" y="-4597"/>
                  <a:pt x="2580860" y="35443"/>
                  <a:pt x="2585884" y="89859"/>
                </a:cubicBezTo>
                <a:lnTo>
                  <a:pt x="2690316" y="1221046"/>
                </a:lnTo>
                <a:cubicBezTo>
                  <a:pt x="2695339" y="1275461"/>
                  <a:pt x="2655298" y="1323647"/>
                  <a:pt x="2600883" y="1328671"/>
                </a:cubicBezTo>
                <a:lnTo>
                  <a:pt x="212483" y="1549169"/>
                </a:lnTo>
                <a:cubicBezTo>
                  <a:pt x="158067" y="1554193"/>
                  <a:pt x="109881" y="1514152"/>
                  <a:pt x="104857" y="1459736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8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105879" y="4155802"/>
            <a:ext cx="2690739" cy="1549593"/>
          </a:xfrm>
          <a:custGeom>
            <a:avLst/>
            <a:gdLst>
              <a:gd name="connsiteX0" fmla="*/ 2478258 w 2690739"/>
              <a:gd name="connsiteY0" fmla="*/ 426 h 1549593"/>
              <a:gd name="connsiteX1" fmla="*/ 2585883 w 2690739"/>
              <a:gd name="connsiteY1" fmla="*/ 89859 h 1549593"/>
              <a:gd name="connsiteX2" fmla="*/ 2690314 w 2690739"/>
              <a:gd name="connsiteY2" fmla="*/ 1221045 h 1549593"/>
              <a:gd name="connsiteX3" fmla="*/ 2600882 w 2690739"/>
              <a:gd name="connsiteY3" fmla="*/ 1328670 h 1549593"/>
              <a:gd name="connsiteX4" fmla="*/ 212483 w 2690739"/>
              <a:gd name="connsiteY4" fmla="*/ 1549168 h 1549593"/>
              <a:gd name="connsiteX5" fmla="*/ 104857 w 2690739"/>
              <a:gd name="connsiteY5" fmla="*/ 1459735 h 1549593"/>
              <a:gd name="connsiteX6" fmla="*/ 426 w 2690739"/>
              <a:gd name="connsiteY6" fmla="*/ 328550 h 1549593"/>
              <a:gd name="connsiteX7" fmla="*/ 89859 w 2690739"/>
              <a:gd name="connsiteY7" fmla="*/ 220924 h 15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39" h="1549593">
                <a:moveTo>
                  <a:pt x="2478258" y="426"/>
                </a:moveTo>
                <a:cubicBezTo>
                  <a:pt x="2532673" y="-4597"/>
                  <a:pt x="2580859" y="35443"/>
                  <a:pt x="2585883" y="89859"/>
                </a:cubicBezTo>
                <a:lnTo>
                  <a:pt x="2690314" y="1221045"/>
                </a:lnTo>
                <a:cubicBezTo>
                  <a:pt x="2695338" y="1275460"/>
                  <a:pt x="2655297" y="1323646"/>
                  <a:pt x="2600882" y="1328670"/>
                </a:cubicBezTo>
                <a:lnTo>
                  <a:pt x="212483" y="1549168"/>
                </a:lnTo>
                <a:cubicBezTo>
                  <a:pt x="158067" y="1554192"/>
                  <a:pt x="109881" y="1514151"/>
                  <a:pt x="104857" y="1459735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9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8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562226" y="2382840"/>
            <a:ext cx="1325563" cy="1317625"/>
          </a:xfrm>
          <a:custGeom>
            <a:avLst/>
            <a:gdLst>
              <a:gd name="connsiteX0" fmla="*/ 0 w 1325563"/>
              <a:gd name="connsiteY0" fmla="*/ 0 h 1317625"/>
              <a:gd name="connsiteX1" fmla="*/ 1325563 w 1325563"/>
              <a:gd name="connsiteY1" fmla="*/ 0 h 1317625"/>
              <a:gd name="connsiteX2" fmla="*/ 1325563 w 1325563"/>
              <a:gd name="connsiteY2" fmla="*/ 1317625 h 1317625"/>
              <a:gd name="connsiteX3" fmla="*/ 0 w 1325563"/>
              <a:gd name="connsiteY3" fmla="*/ 13176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563" h="1317625">
                <a:moveTo>
                  <a:pt x="0" y="0"/>
                </a:moveTo>
                <a:lnTo>
                  <a:pt x="1325563" y="0"/>
                </a:lnTo>
                <a:lnTo>
                  <a:pt x="1325563" y="1317625"/>
                </a:lnTo>
                <a:lnTo>
                  <a:pt x="0" y="131762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76761" y="2382839"/>
            <a:ext cx="2325688" cy="2303462"/>
          </a:xfrm>
          <a:custGeom>
            <a:avLst/>
            <a:gdLst>
              <a:gd name="connsiteX0" fmla="*/ 0 w 2325688"/>
              <a:gd name="connsiteY0" fmla="*/ 0 h 2303462"/>
              <a:gd name="connsiteX1" fmla="*/ 2325688 w 2325688"/>
              <a:gd name="connsiteY1" fmla="*/ 0 h 2303462"/>
              <a:gd name="connsiteX2" fmla="*/ 2325688 w 2325688"/>
              <a:gd name="connsiteY2" fmla="*/ 2303462 h 2303462"/>
              <a:gd name="connsiteX3" fmla="*/ 0 w 2325688"/>
              <a:gd name="connsiteY3" fmla="*/ 2303462 h 230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688" h="2303462">
                <a:moveTo>
                  <a:pt x="0" y="0"/>
                </a:moveTo>
                <a:lnTo>
                  <a:pt x="2325688" y="0"/>
                </a:lnTo>
                <a:lnTo>
                  <a:pt x="2325688" y="2303462"/>
                </a:lnTo>
                <a:lnTo>
                  <a:pt x="0" y="2303462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702550" y="1663700"/>
            <a:ext cx="2300288" cy="2281238"/>
          </a:xfrm>
          <a:custGeom>
            <a:avLst/>
            <a:gdLst>
              <a:gd name="connsiteX0" fmla="*/ 0 w 2300288"/>
              <a:gd name="connsiteY0" fmla="*/ 0 h 2281238"/>
              <a:gd name="connsiteX1" fmla="*/ 2300288 w 2300288"/>
              <a:gd name="connsiteY1" fmla="*/ 0 h 2281238"/>
              <a:gd name="connsiteX2" fmla="*/ 2300288 w 2300288"/>
              <a:gd name="connsiteY2" fmla="*/ 2281238 h 2281238"/>
              <a:gd name="connsiteX3" fmla="*/ 0 w 2300288"/>
              <a:gd name="connsiteY3" fmla="*/ 2281238 h 228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288" h="2281238">
                <a:moveTo>
                  <a:pt x="0" y="0"/>
                </a:moveTo>
                <a:lnTo>
                  <a:pt x="2300288" y="0"/>
                </a:lnTo>
                <a:lnTo>
                  <a:pt x="2300288" y="2281238"/>
                </a:lnTo>
                <a:lnTo>
                  <a:pt x="0" y="2281238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07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139701" y="127000"/>
            <a:ext cx="11912598" cy="66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14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746196" y="3358312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600" b="1" dirty="0" smtClean="0">
                <a:solidFill>
                  <a:srgbClr val="F7EA5D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+mj-lt"/>
                <a:ea typeface="汉仪夏日体W" panose="00020600040101010101" pitchFamily="18" charset="-122"/>
              </a:rPr>
              <a:t>LUYỆN TẬP</a:t>
            </a:r>
            <a:endParaRPr lang="zh-CN" altLang="en-US" sz="6600" b="1" dirty="0">
              <a:solidFill>
                <a:srgbClr val="F7EA5D"/>
              </a:solidFill>
              <a:effectLst>
                <a:outerShdw blurRad="76200" dist="38100" dir="2700000" algn="tl">
                  <a:srgbClr val="000000">
                    <a:alpha val="70000"/>
                  </a:srgbClr>
                </a:outerShdw>
              </a:effectLst>
              <a:latin typeface="+mj-lt"/>
              <a:ea typeface="汉仪夏日体W" panose="00020600040101010101" pitchFamily="18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752999" y="2369996"/>
            <a:ext cx="4560846" cy="928411"/>
            <a:chOff x="4648202" y="4125594"/>
            <a:chExt cx="2895598" cy="620012"/>
          </a:xfrm>
        </p:grpSpPr>
        <p:sp>
          <p:nvSpPr>
            <p:cNvPr id="14" name="圆角矩形 13"/>
            <p:cNvSpPr/>
            <p:nvPr/>
          </p:nvSpPr>
          <p:spPr>
            <a:xfrm>
              <a:off x="4648202" y="4165600"/>
              <a:ext cx="2895598" cy="540000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+mj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308033" y="4125594"/>
              <a:ext cx="1575936" cy="62001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6000" b="1" dirty="0" smtClean="0">
                  <a:solidFill>
                    <a:schemeClr val="bg1"/>
                  </a:solidFill>
                  <a:effectLst>
                    <a:outerShdw blurRad="76200" dist="38100" dir="2700000" algn="tl">
                      <a:srgbClr val="000000">
                        <a:alpha val="70000"/>
                      </a:srgbClr>
                    </a:outerShdw>
                  </a:effectLst>
                  <a:latin typeface="+mj-lt"/>
                  <a:ea typeface="汉仪夏日体W" panose="00020600040101010101" pitchFamily="18" charset="-122"/>
                </a:rPr>
                <a:t>TOÁN 5</a:t>
              </a:r>
              <a:endParaRPr lang="zh-CN" altLang="en-US" sz="6000" b="1" dirty="0">
                <a:solidFill>
                  <a:schemeClr val="bg1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+mj-lt"/>
                <a:ea typeface="汉仪夏日体W" panose="00020600040101010101" pitchFamily="18" charset="-122"/>
              </a:endParaRPr>
            </a:p>
          </p:txBody>
        </p:sp>
      </p:grpSp>
      <p:pic>
        <p:nvPicPr>
          <p:cNvPr id="19" name="TFBOYS-青春修炼手册">
            <a:hlinkClick r:id="" action="ppaction://media"/>
            <a:extLst>
              <a:ext uri="{FF2B5EF4-FFF2-40B4-BE49-F238E27FC236}">
                <a16:creationId xmlns:a16="http://schemas.microsoft.com/office/drawing/2014/main" id="{97E055EF-2C79-49F1-8C79-AD216694CF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657" y="-875552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37921" y="482600"/>
            <a:ext cx="4597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UBND QUẬN LONG BIÊN</a:t>
            </a:r>
          </a:p>
          <a:p>
            <a:pPr algn="ctr"/>
            <a:r>
              <a:rPr lang="en-US" sz="2400" b="1" u="sng" dirty="0" smtClean="0"/>
              <a:t>TRƯỜNG TIỂU HỌC ÁI MỘ B</a:t>
            </a:r>
            <a:endParaRPr lang="en-US" sz="24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7" y="228600"/>
            <a:ext cx="1790700" cy="17907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67275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91" numSld="999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1758" y="122171"/>
            <a:ext cx="10537368" cy="1978144"/>
            <a:chOff x="540798" y="366010"/>
            <a:chExt cx="10537368" cy="1202515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540798" y="366010"/>
              <a:ext cx="10537368" cy="1202515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4A8A6"/>
            </a:solidFill>
            <a:ln>
              <a:solidFill>
                <a:srgbClr val="F29896"/>
              </a:solidFill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8922" y="366010"/>
              <a:ext cx="8961120" cy="1103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smtClean="0">
                  <a:latin typeface="+mj-lt"/>
                  <a:cs typeface="Times New Roman" panose="02020603050405020304" pitchFamily="18" charset="0"/>
                </a:rPr>
                <a:t>3. </a:t>
              </a:r>
              <a:r>
                <a:rPr lang="vi-VN" sz="2800" smtClean="0">
                  <a:latin typeface="+mj-lt"/>
                  <a:cs typeface="Times New Roman" panose="02020603050405020304" pitchFamily="18" charset="0"/>
                </a:rPr>
                <a:t>Một </a:t>
              </a:r>
              <a:r>
                <a:rPr lang="vi-VN" sz="2800">
                  <a:latin typeface="+mj-lt"/>
                  <a:cs typeface="Times New Roman" panose="02020603050405020304" pitchFamily="18" charset="0"/>
                </a:rPr>
                <a:t>trường tổ chức cho học sinh đi tham quan di tích lịch sử. Đợt thứ nhất cần có 3 xe ô tô để chở 120 học sinh. Hỏi đợt thứ hai muốn chở 160 học sinh đi tham quan thì cần dùng mấy xe ô tô như thế nào?</a:t>
              </a:r>
              <a:endParaRPr lang="zh-CN" altLang="en-US" sz="2800">
                <a:latin typeface="+mj-lt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01758" y="2239083"/>
            <a:ext cx="154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smtClean="0">
                <a:latin typeface="+mj-lt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758" y="2762303"/>
            <a:ext cx="522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  <a:cs typeface="Times New Roman" panose="02020603050405020304" pitchFamily="18" charset="0"/>
              </a:rPr>
              <a:t>3 xe chở được: 120 học sinh</a:t>
            </a:r>
            <a:endParaRPr lang="en-US" sz="2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758" y="3285523"/>
            <a:ext cx="44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+mj-lt"/>
                <a:cs typeface="Times New Roman" panose="02020603050405020304" pitchFamily="18" charset="0"/>
              </a:rPr>
              <a:t>? xe chở: 160 học sinh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758" y="2808469"/>
            <a:ext cx="4861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  <a:cs typeface="Times New Roman" panose="02020603050405020304" pitchFamily="18" charset="0"/>
              </a:rPr>
              <a:t>120 </a:t>
            </a:r>
            <a:r>
              <a:rPr lang="vi-VN" sz="2800">
                <a:latin typeface="+mj-lt"/>
                <a:cs typeface="Times New Roman" panose="02020603050405020304" pitchFamily="18" charset="0"/>
              </a:rPr>
              <a:t>học </a:t>
            </a:r>
            <a:r>
              <a:rPr lang="vi-VN" sz="2800" smtClean="0"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2800" smtClean="0">
                <a:latin typeface="+mj-lt"/>
                <a:cs typeface="Times New Roman" panose="02020603050405020304" pitchFamily="18" charset="0"/>
              </a:rPr>
              <a:t>: 3 xe chở</a:t>
            </a:r>
            <a:endParaRPr lang="vi-VN" sz="2800">
              <a:latin typeface="+mj-lt"/>
              <a:cs typeface="Times New Roman" panose="02020603050405020304" pitchFamily="18" charset="0"/>
            </a:endParaRPr>
          </a:p>
          <a:p>
            <a:r>
              <a:rPr lang="vi-VN" sz="2800" smtClean="0">
                <a:latin typeface="+mj-lt"/>
                <a:cs typeface="Times New Roman" panose="02020603050405020304" pitchFamily="18" charset="0"/>
              </a:rPr>
              <a:t>160 </a:t>
            </a:r>
            <a:r>
              <a:rPr lang="vi-VN" sz="2800">
                <a:latin typeface="+mj-lt"/>
                <a:cs typeface="Times New Roman" panose="02020603050405020304" pitchFamily="18" charset="0"/>
              </a:rPr>
              <a:t>học </a:t>
            </a:r>
            <a:r>
              <a:rPr lang="vi-VN" sz="2800" smtClean="0"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2800" smtClean="0">
                <a:latin typeface="+mj-lt"/>
                <a:cs typeface="Times New Roman" panose="02020603050405020304" pitchFamily="18" charset="0"/>
              </a:rPr>
              <a:t>: …xe chở</a:t>
            </a:r>
            <a:endParaRPr lang="vi-VN" sz="2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0501" y="3761319"/>
            <a:ext cx="72595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u="sng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+mj-lt"/>
                <a:cs typeface="Times New Roman" panose="02020603050405020304" pitchFamily="18" charset="0"/>
              </a:rPr>
              <a:t>Mỗi ô tô chở </a:t>
            </a:r>
            <a:r>
              <a:rPr lang="vi-VN" sz="2800" dirty="0" smtClean="0"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là</a:t>
            </a:r>
            <a:r>
              <a:rPr lang="vi-VN" sz="2800" dirty="0" smtClean="0">
                <a:latin typeface="+mj-lt"/>
                <a:cs typeface="Times New Roman" panose="02020603050405020304" pitchFamily="18" charset="0"/>
              </a:rPr>
              <a:t>:</a:t>
            </a:r>
            <a:endParaRPr lang="vi-VN" sz="28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vi-VN" sz="2800" dirty="0">
                <a:latin typeface="+mj-lt"/>
                <a:cs typeface="Times New Roman" panose="02020603050405020304" pitchFamily="18" charset="0"/>
              </a:rPr>
              <a:t>120 : 3 = 40 (học sinh)</a:t>
            </a:r>
          </a:p>
          <a:p>
            <a:r>
              <a:rPr lang="vi-VN" sz="2800" dirty="0">
                <a:latin typeface="+mj-lt"/>
                <a:cs typeface="Times New Roman" panose="02020603050405020304" pitchFamily="18" charset="0"/>
              </a:rPr>
              <a:t>Số ô tô để chở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160 </a:t>
            </a:r>
            <a:r>
              <a:rPr lang="vi-VN" sz="2800" dirty="0" smtClean="0">
                <a:latin typeface="+mj-lt"/>
                <a:cs typeface="Times New Roman" panose="02020603050405020304" pitchFamily="18" charset="0"/>
              </a:rPr>
              <a:t>học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sinh đợt thứ hai là:</a:t>
            </a:r>
          </a:p>
          <a:p>
            <a:pPr algn="ctr"/>
            <a:r>
              <a:rPr lang="vi-VN" sz="2800" dirty="0">
                <a:latin typeface="+mj-lt"/>
                <a:cs typeface="Times New Roman" panose="02020603050405020304" pitchFamily="18" charset="0"/>
              </a:rPr>
              <a:t>160 : 40 = 4 (ô </a:t>
            </a:r>
            <a:r>
              <a:rPr lang="vi-VN" sz="2800" dirty="0" smtClean="0">
                <a:latin typeface="+mj-lt"/>
                <a:cs typeface="Times New Roman" panose="02020603050405020304" pitchFamily="18" charset="0"/>
              </a:rPr>
              <a:t>tô)</a:t>
            </a:r>
            <a:endParaRPr lang="en-US" sz="2800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vi-VN" sz="2800" dirty="0" smtClean="0">
                <a:latin typeface="+mj-lt"/>
                <a:cs typeface="Times New Roman" panose="02020603050405020304" pitchFamily="18" charset="0"/>
              </a:rPr>
              <a:t>Đáp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số: 4 ô </a:t>
            </a:r>
            <a:r>
              <a:rPr lang="vi-VN" sz="2800" dirty="0" smtClean="0">
                <a:latin typeface="+mj-lt"/>
                <a:cs typeface="Times New Roman" panose="02020603050405020304" pitchFamily="18" charset="0"/>
              </a:rPr>
              <a:t>tô</a:t>
            </a:r>
            <a:endParaRPr lang="vi-VN" sz="2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>
          <a:xfrm>
            <a:off x="9990075" y="4511040"/>
            <a:ext cx="2571452" cy="2346960"/>
          </a:xfrm>
          <a:prstGeom prst="rect">
            <a:avLst/>
          </a:prstGeom>
        </p:spPr>
      </p:pic>
      <p:pic>
        <p:nvPicPr>
          <p:cNvPr id="11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680" y="4947169"/>
            <a:ext cx="2323012" cy="19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3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1758" y="122171"/>
            <a:ext cx="10537368" cy="1576000"/>
            <a:chOff x="540798" y="366010"/>
            <a:chExt cx="10537368" cy="1202515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540798" y="366010"/>
              <a:ext cx="10537368" cy="1202515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4A8A6"/>
            </a:solidFill>
            <a:ln>
              <a:solidFill>
                <a:srgbClr val="F29896"/>
              </a:solidFill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8922" y="366010"/>
              <a:ext cx="8961120" cy="1056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latin typeface="+mj-lt"/>
                  <a:cs typeface="Times New Roman" panose="02020603050405020304" pitchFamily="18" charset="0"/>
                </a:rPr>
                <a:t>4. </a:t>
              </a:r>
              <a:r>
                <a:rPr lang="vi-VN" sz="2800" dirty="0" smtClean="0">
                  <a:latin typeface="+mj-lt"/>
                  <a:cs typeface="Times New Roman" panose="02020603050405020304" pitchFamily="18" charset="0"/>
                </a:rPr>
                <a:t>Một </a:t>
              </a:r>
              <a:r>
                <a:rPr lang="vi-VN" sz="2800" dirty="0">
                  <a:latin typeface="+mj-lt"/>
                  <a:cs typeface="Times New Roman" panose="02020603050405020304" pitchFamily="18" charset="0"/>
                </a:rPr>
                <a:t>người làm </a:t>
              </a:r>
              <a:r>
                <a:rPr lang="vi-VN" sz="2800" dirty="0" smtClean="0">
                  <a:latin typeface="+mj-lt"/>
                  <a:cs typeface="Times New Roman" panose="02020603050405020304" pitchFamily="18" charset="0"/>
                </a:rPr>
                <a:t>trong </a:t>
              </a:r>
              <a:r>
                <a:rPr lang="vi-VN" sz="2800" dirty="0">
                  <a:latin typeface="+mj-lt"/>
                  <a:cs typeface="Times New Roman" panose="02020603050405020304" pitchFamily="18" charset="0"/>
                </a:rPr>
                <a:t>hai ngày được trả </a:t>
              </a:r>
              <a:r>
                <a:rPr lang="en-US" sz="2800" dirty="0" smtClean="0">
                  <a:latin typeface="+mj-lt"/>
                  <a:cs typeface="Times New Roman" panose="02020603050405020304" pitchFamily="18" charset="0"/>
                </a:rPr>
                <a:t>300</a:t>
              </a:r>
              <a:r>
                <a:rPr lang="vi-VN" sz="28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latin typeface="+mj-lt"/>
                  <a:cs typeface="Times New Roman" panose="02020603050405020304" pitchFamily="18" charset="0"/>
                </a:rPr>
                <a:t>000 </a:t>
              </a:r>
              <a:r>
                <a:rPr lang="vi-VN" sz="2800" dirty="0" smtClean="0">
                  <a:latin typeface="+mj-lt"/>
                  <a:cs typeface="Times New Roman" panose="02020603050405020304" pitchFamily="18" charset="0"/>
                </a:rPr>
                <a:t>đồng</a:t>
              </a:r>
              <a:r>
                <a:rPr lang="en-US" sz="28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+mj-lt"/>
                  <a:cs typeface="Times New Roman" panose="02020603050405020304" pitchFamily="18" charset="0"/>
                </a:rPr>
                <a:t>tiền</a:t>
              </a:r>
              <a:r>
                <a:rPr lang="en-US" sz="28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+mj-lt"/>
                  <a:cs typeface="Times New Roman" panose="02020603050405020304" pitchFamily="18" charset="0"/>
                </a:rPr>
                <a:t>công</a:t>
              </a:r>
              <a:r>
                <a:rPr lang="vi-VN" sz="2800" dirty="0" smtClean="0">
                  <a:latin typeface="+mj-lt"/>
                  <a:cs typeface="Times New Roman" panose="02020603050405020304" pitchFamily="18" charset="0"/>
                </a:rPr>
                <a:t>. </a:t>
              </a:r>
              <a:r>
                <a:rPr lang="vi-VN" sz="2800" dirty="0">
                  <a:latin typeface="+mj-lt"/>
                  <a:cs typeface="Times New Roman" panose="02020603050405020304" pitchFamily="18" charset="0"/>
                </a:rPr>
                <a:t>Hỏi với mức trả </a:t>
              </a:r>
              <a:r>
                <a:rPr lang="en-US" sz="2800" dirty="0" err="1" smtClean="0">
                  <a:latin typeface="+mj-lt"/>
                  <a:cs typeface="Times New Roman" panose="02020603050405020304" pitchFamily="18" charset="0"/>
                </a:rPr>
                <a:t>công</a:t>
              </a:r>
              <a:r>
                <a:rPr lang="vi-VN" sz="28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latin typeface="+mj-lt"/>
                  <a:cs typeface="Times New Roman" panose="02020603050405020304" pitchFamily="18" charset="0"/>
                </a:rPr>
                <a:t>như thế, nếu làm trong 5 ngày thì người đó được trả bao nhiêu tiền?</a:t>
              </a:r>
              <a:endParaRPr lang="zh-CN" altLang="en-US" sz="2800" dirty="0">
                <a:latin typeface="+mj-lt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85288" y="1959781"/>
            <a:ext cx="154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smtClean="0">
                <a:latin typeface="+mj-lt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288" y="2430753"/>
            <a:ext cx="522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2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300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000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758" y="3002899"/>
            <a:ext cx="338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+mj-lt"/>
                <a:cs typeface="Times New Roman" panose="02020603050405020304" pitchFamily="18" charset="0"/>
              </a:rPr>
              <a:t>5 ngày: …       đồng</a:t>
            </a:r>
            <a:endParaRPr lang="en-US" sz="2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9786" y="3424945"/>
            <a:ext cx="74640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u="sng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300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000 : 2 =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150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000 (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5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150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000 × 5 =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750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000 (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750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000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2410" y="4296710"/>
            <a:ext cx="2561290" cy="2561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>
          <a:xfrm>
            <a:off x="9990075" y="4511040"/>
            <a:ext cx="2571452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80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820039" y="2630714"/>
            <a:ext cx="68712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+mj-lt"/>
                <a:ea typeface="汉仪夏日体W" panose="00020600040101010101" pitchFamily="18" charset="-122"/>
              </a:rPr>
              <a:t>THANK YOU</a:t>
            </a:r>
            <a:endParaRPr lang="zh-CN" alt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+mj-lt"/>
              <a:ea typeface="汉仪夏日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054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57542" y="2218164"/>
            <a:ext cx="5876929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b="1" dirty="0" err="1" smtClean="0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Khởi</a:t>
            </a:r>
            <a:r>
              <a:rPr lang="en-US" altLang="zh-CN" sz="8800" b="1" dirty="0" smtClean="0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CN" sz="8800" b="1" dirty="0" err="1" smtClean="0">
                <a:solidFill>
                  <a:srgbClr val="F7E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động</a:t>
            </a:r>
            <a:endParaRPr lang="zh-CN" altLang="en-US" sz="8800" b="1" dirty="0">
              <a:solidFill>
                <a:srgbClr val="F7EA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汉仪夏日体W" panose="00020600040101010101" pitchFamily="18" charset="-122"/>
              <a:cs typeface="Verdana" panose="020B060403050404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8913">
            <a:off x="701839" y="64772"/>
            <a:ext cx="2892893" cy="24902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305" y="4041436"/>
            <a:ext cx="2422399" cy="20547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5023">
            <a:off x="8493551" y="462281"/>
            <a:ext cx="2863123" cy="16952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7681" y="3991272"/>
            <a:ext cx="1803546" cy="19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05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9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166" y="506639"/>
            <a:ext cx="4441439" cy="5879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>
          <a:xfrm>
            <a:off x="6415314" y="3789838"/>
            <a:ext cx="2844803" cy="2596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9362" y="3146654"/>
            <a:ext cx="3711346" cy="3711346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83915"/>
            <a:ext cx="2643052" cy="217408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4194628" y="1162740"/>
            <a:ext cx="4441371" cy="1970997"/>
          </a:xfrm>
          <a:prstGeom prst="cloudCallout">
            <a:avLst>
              <a:gd name="adj1" fmla="val 23938"/>
              <a:gd name="adj2" fmla="val 97846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Nếu muốn vào nhà mình, hãy trả lời câu hỏi sau nhé!</a:t>
            </a:r>
            <a:endParaRPr lang="en-US" sz="240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377139" y="2148113"/>
            <a:ext cx="2628803" cy="1641723"/>
          </a:xfrm>
          <a:prstGeom prst="wedgeEllipseCallout">
            <a:avLst>
              <a:gd name="adj1" fmla="val 47979"/>
              <a:gd name="adj2" fmla="val 59625"/>
            </a:avLst>
          </a:prstGeom>
          <a:solidFill>
            <a:srgbClr val="FFCDC0"/>
          </a:solidFill>
          <a:ln>
            <a:solidFill>
              <a:srgbClr val="FA8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Đồng ý!</a:t>
            </a:r>
            <a:endParaRPr lang="en-US" sz="240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4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9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166" y="506639"/>
            <a:ext cx="4441439" cy="5879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>
          <a:xfrm>
            <a:off x="6415314" y="3789838"/>
            <a:ext cx="2844803" cy="2596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9362" y="3146654"/>
            <a:ext cx="3711346" cy="3711346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83915"/>
            <a:ext cx="2643052" cy="217408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309924" y="304674"/>
            <a:ext cx="7445829" cy="2770881"/>
          </a:xfrm>
          <a:prstGeom prst="cloudCallout">
            <a:avLst>
              <a:gd name="adj1" fmla="val 21599"/>
              <a:gd name="adj2" fmla="val 72703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Một đội trồng rừng trung bình cứ 4 ngày trồng được 1200 cây thông. Hỏi trong 24 ngày đội đó trồng được bao nhiêu cây thông?</a:t>
            </a:r>
            <a:endParaRPr lang="en-US" sz="280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732997" y="3075555"/>
            <a:ext cx="3392038" cy="1014663"/>
          </a:xfrm>
          <a:prstGeom prst="wedgeEllipseCallout">
            <a:avLst>
              <a:gd name="adj1" fmla="val 47979"/>
              <a:gd name="adj2" fmla="val 59625"/>
            </a:avLst>
          </a:prstGeom>
          <a:solidFill>
            <a:srgbClr val="FFCDC0"/>
          </a:solidFill>
          <a:ln>
            <a:solidFill>
              <a:srgbClr val="FA8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Các bạn ơi! Giúp mình nhé!</a:t>
            </a:r>
            <a:endParaRPr lang="en-US" sz="240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83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900"/>
            <a:ext cx="2531165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8892" y="333828"/>
            <a:ext cx="89900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 smtClean="0">
                <a:latin typeface="+mj-lt"/>
                <a:cs typeface="Times New Roman" panose="02020603050405020304" pitchFamily="18" charset="0"/>
              </a:rPr>
              <a:t>Cách</a:t>
            </a:r>
            <a:r>
              <a:rPr lang="en-US" sz="2800" i="1" u="sng" dirty="0" smtClean="0">
                <a:latin typeface="+mj-lt"/>
                <a:cs typeface="Times New Roman" panose="02020603050405020304" pitchFamily="18" charset="0"/>
              </a:rPr>
              <a:t> 1 </a:t>
            </a:r>
          </a:p>
          <a:p>
            <a:pPr algn="ctr"/>
            <a:r>
              <a:rPr lang="en-US" sz="2800" u="sng" dirty="0" err="1" smtClean="0"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u="sng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1200 : 4 = 300 (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24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300 x 24 = 7200 (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: 7200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cây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8343" y="3442371"/>
            <a:ext cx="836022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smtClean="0">
                <a:latin typeface="+mj-lt"/>
                <a:cs typeface="Times New Roman" panose="02020603050405020304" pitchFamily="18" charset="0"/>
              </a:rPr>
              <a:t>Cách 2</a:t>
            </a:r>
          </a:p>
          <a:p>
            <a:pPr algn="ctr"/>
            <a:r>
              <a:rPr lang="en-US" sz="2800" u="sng" smtClean="0">
                <a:latin typeface="+mj-lt"/>
                <a:cs typeface="Times New Roman" panose="02020603050405020304" pitchFamily="18" charset="0"/>
              </a:rPr>
              <a:t>Bài giải</a:t>
            </a:r>
          </a:p>
          <a:p>
            <a:pPr algn="ctr"/>
            <a:r>
              <a:rPr lang="en-US" sz="2800" smtClean="0">
                <a:latin typeface="+mj-lt"/>
                <a:cs typeface="Times New Roman" panose="02020603050405020304" pitchFamily="18" charset="0"/>
              </a:rPr>
              <a:t>24 ngày gấp 4 ngày số lần là:</a:t>
            </a:r>
          </a:p>
          <a:p>
            <a:pPr algn="ctr"/>
            <a:r>
              <a:rPr lang="en-US" sz="2800" smtClean="0">
                <a:latin typeface="+mj-lt"/>
                <a:cs typeface="Times New Roman" panose="02020603050405020304" pitchFamily="18" charset="0"/>
              </a:rPr>
              <a:t>24 : 4 = 6 (lần)</a:t>
            </a:r>
          </a:p>
          <a:p>
            <a:pPr algn="ctr"/>
            <a:r>
              <a:rPr lang="en-US" sz="2800">
                <a:latin typeface="+mj-lt"/>
                <a:cs typeface="Times New Roman" panose="02020603050405020304" pitchFamily="18" charset="0"/>
              </a:rPr>
              <a:t>Số cây thông đội đó trồng trong 24 ngày là:</a:t>
            </a:r>
          </a:p>
          <a:p>
            <a:pPr algn="ctr"/>
            <a:r>
              <a:rPr lang="en-US" sz="2800" smtClean="0">
                <a:latin typeface="+mj-lt"/>
                <a:cs typeface="Times New Roman" panose="02020603050405020304" pitchFamily="18" charset="0"/>
              </a:rPr>
              <a:t>1200 x 6 = </a:t>
            </a:r>
            <a:r>
              <a:rPr lang="en-US" sz="2800">
                <a:latin typeface="+mj-lt"/>
                <a:cs typeface="Times New Roman" panose="02020603050405020304" pitchFamily="18" charset="0"/>
              </a:rPr>
              <a:t>7200 (cây)</a:t>
            </a:r>
          </a:p>
          <a:p>
            <a:pPr algn="r"/>
            <a:r>
              <a:rPr lang="en-US" sz="2800">
                <a:latin typeface="+mj-lt"/>
                <a:cs typeface="Times New Roman" panose="02020603050405020304" pitchFamily="18" charset="0"/>
              </a:rPr>
              <a:t>Đáp số : 7200 </a:t>
            </a:r>
            <a:r>
              <a:rPr lang="en-US" sz="2800" smtClean="0">
                <a:latin typeface="+mj-lt"/>
                <a:cs typeface="Times New Roman" panose="02020603050405020304" pitchFamily="18" charset="0"/>
              </a:rPr>
              <a:t>cây</a:t>
            </a:r>
          </a:p>
          <a:p>
            <a:endParaRPr lang="en-US">
              <a:latin typeface="+mj-lt"/>
            </a:endParaRPr>
          </a:p>
        </p:txBody>
      </p:sp>
      <p:pic>
        <p:nvPicPr>
          <p:cNvPr id="8" name="图片 8946"/>
          <p:cNvPicPr>
            <a:picLocks noChangeAspect="1"/>
          </p:cNvPicPr>
          <p:nvPr/>
        </p:nvPicPr>
        <p:blipFill rotWithShape="1">
          <a:blip r:embed="rId3"/>
          <a:srcRect l="60910" t="-1581" r="-124" b="71218"/>
          <a:stretch/>
        </p:blipFill>
        <p:spPr>
          <a:xfrm flipH="1">
            <a:off x="0" y="0"/>
            <a:ext cx="1741714" cy="178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5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9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166" y="506639"/>
            <a:ext cx="4441439" cy="5879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0"/>
          <a:stretch/>
        </p:blipFill>
        <p:spPr>
          <a:xfrm>
            <a:off x="6415314" y="3789838"/>
            <a:ext cx="2844803" cy="2596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9362" y="3146654"/>
            <a:ext cx="3711346" cy="3711346"/>
          </a:xfrm>
          <a:prstGeom prst="rect">
            <a:avLst/>
          </a:prstGeom>
        </p:spPr>
      </p:pic>
      <p:pic>
        <p:nvPicPr>
          <p:cNvPr id="5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83915"/>
            <a:ext cx="2643052" cy="217408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743609" y="1500074"/>
            <a:ext cx="5516508" cy="1646579"/>
          </a:xfrm>
          <a:prstGeom prst="cloudCallout">
            <a:avLst>
              <a:gd name="adj1" fmla="val 21599"/>
              <a:gd name="adj2" fmla="val 72703"/>
            </a:avLst>
          </a:prstGeom>
          <a:solidFill>
            <a:srgbClr val="C6CFEA"/>
          </a:solidFill>
          <a:ln>
            <a:solidFill>
              <a:srgbClr val="8A98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thôi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06844" y="2635803"/>
            <a:ext cx="4301656" cy="1506675"/>
          </a:xfrm>
          <a:prstGeom prst="wedgeEllipseCallout">
            <a:avLst>
              <a:gd name="adj1" fmla="val 47979"/>
              <a:gd name="adj2" fmla="val 59625"/>
            </a:avLst>
          </a:prstGeom>
          <a:solidFill>
            <a:srgbClr val="FFCDC0"/>
          </a:solidFill>
          <a:ln>
            <a:solidFill>
              <a:srgbClr val="FA8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Yeah!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ơn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nè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Chúc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tốt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!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31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17265 0.000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33" y="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45221 0.00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2"/>
          <p:cNvSpPr txBox="1"/>
          <p:nvPr/>
        </p:nvSpPr>
        <p:spPr>
          <a:xfrm>
            <a:off x="2945946" y="2421765"/>
            <a:ext cx="5997155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9600" b="1" dirty="0" err="1" smtClean="0">
                <a:solidFill>
                  <a:srgbClr val="F7EA5D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+mj-lt"/>
                <a:ea typeface="汉仪夏日体W" panose="00020600040101010101" pitchFamily="18" charset="-122"/>
              </a:rPr>
              <a:t>Luyện</a:t>
            </a:r>
            <a:r>
              <a:rPr lang="en-US" altLang="zh-CN" sz="9600" b="1" dirty="0" smtClean="0">
                <a:solidFill>
                  <a:srgbClr val="F7EA5D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+mj-lt"/>
                <a:ea typeface="汉仪夏日体W" panose="00020600040101010101" pitchFamily="18" charset="-122"/>
              </a:rPr>
              <a:t> </a:t>
            </a:r>
            <a:r>
              <a:rPr lang="en-US" altLang="zh-CN" sz="9600" b="1" dirty="0" err="1" smtClean="0">
                <a:solidFill>
                  <a:srgbClr val="F7EA5D"/>
                </a:solidFill>
                <a:effectLst>
                  <a:outerShdw blurRad="76200" dist="38100" dir="2700000" algn="tl">
                    <a:srgbClr val="000000">
                      <a:alpha val="70000"/>
                    </a:srgbClr>
                  </a:outerShdw>
                </a:effectLst>
                <a:latin typeface="+mj-lt"/>
                <a:ea typeface="汉仪夏日体W" panose="00020600040101010101" pitchFamily="18" charset="-122"/>
              </a:rPr>
              <a:t>tập</a:t>
            </a:r>
            <a:endParaRPr lang="zh-CN" altLang="en-US" sz="9600" b="1" dirty="0">
              <a:solidFill>
                <a:srgbClr val="F7EA5D"/>
              </a:solidFill>
              <a:effectLst>
                <a:outerShdw blurRad="76200" dist="38100" dir="2700000" algn="tl">
                  <a:srgbClr val="000000">
                    <a:alpha val="70000"/>
                  </a:srgbClr>
                </a:outerShdw>
              </a:effectLst>
              <a:latin typeface="+mj-lt"/>
              <a:ea typeface="汉仪夏日体W" panose="00020600040101010101" pitchFamily="18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6300" y="1498435"/>
            <a:ext cx="3906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ln w="22225">
                  <a:solidFill>
                    <a:srgbClr val="EB5E5D"/>
                  </a:solidFill>
                  <a:prstDash val="solid"/>
                </a:ln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Toán</a:t>
            </a:r>
            <a:endParaRPr lang="en-US" sz="5400" b="1">
              <a:ln w="22225">
                <a:solidFill>
                  <a:srgbClr val="EB5E5D"/>
                </a:solidFill>
                <a:prstDash val="solid"/>
              </a:ln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2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1758" y="122170"/>
            <a:ext cx="10537368" cy="1202515"/>
            <a:chOff x="540798" y="366010"/>
            <a:chExt cx="10537368" cy="1202515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540798" y="366010"/>
              <a:ext cx="10537368" cy="1202515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4A8A6"/>
            </a:solidFill>
            <a:ln>
              <a:solidFill>
                <a:srgbClr val="F29896"/>
              </a:solidFill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56360" y="490213"/>
              <a:ext cx="89611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 smtClean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1. </a:t>
              </a:r>
              <a:r>
                <a:rPr lang="en-US" altLang="zh-CN" sz="2800" dirty="0" err="1" smtClean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Mua</a:t>
              </a:r>
              <a:r>
                <a:rPr lang="en-US" altLang="zh-CN" sz="2800" dirty="0" smtClean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12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quyển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vở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hết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smtClean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96 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000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đồng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.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Hỏi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mua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30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quyển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vở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như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thế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hết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bao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nhiêu</a:t>
              </a:r>
              <a:r>
                <a:rPr lang="en-US" altLang="zh-CN" sz="2800" dirty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 smtClean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tiền</a:t>
              </a:r>
              <a:r>
                <a:rPr lang="en-US" altLang="zh-CN" sz="2800" dirty="0" smtClean="0">
                  <a:latin typeface="+mj-lt"/>
                  <a:cs typeface="Times New Roman" panose="02020603050405020304" pitchFamily="18" charset="0"/>
                </a:rPr>
                <a:t>?</a:t>
              </a:r>
              <a:endParaRPr lang="zh-CN" altLang="en-US" sz="2800" dirty="0">
                <a:latin typeface="+mj-lt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28188" y="1370403"/>
            <a:ext cx="154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smtClean="0">
                <a:latin typeface="+mj-lt"/>
                <a:cs typeface="Times New Roman" panose="02020603050405020304" pitchFamily="18" charset="0"/>
              </a:rPr>
              <a:t>Tóm tắt: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188" y="1847903"/>
            <a:ext cx="5228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12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quyển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96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000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188" y="2432676"/>
            <a:ext cx="44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+mj-lt"/>
                <a:cs typeface="Times New Roman" panose="02020603050405020304" pitchFamily="18" charset="0"/>
              </a:rPr>
              <a:t>30 quyển vở: …..     đồng</a:t>
            </a:r>
            <a:endParaRPr lang="en-US" sz="280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1320" y="3206492"/>
            <a:ext cx="6568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u="sng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tiền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mua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quyển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96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000 : 12  =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8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000 (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tiền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mua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30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quyển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8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000 x 30 =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240 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000 (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+mj-lt"/>
                <a:cs typeface="Times New Roman" panose="02020603050405020304" pitchFamily="18" charset="0"/>
              </a:rPr>
              <a:t> : 60 000 </a:t>
            </a:r>
            <a:r>
              <a:rPr lang="en-US" sz="2800" dirty="0" err="1" smtClean="0">
                <a:latin typeface="+mj-lt"/>
                <a:cs typeface="Times New Roman" panose="02020603050405020304" pitchFamily="18" charset="0"/>
              </a:rPr>
              <a:t>đồng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2410" y="4296710"/>
            <a:ext cx="2561290" cy="2561290"/>
          </a:xfrm>
          <a:prstGeom prst="rect">
            <a:avLst/>
          </a:prstGeom>
        </p:spPr>
      </p:pic>
      <p:pic>
        <p:nvPicPr>
          <p:cNvPr id="14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80" y="5370889"/>
            <a:ext cx="1807892" cy="14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7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1758" y="84887"/>
            <a:ext cx="10537368" cy="1384995"/>
            <a:chOff x="540798" y="328727"/>
            <a:chExt cx="10537368" cy="1384995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540798" y="366010"/>
              <a:ext cx="10537368" cy="1202515"/>
            </a:xfrm>
            <a:custGeom>
              <a:avLst/>
              <a:gdLst>
                <a:gd name="T0" fmla="*/ 3696 w 3696"/>
                <a:gd name="T1" fmla="*/ 364 h 364"/>
                <a:gd name="T2" fmla="*/ 0 w 3696"/>
                <a:gd name="T3" fmla="*/ 364 h 364"/>
                <a:gd name="T4" fmla="*/ 163 w 3696"/>
                <a:gd name="T5" fmla="*/ 183 h 364"/>
                <a:gd name="T6" fmla="*/ 0 w 3696"/>
                <a:gd name="T7" fmla="*/ 0 h 364"/>
                <a:gd name="T8" fmla="*/ 3696 w 3696"/>
                <a:gd name="T9" fmla="*/ 0 h 364"/>
                <a:gd name="T10" fmla="*/ 3502 w 3696"/>
                <a:gd name="T11" fmla="*/ 183 h 364"/>
                <a:gd name="T12" fmla="*/ 3696 w 3696"/>
                <a:gd name="T13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96" h="364">
                  <a:moveTo>
                    <a:pt x="3696" y="364"/>
                  </a:moveTo>
                  <a:lnTo>
                    <a:pt x="0" y="364"/>
                  </a:lnTo>
                  <a:lnTo>
                    <a:pt x="163" y="183"/>
                  </a:lnTo>
                  <a:lnTo>
                    <a:pt x="0" y="0"/>
                  </a:lnTo>
                  <a:lnTo>
                    <a:pt x="3696" y="0"/>
                  </a:lnTo>
                  <a:lnTo>
                    <a:pt x="3502" y="183"/>
                  </a:lnTo>
                  <a:lnTo>
                    <a:pt x="3696" y="364"/>
                  </a:lnTo>
                  <a:close/>
                </a:path>
              </a:pathLst>
            </a:custGeom>
            <a:solidFill>
              <a:srgbClr val="F4A8A6"/>
            </a:solidFill>
            <a:ln>
              <a:solidFill>
                <a:srgbClr val="F29896"/>
              </a:solidFill>
            </a:ln>
            <a:effectLst>
              <a:outerShdw blurRad="2413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7228" y="328727"/>
              <a:ext cx="100192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latin typeface="+mj-lt"/>
                  <a:ea typeface="汉仪夏日体W" panose="00020600040101010101" pitchFamily="18" charset="-122"/>
                  <a:cs typeface="Times New Roman" panose="02020603050405020304" pitchFamily="18" charset="0"/>
                </a:rPr>
                <a:t>2. </a:t>
              </a:r>
              <a:r>
                <a:rPr lang="vi-VN" sz="2800" b="1" dirty="0"/>
                <a:t>Bạn Hà mua 2 tá bút chì hết </a:t>
              </a:r>
              <a:r>
                <a:rPr lang="vi-VN" sz="2800" b="1" dirty="0" smtClean="0"/>
                <a:t>168 </a:t>
              </a:r>
              <a:r>
                <a:rPr lang="vi-VN" sz="2800" b="1" dirty="0"/>
                <a:t>000 đồng. Hỏi bạn Mai muốn mua 8 cái bút chì như thế thì phải trả người bán hàng bao nhiêu tiền</a:t>
              </a:r>
              <a:r>
                <a:rPr lang="vi-VN" sz="2800" b="1" dirty="0" smtClean="0"/>
                <a:t>?</a:t>
              </a:r>
              <a:endParaRPr lang="vi-VN" sz="4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28188" y="1370403"/>
            <a:ext cx="154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 smtClean="0">
                <a:latin typeface="+mj-lt"/>
                <a:cs typeface="Times New Roman" panose="02020603050405020304" pitchFamily="18" charset="0"/>
              </a:rPr>
              <a:t>Tóm</a:t>
            </a:r>
            <a:r>
              <a:rPr lang="en-US" sz="2800" i="1" u="sng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i="1" u="sng" dirty="0" err="1" smtClean="0">
                <a:latin typeface="+mj-lt"/>
                <a:cs typeface="Times New Roman" panose="02020603050405020304" pitchFamily="18" charset="0"/>
              </a:rPr>
              <a:t>tắt</a:t>
            </a:r>
            <a:r>
              <a:rPr lang="en-US" sz="2800" i="1" u="sng" dirty="0" smtClean="0"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188" y="1847903"/>
            <a:ext cx="5228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 </a:t>
            </a:r>
            <a:r>
              <a:rPr lang="en-US" sz="2800" dirty="0" err="1"/>
              <a:t>tá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: 168 000 </a:t>
            </a:r>
            <a:r>
              <a:rPr lang="en-US" sz="2800" dirty="0" err="1"/>
              <a:t>đồng</a:t>
            </a:r>
            <a:endParaRPr lang="en-US" sz="4000" dirty="0"/>
          </a:p>
          <a:p>
            <a:r>
              <a:rPr lang="en-US" sz="2800" dirty="0" smtClean="0"/>
              <a:t>8 </a:t>
            </a:r>
            <a:r>
              <a:rPr lang="en-US" sz="2800" dirty="0" err="1" smtClean="0"/>
              <a:t>chiếc</a:t>
            </a:r>
            <a:r>
              <a:rPr lang="en-US" sz="2800" dirty="0" smtClean="0"/>
              <a:t>: ?           </a:t>
            </a:r>
            <a:r>
              <a:rPr lang="en-US" sz="2800" dirty="0" err="1" smtClean="0"/>
              <a:t>đồng</a:t>
            </a:r>
            <a:endParaRPr lang="en-US" sz="4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2410" y="4296710"/>
            <a:ext cx="2561290" cy="2561290"/>
          </a:xfrm>
          <a:prstGeom prst="rect">
            <a:avLst/>
          </a:prstGeom>
        </p:spPr>
      </p:pic>
      <p:pic>
        <p:nvPicPr>
          <p:cNvPr id="14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80" y="5370889"/>
            <a:ext cx="1807892" cy="14871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07744" y="4017074"/>
            <a:ext cx="67437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 smtClean="0"/>
              <a:t>Mua </a:t>
            </a:r>
            <a:r>
              <a:rPr lang="vi-VN" sz="2600" b="1" dirty="0"/>
              <a:t>một chiếc bút hết số tiền là:</a:t>
            </a:r>
            <a:endParaRPr lang="vi-VN" sz="2600" dirty="0"/>
          </a:p>
          <a:p>
            <a:pPr algn="ctr"/>
            <a:r>
              <a:rPr lang="vi-VN" sz="2600" b="1" dirty="0"/>
              <a:t>168 000 : 24 = 7 000 (đồng)</a:t>
            </a:r>
            <a:endParaRPr lang="vi-VN" sz="2600" dirty="0"/>
          </a:p>
          <a:p>
            <a:pPr algn="ctr"/>
            <a:r>
              <a:rPr lang="vi-VN" sz="2600" b="1" dirty="0"/>
              <a:t>Mua 8 chiếc bút như thế hết số tiền là:  </a:t>
            </a:r>
            <a:endParaRPr lang="vi-VN" sz="2600" dirty="0"/>
          </a:p>
          <a:p>
            <a:pPr algn="ctr"/>
            <a:r>
              <a:rPr lang="vi-VN" sz="2600" b="1" dirty="0"/>
              <a:t>7 000 x 8 = 56 000 (đồng)</a:t>
            </a:r>
            <a:endParaRPr lang="vi-VN" sz="2600" dirty="0"/>
          </a:p>
          <a:p>
            <a:pPr algn="ctr"/>
            <a:r>
              <a:rPr lang="vi-VN" sz="2600" b="1" dirty="0"/>
              <a:t>Đáp số: 56 000 đồng</a:t>
            </a:r>
            <a:endParaRPr lang="vi-VN" sz="2600" dirty="0"/>
          </a:p>
          <a:p>
            <a:pPr algn="ctr"/>
            <a:r>
              <a:rPr lang="vi-VN" sz="2600" dirty="0"/>
              <a:t/>
            </a:r>
            <a:br>
              <a:rPr lang="vi-VN" sz="2600" dirty="0"/>
            </a:br>
            <a:endParaRPr lang="en-US" sz="2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3994" y="2684946"/>
            <a:ext cx="492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u="sng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/>
              <a:t>Đổi</a:t>
            </a:r>
            <a:r>
              <a:rPr lang="en-US" sz="2800" dirty="0"/>
              <a:t>: 2 </a:t>
            </a:r>
            <a:r>
              <a:rPr lang="en-US" sz="2800" dirty="0" err="1"/>
              <a:t>tá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= 24 </a:t>
            </a:r>
            <a:r>
              <a:rPr lang="en-US" sz="2800" dirty="0" err="1"/>
              <a:t>chiếc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156960" y="4069941"/>
            <a:ext cx="6096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600" b="1" dirty="0">
                <a:solidFill>
                  <a:srgbClr val="000000"/>
                </a:solidFill>
                <a:latin typeface="+mj-lt"/>
              </a:rPr>
              <a:t>24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chiếc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bút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gấp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8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chiếc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số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lần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là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:</a:t>
            </a:r>
            <a:endParaRPr lang="en-US" sz="2600" b="1" dirty="0">
              <a:latin typeface="+mj-lt"/>
            </a:endParaRPr>
          </a:p>
          <a:p>
            <a:pPr algn="ctr"/>
            <a:r>
              <a:rPr lang="en-US" sz="2600" b="1" dirty="0">
                <a:solidFill>
                  <a:srgbClr val="000000"/>
                </a:solidFill>
                <a:latin typeface="+mj-lt"/>
              </a:rPr>
              <a:t>24 : 8 = 3 (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lần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)</a:t>
            </a:r>
            <a:endParaRPr lang="en-US" sz="2600" b="1" dirty="0">
              <a:latin typeface="+mj-lt"/>
            </a:endParaRPr>
          </a:p>
          <a:p>
            <a:pPr algn="ctr"/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Muat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8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chiếc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bút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hết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số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tiền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là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 </a:t>
            </a:r>
            <a:endParaRPr lang="en-US" sz="2600" b="1" dirty="0">
              <a:latin typeface="+mj-lt"/>
            </a:endParaRPr>
          </a:p>
          <a:p>
            <a:pPr algn="ctr"/>
            <a:r>
              <a:rPr lang="en-US" sz="2600" b="1" dirty="0">
                <a:solidFill>
                  <a:srgbClr val="000000"/>
                </a:solidFill>
                <a:latin typeface="+mj-lt"/>
              </a:rPr>
              <a:t>168 000 : 3 = 56 000 (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đồng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)</a:t>
            </a:r>
            <a:endParaRPr lang="en-US" sz="2600" b="1" dirty="0">
              <a:latin typeface="+mj-lt"/>
            </a:endParaRPr>
          </a:p>
          <a:p>
            <a:pPr algn="ctr"/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Đáp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số</a:t>
            </a:r>
            <a:r>
              <a:rPr lang="en-US" sz="2600" b="1" dirty="0">
                <a:solidFill>
                  <a:srgbClr val="000000"/>
                </a:solidFill>
                <a:latin typeface="+mj-lt"/>
              </a:rPr>
              <a:t>: 56 000 </a:t>
            </a:r>
            <a:r>
              <a:rPr lang="en-US" sz="2600" b="1" dirty="0" err="1">
                <a:solidFill>
                  <a:srgbClr val="000000"/>
                </a:solidFill>
                <a:latin typeface="+mj-lt"/>
              </a:rPr>
              <a:t>đồng</a:t>
            </a:r>
            <a:endParaRPr lang="en-US" sz="2600" b="1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/>
            </a:r>
            <a:br>
              <a:rPr lang="en-US" sz="2800" b="1" dirty="0">
                <a:latin typeface="+mj-lt"/>
              </a:rPr>
            </a:br>
            <a:endParaRPr lang="en-US" sz="28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3735" y="3601576"/>
            <a:ext cx="1620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CÁCH 1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458089" y="3601576"/>
            <a:ext cx="1493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CÁCH 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3623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5" grpId="0"/>
      <p:bldP spid="12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PRESENTATION_TITLE" val="5959a216900ab"/>
</p:tagLst>
</file>

<file path=ppt/theme/theme1.xml><?xml version="1.0" encoding="utf-8"?>
<a:theme xmlns:a="http://schemas.openxmlformats.org/drawingml/2006/main" name="Office 主题​​">
  <a:themeElements>
    <a:clrScheme name="自定义 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5E5D"/>
      </a:accent1>
      <a:accent2>
        <a:srgbClr val="60AC30"/>
      </a:accent2>
      <a:accent3>
        <a:srgbClr val="F29057"/>
      </a:accent3>
      <a:accent4>
        <a:srgbClr val="86C4EC"/>
      </a:accent4>
      <a:accent5>
        <a:srgbClr val="EB5E5D"/>
      </a:accent5>
      <a:accent6>
        <a:srgbClr val="60AC30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612</Words>
  <Application>Microsoft Office PowerPoint</Application>
  <PresentationFormat>Widescreen</PresentationFormat>
  <Paragraphs>86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微软雅黑</vt:lpstr>
      <vt:lpstr>Arial</vt:lpstr>
      <vt:lpstr>等线</vt:lpstr>
      <vt:lpstr>Times New Roman</vt:lpstr>
      <vt:lpstr>Verdana</vt:lpstr>
      <vt:lpstr>汉仪夏日体W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5959a216900ab</dc:title>
  <dc:creator>逆流的小鱼</dc:creator>
  <cp:lastModifiedBy>Admin</cp:lastModifiedBy>
  <cp:revision>52</cp:revision>
  <dcterms:created xsi:type="dcterms:W3CDTF">2017-07-02T01:46:00Z</dcterms:created>
  <dcterms:modified xsi:type="dcterms:W3CDTF">2022-09-19T08:22:47Z</dcterms:modified>
</cp:coreProperties>
</file>