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metadata" ContentType="application/binary"/>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9144000" cy="6858000" type="screen4x3"/>
  <p:notesSz cx="6858000" cy="9144000"/>
  <p:custDataLst>
    <p:tags r:id="rId4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hSZ+Os/VHCHrnRb72HTEJyGvqXAw=="/>
    </p:ext>
  </p:extLst>
</p:presentation>
</file>

<file path=ppt/presProps.xml><?xml version="1.0" encoding="utf-8"?>
<p:presentationPr xmlns:a="http://schemas.openxmlformats.org/drawingml/2006/main" xmlns:r="http://schemas.openxmlformats.org/officeDocument/2006/relationships" xmlns:p="http://schemas.openxmlformats.org/presentationml/2006/main">
  <p:webPr encoding="windows-1252"/>
</p:presentationPr>
</file>

<file path=ppt/tableStyles.xml><?xml version="1.0" encoding="utf-8"?>
<a:tblStyleLst xmlns:a="http://schemas.openxmlformats.org/drawingml/2006/main" def="{EDB12565-CF72-4E83-9EC0-3A9277EC7375}">
  <a:tblStyle styleId="{EDB12565-CF72-4E83-9EC0-3A9277EC737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64" d="100"/>
          <a:sy n="64" d="100"/>
        </p:scale>
        <p:origin x="-1482"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10</a:t>
            </a:fld>
            <a:endParaRPr/>
          </a:p>
        </p:txBody>
      </p:sp>
      <p:sp>
        <p:nvSpPr>
          <p:cNvPr id="209" name="Google Shape;20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0" name="Google Shape;21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11</a:t>
            </a:fld>
            <a:endParaRPr/>
          </a:p>
        </p:txBody>
      </p:sp>
      <p:sp>
        <p:nvSpPr>
          <p:cNvPr id="219" name="Google Shape;21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13</a:t>
            </a:fld>
            <a:endParaRPr/>
          </a:p>
        </p:txBody>
      </p:sp>
      <p:sp>
        <p:nvSpPr>
          <p:cNvPr id="239" name="Google Shape;23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0" name="Google Shape;24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14</a:t>
            </a:fld>
            <a:endParaRPr/>
          </a:p>
        </p:txBody>
      </p:sp>
      <p:sp>
        <p:nvSpPr>
          <p:cNvPr id="248" name="Google Shape;248;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9" name="Google Shape;24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15</a:t>
            </a:fld>
            <a:endParaRPr/>
          </a:p>
        </p:txBody>
      </p:sp>
      <p:sp>
        <p:nvSpPr>
          <p:cNvPr id="255" name="Google Shape;25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6" name="Google Shape;256;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16</a:t>
            </a:fld>
            <a:endParaRPr/>
          </a:p>
        </p:txBody>
      </p:sp>
      <p:sp>
        <p:nvSpPr>
          <p:cNvPr id="263" name="Google Shape;263;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4" name="Google Shape;264;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7: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17</a:t>
            </a:fld>
            <a:endParaRPr/>
          </a:p>
        </p:txBody>
      </p:sp>
      <p:sp>
        <p:nvSpPr>
          <p:cNvPr id="270" name="Google Shape;270;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1" name="Google Shape;27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18</a:t>
            </a:fld>
            <a:endParaRPr/>
          </a:p>
        </p:txBody>
      </p:sp>
      <p:sp>
        <p:nvSpPr>
          <p:cNvPr id="281" name="Google Shape;281;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2" name="Google Shape;282;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19</a:t>
            </a:fld>
            <a:endParaRPr/>
          </a:p>
        </p:txBody>
      </p:sp>
      <p:sp>
        <p:nvSpPr>
          <p:cNvPr id="300" name="Google Shape;300;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1" name="Google Shape;301;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20</a:t>
            </a:fld>
            <a:endParaRPr/>
          </a:p>
        </p:txBody>
      </p:sp>
      <p:sp>
        <p:nvSpPr>
          <p:cNvPr id="316" name="Google Shape;316;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7" name="Google Shape;317;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21</a:t>
            </a:fld>
            <a:endParaRPr/>
          </a:p>
        </p:txBody>
      </p:sp>
      <p:sp>
        <p:nvSpPr>
          <p:cNvPr id="324" name="Google Shape;324;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5" name="Google Shape;325;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22</a:t>
            </a:fld>
            <a:endParaRPr/>
          </a:p>
        </p:txBody>
      </p:sp>
      <p:sp>
        <p:nvSpPr>
          <p:cNvPr id="334" name="Google Shape;33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5" name="Google Shape;335;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23</a:t>
            </a:fld>
            <a:endParaRPr/>
          </a:p>
        </p:txBody>
      </p:sp>
      <p:sp>
        <p:nvSpPr>
          <p:cNvPr id="342" name="Google Shape;342;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3" name="Google Shape;343;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24</a:t>
            </a:fld>
            <a:endParaRPr/>
          </a:p>
        </p:txBody>
      </p:sp>
      <p:sp>
        <p:nvSpPr>
          <p:cNvPr id="350" name="Google Shape;350;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1" name="Google Shape;351;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26</a:t>
            </a:fld>
            <a:endParaRPr/>
          </a:p>
        </p:txBody>
      </p:sp>
      <p:sp>
        <p:nvSpPr>
          <p:cNvPr id="362" name="Google Shape;36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3" name="Google Shape;363;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7: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27</a:t>
            </a:fld>
            <a:endParaRPr/>
          </a:p>
        </p:txBody>
      </p:sp>
      <p:sp>
        <p:nvSpPr>
          <p:cNvPr id="371" name="Google Shape;371;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2" name="Google Shape;3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28</a:t>
            </a:fld>
            <a:endParaRPr/>
          </a:p>
        </p:txBody>
      </p:sp>
      <p:sp>
        <p:nvSpPr>
          <p:cNvPr id="381" name="Google Shape;381;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2" name="Google Shape;382;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29</a:t>
            </a:fld>
            <a:endParaRPr/>
          </a:p>
        </p:txBody>
      </p:sp>
      <p:sp>
        <p:nvSpPr>
          <p:cNvPr id="390" name="Google Shape;390;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1" name="Google Shape;391;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a:t>
            </a:fld>
            <a:endParaRPr/>
          </a:p>
        </p:txBody>
      </p:sp>
      <p:sp>
        <p:nvSpPr>
          <p:cNvPr id="107" name="Google Shape;10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 name="Google Shape;108;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30</a:t>
            </a:fld>
            <a:endParaRPr/>
          </a:p>
        </p:txBody>
      </p:sp>
      <p:sp>
        <p:nvSpPr>
          <p:cNvPr id="397" name="Google Shape;397;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8" name="Google Shape;398;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31</a:t>
            </a:fld>
            <a:endParaRPr/>
          </a:p>
        </p:txBody>
      </p:sp>
      <p:sp>
        <p:nvSpPr>
          <p:cNvPr id="403" name="Google Shape;403;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4" name="Google Shape;404;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32</a:t>
            </a:fld>
            <a:endParaRPr/>
          </a:p>
        </p:txBody>
      </p:sp>
      <p:sp>
        <p:nvSpPr>
          <p:cNvPr id="411" name="Google Shape;411;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2" name="Google Shape;412;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33</a:t>
            </a:fld>
            <a:endParaRPr/>
          </a:p>
        </p:txBody>
      </p:sp>
      <p:sp>
        <p:nvSpPr>
          <p:cNvPr id="418" name="Google Shape;418;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9" name="Google Shape;419;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34</a:t>
            </a:fld>
            <a:endParaRPr/>
          </a:p>
        </p:txBody>
      </p:sp>
      <p:sp>
        <p:nvSpPr>
          <p:cNvPr id="425" name="Google Shape;425;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6" name="Google Shape;426;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3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35</a:t>
            </a:fld>
            <a:endParaRPr/>
          </a:p>
        </p:txBody>
      </p:sp>
      <p:sp>
        <p:nvSpPr>
          <p:cNvPr id="432" name="Google Shape;432;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3" name="Google Shape;433;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37: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37</a:t>
            </a:fld>
            <a:endParaRPr/>
          </a:p>
        </p:txBody>
      </p:sp>
      <p:sp>
        <p:nvSpPr>
          <p:cNvPr id="448" name="Google Shape;448;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9" name="Google Shape;449;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f097de2c11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gf097de2c1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4</a:t>
            </a:fld>
            <a:endParaRPr/>
          </a:p>
        </p:txBody>
      </p:sp>
      <p:sp>
        <p:nvSpPr>
          <p:cNvPr id="130" name="Google Shape;13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1" name="Google Shape;13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f097de2c11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gf097de2c11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41</a:t>
            </a:fld>
            <a:endParaRPr/>
          </a:p>
        </p:txBody>
      </p:sp>
      <p:sp>
        <p:nvSpPr>
          <p:cNvPr id="492" name="Google Shape;492;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3" name="Google Shape;493;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5</a:t>
            </a:fld>
            <a:endParaRPr/>
          </a:p>
        </p:txBody>
      </p:sp>
      <p:sp>
        <p:nvSpPr>
          <p:cNvPr id="138" name="Google Shape;13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9" name="Google Shape;13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6</a:t>
            </a:fld>
            <a:endParaRPr/>
          </a:p>
        </p:txBody>
      </p:sp>
      <p:sp>
        <p:nvSpPr>
          <p:cNvPr id="163" name="Google Shape;163;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4" name="Google Shape;164;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7: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7</a:t>
            </a:fld>
            <a:endParaRPr/>
          </a:p>
        </p:txBody>
      </p:sp>
      <p:sp>
        <p:nvSpPr>
          <p:cNvPr id="175" name="Google Shape;17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8</a:t>
            </a:fld>
            <a:endParaRPr/>
          </a:p>
        </p:txBody>
      </p:sp>
      <p:sp>
        <p:nvSpPr>
          <p:cNvPr id="192" name="Google Shape;192;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3" name="Google Shape;193;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9</a:t>
            </a:fld>
            <a:endParaRPr/>
          </a:p>
        </p:txBody>
      </p:sp>
      <p:sp>
        <p:nvSpPr>
          <p:cNvPr id="201" name="Google Shape;20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 name="Google Shape;202;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41"/>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med">
    <p:push/>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50"/>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50"/>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Font typeface="Arial"/>
              <a:buNone/>
              <a:defRPr sz="2400"/>
            </a:lvl1pPr>
            <a:lvl2pPr marL="914400" lvl="1" indent="-228600" algn="l">
              <a:spcBef>
                <a:spcPts val="400"/>
              </a:spcBef>
              <a:spcAft>
                <a:spcPts val="0"/>
              </a:spcAft>
              <a:buClr>
                <a:schemeClr val="dk1"/>
              </a:buClr>
              <a:buSzPts val="2000"/>
              <a:buFont typeface="Arial"/>
              <a:buNone/>
              <a:defRPr sz="2000"/>
            </a:lvl2pPr>
            <a:lvl3pPr marL="1371600" lvl="2" indent="-228600" algn="l">
              <a:spcBef>
                <a:spcPts val="360"/>
              </a:spcBef>
              <a:spcAft>
                <a:spcPts val="0"/>
              </a:spcAft>
              <a:buClr>
                <a:schemeClr val="dk1"/>
              </a:buClr>
              <a:buSzPts val="1800"/>
              <a:buFont typeface="Arial"/>
              <a:buNone/>
              <a:defRPr sz="1800"/>
            </a:lvl3pPr>
            <a:lvl4pPr marL="1828800" lvl="3" indent="-228600" algn="l">
              <a:spcBef>
                <a:spcPts val="320"/>
              </a:spcBef>
              <a:spcAft>
                <a:spcPts val="0"/>
              </a:spcAft>
              <a:buClr>
                <a:schemeClr val="dk1"/>
              </a:buClr>
              <a:buSzPts val="1600"/>
              <a:buFont typeface="Arial"/>
              <a:buNone/>
              <a:defRPr sz="1600"/>
            </a:lvl4pPr>
            <a:lvl5pPr marL="2286000" lvl="4" indent="-228600" algn="l">
              <a:spcBef>
                <a:spcPts val="320"/>
              </a:spcBef>
              <a:spcAft>
                <a:spcPts val="0"/>
              </a:spcAft>
              <a:buClr>
                <a:schemeClr val="dk1"/>
              </a:buClr>
              <a:buSzPts val="1600"/>
              <a:buFont typeface="Arial"/>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75" name="Google Shape;75;p5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med">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8"/>
        <p:cNvGrpSpPr/>
        <p:nvPr/>
      </p:nvGrpSpPr>
      <p:grpSpPr>
        <a:xfrm>
          <a:off x="0" y="0"/>
          <a:ext cx="0" cy="0"/>
          <a:chOff x="0" y="0"/>
          <a:chExt cx="0" cy="0"/>
        </a:xfrm>
      </p:grpSpPr>
      <p:sp>
        <p:nvSpPr>
          <p:cNvPr id="79" name="Google Shape;79;p51"/>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51"/>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Font typeface="Arial"/>
              <a:buNone/>
              <a:defRPr sz="2400"/>
            </a:lvl1pPr>
            <a:lvl2pPr lvl="1" algn="ctr">
              <a:spcBef>
                <a:spcPts val="400"/>
              </a:spcBef>
              <a:spcAft>
                <a:spcPts val="0"/>
              </a:spcAft>
              <a:buClr>
                <a:schemeClr val="dk1"/>
              </a:buClr>
              <a:buSzPts val="2000"/>
              <a:buFont typeface="Arial"/>
              <a:buNone/>
              <a:defRPr sz="2000"/>
            </a:lvl2pPr>
            <a:lvl3pPr lvl="2" algn="ctr">
              <a:spcBef>
                <a:spcPts val="360"/>
              </a:spcBef>
              <a:spcAft>
                <a:spcPts val="0"/>
              </a:spcAft>
              <a:buClr>
                <a:schemeClr val="dk1"/>
              </a:buClr>
              <a:buSzPts val="1800"/>
              <a:buFont typeface="Arial"/>
              <a:buNone/>
              <a:defRPr sz="1800"/>
            </a:lvl3pPr>
            <a:lvl4pPr lvl="3" algn="ctr">
              <a:spcBef>
                <a:spcPts val="320"/>
              </a:spcBef>
              <a:spcAft>
                <a:spcPts val="0"/>
              </a:spcAft>
              <a:buClr>
                <a:schemeClr val="dk1"/>
              </a:buClr>
              <a:buSzPts val="1600"/>
              <a:buFont typeface="Arial"/>
              <a:buNone/>
              <a:defRPr sz="1600"/>
            </a:lvl4pPr>
            <a:lvl5pPr lvl="4" algn="ctr">
              <a:spcBef>
                <a:spcPts val="320"/>
              </a:spcBef>
              <a:spcAft>
                <a:spcPts val="0"/>
              </a:spcAft>
              <a:buClr>
                <a:schemeClr val="dk1"/>
              </a:buClr>
              <a:buSzPts val="160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1" name="Google Shape;81;p5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5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med">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4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med">
    <p:push/>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4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4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med">
    <p:push/>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
        <p:cNvGrpSpPr/>
        <p:nvPr/>
      </p:nvGrpSpPr>
      <p:grpSpPr>
        <a:xfrm>
          <a:off x="0" y="0"/>
          <a:ext cx="0" cy="0"/>
          <a:chOff x="0" y="0"/>
          <a:chExt cx="0" cy="0"/>
        </a:xfrm>
      </p:grpSpPr>
      <p:sp>
        <p:nvSpPr>
          <p:cNvPr id="33" name="Google Shape;33;p4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 name="Google Shape;34;p4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4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med">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8"/>
        <p:cNvGrpSpPr/>
        <p:nvPr/>
      </p:nvGrpSpPr>
      <p:grpSpPr>
        <a:xfrm>
          <a:off x="0" y="0"/>
          <a:ext cx="0" cy="0"/>
          <a:chOff x="0" y="0"/>
          <a:chExt cx="0" cy="0"/>
        </a:xfrm>
      </p:grpSpPr>
      <p:sp>
        <p:nvSpPr>
          <p:cNvPr id="39" name="Google Shape;39;p4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45"/>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med">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
        <p:nvSpPr>
          <p:cNvPr id="45" name="Google Shape;45;p46"/>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46"/>
          <p:cNvSpPr>
            <a:spLocks noGrp="1"/>
          </p:cNvSpPr>
          <p:nvPr>
            <p:ph type="pic" idx="2"/>
          </p:nvPr>
        </p:nvSpPr>
        <p:spPr>
          <a:xfrm>
            <a:off x="3887788" y="987425"/>
            <a:ext cx="4629150" cy="4873625"/>
          </a:xfrm>
          <a:prstGeom prst="rect">
            <a:avLst/>
          </a:prstGeom>
          <a:noFill/>
          <a:ln>
            <a:noFill/>
          </a:ln>
        </p:spPr>
      </p:sp>
      <p:sp>
        <p:nvSpPr>
          <p:cNvPr id="47" name="Google Shape;47;p46"/>
          <p:cNvSpPr txBox="1">
            <a:spLocks noGrp="1"/>
          </p:cNvSpPr>
          <p:nvPr>
            <p:ph type="body" idx="1"/>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a:buNone/>
              <a:defRPr sz="1600"/>
            </a:lvl1pPr>
            <a:lvl2pPr marL="914400" lvl="1" indent="-228600" algn="l">
              <a:spcBef>
                <a:spcPts val="280"/>
              </a:spcBef>
              <a:spcAft>
                <a:spcPts val="0"/>
              </a:spcAft>
              <a:buClr>
                <a:schemeClr val="dk1"/>
              </a:buClr>
              <a:buSzPts val="1400"/>
              <a:buFont typeface="Arial"/>
              <a:buNone/>
              <a:defRPr sz="1400"/>
            </a:lvl2pPr>
            <a:lvl3pPr marL="1371600" lvl="2" indent="-228600" algn="l">
              <a:spcBef>
                <a:spcPts val="240"/>
              </a:spcBef>
              <a:spcAft>
                <a:spcPts val="0"/>
              </a:spcAft>
              <a:buClr>
                <a:schemeClr val="dk1"/>
              </a:buClr>
              <a:buSzPts val="1200"/>
              <a:buFont typeface="Arial"/>
              <a:buNone/>
              <a:defRPr sz="1200"/>
            </a:lvl3pPr>
            <a:lvl4pPr marL="1828800" lvl="3" indent="-228600" algn="l">
              <a:spcBef>
                <a:spcPts val="200"/>
              </a:spcBef>
              <a:spcAft>
                <a:spcPts val="0"/>
              </a:spcAft>
              <a:buClr>
                <a:schemeClr val="dk1"/>
              </a:buClr>
              <a:buSzPts val="1000"/>
              <a:buFont typeface="Arial"/>
              <a:buNone/>
              <a:defRPr sz="1000"/>
            </a:lvl4pPr>
            <a:lvl5pPr marL="2286000" lvl="4" indent="-228600" algn="l">
              <a:spcBef>
                <a:spcPts val="200"/>
              </a:spcBef>
              <a:spcAft>
                <a:spcPts val="0"/>
              </a:spcAft>
              <a:buClr>
                <a:schemeClr val="dk1"/>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4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med">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1"/>
        <p:cNvGrpSpPr/>
        <p:nvPr/>
      </p:nvGrpSpPr>
      <p:grpSpPr>
        <a:xfrm>
          <a:off x="0" y="0"/>
          <a:ext cx="0" cy="0"/>
          <a:chOff x="0" y="0"/>
          <a:chExt cx="0" cy="0"/>
        </a:xfrm>
      </p:grpSpPr>
      <p:sp>
        <p:nvSpPr>
          <p:cNvPr id="52" name="Google Shape;52;p47"/>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3" name="Google Shape;53;p47"/>
          <p:cNvSpPr txBox="1">
            <a:spLocks noGrp="1"/>
          </p:cNvSpPr>
          <p:nvPr>
            <p:ph type="body" idx="1"/>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4" name="Google Shape;54;p47"/>
          <p:cNvSpPr txBox="1">
            <a:spLocks noGrp="1"/>
          </p:cNvSpPr>
          <p:nvPr>
            <p:ph type="body" idx="2"/>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a:buNone/>
              <a:defRPr sz="1600"/>
            </a:lvl1pPr>
            <a:lvl2pPr marL="914400" lvl="1" indent="-228600" algn="l">
              <a:spcBef>
                <a:spcPts val="280"/>
              </a:spcBef>
              <a:spcAft>
                <a:spcPts val="0"/>
              </a:spcAft>
              <a:buClr>
                <a:schemeClr val="dk1"/>
              </a:buClr>
              <a:buSzPts val="1400"/>
              <a:buFont typeface="Arial"/>
              <a:buNone/>
              <a:defRPr sz="1400"/>
            </a:lvl2pPr>
            <a:lvl3pPr marL="1371600" lvl="2" indent="-228600" algn="l">
              <a:spcBef>
                <a:spcPts val="240"/>
              </a:spcBef>
              <a:spcAft>
                <a:spcPts val="0"/>
              </a:spcAft>
              <a:buClr>
                <a:schemeClr val="dk1"/>
              </a:buClr>
              <a:buSzPts val="1200"/>
              <a:buFont typeface="Arial"/>
              <a:buNone/>
              <a:defRPr sz="1200"/>
            </a:lvl3pPr>
            <a:lvl4pPr marL="1828800" lvl="3" indent="-228600" algn="l">
              <a:spcBef>
                <a:spcPts val="200"/>
              </a:spcBef>
              <a:spcAft>
                <a:spcPts val="0"/>
              </a:spcAft>
              <a:buClr>
                <a:schemeClr val="dk1"/>
              </a:buClr>
              <a:buSzPts val="1000"/>
              <a:buFont typeface="Arial"/>
              <a:buNone/>
              <a:defRPr sz="1000"/>
            </a:lvl4pPr>
            <a:lvl5pPr marL="2286000" lvl="4" indent="-228600" algn="l">
              <a:spcBef>
                <a:spcPts val="200"/>
              </a:spcBef>
              <a:spcAft>
                <a:spcPts val="0"/>
              </a:spcAft>
              <a:buClr>
                <a:schemeClr val="dk1"/>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5" name="Google Shape;55;p4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med">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4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4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med">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3"/>
        <p:cNvGrpSpPr/>
        <p:nvPr/>
      </p:nvGrpSpPr>
      <p:grpSpPr>
        <a:xfrm>
          <a:off x="0" y="0"/>
          <a:ext cx="0" cy="0"/>
          <a:chOff x="0" y="0"/>
          <a:chExt cx="0" cy="0"/>
        </a:xfrm>
      </p:grpSpPr>
      <p:sp>
        <p:nvSpPr>
          <p:cNvPr id="64" name="Google Shape;64;p49"/>
          <p:cNvSpPr txBox="1">
            <a:spLocks noGrp="1"/>
          </p:cNvSpPr>
          <p:nvPr>
            <p:ph type="title"/>
          </p:nvPr>
        </p:nvSpPr>
        <p:spPr>
          <a:xfrm>
            <a:off x="630238" y="365125"/>
            <a:ext cx="7886700" cy="1325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 name="Google Shape;65;p49"/>
          <p:cNvSpPr txBox="1">
            <a:spLocks noGrp="1"/>
          </p:cNvSpPr>
          <p:nvPr>
            <p:ph type="body" idx="1"/>
          </p:nvPr>
        </p:nvSpPr>
        <p:spPr>
          <a:xfrm>
            <a:off x="630238" y="1681163"/>
            <a:ext cx="386873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 name="Google Shape;66;p49"/>
          <p:cNvSpPr txBox="1">
            <a:spLocks noGrp="1"/>
          </p:cNvSpPr>
          <p:nvPr>
            <p:ph type="body" idx="2"/>
          </p:nvPr>
        </p:nvSpPr>
        <p:spPr>
          <a:xfrm>
            <a:off x="630238" y="2505075"/>
            <a:ext cx="3868737"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49"/>
          <p:cNvSpPr txBox="1">
            <a:spLocks noGrp="1"/>
          </p:cNvSpPr>
          <p:nvPr>
            <p:ph type="body" idx="3"/>
          </p:nvPr>
        </p:nvSpPr>
        <p:spPr>
          <a:xfrm>
            <a:off x="4629150" y="1681163"/>
            <a:ext cx="3887788"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49"/>
          <p:cNvSpPr txBox="1">
            <a:spLocks noGrp="1"/>
          </p:cNvSpPr>
          <p:nvPr>
            <p:ph type="body" idx="4"/>
          </p:nvPr>
        </p:nvSpPr>
        <p:spPr>
          <a:xfrm>
            <a:off x="4629150" y="2505075"/>
            <a:ext cx="3887788"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4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med">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CCCC"/>
            </a:gs>
            <a:gs pos="50000">
              <a:schemeClr val="lt1"/>
            </a:gs>
            <a:gs pos="100000">
              <a:srgbClr val="FFCCCC"/>
            </a:gs>
          </a:gsLst>
          <a:lin ang="5400000" scaled="0"/>
        </a:gradFill>
        <a:effectLst/>
      </p:bgPr>
    </p:bg>
    <p:spTree>
      <p:nvGrpSpPr>
        <p:cNvPr id="1" name="Shape 9"/>
        <p:cNvGrpSpPr/>
        <p:nvPr/>
      </p:nvGrpSpPr>
      <p:grpSpPr>
        <a:xfrm>
          <a:off x="0" y="0"/>
          <a:ext cx="0" cy="0"/>
          <a:chOff x="0" y="0"/>
          <a:chExt cx="0" cy="0"/>
        </a:xfrm>
      </p:grpSpPr>
      <p:sp>
        <p:nvSpPr>
          <p:cNvPr id="10" name="Google Shape;10;p4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40"/>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4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9pPr>
          </a:lstStyle>
          <a:p>
            <a:endParaRPr/>
          </a:p>
        </p:txBody>
      </p:sp>
      <p:sp>
        <p:nvSpPr>
          <p:cNvPr id="13" name="Google Shape;13;p4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9pPr>
          </a:lstStyle>
          <a:p>
            <a:endParaRPr/>
          </a:p>
        </p:txBody>
      </p:sp>
      <p:sp>
        <p:nvSpPr>
          <p:cNvPr id="14" name="Google Shape;14;p4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sh/>
  </p:transition>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oleObject" Target="../embeddings/oleObject5.bin"/><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8.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14.png"/><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14.png"/><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mlDrawing" Target="../drawings/vmlDrawing8.vml"/><Relationship Id="rId5" Type="http://schemas.openxmlformats.org/officeDocument/2006/relationships/image" Target="../media/image15.png"/><Relationship Id="rId4" Type="http://schemas.openxmlformats.org/officeDocument/2006/relationships/oleObject" Target="../embeddings/oleObject10.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vmlDrawing" Target="../drawings/vmlDrawing9.vml"/><Relationship Id="rId4" Type="http://schemas.openxmlformats.org/officeDocument/2006/relationships/oleObject" Target="../embeddings/oleObject11.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2.jpe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14.png"/><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2"/>
              </a:solidFill>
              <a:latin typeface="Arial"/>
              <a:ea typeface="Arial"/>
              <a:cs typeface="Arial"/>
              <a:sym typeface="Arial"/>
            </a:endParaRPr>
          </a:p>
        </p:txBody>
      </p:sp>
      <p:sp>
        <p:nvSpPr>
          <p:cNvPr id="89" name="Google Shape;89;p1"/>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pic>
        <p:nvPicPr>
          <p:cNvPr id="90" name="Google Shape;90;p1" descr="B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91" name="Google Shape;91;p1"/>
          <p:cNvSpPr txBox="1"/>
          <p:nvPr/>
        </p:nvSpPr>
        <p:spPr>
          <a:xfrm>
            <a:off x="914400" y="1157990"/>
            <a:ext cx="8229600" cy="4619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Times New Roman"/>
              <a:buNone/>
            </a:pPr>
            <a:r>
              <a:rPr lang="en-US" sz="2400" b="1" dirty="0" err="1" smtClean="0">
                <a:solidFill>
                  <a:srgbClr val="002060"/>
                </a:solidFill>
                <a:latin typeface="Times New Roman"/>
                <a:ea typeface="Times New Roman"/>
                <a:cs typeface="Times New Roman"/>
                <a:sym typeface="Times New Roman"/>
              </a:rPr>
              <a:t>ỦY</a:t>
            </a:r>
            <a:r>
              <a:rPr lang="en-US" sz="2400" b="1" dirty="0" smtClean="0">
                <a:solidFill>
                  <a:srgbClr val="002060"/>
                </a:solidFill>
                <a:latin typeface="Times New Roman"/>
                <a:ea typeface="Times New Roman"/>
                <a:cs typeface="Times New Roman"/>
                <a:sym typeface="Times New Roman"/>
              </a:rPr>
              <a:t> BAN </a:t>
            </a:r>
            <a:r>
              <a:rPr lang="en-US" sz="2400" b="1" dirty="0" err="1" smtClean="0">
                <a:solidFill>
                  <a:srgbClr val="002060"/>
                </a:solidFill>
                <a:latin typeface="Times New Roman"/>
                <a:ea typeface="Times New Roman"/>
                <a:cs typeface="Times New Roman"/>
                <a:sym typeface="Times New Roman"/>
              </a:rPr>
              <a:t>NHÂN</a:t>
            </a:r>
            <a:r>
              <a:rPr lang="en-US" sz="2400" b="1" dirty="0" smtClean="0">
                <a:solidFill>
                  <a:srgbClr val="002060"/>
                </a:solidFill>
                <a:latin typeface="Times New Roman"/>
                <a:ea typeface="Times New Roman"/>
                <a:cs typeface="Times New Roman"/>
                <a:sym typeface="Times New Roman"/>
              </a:rPr>
              <a:t> </a:t>
            </a:r>
            <a:r>
              <a:rPr lang="en-US" sz="2400" b="1" dirty="0" err="1" smtClean="0">
                <a:solidFill>
                  <a:srgbClr val="002060"/>
                </a:solidFill>
                <a:latin typeface="Times New Roman"/>
                <a:ea typeface="Times New Roman"/>
                <a:cs typeface="Times New Roman"/>
                <a:sym typeface="Times New Roman"/>
              </a:rPr>
              <a:t>DÂN</a:t>
            </a:r>
            <a:r>
              <a:rPr lang="en-US" sz="2400" b="1" dirty="0" smtClean="0">
                <a:solidFill>
                  <a:srgbClr val="002060"/>
                </a:solidFill>
                <a:latin typeface="Times New Roman"/>
                <a:ea typeface="Times New Roman"/>
                <a:cs typeface="Times New Roman"/>
                <a:sym typeface="Times New Roman"/>
              </a:rPr>
              <a:t> </a:t>
            </a:r>
            <a:r>
              <a:rPr lang="en-US" sz="2400" b="1" i="0" u="none" strike="noStrike" cap="none" dirty="0" err="1" smtClean="0">
                <a:solidFill>
                  <a:srgbClr val="002060"/>
                </a:solidFill>
                <a:latin typeface="Times New Roman"/>
                <a:ea typeface="Times New Roman"/>
                <a:cs typeface="Times New Roman"/>
                <a:sym typeface="Times New Roman"/>
              </a:rPr>
              <a:t>QUẬN</a:t>
            </a:r>
            <a:r>
              <a:rPr lang="en-US" sz="2400" b="1" i="0" u="none" strike="noStrike" cap="none" dirty="0" smtClean="0">
                <a:solidFill>
                  <a:srgbClr val="002060"/>
                </a:solidFill>
                <a:latin typeface="Times New Roman"/>
                <a:ea typeface="Times New Roman"/>
                <a:cs typeface="Times New Roman"/>
                <a:sym typeface="Times New Roman"/>
              </a:rPr>
              <a:t> </a:t>
            </a:r>
            <a:r>
              <a:rPr lang="en-US" sz="2400" b="1" i="0" u="none" strike="noStrike" cap="none" dirty="0">
                <a:solidFill>
                  <a:srgbClr val="002060"/>
                </a:solidFill>
                <a:latin typeface="Times New Roman"/>
                <a:ea typeface="Times New Roman"/>
                <a:cs typeface="Times New Roman"/>
                <a:sym typeface="Times New Roman"/>
              </a:rPr>
              <a:t>LONG </a:t>
            </a:r>
            <a:r>
              <a:rPr lang="en-US" sz="2400" b="1" i="0" u="none" strike="noStrike" cap="none" dirty="0" err="1">
                <a:solidFill>
                  <a:srgbClr val="002060"/>
                </a:solidFill>
                <a:latin typeface="Times New Roman"/>
                <a:ea typeface="Times New Roman"/>
                <a:cs typeface="Times New Roman"/>
                <a:sym typeface="Times New Roman"/>
              </a:rPr>
              <a:t>BIÊN</a:t>
            </a:r>
            <a:endParaRPr/>
          </a:p>
        </p:txBody>
      </p:sp>
      <p:sp>
        <p:nvSpPr>
          <p:cNvPr id="92" name="Google Shape;92;p1"/>
          <p:cNvSpPr txBox="1"/>
          <p:nvPr/>
        </p:nvSpPr>
        <p:spPr>
          <a:xfrm>
            <a:off x="914400" y="1730556"/>
            <a:ext cx="8229600" cy="45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66"/>
              </a:buClr>
              <a:buSzPts val="2400"/>
              <a:buFont typeface="Times New Roman"/>
              <a:buNone/>
            </a:pPr>
            <a:r>
              <a:rPr lang="en-US" sz="2400" b="0" i="0" u="none" strike="noStrike" cap="none" dirty="0" err="1">
                <a:solidFill>
                  <a:srgbClr val="FF0066"/>
                </a:solidFill>
                <a:latin typeface="Times New Roman"/>
                <a:ea typeface="Times New Roman"/>
                <a:cs typeface="Times New Roman"/>
                <a:sym typeface="Times New Roman"/>
              </a:rPr>
              <a:t>TRƯỜNG</a:t>
            </a:r>
            <a:r>
              <a:rPr lang="en-US" sz="2400" b="0" i="0" u="none" strike="noStrike" cap="none" dirty="0">
                <a:solidFill>
                  <a:srgbClr val="FF0066"/>
                </a:solidFill>
                <a:latin typeface="Times New Roman"/>
                <a:ea typeface="Times New Roman"/>
                <a:cs typeface="Times New Roman"/>
                <a:sym typeface="Times New Roman"/>
              </a:rPr>
              <a:t> </a:t>
            </a:r>
            <a:r>
              <a:rPr lang="en-US" sz="2400" b="0" i="0" u="none" strike="noStrike" cap="none" dirty="0" err="1">
                <a:solidFill>
                  <a:srgbClr val="FF0066"/>
                </a:solidFill>
                <a:latin typeface="Times New Roman"/>
                <a:ea typeface="Times New Roman"/>
                <a:cs typeface="Times New Roman"/>
                <a:sym typeface="Times New Roman"/>
              </a:rPr>
              <a:t>TIỂU</a:t>
            </a:r>
            <a:r>
              <a:rPr lang="en-US" sz="2400" b="0" i="0" u="none" strike="noStrike" cap="none" dirty="0">
                <a:solidFill>
                  <a:srgbClr val="FF0066"/>
                </a:solidFill>
                <a:latin typeface="Times New Roman"/>
                <a:ea typeface="Times New Roman"/>
                <a:cs typeface="Times New Roman"/>
                <a:sym typeface="Times New Roman"/>
              </a:rPr>
              <a:t> </a:t>
            </a:r>
            <a:r>
              <a:rPr lang="en-US" sz="2400" b="0" i="0" u="none" strike="noStrike" cap="none" dirty="0" err="1">
                <a:solidFill>
                  <a:srgbClr val="FF0066"/>
                </a:solidFill>
                <a:latin typeface="Times New Roman"/>
                <a:ea typeface="Times New Roman"/>
                <a:cs typeface="Times New Roman"/>
                <a:sym typeface="Times New Roman"/>
              </a:rPr>
              <a:t>HỌC</a:t>
            </a:r>
            <a:r>
              <a:rPr lang="en-US" sz="2400" b="0" i="0" u="none" strike="noStrike" cap="none" dirty="0">
                <a:solidFill>
                  <a:srgbClr val="FF0066"/>
                </a:solidFill>
                <a:latin typeface="Times New Roman"/>
                <a:ea typeface="Times New Roman"/>
                <a:cs typeface="Times New Roman"/>
                <a:sym typeface="Times New Roman"/>
              </a:rPr>
              <a:t> </a:t>
            </a:r>
            <a:r>
              <a:rPr lang="en-US" sz="2400" b="0" i="0" u="none" strike="noStrike" cap="none" dirty="0" err="1">
                <a:solidFill>
                  <a:srgbClr val="FF0066"/>
                </a:solidFill>
                <a:latin typeface="Times New Roman"/>
                <a:ea typeface="Times New Roman"/>
                <a:cs typeface="Times New Roman"/>
                <a:sym typeface="Times New Roman"/>
              </a:rPr>
              <a:t>ÁI</a:t>
            </a:r>
            <a:r>
              <a:rPr lang="en-US" sz="2400" b="0" i="0" u="none" strike="noStrike" cap="none" dirty="0">
                <a:solidFill>
                  <a:srgbClr val="FF0066"/>
                </a:solidFill>
                <a:latin typeface="Times New Roman"/>
                <a:ea typeface="Times New Roman"/>
                <a:cs typeface="Times New Roman"/>
                <a:sym typeface="Times New Roman"/>
              </a:rPr>
              <a:t> </a:t>
            </a:r>
            <a:r>
              <a:rPr lang="en-US" sz="2400" b="0" i="0" u="none" strike="noStrike" cap="none" dirty="0" err="1">
                <a:solidFill>
                  <a:srgbClr val="FF0066"/>
                </a:solidFill>
                <a:latin typeface="Times New Roman"/>
                <a:ea typeface="Times New Roman"/>
                <a:cs typeface="Times New Roman"/>
                <a:sym typeface="Times New Roman"/>
              </a:rPr>
              <a:t>MỘ</a:t>
            </a:r>
            <a:r>
              <a:rPr lang="en-US" sz="2400" b="0" i="0" u="none" strike="noStrike" cap="none" dirty="0">
                <a:solidFill>
                  <a:srgbClr val="FF0066"/>
                </a:solidFill>
                <a:latin typeface="Times New Roman"/>
                <a:ea typeface="Times New Roman"/>
                <a:cs typeface="Times New Roman"/>
                <a:sym typeface="Times New Roman"/>
              </a:rPr>
              <a:t> B</a:t>
            </a:r>
            <a:endParaRPr/>
          </a:p>
        </p:txBody>
      </p:sp>
      <p:pic>
        <p:nvPicPr>
          <p:cNvPr id="93" name="Google Shape;93;p1" descr="BAR_EL~1"/>
          <p:cNvPicPr preferRelativeResize="0"/>
          <p:nvPr/>
        </p:nvPicPr>
        <p:blipFill rotWithShape="1">
          <a:blip r:embed="rId4">
            <a:alphaModFix/>
          </a:blip>
          <a:srcRect/>
          <a:stretch/>
        </p:blipFill>
        <p:spPr>
          <a:xfrm rot="10800000">
            <a:off x="2628900" y="1546225"/>
            <a:ext cx="3886200" cy="58737"/>
          </a:xfrm>
          <a:prstGeom prst="rect">
            <a:avLst/>
          </a:prstGeom>
          <a:noFill/>
          <a:ln>
            <a:noFill/>
          </a:ln>
        </p:spPr>
      </p:pic>
      <p:pic>
        <p:nvPicPr>
          <p:cNvPr id="94" name="Google Shape;94;p1"/>
          <p:cNvPicPr preferRelativeResize="0"/>
          <p:nvPr/>
        </p:nvPicPr>
        <p:blipFill rotWithShape="1">
          <a:blip r:embed="rId5">
            <a:alphaModFix/>
          </a:blip>
          <a:srcRect/>
          <a:stretch/>
        </p:blipFill>
        <p:spPr>
          <a:xfrm>
            <a:off x="7391400" y="6019800"/>
            <a:ext cx="304800" cy="304800"/>
          </a:xfrm>
          <a:prstGeom prst="rect">
            <a:avLst/>
          </a:prstGeom>
          <a:noFill/>
          <a:ln>
            <a:noFill/>
          </a:ln>
        </p:spPr>
      </p:pic>
      <p:pic>
        <p:nvPicPr>
          <p:cNvPr id="95" name="Google Shape;95;p1" descr="1018265obiutmb6vk"/>
          <p:cNvPicPr preferRelativeResize="0"/>
          <p:nvPr/>
        </p:nvPicPr>
        <p:blipFill rotWithShape="1">
          <a:blip r:embed="rId6">
            <a:alphaModFix/>
          </a:blip>
          <a:srcRect/>
          <a:stretch/>
        </p:blipFill>
        <p:spPr>
          <a:xfrm rot="10800000">
            <a:off x="533400" y="3581400"/>
            <a:ext cx="762000" cy="2852737"/>
          </a:xfrm>
          <a:prstGeom prst="rect">
            <a:avLst/>
          </a:prstGeom>
          <a:noFill/>
          <a:ln>
            <a:noFill/>
          </a:ln>
        </p:spPr>
      </p:pic>
      <p:pic>
        <p:nvPicPr>
          <p:cNvPr id="96" name="Google Shape;96;p1" descr="1018265obiutmb6vk"/>
          <p:cNvPicPr preferRelativeResize="0"/>
          <p:nvPr/>
        </p:nvPicPr>
        <p:blipFill rotWithShape="1">
          <a:blip r:embed="rId6">
            <a:alphaModFix/>
          </a:blip>
          <a:srcRect/>
          <a:stretch/>
        </p:blipFill>
        <p:spPr>
          <a:xfrm rot="-5400000">
            <a:off x="1143000" y="4876800"/>
            <a:ext cx="762000" cy="2133600"/>
          </a:xfrm>
          <a:prstGeom prst="rect">
            <a:avLst/>
          </a:prstGeom>
          <a:noFill/>
          <a:ln>
            <a:noFill/>
          </a:ln>
        </p:spPr>
      </p:pic>
      <p:sp>
        <p:nvSpPr>
          <p:cNvPr id="97" name="Google Shape;97;p1"/>
          <p:cNvSpPr/>
          <p:nvPr/>
        </p:nvSpPr>
        <p:spPr>
          <a:xfrm>
            <a:off x="3455570" y="2664320"/>
            <a:ext cx="2525712" cy="728662"/>
          </a:xfrm>
          <a:prstGeom prst="rect">
            <a:avLst/>
          </a:prstGeom>
        </p:spPr>
        <p:txBody>
          <a:bodyPr>
            <a:prstTxWarp prst="textPlain">
              <a:avLst/>
            </a:prstTxWarp>
          </a:bodyPr>
          <a:lstStyle/>
          <a:p>
            <a:pPr lvl="0" algn="l"/>
            <a:r>
              <a:rPr b="0" i="0">
                <a:ln w="9525" cap="flat" cmpd="sng">
                  <a:solidFill>
                    <a:srgbClr val="0000FF"/>
                  </a:solidFill>
                  <a:prstDash val="solid"/>
                  <a:miter lim="800000"/>
                  <a:headEnd type="none" w="sm" len="sm"/>
                  <a:tailEnd type="none" w="sm" len="sm"/>
                </a:ln>
                <a:solidFill>
                  <a:srgbClr val="C00000"/>
                </a:solidFill>
                <a:latin typeface="Arial"/>
              </a:rPr>
              <a:t>Môn: Địa lí </a:t>
            </a:r>
          </a:p>
        </p:txBody>
      </p:sp>
      <p:sp>
        <p:nvSpPr>
          <p:cNvPr id="98" name="Google Shape;98;p1"/>
          <p:cNvSpPr/>
          <p:nvPr/>
        </p:nvSpPr>
        <p:spPr>
          <a:xfrm>
            <a:off x="1718872" y="3735465"/>
            <a:ext cx="6172200" cy="1016000"/>
          </a:xfrm>
          <a:prstGeom prst="rect">
            <a:avLst/>
          </a:prstGeom>
        </p:spPr>
        <p:txBody>
          <a:bodyPr>
            <a:prstTxWarp prst="textPlain">
              <a:avLst/>
            </a:prstTxWarp>
          </a:bodyPr>
          <a:lstStyle/>
          <a:p>
            <a:pPr lvl="0" algn="l"/>
            <a:r>
              <a:rPr b="0" i="1">
                <a:ln w="9525" cap="flat" cmpd="sng">
                  <a:solidFill>
                    <a:srgbClr val="000000"/>
                  </a:solidFill>
                  <a:prstDash val="solid"/>
                  <a:miter lim="800000"/>
                  <a:headEnd type="none" w="sm" len="sm"/>
                  <a:tailEnd type="none" w="sm" len="sm"/>
                </a:ln>
                <a:gradFill>
                  <a:gsLst>
                    <a:gs pos="0">
                      <a:srgbClr val="0000FF"/>
                    </a:gs>
                    <a:gs pos="100000">
                      <a:srgbClr val="00FF00"/>
                    </a:gs>
                  </a:gsLst>
                  <a:lin ang="5400000" scaled="0"/>
                </a:gradFill>
                <a:latin typeface="Arial"/>
              </a:rPr>
              <a:t>Bài 3: Khí hậu </a:t>
            </a:r>
          </a:p>
        </p:txBody>
      </p:sp>
      <p:pic>
        <p:nvPicPr>
          <p:cNvPr id="13" name="Picture 12">
            <a:extLst>
              <a:ext uri="{FF2B5EF4-FFF2-40B4-BE49-F238E27FC236}"/>
            </a:extLst>
          </p:cNvPr>
          <p:cNvPicPr>
            <a:picLocks noChangeAspect="1"/>
          </p:cNvPicPr>
          <p:nvPr/>
        </p:nvPicPr>
        <p:blipFill>
          <a:blip r:embed="rId7" cstate="print"/>
          <a:stretch>
            <a:fillRect/>
          </a:stretch>
        </p:blipFill>
        <p:spPr>
          <a:xfrm>
            <a:off x="625206" y="872765"/>
            <a:ext cx="1565856" cy="1565856"/>
          </a:xfrm>
          <a:prstGeom prst="ellipse">
            <a:avLst/>
          </a:prstGeom>
        </p:spPr>
      </p:pic>
    </p:spTree>
  </p:cSld>
  <p:clrMapOvr>
    <a:masterClrMapping/>
  </p:clrMapOvr>
  <p:transition spd="med">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10" descr="pd"/>
          <p:cNvPicPr preferRelativeResize="0"/>
          <p:nvPr/>
        </p:nvPicPr>
        <p:blipFill rotWithShape="1">
          <a:blip r:embed="rId4">
            <a:alphaModFix/>
          </a:blip>
          <a:srcRect/>
          <a:stretch/>
        </p:blipFill>
        <p:spPr>
          <a:xfrm>
            <a:off x="0" y="0"/>
            <a:ext cx="9144000" cy="6858000"/>
          </a:xfrm>
          <a:prstGeom prst="rect">
            <a:avLst/>
          </a:prstGeom>
          <a:noFill/>
          <a:ln>
            <a:noFill/>
          </a:ln>
        </p:spPr>
      </p:pic>
      <p:sp>
        <p:nvSpPr>
          <p:cNvPr id="213" name="Google Shape;213;p10"/>
          <p:cNvSpPr txBox="1">
            <a:spLocks noGrp="1"/>
          </p:cNvSpPr>
          <p:nvPr>
            <p:ph type="title"/>
          </p:nvPr>
        </p:nvSpPr>
        <p:spPr>
          <a:xfrm>
            <a:off x="304800" y="4191000"/>
            <a:ext cx="3124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3600"/>
              <a:buFont typeface="Times New Roman"/>
              <a:buNone/>
            </a:pPr>
            <a:r>
              <a:rPr lang="en-US" sz="3600" b="1" i="0" u="none">
                <a:solidFill>
                  <a:srgbClr val="FFFF00"/>
                </a:solidFill>
                <a:latin typeface="Times New Roman"/>
                <a:ea typeface="Times New Roman"/>
                <a:cs typeface="Times New Roman"/>
                <a:sym typeface="Times New Roman"/>
              </a:rPr>
              <a:t>Khí hậu nước ta có sự khác biệt giữa miền Bắc và miền Nam, với ranh giới là dãy núi Bạch Mã.</a:t>
            </a:r>
            <a:endParaRPr/>
          </a:p>
        </p:txBody>
      </p:sp>
      <p:graphicFrame>
        <p:nvGraphicFramePr>
          <p:cNvPr id="214" name="Google Shape;214;p10"/>
          <p:cNvGraphicFramePr>
            <a:graphicFrameLocks noSelect="1"/>
          </p:cNvGraphicFramePr>
          <p:nvPr/>
        </p:nvGraphicFramePr>
        <p:xfrm>
          <a:off x="3849687" y="0"/>
          <a:ext cx="5294312" cy="6858000"/>
        </p:xfrm>
        <a:graphic>
          <a:graphicData uri="http://schemas.openxmlformats.org/presentationml/2006/ole">
            <p:oleObj spid="_x0000_m31746" r:id="rId5" imgW="0" imgH="0" progId="">
              <p:embed/>
            </p:oleObj>
          </a:graphicData>
        </a:graphic>
      </p:graphicFrame>
      <p:sp>
        <p:nvSpPr>
          <p:cNvPr id="215" name="Google Shape;215;p10"/>
          <p:cNvSpPr/>
          <p:nvPr/>
        </p:nvSpPr>
        <p:spPr>
          <a:xfrm>
            <a:off x="6096000" y="3352800"/>
            <a:ext cx="381000" cy="1587"/>
          </a:xfrm>
          <a:custGeom>
            <a:avLst/>
            <a:gdLst/>
            <a:ahLst/>
            <a:cxnLst/>
            <a:rect l="l" t="t" r="r" b="b"/>
            <a:pathLst>
              <a:path w="240" h="1" extrusionOk="0">
                <a:moveTo>
                  <a:pt x="0" y="0"/>
                </a:moveTo>
                <a:cubicBezTo>
                  <a:pt x="100" y="0"/>
                  <a:pt x="200" y="0"/>
                  <a:pt x="240" y="0"/>
                </a:cubicBezTo>
              </a:path>
            </a:pathLst>
          </a:custGeom>
          <a:solidFill>
            <a:srgbClr val="0000CC"/>
          </a:solidFill>
          <a:ln w="57150" cap="flat" cmpd="sng">
            <a:solidFill>
              <a:srgbClr val="99003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Arial"/>
              <a:ea typeface="Arial"/>
              <a:cs typeface="Arial"/>
              <a:sym typeface="Arial"/>
            </a:endParaRPr>
          </a:p>
        </p:txBody>
      </p:sp>
      <p:sp>
        <p:nvSpPr>
          <p:cNvPr id="216" name="Google Shape;216;p10"/>
          <p:cNvSpPr txBox="1"/>
          <p:nvPr/>
        </p:nvSpPr>
        <p:spPr>
          <a:xfrm>
            <a:off x="0" y="533400"/>
            <a:ext cx="35052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2800"/>
              <a:buFont typeface="Times New Roman"/>
              <a:buNone/>
            </a:pPr>
            <a:r>
              <a:rPr lang="en-US" sz="2800" b="1" i="0" u="none">
                <a:solidFill>
                  <a:schemeClr val="dk2"/>
                </a:solidFill>
                <a:latin typeface="Times New Roman"/>
                <a:ea typeface="Times New Roman"/>
                <a:cs typeface="Times New Roman"/>
                <a:sym typeface="Times New Roman"/>
              </a:rPr>
              <a:t>Sự khác nhau giữa hai miền khí hậu Bắc và Nam như thế nào</a:t>
            </a:r>
            <a:r>
              <a:rPr lang="en-US" sz="2800" b="1" i="1" u="none">
                <a:solidFill>
                  <a:schemeClr val="dk2"/>
                </a:solidFill>
                <a:latin typeface="Times New Roman"/>
                <a:ea typeface="Times New Roman"/>
                <a:cs typeface="Times New Roman"/>
                <a:sym typeface="Times New Roman"/>
              </a:rPr>
              <a:t>?   </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80"/>
                                        <p:tgtEl>
                                          <p:spTgt spid="2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
                                        </p:tgtEl>
                                        <p:attrNameLst>
                                          <p:attrName>style.visibility</p:attrName>
                                        </p:attrNameLst>
                                      </p:cBhvr>
                                      <p:to>
                                        <p:strVal val="visible"/>
                                      </p:to>
                                    </p:set>
                                    <p:animEffect transition="in" filter="fade">
                                      <p:cBhvr>
                                        <p:cTn id="12" dur="2000"/>
                                        <p:tgtEl>
                                          <p:spTgt spid="2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3"/>
                                        </p:tgtEl>
                                        <p:attrNameLst>
                                          <p:attrName>style.visibility</p:attrName>
                                        </p:attrNameLst>
                                      </p:cBhvr>
                                      <p:to>
                                        <p:strVal val="visible"/>
                                      </p:to>
                                    </p:set>
                                    <p:animEffect transition="in" filter="fade">
                                      <p:cBhvr>
                                        <p:cTn id="17" dur="8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1"/>
          <p:cNvSpPr txBox="1"/>
          <p:nvPr/>
        </p:nvSpPr>
        <p:spPr>
          <a:xfrm>
            <a:off x="2667000" y="228600"/>
            <a:ext cx="4343400" cy="579437"/>
          </a:xfrm>
          <a:prstGeom prst="rect">
            <a:avLst/>
          </a:prstGeom>
          <a:gradFill>
            <a:gsLst>
              <a:gs pos="0">
                <a:srgbClr val="FF9900"/>
              </a:gs>
              <a:gs pos="50000">
                <a:schemeClr val="lt1"/>
              </a:gs>
              <a:gs pos="100000">
                <a:srgbClr val="FF9900"/>
              </a:gs>
            </a:gsLst>
            <a:lin ang="5400000" scaled="0"/>
          </a:gra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Times New Roman"/>
              <a:buNone/>
            </a:pPr>
            <a:r>
              <a:rPr lang="en-US" sz="3200" b="1" i="0" u="none">
                <a:solidFill>
                  <a:schemeClr val="dk1"/>
                </a:solidFill>
                <a:latin typeface="Times New Roman"/>
                <a:ea typeface="Times New Roman"/>
                <a:cs typeface="Times New Roman"/>
                <a:sym typeface="Times New Roman"/>
              </a:rPr>
              <a:t> </a:t>
            </a:r>
            <a:r>
              <a:rPr lang="en-US" sz="3200" b="1" i="0" u="none">
                <a:solidFill>
                  <a:srgbClr val="FFFF00"/>
                </a:solidFill>
                <a:latin typeface="Times New Roman"/>
                <a:ea typeface="Times New Roman"/>
                <a:cs typeface="Times New Roman"/>
                <a:sym typeface="Times New Roman"/>
              </a:rPr>
              <a:t>*</a:t>
            </a:r>
            <a:r>
              <a:rPr lang="en-US" sz="3200" b="1" i="0" u="none">
                <a:solidFill>
                  <a:schemeClr val="dk1"/>
                </a:solidFill>
                <a:latin typeface="Times New Roman"/>
                <a:ea typeface="Times New Roman"/>
                <a:cs typeface="Times New Roman"/>
                <a:sym typeface="Times New Roman"/>
              </a:rPr>
              <a:t> HOẠT ĐỘNG 2</a:t>
            </a:r>
            <a:endParaRPr/>
          </a:p>
        </p:txBody>
      </p:sp>
      <p:sp>
        <p:nvSpPr>
          <p:cNvPr id="223" name="Google Shape;223;p11"/>
          <p:cNvSpPr txBox="1"/>
          <p:nvPr/>
        </p:nvSpPr>
        <p:spPr>
          <a:xfrm>
            <a:off x="381000" y="2133600"/>
            <a:ext cx="3200400" cy="3108325"/>
          </a:xfrm>
          <a:prstGeom prst="rect">
            <a:avLst/>
          </a:prstGeom>
          <a:gradFill>
            <a:gsLst>
              <a:gs pos="0">
                <a:srgbClr val="CCECFF">
                  <a:alpha val="72941"/>
                </a:srgbClr>
              </a:gs>
              <a:gs pos="100000">
                <a:schemeClr val="lt1"/>
              </a:gs>
            </a:gsLst>
            <a:lin ang="0" scaled="0"/>
          </a:gra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900"/>
              <a:buFont typeface="Times New Roman"/>
              <a:buNone/>
            </a:pPr>
            <a:r>
              <a:rPr lang="en-US" sz="4900" b="1" i="0" u="none">
                <a:solidFill>
                  <a:schemeClr val="dk1"/>
                </a:solidFill>
                <a:latin typeface="Times New Roman"/>
                <a:ea typeface="Times New Roman"/>
                <a:cs typeface="Times New Roman"/>
                <a:sym typeface="Times New Roman"/>
              </a:rPr>
              <a:t>Khí hậu giữa các miền có sự  khác nhau </a:t>
            </a:r>
            <a:endParaRPr/>
          </a:p>
        </p:txBody>
      </p:sp>
      <p:cxnSp>
        <p:nvCxnSpPr>
          <p:cNvPr id="224" name="Google Shape;224;p11"/>
          <p:cNvCxnSpPr/>
          <p:nvPr/>
        </p:nvCxnSpPr>
        <p:spPr>
          <a:xfrm>
            <a:off x="1371600" y="768350"/>
            <a:ext cx="6629400" cy="0"/>
          </a:xfrm>
          <a:prstGeom prst="straightConnector1">
            <a:avLst/>
          </a:prstGeom>
          <a:noFill/>
          <a:ln w="9525" cap="flat" cmpd="sng">
            <a:solidFill>
              <a:srgbClr val="FF9900"/>
            </a:solidFill>
            <a:prstDash val="solid"/>
            <a:miter lim="800000"/>
            <a:headEnd type="none" w="med" len="med"/>
            <a:tailEnd type="none" w="med" len="med"/>
          </a:ln>
        </p:spPr>
      </p:cxnSp>
      <p:sp>
        <p:nvSpPr>
          <p:cNvPr id="225" name="Google Shape;225;p11"/>
          <p:cNvSpPr/>
          <p:nvPr/>
        </p:nvSpPr>
        <p:spPr>
          <a:xfrm>
            <a:off x="3810000" y="5181600"/>
            <a:ext cx="609600" cy="609600"/>
          </a:xfrm>
          <a:prstGeom prst="ellipse">
            <a:avLst/>
          </a:prstGeom>
          <a:solidFill>
            <a:srgbClr val="FF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Arial"/>
              <a:ea typeface="Arial"/>
              <a:cs typeface="Arial"/>
              <a:sym typeface="Arial"/>
            </a:endParaRPr>
          </a:p>
        </p:txBody>
      </p:sp>
      <p:sp>
        <p:nvSpPr>
          <p:cNvPr id="226" name="Google Shape;226;p11"/>
          <p:cNvSpPr/>
          <p:nvPr/>
        </p:nvSpPr>
        <p:spPr>
          <a:xfrm>
            <a:off x="3848100" y="3581400"/>
            <a:ext cx="457200" cy="457200"/>
          </a:xfrm>
          <a:prstGeom prst="ellipse">
            <a:avLst/>
          </a:prstGeom>
          <a:solidFill>
            <a:srgbClr val="CCFF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Arial"/>
              <a:ea typeface="Arial"/>
              <a:cs typeface="Arial"/>
              <a:sym typeface="Arial"/>
            </a:endParaRPr>
          </a:p>
        </p:txBody>
      </p:sp>
      <p:sp>
        <p:nvSpPr>
          <p:cNvPr id="227" name="Google Shape;227;p11"/>
          <p:cNvSpPr/>
          <p:nvPr/>
        </p:nvSpPr>
        <p:spPr>
          <a:xfrm>
            <a:off x="3886200" y="1905000"/>
            <a:ext cx="304800" cy="304800"/>
          </a:xfrm>
          <a:prstGeom prst="ellipse">
            <a:avLst/>
          </a:prstGeom>
          <a:solidFill>
            <a:srgbClr val="FFFF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Arial"/>
              <a:ea typeface="Arial"/>
              <a:cs typeface="Arial"/>
              <a:sym typeface="Arial"/>
            </a:endParaRPr>
          </a:p>
        </p:txBody>
      </p:sp>
      <p:sp>
        <p:nvSpPr>
          <p:cNvPr id="228" name="Google Shape;228;p11"/>
          <p:cNvSpPr txBox="1"/>
          <p:nvPr/>
        </p:nvSpPr>
        <p:spPr>
          <a:xfrm>
            <a:off x="4343400" y="1524000"/>
            <a:ext cx="4724400" cy="990600"/>
          </a:xfrm>
          <a:prstGeom prst="rect">
            <a:avLst/>
          </a:prstGeom>
          <a:gradFill>
            <a:gsLst>
              <a:gs pos="0">
                <a:srgbClr val="FF9900"/>
              </a:gs>
              <a:gs pos="50000">
                <a:schemeClr val="lt1"/>
              </a:gs>
              <a:gs pos="100000">
                <a:srgbClr val="FF9900"/>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Giới thiệu dãy núi BẠCH MÃ</a:t>
            </a:r>
            <a:r>
              <a:rPr lang="en-US" sz="2800" b="0" i="0" u="none">
                <a:solidFill>
                  <a:schemeClr val="dk1"/>
                </a:solidFill>
                <a:latin typeface="Times New Roman"/>
                <a:ea typeface="Times New Roman"/>
                <a:cs typeface="Times New Roman"/>
                <a:sym typeface="Times New Roman"/>
              </a:rPr>
              <a:t> </a:t>
            </a:r>
            <a:endParaRPr/>
          </a:p>
        </p:txBody>
      </p:sp>
      <p:sp>
        <p:nvSpPr>
          <p:cNvPr id="229" name="Google Shape;229;p11"/>
          <p:cNvSpPr txBox="1"/>
          <p:nvPr/>
        </p:nvSpPr>
        <p:spPr>
          <a:xfrm>
            <a:off x="4419600" y="3276600"/>
            <a:ext cx="4667250" cy="1066800"/>
          </a:xfrm>
          <a:prstGeom prst="rect">
            <a:avLst/>
          </a:prstGeom>
          <a:solidFill>
            <a:srgbClr val="CCFF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endParaRPr sz="2800" b="1" i="0" u="none">
              <a:solidFill>
                <a:srgbClr val="000066"/>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66"/>
              </a:buClr>
              <a:buSzPts val="2800"/>
              <a:buFont typeface="Times New Roman"/>
              <a:buNone/>
            </a:pPr>
            <a:r>
              <a:rPr lang="en-US" sz="2800" b="1" i="0" u="none">
                <a:solidFill>
                  <a:srgbClr val="000066"/>
                </a:solidFill>
                <a:latin typeface="Times New Roman"/>
                <a:ea typeface="Times New Roman"/>
                <a:cs typeface="Times New Roman"/>
                <a:sym typeface="Times New Roman"/>
              </a:rPr>
              <a:t>Sự chênh lệch nhiệt độ giữa </a:t>
            </a:r>
            <a:endParaRPr/>
          </a:p>
          <a:p>
            <a:pPr marL="0" marR="0" lvl="0" indent="0" algn="l" rtl="0">
              <a:lnSpc>
                <a:spcPct val="100000"/>
              </a:lnSpc>
              <a:spcBef>
                <a:spcPts val="0"/>
              </a:spcBef>
              <a:spcAft>
                <a:spcPts val="0"/>
              </a:spcAft>
              <a:buClr>
                <a:srgbClr val="000066"/>
              </a:buClr>
              <a:buSzPts val="2800"/>
              <a:buFont typeface="Times New Roman"/>
              <a:buNone/>
            </a:pPr>
            <a:r>
              <a:rPr lang="en-US" sz="2800" b="1" i="0" u="none">
                <a:solidFill>
                  <a:srgbClr val="000066"/>
                </a:solidFill>
                <a:latin typeface="Times New Roman"/>
                <a:ea typeface="Times New Roman"/>
                <a:cs typeface="Times New Roman"/>
                <a:sym typeface="Times New Roman"/>
              </a:rPr>
              <a:t>tháng 1 và tháng 7</a:t>
            </a:r>
            <a:endParaRPr/>
          </a:p>
          <a:p>
            <a:pPr marL="0" marR="0" lvl="0" indent="0" algn="l" rtl="0">
              <a:lnSpc>
                <a:spcPct val="100000"/>
              </a:lnSpc>
              <a:spcBef>
                <a:spcPts val="0"/>
              </a:spcBef>
              <a:spcAft>
                <a:spcPts val="0"/>
              </a:spcAft>
              <a:buNone/>
            </a:pPr>
            <a:endParaRPr sz="2800" b="1" i="0" u="none">
              <a:solidFill>
                <a:srgbClr val="000066"/>
              </a:solidFill>
              <a:latin typeface="Times New Roman"/>
              <a:ea typeface="Times New Roman"/>
              <a:cs typeface="Times New Roman"/>
              <a:sym typeface="Times New Roman"/>
            </a:endParaRPr>
          </a:p>
        </p:txBody>
      </p:sp>
      <p:sp>
        <p:nvSpPr>
          <p:cNvPr id="230" name="Google Shape;230;p11"/>
          <p:cNvSpPr/>
          <p:nvPr/>
        </p:nvSpPr>
        <p:spPr>
          <a:xfrm>
            <a:off x="4495800" y="5181600"/>
            <a:ext cx="4610100" cy="838200"/>
          </a:xfrm>
          <a:prstGeom prst="rect">
            <a:avLst/>
          </a:prstGeom>
          <a:gradFill>
            <a:gsLst>
              <a:gs pos="0">
                <a:srgbClr val="3333CC"/>
              </a:gs>
              <a:gs pos="50000">
                <a:srgbClr val="FFFFFF">
                  <a:alpha val="74901"/>
                </a:srgbClr>
              </a:gs>
              <a:gs pos="100000">
                <a:srgbClr val="3333CC"/>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strike="noStrike" cap="none">
                <a:solidFill>
                  <a:srgbClr val="000099"/>
                </a:solidFill>
                <a:latin typeface="Times New Roman"/>
                <a:ea typeface="Times New Roman"/>
                <a:cs typeface="Times New Roman"/>
                <a:sym typeface="Times New Roman"/>
              </a:rPr>
              <a:t>Nhận xét khí hậu hai miền</a:t>
            </a:r>
            <a:endParaRPr sz="2800" b="1" i="0" u="none" strike="noStrike" cap="none">
              <a:solidFill>
                <a:srgbClr val="000099"/>
              </a:solidFill>
              <a:latin typeface="Times New Roman"/>
              <a:ea typeface="Times New Roman"/>
              <a:cs typeface="Times New Roman"/>
              <a:sym typeface="Times New Roman"/>
            </a:endParaRPr>
          </a:p>
        </p:txBody>
      </p:sp>
    </p:spTree>
  </p:cSld>
  <p:clrMapOvr>
    <a:masterClrMapping/>
  </p:clrMapOvr>
  <p:transition spd="med">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2"/>
              </a:solidFill>
              <a:latin typeface="Arial"/>
              <a:ea typeface="Arial"/>
              <a:cs typeface="Arial"/>
              <a:sym typeface="Arial"/>
            </a:endParaRPr>
          </a:p>
        </p:txBody>
      </p:sp>
      <p:sp>
        <p:nvSpPr>
          <p:cNvPr id="236" name="Google Shape;236;p12"/>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spTree>
  </p:cSld>
  <p:clrMapOvr>
    <a:masterClrMapping/>
  </p:clrMapOvr>
  <p:transition spd="med">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13"/>
          <p:cNvPicPr preferRelativeResize="0"/>
          <p:nvPr/>
        </p:nvPicPr>
        <p:blipFill rotWithShape="1">
          <a:blip r:embed="rId3">
            <a:alphaModFix/>
          </a:blip>
          <a:srcRect/>
          <a:stretch/>
        </p:blipFill>
        <p:spPr>
          <a:xfrm>
            <a:off x="2743200" y="0"/>
            <a:ext cx="4953000" cy="6858000"/>
          </a:xfrm>
          <a:prstGeom prst="rect">
            <a:avLst/>
          </a:prstGeom>
          <a:noFill/>
          <a:ln>
            <a:noFill/>
          </a:ln>
        </p:spPr>
      </p:pic>
      <p:sp>
        <p:nvSpPr>
          <p:cNvPr id="243" name="Google Shape;243;p13"/>
          <p:cNvSpPr/>
          <p:nvPr/>
        </p:nvSpPr>
        <p:spPr>
          <a:xfrm rot="-1560000">
            <a:off x="5211762" y="3086100"/>
            <a:ext cx="371475" cy="114300"/>
          </a:xfrm>
          <a:custGeom>
            <a:avLst/>
            <a:gdLst/>
            <a:ahLst/>
            <a:cxnLst/>
            <a:rect l="l" t="t" r="r" b="b"/>
            <a:pathLst>
              <a:path w="216" h="112" extrusionOk="0">
                <a:moveTo>
                  <a:pt x="216" y="16"/>
                </a:moveTo>
                <a:cubicBezTo>
                  <a:pt x="132" y="8"/>
                  <a:pt x="48" y="0"/>
                  <a:pt x="24" y="16"/>
                </a:cubicBezTo>
                <a:cubicBezTo>
                  <a:pt x="0" y="32"/>
                  <a:pt x="72" y="96"/>
                  <a:pt x="72" y="112"/>
                </a:cubicBezTo>
              </a:path>
            </a:pathLst>
          </a:custGeom>
          <a:noFill/>
          <a:ln w="76200" cap="flat" cmpd="sng">
            <a:solidFill>
              <a:srgbClr val="99663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Arial"/>
              <a:ea typeface="Arial"/>
              <a:cs typeface="Arial"/>
              <a:sym typeface="Arial"/>
            </a:endParaRPr>
          </a:p>
        </p:txBody>
      </p:sp>
      <p:sp>
        <p:nvSpPr>
          <p:cNvPr id="244" name="Google Shape;244;p13"/>
          <p:cNvSpPr/>
          <p:nvPr/>
        </p:nvSpPr>
        <p:spPr>
          <a:xfrm>
            <a:off x="533400" y="2590800"/>
            <a:ext cx="3810000" cy="685800"/>
          </a:xfrm>
          <a:prstGeom prst="wedgeRectCallout">
            <a:avLst>
              <a:gd name="adj1" fmla="val 26595"/>
              <a:gd name="adj2" fmla="val 17300"/>
            </a:avLst>
          </a:prstGeom>
          <a:solidFill>
            <a:srgbClr val="CCFF99"/>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600"/>
              <a:buFont typeface="Times New Roman"/>
              <a:buNone/>
            </a:pPr>
            <a:r>
              <a:rPr lang="en-US" sz="3600" b="1" i="0" u="none">
                <a:solidFill>
                  <a:schemeClr val="dk1"/>
                </a:solidFill>
                <a:latin typeface="Times New Roman"/>
                <a:ea typeface="Times New Roman"/>
                <a:cs typeface="Times New Roman"/>
                <a:sym typeface="Times New Roman"/>
              </a:rPr>
              <a:t>Dãy núi Bạch Mã</a:t>
            </a:r>
            <a:endParaRPr/>
          </a:p>
        </p:txBody>
      </p:sp>
      <p:sp>
        <p:nvSpPr>
          <p:cNvPr id="245" name="Google Shape;245;p13"/>
          <p:cNvSpPr txBox="1"/>
          <p:nvPr/>
        </p:nvSpPr>
        <p:spPr>
          <a:xfrm>
            <a:off x="7848600" y="123825"/>
            <a:ext cx="1243012" cy="15700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CC"/>
              </a:buClr>
              <a:buSzPts val="2400"/>
              <a:buFont typeface="Times New Roman"/>
              <a:buNone/>
            </a:pPr>
            <a:r>
              <a:rPr lang="en-US" sz="2400" b="1" i="0" u="none">
                <a:solidFill>
                  <a:srgbClr val="0000CC"/>
                </a:solidFill>
                <a:latin typeface="Times New Roman"/>
                <a:ea typeface="Times New Roman"/>
                <a:cs typeface="Times New Roman"/>
                <a:sym typeface="Times New Roman"/>
              </a:rPr>
              <a:t>Lược đồ VIỆT NAM</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1000"/>
                                        <p:tgtEl>
                                          <p:spTgt spid="243"/>
                                        </p:tgtEl>
                                      </p:cBhvr>
                                    </p:animEffect>
                                  </p:childTnLst>
                                </p:cTn>
                              </p:par>
                              <p:par>
                                <p:cTn id="8" presetID="23" presetClass="entr" presetSubtype="16" fill="hold" nodeType="withEffect">
                                  <p:stCondLst>
                                    <p:cond delay="0"/>
                                  </p:stCondLst>
                                  <p:childTnLst>
                                    <p:set>
                                      <p:cBhvr>
                                        <p:cTn id="9" dur="1" fill="hold">
                                          <p:stCondLst>
                                            <p:cond delay="0"/>
                                          </p:stCondLst>
                                        </p:cTn>
                                        <p:tgtEl>
                                          <p:spTgt spid="244"/>
                                        </p:tgtEl>
                                        <p:attrNameLst>
                                          <p:attrName>style.visibility</p:attrName>
                                        </p:attrNameLst>
                                      </p:cBhvr>
                                      <p:to>
                                        <p:strVal val="visible"/>
                                      </p:to>
                                    </p:set>
                                    <p:anim calcmode="lin" valueType="num">
                                      <p:cBhvr additive="base">
                                        <p:cTn id="10" dur="1000"/>
                                        <p:tgtEl>
                                          <p:spTgt spid="244"/>
                                        </p:tgtEl>
                                        <p:attrNameLst>
                                          <p:attrName>ppt_w</p:attrName>
                                        </p:attrNameLst>
                                      </p:cBhvr>
                                      <p:tavLst>
                                        <p:tav tm="0">
                                          <p:val>
                                            <p:strVal val="0"/>
                                          </p:val>
                                        </p:tav>
                                        <p:tav tm="100000">
                                          <p:val>
                                            <p:strVal val="#ppt_w"/>
                                          </p:val>
                                        </p:tav>
                                      </p:tavLst>
                                    </p:anim>
                                    <p:anim calcmode="lin" valueType="num">
                                      <p:cBhvr additive="base">
                                        <p:cTn id="11" dur="1000"/>
                                        <p:tgtEl>
                                          <p:spTgt spid="24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4"/>
          <p:cNvSpPr txBox="1">
            <a:spLocks noGrp="1"/>
          </p:cNvSpPr>
          <p:nvPr>
            <p:ph type="body" idx="1"/>
          </p:nvPr>
        </p:nvSpPr>
        <p:spPr>
          <a:xfrm>
            <a:off x="457200" y="533400"/>
            <a:ext cx="8382000" cy="5791200"/>
          </a:xfrm>
          <a:prstGeom prst="rect">
            <a:avLst/>
          </a:prstGeom>
          <a:noFill/>
          <a:ln>
            <a:noFill/>
          </a:ln>
        </p:spPr>
        <p:txBody>
          <a:bodyPr spcFirstLastPara="1" wrap="square" lIns="91425" tIns="45700" rIns="91425" bIns="45700" anchor="t" anchorCtr="0">
            <a:noAutofit/>
          </a:bodyPr>
          <a:lstStyle/>
          <a:p>
            <a:pPr marL="342900" lvl="0" indent="-342900" algn="just" rtl="0">
              <a:lnSpc>
                <a:spcPct val="95000"/>
              </a:lnSpc>
              <a:spcBef>
                <a:spcPts val="0"/>
              </a:spcBef>
              <a:spcAft>
                <a:spcPts val="0"/>
              </a:spcAft>
              <a:buClr>
                <a:srgbClr val="0000CC"/>
              </a:buClr>
              <a:buSzPts val="2800"/>
              <a:buFont typeface="Times New Roman"/>
              <a:buChar char="•"/>
            </a:pPr>
            <a:r>
              <a:rPr lang="en-US" sz="2800" b="1" i="0" u="none">
                <a:solidFill>
                  <a:srgbClr val="0000CC"/>
                </a:solidFill>
                <a:latin typeface="Times New Roman"/>
                <a:ea typeface="Times New Roman"/>
                <a:cs typeface="Times New Roman"/>
                <a:sym typeface="Times New Roman"/>
              </a:rPr>
              <a:t>    V</a:t>
            </a:r>
            <a:r>
              <a:rPr lang="en-US" sz="3200" b="1" i="0" u="none">
                <a:solidFill>
                  <a:srgbClr val="0000CC"/>
                </a:solidFill>
                <a:latin typeface="Times New Roman"/>
                <a:ea typeface="Times New Roman"/>
                <a:cs typeface="Times New Roman"/>
                <a:sym typeface="Times New Roman"/>
              </a:rPr>
              <a:t>ườn </a:t>
            </a:r>
            <a:r>
              <a:rPr lang="en-US" sz="2800" b="1" i="0" u="none">
                <a:solidFill>
                  <a:srgbClr val="0000CC"/>
                </a:solidFill>
                <a:latin typeface="Times New Roman"/>
                <a:ea typeface="Times New Roman"/>
                <a:cs typeface="Times New Roman"/>
                <a:sym typeface="Times New Roman"/>
              </a:rPr>
              <a:t>Qu</a:t>
            </a:r>
            <a:r>
              <a:rPr lang="en-US" sz="3200" b="1" i="0" u="none">
                <a:solidFill>
                  <a:srgbClr val="0000CC"/>
                </a:solidFill>
                <a:latin typeface="Times New Roman"/>
                <a:ea typeface="Times New Roman"/>
                <a:cs typeface="Times New Roman"/>
                <a:sym typeface="Times New Roman"/>
              </a:rPr>
              <a:t>ốc</a:t>
            </a:r>
            <a:r>
              <a:rPr lang="en-US" sz="2800" b="1" i="0" u="none">
                <a:solidFill>
                  <a:srgbClr val="0000CC"/>
                </a:solidFill>
                <a:latin typeface="Times New Roman"/>
                <a:ea typeface="Times New Roman"/>
                <a:cs typeface="Times New Roman"/>
                <a:sym typeface="Times New Roman"/>
              </a:rPr>
              <a:t> Gia Bạch Mã cách thành phố Huế 60km về phía Nam. </a:t>
            </a:r>
            <a:endParaRPr/>
          </a:p>
          <a:p>
            <a:pPr marL="342900" lvl="0" indent="-342900" algn="just" rtl="0">
              <a:lnSpc>
                <a:spcPct val="95000"/>
              </a:lnSpc>
              <a:spcBef>
                <a:spcPts val="560"/>
              </a:spcBef>
              <a:spcAft>
                <a:spcPts val="0"/>
              </a:spcAft>
              <a:buClr>
                <a:srgbClr val="0000CC"/>
              </a:buClr>
              <a:buSzPts val="2800"/>
              <a:buFont typeface="Times New Roman"/>
              <a:buChar char="•"/>
            </a:pPr>
            <a:r>
              <a:rPr lang="en-US" sz="2800" b="1" i="0" u="none">
                <a:solidFill>
                  <a:srgbClr val="0000CC"/>
                </a:solidFill>
                <a:latin typeface="Times New Roman"/>
                <a:ea typeface="Times New Roman"/>
                <a:cs typeface="Times New Roman"/>
                <a:sym typeface="Times New Roman"/>
              </a:rPr>
              <a:t>VQG Bạch Mã có diện tích 22.030 ha.</a:t>
            </a:r>
            <a:endParaRPr/>
          </a:p>
          <a:p>
            <a:pPr marL="342900" lvl="0" indent="-342900" algn="just" rtl="0">
              <a:lnSpc>
                <a:spcPct val="95000"/>
              </a:lnSpc>
              <a:spcBef>
                <a:spcPts val="560"/>
              </a:spcBef>
              <a:spcAft>
                <a:spcPts val="0"/>
              </a:spcAft>
              <a:buClr>
                <a:srgbClr val="0000CC"/>
              </a:buClr>
              <a:buSzPts val="2800"/>
              <a:buFont typeface="Times New Roman"/>
              <a:buChar char="•"/>
            </a:pPr>
            <a:r>
              <a:rPr lang="en-US" sz="2800" b="1" i="0" u="none">
                <a:solidFill>
                  <a:srgbClr val="0000CC"/>
                </a:solidFill>
                <a:latin typeface="Times New Roman"/>
                <a:ea typeface="Times New Roman"/>
                <a:cs typeface="Times New Roman"/>
                <a:sym typeface="Times New Roman"/>
              </a:rPr>
              <a:t> VQG Bạch Mã có nhiều đỉnh núi cao trên 1.000 m (đỉnh cao nhất là đỉnh Bạch Mã cao 1.450 m). </a:t>
            </a:r>
            <a:endParaRPr/>
          </a:p>
          <a:p>
            <a:pPr marL="342900" lvl="0" indent="-342900" algn="just" rtl="0">
              <a:lnSpc>
                <a:spcPct val="95000"/>
              </a:lnSpc>
              <a:spcBef>
                <a:spcPts val="560"/>
              </a:spcBef>
              <a:spcAft>
                <a:spcPts val="0"/>
              </a:spcAft>
              <a:buClr>
                <a:srgbClr val="0000CC"/>
              </a:buClr>
              <a:buSzPts val="2800"/>
              <a:buFont typeface="Times New Roman"/>
              <a:buChar char="•"/>
            </a:pPr>
            <a:r>
              <a:rPr lang="en-US" sz="2800" b="1" i="0" u="none">
                <a:solidFill>
                  <a:srgbClr val="0000CC"/>
                </a:solidFill>
                <a:latin typeface="Times New Roman"/>
                <a:ea typeface="Times New Roman"/>
                <a:cs typeface="Times New Roman"/>
                <a:sym typeface="Times New Roman"/>
              </a:rPr>
              <a:t>Nơi đây có tới 1.406 loài thực vật, trong đó, hơn 30 loài thực vật được ghi trong sách đỏ Việt Nam. </a:t>
            </a:r>
            <a:endParaRPr/>
          </a:p>
          <a:p>
            <a:pPr marL="342900" lvl="0" indent="-342900" algn="just" rtl="0">
              <a:lnSpc>
                <a:spcPct val="95000"/>
              </a:lnSpc>
              <a:spcBef>
                <a:spcPts val="560"/>
              </a:spcBef>
              <a:spcAft>
                <a:spcPts val="0"/>
              </a:spcAft>
              <a:buClr>
                <a:srgbClr val="0000CC"/>
              </a:buClr>
              <a:buSzPts val="2800"/>
              <a:buFont typeface="Times New Roman"/>
              <a:buChar char="•"/>
            </a:pPr>
            <a:r>
              <a:rPr lang="en-US" sz="2800" b="1" i="0" u="none">
                <a:solidFill>
                  <a:srgbClr val="0000CC"/>
                </a:solidFill>
                <a:latin typeface="Times New Roman"/>
                <a:ea typeface="Times New Roman"/>
                <a:cs typeface="Times New Roman"/>
                <a:sym typeface="Times New Roman"/>
              </a:rPr>
              <a:t>Ngoài ra, các nhà khoa học đã ghi nhận được 931 loài động vật, trong đó có 68 loài đã được ghi tên trong sách đỏ Việt Nam. </a:t>
            </a:r>
            <a:endParaRPr/>
          </a:p>
        </p:txBody>
      </p:sp>
      <p:cxnSp>
        <p:nvCxnSpPr>
          <p:cNvPr id="252" name="Google Shape;252;p14"/>
          <p:cNvCxnSpPr/>
          <p:nvPr/>
        </p:nvCxnSpPr>
        <p:spPr>
          <a:xfrm>
            <a:off x="1262062" y="6324600"/>
            <a:ext cx="7653337" cy="1587"/>
          </a:xfrm>
          <a:prstGeom prst="straightConnector1">
            <a:avLst/>
          </a:prstGeom>
          <a:noFill/>
          <a:ln w="38100" cap="flat" cmpd="sng">
            <a:solidFill>
              <a:schemeClr val="hlink"/>
            </a:solidFill>
            <a:prstDash val="solid"/>
            <a:miter lim="800000"/>
            <a:headEnd type="none" w="med" len="med"/>
            <a:tailEnd type="none" w="med" len="med"/>
          </a:ln>
        </p:spPr>
      </p:cxn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xEl>
                                              <p:pRg st="0" end="0"/>
                                            </p:txEl>
                                          </p:spTgt>
                                        </p:tgtEl>
                                        <p:attrNameLst>
                                          <p:attrName>style.visibility</p:attrName>
                                        </p:attrNameLst>
                                      </p:cBhvr>
                                      <p:to>
                                        <p:strVal val="visible"/>
                                      </p:to>
                                    </p:set>
                                    <p:animEffect transition="in" filter="fade">
                                      <p:cBhvr>
                                        <p:cTn id="7" dur="80"/>
                                        <p:tgtEl>
                                          <p:spTgt spid="2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1">
                                            <p:txEl>
                                              <p:pRg st="1" end="1"/>
                                            </p:txEl>
                                          </p:spTgt>
                                        </p:tgtEl>
                                        <p:attrNameLst>
                                          <p:attrName>style.visibility</p:attrName>
                                        </p:attrNameLst>
                                      </p:cBhvr>
                                      <p:to>
                                        <p:strVal val="visible"/>
                                      </p:to>
                                    </p:set>
                                    <p:animEffect transition="in" filter="fade">
                                      <p:cBhvr>
                                        <p:cTn id="12" dur="80"/>
                                        <p:tgtEl>
                                          <p:spTgt spid="2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1">
                                            <p:txEl>
                                              <p:pRg st="2" end="2"/>
                                            </p:txEl>
                                          </p:spTgt>
                                        </p:tgtEl>
                                        <p:attrNameLst>
                                          <p:attrName>style.visibility</p:attrName>
                                        </p:attrNameLst>
                                      </p:cBhvr>
                                      <p:to>
                                        <p:strVal val="visible"/>
                                      </p:to>
                                    </p:set>
                                    <p:animEffect transition="in" filter="fade">
                                      <p:cBhvr>
                                        <p:cTn id="17" dur="80"/>
                                        <p:tgtEl>
                                          <p:spTgt spid="2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1">
                                            <p:txEl>
                                              <p:pRg st="3" end="3"/>
                                            </p:txEl>
                                          </p:spTgt>
                                        </p:tgtEl>
                                        <p:attrNameLst>
                                          <p:attrName>style.visibility</p:attrName>
                                        </p:attrNameLst>
                                      </p:cBhvr>
                                      <p:to>
                                        <p:strVal val="visible"/>
                                      </p:to>
                                    </p:set>
                                    <p:animEffect transition="in" filter="fade">
                                      <p:cBhvr>
                                        <p:cTn id="22" dur="80"/>
                                        <p:tgtEl>
                                          <p:spTgt spid="2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1">
                                            <p:txEl>
                                              <p:pRg st="4" end="4"/>
                                            </p:txEl>
                                          </p:spTgt>
                                        </p:tgtEl>
                                        <p:attrNameLst>
                                          <p:attrName>style.visibility</p:attrName>
                                        </p:attrNameLst>
                                      </p:cBhvr>
                                      <p:to>
                                        <p:strVal val="visible"/>
                                      </p:to>
                                    </p:set>
                                    <p:animEffect transition="in" filter="fade">
                                      <p:cBhvr>
                                        <p:cTn id="27" dur="80"/>
                                        <p:tgtEl>
                                          <p:spTgt spid="2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15" descr="http://images.timnhanh.com/nhipsong/20070330/Image/bm2.jpg"/>
          <p:cNvPicPr preferRelativeResize="0"/>
          <p:nvPr/>
        </p:nvPicPr>
        <p:blipFill rotWithShape="1">
          <a:blip r:embed="rId3">
            <a:alphaModFix/>
          </a:blip>
          <a:srcRect/>
          <a:stretch/>
        </p:blipFill>
        <p:spPr>
          <a:xfrm>
            <a:off x="4724400" y="304800"/>
            <a:ext cx="4419600" cy="6553200"/>
          </a:xfrm>
          <a:prstGeom prst="rect">
            <a:avLst/>
          </a:prstGeom>
          <a:noFill/>
          <a:ln>
            <a:noFill/>
          </a:ln>
        </p:spPr>
      </p:pic>
      <p:sp>
        <p:nvSpPr>
          <p:cNvPr id="259" name="Google Shape;259;p15"/>
          <p:cNvSpPr txBox="1"/>
          <p:nvPr/>
        </p:nvSpPr>
        <p:spPr>
          <a:xfrm>
            <a:off x="4724400" y="6248400"/>
            <a:ext cx="4648200" cy="5794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3200"/>
              <a:buFont typeface="Times New Roman"/>
              <a:buNone/>
            </a:pPr>
            <a:r>
              <a:rPr lang="en-US" sz="3200" b="1" i="0" u="none">
                <a:solidFill>
                  <a:srgbClr val="FFFF00"/>
                </a:solidFill>
                <a:latin typeface="Times New Roman"/>
                <a:ea typeface="Times New Roman"/>
                <a:cs typeface="Times New Roman"/>
                <a:sym typeface="Times New Roman"/>
              </a:rPr>
              <a:t>Hải Vọng đài ở Bạch Mã </a:t>
            </a:r>
            <a:endParaRPr/>
          </a:p>
        </p:txBody>
      </p:sp>
      <p:sp>
        <p:nvSpPr>
          <p:cNvPr id="260" name="Google Shape;260;p15"/>
          <p:cNvSpPr txBox="1"/>
          <p:nvPr/>
        </p:nvSpPr>
        <p:spPr>
          <a:xfrm>
            <a:off x="381000" y="609600"/>
            <a:ext cx="4114800" cy="55848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3600"/>
              <a:buFont typeface="Times New Roman"/>
              <a:buNone/>
            </a:pPr>
            <a:r>
              <a:rPr lang="en-US" sz="3600" b="1" i="0" u="none">
                <a:solidFill>
                  <a:srgbClr val="0000CC"/>
                </a:solidFill>
                <a:latin typeface="Times New Roman"/>
                <a:ea typeface="Times New Roman"/>
                <a:cs typeface="Times New Roman"/>
                <a:sym typeface="Times New Roman"/>
              </a:rPr>
              <a:t>Vườn quốc gia Bạch Mã là khu bảo vệ và phát triển các mẫu chuẩn động thực vật và các hệ sinh thái thuộc </a:t>
            </a:r>
            <a:r>
              <a:rPr lang="en-US" sz="3600" b="1" i="0" u="none">
                <a:solidFill>
                  <a:srgbClr val="FF0000"/>
                </a:solidFill>
                <a:latin typeface="Times New Roman"/>
                <a:ea typeface="Times New Roman"/>
                <a:cs typeface="Times New Roman"/>
                <a:sym typeface="Times New Roman"/>
              </a:rPr>
              <a:t>vùng chuyển tiếp khí hậu giữa miền Bắc và miền Nam Việt Nam.</a:t>
            </a:r>
            <a:r>
              <a:rPr lang="en-US" sz="3600" b="0" i="0" u="none">
                <a:solidFill>
                  <a:srgbClr val="FF0000"/>
                </a:solidFill>
                <a:latin typeface="Times New Roman"/>
                <a:ea typeface="Times New Roman"/>
                <a:cs typeface="Times New Roman"/>
                <a:sym typeface="Times New Roman"/>
              </a:rPr>
              <a:t> </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anim calcmode="lin" valueType="num">
                                      <p:cBhvr additive="base">
                                        <p:cTn id="7" dur="500"/>
                                        <p:tgtEl>
                                          <p:spTgt spid="26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16" descr="Đóng"/>
          <p:cNvPicPr preferRelativeResize="0"/>
          <p:nvPr/>
        </p:nvPicPr>
        <p:blipFill rotWithShape="1">
          <a:blip r:embed="rId3">
            <a:alphaModFix/>
          </a:blip>
          <a:srcRect/>
          <a:stretch/>
        </p:blipFill>
        <p:spPr>
          <a:xfrm>
            <a:off x="228600" y="228600"/>
            <a:ext cx="8839200" cy="6477000"/>
          </a:xfrm>
          <a:prstGeom prst="rect">
            <a:avLst/>
          </a:prstGeom>
          <a:noFill/>
          <a:ln>
            <a:noFill/>
          </a:ln>
        </p:spPr>
      </p:pic>
      <p:sp>
        <p:nvSpPr>
          <p:cNvPr id="267" name="Google Shape;267;p16"/>
          <p:cNvSpPr txBox="1"/>
          <p:nvPr/>
        </p:nvSpPr>
        <p:spPr>
          <a:xfrm>
            <a:off x="304800" y="6172200"/>
            <a:ext cx="5334000" cy="5794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3200"/>
              <a:buFont typeface="Times New Roman"/>
              <a:buNone/>
            </a:pPr>
            <a:r>
              <a:rPr lang="en-US" sz="3200" b="1" i="0" u="none">
                <a:solidFill>
                  <a:srgbClr val="FFFF00"/>
                </a:solidFill>
                <a:latin typeface="Times New Roman"/>
                <a:ea typeface="Times New Roman"/>
                <a:cs typeface="Times New Roman"/>
                <a:sym typeface="Times New Roman"/>
              </a:rPr>
              <a:t>Đường lên  V QG  Bạch Mã </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anim calcmode="lin" valueType="num">
                                      <p:cBhvr additive="base">
                                        <p:cTn id="7" dur="500"/>
                                        <p:tgtEl>
                                          <p:spTgt spid="26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17" descr="bm1"/>
          <p:cNvPicPr preferRelativeResize="0"/>
          <p:nvPr/>
        </p:nvPicPr>
        <p:blipFill rotWithShape="1">
          <a:blip r:embed="rId3">
            <a:alphaModFix/>
          </a:blip>
          <a:srcRect/>
          <a:stretch/>
        </p:blipFill>
        <p:spPr>
          <a:xfrm>
            <a:off x="93662" y="2438400"/>
            <a:ext cx="4783137" cy="4343400"/>
          </a:xfrm>
          <a:prstGeom prst="rect">
            <a:avLst/>
          </a:prstGeom>
          <a:noFill/>
          <a:ln>
            <a:noFill/>
          </a:ln>
        </p:spPr>
      </p:pic>
      <p:sp>
        <p:nvSpPr>
          <p:cNvPr id="274" name="Google Shape;274;p17"/>
          <p:cNvSpPr txBox="1"/>
          <p:nvPr/>
        </p:nvSpPr>
        <p:spPr>
          <a:xfrm>
            <a:off x="0" y="0"/>
            <a:ext cx="8915400" cy="22463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800"/>
              <a:buFont typeface="Times New Roman"/>
              <a:buNone/>
            </a:pPr>
            <a:r>
              <a:rPr lang="en-US" sz="2800" b="1" i="0" u="none">
                <a:solidFill>
                  <a:srgbClr val="0000CC"/>
                </a:solidFill>
                <a:latin typeface="Times New Roman"/>
                <a:ea typeface="Times New Roman"/>
                <a:cs typeface="Times New Roman"/>
                <a:sym typeface="Times New Roman"/>
              </a:rPr>
              <a:t>Hằng năm Bạch Mã vẫn đón khoảng 15.000 du khách. Họ đến Bạch Mã để tận hưởng không khí trong lành, được xem sự đa dạng sinh thái với sự hiện diện của những loài thú hoang, chim muông quý hiếm đang còn lại ở nơi đây. </a:t>
            </a:r>
            <a:endParaRPr/>
          </a:p>
        </p:txBody>
      </p:sp>
      <p:sp>
        <p:nvSpPr>
          <p:cNvPr id="275" name="Google Shape;275;p17"/>
          <p:cNvSpPr txBox="1"/>
          <p:nvPr/>
        </p:nvSpPr>
        <p:spPr>
          <a:xfrm>
            <a:off x="3619500" y="571500"/>
            <a:ext cx="184150" cy="584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3200" b="0" i="0" u="none">
              <a:solidFill>
                <a:schemeClr val="dk1"/>
              </a:solidFill>
              <a:latin typeface="Arial"/>
              <a:ea typeface="Arial"/>
              <a:cs typeface="Arial"/>
              <a:sym typeface="Arial"/>
            </a:endParaRPr>
          </a:p>
        </p:txBody>
      </p:sp>
      <p:pic>
        <p:nvPicPr>
          <p:cNvPr id="276" name="Google Shape;276;p17" descr="ảnh"/>
          <p:cNvPicPr preferRelativeResize="0"/>
          <p:nvPr/>
        </p:nvPicPr>
        <p:blipFill rotWithShape="1">
          <a:blip r:embed="rId4">
            <a:alphaModFix/>
          </a:blip>
          <a:srcRect/>
          <a:stretch/>
        </p:blipFill>
        <p:spPr>
          <a:xfrm>
            <a:off x="5029200" y="2438400"/>
            <a:ext cx="4114800" cy="3549650"/>
          </a:xfrm>
          <a:prstGeom prst="rect">
            <a:avLst/>
          </a:prstGeom>
          <a:noFill/>
          <a:ln>
            <a:noFill/>
          </a:ln>
        </p:spPr>
      </p:pic>
      <p:sp>
        <p:nvSpPr>
          <p:cNvPr id="277" name="Google Shape;277;p17"/>
          <p:cNvSpPr txBox="1"/>
          <p:nvPr/>
        </p:nvSpPr>
        <p:spPr>
          <a:xfrm>
            <a:off x="5181600" y="5911850"/>
            <a:ext cx="3810000" cy="9461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800"/>
              <a:buFont typeface="Times New Roman"/>
              <a:buNone/>
            </a:pPr>
            <a:r>
              <a:rPr lang="en-US" sz="2800" b="1" i="0" u="none">
                <a:solidFill>
                  <a:srgbClr val="0000CC"/>
                </a:solidFill>
                <a:latin typeface="Times New Roman"/>
                <a:ea typeface="Times New Roman"/>
                <a:cs typeface="Times New Roman"/>
                <a:sym typeface="Times New Roman"/>
              </a:rPr>
              <a:t>Vườn quốc gia Bạch Mã. Ảnh:</a:t>
            </a:r>
            <a:r>
              <a:rPr lang="en-US" sz="2800" b="1" i="1" u="none">
                <a:solidFill>
                  <a:srgbClr val="0000CC"/>
                </a:solidFill>
                <a:latin typeface="Times New Roman"/>
                <a:ea typeface="Times New Roman"/>
                <a:cs typeface="Times New Roman"/>
                <a:sym typeface="Times New Roman"/>
              </a:rPr>
              <a:t> Lao Động.</a:t>
            </a:r>
            <a:r>
              <a:rPr lang="en-US" sz="2800" b="1" i="0" u="none">
                <a:solidFill>
                  <a:srgbClr val="0000CC"/>
                </a:solidFill>
                <a:latin typeface="Times New Roman"/>
                <a:ea typeface="Times New Roman"/>
                <a:cs typeface="Times New Roman"/>
                <a:sym typeface="Times New Roman"/>
              </a:rPr>
              <a:t> </a:t>
            </a:r>
            <a:endParaRPr/>
          </a:p>
        </p:txBody>
      </p:sp>
      <p:sp>
        <p:nvSpPr>
          <p:cNvPr id="278" name="Google Shape;278;p17"/>
          <p:cNvSpPr/>
          <p:nvPr/>
        </p:nvSpPr>
        <p:spPr>
          <a:xfrm>
            <a:off x="0" y="0"/>
            <a:ext cx="228600" cy="381000"/>
          </a:xfrm>
          <a:custGeom>
            <a:avLst/>
            <a:gdLst/>
            <a:ahLst/>
            <a:cxnLst/>
            <a:rect l="l" t="t" r="r" b="b"/>
            <a:pathLst>
              <a:path w="120000" h="120000" extrusionOk="0">
                <a:moveTo>
                  <a:pt x="0" y="0"/>
                </a:moveTo>
                <a:lnTo>
                  <a:pt x="120000" y="0"/>
                </a:lnTo>
                <a:lnTo>
                  <a:pt x="120000" y="120000"/>
                </a:lnTo>
                <a:lnTo>
                  <a:pt x="0" y="120000"/>
                </a:lnTo>
                <a:close/>
                <a:moveTo>
                  <a:pt x="15000" y="60000"/>
                </a:moveTo>
                <a:lnTo>
                  <a:pt x="105000" y="33000"/>
                </a:lnTo>
                <a:lnTo>
                  <a:pt x="105000" y="87000"/>
                </a:lnTo>
                <a:close/>
              </a:path>
              <a:path w="120000" h="120000" fill="darken" extrusionOk="0">
                <a:moveTo>
                  <a:pt x="15000" y="60000"/>
                </a:moveTo>
                <a:lnTo>
                  <a:pt x="105000" y="33000"/>
                </a:lnTo>
                <a:lnTo>
                  <a:pt x="105000" y="87000"/>
                </a:lnTo>
                <a:close/>
              </a:path>
              <a:path w="120000" h="120000" fill="none" extrusionOk="0">
                <a:moveTo>
                  <a:pt x="15000" y="60000"/>
                </a:moveTo>
                <a:lnTo>
                  <a:pt x="105000" y="33000"/>
                </a:lnTo>
                <a:lnTo>
                  <a:pt x="105000" y="87000"/>
                </a:lnTo>
                <a:close/>
              </a:path>
              <a:path w="120000" h="120000" fill="none" extrusionOk="0">
                <a:moveTo>
                  <a:pt x="0" y="0"/>
                </a:moveTo>
                <a:lnTo>
                  <a:pt x="120000" y="0"/>
                </a:lnTo>
                <a:lnTo>
                  <a:pt x="120000" y="120000"/>
                </a:lnTo>
                <a:lnTo>
                  <a:pt x="0" y="120000"/>
                </a:lnTo>
                <a:close/>
              </a:path>
            </a:pathLst>
          </a:custGeom>
          <a:gradFill>
            <a:gsLst>
              <a:gs pos="0">
                <a:schemeClr val="accent1"/>
              </a:gs>
              <a:gs pos="100000">
                <a:schemeClr val="lt1"/>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Arial"/>
              <a:ea typeface="Arial"/>
              <a:cs typeface="Arial"/>
              <a:sym typeface="Arial"/>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5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graphicFrame>
        <p:nvGraphicFramePr>
          <p:cNvPr id="284" name="Google Shape;284;p18"/>
          <p:cNvGraphicFramePr>
            <a:graphicFrameLocks noSelect="1"/>
          </p:cNvGraphicFramePr>
          <p:nvPr/>
        </p:nvGraphicFramePr>
        <p:xfrm>
          <a:off x="3849687" y="0"/>
          <a:ext cx="5294312" cy="6858000"/>
        </p:xfrm>
        <a:graphic>
          <a:graphicData uri="http://schemas.openxmlformats.org/presentationml/2006/ole">
            <p:oleObj spid="_x0000_m33795" r:id="rId4" imgW="0" imgH="0" progId="">
              <p:embed/>
            </p:oleObj>
          </a:graphicData>
        </a:graphic>
      </p:graphicFrame>
      <p:sp>
        <p:nvSpPr>
          <p:cNvPr id="285" name="Google Shape;285;p18"/>
          <p:cNvSpPr txBox="1">
            <a:spLocks noGrp="1"/>
          </p:cNvSpPr>
          <p:nvPr>
            <p:ph type="title"/>
          </p:nvPr>
        </p:nvSpPr>
        <p:spPr>
          <a:xfrm>
            <a:off x="228600" y="2819400"/>
            <a:ext cx="3657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Ở miền Bắc</a:t>
            </a:r>
            <a:r>
              <a:rPr lang="en-US" sz="2800" b="1" i="0" u="none">
                <a:solidFill>
                  <a:schemeClr val="dk2"/>
                </a:solidFill>
                <a:latin typeface="Times New Roman"/>
                <a:ea typeface="Times New Roman"/>
                <a:cs typeface="Times New Roman"/>
                <a:sym typeface="Times New Roman"/>
              </a:rPr>
              <a:t>, ứng với hai mùa gió là mùa hạ và mùa đông. </a:t>
            </a:r>
            <a:br>
              <a:rPr lang="en-US" sz="2800" b="1" i="0" u="none">
                <a:solidFill>
                  <a:schemeClr val="dk2"/>
                </a:solidFill>
                <a:latin typeface="Times New Roman"/>
                <a:ea typeface="Times New Roman"/>
                <a:cs typeface="Times New Roman"/>
                <a:sym typeface="Times New Roman"/>
              </a:rPr>
            </a:br>
            <a:r>
              <a:rPr lang="en-US" sz="2800" b="1" i="0" u="none">
                <a:solidFill>
                  <a:schemeClr val="dk2"/>
                </a:solidFill>
                <a:latin typeface="Times New Roman"/>
                <a:ea typeface="Times New Roman"/>
                <a:cs typeface="Times New Roman"/>
                <a:sym typeface="Times New Roman"/>
              </a:rPr>
              <a:t>Mùa hạ trời nóng và có nhiều mưa. </a:t>
            </a:r>
            <a:br>
              <a:rPr lang="en-US" sz="2800" b="1" i="0" u="none">
                <a:solidFill>
                  <a:schemeClr val="dk2"/>
                </a:solidFill>
                <a:latin typeface="Times New Roman"/>
                <a:ea typeface="Times New Roman"/>
                <a:cs typeface="Times New Roman"/>
                <a:sym typeface="Times New Roman"/>
              </a:rPr>
            </a:br>
            <a:r>
              <a:rPr lang="en-US" sz="2800" b="1" i="0" u="none">
                <a:solidFill>
                  <a:srgbClr val="FF0000"/>
                </a:solidFill>
                <a:latin typeface="Times New Roman"/>
                <a:ea typeface="Times New Roman"/>
                <a:cs typeface="Times New Roman"/>
                <a:sym typeface="Times New Roman"/>
              </a:rPr>
              <a:t>Mùa đông lạnh và ít mưa</a:t>
            </a:r>
            <a:r>
              <a:rPr lang="en-US" sz="2800" b="1" i="0" u="none">
                <a:solidFill>
                  <a:schemeClr val="dk2"/>
                </a:solidFill>
                <a:latin typeface="Times New Roman"/>
                <a:ea typeface="Times New Roman"/>
                <a:cs typeface="Times New Roman"/>
                <a:sym typeface="Times New Roman"/>
              </a:rPr>
              <a:t>. </a:t>
            </a:r>
            <a:br>
              <a:rPr lang="en-US" sz="2800" b="1" i="0" u="none">
                <a:solidFill>
                  <a:schemeClr val="dk2"/>
                </a:solidFill>
                <a:latin typeface="Times New Roman"/>
                <a:ea typeface="Times New Roman"/>
                <a:cs typeface="Times New Roman"/>
                <a:sym typeface="Times New Roman"/>
              </a:rPr>
            </a:br>
            <a:r>
              <a:rPr lang="en-US" sz="2800" b="1" i="0" u="none">
                <a:solidFill>
                  <a:srgbClr val="0000CC"/>
                </a:solidFill>
                <a:latin typeface="Times New Roman"/>
                <a:ea typeface="Times New Roman"/>
                <a:cs typeface="Times New Roman"/>
                <a:sym typeface="Times New Roman"/>
              </a:rPr>
              <a:t>Giữa hai mùa là những thời kỳ chuyển tiếp, quen gọi là mùa xuân và mùa thu.</a:t>
            </a:r>
            <a:br>
              <a:rPr lang="en-US" sz="2800" b="1" i="0" u="none">
                <a:solidFill>
                  <a:srgbClr val="0000CC"/>
                </a:solidFill>
                <a:latin typeface="Times New Roman"/>
                <a:ea typeface="Times New Roman"/>
                <a:cs typeface="Times New Roman"/>
                <a:sym typeface="Times New Roman"/>
              </a:rPr>
            </a:br>
            <a:r>
              <a:rPr lang="en-US" sz="2800" b="1" i="0" u="none">
                <a:solidFill>
                  <a:schemeClr val="dk2"/>
                </a:solidFill>
                <a:latin typeface="Times New Roman"/>
                <a:ea typeface="Times New Roman"/>
                <a:cs typeface="Times New Roman"/>
                <a:sym typeface="Times New Roman"/>
              </a:rPr>
              <a:t> Mùa xuân có mưa phùn ẩm ướt; mùa thu trời se lạnh, khô hanh.</a:t>
            </a:r>
            <a:endParaRPr/>
          </a:p>
        </p:txBody>
      </p:sp>
      <p:graphicFrame>
        <p:nvGraphicFramePr>
          <p:cNvPr id="286" name="Google Shape;286;p18"/>
          <p:cNvGraphicFramePr>
            <a:graphicFrameLocks noChangeAspect="1"/>
          </p:cNvGraphicFramePr>
          <p:nvPr/>
        </p:nvGraphicFramePr>
        <p:xfrm>
          <a:off x="3849687" y="0"/>
          <a:ext cx="5294312" cy="6858000"/>
        </p:xfrm>
        <a:graphic>
          <a:graphicData uri="http://schemas.openxmlformats.org/presentationml/2006/ole">
            <p:oleObj spid="_x0000_s33794" r:id="rId5" imgW="7352381" imgH="9523810" progId="">
              <p:embed/>
            </p:oleObj>
          </a:graphicData>
        </a:graphic>
      </p:graphicFrame>
      <p:pic>
        <p:nvPicPr>
          <p:cNvPr id="287" name="Google Shape;287;p18" descr="rut 1"/>
          <p:cNvPicPr preferRelativeResize="0"/>
          <p:nvPr/>
        </p:nvPicPr>
        <p:blipFill rotWithShape="1">
          <a:blip r:embed="rId6">
            <a:alphaModFix/>
          </a:blip>
          <a:srcRect l="14408" t="41557" r="-18309" b="34465"/>
          <a:stretch/>
        </p:blipFill>
        <p:spPr>
          <a:xfrm rot="-8160000">
            <a:off x="5410200" y="0"/>
            <a:ext cx="725487" cy="762000"/>
          </a:xfrm>
          <a:prstGeom prst="rect">
            <a:avLst/>
          </a:prstGeom>
          <a:noFill/>
          <a:ln>
            <a:noFill/>
          </a:ln>
        </p:spPr>
      </p:pic>
      <p:pic>
        <p:nvPicPr>
          <p:cNvPr id="288" name="Google Shape;288;p18" descr="rut 1"/>
          <p:cNvPicPr preferRelativeResize="0"/>
          <p:nvPr/>
        </p:nvPicPr>
        <p:blipFill rotWithShape="1">
          <a:blip r:embed="rId6">
            <a:alphaModFix/>
          </a:blip>
          <a:srcRect l="14408" t="41557" r="-18309" b="34465"/>
          <a:stretch/>
        </p:blipFill>
        <p:spPr>
          <a:xfrm rot="-8160000">
            <a:off x="5943600" y="228600"/>
            <a:ext cx="725487" cy="762000"/>
          </a:xfrm>
          <a:prstGeom prst="rect">
            <a:avLst/>
          </a:prstGeom>
          <a:noFill/>
          <a:ln>
            <a:noFill/>
          </a:ln>
        </p:spPr>
      </p:pic>
      <p:pic>
        <p:nvPicPr>
          <p:cNvPr id="289" name="Google Shape;289;p18" descr="rut 1"/>
          <p:cNvPicPr preferRelativeResize="0"/>
          <p:nvPr/>
        </p:nvPicPr>
        <p:blipFill rotWithShape="1">
          <a:blip r:embed="rId6">
            <a:alphaModFix/>
          </a:blip>
          <a:srcRect l="14408" t="41557" r="-18309" b="34465"/>
          <a:stretch/>
        </p:blipFill>
        <p:spPr>
          <a:xfrm rot="-8160000">
            <a:off x="5562600" y="1828800"/>
            <a:ext cx="725487" cy="762000"/>
          </a:xfrm>
          <a:prstGeom prst="rect">
            <a:avLst/>
          </a:prstGeom>
          <a:noFill/>
          <a:ln>
            <a:noFill/>
          </a:ln>
        </p:spPr>
      </p:pic>
      <p:pic>
        <p:nvPicPr>
          <p:cNvPr id="290" name="Google Shape;290;p18" descr="muiten_5"/>
          <p:cNvPicPr preferRelativeResize="0"/>
          <p:nvPr/>
        </p:nvPicPr>
        <p:blipFill rotWithShape="1">
          <a:blip r:embed="rId7">
            <a:alphaModFix/>
          </a:blip>
          <a:srcRect/>
          <a:stretch/>
        </p:blipFill>
        <p:spPr>
          <a:xfrm>
            <a:off x="4495800" y="2286000"/>
            <a:ext cx="685800" cy="382587"/>
          </a:xfrm>
          <a:prstGeom prst="rect">
            <a:avLst/>
          </a:prstGeom>
          <a:noFill/>
          <a:ln>
            <a:noFill/>
          </a:ln>
        </p:spPr>
      </p:pic>
      <p:pic>
        <p:nvPicPr>
          <p:cNvPr id="291" name="Google Shape;291;p18" descr="muiten_5"/>
          <p:cNvPicPr preferRelativeResize="0"/>
          <p:nvPr/>
        </p:nvPicPr>
        <p:blipFill rotWithShape="1">
          <a:blip r:embed="rId7">
            <a:alphaModFix/>
          </a:blip>
          <a:srcRect/>
          <a:stretch/>
        </p:blipFill>
        <p:spPr>
          <a:xfrm>
            <a:off x="3810000" y="1219200"/>
            <a:ext cx="685800" cy="382587"/>
          </a:xfrm>
          <a:prstGeom prst="rect">
            <a:avLst/>
          </a:prstGeom>
          <a:noFill/>
          <a:ln>
            <a:noFill/>
          </a:ln>
        </p:spPr>
      </p:pic>
      <p:pic>
        <p:nvPicPr>
          <p:cNvPr id="292" name="Google Shape;292;p18" descr="muiten_5"/>
          <p:cNvPicPr preferRelativeResize="0"/>
          <p:nvPr/>
        </p:nvPicPr>
        <p:blipFill rotWithShape="1">
          <a:blip r:embed="rId8">
            <a:alphaModFix/>
          </a:blip>
          <a:srcRect/>
          <a:stretch/>
        </p:blipFill>
        <p:spPr>
          <a:xfrm>
            <a:off x="6096000" y="1295400"/>
            <a:ext cx="685800" cy="382587"/>
          </a:xfrm>
          <a:prstGeom prst="rect">
            <a:avLst/>
          </a:prstGeom>
          <a:noFill/>
          <a:ln>
            <a:noFill/>
          </a:ln>
        </p:spPr>
      </p:pic>
      <p:pic>
        <p:nvPicPr>
          <p:cNvPr id="293" name="Google Shape;293;p18" descr="muiten_5"/>
          <p:cNvPicPr preferRelativeResize="0"/>
          <p:nvPr/>
        </p:nvPicPr>
        <p:blipFill rotWithShape="1">
          <a:blip r:embed="rId7">
            <a:alphaModFix/>
          </a:blip>
          <a:srcRect/>
          <a:stretch/>
        </p:blipFill>
        <p:spPr>
          <a:xfrm rot="600000" flipH="1">
            <a:off x="5867400" y="1752600"/>
            <a:ext cx="685800" cy="382587"/>
          </a:xfrm>
          <a:prstGeom prst="rect">
            <a:avLst/>
          </a:prstGeom>
          <a:noFill/>
          <a:ln>
            <a:noFill/>
          </a:ln>
        </p:spPr>
      </p:pic>
      <p:pic>
        <p:nvPicPr>
          <p:cNvPr id="294" name="Google Shape;294;p18" descr="muiten_5"/>
          <p:cNvPicPr preferRelativeResize="0"/>
          <p:nvPr/>
        </p:nvPicPr>
        <p:blipFill rotWithShape="1">
          <a:blip r:embed="rId7">
            <a:alphaModFix/>
          </a:blip>
          <a:srcRect/>
          <a:stretch/>
        </p:blipFill>
        <p:spPr>
          <a:xfrm>
            <a:off x="4648200" y="2438400"/>
            <a:ext cx="685800" cy="382587"/>
          </a:xfrm>
          <a:prstGeom prst="rect">
            <a:avLst/>
          </a:prstGeom>
          <a:noFill/>
          <a:ln>
            <a:noFill/>
          </a:ln>
        </p:spPr>
      </p:pic>
      <p:pic>
        <p:nvPicPr>
          <p:cNvPr id="295" name="Google Shape;295;p18" descr="muiten_5"/>
          <p:cNvPicPr preferRelativeResize="0"/>
          <p:nvPr/>
        </p:nvPicPr>
        <p:blipFill rotWithShape="1">
          <a:blip r:embed="rId7">
            <a:alphaModFix/>
          </a:blip>
          <a:srcRect/>
          <a:stretch/>
        </p:blipFill>
        <p:spPr>
          <a:xfrm>
            <a:off x="3962400" y="1371600"/>
            <a:ext cx="685800" cy="382587"/>
          </a:xfrm>
          <a:prstGeom prst="rect">
            <a:avLst/>
          </a:prstGeom>
          <a:noFill/>
          <a:ln>
            <a:noFill/>
          </a:ln>
        </p:spPr>
      </p:pic>
      <p:pic>
        <p:nvPicPr>
          <p:cNvPr id="296" name="Google Shape;296;p18" descr="muiten_5"/>
          <p:cNvPicPr preferRelativeResize="0"/>
          <p:nvPr/>
        </p:nvPicPr>
        <p:blipFill rotWithShape="1">
          <a:blip r:embed="rId8">
            <a:alphaModFix/>
          </a:blip>
          <a:srcRect/>
          <a:stretch/>
        </p:blipFill>
        <p:spPr>
          <a:xfrm>
            <a:off x="6248400" y="1447800"/>
            <a:ext cx="685800" cy="382587"/>
          </a:xfrm>
          <a:prstGeom prst="rect">
            <a:avLst/>
          </a:prstGeom>
          <a:noFill/>
          <a:ln>
            <a:noFill/>
          </a:ln>
        </p:spPr>
      </p:pic>
      <p:pic>
        <p:nvPicPr>
          <p:cNvPr id="297" name="Google Shape;297;p18" descr="muiten_5"/>
          <p:cNvPicPr preferRelativeResize="0"/>
          <p:nvPr/>
        </p:nvPicPr>
        <p:blipFill rotWithShape="1">
          <a:blip r:embed="rId7">
            <a:alphaModFix/>
          </a:blip>
          <a:srcRect/>
          <a:stretch/>
        </p:blipFill>
        <p:spPr>
          <a:xfrm rot="600000" flipH="1">
            <a:off x="6019800" y="1905000"/>
            <a:ext cx="685800" cy="382587"/>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animEffect transition="in" filter="fade">
                                      <p:cBhvr>
                                        <p:cTn id="7" dur="80"/>
                                        <p:tgtEl>
                                          <p:spTgt spid="285"/>
                                        </p:tgtEl>
                                      </p:cBhvr>
                                    </p:animEffect>
                                  </p:childTnLst>
                                </p:cTn>
                              </p:par>
                              <p:par>
                                <p:cTn id="8" presetID="10" presetClass="entr" presetSubtype="0" fill="hold" nodeType="withEffect">
                                  <p:stCondLst>
                                    <p:cond delay="0"/>
                                  </p:stCondLst>
                                  <p:childTnLst>
                                    <p:set>
                                      <p:cBhvr>
                                        <p:cTn id="9" dur="1" fill="hold">
                                          <p:stCondLst>
                                            <p:cond delay="0"/>
                                          </p:stCondLst>
                                        </p:cTn>
                                        <p:tgtEl>
                                          <p:spTgt spid="290"/>
                                        </p:tgtEl>
                                        <p:attrNameLst>
                                          <p:attrName>style.visibility</p:attrName>
                                        </p:attrNameLst>
                                      </p:cBhvr>
                                      <p:to>
                                        <p:strVal val="visible"/>
                                      </p:to>
                                    </p:set>
                                    <p:animEffect transition="in" filter="fade">
                                      <p:cBhvr>
                                        <p:cTn id="10" dur="2000"/>
                                        <p:tgtEl>
                                          <p:spTgt spid="290"/>
                                        </p:tgtEl>
                                      </p:cBhvr>
                                    </p:animEffect>
                                  </p:childTnLst>
                                </p:cTn>
                              </p:par>
                              <p:par>
                                <p:cTn id="11" presetID="10" presetClass="entr" presetSubtype="0" fill="hold" nodeType="withEffect">
                                  <p:stCondLst>
                                    <p:cond delay="0"/>
                                  </p:stCondLst>
                                  <p:childTnLst>
                                    <p:set>
                                      <p:cBhvr>
                                        <p:cTn id="12" dur="1" fill="hold">
                                          <p:stCondLst>
                                            <p:cond delay="0"/>
                                          </p:stCondLst>
                                        </p:cTn>
                                        <p:tgtEl>
                                          <p:spTgt spid="291"/>
                                        </p:tgtEl>
                                        <p:attrNameLst>
                                          <p:attrName>style.visibility</p:attrName>
                                        </p:attrNameLst>
                                      </p:cBhvr>
                                      <p:to>
                                        <p:strVal val="visible"/>
                                      </p:to>
                                    </p:set>
                                    <p:animEffect transition="in" filter="fade">
                                      <p:cBhvr>
                                        <p:cTn id="13" dur="2000"/>
                                        <p:tgtEl>
                                          <p:spTgt spid="291"/>
                                        </p:tgtEl>
                                      </p:cBhvr>
                                    </p:animEffect>
                                  </p:childTnLst>
                                </p:cTn>
                              </p:par>
                              <p:par>
                                <p:cTn id="14" presetID="10" presetClass="entr" presetSubtype="0" fill="hold" nodeType="withEffect">
                                  <p:stCondLst>
                                    <p:cond delay="0"/>
                                  </p:stCondLst>
                                  <p:childTnLst>
                                    <p:set>
                                      <p:cBhvr>
                                        <p:cTn id="15" dur="1" fill="hold">
                                          <p:stCondLst>
                                            <p:cond delay="0"/>
                                          </p:stCondLst>
                                        </p:cTn>
                                        <p:tgtEl>
                                          <p:spTgt spid="292"/>
                                        </p:tgtEl>
                                        <p:attrNameLst>
                                          <p:attrName>style.visibility</p:attrName>
                                        </p:attrNameLst>
                                      </p:cBhvr>
                                      <p:to>
                                        <p:strVal val="visible"/>
                                      </p:to>
                                    </p:set>
                                    <p:animEffect transition="in" filter="fade">
                                      <p:cBhvr>
                                        <p:cTn id="16" dur="2000"/>
                                        <p:tgtEl>
                                          <p:spTgt spid="292"/>
                                        </p:tgtEl>
                                      </p:cBhvr>
                                    </p:animEffect>
                                  </p:childTnLst>
                                </p:cTn>
                              </p:par>
                              <p:par>
                                <p:cTn id="17" presetID="10" presetClass="entr" presetSubtype="0" fill="hold" nodeType="withEffect">
                                  <p:stCondLst>
                                    <p:cond delay="0"/>
                                  </p:stCondLst>
                                  <p:childTnLst>
                                    <p:set>
                                      <p:cBhvr>
                                        <p:cTn id="18" dur="1" fill="hold">
                                          <p:stCondLst>
                                            <p:cond delay="0"/>
                                          </p:stCondLst>
                                        </p:cTn>
                                        <p:tgtEl>
                                          <p:spTgt spid="293"/>
                                        </p:tgtEl>
                                        <p:attrNameLst>
                                          <p:attrName>style.visibility</p:attrName>
                                        </p:attrNameLst>
                                      </p:cBhvr>
                                      <p:to>
                                        <p:strVal val="visible"/>
                                      </p:to>
                                    </p:set>
                                    <p:animEffect transition="in" filter="fade">
                                      <p:cBhvr>
                                        <p:cTn id="19" dur="2000"/>
                                        <p:tgtEl>
                                          <p:spTgt spid="293"/>
                                        </p:tgtEl>
                                      </p:cBhvr>
                                    </p:animEffect>
                                  </p:childTnLst>
                                </p:cTn>
                              </p:par>
                              <p:par>
                                <p:cTn id="20" presetID="10" presetClass="entr" presetSubtype="0" fill="hold" nodeType="withEffect">
                                  <p:stCondLst>
                                    <p:cond delay="0"/>
                                  </p:stCondLst>
                                  <p:childTnLst>
                                    <p:set>
                                      <p:cBhvr>
                                        <p:cTn id="21" dur="1" fill="hold">
                                          <p:stCondLst>
                                            <p:cond delay="0"/>
                                          </p:stCondLst>
                                        </p:cTn>
                                        <p:tgtEl>
                                          <p:spTgt spid="294"/>
                                        </p:tgtEl>
                                        <p:attrNameLst>
                                          <p:attrName>style.visibility</p:attrName>
                                        </p:attrNameLst>
                                      </p:cBhvr>
                                      <p:to>
                                        <p:strVal val="visible"/>
                                      </p:to>
                                    </p:set>
                                    <p:animEffect transition="in" filter="fade">
                                      <p:cBhvr>
                                        <p:cTn id="22" dur="2000"/>
                                        <p:tgtEl>
                                          <p:spTgt spid="294"/>
                                        </p:tgtEl>
                                      </p:cBhvr>
                                    </p:animEffect>
                                  </p:childTnLst>
                                </p:cTn>
                              </p:par>
                              <p:par>
                                <p:cTn id="23" presetID="10" presetClass="entr" presetSubtype="0" fill="hold" nodeType="withEffect">
                                  <p:stCondLst>
                                    <p:cond delay="0"/>
                                  </p:stCondLst>
                                  <p:childTnLst>
                                    <p:set>
                                      <p:cBhvr>
                                        <p:cTn id="24" dur="1" fill="hold">
                                          <p:stCondLst>
                                            <p:cond delay="0"/>
                                          </p:stCondLst>
                                        </p:cTn>
                                        <p:tgtEl>
                                          <p:spTgt spid="295"/>
                                        </p:tgtEl>
                                        <p:attrNameLst>
                                          <p:attrName>style.visibility</p:attrName>
                                        </p:attrNameLst>
                                      </p:cBhvr>
                                      <p:to>
                                        <p:strVal val="visible"/>
                                      </p:to>
                                    </p:set>
                                    <p:animEffect transition="in" filter="fade">
                                      <p:cBhvr>
                                        <p:cTn id="25" dur="2000"/>
                                        <p:tgtEl>
                                          <p:spTgt spid="295"/>
                                        </p:tgtEl>
                                      </p:cBhvr>
                                    </p:animEffect>
                                  </p:childTnLst>
                                </p:cTn>
                              </p:par>
                              <p:par>
                                <p:cTn id="26" presetID="10" presetClass="entr" presetSubtype="0" fill="hold" nodeType="withEffect">
                                  <p:stCondLst>
                                    <p:cond delay="0"/>
                                  </p:stCondLst>
                                  <p:childTnLst>
                                    <p:set>
                                      <p:cBhvr>
                                        <p:cTn id="27" dur="1" fill="hold">
                                          <p:stCondLst>
                                            <p:cond delay="0"/>
                                          </p:stCondLst>
                                        </p:cTn>
                                        <p:tgtEl>
                                          <p:spTgt spid="296"/>
                                        </p:tgtEl>
                                        <p:attrNameLst>
                                          <p:attrName>style.visibility</p:attrName>
                                        </p:attrNameLst>
                                      </p:cBhvr>
                                      <p:to>
                                        <p:strVal val="visible"/>
                                      </p:to>
                                    </p:set>
                                    <p:animEffect transition="in" filter="fade">
                                      <p:cBhvr>
                                        <p:cTn id="28" dur="2000"/>
                                        <p:tgtEl>
                                          <p:spTgt spid="296"/>
                                        </p:tgtEl>
                                      </p:cBhvr>
                                    </p:animEffect>
                                  </p:childTnLst>
                                </p:cTn>
                              </p:par>
                              <p:par>
                                <p:cTn id="29" presetID="10" presetClass="entr" presetSubtype="0" fill="hold" nodeType="withEffect">
                                  <p:stCondLst>
                                    <p:cond delay="0"/>
                                  </p:stCondLst>
                                  <p:childTnLst>
                                    <p:set>
                                      <p:cBhvr>
                                        <p:cTn id="30" dur="1" fill="hold">
                                          <p:stCondLst>
                                            <p:cond delay="0"/>
                                          </p:stCondLst>
                                        </p:cTn>
                                        <p:tgtEl>
                                          <p:spTgt spid="297"/>
                                        </p:tgtEl>
                                        <p:attrNameLst>
                                          <p:attrName>style.visibility</p:attrName>
                                        </p:attrNameLst>
                                      </p:cBhvr>
                                      <p:to>
                                        <p:strVal val="visible"/>
                                      </p:to>
                                    </p:set>
                                    <p:animEffect transition="in" filter="fade">
                                      <p:cBhvr>
                                        <p:cTn id="31" dur="2000"/>
                                        <p:tgtEl>
                                          <p:spTgt spid="29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95"/>
                                        </p:tgtEl>
                                      </p:cBhvr>
                                    </p:animEffect>
                                    <p:set>
                                      <p:cBhvr>
                                        <p:cTn id="36" dur="1" fill="hold">
                                          <p:stCondLst>
                                            <p:cond delay="500"/>
                                          </p:stCondLst>
                                        </p:cTn>
                                        <p:tgtEl>
                                          <p:spTgt spid="29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291"/>
                                        </p:tgtEl>
                                      </p:cBhvr>
                                    </p:animEffect>
                                    <p:set>
                                      <p:cBhvr>
                                        <p:cTn id="39" dur="1" fill="hold">
                                          <p:stCondLst>
                                            <p:cond delay="500"/>
                                          </p:stCondLst>
                                        </p:cTn>
                                        <p:tgtEl>
                                          <p:spTgt spid="291"/>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96"/>
                                        </p:tgtEl>
                                      </p:cBhvr>
                                    </p:animEffect>
                                    <p:set>
                                      <p:cBhvr>
                                        <p:cTn id="42" dur="1" fill="hold">
                                          <p:stCondLst>
                                            <p:cond delay="500"/>
                                          </p:stCondLst>
                                        </p:cTn>
                                        <p:tgtEl>
                                          <p:spTgt spid="296"/>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92"/>
                                        </p:tgtEl>
                                      </p:cBhvr>
                                    </p:animEffect>
                                    <p:set>
                                      <p:cBhvr>
                                        <p:cTn id="45" dur="1" fill="hold">
                                          <p:stCondLst>
                                            <p:cond delay="500"/>
                                          </p:stCondLst>
                                        </p:cTn>
                                        <p:tgtEl>
                                          <p:spTgt spid="292"/>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97"/>
                                        </p:tgtEl>
                                      </p:cBhvr>
                                    </p:animEffect>
                                    <p:set>
                                      <p:cBhvr>
                                        <p:cTn id="48" dur="1" fill="hold">
                                          <p:stCondLst>
                                            <p:cond delay="500"/>
                                          </p:stCondLst>
                                        </p:cTn>
                                        <p:tgtEl>
                                          <p:spTgt spid="297"/>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93"/>
                                        </p:tgtEl>
                                      </p:cBhvr>
                                    </p:animEffect>
                                    <p:set>
                                      <p:cBhvr>
                                        <p:cTn id="51" dur="1" fill="hold">
                                          <p:stCondLst>
                                            <p:cond delay="500"/>
                                          </p:stCondLst>
                                        </p:cTn>
                                        <p:tgtEl>
                                          <p:spTgt spid="293"/>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90"/>
                                        </p:tgtEl>
                                      </p:cBhvr>
                                    </p:animEffect>
                                    <p:set>
                                      <p:cBhvr>
                                        <p:cTn id="54" dur="1" fill="hold">
                                          <p:stCondLst>
                                            <p:cond delay="500"/>
                                          </p:stCondLst>
                                        </p:cTn>
                                        <p:tgtEl>
                                          <p:spTgt spid="290"/>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4"/>
                                        </p:tgtEl>
                                      </p:cBhvr>
                                    </p:animEffect>
                                    <p:set>
                                      <p:cBhvr>
                                        <p:cTn id="57" dur="1" fill="hold">
                                          <p:stCondLst>
                                            <p:cond delay="500"/>
                                          </p:stCondLst>
                                        </p:cTn>
                                        <p:tgtEl>
                                          <p:spTgt spid="294"/>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287"/>
                                        </p:tgtEl>
                                        <p:attrNameLst>
                                          <p:attrName>style.visibility</p:attrName>
                                        </p:attrNameLst>
                                      </p:cBhvr>
                                      <p:to>
                                        <p:strVal val="visible"/>
                                      </p:to>
                                    </p:set>
                                    <p:animEffect transition="in" filter="fade">
                                      <p:cBhvr>
                                        <p:cTn id="61" dur="1000"/>
                                        <p:tgtEl>
                                          <p:spTgt spid="287"/>
                                        </p:tgtEl>
                                      </p:cBhvr>
                                    </p:animEffect>
                                  </p:childTnLst>
                                </p:cTn>
                              </p:par>
                            </p:childTnLst>
                          </p:cTn>
                        </p:par>
                        <p:par>
                          <p:cTn id="62" fill="hold">
                            <p:stCondLst>
                              <p:cond delay="1500"/>
                            </p:stCondLst>
                            <p:childTnLst>
                              <p:par>
                                <p:cTn id="63" presetID="10" presetClass="entr" presetSubtype="0" fill="hold" nodeType="afterEffect">
                                  <p:stCondLst>
                                    <p:cond delay="0"/>
                                  </p:stCondLst>
                                  <p:childTnLst>
                                    <p:set>
                                      <p:cBhvr>
                                        <p:cTn id="64" dur="1" fill="hold">
                                          <p:stCondLst>
                                            <p:cond delay="0"/>
                                          </p:stCondLst>
                                        </p:cTn>
                                        <p:tgtEl>
                                          <p:spTgt spid="288"/>
                                        </p:tgtEl>
                                        <p:attrNameLst>
                                          <p:attrName>style.visibility</p:attrName>
                                        </p:attrNameLst>
                                      </p:cBhvr>
                                      <p:to>
                                        <p:strVal val="visible"/>
                                      </p:to>
                                    </p:set>
                                    <p:animEffect transition="in" filter="fade">
                                      <p:cBhvr>
                                        <p:cTn id="65" dur="1000"/>
                                        <p:tgtEl>
                                          <p:spTgt spid="288"/>
                                        </p:tgtEl>
                                      </p:cBhvr>
                                    </p:animEffect>
                                  </p:childTnLst>
                                </p:cTn>
                              </p:par>
                            </p:childTnLst>
                          </p:cTn>
                        </p:par>
                        <p:par>
                          <p:cTn id="66" fill="hold">
                            <p:stCondLst>
                              <p:cond delay="2500"/>
                            </p:stCondLst>
                            <p:childTnLst>
                              <p:par>
                                <p:cTn id="67" presetID="10" presetClass="entr" presetSubtype="0" fill="hold" nodeType="afterEffect">
                                  <p:stCondLst>
                                    <p:cond delay="0"/>
                                  </p:stCondLst>
                                  <p:childTnLst>
                                    <p:set>
                                      <p:cBhvr>
                                        <p:cTn id="68" dur="1" fill="hold">
                                          <p:stCondLst>
                                            <p:cond delay="0"/>
                                          </p:stCondLst>
                                        </p:cTn>
                                        <p:tgtEl>
                                          <p:spTgt spid="289"/>
                                        </p:tgtEl>
                                        <p:attrNameLst>
                                          <p:attrName>style.visibility</p:attrName>
                                        </p:attrNameLst>
                                      </p:cBhvr>
                                      <p:to>
                                        <p:strVal val="visible"/>
                                      </p:to>
                                    </p:set>
                                    <p:animEffect transition="in" filter="fade">
                                      <p:cBhvr>
                                        <p:cTn id="69" dur="1000"/>
                                        <p:tgtEl>
                                          <p:spTgt spid="28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289"/>
                                        </p:tgtEl>
                                      </p:cBhvr>
                                    </p:animEffect>
                                    <p:set>
                                      <p:cBhvr>
                                        <p:cTn id="74" dur="1" fill="hold">
                                          <p:stCondLst>
                                            <p:cond delay="500"/>
                                          </p:stCondLst>
                                        </p:cTn>
                                        <p:tgtEl>
                                          <p:spTgt spid="289"/>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88"/>
                                        </p:tgtEl>
                                      </p:cBhvr>
                                    </p:animEffect>
                                    <p:set>
                                      <p:cBhvr>
                                        <p:cTn id="77" dur="1" fill="hold">
                                          <p:stCondLst>
                                            <p:cond delay="500"/>
                                          </p:stCondLst>
                                        </p:cTn>
                                        <p:tgtEl>
                                          <p:spTgt spid="288"/>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287"/>
                                        </p:tgtEl>
                                      </p:cBhvr>
                                    </p:animEffect>
                                    <p:set>
                                      <p:cBhvr>
                                        <p:cTn id="80" dur="1" fill="hold">
                                          <p:stCondLst>
                                            <p:cond delay="500"/>
                                          </p:stCondLst>
                                        </p:cTn>
                                        <p:tgtEl>
                                          <p:spTgt spid="2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graphicFrame>
        <p:nvGraphicFramePr>
          <p:cNvPr id="303" name="Google Shape;303;p19"/>
          <p:cNvGraphicFramePr>
            <a:graphicFrameLocks noSelect="1"/>
          </p:cNvGraphicFramePr>
          <p:nvPr/>
        </p:nvGraphicFramePr>
        <p:xfrm>
          <a:off x="3849687" y="0"/>
          <a:ext cx="5294312" cy="6858000"/>
        </p:xfrm>
        <a:graphic>
          <a:graphicData uri="http://schemas.openxmlformats.org/presentationml/2006/ole">
            <p:oleObj spid="_x0000_m50179" r:id="rId4" imgW="0" imgH="0" progId="">
              <p:embed/>
            </p:oleObj>
          </a:graphicData>
        </a:graphic>
      </p:graphicFrame>
      <p:sp>
        <p:nvSpPr>
          <p:cNvPr id="304" name="Google Shape;304;p19"/>
          <p:cNvSpPr txBox="1">
            <a:spLocks noGrp="1"/>
          </p:cNvSpPr>
          <p:nvPr>
            <p:ph type="title"/>
          </p:nvPr>
        </p:nvSpPr>
        <p:spPr>
          <a:xfrm>
            <a:off x="228600" y="2819400"/>
            <a:ext cx="3505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6600"/>
              </a:buClr>
              <a:buSzPts val="3200"/>
              <a:buFont typeface="Times New Roman"/>
              <a:buNone/>
            </a:pPr>
            <a:r>
              <a:rPr lang="en-US" sz="3200" b="1" i="0" u="none">
                <a:solidFill>
                  <a:srgbClr val="006600"/>
                </a:solidFill>
                <a:latin typeface="Times New Roman"/>
                <a:ea typeface="Times New Roman"/>
                <a:cs typeface="Times New Roman"/>
                <a:sym typeface="Times New Roman"/>
              </a:rPr>
              <a:t>Ở miền nam</a:t>
            </a:r>
            <a:r>
              <a:rPr lang="en-US" sz="3200" b="1" i="0" u="none">
                <a:solidFill>
                  <a:srgbClr val="FF0000"/>
                </a:solidFill>
                <a:latin typeface="Times New Roman"/>
                <a:ea typeface="Times New Roman"/>
                <a:cs typeface="Times New Roman"/>
                <a:sym typeface="Times New Roman"/>
              </a:rPr>
              <a:t> khí hậu nóng quanh năm, chỉ có mùa mưa và mùa khô.</a:t>
            </a:r>
            <a:r>
              <a:rPr lang="en-US" sz="3200" b="1" i="0" u="none">
                <a:solidFill>
                  <a:schemeClr val="dk2"/>
                </a:solidFill>
                <a:latin typeface="Times New Roman"/>
                <a:ea typeface="Times New Roman"/>
                <a:cs typeface="Times New Roman"/>
                <a:sym typeface="Times New Roman"/>
              </a:rPr>
              <a:t> </a:t>
            </a:r>
            <a:br>
              <a:rPr lang="en-US" sz="3200" b="1" i="0" u="none">
                <a:solidFill>
                  <a:schemeClr val="dk2"/>
                </a:solidFill>
                <a:latin typeface="Times New Roman"/>
                <a:ea typeface="Times New Roman"/>
                <a:cs typeface="Times New Roman"/>
                <a:sym typeface="Times New Roman"/>
              </a:rPr>
            </a:br>
            <a:r>
              <a:rPr lang="en-US" sz="3200" b="1" i="0" u="none">
                <a:solidFill>
                  <a:schemeClr val="dk2"/>
                </a:solidFill>
                <a:latin typeface="Times New Roman"/>
                <a:ea typeface="Times New Roman"/>
                <a:cs typeface="Times New Roman"/>
                <a:sym typeface="Times New Roman"/>
              </a:rPr>
              <a:t>Mùa mưa thường có mưa rào. </a:t>
            </a:r>
            <a:br>
              <a:rPr lang="en-US" sz="3200" b="1" i="0" u="none">
                <a:solidFill>
                  <a:schemeClr val="dk2"/>
                </a:solidFill>
                <a:latin typeface="Times New Roman"/>
                <a:ea typeface="Times New Roman"/>
                <a:cs typeface="Times New Roman"/>
                <a:sym typeface="Times New Roman"/>
              </a:rPr>
            </a:br>
            <a:r>
              <a:rPr lang="en-US" sz="3200" b="1" i="0" u="none">
                <a:solidFill>
                  <a:srgbClr val="0000CC"/>
                </a:solidFill>
                <a:latin typeface="Times New Roman"/>
                <a:ea typeface="Times New Roman"/>
                <a:cs typeface="Times New Roman"/>
                <a:sym typeface="Times New Roman"/>
              </a:rPr>
              <a:t>Mùa khô hầu như không mưa, ban ngày nắng chói chang, ban đêm dịu mát hơn</a:t>
            </a:r>
            <a:endParaRPr/>
          </a:p>
        </p:txBody>
      </p:sp>
      <p:graphicFrame>
        <p:nvGraphicFramePr>
          <p:cNvPr id="305" name="Google Shape;305;p19"/>
          <p:cNvGraphicFramePr>
            <a:graphicFrameLocks noChangeAspect="1"/>
          </p:cNvGraphicFramePr>
          <p:nvPr/>
        </p:nvGraphicFramePr>
        <p:xfrm>
          <a:off x="3849687" y="0"/>
          <a:ext cx="5294312" cy="6858000"/>
        </p:xfrm>
        <a:graphic>
          <a:graphicData uri="http://schemas.openxmlformats.org/presentationml/2006/ole">
            <p:oleObj spid="_x0000_s50178" r:id="rId5" imgW="7352381" imgH="9523810" progId="">
              <p:embed/>
            </p:oleObj>
          </a:graphicData>
        </a:graphic>
      </p:graphicFrame>
      <p:pic>
        <p:nvPicPr>
          <p:cNvPr id="306" name="Google Shape;306;p19" descr="rut 1"/>
          <p:cNvPicPr preferRelativeResize="0"/>
          <p:nvPr/>
        </p:nvPicPr>
        <p:blipFill rotWithShape="1">
          <a:blip r:embed="rId6">
            <a:alphaModFix/>
          </a:blip>
          <a:srcRect l="14408" t="41557" r="-18309" b="34465"/>
          <a:stretch/>
        </p:blipFill>
        <p:spPr>
          <a:xfrm rot="-8160000">
            <a:off x="7086600" y="3962400"/>
            <a:ext cx="725487" cy="762000"/>
          </a:xfrm>
          <a:prstGeom prst="rect">
            <a:avLst/>
          </a:prstGeom>
          <a:noFill/>
          <a:ln>
            <a:noFill/>
          </a:ln>
        </p:spPr>
      </p:pic>
      <p:pic>
        <p:nvPicPr>
          <p:cNvPr id="307" name="Google Shape;307;p19" descr="rut 1"/>
          <p:cNvPicPr preferRelativeResize="0"/>
          <p:nvPr/>
        </p:nvPicPr>
        <p:blipFill rotWithShape="1">
          <a:blip r:embed="rId6">
            <a:alphaModFix/>
          </a:blip>
          <a:srcRect l="14408" t="41557" r="-18309" b="34465"/>
          <a:stretch/>
        </p:blipFill>
        <p:spPr>
          <a:xfrm rot="-8160000">
            <a:off x="6858000" y="3352800"/>
            <a:ext cx="725487" cy="762000"/>
          </a:xfrm>
          <a:prstGeom prst="rect">
            <a:avLst/>
          </a:prstGeom>
          <a:noFill/>
          <a:ln>
            <a:noFill/>
          </a:ln>
        </p:spPr>
      </p:pic>
      <p:pic>
        <p:nvPicPr>
          <p:cNvPr id="308" name="Google Shape;308;p19" descr="muiten_5"/>
          <p:cNvPicPr preferRelativeResize="0"/>
          <p:nvPr/>
        </p:nvPicPr>
        <p:blipFill rotWithShape="1">
          <a:blip r:embed="rId7">
            <a:alphaModFix/>
          </a:blip>
          <a:srcRect/>
          <a:stretch/>
        </p:blipFill>
        <p:spPr>
          <a:xfrm>
            <a:off x="4343400" y="6475412"/>
            <a:ext cx="685800" cy="382587"/>
          </a:xfrm>
          <a:prstGeom prst="rect">
            <a:avLst/>
          </a:prstGeom>
          <a:noFill/>
          <a:ln>
            <a:noFill/>
          </a:ln>
        </p:spPr>
      </p:pic>
      <p:pic>
        <p:nvPicPr>
          <p:cNvPr id="309" name="Google Shape;309;p19" descr="muiten_5"/>
          <p:cNvPicPr preferRelativeResize="0"/>
          <p:nvPr/>
        </p:nvPicPr>
        <p:blipFill rotWithShape="1">
          <a:blip r:embed="rId7">
            <a:alphaModFix/>
          </a:blip>
          <a:srcRect/>
          <a:stretch/>
        </p:blipFill>
        <p:spPr>
          <a:xfrm>
            <a:off x="5181600" y="5181600"/>
            <a:ext cx="685800" cy="382587"/>
          </a:xfrm>
          <a:prstGeom prst="rect">
            <a:avLst/>
          </a:prstGeom>
          <a:noFill/>
          <a:ln>
            <a:noFill/>
          </a:ln>
        </p:spPr>
      </p:pic>
      <p:pic>
        <p:nvPicPr>
          <p:cNvPr id="310" name="Google Shape;310;p19" descr="muiten_5"/>
          <p:cNvPicPr preferRelativeResize="0"/>
          <p:nvPr/>
        </p:nvPicPr>
        <p:blipFill rotWithShape="1">
          <a:blip r:embed="rId7">
            <a:alphaModFix/>
          </a:blip>
          <a:srcRect/>
          <a:stretch/>
        </p:blipFill>
        <p:spPr>
          <a:xfrm>
            <a:off x="5715000" y="3810000"/>
            <a:ext cx="685800" cy="382587"/>
          </a:xfrm>
          <a:prstGeom prst="rect">
            <a:avLst/>
          </a:prstGeom>
          <a:noFill/>
          <a:ln>
            <a:noFill/>
          </a:ln>
        </p:spPr>
      </p:pic>
      <p:pic>
        <p:nvPicPr>
          <p:cNvPr id="311" name="Google Shape;311;p19" descr="muiten_5"/>
          <p:cNvPicPr preferRelativeResize="0"/>
          <p:nvPr/>
        </p:nvPicPr>
        <p:blipFill rotWithShape="1">
          <a:blip r:embed="rId7">
            <a:alphaModFix/>
          </a:blip>
          <a:srcRect/>
          <a:stretch/>
        </p:blipFill>
        <p:spPr>
          <a:xfrm>
            <a:off x="5715000" y="6248400"/>
            <a:ext cx="685800" cy="382587"/>
          </a:xfrm>
          <a:prstGeom prst="rect">
            <a:avLst/>
          </a:prstGeom>
          <a:noFill/>
          <a:ln>
            <a:noFill/>
          </a:ln>
        </p:spPr>
      </p:pic>
      <p:pic>
        <p:nvPicPr>
          <p:cNvPr id="312" name="Google Shape;312;p19" descr="muiten_5"/>
          <p:cNvPicPr preferRelativeResize="0"/>
          <p:nvPr/>
        </p:nvPicPr>
        <p:blipFill rotWithShape="1">
          <a:blip r:embed="rId7">
            <a:alphaModFix/>
          </a:blip>
          <a:srcRect/>
          <a:stretch/>
        </p:blipFill>
        <p:spPr>
          <a:xfrm>
            <a:off x="6324600" y="5562600"/>
            <a:ext cx="685800" cy="382587"/>
          </a:xfrm>
          <a:prstGeom prst="rect">
            <a:avLst/>
          </a:prstGeom>
          <a:noFill/>
          <a:ln>
            <a:noFill/>
          </a:ln>
        </p:spPr>
      </p:pic>
      <p:pic>
        <p:nvPicPr>
          <p:cNvPr id="313" name="Google Shape;313;p19" descr="muiten_5"/>
          <p:cNvPicPr preferRelativeResize="0"/>
          <p:nvPr/>
        </p:nvPicPr>
        <p:blipFill rotWithShape="1">
          <a:blip r:embed="rId7">
            <a:alphaModFix/>
          </a:blip>
          <a:srcRect/>
          <a:stretch/>
        </p:blipFill>
        <p:spPr>
          <a:xfrm rot="-2700000">
            <a:off x="6934200" y="5029200"/>
            <a:ext cx="685800" cy="382587"/>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80"/>
                                        <p:tgtEl>
                                          <p:spTgt spid="304"/>
                                        </p:tgtEl>
                                      </p:cBhvr>
                                    </p:animEffect>
                                  </p:childTnLst>
                                </p:cTn>
                              </p:par>
                              <p:par>
                                <p:cTn id="8" presetID="10" presetClass="entr" presetSubtype="0" fill="hold" nodeType="withEffect">
                                  <p:stCondLst>
                                    <p:cond delay="0"/>
                                  </p:stCondLst>
                                  <p:childTnLst>
                                    <p:set>
                                      <p:cBhvr>
                                        <p:cTn id="9" dur="1" fill="hold">
                                          <p:stCondLst>
                                            <p:cond delay="0"/>
                                          </p:stCondLst>
                                        </p:cTn>
                                        <p:tgtEl>
                                          <p:spTgt spid="308"/>
                                        </p:tgtEl>
                                        <p:attrNameLst>
                                          <p:attrName>style.visibility</p:attrName>
                                        </p:attrNameLst>
                                      </p:cBhvr>
                                      <p:to>
                                        <p:strVal val="visible"/>
                                      </p:to>
                                    </p:set>
                                    <p:animEffect transition="in" filter="fade">
                                      <p:cBhvr>
                                        <p:cTn id="10" dur="2000"/>
                                        <p:tgtEl>
                                          <p:spTgt spid="308"/>
                                        </p:tgtEl>
                                      </p:cBhvr>
                                    </p:animEffect>
                                  </p:childTnLst>
                                </p:cTn>
                              </p:par>
                              <p:par>
                                <p:cTn id="11" presetID="10" presetClass="entr" presetSubtype="0" fill="hold" nodeType="withEffect">
                                  <p:stCondLst>
                                    <p:cond delay="0"/>
                                  </p:stCondLst>
                                  <p:childTnLst>
                                    <p:set>
                                      <p:cBhvr>
                                        <p:cTn id="12" dur="1" fill="hold">
                                          <p:stCondLst>
                                            <p:cond delay="0"/>
                                          </p:stCondLst>
                                        </p:cTn>
                                        <p:tgtEl>
                                          <p:spTgt spid="309"/>
                                        </p:tgtEl>
                                        <p:attrNameLst>
                                          <p:attrName>style.visibility</p:attrName>
                                        </p:attrNameLst>
                                      </p:cBhvr>
                                      <p:to>
                                        <p:strVal val="visible"/>
                                      </p:to>
                                    </p:set>
                                    <p:animEffect transition="in" filter="fade">
                                      <p:cBhvr>
                                        <p:cTn id="13" dur="2000"/>
                                        <p:tgtEl>
                                          <p:spTgt spid="30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09"/>
                                        </p:tgtEl>
                                      </p:cBhvr>
                                    </p:animEffect>
                                    <p:set>
                                      <p:cBhvr>
                                        <p:cTn id="18" dur="1" fill="hold">
                                          <p:stCondLst>
                                            <p:cond delay="500"/>
                                          </p:stCondLst>
                                        </p:cTn>
                                        <p:tgtEl>
                                          <p:spTgt spid="309"/>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308"/>
                                        </p:tgtEl>
                                      </p:cBhvr>
                                    </p:animEffect>
                                    <p:set>
                                      <p:cBhvr>
                                        <p:cTn id="21" dur="1" fill="hold">
                                          <p:stCondLst>
                                            <p:cond delay="500"/>
                                          </p:stCondLst>
                                        </p:cTn>
                                        <p:tgtEl>
                                          <p:spTgt spid="308"/>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06"/>
                                        </p:tgtEl>
                                        <p:attrNameLst>
                                          <p:attrName>style.visibility</p:attrName>
                                        </p:attrNameLst>
                                      </p:cBhvr>
                                      <p:to>
                                        <p:strVal val="visible"/>
                                      </p:to>
                                    </p:set>
                                    <p:animEffect transition="in" filter="fade">
                                      <p:cBhvr>
                                        <p:cTn id="25" dur="1000"/>
                                        <p:tgtEl>
                                          <p:spTgt spid="306"/>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307"/>
                                        </p:tgtEl>
                                        <p:attrNameLst>
                                          <p:attrName>style.visibility</p:attrName>
                                        </p:attrNameLst>
                                      </p:cBhvr>
                                      <p:to>
                                        <p:strVal val="visible"/>
                                      </p:to>
                                    </p:set>
                                    <p:animEffect transition="in" filter="fade">
                                      <p:cBhvr>
                                        <p:cTn id="29" dur="1000"/>
                                        <p:tgtEl>
                                          <p:spTgt spid="30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07"/>
                                        </p:tgtEl>
                                      </p:cBhvr>
                                    </p:animEffect>
                                    <p:set>
                                      <p:cBhvr>
                                        <p:cTn id="34" dur="1" fill="hold">
                                          <p:stCondLst>
                                            <p:cond delay="500"/>
                                          </p:stCondLst>
                                        </p:cTn>
                                        <p:tgtEl>
                                          <p:spTgt spid="307"/>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06"/>
                                        </p:tgtEl>
                                      </p:cBhvr>
                                    </p:animEffect>
                                    <p:set>
                                      <p:cBhvr>
                                        <p:cTn id="37" dur="1" fill="hold">
                                          <p:stCondLst>
                                            <p:cond delay="500"/>
                                          </p:stCondLst>
                                        </p:cTn>
                                        <p:tgtEl>
                                          <p:spTgt spid="306"/>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310"/>
                                        </p:tgtEl>
                                        <p:attrNameLst>
                                          <p:attrName>style.visibility</p:attrName>
                                        </p:attrNameLst>
                                      </p:cBhvr>
                                      <p:to>
                                        <p:strVal val="visible"/>
                                      </p:to>
                                    </p:set>
                                    <p:animEffect transition="in" filter="fade">
                                      <p:cBhvr>
                                        <p:cTn id="40" dur="2000"/>
                                        <p:tgtEl>
                                          <p:spTgt spid="3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310"/>
                                        </p:tgtEl>
                                      </p:cBhvr>
                                    </p:animEffect>
                                    <p:set>
                                      <p:cBhvr>
                                        <p:cTn id="45" dur="1" fill="hold">
                                          <p:stCondLst>
                                            <p:cond delay="500"/>
                                          </p:stCondLst>
                                        </p:cTn>
                                        <p:tgtEl>
                                          <p:spTgt spid="310"/>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311"/>
                                        </p:tgtEl>
                                        <p:attrNameLst>
                                          <p:attrName>style.visibility</p:attrName>
                                        </p:attrNameLst>
                                      </p:cBhvr>
                                      <p:to>
                                        <p:strVal val="visible"/>
                                      </p:to>
                                    </p:set>
                                    <p:animEffect transition="in" filter="fade">
                                      <p:cBhvr>
                                        <p:cTn id="48" dur="2000"/>
                                        <p:tgtEl>
                                          <p:spTgt spid="31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311"/>
                                        </p:tgtEl>
                                      </p:cBhvr>
                                    </p:animEffect>
                                    <p:set>
                                      <p:cBhvr>
                                        <p:cTn id="53" dur="1" fill="hold">
                                          <p:stCondLst>
                                            <p:cond delay="500"/>
                                          </p:stCondLst>
                                        </p:cTn>
                                        <p:tgtEl>
                                          <p:spTgt spid="311"/>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312"/>
                                        </p:tgtEl>
                                        <p:attrNameLst>
                                          <p:attrName>style.visibility</p:attrName>
                                        </p:attrNameLst>
                                      </p:cBhvr>
                                      <p:to>
                                        <p:strVal val="visible"/>
                                      </p:to>
                                    </p:set>
                                    <p:animEffect transition="in" filter="fade">
                                      <p:cBhvr>
                                        <p:cTn id="56" dur="2000"/>
                                        <p:tgtEl>
                                          <p:spTgt spid="31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312"/>
                                        </p:tgtEl>
                                      </p:cBhvr>
                                    </p:animEffect>
                                    <p:set>
                                      <p:cBhvr>
                                        <p:cTn id="61" dur="1" fill="hold">
                                          <p:stCondLst>
                                            <p:cond delay="500"/>
                                          </p:stCondLst>
                                        </p:cTn>
                                        <p:tgtEl>
                                          <p:spTgt spid="312"/>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313"/>
                                        </p:tgtEl>
                                        <p:attrNameLst>
                                          <p:attrName>style.visibility</p:attrName>
                                        </p:attrNameLst>
                                      </p:cBhvr>
                                      <p:to>
                                        <p:strVal val="visible"/>
                                      </p:to>
                                    </p:set>
                                    <p:animEffect transition="in" filter="fade">
                                      <p:cBhvr>
                                        <p:cTn id="64" dur="2000"/>
                                        <p:tgtEl>
                                          <p:spTgt spid="31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313"/>
                                        </p:tgtEl>
                                      </p:cBhvr>
                                    </p:animEffect>
                                    <p:set>
                                      <p:cBhvr>
                                        <p:cTn id="69" dur="1" fill="hold">
                                          <p:stCondLst>
                                            <p:cond delay="500"/>
                                          </p:stCondLst>
                                        </p:cTn>
                                        <p:tgtEl>
                                          <p:spTgt spid="3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4400"/>
              <a:buFont typeface="Times New Roman"/>
              <a:buNone/>
            </a:pPr>
            <a:r>
              <a:rPr lang="en-US" sz="4400" b="1" i="0" u="none">
                <a:solidFill>
                  <a:srgbClr val="FF0000"/>
                </a:solidFill>
                <a:latin typeface="Times New Roman"/>
                <a:ea typeface="Times New Roman"/>
                <a:cs typeface="Times New Roman"/>
                <a:sym typeface="Times New Roman"/>
              </a:rPr>
              <a:t>Ôn bài cũ </a:t>
            </a:r>
            <a:endParaRPr/>
          </a:p>
        </p:txBody>
      </p:sp>
      <p:sp>
        <p:nvSpPr>
          <p:cNvPr id="104" name="Google Shape;104;p2"/>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200"/>
              <a:buFont typeface="Times New Roman"/>
              <a:buChar char="•"/>
            </a:pPr>
            <a:r>
              <a:rPr lang="en-US" sz="3200" b="1" i="0" u="none">
                <a:solidFill>
                  <a:schemeClr val="dk1"/>
                </a:solidFill>
                <a:latin typeface="Times New Roman"/>
                <a:ea typeface="Times New Roman"/>
                <a:cs typeface="Times New Roman"/>
                <a:sym typeface="Times New Roman"/>
              </a:rPr>
              <a:t>+ Trình bày đặc điểm chính của địa hình nước ta.</a:t>
            </a:r>
            <a:endParaRPr/>
          </a:p>
          <a:p>
            <a:pPr marL="342900" lvl="0" indent="-342900" algn="l" rtl="0">
              <a:lnSpc>
                <a:spcPct val="100000"/>
              </a:lnSpc>
              <a:spcBef>
                <a:spcPts val="640"/>
              </a:spcBef>
              <a:spcAft>
                <a:spcPts val="0"/>
              </a:spcAft>
              <a:buClr>
                <a:schemeClr val="dk1"/>
              </a:buClr>
              <a:buSzPts val="3200"/>
              <a:buFont typeface="Times New Roman"/>
              <a:buChar char="•"/>
            </a:pPr>
            <a:r>
              <a:rPr lang="en-US" sz="3200" b="1" i="0" u="none">
                <a:solidFill>
                  <a:schemeClr val="dk1"/>
                </a:solidFill>
                <a:latin typeface="Times New Roman"/>
                <a:ea typeface="Times New Roman"/>
                <a:cs typeface="Times New Roman"/>
                <a:sym typeface="Times New Roman"/>
              </a:rPr>
              <a:t>+ Nêu tên và chỉ một số dãy núi và đồng bằng trên bản đồ địa lý tự nhiên Việt Nam.</a:t>
            </a:r>
            <a:endParaRPr/>
          </a:p>
          <a:p>
            <a:pPr marL="342900" lvl="0" indent="-342900" algn="l" rtl="0">
              <a:lnSpc>
                <a:spcPct val="100000"/>
              </a:lnSpc>
              <a:spcBef>
                <a:spcPts val="640"/>
              </a:spcBef>
              <a:spcAft>
                <a:spcPts val="0"/>
              </a:spcAft>
              <a:buClr>
                <a:schemeClr val="dk1"/>
              </a:buClr>
              <a:buSzPts val="3200"/>
              <a:buFont typeface="Times New Roman"/>
              <a:buChar char="•"/>
            </a:pPr>
            <a:r>
              <a:rPr lang="en-US" sz="3200" b="1" i="0" u="none">
                <a:solidFill>
                  <a:schemeClr val="dk1"/>
                </a:solidFill>
                <a:latin typeface="Times New Roman"/>
                <a:ea typeface="Times New Roman"/>
                <a:cs typeface="Times New Roman"/>
                <a:sym typeface="Times New Roman"/>
              </a:rPr>
              <a:t>+ Kể tên một số loại khoáng sản của nước ta và cho biết chúng có ở đâu?</a:t>
            </a:r>
            <a:endParaRPr/>
          </a:p>
        </p:txBody>
      </p:sp>
    </p:spTree>
  </p:cSld>
  <p:clrMapOvr>
    <a:masterClrMapping/>
  </p:clrMapOvr>
  <p:transition spd="med">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0"/>
          <p:cNvSpPr txBox="1">
            <a:spLocks noGrp="1"/>
          </p:cNvSpPr>
          <p:nvPr>
            <p:ph type="title"/>
          </p:nvPr>
        </p:nvSpPr>
        <p:spPr>
          <a:xfrm>
            <a:off x="0" y="304800"/>
            <a:ext cx="9144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3200"/>
              <a:buFont typeface="Times New Roman"/>
              <a:buNone/>
            </a:pPr>
            <a:r>
              <a:rPr lang="en-US" sz="3200" b="1" i="1" u="none">
                <a:solidFill>
                  <a:schemeClr val="dk2"/>
                </a:solidFill>
                <a:latin typeface="Times New Roman"/>
                <a:ea typeface="Times New Roman"/>
                <a:cs typeface="Times New Roman"/>
                <a:sym typeface="Times New Roman"/>
              </a:rPr>
              <a:t>- Dựa vào bảng số liệu, hãy nhận xét về </a:t>
            </a:r>
            <a:r>
              <a:rPr lang="en-US" sz="3200" b="1" i="1" u="none">
                <a:solidFill>
                  <a:srgbClr val="0000CC"/>
                </a:solidFill>
                <a:latin typeface="Times New Roman"/>
                <a:ea typeface="Times New Roman"/>
                <a:cs typeface="Times New Roman"/>
                <a:sym typeface="Times New Roman"/>
              </a:rPr>
              <a:t>sự chênh lệch nhiệt độ trung bình giữa tháng 1 và tháng 7</a:t>
            </a:r>
            <a:r>
              <a:rPr lang="en-US" sz="3200" b="1" i="1" u="none">
                <a:solidFill>
                  <a:schemeClr val="dk2"/>
                </a:solidFill>
                <a:latin typeface="Times New Roman"/>
                <a:ea typeface="Times New Roman"/>
                <a:cs typeface="Times New Roman"/>
                <a:sym typeface="Times New Roman"/>
              </a:rPr>
              <a:t> của </a:t>
            </a:r>
            <a:r>
              <a:rPr lang="en-US" sz="3200" b="1" i="1" u="none">
                <a:solidFill>
                  <a:srgbClr val="FF0000"/>
                </a:solidFill>
                <a:latin typeface="Times New Roman"/>
                <a:ea typeface="Times New Roman"/>
                <a:cs typeface="Times New Roman"/>
                <a:sym typeface="Times New Roman"/>
              </a:rPr>
              <a:t>Hà Nội</a:t>
            </a:r>
            <a:r>
              <a:rPr lang="en-US" sz="3200" b="1" i="1" u="none">
                <a:solidFill>
                  <a:schemeClr val="dk2"/>
                </a:solidFill>
                <a:latin typeface="Times New Roman"/>
                <a:ea typeface="Times New Roman"/>
                <a:cs typeface="Times New Roman"/>
                <a:sym typeface="Times New Roman"/>
              </a:rPr>
              <a:t> và </a:t>
            </a:r>
            <a:r>
              <a:rPr lang="en-US" sz="3200" b="1" i="1" u="none">
                <a:solidFill>
                  <a:srgbClr val="006600"/>
                </a:solidFill>
                <a:latin typeface="Times New Roman"/>
                <a:ea typeface="Times New Roman"/>
                <a:cs typeface="Times New Roman"/>
                <a:sym typeface="Times New Roman"/>
              </a:rPr>
              <a:t>Thành phố Hồ Chí Minh.</a:t>
            </a:r>
            <a:endParaRPr/>
          </a:p>
        </p:txBody>
      </p:sp>
      <p:graphicFrame>
        <p:nvGraphicFramePr>
          <p:cNvPr id="320" name="Google Shape;320;p20"/>
          <p:cNvGraphicFramePr/>
          <p:nvPr/>
        </p:nvGraphicFramePr>
        <p:xfrm>
          <a:off x="0" y="1752600"/>
          <a:ext cx="3000000" cy="3000000"/>
        </p:xfrm>
        <a:graphic>
          <a:graphicData uri="http://schemas.openxmlformats.org/drawingml/2006/table">
            <a:tbl>
              <a:tblPr>
                <a:noFill/>
                <a:tableStyleId>{EDB12565-CF72-4E83-9EC0-3A9277EC7375}</a:tableStyleId>
              </a:tblPr>
              <a:tblGrid>
                <a:gridCol w="1524000"/>
                <a:gridCol w="1522400"/>
                <a:gridCol w="3049575"/>
                <a:gridCol w="3048000"/>
              </a:tblGrid>
              <a:tr h="1066800">
                <a:tc gridSpan="2">
                  <a:txBody>
                    <a:bodyPr/>
                    <a:lstStyle/>
                    <a:p>
                      <a:pPr marL="0" marR="0" lvl="0" indent="0" algn="ctr" rtl="0">
                        <a:lnSpc>
                          <a:spcPct val="100000"/>
                        </a:lnSpc>
                        <a:spcBef>
                          <a:spcPts val="0"/>
                        </a:spcBef>
                        <a:spcAft>
                          <a:spcPts val="0"/>
                        </a:spcAft>
                        <a:buClr>
                          <a:schemeClr val="dk1"/>
                        </a:buClr>
                        <a:buSzPts val="3200"/>
                        <a:buFont typeface="Times New Roman"/>
                        <a:buNone/>
                      </a:pPr>
                      <a:r>
                        <a:rPr lang="en-US" sz="3200" b="1" i="0" u="none" strike="noStrike" cap="none">
                          <a:solidFill>
                            <a:schemeClr val="dk1"/>
                          </a:solidFill>
                          <a:latin typeface="Times New Roman"/>
                          <a:ea typeface="Times New Roman"/>
                          <a:cs typeface="Times New Roman"/>
                          <a:sym typeface="Times New Roman"/>
                        </a:rPr>
                        <a:t>Địa điểm</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ts val="3200"/>
                        <a:buFont typeface="Times New Roman"/>
                        <a:buNone/>
                      </a:pPr>
                      <a:r>
                        <a:rPr lang="en-US" sz="3200" b="1" i="0" u="none" strike="noStrike" cap="none">
                          <a:solidFill>
                            <a:schemeClr val="dk1"/>
                          </a:solidFill>
                          <a:latin typeface="Times New Roman"/>
                          <a:ea typeface="Times New Roman"/>
                          <a:cs typeface="Times New Roman"/>
                          <a:sym typeface="Times New Roman"/>
                        </a:rPr>
                        <a:t>Nhiệt độ trung bình (</a:t>
                      </a:r>
                      <a:r>
                        <a:rPr lang="en-US" sz="3200" b="1" i="0" u="none" strike="noStrike" cap="none" baseline="30000">
                          <a:solidFill>
                            <a:schemeClr val="dk1"/>
                          </a:solidFill>
                          <a:latin typeface="Times New Roman"/>
                          <a:ea typeface="Times New Roman"/>
                          <a:cs typeface="Times New Roman"/>
                          <a:sym typeface="Times New Roman"/>
                        </a:rPr>
                        <a:t>0</a:t>
                      </a:r>
                      <a:r>
                        <a:rPr lang="en-US" sz="3200" b="1" i="0" u="none" strike="noStrike" cap="none">
                          <a:solidFill>
                            <a:schemeClr val="dk1"/>
                          </a:solidFill>
                          <a:latin typeface="Times New Roman"/>
                          <a:ea typeface="Times New Roman"/>
                          <a:cs typeface="Times New Roman"/>
                          <a:sym typeface="Times New Roman"/>
                        </a:rPr>
                        <a:t>C)</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tc>
                  <a:txBody>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tr>
              <a:tr h="1012825">
                <a:tc>
                  <a:txBody>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a:txBody>
                  <a:tcPr marL="91450" marR="91450" marT="45725" marB="45725"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tc>
                  <a:txBody>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chemeClr val="dk1"/>
                        </a:buClr>
                        <a:buSzPts val="3200"/>
                        <a:buFont typeface="Times New Roman"/>
                        <a:buNone/>
                      </a:pPr>
                      <a:r>
                        <a:rPr lang="en-US" sz="3200" b="1" i="0" u="none">
                          <a:solidFill>
                            <a:schemeClr val="dk1"/>
                          </a:solidFill>
                          <a:latin typeface="Times New Roman"/>
                          <a:ea typeface="Times New Roman"/>
                          <a:cs typeface="Times New Roman"/>
                          <a:sym typeface="Times New Roman"/>
                        </a:rPr>
                        <a:t>Tháng 1</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99"/>
                    </a:solidFill>
                  </a:tcPr>
                </a:tc>
                <a:tc>
                  <a:txBody>
                    <a:bodyPr/>
                    <a:lstStyle/>
                    <a:p>
                      <a:pPr marL="0" marR="0" lvl="0" indent="0" algn="ctr" rtl="0">
                        <a:lnSpc>
                          <a:spcPct val="100000"/>
                        </a:lnSpc>
                        <a:spcBef>
                          <a:spcPts val="0"/>
                        </a:spcBef>
                        <a:spcAft>
                          <a:spcPts val="0"/>
                        </a:spcAft>
                        <a:buClr>
                          <a:schemeClr val="dk1"/>
                        </a:buClr>
                        <a:buSzPts val="3200"/>
                        <a:buFont typeface="Times New Roman"/>
                        <a:buNone/>
                      </a:pPr>
                      <a:r>
                        <a:rPr lang="en-US" sz="3200" b="1" i="0" u="none">
                          <a:solidFill>
                            <a:schemeClr val="dk1"/>
                          </a:solidFill>
                          <a:latin typeface="Times New Roman"/>
                          <a:ea typeface="Times New Roman"/>
                          <a:cs typeface="Times New Roman"/>
                          <a:sym typeface="Times New Roman"/>
                        </a:rPr>
                        <a:t>Tháng 7</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66"/>
                    </a:solidFill>
                  </a:tcPr>
                </a:tc>
              </a:tr>
              <a:tr h="639750">
                <a:tc gridSpan="2">
                  <a:txBody>
                    <a:bodyPr/>
                    <a:lstStyle/>
                    <a:p>
                      <a:pPr marL="0" marR="0" lvl="0" indent="0" algn="l" rtl="0">
                        <a:lnSpc>
                          <a:spcPct val="100000"/>
                        </a:lnSpc>
                        <a:spcBef>
                          <a:spcPts val="0"/>
                        </a:spcBef>
                        <a:spcAft>
                          <a:spcPts val="0"/>
                        </a:spcAft>
                        <a:buClr>
                          <a:srgbClr val="0000CC"/>
                        </a:buClr>
                        <a:buSzPts val="3600"/>
                        <a:buFont typeface="Times New Roman"/>
                        <a:buNone/>
                      </a:pPr>
                      <a:r>
                        <a:rPr lang="en-US" sz="3600" b="1" i="0" u="none">
                          <a:solidFill>
                            <a:srgbClr val="0000CC"/>
                          </a:solidFill>
                          <a:latin typeface="Times New Roman"/>
                          <a:ea typeface="Times New Roman"/>
                          <a:cs typeface="Times New Roman"/>
                          <a:sym typeface="Times New Roman"/>
                        </a:rPr>
                        <a:t>           Hà Nội</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CC"/>
                        </a:buClr>
                        <a:buSzPts val="3600"/>
                        <a:buFont typeface="Times New Roman"/>
                        <a:buNone/>
                      </a:pPr>
                      <a:r>
                        <a:rPr lang="en-US" sz="3600" b="1" i="0" u="none">
                          <a:solidFill>
                            <a:srgbClr val="0000CC"/>
                          </a:solidFill>
                          <a:latin typeface="Times New Roman"/>
                          <a:ea typeface="Times New Roman"/>
                          <a:cs typeface="Times New Roman"/>
                          <a:sym typeface="Times New Roman"/>
                        </a:rPr>
                        <a:t>16</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99"/>
                    </a:solidFill>
                  </a:tcPr>
                </a:tc>
                <a:tc>
                  <a:txBody>
                    <a:bodyPr/>
                    <a:lstStyle/>
                    <a:p>
                      <a:pPr marL="0" marR="0" lvl="0" indent="0" algn="ctr" rtl="0">
                        <a:lnSpc>
                          <a:spcPct val="100000"/>
                        </a:lnSpc>
                        <a:spcBef>
                          <a:spcPts val="0"/>
                        </a:spcBef>
                        <a:spcAft>
                          <a:spcPts val="0"/>
                        </a:spcAft>
                        <a:buClr>
                          <a:srgbClr val="0000CC"/>
                        </a:buClr>
                        <a:buSzPts val="3600"/>
                        <a:buFont typeface="Times New Roman"/>
                        <a:buNone/>
                      </a:pPr>
                      <a:r>
                        <a:rPr lang="en-US" sz="3600" b="1" i="0" u="none">
                          <a:solidFill>
                            <a:srgbClr val="0000CC"/>
                          </a:solidFill>
                          <a:latin typeface="Times New Roman"/>
                          <a:ea typeface="Times New Roman"/>
                          <a:cs typeface="Times New Roman"/>
                          <a:sym typeface="Times New Roman"/>
                        </a:rPr>
                        <a:t>29</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66"/>
                    </a:solidFill>
                  </a:tcPr>
                </a:tc>
              </a:tr>
              <a:tr h="1189025">
                <a:tc gridSpan="2">
                  <a:txBody>
                    <a:bodyPr/>
                    <a:lstStyle/>
                    <a:p>
                      <a:pPr marL="0" marR="0" lvl="0" indent="0" algn="ctr" rtl="0">
                        <a:lnSpc>
                          <a:spcPct val="100000"/>
                        </a:lnSpc>
                        <a:spcBef>
                          <a:spcPts val="0"/>
                        </a:spcBef>
                        <a:spcAft>
                          <a:spcPts val="0"/>
                        </a:spcAft>
                        <a:buClr>
                          <a:srgbClr val="990033"/>
                        </a:buClr>
                        <a:buSzPts val="3600"/>
                        <a:buFont typeface="Times New Roman"/>
                        <a:buNone/>
                      </a:pPr>
                      <a:r>
                        <a:rPr lang="en-US" sz="3600" b="1" i="0" u="none">
                          <a:solidFill>
                            <a:srgbClr val="990033"/>
                          </a:solidFill>
                          <a:latin typeface="Times New Roman"/>
                          <a:ea typeface="Times New Roman"/>
                          <a:cs typeface="Times New Roman"/>
                          <a:sym typeface="Times New Roman"/>
                        </a:rPr>
                        <a:t>TP.Hồ Chí Minh</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990033"/>
                        </a:buClr>
                        <a:buSzPts val="3600"/>
                        <a:buFont typeface="Times New Roman"/>
                        <a:buNone/>
                      </a:pPr>
                      <a:r>
                        <a:rPr lang="en-US" sz="3600" b="1" i="0" u="none">
                          <a:solidFill>
                            <a:srgbClr val="990033"/>
                          </a:solidFill>
                          <a:latin typeface="Times New Roman"/>
                          <a:ea typeface="Times New Roman"/>
                          <a:cs typeface="Times New Roman"/>
                          <a:sym typeface="Times New Roman"/>
                        </a:rPr>
                        <a:t>26</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FF99"/>
                    </a:solidFill>
                  </a:tcPr>
                </a:tc>
                <a:tc>
                  <a:txBody>
                    <a:bodyPr/>
                    <a:lstStyle/>
                    <a:p>
                      <a:pPr marL="0" marR="0" lvl="0" indent="0" algn="ctr" rtl="0">
                        <a:lnSpc>
                          <a:spcPct val="100000"/>
                        </a:lnSpc>
                        <a:spcBef>
                          <a:spcPts val="0"/>
                        </a:spcBef>
                        <a:spcAft>
                          <a:spcPts val="0"/>
                        </a:spcAft>
                        <a:buClr>
                          <a:srgbClr val="990033"/>
                        </a:buClr>
                        <a:buSzPts val="3600"/>
                        <a:buFont typeface="Times New Roman"/>
                        <a:buNone/>
                      </a:pPr>
                      <a:r>
                        <a:rPr lang="en-US" sz="3600" b="1" i="0" u="none">
                          <a:solidFill>
                            <a:srgbClr val="990033"/>
                          </a:solidFill>
                          <a:latin typeface="Times New Roman"/>
                          <a:ea typeface="Times New Roman"/>
                          <a:cs typeface="Times New Roman"/>
                          <a:sym typeface="Times New Roman"/>
                        </a:rPr>
                        <a:t>27</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66"/>
                    </a:solidFill>
                  </a:tcPr>
                </a:tc>
              </a:tr>
            </a:tbl>
          </a:graphicData>
        </a:graphic>
      </p:graphicFrame>
      <p:sp>
        <p:nvSpPr>
          <p:cNvPr id="321" name="Google Shape;321;p20"/>
          <p:cNvSpPr txBox="1"/>
          <p:nvPr/>
        </p:nvSpPr>
        <p:spPr>
          <a:xfrm>
            <a:off x="0" y="6338887"/>
            <a:ext cx="8966200" cy="519112"/>
          </a:xfrm>
          <a:prstGeom prst="rect">
            <a:avLst/>
          </a:prstGeom>
          <a:noFill/>
          <a:ln>
            <a:noFill/>
          </a:ln>
        </p:spPr>
        <p:txBody>
          <a:bodyPr spcFirstLastPara="1" wrap="square" lIns="91425" tIns="45700" rIns="91425" bIns="45700" anchor="ctr" anchorCtr="0">
            <a:spAutoFit/>
          </a:bodyPr>
          <a:lstStyle/>
          <a:p>
            <a:pPr marL="0" marR="0" lvl="0" indent="457200" algn="l" rtl="0">
              <a:lnSpc>
                <a:spcPct val="100000"/>
              </a:lnSpc>
              <a:spcBef>
                <a:spcPts val="0"/>
              </a:spcBef>
              <a:spcAft>
                <a:spcPts val="0"/>
              </a:spcAft>
              <a:buClr>
                <a:srgbClr val="0000CC"/>
              </a:buClr>
              <a:buSzPts val="2800"/>
              <a:buFont typeface="Times New Roman"/>
              <a:buNone/>
            </a:pPr>
            <a:r>
              <a:rPr lang="en-US" sz="2800" b="1" i="1" u="none">
                <a:solidFill>
                  <a:srgbClr val="0000CC"/>
                </a:solidFill>
                <a:latin typeface="Times New Roman"/>
                <a:ea typeface="Times New Roman"/>
                <a:cs typeface="Times New Roman"/>
                <a:sym typeface="Times New Roman"/>
              </a:rPr>
              <a:t>Bảng số liệu về nhiệt độ của Hà Nội và TP.Hồ Chí Minh</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8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1"/>
          <p:cNvSpPr txBox="1">
            <a:spLocks noGrp="1"/>
          </p:cNvSpPr>
          <p:nvPr>
            <p:ph type="title"/>
          </p:nvPr>
        </p:nvSpPr>
        <p:spPr>
          <a:xfrm>
            <a:off x="228600" y="2819400"/>
            <a:ext cx="2209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3600"/>
              <a:buFont typeface="Times New Roman"/>
              <a:buNone/>
            </a:pPr>
            <a:r>
              <a:rPr lang="en-US" sz="3600" b="1" i="1" u="none">
                <a:solidFill>
                  <a:schemeClr val="dk2"/>
                </a:solidFill>
                <a:latin typeface="Times New Roman"/>
                <a:ea typeface="Times New Roman"/>
                <a:cs typeface="Times New Roman"/>
                <a:sym typeface="Times New Roman"/>
              </a:rPr>
              <a:t>Sự chênh lệch nhiệt độ trung bình giữa tháng 1 và tháng 7 của Hà Nội và Thành phố Hồ Chí Minh.</a:t>
            </a:r>
            <a:endParaRPr/>
          </a:p>
        </p:txBody>
      </p:sp>
      <p:graphicFrame>
        <p:nvGraphicFramePr>
          <p:cNvPr id="328" name="Google Shape;328;p21"/>
          <p:cNvGraphicFramePr>
            <a:graphicFrameLocks noSelect="1"/>
          </p:cNvGraphicFramePr>
          <p:nvPr/>
        </p:nvGraphicFramePr>
        <p:xfrm>
          <a:off x="3849687" y="0"/>
          <a:ext cx="5294312" cy="6858000"/>
        </p:xfrm>
        <a:graphic>
          <a:graphicData uri="http://schemas.openxmlformats.org/presentationml/2006/ole">
            <p:oleObj spid="_x0000_m52226" r:id="rId4" imgW="0" imgH="0" progId="">
              <p:embed/>
            </p:oleObj>
          </a:graphicData>
        </a:graphic>
      </p:graphicFrame>
      <p:pic>
        <p:nvPicPr>
          <p:cNvPr id="329" name="Google Shape;329;p21" descr="muiten_5"/>
          <p:cNvPicPr preferRelativeResize="0"/>
          <p:nvPr/>
        </p:nvPicPr>
        <p:blipFill rotWithShape="1">
          <a:blip r:embed="rId5">
            <a:alphaModFix/>
          </a:blip>
          <a:srcRect/>
          <a:stretch/>
        </p:blipFill>
        <p:spPr>
          <a:xfrm>
            <a:off x="3810000" y="1219200"/>
            <a:ext cx="685800" cy="382587"/>
          </a:xfrm>
          <a:prstGeom prst="rect">
            <a:avLst/>
          </a:prstGeom>
          <a:noFill/>
          <a:ln>
            <a:noFill/>
          </a:ln>
        </p:spPr>
      </p:pic>
      <p:sp>
        <p:nvSpPr>
          <p:cNvPr id="330" name="Google Shape;330;p21"/>
          <p:cNvSpPr/>
          <p:nvPr/>
        </p:nvSpPr>
        <p:spPr>
          <a:xfrm>
            <a:off x="5105400" y="838200"/>
            <a:ext cx="685800" cy="685800"/>
          </a:xfrm>
          <a:prstGeom prst="ellipse">
            <a:avLst/>
          </a:prstGeom>
          <a:noFill/>
          <a:ln w="76200" cap="flat" cmpd="tri">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Arial"/>
              <a:ea typeface="Arial"/>
              <a:cs typeface="Arial"/>
              <a:sym typeface="Arial"/>
            </a:endParaRPr>
          </a:p>
        </p:txBody>
      </p:sp>
      <p:sp>
        <p:nvSpPr>
          <p:cNvPr id="331" name="Google Shape;331;p21"/>
          <p:cNvSpPr/>
          <p:nvPr/>
        </p:nvSpPr>
        <p:spPr>
          <a:xfrm>
            <a:off x="5562600" y="5562600"/>
            <a:ext cx="685800" cy="685800"/>
          </a:xfrm>
          <a:prstGeom prst="ellipse">
            <a:avLst/>
          </a:prstGeom>
          <a:noFill/>
          <a:ln w="76200" cap="flat" cmpd="tri">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Arial"/>
              <a:ea typeface="Arial"/>
              <a:cs typeface="Arial"/>
              <a:sym typeface="Arial"/>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
                                        </p:tgtEl>
                                        <p:attrNameLst>
                                          <p:attrName>style.visibility</p:attrName>
                                        </p:attrNameLst>
                                      </p:cBhvr>
                                      <p:to>
                                        <p:strVal val="visible"/>
                                      </p:to>
                                    </p:set>
                                    <p:animEffect transition="in" filter="fade">
                                      <p:cBhvr>
                                        <p:cTn id="7" dur="80"/>
                                        <p:tgtEl>
                                          <p:spTgt spid="3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0"/>
                                        </p:tgtEl>
                                        <p:attrNameLst>
                                          <p:attrName>style.visibility</p:attrName>
                                        </p:attrNameLst>
                                      </p:cBhvr>
                                      <p:to>
                                        <p:strVal val="visible"/>
                                      </p:to>
                                    </p:set>
                                    <p:animEffect transition="in" filter="fade">
                                      <p:cBhvr>
                                        <p:cTn id="12" dur="500"/>
                                        <p:tgtEl>
                                          <p:spTgt spid="3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1"/>
                                        </p:tgtEl>
                                        <p:attrNameLst>
                                          <p:attrName>style.visibility</p:attrName>
                                        </p:attrNameLst>
                                      </p:cBhvr>
                                      <p:to>
                                        <p:strVal val="visible"/>
                                      </p:to>
                                    </p:set>
                                    <p:animEffect transition="in" filter="fade">
                                      <p:cBhvr>
                                        <p:cTn id="17" dur="5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337" name="Google Shape;337;p22"/>
          <p:cNvGraphicFramePr>
            <a:graphicFrameLocks noSelect="1"/>
          </p:cNvGraphicFramePr>
          <p:nvPr/>
        </p:nvGraphicFramePr>
        <p:xfrm>
          <a:off x="3849687" y="0"/>
          <a:ext cx="5294312" cy="6858000"/>
        </p:xfrm>
        <a:graphic>
          <a:graphicData uri="http://schemas.openxmlformats.org/presentationml/2006/ole">
            <p:oleObj spid="_x0000_m56322" r:id="rId4" imgW="0" imgH="0" progId="">
              <p:embed/>
            </p:oleObj>
          </a:graphicData>
        </a:graphic>
      </p:graphicFrame>
      <p:graphicFrame>
        <p:nvGraphicFramePr>
          <p:cNvPr id="338" name="Google Shape;338;p22"/>
          <p:cNvGraphicFramePr/>
          <p:nvPr/>
        </p:nvGraphicFramePr>
        <p:xfrm>
          <a:off x="228600" y="228600"/>
          <a:ext cx="3000000" cy="3000000"/>
        </p:xfrm>
        <a:graphic>
          <a:graphicData uri="http://schemas.openxmlformats.org/drawingml/2006/table">
            <a:tbl>
              <a:tblPr>
                <a:noFill/>
                <a:tableStyleId>{EDB12565-CF72-4E83-9EC0-3A9277EC7375}</a:tableStyleId>
              </a:tblPr>
              <a:tblGrid>
                <a:gridCol w="3276600"/>
              </a:tblGrid>
              <a:tr h="906450">
                <a:tc>
                  <a:txBody>
                    <a:bodyPr/>
                    <a:lstStyle/>
                    <a:p>
                      <a:pPr marL="0" marR="0" lvl="0" indent="0" algn="ctr" rtl="0">
                        <a:lnSpc>
                          <a:spcPct val="100000"/>
                        </a:lnSpc>
                        <a:spcBef>
                          <a:spcPts val="0"/>
                        </a:spcBef>
                        <a:spcAft>
                          <a:spcPts val="0"/>
                        </a:spcAft>
                        <a:buClr>
                          <a:srgbClr val="0000CC"/>
                        </a:buClr>
                        <a:buSzPts val="3200"/>
                        <a:buFont typeface="Times New Roman"/>
                        <a:buNone/>
                      </a:pPr>
                      <a:r>
                        <a:rPr lang="en-US" sz="3200" b="1" i="0" u="none">
                          <a:solidFill>
                            <a:srgbClr val="0000CC"/>
                          </a:solidFill>
                          <a:latin typeface="Times New Roman"/>
                          <a:ea typeface="Times New Roman"/>
                          <a:cs typeface="Times New Roman"/>
                          <a:sym typeface="Times New Roman"/>
                        </a:rPr>
                        <a:t>Tháng 1</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99"/>
                    </a:solidFill>
                  </a:tcPr>
                </a:tc>
              </a:tr>
              <a:tr h="1066800">
                <a:tc>
                  <a:txBody>
                    <a:bodyPr/>
                    <a:lstStyle/>
                    <a:p>
                      <a:pPr marL="0" marR="0" lvl="0" indent="0" algn="ctr" rtl="0">
                        <a:lnSpc>
                          <a:spcPct val="100000"/>
                        </a:lnSpc>
                        <a:spcBef>
                          <a:spcPts val="0"/>
                        </a:spcBef>
                        <a:spcAft>
                          <a:spcPts val="0"/>
                        </a:spcAft>
                        <a:buClr>
                          <a:srgbClr val="FF0000"/>
                        </a:buClr>
                        <a:buSzPts val="3200"/>
                        <a:buFont typeface="Times New Roman"/>
                        <a:buNone/>
                      </a:pPr>
                      <a:r>
                        <a:rPr lang="en-US" sz="3200" b="1" i="0" u="none">
                          <a:solidFill>
                            <a:srgbClr val="FF0000"/>
                          </a:solidFill>
                          <a:latin typeface="Times New Roman"/>
                          <a:ea typeface="Times New Roman"/>
                          <a:cs typeface="Times New Roman"/>
                          <a:sym typeface="Times New Roman"/>
                        </a:rPr>
                        <a:t>Hà Nội   16 </a:t>
                      </a:r>
                      <a:r>
                        <a:rPr lang="en-US" sz="3200" b="1" i="0" u="none">
                          <a:solidFill>
                            <a:schemeClr val="dk1"/>
                          </a:solidFill>
                          <a:latin typeface="Times New Roman"/>
                          <a:ea typeface="Times New Roman"/>
                          <a:cs typeface="Times New Roman"/>
                          <a:sym typeface="Times New Roman"/>
                        </a:rPr>
                        <a:t>(</a:t>
                      </a:r>
                      <a:r>
                        <a:rPr lang="en-US" sz="3200" b="1" i="0" u="none" baseline="30000">
                          <a:solidFill>
                            <a:schemeClr val="dk1"/>
                          </a:solidFill>
                          <a:latin typeface="Times New Roman"/>
                          <a:ea typeface="Times New Roman"/>
                          <a:cs typeface="Times New Roman"/>
                          <a:sym typeface="Times New Roman"/>
                        </a:rPr>
                        <a:t>0</a:t>
                      </a:r>
                      <a:r>
                        <a:rPr lang="en-US" sz="3200" b="1" i="0" u="none">
                          <a:solidFill>
                            <a:schemeClr val="dk1"/>
                          </a:solidFill>
                          <a:latin typeface="Times New Roman"/>
                          <a:ea typeface="Times New Roman"/>
                          <a:cs typeface="Times New Roman"/>
                          <a:sym typeface="Times New Roman"/>
                        </a:rPr>
                        <a:t>C)</a:t>
                      </a:r>
                      <a:endParaRPr/>
                    </a:p>
                    <a:p>
                      <a:pPr marL="0" marR="0" lvl="0" indent="0" algn="l" rtl="0">
                        <a:spcBef>
                          <a:spcPts val="0"/>
                        </a:spcBef>
                        <a:spcAft>
                          <a:spcPts val="0"/>
                        </a:spcAft>
                        <a:buNone/>
                      </a:pPr>
                      <a:endParaRPr sz="3200" b="1" i="0" u="none">
                        <a:solidFill>
                          <a:schemeClr val="dk1"/>
                        </a:solidFill>
                        <a:latin typeface="Times New Roman"/>
                        <a:ea typeface="Times New Roman"/>
                        <a:cs typeface="Times New Roman"/>
                        <a:sym typeface="Times New Roman"/>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99"/>
                    </a:solidFill>
                  </a:tcPr>
                </a:tc>
              </a:tr>
              <a:tr h="1268400">
                <a:tc>
                  <a:txBody>
                    <a:bodyPr/>
                    <a:lstStyle/>
                    <a:p>
                      <a:pPr marL="0" marR="0" lvl="0" indent="0" algn="ctr" rtl="0">
                        <a:lnSpc>
                          <a:spcPct val="100000"/>
                        </a:lnSpc>
                        <a:spcBef>
                          <a:spcPts val="0"/>
                        </a:spcBef>
                        <a:spcAft>
                          <a:spcPts val="0"/>
                        </a:spcAft>
                        <a:buClr>
                          <a:srgbClr val="990033"/>
                        </a:buClr>
                        <a:buSzPts val="3200"/>
                        <a:buFont typeface="Times New Roman"/>
                        <a:buNone/>
                      </a:pPr>
                      <a:r>
                        <a:rPr lang="en-US" sz="3200" b="1" i="0" u="none">
                          <a:solidFill>
                            <a:srgbClr val="990033"/>
                          </a:solidFill>
                          <a:latin typeface="Times New Roman"/>
                          <a:ea typeface="Times New Roman"/>
                          <a:cs typeface="Times New Roman"/>
                          <a:sym typeface="Times New Roman"/>
                        </a:rPr>
                        <a:t>TP.Hồ Chí Minh 26 </a:t>
                      </a:r>
                      <a:r>
                        <a:rPr lang="en-US" sz="3200" b="1" i="0" u="none">
                          <a:solidFill>
                            <a:schemeClr val="dk1"/>
                          </a:solidFill>
                          <a:latin typeface="Times New Roman"/>
                          <a:ea typeface="Times New Roman"/>
                          <a:cs typeface="Times New Roman"/>
                          <a:sym typeface="Times New Roman"/>
                        </a:rPr>
                        <a:t>(</a:t>
                      </a:r>
                      <a:r>
                        <a:rPr lang="en-US" sz="3200" b="1" i="0" u="none" baseline="30000">
                          <a:solidFill>
                            <a:schemeClr val="dk1"/>
                          </a:solidFill>
                          <a:latin typeface="Times New Roman"/>
                          <a:ea typeface="Times New Roman"/>
                          <a:cs typeface="Times New Roman"/>
                          <a:sym typeface="Times New Roman"/>
                        </a:rPr>
                        <a:t>0</a:t>
                      </a:r>
                      <a:r>
                        <a:rPr lang="en-US" sz="3200" b="1" i="0" u="none">
                          <a:solidFill>
                            <a:schemeClr val="dk1"/>
                          </a:solidFill>
                          <a:latin typeface="Times New Roman"/>
                          <a:ea typeface="Times New Roman"/>
                          <a:cs typeface="Times New Roman"/>
                          <a:sym typeface="Times New Roman"/>
                        </a:rPr>
                        <a:t>C)</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99"/>
                    </a:solidFill>
                  </a:tcPr>
                </a:tc>
              </a:tr>
            </a:tbl>
          </a:graphicData>
        </a:graphic>
      </p:graphicFrame>
      <p:graphicFrame>
        <p:nvGraphicFramePr>
          <p:cNvPr id="339" name="Google Shape;339;p22"/>
          <p:cNvGraphicFramePr/>
          <p:nvPr/>
        </p:nvGraphicFramePr>
        <p:xfrm>
          <a:off x="228600" y="3657600"/>
          <a:ext cx="3000000" cy="3000000"/>
        </p:xfrm>
        <a:graphic>
          <a:graphicData uri="http://schemas.openxmlformats.org/drawingml/2006/table">
            <a:tbl>
              <a:tblPr>
                <a:noFill/>
                <a:tableStyleId>{EDB12565-CF72-4E83-9EC0-3A9277EC7375}</a:tableStyleId>
              </a:tblPr>
              <a:tblGrid>
                <a:gridCol w="3276600"/>
              </a:tblGrid>
              <a:tr h="671500">
                <a:tc>
                  <a:txBody>
                    <a:bodyPr/>
                    <a:lstStyle/>
                    <a:p>
                      <a:pPr marL="342900" marR="0" lvl="0" indent="-342900" algn="ctr" rtl="0">
                        <a:lnSpc>
                          <a:spcPct val="100000"/>
                        </a:lnSpc>
                        <a:spcBef>
                          <a:spcPts val="0"/>
                        </a:spcBef>
                        <a:spcAft>
                          <a:spcPts val="0"/>
                        </a:spcAft>
                        <a:buClr>
                          <a:schemeClr val="dk1"/>
                        </a:buClr>
                        <a:buSzPts val="3200"/>
                        <a:buFont typeface="Times New Roman"/>
                        <a:buNone/>
                      </a:pPr>
                      <a:r>
                        <a:rPr lang="en-US" sz="3200" b="1" i="0" u="none">
                          <a:solidFill>
                            <a:schemeClr val="dk1"/>
                          </a:solidFill>
                          <a:latin typeface="Times New Roman"/>
                          <a:ea typeface="Times New Roman"/>
                          <a:cs typeface="Times New Roman"/>
                          <a:sym typeface="Times New Roman"/>
                        </a:rPr>
                        <a:t>Tháng 7</a:t>
                      </a:r>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r>
              <a:tr h="669925">
                <a:tc>
                  <a:txBody>
                    <a:bodyPr/>
                    <a:lstStyle/>
                    <a:p>
                      <a:pPr marL="342900" marR="0" lvl="0" indent="-342900" algn="ctr" rtl="0">
                        <a:lnSpc>
                          <a:spcPct val="100000"/>
                        </a:lnSpc>
                        <a:spcBef>
                          <a:spcPts val="0"/>
                        </a:spcBef>
                        <a:spcAft>
                          <a:spcPts val="0"/>
                        </a:spcAft>
                        <a:buClr>
                          <a:srgbClr val="FF0000"/>
                        </a:buClr>
                        <a:buSzPts val="3200"/>
                        <a:buFont typeface="Times New Roman"/>
                        <a:buNone/>
                      </a:pPr>
                      <a:r>
                        <a:rPr lang="en-US" sz="3200" b="1" i="0" u="none">
                          <a:solidFill>
                            <a:srgbClr val="FF0000"/>
                          </a:solidFill>
                          <a:latin typeface="Times New Roman"/>
                          <a:ea typeface="Times New Roman"/>
                          <a:cs typeface="Times New Roman"/>
                          <a:sym typeface="Times New Roman"/>
                        </a:rPr>
                        <a:t>Hà Nội    29 </a:t>
                      </a:r>
                      <a:r>
                        <a:rPr lang="en-US" sz="3200" b="1" i="0" u="none">
                          <a:solidFill>
                            <a:schemeClr val="dk1"/>
                          </a:solidFill>
                          <a:latin typeface="Times New Roman"/>
                          <a:ea typeface="Times New Roman"/>
                          <a:cs typeface="Times New Roman"/>
                          <a:sym typeface="Times New Roman"/>
                        </a:rPr>
                        <a:t>(</a:t>
                      </a:r>
                      <a:r>
                        <a:rPr lang="en-US" sz="3200" b="1" i="0" u="none" baseline="30000">
                          <a:solidFill>
                            <a:schemeClr val="dk1"/>
                          </a:solidFill>
                          <a:latin typeface="Times New Roman"/>
                          <a:ea typeface="Times New Roman"/>
                          <a:cs typeface="Times New Roman"/>
                          <a:sym typeface="Times New Roman"/>
                        </a:rPr>
                        <a:t>0</a:t>
                      </a:r>
                      <a:r>
                        <a:rPr lang="en-US" sz="3200" b="1" i="0" u="none">
                          <a:solidFill>
                            <a:schemeClr val="dk1"/>
                          </a:solidFill>
                          <a:latin typeface="Times New Roman"/>
                          <a:ea typeface="Times New Roman"/>
                          <a:cs typeface="Times New Roman"/>
                          <a:sym typeface="Times New Roman"/>
                        </a:rPr>
                        <a:t>C)</a:t>
                      </a:r>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r>
              <a:tr h="1409700">
                <a:tc>
                  <a:txBody>
                    <a:bodyPr/>
                    <a:lstStyle/>
                    <a:p>
                      <a:pPr marL="342900" marR="0" lvl="0" indent="-342900" algn="ctr" rtl="0">
                        <a:lnSpc>
                          <a:spcPct val="100000"/>
                        </a:lnSpc>
                        <a:spcBef>
                          <a:spcPts val="0"/>
                        </a:spcBef>
                        <a:spcAft>
                          <a:spcPts val="0"/>
                        </a:spcAft>
                        <a:buClr>
                          <a:srgbClr val="990033"/>
                        </a:buClr>
                        <a:buSzPts val="3200"/>
                        <a:buFont typeface="Times New Roman"/>
                        <a:buNone/>
                      </a:pPr>
                      <a:r>
                        <a:rPr lang="en-US" sz="3200" b="1" i="0" u="none">
                          <a:solidFill>
                            <a:srgbClr val="990033"/>
                          </a:solidFill>
                          <a:latin typeface="Times New Roman"/>
                          <a:ea typeface="Times New Roman"/>
                          <a:cs typeface="Times New Roman"/>
                          <a:sym typeface="Times New Roman"/>
                        </a:rPr>
                        <a:t>TP.Hồ Chí Minh</a:t>
                      </a:r>
                      <a:endParaRPr/>
                    </a:p>
                    <a:p>
                      <a:pPr marL="342900" marR="0" lvl="0" indent="-342900" algn="ctr" rtl="0">
                        <a:lnSpc>
                          <a:spcPct val="100000"/>
                        </a:lnSpc>
                        <a:spcBef>
                          <a:spcPts val="0"/>
                        </a:spcBef>
                        <a:spcAft>
                          <a:spcPts val="0"/>
                        </a:spcAft>
                        <a:buClr>
                          <a:srgbClr val="990033"/>
                        </a:buClr>
                        <a:buSzPts val="3200"/>
                        <a:buFont typeface="Times New Roman"/>
                        <a:buNone/>
                      </a:pPr>
                      <a:r>
                        <a:rPr lang="en-US" sz="3200" b="1" i="0" u="none">
                          <a:solidFill>
                            <a:srgbClr val="990033"/>
                          </a:solidFill>
                          <a:latin typeface="Times New Roman"/>
                          <a:ea typeface="Times New Roman"/>
                          <a:cs typeface="Times New Roman"/>
                          <a:sym typeface="Times New Roman"/>
                        </a:rPr>
                        <a:t>27 </a:t>
                      </a:r>
                      <a:r>
                        <a:rPr lang="en-US" sz="3200" b="1" i="0" u="none">
                          <a:solidFill>
                            <a:schemeClr val="dk1"/>
                          </a:solidFill>
                          <a:latin typeface="Times New Roman"/>
                          <a:ea typeface="Times New Roman"/>
                          <a:cs typeface="Times New Roman"/>
                          <a:sym typeface="Times New Roman"/>
                        </a:rPr>
                        <a:t>(</a:t>
                      </a:r>
                      <a:r>
                        <a:rPr lang="en-US" sz="3200" b="1" i="0" u="none" baseline="30000">
                          <a:solidFill>
                            <a:schemeClr val="dk1"/>
                          </a:solidFill>
                          <a:latin typeface="Times New Roman"/>
                          <a:ea typeface="Times New Roman"/>
                          <a:cs typeface="Times New Roman"/>
                          <a:sym typeface="Times New Roman"/>
                        </a:rPr>
                        <a:t>0</a:t>
                      </a:r>
                      <a:r>
                        <a:rPr lang="en-US" sz="3200" b="1" i="0" u="none">
                          <a:solidFill>
                            <a:schemeClr val="dk1"/>
                          </a:solidFill>
                          <a:latin typeface="Times New Roman"/>
                          <a:ea typeface="Times New Roman"/>
                          <a:cs typeface="Times New Roman"/>
                          <a:sym typeface="Times New Roman"/>
                        </a:rPr>
                        <a:t>C)</a:t>
                      </a:r>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r>
            </a:tbl>
          </a:graphicData>
        </a:graphic>
      </p:graphicFrame>
    </p:spTree>
  </p:cSld>
  <p:clrMapOvr>
    <a:masterClrMapping/>
  </p:clrMapOvr>
  <p:transition spd="med">
    <p:pu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graphicFrame>
        <p:nvGraphicFramePr>
          <p:cNvPr id="345" name="Google Shape;345;p23"/>
          <p:cNvGraphicFramePr/>
          <p:nvPr/>
        </p:nvGraphicFramePr>
        <p:xfrm>
          <a:off x="0" y="0"/>
          <a:ext cx="3000000" cy="3000000"/>
        </p:xfrm>
        <a:graphic>
          <a:graphicData uri="http://schemas.openxmlformats.org/drawingml/2006/table">
            <a:tbl>
              <a:tblPr>
                <a:noFill/>
                <a:tableStyleId>{EDB12565-CF72-4E83-9EC0-3A9277EC7375}</a:tableStyleId>
              </a:tblPr>
              <a:tblGrid>
                <a:gridCol w="1524000"/>
                <a:gridCol w="1522400"/>
                <a:gridCol w="3049575"/>
                <a:gridCol w="3048000"/>
              </a:tblGrid>
              <a:tr h="1012825">
                <a:tc gridSpan="2">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Địa điểm</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Nhiệt độ trung bình (</a:t>
                      </a:r>
                      <a:r>
                        <a:rPr lang="en-US" sz="2400" b="1" i="0" u="none" baseline="30000">
                          <a:solidFill>
                            <a:schemeClr val="dk1"/>
                          </a:solidFill>
                          <a:latin typeface="Times New Roman"/>
                          <a:ea typeface="Times New Roman"/>
                          <a:cs typeface="Times New Roman"/>
                          <a:sym typeface="Times New Roman"/>
                        </a:rPr>
                        <a:t>0</a:t>
                      </a:r>
                      <a:r>
                        <a:rPr lang="en-US" sz="2400" b="1" i="0" u="none">
                          <a:solidFill>
                            <a:schemeClr val="dk1"/>
                          </a:solidFill>
                          <a:latin typeface="Times New Roman"/>
                          <a:ea typeface="Times New Roman"/>
                          <a:cs typeface="Times New Roman"/>
                          <a:sym typeface="Times New Roman"/>
                        </a:rPr>
                        <a:t>C)</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tc>
                  <a:txBody>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tr>
              <a:tr h="663575">
                <a:tc>
                  <a:txBody>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a:txBody>
                  <a:tcPr marL="91450" marR="91450" marT="45725" marB="45725"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tc>
                  <a:txBody>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Tháng 1</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99"/>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Tháng 7</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66"/>
                    </a:solidFill>
                  </a:tcPr>
                </a:tc>
              </a:tr>
              <a:tr h="538150">
                <a:tc gridSpan="2">
                  <a:txBody>
                    <a:bodyPr/>
                    <a:lstStyle/>
                    <a:p>
                      <a:pPr marL="0" marR="0" lvl="0" indent="0" algn="l" rtl="0">
                        <a:lnSpc>
                          <a:spcPct val="100000"/>
                        </a:lnSpc>
                        <a:spcBef>
                          <a:spcPts val="0"/>
                        </a:spcBef>
                        <a:spcAft>
                          <a:spcPts val="0"/>
                        </a:spcAft>
                        <a:buClr>
                          <a:srgbClr val="0000CC"/>
                        </a:buClr>
                        <a:buSzPts val="2400"/>
                        <a:buFont typeface="Times New Roman"/>
                        <a:buNone/>
                      </a:pPr>
                      <a:r>
                        <a:rPr lang="en-US" sz="2400" b="1" i="0" u="none">
                          <a:solidFill>
                            <a:srgbClr val="0000CC"/>
                          </a:solidFill>
                          <a:latin typeface="Times New Roman"/>
                          <a:ea typeface="Times New Roman"/>
                          <a:cs typeface="Times New Roman"/>
                          <a:sym typeface="Times New Roman"/>
                        </a:rPr>
                        <a:t>           Hà Nội</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CC"/>
                        </a:buClr>
                        <a:buSzPts val="2400"/>
                        <a:buFont typeface="Times New Roman"/>
                        <a:buNone/>
                      </a:pPr>
                      <a:r>
                        <a:rPr lang="en-US" sz="2400" b="1" i="0" u="none">
                          <a:solidFill>
                            <a:srgbClr val="0000CC"/>
                          </a:solidFill>
                          <a:latin typeface="Times New Roman"/>
                          <a:ea typeface="Times New Roman"/>
                          <a:cs typeface="Times New Roman"/>
                          <a:sym typeface="Times New Roman"/>
                        </a:rPr>
                        <a:t>16</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99"/>
                    </a:solidFill>
                  </a:tcPr>
                </a:tc>
                <a:tc>
                  <a:txBody>
                    <a:bodyPr/>
                    <a:lstStyle/>
                    <a:p>
                      <a:pPr marL="0" marR="0" lvl="0" indent="0" algn="ctr" rtl="0">
                        <a:lnSpc>
                          <a:spcPct val="100000"/>
                        </a:lnSpc>
                        <a:spcBef>
                          <a:spcPts val="0"/>
                        </a:spcBef>
                        <a:spcAft>
                          <a:spcPts val="0"/>
                        </a:spcAft>
                        <a:buClr>
                          <a:srgbClr val="0000CC"/>
                        </a:buClr>
                        <a:buSzPts val="2400"/>
                        <a:buFont typeface="Times New Roman"/>
                        <a:buNone/>
                      </a:pPr>
                      <a:r>
                        <a:rPr lang="en-US" sz="2400" b="1" i="0" u="none">
                          <a:solidFill>
                            <a:srgbClr val="0000CC"/>
                          </a:solidFill>
                          <a:latin typeface="Times New Roman"/>
                          <a:ea typeface="Times New Roman"/>
                          <a:cs typeface="Times New Roman"/>
                          <a:sym typeface="Times New Roman"/>
                        </a:rPr>
                        <a:t>29</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66"/>
                    </a:solidFill>
                  </a:tcPr>
                </a:tc>
              </a:tr>
              <a:tr h="538150">
                <a:tc gridSpan="2">
                  <a:txBody>
                    <a:bodyPr/>
                    <a:lstStyle/>
                    <a:p>
                      <a:pPr marL="0" marR="0" lvl="0" indent="0" algn="ctr" rtl="0">
                        <a:lnSpc>
                          <a:spcPct val="100000"/>
                        </a:lnSpc>
                        <a:spcBef>
                          <a:spcPts val="0"/>
                        </a:spcBef>
                        <a:spcAft>
                          <a:spcPts val="0"/>
                        </a:spcAft>
                        <a:buClr>
                          <a:srgbClr val="990033"/>
                        </a:buClr>
                        <a:buSzPts val="2400"/>
                        <a:buFont typeface="Times New Roman"/>
                        <a:buNone/>
                      </a:pPr>
                      <a:r>
                        <a:rPr lang="en-US" sz="2400" b="1" i="0" u="none">
                          <a:solidFill>
                            <a:srgbClr val="990033"/>
                          </a:solidFill>
                          <a:latin typeface="Times New Roman"/>
                          <a:ea typeface="Times New Roman"/>
                          <a:cs typeface="Times New Roman"/>
                          <a:sym typeface="Times New Roman"/>
                        </a:rPr>
                        <a:t>TP.Hồ Chí Minh</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990033"/>
                        </a:buClr>
                        <a:buSzPts val="2400"/>
                        <a:buFont typeface="Times New Roman"/>
                        <a:buNone/>
                      </a:pPr>
                      <a:r>
                        <a:rPr lang="en-US" sz="2400" b="1" i="0" u="none">
                          <a:solidFill>
                            <a:srgbClr val="990033"/>
                          </a:solidFill>
                          <a:latin typeface="Times New Roman"/>
                          <a:ea typeface="Times New Roman"/>
                          <a:cs typeface="Times New Roman"/>
                          <a:sym typeface="Times New Roman"/>
                        </a:rPr>
                        <a:t>26</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FF99"/>
                    </a:solidFill>
                  </a:tcPr>
                </a:tc>
                <a:tc>
                  <a:txBody>
                    <a:bodyPr/>
                    <a:lstStyle/>
                    <a:p>
                      <a:pPr marL="0" marR="0" lvl="0" indent="0" algn="ctr" rtl="0">
                        <a:lnSpc>
                          <a:spcPct val="100000"/>
                        </a:lnSpc>
                        <a:spcBef>
                          <a:spcPts val="0"/>
                        </a:spcBef>
                        <a:spcAft>
                          <a:spcPts val="0"/>
                        </a:spcAft>
                        <a:buClr>
                          <a:srgbClr val="990033"/>
                        </a:buClr>
                        <a:buSzPts val="2400"/>
                        <a:buFont typeface="Times New Roman"/>
                        <a:buNone/>
                      </a:pPr>
                      <a:r>
                        <a:rPr lang="en-US" sz="2400" b="1" i="0" u="none">
                          <a:solidFill>
                            <a:srgbClr val="990033"/>
                          </a:solidFill>
                          <a:latin typeface="Times New Roman"/>
                          <a:ea typeface="Times New Roman"/>
                          <a:cs typeface="Times New Roman"/>
                          <a:sym typeface="Times New Roman"/>
                        </a:rPr>
                        <a:t>27</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66"/>
                    </a:solidFill>
                  </a:tcPr>
                </a:tc>
              </a:tr>
            </a:tbl>
          </a:graphicData>
        </a:graphic>
      </p:graphicFrame>
      <p:sp>
        <p:nvSpPr>
          <p:cNvPr id="346" name="Google Shape;346;p23"/>
          <p:cNvSpPr txBox="1"/>
          <p:nvPr/>
        </p:nvSpPr>
        <p:spPr>
          <a:xfrm>
            <a:off x="0" y="2743200"/>
            <a:ext cx="9144000" cy="1816100"/>
          </a:xfrm>
          <a:prstGeom prst="rect">
            <a:avLst/>
          </a:prstGeom>
          <a:solidFill>
            <a:srgbClr val="CCFF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 So nhiệt độ trung bình vào tháng 1 của Hà Nội  với  Thành phố Hồ Chí Minh.</a:t>
            </a:r>
            <a:endParaRPr/>
          </a:p>
          <a:p>
            <a:pPr marL="0" marR="0" lvl="0" indent="0" algn="l"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 So nhiệt độ trung bình vào tháng 7 của Hà Nội và Thành phố Hồ Chí Minh </a:t>
            </a:r>
            <a:endParaRPr/>
          </a:p>
        </p:txBody>
      </p:sp>
      <p:sp>
        <p:nvSpPr>
          <p:cNvPr id="347" name="Google Shape;347;p23"/>
          <p:cNvSpPr txBox="1"/>
          <p:nvPr/>
        </p:nvSpPr>
        <p:spPr>
          <a:xfrm>
            <a:off x="0" y="4757737"/>
            <a:ext cx="9144000" cy="19383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 Nhiệt độ trung bình vào tháng 1 của Hà Nội thấp hơn nhiều so với của Thành phố Hồ Chí Minh.</a:t>
            </a:r>
            <a:endParaRPr/>
          </a:p>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 Nhiệt độ trung bình vào tháng 7 của Hà Nội và Thành phố Hồ Chí Minh gần bằng nhau.</a:t>
            </a:r>
            <a:endParaRPr/>
          </a:p>
          <a:p>
            <a:pPr marL="0" marR="0" lvl="0" indent="0" algn="l" rtl="0">
              <a:lnSpc>
                <a:spcPct val="100000"/>
              </a:lnSpc>
              <a:spcBef>
                <a:spcPts val="0"/>
              </a:spcBef>
              <a:spcAft>
                <a:spcPts val="0"/>
              </a:spcAft>
              <a:buNone/>
            </a:pPr>
            <a:endParaRPr sz="2400" b="1" i="0" u="none">
              <a:solidFill>
                <a:schemeClr val="dk1"/>
              </a:solidFill>
              <a:latin typeface="Times New Roman"/>
              <a:ea typeface="Times New Roman"/>
              <a:cs typeface="Times New Roman"/>
              <a:sym typeface="Times New Roman"/>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6">
                                            <p:txEl>
                                              <p:pRg st="0" end="0"/>
                                            </p:txEl>
                                          </p:spTgt>
                                        </p:tgtEl>
                                        <p:attrNameLst>
                                          <p:attrName>style.visibility</p:attrName>
                                        </p:attrNameLst>
                                      </p:cBhvr>
                                      <p:to>
                                        <p:strVal val="visible"/>
                                      </p:to>
                                    </p:set>
                                    <p:animEffect transition="in" filter="fade">
                                      <p:cBhvr>
                                        <p:cTn id="7" dur="80"/>
                                        <p:tgtEl>
                                          <p:spTgt spid="3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6">
                                            <p:txEl>
                                              <p:pRg st="1" end="1"/>
                                            </p:txEl>
                                          </p:spTgt>
                                        </p:tgtEl>
                                        <p:attrNameLst>
                                          <p:attrName>style.visibility</p:attrName>
                                        </p:attrNameLst>
                                      </p:cBhvr>
                                      <p:to>
                                        <p:strVal val="visible"/>
                                      </p:to>
                                    </p:set>
                                    <p:animEffect transition="in" filter="fade">
                                      <p:cBhvr>
                                        <p:cTn id="12" dur="80"/>
                                        <p:tgtEl>
                                          <p:spTgt spid="3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7">
                                            <p:txEl>
                                              <p:pRg st="0" end="0"/>
                                            </p:txEl>
                                          </p:spTgt>
                                        </p:tgtEl>
                                        <p:attrNameLst>
                                          <p:attrName>style.visibility</p:attrName>
                                        </p:attrNameLst>
                                      </p:cBhvr>
                                      <p:to>
                                        <p:strVal val="visible"/>
                                      </p:to>
                                    </p:set>
                                    <p:animEffect transition="in" filter="fade">
                                      <p:cBhvr>
                                        <p:cTn id="17" dur="80"/>
                                        <p:tgtEl>
                                          <p:spTgt spid="34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7">
                                            <p:txEl>
                                              <p:pRg st="1" end="1"/>
                                            </p:txEl>
                                          </p:spTgt>
                                        </p:tgtEl>
                                        <p:attrNameLst>
                                          <p:attrName>style.visibility</p:attrName>
                                        </p:attrNameLst>
                                      </p:cBhvr>
                                      <p:to>
                                        <p:strVal val="visible"/>
                                      </p:to>
                                    </p:set>
                                    <p:animEffect transition="in" filter="fade">
                                      <p:cBhvr>
                                        <p:cTn id="22" dur="80"/>
                                        <p:tgtEl>
                                          <p:spTgt spid="34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7">
                                            <p:txEl>
                                              <p:pRg st="2" end="2"/>
                                            </p:txEl>
                                          </p:spTgt>
                                        </p:tgtEl>
                                        <p:attrNameLst>
                                          <p:attrName>style.visibility</p:attrName>
                                        </p:attrNameLst>
                                      </p:cBhvr>
                                      <p:to>
                                        <p:strVal val="visible"/>
                                      </p:to>
                                    </p:set>
                                    <p:animEffect transition="in" filter="fade">
                                      <p:cBhvr>
                                        <p:cTn id="27" dur="80"/>
                                        <p:tgtEl>
                                          <p:spTgt spid="3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graphicFrame>
        <p:nvGraphicFramePr>
          <p:cNvPr id="353" name="Google Shape;353;p24"/>
          <p:cNvGraphicFramePr/>
          <p:nvPr/>
        </p:nvGraphicFramePr>
        <p:xfrm>
          <a:off x="0" y="0"/>
          <a:ext cx="3000000" cy="3000000"/>
        </p:xfrm>
        <a:graphic>
          <a:graphicData uri="http://schemas.openxmlformats.org/drawingml/2006/table">
            <a:tbl>
              <a:tblPr>
                <a:noFill/>
                <a:tableStyleId>{EDB12565-CF72-4E83-9EC0-3A9277EC7375}</a:tableStyleId>
              </a:tblPr>
              <a:tblGrid>
                <a:gridCol w="1524000"/>
                <a:gridCol w="1522400"/>
                <a:gridCol w="3049575"/>
                <a:gridCol w="3048000"/>
              </a:tblGrid>
              <a:tr h="1012825">
                <a:tc gridSpan="2">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Địa điểm</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Nhiệt độ trung bình (</a:t>
                      </a:r>
                      <a:r>
                        <a:rPr lang="en-US" sz="2400" b="1" i="0" u="none" baseline="30000">
                          <a:solidFill>
                            <a:schemeClr val="dk1"/>
                          </a:solidFill>
                          <a:latin typeface="Times New Roman"/>
                          <a:ea typeface="Times New Roman"/>
                          <a:cs typeface="Times New Roman"/>
                          <a:sym typeface="Times New Roman"/>
                        </a:rPr>
                        <a:t>0</a:t>
                      </a:r>
                      <a:r>
                        <a:rPr lang="en-US" sz="2400" b="1" i="0" u="none">
                          <a:solidFill>
                            <a:schemeClr val="dk1"/>
                          </a:solidFill>
                          <a:latin typeface="Times New Roman"/>
                          <a:ea typeface="Times New Roman"/>
                          <a:cs typeface="Times New Roman"/>
                          <a:sym typeface="Times New Roman"/>
                        </a:rPr>
                        <a:t>C)</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tc>
                  <a:txBody>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tr>
              <a:tr h="663575">
                <a:tc>
                  <a:txBody>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a:txBody>
                  <a:tcPr marL="91450" marR="91450" marT="45725" marB="45725"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tc>
                  <a:txBody>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Tháng 1</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99"/>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Tháng 7</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66"/>
                    </a:solidFill>
                  </a:tcPr>
                </a:tc>
              </a:tr>
              <a:tr h="538150">
                <a:tc gridSpan="2">
                  <a:txBody>
                    <a:bodyPr/>
                    <a:lstStyle/>
                    <a:p>
                      <a:pPr marL="0" marR="0" lvl="0" indent="0" algn="l" rtl="0">
                        <a:lnSpc>
                          <a:spcPct val="100000"/>
                        </a:lnSpc>
                        <a:spcBef>
                          <a:spcPts val="0"/>
                        </a:spcBef>
                        <a:spcAft>
                          <a:spcPts val="0"/>
                        </a:spcAft>
                        <a:buClr>
                          <a:srgbClr val="0000CC"/>
                        </a:buClr>
                        <a:buSzPts val="2400"/>
                        <a:buFont typeface="Times New Roman"/>
                        <a:buNone/>
                      </a:pPr>
                      <a:r>
                        <a:rPr lang="en-US" sz="2400" b="1" i="0" u="none">
                          <a:solidFill>
                            <a:srgbClr val="0000CC"/>
                          </a:solidFill>
                          <a:latin typeface="Times New Roman"/>
                          <a:ea typeface="Times New Roman"/>
                          <a:cs typeface="Times New Roman"/>
                          <a:sym typeface="Times New Roman"/>
                        </a:rPr>
                        <a:t>           Hà Nội</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CC"/>
                        </a:buClr>
                        <a:buSzPts val="2400"/>
                        <a:buFont typeface="Times New Roman"/>
                        <a:buNone/>
                      </a:pPr>
                      <a:r>
                        <a:rPr lang="en-US" sz="2400" b="1" i="0" u="none">
                          <a:solidFill>
                            <a:srgbClr val="0000CC"/>
                          </a:solidFill>
                          <a:latin typeface="Times New Roman"/>
                          <a:ea typeface="Times New Roman"/>
                          <a:cs typeface="Times New Roman"/>
                          <a:sym typeface="Times New Roman"/>
                        </a:rPr>
                        <a:t>16</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99"/>
                    </a:solidFill>
                  </a:tcPr>
                </a:tc>
                <a:tc>
                  <a:txBody>
                    <a:bodyPr/>
                    <a:lstStyle/>
                    <a:p>
                      <a:pPr marL="0" marR="0" lvl="0" indent="0" algn="ctr" rtl="0">
                        <a:lnSpc>
                          <a:spcPct val="100000"/>
                        </a:lnSpc>
                        <a:spcBef>
                          <a:spcPts val="0"/>
                        </a:spcBef>
                        <a:spcAft>
                          <a:spcPts val="0"/>
                        </a:spcAft>
                        <a:buClr>
                          <a:srgbClr val="0000CC"/>
                        </a:buClr>
                        <a:buSzPts val="2400"/>
                        <a:buFont typeface="Times New Roman"/>
                        <a:buNone/>
                      </a:pPr>
                      <a:r>
                        <a:rPr lang="en-US" sz="2400" b="1" i="0" u="none">
                          <a:solidFill>
                            <a:srgbClr val="0000CC"/>
                          </a:solidFill>
                          <a:latin typeface="Times New Roman"/>
                          <a:ea typeface="Times New Roman"/>
                          <a:cs typeface="Times New Roman"/>
                          <a:sym typeface="Times New Roman"/>
                        </a:rPr>
                        <a:t>29</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66"/>
                    </a:solidFill>
                  </a:tcPr>
                </a:tc>
              </a:tr>
              <a:tr h="538150">
                <a:tc gridSpan="2">
                  <a:txBody>
                    <a:bodyPr/>
                    <a:lstStyle/>
                    <a:p>
                      <a:pPr marL="0" marR="0" lvl="0" indent="0" algn="ctr" rtl="0">
                        <a:lnSpc>
                          <a:spcPct val="100000"/>
                        </a:lnSpc>
                        <a:spcBef>
                          <a:spcPts val="0"/>
                        </a:spcBef>
                        <a:spcAft>
                          <a:spcPts val="0"/>
                        </a:spcAft>
                        <a:buClr>
                          <a:srgbClr val="990033"/>
                        </a:buClr>
                        <a:buSzPts val="2400"/>
                        <a:buFont typeface="Times New Roman"/>
                        <a:buNone/>
                      </a:pPr>
                      <a:r>
                        <a:rPr lang="en-US" sz="2400" b="1" i="0" u="none">
                          <a:solidFill>
                            <a:srgbClr val="990033"/>
                          </a:solidFill>
                          <a:latin typeface="Times New Roman"/>
                          <a:ea typeface="Times New Roman"/>
                          <a:cs typeface="Times New Roman"/>
                          <a:sym typeface="Times New Roman"/>
                        </a:rPr>
                        <a:t>TP.Hồ Chí Minh</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990033"/>
                        </a:buClr>
                        <a:buSzPts val="2400"/>
                        <a:buFont typeface="Times New Roman"/>
                        <a:buNone/>
                      </a:pPr>
                      <a:r>
                        <a:rPr lang="en-US" sz="2400" b="1" i="0" u="none">
                          <a:solidFill>
                            <a:srgbClr val="990033"/>
                          </a:solidFill>
                          <a:latin typeface="Times New Roman"/>
                          <a:ea typeface="Times New Roman"/>
                          <a:cs typeface="Times New Roman"/>
                          <a:sym typeface="Times New Roman"/>
                        </a:rPr>
                        <a:t>26</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FF99"/>
                    </a:solidFill>
                  </a:tcPr>
                </a:tc>
                <a:tc>
                  <a:txBody>
                    <a:bodyPr/>
                    <a:lstStyle/>
                    <a:p>
                      <a:pPr marL="0" marR="0" lvl="0" indent="0" algn="ctr" rtl="0">
                        <a:lnSpc>
                          <a:spcPct val="100000"/>
                        </a:lnSpc>
                        <a:spcBef>
                          <a:spcPts val="0"/>
                        </a:spcBef>
                        <a:spcAft>
                          <a:spcPts val="0"/>
                        </a:spcAft>
                        <a:buClr>
                          <a:srgbClr val="990033"/>
                        </a:buClr>
                        <a:buSzPts val="2400"/>
                        <a:buFont typeface="Times New Roman"/>
                        <a:buNone/>
                      </a:pPr>
                      <a:r>
                        <a:rPr lang="en-US" sz="2400" b="1" i="0" u="none">
                          <a:solidFill>
                            <a:srgbClr val="990033"/>
                          </a:solidFill>
                          <a:latin typeface="Times New Roman"/>
                          <a:ea typeface="Times New Roman"/>
                          <a:cs typeface="Times New Roman"/>
                          <a:sym typeface="Times New Roman"/>
                        </a:rPr>
                        <a:t>27</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66"/>
                    </a:solidFill>
                  </a:tcPr>
                </a:tc>
              </a:tr>
            </a:tbl>
          </a:graphicData>
        </a:graphic>
      </p:graphicFrame>
      <p:sp>
        <p:nvSpPr>
          <p:cNvPr id="354" name="Google Shape;354;p24"/>
          <p:cNvSpPr txBox="1"/>
          <p:nvPr/>
        </p:nvSpPr>
        <p:spPr>
          <a:xfrm>
            <a:off x="0" y="2819400"/>
            <a:ext cx="9144000" cy="3108325"/>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 Vào khoảng tháng 1, ở miền Bắc có gió mùa đông bắc tạo ra khí hậu mùa đông, trời lạnh, ít mưa.</a:t>
            </a:r>
            <a:endParaRPr/>
          </a:p>
          <a:p>
            <a:pPr marL="0" marR="0" lvl="0" indent="0" algn="l"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 Vào khoảng tháng 7, ở miền Bắc có gió mùa đông nam tạo ra khí hậu mùa hạ, trời nóng và nhiều mưa.</a:t>
            </a:r>
            <a:endParaRPr/>
          </a:p>
          <a:p>
            <a:pPr marL="0" marR="0" lvl="0" indent="0" algn="l"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 ở miền Nam vào khoảng tháng 1 có gió đông nam, tháng 7 có gió tây nam, khí hậu nóng quanh năm, có một mùa mưa và một mùa khô.</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8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5"/>
          <p:cNvSpPr txBox="1">
            <a:spLocks noGrp="1"/>
          </p:cNvSpPr>
          <p:nvPr>
            <p:ph type="body" idx="1"/>
          </p:nvPr>
        </p:nvSpPr>
        <p:spPr>
          <a:xfrm>
            <a:off x="0" y="0"/>
            <a:ext cx="9144000" cy="6858000"/>
          </a:xfrm>
          <a:prstGeom prst="rect">
            <a:avLst/>
          </a:prstGeom>
          <a:solidFill>
            <a:srgbClr val="FFFF66"/>
          </a:solid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900"/>
              <a:buFont typeface="Times New Roman"/>
              <a:buChar char="•"/>
            </a:pPr>
            <a:r>
              <a:rPr lang="en-US" sz="2900" b="1" i="0" u="none">
                <a:solidFill>
                  <a:schemeClr val="dk1"/>
                </a:solidFill>
                <a:latin typeface="Times New Roman"/>
                <a:ea typeface="Times New Roman"/>
                <a:cs typeface="Times New Roman"/>
                <a:sym typeface="Times New Roman"/>
              </a:rPr>
              <a:t>Khí hậu nước ta có sự khác biệt giữa hai miền Nam, Bắc còn do ảnh hưởng của dãy núi Bạch Mã. Dãy núi này kéo dài ra đến biển, nằm giữa hai thành phố Huế và Đà Nẵng tạo thành một bức tường chắn gió. </a:t>
            </a:r>
            <a:endParaRPr/>
          </a:p>
          <a:p>
            <a:pPr marL="342900" lvl="0" indent="-342900" algn="l" rtl="0">
              <a:lnSpc>
                <a:spcPct val="100000"/>
              </a:lnSpc>
              <a:spcBef>
                <a:spcPts val="580"/>
              </a:spcBef>
              <a:spcAft>
                <a:spcPts val="0"/>
              </a:spcAft>
              <a:buClr>
                <a:schemeClr val="dk1"/>
              </a:buClr>
              <a:buSzPts val="2900"/>
              <a:buFont typeface="Times New Roman"/>
              <a:buChar char="•"/>
            </a:pPr>
            <a:r>
              <a:rPr lang="en-US" sz="2900" b="1" i="0" u="none">
                <a:solidFill>
                  <a:schemeClr val="dk1"/>
                </a:solidFill>
                <a:latin typeface="Times New Roman"/>
                <a:ea typeface="Times New Roman"/>
                <a:cs typeface="Times New Roman"/>
                <a:sym typeface="Times New Roman"/>
              </a:rPr>
              <a:t>Khi gió mùa đông bắc thổi tới đây, ít khi vượt qua được dãy núi này. Vì vậy, phía bắc của núi (miền Bắc) có mùa đông lạnh còn phía nam của dãy Bạch Mã (miền Nam) lại nóng quanh năm. Cũng vì thế dãy núi này được coi là ranh giới khí hậu giữa hai miền Bắc - Nam nước ta.</a:t>
            </a:r>
            <a:endParaRPr/>
          </a:p>
          <a:p>
            <a:pPr marL="342900" lvl="0" indent="-342900" algn="l" rtl="0">
              <a:lnSpc>
                <a:spcPct val="100000"/>
              </a:lnSpc>
              <a:spcBef>
                <a:spcPts val="580"/>
              </a:spcBef>
              <a:spcAft>
                <a:spcPts val="0"/>
              </a:spcAft>
              <a:buClr>
                <a:schemeClr val="dk1"/>
              </a:buClr>
              <a:buSzPts val="2900"/>
              <a:buFont typeface="Times New Roman"/>
              <a:buChar char="•"/>
            </a:pPr>
            <a:r>
              <a:rPr lang="en-US" sz="2900" b="1" i="0" u="none">
                <a:solidFill>
                  <a:schemeClr val="dk1"/>
                </a:solidFill>
                <a:latin typeface="Times New Roman"/>
                <a:ea typeface="Times New Roman"/>
                <a:cs typeface="Times New Roman"/>
                <a:sym typeface="Times New Roman"/>
              </a:rPr>
              <a:t>- </a:t>
            </a:r>
            <a:r>
              <a:rPr lang="en-US" sz="2900" b="1" i="1" u="none">
                <a:solidFill>
                  <a:schemeClr val="dk1"/>
                </a:solidFill>
                <a:latin typeface="Times New Roman"/>
                <a:ea typeface="Times New Roman"/>
                <a:cs typeface="Times New Roman"/>
                <a:sym typeface="Times New Roman"/>
              </a:rPr>
              <a:t>Khí hậu nước ta có sự khác biệt giữa miền Bắc và Miền Nam. Miền Bắc có mùa đông lạnh, mưa phùn; miền Nam nóng quanh năm với mùa mưa và mùa khô rõ rệt.</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9"/>
                                        </p:tgtEl>
                                        <p:attrNameLst>
                                          <p:attrName>style.visibility</p:attrName>
                                        </p:attrNameLst>
                                      </p:cBhvr>
                                      <p:to>
                                        <p:strVal val="visible"/>
                                      </p:to>
                                    </p:set>
                                    <p:animEffect transition="in" filter="fade">
                                      <p:cBhvr>
                                        <p:cTn id="7" dur="80"/>
                                        <p:tgtEl>
                                          <p:spTgt spid="3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9">
                                            <p:txEl>
                                              <p:pRg st="0" end="0"/>
                                            </p:txEl>
                                          </p:spTgt>
                                        </p:tgtEl>
                                        <p:attrNameLst>
                                          <p:attrName>style.visibility</p:attrName>
                                        </p:attrNameLst>
                                      </p:cBhvr>
                                      <p:to>
                                        <p:strVal val="visible"/>
                                      </p:to>
                                    </p:set>
                                    <p:animEffect transition="in" filter="fade">
                                      <p:cBhvr>
                                        <p:cTn id="12" dur="80"/>
                                        <p:tgtEl>
                                          <p:spTgt spid="35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9">
                                            <p:txEl>
                                              <p:pRg st="1" end="1"/>
                                            </p:txEl>
                                          </p:spTgt>
                                        </p:tgtEl>
                                        <p:attrNameLst>
                                          <p:attrName>style.visibility</p:attrName>
                                        </p:attrNameLst>
                                      </p:cBhvr>
                                      <p:to>
                                        <p:strVal val="visible"/>
                                      </p:to>
                                    </p:set>
                                    <p:animEffect transition="in" filter="fade">
                                      <p:cBhvr>
                                        <p:cTn id="17" dur="80"/>
                                        <p:tgtEl>
                                          <p:spTgt spid="35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9">
                                            <p:txEl>
                                              <p:pRg st="2" end="2"/>
                                            </p:txEl>
                                          </p:spTgt>
                                        </p:tgtEl>
                                        <p:attrNameLst>
                                          <p:attrName>style.visibility</p:attrName>
                                        </p:attrNameLst>
                                      </p:cBhvr>
                                      <p:to>
                                        <p:strVal val="visible"/>
                                      </p:to>
                                    </p:set>
                                    <p:animEffect transition="in" filter="fade">
                                      <p:cBhvr>
                                        <p:cTn id="22" dur="80"/>
                                        <p:tgtEl>
                                          <p:spTgt spid="3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2"/>
              </a:solidFill>
              <a:latin typeface="Arial"/>
              <a:ea typeface="Arial"/>
              <a:cs typeface="Arial"/>
              <a:sym typeface="Arial"/>
            </a:endParaRPr>
          </a:p>
        </p:txBody>
      </p:sp>
      <p:sp>
        <p:nvSpPr>
          <p:cNvPr id="366" name="Google Shape;366;p2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pic>
        <p:nvPicPr>
          <p:cNvPr id="367" name="Google Shape;367;p2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68" name="Google Shape;368;p26"/>
          <p:cNvSpPr txBox="1"/>
          <p:nvPr/>
        </p:nvSpPr>
        <p:spPr>
          <a:xfrm>
            <a:off x="6477000" y="381000"/>
            <a:ext cx="1041400" cy="5794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3200"/>
              <a:buFont typeface="Times New Roman"/>
              <a:buNone/>
            </a:pPr>
            <a:r>
              <a:rPr lang="en-US" sz="3200" b="0" i="0" u="none">
                <a:solidFill>
                  <a:srgbClr val="0000CC"/>
                </a:solidFill>
                <a:latin typeface="Times New Roman"/>
                <a:ea typeface="Times New Roman"/>
                <a:cs typeface="Times New Roman"/>
                <a:sym typeface="Times New Roman"/>
              </a:rPr>
              <a:t>lũ lụt</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fade">
                                      <p:cBhvr>
                                        <p:cTn id="7" dur="8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7"/>
          <p:cNvSpPr txBox="1">
            <a:spLocks noGrp="1"/>
          </p:cNvSpPr>
          <p:nvPr>
            <p:ph type="title"/>
          </p:nvPr>
        </p:nvSpPr>
        <p:spPr>
          <a:xfrm>
            <a:off x="457200" y="914400"/>
            <a:ext cx="8229600" cy="50323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000"/>
              <a:buFont typeface="Times New Roman"/>
              <a:buNone/>
            </a:pPr>
            <a:r>
              <a:rPr lang="en-US" sz="4000" b="1" i="0" u="none">
                <a:solidFill>
                  <a:schemeClr val="dk2"/>
                </a:solidFill>
                <a:latin typeface="Times New Roman"/>
                <a:ea typeface="Times New Roman"/>
                <a:cs typeface="Times New Roman"/>
                <a:sym typeface="Times New Roman"/>
              </a:rPr>
              <a:t>Ảnh hưởng của khí hậu</a:t>
            </a:r>
            <a:endParaRPr/>
          </a:p>
        </p:txBody>
      </p:sp>
      <p:sp>
        <p:nvSpPr>
          <p:cNvPr id="375" name="Google Shape;375;p27"/>
          <p:cNvSpPr txBox="1">
            <a:spLocks noGrp="1"/>
          </p:cNvSpPr>
          <p:nvPr>
            <p:ph type="body" idx="1"/>
          </p:nvPr>
        </p:nvSpPr>
        <p:spPr>
          <a:xfrm>
            <a:off x="0" y="1600200"/>
            <a:ext cx="9144000" cy="452596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4000"/>
              <a:buFont typeface="Noto Sans Symbols"/>
              <a:buChar char="❖"/>
            </a:pPr>
            <a:r>
              <a:rPr lang="en-US" sz="4000" b="1" i="0" u="none">
                <a:solidFill>
                  <a:schemeClr val="dk1"/>
                </a:solidFill>
                <a:latin typeface="Times New Roman"/>
                <a:ea typeface="Times New Roman"/>
                <a:cs typeface="Times New Roman"/>
                <a:sym typeface="Times New Roman"/>
              </a:rPr>
              <a:t>  Khí hậu nước ta nóng và mưa nhiều nên cây cối dễ phát triển.</a:t>
            </a:r>
            <a:endParaRPr/>
          </a:p>
          <a:p>
            <a:pPr marL="342900" lvl="0" indent="-342900" algn="l" rtl="0">
              <a:lnSpc>
                <a:spcPct val="100000"/>
              </a:lnSpc>
              <a:spcBef>
                <a:spcPts val="800"/>
              </a:spcBef>
              <a:spcAft>
                <a:spcPts val="0"/>
              </a:spcAft>
              <a:buClr>
                <a:srgbClr val="0000CC"/>
              </a:buClr>
              <a:buSzPts val="4000"/>
              <a:buFont typeface="Noto Sans Symbols"/>
              <a:buChar char="❖"/>
            </a:pPr>
            <a:r>
              <a:rPr lang="en-US" sz="4000" b="1" i="0" u="none">
                <a:solidFill>
                  <a:srgbClr val="0000CC"/>
                </a:solidFill>
                <a:latin typeface="Times New Roman"/>
                <a:ea typeface="Times New Roman"/>
                <a:cs typeface="Times New Roman"/>
                <a:sym typeface="Times New Roman"/>
              </a:rPr>
              <a:t> Tuy vậy, hằng năm thường có bão, có năm mưa lớn gây lũ lụt, có năm lại xảy ra hạn hán làm ảnh hưởng đến đời sống và hoạt động sản xuất của con người.</a:t>
            </a:r>
            <a:endParaRPr/>
          </a:p>
        </p:txBody>
      </p:sp>
      <p:sp>
        <p:nvSpPr>
          <p:cNvPr id="376" name="Google Shape;376;p27"/>
          <p:cNvSpPr txBox="1"/>
          <p:nvPr/>
        </p:nvSpPr>
        <p:spPr>
          <a:xfrm>
            <a:off x="533400" y="228600"/>
            <a:ext cx="8229600" cy="533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4400"/>
              <a:buFont typeface="Times New Roman"/>
              <a:buNone/>
            </a:pPr>
            <a:r>
              <a:rPr lang="en-US" sz="4400" b="0" i="0" u="none">
                <a:solidFill>
                  <a:srgbClr val="FF0000"/>
                </a:solidFill>
                <a:latin typeface="Times New Roman"/>
                <a:ea typeface="Times New Roman"/>
                <a:cs typeface="Times New Roman"/>
                <a:sym typeface="Times New Roman"/>
              </a:rPr>
              <a:t>CÂU NÀO ĐÚNG ?</a:t>
            </a:r>
            <a:endParaRPr/>
          </a:p>
        </p:txBody>
      </p:sp>
      <p:sp>
        <p:nvSpPr>
          <p:cNvPr id="377" name="Google Shape;377;p27"/>
          <p:cNvSpPr/>
          <p:nvPr/>
        </p:nvSpPr>
        <p:spPr>
          <a:xfrm>
            <a:off x="7848600" y="2209800"/>
            <a:ext cx="1066800" cy="914400"/>
          </a:xfrm>
          <a:prstGeom prst="irregularSeal2">
            <a:avLst/>
          </a:prstGeom>
          <a:solidFill>
            <a:srgbClr val="0000C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Times New Roman"/>
              <a:buNone/>
            </a:pPr>
            <a:r>
              <a:rPr lang="en-US" sz="3600" b="1" i="0" u="none">
                <a:solidFill>
                  <a:srgbClr val="FFFF00"/>
                </a:solidFill>
                <a:latin typeface="Times New Roman"/>
                <a:ea typeface="Times New Roman"/>
                <a:cs typeface="Times New Roman"/>
                <a:sym typeface="Times New Roman"/>
              </a:rPr>
              <a:t>Đ</a:t>
            </a:r>
            <a:endParaRPr/>
          </a:p>
        </p:txBody>
      </p:sp>
      <p:sp>
        <p:nvSpPr>
          <p:cNvPr id="378" name="Google Shape;378;p27"/>
          <p:cNvSpPr/>
          <p:nvPr/>
        </p:nvSpPr>
        <p:spPr>
          <a:xfrm>
            <a:off x="8077200" y="5257800"/>
            <a:ext cx="1066800" cy="914400"/>
          </a:xfrm>
          <a:prstGeom prst="irregularSeal2">
            <a:avLst/>
          </a:prstGeom>
          <a:solidFill>
            <a:srgbClr val="0000C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Times New Roman"/>
              <a:buNone/>
            </a:pPr>
            <a:r>
              <a:rPr lang="en-US" sz="3600" b="1" i="0" u="none">
                <a:solidFill>
                  <a:srgbClr val="FFFF00"/>
                </a:solidFill>
                <a:latin typeface="Times New Roman"/>
                <a:ea typeface="Times New Roman"/>
                <a:cs typeface="Times New Roman"/>
                <a:sym typeface="Times New Roman"/>
              </a:rPr>
              <a:t>Đ</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4"/>
                                        </p:tgtEl>
                                        <p:attrNameLst>
                                          <p:attrName>style.visibility</p:attrName>
                                        </p:attrNameLst>
                                      </p:cBhvr>
                                      <p:to>
                                        <p:strVal val="visible"/>
                                      </p:to>
                                    </p:set>
                                    <p:animEffect transition="in" filter="fade">
                                      <p:cBhvr>
                                        <p:cTn id="7" dur="80"/>
                                        <p:tgtEl>
                                          <p:spTgt spid="3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5">
                                            <p:txEl>
                                              <p:pRg st="0" end="0"/>
                                            </p:txEl>
                                          </p:spTgt>
                                        </p:tgtEl>
                                        <p:attrNameLst>
                                          <p:attrName>style.visibility</p:attrName>
                                        </p:attrNameLst>
                                      </p:cBhvr>
                                      <p:to>
                                        <p:strVal val="visible"/>
                                      </p:to>
                                    </p:set>
                                    <p:animEffect transition="in" filter="fade">
                                      <p:cBhvr>
                                        <p:cTn id="12" dur="80"/>
                                        <p:tgtEl>
                                          <p:spTgt spid="37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5">
                                            <p:txEl>
                                              <p:pRg st="1" end="1"/>
                                            </p:txEl>
                                          </p:spTgt>
                                        </p:tgtEl>
                                        <p:attrNameLst>
                                          <p:attrName>style.visibility</p:attrName>
                                        </p:attrNameLst>
                                      </p:cBhvr>
                                      <p:to>
                                        <p:strVal val="visible"/>
                                      </p:to>
                                    </p:set>
                                    <p:animEffect transition="in" filter="fade">
                                      <p:cBhvr>
                                        <p:cTn id="17" dur="80"/>
                                        <p:tgtEl>
                                          <p:spTgt spid="37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77"/>
                                        </p:tgtEl>
                                        <p:attrNameLst>
                                          <p:attrName>style.visibility</p:attrName>
                                        </p:attrNameLst>
                                      </p:cBhvr>
                                      <p:to>
                                        <p:strVal val="visible"/>
                                      </p:to>
                                    </p:set>
                                    <p:anim calcmode="lin" valueType="num">
                                      <p:cBhvr additive="base">
                                        <p:cTn id="22" dur="500"/>
                                        <p:tgtEl>
                                          <p:spTgt spid="377"/>
                                        </p:tgtEl>
                                        <p:attrNameLst>
                                          <p:attrName>ppt_w</p:attrName>
                                        </p:attrNameLst>
                                      </p:cBhvr>
                                      <p:tavLst>
                                        <p:tav tm="0">
                                          <p:val>
                                            <p:strVal val="0"/>
                                          </p:val>
                                        </p:tav>
                                        <p:tav tm="100000">
                                          <p:val>
                                            <p:strVal val="#ppt_w"/>
                                          </p:val>
                                        </p:tav>
                                      </p:tavLst>
                                    </p:anim>
                                    <p:anim calcmode="lin" valueType="num">
                                      <p:cBhvr additive="base">
                                        <p:cTn id="23" dur="500"/>
                                        <p:tgtEl>
                                          <p:spTgt spid="377"/>
                                        </p:tgtEl>
                                        <p:attrNameLst>
                                          <p:attrName>ppt_h</p:attrName>
                                        </p:attrNameLst>
                                      </p:cBhvr>
                                      <p:tavLst>
                                        <p:tav tm="0">
                                          <p:val>
                                            <p:str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378"/>
                                        </p:tgtEl>
                                        <p:attrNameLst>
                                          <p:attrName>style.visibility</p:attrName>
                                        </p:attrNameLst>
                                      </p:cBhvr>
                                      <p:to>
                                        <p:strVal val="visible"/>
                                      </p:to>
                                    </p:set>
                                    <p:anim calcmode="lin" valueType="num">
                                      <p:cBhvr additive="base">
                                        <p:cTn id="28" dur="500"/>
                                        <p:tgtEl>
                                          <p:spTgt spid="378"/>
                                        </p:tgtEl>
                                        <p:attrNameLst>
                                          <p:attrName>ppt_w</p:attrName>
                                        </p:attrNameLst>
                                      </p:cBhvr>
                                      <p:tavLst>
                                        <p:tav tm="0">
                                          <p:val>
                                            <p:strVal val="0"/>
                                          </p:val>
                                        </p:tav>
                                        <p:tav tm="100000">
                                          <p:val>
                                            <p:strVal val="#ppt_w"/>
                                          </p:val>
                                        </p:tav>
                                      </p:tavLst>
                                    </p:anim>
                                    <p:anim calcmode="lin" valueType="num">
                                      <p:cBhvr additive="base">
                                        <p:cTn id="29" dur="500"/>
                                        <p:tgtEl>
                                          <p:spTgt spid="37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8"/>
          <p:cNvSpPr txBox="1">
            <a:spLocks noGrp="1"/>
          </p:cNvSpPr>
          <p:nvPr>
            <p:ph type="title"/>
          </p:nvPr>
        </p:nvSpPr>
        <p:spPr>
          <a:xfrm>
            <a:off x="304800" y="55626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3200"/>
              <a:buFont typeface="Times New Roman"/>
              <a:buNone/>
            </a:pPr>
            <a:r>
              <a:rPr lang="en-US" sz="3200" b="1" i="0" u="none">
                <a:solidFill>
                  <a:srgbClr val="FF0000"/>
                </a:solidFill>
                <a:latin typeface="Times New Roman"/>
                <a:ea typeface="Times New Roman"/>
                <a:cs typeface="Times New Roman"/>
                <a:sym typeface="Times New Roman"/>
              </a:rPr>
              <a:t>Mưa lớn gây lũ lụt làm ảnh hưởng đến đời sống và hoạt động sản xuất của con người</a:t>
            </a:r>
            <a:endParaRPr/>
          </a:p>
        </p:txBody>
      </p:sp>
      <p:sp>
        <p:nvSpPr>
          <p:cNvPr id="385" name="Google Shape;385;p28"/>
          <p:cNvSpPr txBox="1"/>
          <p:nvPr/>
        </p:nvSpPr>
        <p:spPr>
          <a:xfrm>
            <a:off x="990600" y="0"/>
            <a:ext cx="7207250" cy="1066800"/>
          </a:xfrm>
          <a:prstGeom prst="rect">
            <a:avLst/>
          </a:prstGeom>
          <a:noFill/>
          <a:ln>
            <a:noFill/>
          </a:ln>
        </p:spPr>
        <p:txBody>
          <a:bodyPr spcFirstLastPara="1" wrap="square" lIns="91425" tIns="45700" rIns="91425" bIns="45700" anchor="t" anchorCtr="0">
            <a:spAutoFit/>
          </a:bodyPr>
          <a:lstStyle/>
          <a:p>
            <a:pPr marL="0" marR="0" lvl="0" indent="-203200" algn="l" rtl="0">
              <a:lnSpc>
                <a:spcPct val="100000"/>
              </a:lnSpc>
              <a:spcBef>
                <a:spcPts val="0"/>
              </a:spcBef>
              <a:spcAft>
                <a:spcPts val="0"/>
              </a:spcAft>
              <a:buClr>
                <a:schemeClr val="dk1"/>
              </a:buClr>
              <a:buSzPts val="3200"/>
              <a:buFont typeface="Times New Roman"/>
              <a:buChar char="•"/>
            </a:pPr>
            <a:r>
              <a:rPr lang="en-US" sz="3200" b="1" i="1" u="none">
                <a:solidFill>
                  <a:schemeClr val="dk1"/>
                </a:solidFill>
                <a:latin typeface="Times New Roman"/>
                <a:ea typeface="Times New Roman"/>
                <a:cs typeface="Times New Roman"/>
                <a:sym typeface="Times New Roman"/>
              </a:rPr>
              <a:t>Lũ lụt, hạn hán gây ra những thiệt hại gì cho đời sống và sản xuất ?</a:t>
            </a:r>
            <a:endParaRPr/>
          </a:p>
        </p:txBody>
      </p:sp>
      <p:pic>
        <p:nvPicPr>
          <p:cNvPr id="386" name="Google Shape;386;p28" descr="http://images.vietnamnet.vn/dataimages/200710/original/images1423938_luNA.jpg"/>
          <p:cNvPicPr preferRelativeResize="0">
            <a:picLocks noGrp="1"/>
          </p:cNvPicPr>
          <p:nvPr>
            <p:ph type="body" idx="1"/>
          </p:nvPr>
        </p:nvPicPr>
        <p:blipFill rotWithShape="1">
          <a:blip r:embed="rId3">
            <a:alphaModFix/>
          </a:blip>
          <a:srcRect/>
          <a:stretch/>
        </p:blipFill>
        <p:spPr>
          <a:xfrm>
            <a:off x="228600" y="1143000"/>
            <a:ext cx="4267200" cy="4191000"/>
          </a:xfrm>
          <a:prstGeom prst="rect">
            <a:avLst/>
          </a:prstGeom>
          <a:noFill/>
          <a:ln>
            <a:noFill/>
          </a:ln>
        </p:spPr>
      </p:pic>
      <p:pic>
        <p:nvPicPr>
          <p:cNvPr id="387" name="Google Shape;387;p28" descr="small_127"/>
          <p:cNvPicPr preferRelativeResize="0">
            <a:picLocks noGrp="1"/>
          </p:cNvPicPr>
          <p:nvPr>
            <p:ph type="body" idx="2"/>
          </p:nvPr>
        </p:nvPicPr>
        <p:blipFill rotWithShape="1">
          <a:blip r:embed="rId4">
            <a:alphaModFix/>
          </a:blip>
          <a:srcRect/>
          <a:stretch/>
        </p:blipFill>
        <p:spPr>
          <a:xfrm>
            <a:off x="4648200" y="1143000"/>
            <a:ext cx="4267200" cy="4114800"/>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4"/>
                                        </p:tgtEl>
                                        <p:attrNameLst>
                                          <p:attrName>style.visibility</p:attrName>
                                        </p:attrNameLst>
                                      </p:cBhvr>
                                      <p:to>
                                        <p:strVal val="visible"/>
                                      </p:to>
                                    </p:set>
                                    <p:animEffect transition="in" filter="fade">
                                      <p:cBhvr>
                                        <p:cTn id="7" dur="80"/>
                                        <p:tgtEl>
                                          <p:spTgt spid="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2800"/>
              <a:buFont typeface="Times New Roman"/>
              <a:buNone/>
            </a:pPr>
            <a:r>
              <a:rPr lang="en-US" sz="2800" b="1" i="0" u="none">
                <a:solidFill>
                  <a:schemeClr val="dk2"/>
                </a:solidFill>
                <a:latin typeface="Times New Roman"/>
                <a:ea typeface="Times New Roman"/>
                <a:cs typeface="Times New Roman"/>
                <a:sym typeface="Times New Roman"/>
              </a:rPr>
              <a:t>Ảnh hưởng của khí hậu đối với đời sống và hoạt động sản xuất của con người</a:t>
            </a:r>
            <a:r>
              <a:rPr lang="en-US" sz="2800" b="0" i="0" u="none">
                <a:solidFill>
                  <a:schemeClr val="dk2"/>
                </a:solidFill>
                <a:latin typeface="Times New Roman"/>
                <a:ea typeface="Times New Roman"/>
                <a:cs typeface="Times New Roman"/>
                <a:sym typeface="Times New Roman"/>
              </a:rPr>
              <a:t> </a:t>
            </a:r>
            <a:r>
              <a:rPr lang="en-US" sz="2800" b="1" i="0" u="none">
                <a:solidFill>
                  <a:schemeClr val="dk2"/>
                </a:solidFill>
                <a:latin typeface="Times New Roman"/>
                <a:ea typeface="Times New Roman"/>
                <a:cs typeface="Times New Roman"/>
                <a:sym typeface="Times New Roman"/>
              </a:rPr>
              <a:t>ra sao?</a:t>
            </a:r>
            <a:br>
              <a:rPr lang="en-US" sz="2800" b="1" i="0" u="none">
                <a:solidFill>
                  <a:schemeClr val="dk2"/>
                </a:solidFill>
                <a:latin typeface="Times New Roman"/>
                <a:ea typeface="Times New Roman"/>
                <a:cs typeface="Times New Roman"/>
                <a:sym typeface="Times New Roman"/>
              </a:rPr>
            </a:br>
            <a:endParaRPr/>
          </a:p>
        </p:txBody>
      </p:sp>
      <p:pic>
        <p:nvPicPr>
          <p:cNvPr id="394" name="Google Shape;394;p29" descr="http://www.va21.org/pictures/20041130115313.jpg"/>
          <p:cNvPicPr preferRelativeResize="0">
            <a:picLocks noGrp="1"/>
          </p:cNvPicPr>
          <p:nvPr>
            <p:ph type="body" idx="1"/>
          </p:nvPr>
        </p:nvPicPr>
        <p:blipFill rotWithShape="1">
          <a:blip r:embed="rId3">
            <a:alphaModFix/>
          </a:blip>
          <a:srcRect/>
          <a:stretch/>
        </p:blipFill>
        <p:spPr>
          <a:xfrm>
            <a:off x="838200" y="1143000"/>
            <a:ext cx="7620000" cy="5370512"/>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animEffect transition="in" filter="fade">
                                      <p:cBhvr>
                                        <p:cTn id="7" dur="1000"/>
                                        <p:tgtEl>
                                          <p:spTgt spid="3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3"/>
                                        </p:tgtEl>
                                        <p:attrNameLst>
                                          <p:attrName>style.visibility</p:attrName>
                                        </p:attrNameLst>
                                      </p:cBhvr>
                                      <p:to>
                                        <p:strVal val="visible"/>
                                      </p:to>
                                    </p:set>
                                    <p:animEffect transition="in" filter="fade">
                                      <p:cBhvr>
                                        <p:cTn id="12" dur="8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3" descr="Zed_Art-Digital_00252"/>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11" name="Google Shape;111;p3" descr="zeepaard03"/>
          <p:cNvPicPr preferRelativeResize="0"/>
          <p:nvPr/>
        </p:nvPicPr>
        <p:blipFill rotWithShape="1">
          <a:blip r:embed="rId4">
            <a:alphaModFix/>
          </a:blip>
          <a:srcRect/>
          <a:stretch/>
        </p:blipFill>
        <p:spPr>
          <a:xfrm>
            <a:off x="228600" y="2438400"/>
            <a:ext cx="1009650" cy="1704975"/>
          </a:xfrm>
          <a:prstGeom prst="rect">
            <a:avLst/>
          </a:prstGeom>
          <a:noFill/>
          <a:ln>
            <a:noFill/>
          </a:ln>
        </p:spPr>
      </p:pic>
      <p:pic>
        <p:nvPicPr>
          <p:cNvPr id="112" name="Google Shape;112;p3" descr="clam2"/>
          <p:cNvPicPr preferRelativeResize="0"/>
          <p:nvPr/>
        </p:nvPicPr>
        <p:blipFill rotWithShape="1">
          <a:blip r:embed="rId5">
            <a:alphaModFix/>
          </a:blip>
          <a:srcRect/>
          <a:stretch/>
        </p:blipFill>
        <p:spPr>
          <a:xfrm rot="10800000" flipH="1">
            <a:off x="7696200" y="5676900"/>
            <a:ext cx="1162050" cy="1181100"/>
          </a:xfrm>
          <a:prstGeom prst="rect">
            <a:avLst/>
          </a:prstGeom>
          <a:noFill/>
          <a:ln>
            <a:noFill/>
          </a:ln>
        </p:spPr>
      </p:pic>
      <p:pic>
        <p:nvPicPr>
          <p:cNvPr id="113" name="Google Shape;113;p3" descr="jgrry"/>
          <p:cNvPicPr preferRelativeResize="0"/>
          <p:nvPr/>
        </p:nvPicPr>
        <p:blipFill rotWithShape="1">
          <a:blip r:embed="rId6">
            <a:alphaModFix/>
          </a:blip>
          <a:srcRect/>
          <a:stretch/>
        </p:blipFill>
        <p:spPr>
          <a:xfrm>
            <a:off x="0" y="6019800"/>
            <a:ext cx="942975" cy="438150"/>
          </a:xfrm>
          <a:prstGeom prst="rect">
            <a:avLst/>
          </a:prstGeom>
          <a:noFill/>
          <a:ln>
            <a:noFill/>
          </a:ln>
        </p:spPr>
      </p:pic>
      <p:pic>
        <p:nvPicPr>
          <p:cNvPr id="114" name="Google Shape;114;p3" descr="iu color"/>
          <p:cNvPicPr preferRelativeResize="0"/>
          <p:nvPr/>
        </p:nvPicPr>
        <p:blipFill rotWithShape="1">
          <a:blip r:embed="rId7">
            <a:alphaModFix/>
          </a:blip>
          <a:srcRect/>
          <a:stretch/>
        </p:blipFill>
        <p:spPr>
          <a:xfrm flipH="1">
            <a:off x="7772400" y="457200"/>
            <a:ext cx="1133475" cy="1600200"/>
          </a:xfrm>
          <a:prstGeom prst="rect">
            <a:avLst/>
          </a:prstGeom>
          <a:noFill/>
          <a:ln>
            <a:noFill/>
          </a:ln>
        </p:spPr>
      </p:pic>
      <p:pic>
        <p:nvPicPr>
          <p:cNvPr id="115" name="Google Shape;115;p3" descr="9iuh"/>
          <p:cNvPicPr preferRelativeResize="0"/>
          <p:nvPr/>
        </p:nvPicPr>
        <p:blipFill rotWithShape="1">
          <a:blip r:embed="rId8">
            <a:alphaModFix/>
          </a:blip>
          <a:srcRect/>
          <a:stretch/>
        </p:blipFill>
        <p:spPr>
          <a:xfrm>
            <a:off x="971550" y="1052512"/>
            <a:ext cx="276225" cy="2590800"/>
          </a:xfrm>
          <a:prstGeom prst="rect">
            <a:avLst/>
          </a:prstGeom>
          <a:noFill/>
          <a:ln>
            <a:noFill/>
          </a:ln>
        </p:spPr>
      </p:pic>
      <p:pic>
        <p:nvPicPr>
          <p:cNvPr id="116" name="Google Shape;116;p3" descr="9iuh"/>
          <p:cNvPicPr preferRelativeResize="0"/>
          <p:nvPr/>
        </p:nvPicPr>
        <p:blipFill rotWithShape="1">
          <a:blip r:embed="rId8">
            <a:alphaModFix/>
          </a:blip>
          <a:srcRect/>
          <a:stretch/>
        </p:blipFill>
        <p:spPr>
          <a:xfrm>
            <a:off x="1143000" y="228600"/>
            <a:ext cx="276225" cy="2590800"/>
          </a:xfrm>
          <a:prstGeom prst="rect">
            <a:avLst/>
          </a:prstGeom>
          <a:noFill/>
          <a:ln>
            <a:noFill/>
          </a:ln>
        </p:spPr>
      </p:pic>
      <p:pic>
        <p:nvPicPr>
          <p:cNvPr id="117" name="Google Shape;117;p3" descr="9iuh"/>
          <p:cNvPicPr preferRelativeResize="0"/>
          <p:nvPr/>
        </p:nvPicPr>
        <p:blipFill rotWithShape="1">
          <a:blip r:embed="rId8">
            <a:alphaModFix/>
          </a:blip>
          <a:srcRect/>
          <a:stretch/>
        </p:blipFill>
        <p:spPr>
          <a:xfrm>
            <a:off x="7467600" y="2362200"/>
            <a:ext cx="276225" cy="2590800"/>
          </a:xfrm>
          <a:prstGeom prst="rect">
            <a:avLst/>
          </a:prstGeom>
          <a:noFill/>
          <a:ln>
            <a:noFill/>
          </a:ln>
        </p:spPr>
      </p:pic>
      <p:pic>
        <p:nvPicPr>
          <p:cNvPr id="118" name="Google Shape;118;p3" descr="9iuh"/>
          <p:cNvPicPr preferRelativeResize="0"/>
          <p:nvPr/>
        </p:nvPicPr>
        <p:blipFill rotWithShape="1">
          <a:blip r:embed="rId8">
            <a:alphaModFix/>
          </a:blip>
          <a:srcRect/>
          <a:stretch/>
        </p:blipFill>
        <p:spPr>
          <a:xfrm>
            <a:off x="1219200" y="3962400"/>
            <a:ext cx="276225" cy="2590800"/>
          </a:xfrm>
          <a:prstGeom prst="rect">
            <a:avLst/>
          </a:prstGeom>
          <a:noFill/>
          <a:ln>
            <a:noFill/>
          </a:ln>
        </p:spPr>
      </p:pic>
      <p:pic>
        <p:nvPicPr>
          <p:cNvPr id="119" name="Google Shape;119;p3" descr="9iuh"/>
          <p:cNvPicPr preferRelativeResize="0"/>
          <p:nvPr/>
        </p:nvPicPr>
        <p:blipFill rotWithShape="1">
          <a:blip r:embed="rId8">
            <a:alphaModFix/>
          </a:blip>
          <a:srcRect/>
          <a:stretch/>
        </p:blipFill>
        <p:spPr>
          <a:xfrm>
            <a:off x="7543800" y="0"/>
            <a:ext cx="276225" cy="2590800"/>
          </a:xfrm>
          <a:prstGeom prst="rect">
            <a:avLst/>
          </a:prstGeom>
          <a:noFill/>
          <a:ln>
            <a:noFill/>
          </a:ln>
        </p:spPr>
      </p:pic>
      <p:pic>
        <p:nvPicPr>
          <p:cNvPr id="120" name="Google Shape;120;p3" descr="clam2"/>
          <p:cNvPicPr preferRelativeResize="0"/>
          <p:nvPr/>
        </p:nvPicPr>
        <p:blipFill rotWithShape="1">
          <a:blip r:embed="rId5">
            <a:alphaModFix/>
          </a:blip>
          <a:srcRect/>
          <a:stretch/>
        </p:blipFill>
        <p:spPr>
          <a:xfrm>
            <a:off x="7696200" y="4724400"/>
            <a:ext cx="1162050" cy="1181100"/>
          </a:xfrm>
          <a:prstGeom prst="rect">
            <a:avLst/>
          </a:prstGeom>
          <a:noFill/>
          <a:ln>
            <a:noFill/>
          </a:ln>
        </p:spPr>
      </p:pic>
      <p:pic>
        <p:nvPicPr>
          <p:cNvPr id="121" name="Google Shape;121;p3" descr="zeepaard03"/>
          <p:cNvPicPr preferRelativeResize="0"/>
          <p:nvPr/>
        </p:nvPicPr>
        <p:blipFill rotWithShape="1">
          <a:blip r:embed="rId4">
            <a:alphaModFix/>
          </a:blip>
          <a:srcRect/>
          <a:stretch/>
        </p:blipFill>
        <p:spPr>
          <a:xfrm flipH="1">
            <a:off x="7772400" y="2590800"/>
            <a:ext cx="1009650" cy="1704975"/>
          </a:xfrm>
          <a:prstGeom prst="rect">
            <a:avLst/>
          </a:prstGeom>
          <a:noFill/>
          <a:ln>
            <a:noFill/>
          </a:ln>
        </p:spPr>
      </p:pic>
      <p:pic>
        <p:nvPicPr>
          <p:cNvPr id="122" name="Google Shape;122;p3" descr="jgrry"/>
          <p:cNvPicPr preferRelativeResize="0"/>
          <p:nvPr/>
        </p:nvPicPr>
        <p:blipFill rotWithShape="1">
          <a:blip r:embed="rId6">
            <a:alphaModFix/>
          </a:blip>
          <a:srcRect/>
          <a:stretch/>
        </p:blipFill>
        <p:spPr>
          <a:xfrm>
            <a:off x="228600" y="4800600"/>
            <a:ext cx="942975" cy="438150"/>
          </a:xfrm>
          <a:prstGeom prst="rect">
            <a:avLst/>
          </a:prstGeom>
          <a:noFill/>
          <a:ln>
            <a:noFill/>
          </a:ln>
        </p:spPr>
      </p:pic>
      <p:pic>
        <p:nvPicPr>
          <p:cNvPr id="123" name="Google Shape;123;p3" descr="iu color"/>
          <p:cNvPicPr preferRelativeResize="0"/>
          <p:nvPr/>
        </p:nvPicPr>
        <p:blipFill rotWithShape="1">
          <a:blip r:embed="rId7">
            <a:alphaModFix/>
          </a:blip>
          <a:srcRect/>
          <a:stretch/>
        </p:blipFill>
        <p:spPr>
          <a:xfrm>
            <a:off x="152400" y="381000"/>
            <a:ext cx="1133475" cy="1600200"/>
          </a:xfrm>
          <a:prstGeom prst="rect">
            <a:avLst/>
          </a:prstGeom>
          <a:noFill/>
          <a:ln>
            <a:noFill/>
          </a:ln>
        </p:spPr>
      </p:pic>
      <p:sp>
        <p:nvSpPr>
          <p:cNvPr id="124" name="Google Shape;124;p3"/>
          <p:cNvSpPr txBox="1"/>
          <p:nvPr/>
        </p:nvSpPr>
        <p:spPr>
          <a:xfrm>
            <a:off x="1371600" y="381000"/>
            <a:ext cx="6324600" cy="584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Times New Roman"/>
              <a:buNone/>
            </a:pPr>
            <a:r>
              <a:rPr lang="en-US" sz="3200" b="1" i="0" u="none" strike="noStrike" cap="none">
                <a:solidFill>
                  <a:schemeClr val="dk1"/>
                </a:solidFill>
                <a:latin typeface="Times New Roman"/>
                <a:ea typeface="Times New Roman"/>
                <a:cs typeface="Times New Roman"/>
                <a:sym typeface="Times New Roman"/>
              </a:rPr>
              <a:t>CÁC VẤN ĐỀ CẦN TÌM HIỂU </a:t>
            </a:r>
            <a:endParaRPr/>
          </a:p>
        </p:txBody>
      </p:sp>
      <p:pic>
        <p:nvPicPr>
          <p:cNvPr id="125" name="Google Shape;125;p3" descr="9iuh"/>
          <p:cNvPicPr preferRelativeResize="0"/>
          <p:nvPr/>
        </p:nvPicPr>
        <p:blipFill rotWithShape="1">
          <a:blip r:embed="rId8">
            <a:alphaModFix/>
          </a:blip>
          <a:srcRect/>
          <a:stretch/>
        </p:blipFill>
        <p:spPr>
          <a:xfrm>
            <a:off x="8867775" y="3644900"/>
            <a:ext cx="276225" cy="2590800"/>
          </a:xfrm>
          <a:prstGeom prst="rect">
            <a:avLst/>
          </a:prstGeom>
          <a:noFill/>
          <a:ln>
            <a:noFill/>
          </a:ln>
        </p:spPr>
      </p:pic>
      <p:sp>
        <p:nvSpPr>
          <p:cNvPr id="126" name="Google Shape;126;p3"/>
          <p:cNvSpPr txBox="1"/>
          <p:nvPr/>
        </p:nvSpPr>
        <p:spPr>
          <a:xfrm>
            <a:off x="1447800" y="1143000"/>
            <a:ext cx="6096000" cy="1311275"/>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FFFF00"/>
              </a:buClr>
              <a:buSzPts val="4000"/>
              <a:buFont typeface="Times New Roman"/>
              <a:buNone/>
            </a:pPr>
            <a:r>
              <a:rPr lang="en-US" sz="4000" b="1" i="0" u="none" strike="noStrike" cap="none">
                <a:solidFill>
                  <a:srgbClr val="FFFF00"/>
                </a:solidFill>
                <a:latin typeface="Times New Roman"/>
                <a:ea typeface="Times New Roman"/>
                <a:cs typeface="Times New Roman"/>
                <a:sym typeface="Times New Roman"/>
              </a:rPr>
              <a:t>1. Nước ta có khí hậu nhiệt đới gió mùa</a:t>
            </a:r>
            <a:endParaRPr/>
          </a:p>
        </p:txBody>
      </p:sp>
      <p:sp>
        <p:nvSpPr>
          <p:cNvPr id="127" name="Google Shape;127;p3"/>
          <p:cNvSpPr txBox="1"/>
          <p:nvPr/>
        </p:nvSpPr>
        <p:spPr>
          <a:xfrm>
            <a:off x="1295400" y="2590800"/>
            <a:ext cx="62484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00"/>
              </a:buClr>
              <a:buSzPts val="4400"/>
              <a:buFont typeface="Times New Roman"/>
              <a:buNone/>
            </a:pPr>
            <a:r>
              <a:rPr lang="en-US" sz="4400" b="1" i="0" u="none" strike="noStrike" cap="none">
                <a:solidFill>
                  <a:srgbClr val="FFFF00"/>
                </a:solidFill>
                <a:latin typeface="Times New Roman"/>
                <a:ea typeface="Times New Roman"/>
                <a:cs typeface="Times New Roman"/>
                <a:sym typeface="Times New Roman"/>
              </a:rPr>
              <a:t>2. Khí hậu giữa các miền có sự khác nhau</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par>
                                <p:cTn id="7" presetID="10" presetClass="entr" presetSubtype="0" fill="hold" nodeType="withEffect">
                                  <p:stCondLst>
                                    <p:cond delay="600"/>
                                  </p:stCondLst>
                                  <p:childTnLst>
                                    <p:set>
                                      <p:cBhvr>
                                        <p:cTn id="8" dur="1" fill="hold">
                                          <p:stCondLst>
                                            <p:cond delay="0"/>
                                          </p:stCondLst>
                                        </p:cTn>
                                        <p:tgtEl>
                                          <p:spTgt spid="111"/>
                                        </p:tgtEl>
                                        <p:attrNameLst>
                                          <p:attrName>style.visibility</p:attrName>
                                        </p:attrNameLst>
                                      </p:cBhvr>
                                      <p:to>
                                        <p:strVal val="visible"/>
                                      </p:to>
                                    </p:set>
                                    <p:animEffect transition="in" filter="fade">
                                      <p:cBhvr>
                                        <p:cTn id="9" dur="500"/>
                                        <p:tgtEl>
                                          <p:spTgt spid="111"/>
                                        </p:tgtEl>
                                      </p:cBhvr>
                                    </p:animEffect>
                                  </p:childTnLst>
                                </p:cTn>
                              </p:par>
                              <p:par>
                                <p:cTn id="10" presetID="10" presetClass="entr" presetSubtype="0" fill="hold" nodeType="withEffect">
                                  <p:stCondLst>
                                    <p:cond delay="190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5000"/>
                                        <p:tgtEl>
                                          <p:spTgt spid="114"/>
                                        </p:tgtEl>
                                      </p:cBhvr>
                                    </p:animEffect>
                                  </p:childTnLst>
                                </p:cTn>
                              </p:par>
                              <p:par>
                                <p:cTn id="13" presetID="10" presetClass="entr" presetSubtype="0" fill="hold" nodeType="withEffect">
                                  <p:stCondLst>
                                    <p:cond delay="3700"/>
                                  </p:stCondLst>
                                  <p:childTnLst>
                                    <p:set>
                                      <p:cBhvr>
                                        <p:cTn id="14" dur="1" fill="hold">
                                          <p:stCondLst>
                                            <p:cond delay="0"/>
                                          </p:stCondLst>
                                        </p:cTn>
                                        <p:tgtEl>
                                          <p:spTgt spid="113"/>
                                        </p:tgtEl>
                                        <p:attrNameLst>
                                          <p:attrName>style.visibility</p:attrName>
                                        </p:attrNameLst>
                                      </p:cBhvr>
                                      <p:to>
                                        <p:strVal val="visible"/>
                                      </p:to>
                                    </p:set>
                                    <p:animEffect transition="in" filter="fade">
                                      <p:cBhvr>
                                        <p:cTn id="15" dur="4000"/>
                                        <p:tgtEl>
                                          <p:spTgt spid="113"/>
                                        </p:tgtEl>
                                      </p:cBhvr>
                                    </p:animEffect>
                                  </p:childTnLst>
                                </p:cTn>
                              </p:par>
                              <p:par>
                                <p:cTn id="16" presetID="10" presetClass="entr" presetSubtype="0" fill="hold" nodeType="withEffect">
                                  <p:stCondLst>
                                    <p:cond delay="600"/>
                                  </p:stCondLst>
                                  <p:childTnLst>
                                    <p:set>
                                      <p:cBhvr>
                                        <p:cTn id="17" dur="1" fill="hold">
                                          <p:stCondLst>
                                            <p:cond delay="0"/>
                                          </p:stCondLst>
                                        </p:cTn>
                                        <p:tgtEl>
                                          <p:spTgt spid="121"/>
                                        </p:tgtEl>
                                        <p:attrNameLst>
                                          <p:attrName>style.visibility</p:attrName>
                                        </p:attrNameLst>
                                      </p:cBhvr>
                                      <p:to>
                                        <p:strVal val="visible"/>
                                      </p:to>
                                    </p:set>
                                    <p:animEffect transition="in" filter="fade">
                                      <p:cBhvr>
                                        <p:cTn id="18" dur="500"/>
                                        <p:tgtEl>
                                          <p:spTgt spid="121"/>
                                        </p:tgtEl>
                                      </p:cBhvr>
                                    </p:animEffect>
                                  </p:childTnLst>
                                </p:cTn>
                              </p:par>
                              <p:par>
                                <p:cTn id="19" presetID="10" presetClass="entr" presetSubtype="0" fill="hold" nodeType="withEffect">
                                  <p:stCondLst>
                                    <p:cond delay="3700"/>
                                  </p:stCondLst>
                                  <p:childTnLst>
                                    <p:set>
                                      <p:cBhvr>
                                        <p:cTn id="20" dur="1" fill="hold">
                                          <p:stCondLst>
                                            <p:cond delay="0"/>
                                          </p:stCondLst>
                                        </p:cTn>
                                        <p:tgtEl>
                                          <p:spTgt spid="122"/>
                                        </p:tgtEl>
                                        <p:attrNameLst>
                                          <p:attrName>style.visibility</p:attrName>
                                        </p:attrNameLst>
                                      </p:cBhvr>
                                      <p:to>
                                        <p:strVal val="visible"/>
                                      </p:to>
                                    </p:set>
                                    <p:animEffect transition="in" filter="fade">
                                      <p:cBhvr>
                                        <p:cTn id="21" dur="4000"/>
                                        <p:tgtEl>
                                          <p:spTgt spid="122"/>
                                        </p:tgtEl>
                                      </p:cBhvr>
                                    </p:animEffect>
                                  </p:childTnLst>
                                </p:cTn>
                              </p:par>
                              <p:par>
                                <p:cTn id="22" presetID="10" presetClass="entr" presetSubtype="0" fill="hold" nodeType="withEffect">
                                  <p:stCondLst>
                                    <p:cond delay="1900"/>
                                  </p:stCondLst>
                                  <p:childTnLst>
                                    <p:set>
                                      <p:cBhvr>
                                        <p:cTn id="23" dur="1" fill="hold">
                                          <p:stCondLst>
                                            <p:cond delay="0"/>
                                          </p:stCondLst>
                                        </p:cTn>
                                        <p:tgtEl>
                                          <p:spTgt spid="123"/>
                                        </p:tgtEl>
                                        <p:attrNameLst>
                                          <p:attrName>style.visibility</p:attrName>
                                        </p:attrNameLst>
                                      </p:cBhvr>
                                      <p:to>
                                        <p:strVal val="visible"/>
                                      </p:to>
                                    </p:set>
                                    <p:animEffect transition="in" filter="fade">
                                      <p:cBhvr>
                                        <p:cTn id="24" dur="5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30" descr="http://www.khuyennongvn.gov.vn/anh/rausach2.jpg"/>
          <p:cNvPicPr preferRelativeResize="0">
            <a:picLocks noGrp="1"/>
          </p:cNvPicPr>
          <p:nvPr>
            <p:ph type="body" idx="1"/>
          </p:nvPr>
        </p:nvPicPr>
        <p:blipFill rotWithShape="1">
          <a:blip r:embed="rId3">
            <a:alphaModFix/>
          </a:blip>
          <a:srcRect/>
          <a:stretch/>
        </p:blipFill>
        <p:spPr>
          <a:xfrm>
            <a:off x="685800" y="1143000"/>
            <a:ext cx="7772400" cy="5037137"/>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animEffect transition="in" filter="fade">
                                      <p:cBhvr>
                                        <p:cTn id="7" dur="2000"/>
                                        <p:tgtEl>
                                          <p:spTgt spid="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0" i="0" u="none">
                <a:solidFill>
                  <a:schemeClr val="dk2"/>
                </a:solidFill>
                <a:latin typeface="Times New Roman"/>
                <a:ea typeface="Times New Roman"/>
                <a:cs typeface="Times New Roman"/>
                <a:sym typeface="Times New Roman"/>
              </a:rPr>
              <a:t>HẠN HÁN </a:t>
            </a:r>
            <a:endParaRPr/>
          </a:p>
        </p:txBody>
      </p:sp>
      <p:pic>
        <p:nvPicPr>
          <p:cNvPr id="407" name="Google Shape;407;p31" descr="han%20han"/>
          <p:cNvPicPr preferRelativeResize="0">
            <a:picLocks noGrp="1"/>
          </p:cNvPicPr>
          <p:nvPr>
            <p:ph type="body" idx="1"/>
          </p:nvPr>
        </p:nvPicPr>
        <p:blipFill rotWithShape="1">
          <a:blip r:embed="rId3">
            <a:alphaModFix/>
          </a:blip>
          <a:srcRect/>
          <a:stretch/>
        </p:blipFill>
        <p:spPr>
          <a:xfrm>
            <a:off x="0" y="1295400"/>
            <a:ext cx="4343400" cy="5257800"/>
          </a:xfrm>
          <a:prstGeom prst="rect">
            <a:avLst/>
          </a:prstGeom>
          <a:noFill/>
          <a:ln>
            <a:noFill/>
          </a:ln>
        </p:spPr>
      </p:pic>
      <p:pic>
        <p:nvPicPr>
          <p:cNvPr id="408" name="Google Shape;408;p31" descr="small_127"/>
          <p:cNvPicPr preferRelativeResize="0"/>
          <p:nvPr/>
        </p:nvPicPr>
        <p:blipFill rotWithShape="1">
          <a:blip r:embed="rId4">
            <a:alphaModFix/>
          </a:blip>
          <a:srcRect/>
          <a:stretch/>
        </p:blipFill>
        <p:spPr>
          <a:xfrm>
            <a:off x="4381500" y="1295400"/>
            <a:ext cx="4572000" cy="5257800"/>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7"/>
                                        </p:tgtEl>
                                        <p:attrNameLst>
                                          <p:attrName>style.visibility</p:attrName>
                                        </p:attrNameLst>
                                      </p:cBhvr>
                                      <p:to>
                                        <p:strVal val="visible"/>
                                      </p:to>
                                    </p:set>
                                    <p:animEffect transition="in" filter="fade">
                                      <p:cBhvr>
                                        <p:cTn id="7" dur="2000"/>
                                        <p:tgtEl>
                                          <p:spTgt spid="4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8"/>
                                        </p:tgtEl>
                                        <p:attrNameLst>
                                          <p:attrName>style.visibility</p:attrName>
                                        </p:attrNameLst>
                                      </p:cBhvr>
                                      <p:to>
                                        <p:strVal val="visible"/>
                                      </p:to>
                                    </p:set>
                                    <p:animEffect transition="in" filter="fade">
                                      <p:cBhvr>
                                        <p:cTn id="12" dur="2000"/>
                                        <p:tgtEl>
                                          <p:spTgt spid="4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6"/>
                                        </p:tgtEl>
                                        <p:attrNameLst>
                                          <p:attrName>style.visibility</p:attrName>
                                        </p:attrNameLst>
                                      </p:cBhvr>
                                      <p:to>
                                        <p:strVal val="visible"/>
                                      </p:to>
                                    </p:set>
                                    <p:animEffect transition="in" filter="fade">
                                      <p:cBhvr>
                                        <p:cTn id="17" dur="8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1" i="0" u="none">
                <a:solidFill>
                  <a:schemeClr val="dk2"/>
                </a:solidFill>
                <a:latin typeface="Times New Roman"/>
                <a:ea typeface="Times New Roman"/>
                <a:cs typeface="Times New Roman"/>
                <a:sym typeface="Times New Roman"/>
              </a:rPr>
              <a:t>THIỆT HẠI DO BÃO</a:t>
            </a:r>
            <a:endParaRPr/>
          </a:p>
        </p:txBody>
      </p:sp>
      <p:pic>
        <p:nvPicPr>
          <p:cNvPr id="415" name="Google Shape;415;p32" descr="DSCN1279.jpg"/>
          <p:cNvPicPr preferRelativeResize="0">
            <a:picLocks noGrp="1"/>
          </p:cNvPicPr>
          <p:nvPr>
            <p:ph type="body" idx="1"/>
          </p:nvPr>
        </p:nvPicPr>
        <p:blipFill rotWithShape="1">
          <a:blip r:embed="rId3">
            <a:alphaModFix/>
          </a:blip>
          <a:srcRect/>
          <a:stretch/>
        </p:blipFill>
        <p:spPr>
          <a:xfrm>
            <a:off x="914400" y="1538287"/>
            <a:ext cx="7086600" cy="5319712"/>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5"/>
                                        </p:tgtEl>
                                        <p:attrNameLst>
                                          <p:attrName>style.visibility</p:attrName>
                                        </p:attrNameLst>
                                      </p:cBhvr>
                                      <p:to>
                                        <p:strVal val="visible"/>
                                      </p:to>
                                    </p:set>
                                    <p:animEffect transition="in" filter="fade">
                                      <p:cBhvr>
                                        <p:cTn id="7" dur="2000"/>
                                        <p:tgtEl>
                                          <p:spTgt spid="4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4"/>
                                        </p:tgtEl>
                                        <p:attrNameLst>
                                          <p:attrName>style.visibility</p:attrName>
                                        </p:attrNameLst>
                                      </p:cBhvr>
                                      <p:to>
                                        <p:strVal val="visible"/>
                                      </p:to>
                                    </p:set>
                                    <p:animEffect transition="in" filter="fade">
                                      <p:cBhvr>
                                        <p:cTn id="12" dur="80"/>
                                        <p:tgtEl>
                                          <p:spTgt spid="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1" i="0" u="none">
                <a:solidFill>
                  <a:schemeClr val="dk2"/>
                </a:solidFill>
                <a:latin typeface="Times New Roman"/>
                <a:ea typeface="Times New Roman"/>
                <a:cs typeface="Times New Roman"/>
                <a:sym typeface="Times New Roman"/>
              </a:rPr>
              <a:t>THIỆT HẠI DO BÃO</a:t>
            </a:r>
            <a:endParaRPr/>
          </a:p>
        </p:txBody>
      </p:sp>
      <p:pic>
        <p:nvPicPr>
          <p:cNvPr id="422" name="Google Shape;422;p33" descr="http://phanchautrinhdanang.com/BAIVO2006/BaoDanang2.jpg"/>
          <p:cNvPicPr preferRelativeResize="0">
            <a:picLocks noGrp="1"/>
          </p:cNvPicPr>
          <p:nvPr>
            <p:ph type="body" idx="1"/>
          </p:nvPr>
        </p:nvPicPr>
        <p:blipFill rotWithShape="1">
          <a:blip r:embed="rId3">
            <a:alphaModFix/>
          </a:blip>
          <a:srcRect/>
          <a:stretch/>
        </p:blipFill>
        <p:spPr>
          <a:xfrm>
            <a:off x="457200" y="1436687"/>
            <a:ext cx="8153400" cy="5421312"/>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animEffect transition="in" filter="fade">
                                      <p:cBhvr>
                                        <p:cTn id="7" dur="2000"/>
                                        <p:tgtEl>
                                          <p:spTgt spid="4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1"/>
                                        </p:tgtEl>
                                        <p:attrNameLst>
                                          <p:attrName>style.visibility</p:attrName>
                                        </p:attrNameLst>
                                      </p:cBhvr>
                                      <p:to>
                                        <p:strVal val="visible"/>
                                      </p:to>
                                    </p:set>
                                    <p:animEffect transition="in" filter="fade">
                                      <p:cBhvr>
                                        <p:cTn id="12" dur="80"/>
                                        <p:tgtEl>
                                          <p:spTgt spid="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CC"/>
              </a:buClr>
              <a:buSzPts val="3200"/>
              <a:buFont typeface="Times New Roman"/>
              <a:buNone/>
            </a:pPr>
            <a:r>
              <a:rPr lang="en-US" sz="3200" b="1" i="0" u="none">
                <a:solidFill>
                  <a:srgbClr val="0000CC"/>
                </a:solidFill>
                <a:latin typeface="Times New Roman"/>
                <a:ea typeface="Times New Roman"/>
                <a:cs typeface="Times New Roman"/>
                <a:sym typeface="Times New Roman"/>
              </a:rPr>
              <a:t>Hạn hán làm ảnh hưởng đến đời sống và hoạt động sản xuất của con người.</a:t>
            </a:r>
            <a:endParaRPr/>
          </a:p>
        </p:txBody>
      </p:sp>
      <p:pic>
        <p:nvPicPr>
          <p:cNvPr id="429" name="Google Shape;429;p34" descr="Canh ruong han han"/>
          <p:cNvPicPr preferRelativeResize="0">
            <a:picLocks noGrp="1"/>
          </p:cNvPicPr>
          <p:nvPr>
            <p:ph type="body" idx="1"/>
          </p:nvPr>
        </p:nvPicPr>
        <p:blipFill rotWithShape="1">
          <a:blip r:embed="rId3">
            <a:alphaModFix/>
          </a:blip>
          <a:srcRect/>
          <a:stretch/>
        </p:blipFill>
        <p:spPr>
          <a:xfrm>
            <a:off x="533400" y="1600200"/>
            <a:ext cx="8077200" cy="5291137"/>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2000"/>
                                        <p:tgtEl>
                                          <p:spTgt spid="4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8"/>
                                        </p:tgtEl>
                                        <p:attrNameLst>
                                          <p:attrName>style.visibility</p:attrName>
                                        </p:attrNameLst>
                                      </p:cBhvr>
                                      <p:to>
                                        <p:strVal val="visible"/>
                                      </p:to>
                                    </p:set>
                                    <p:animEffect transition="in" filter="fade">
                                      <p:cBhvr>
                                        <p:cTn id="12" dur="80"/>
                                        <p:tgtEl>
                                          <p:spTgt spid="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3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3600"/>
              <a:buFont typeface="Times New Roman"/>
              <a:buNone/>
            </a:pPr>
            <a:r>
              <a:rPr lang="en-US" sz="3600" b="1" i="0" u="none">
                <a:solidFill>
                  <a:schemeClr val="dk2"/>
                </a:solidFill>
                <a:latin typeface="Times New Roman"/>
                <a:ea typeface="Times New Roman"/>
                <a:cs typeface="Times New Roman"/>
                <a:sym typeface="Times New Roman"/>
              </a:rPr>
              <a:t>CÂU HỎI</a:t>
            </a:r>
            <a:endParaRPr/>
          </a:p>
        </p:txBody>
      </p:sp>
      <p:sp>
        <p:nvSpPr>
          <p:cNvPr id="436" name="Google Shape;436;p3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4000"/>
              <a:buFont typeface="Times New Roman"/>
              <a:buChar char="•"/>
            </a:pPr>
            <a:r>
              <a:rPr lang="en-US" sz="4000" b="0" i="0" u="none">
                <a:solidFill>
                  <a:schemeClr val="dk1"/>
                </a:solidFill>
                <a:latin typeface="Times New Roman"/>
                <a:ea typeface="Times New Roman"/>
                <a:cs typeface="Times New Roman"/>
                <a:sym typeface="Times New Roman"/>
              </a:rPr>
              <a:t>1. Hãy nêu đặc điểm của khí hậu nhiệt đới gió mùa ở nước ta?</a:t>
            </a:r>
            <a:endParaRPr/>
          </a:p>
          <a:p>
            <a:pPr marL="342900" lvl="0" indent="-342900" algn="l" rtl="0">
              <a:lnSpc>
                <a:spcPct val="100000"/>
              </a:lnSpc>
              <a:spcBef>
                <a:spcPts val="800"/>
              </a:spcBef>
              <a:spcAft>
                <a:spcPts val="0"/>
              </a:spcAft>
              <a:buClr>
                <a:srgbClr val="006600"/>
              </a:buClr>
              <a:buSzPts val="4000"/>
              <a:buFont typeface="Times New Roman"/>
              <a:buChar char="•"/>
            </a:pPr>
            <a:r>
              <a:rPr lang="en-US" sz="4000" b="1" i="0" u="none">
                <a:solidFill>
                  <a:srgbClr val="006600"/>
                </a:solidFill>
                <a:latin typeface="Times New Roman"/>
                <a:ea typeface="Times New Roman"/>
                <a:cs typeface="Times New Roman"/>
                <a:sym typeface="Times New Roman"/>
              </a:rPr>
              <a:t>2. Khí hậu miền Bắc và miền Nam khác nhau như thế nào?</a:t>
            </a:r>
            <a:endParaRPr/>
          </a:p>
          <a:p>
            <a:pPr marL="342900" lvl="0" indent="-342900" algn="l" rtl="0">
              <a:lnSpc>
                <a:spcPct val="100000"/>
              </a:lnSpc>
              <a:spcBef>
                <a:spcPts val="800"/>
              </a:spcBef>
              <a:spcAft>
                <a:spcPts val="0"/>
              </a:spcAft>
              <a:buClr>
                <a:srgbClr val="0000CC"/>
              </a:buClr>
              <a:buSzPts val="4000"/>
              <a:buFont typeface="Times New Roman"/>
              <a:buChar char="•"/>
            </a:pPr>
            <a:r>
              <a:rPr lang="en-US" sz="4000" b="1" i="0" u="none">
                <a:solidFill>
                  <a:srgbClr val="0000CC"/>
                </a:solidFill>
                <a:latin typeface="Times New Roman"/>
                <a:ea typeface="Times New Roman"/>
                <a:cs typeface="Times New Roman"/>
                <a:sym typeface="Times New Roman"/>
              </a:rPr>
              <a:t>3. Khí hậu có ảnh hưởng gì tới đời sống và hoạt động sản xuất </a:t>
            </a:r>
            <a:r>
              <a:rPr lang="en-US" sz="4000" b="1" i="0" u="none">
                <a:solidFill>
                  <a:srgbClr val="006600"/>
                </a:solidFill>
                <a:latin typeface="Times New Roman"/>
                <a:ea typeface="Times New Roman"/>
                <a:cs typeface="Times New Roman"/>
                <a:sym typeface="Times New Roman"/>
              </a:rPr>
              <a:t>?</a:t>
            </a:r>
            <a:endParaRPr sz="4000" b="1" i="0" u="none">
              <a:solidFill>
                <a:srgbClr val="0000CC"/>
              </a:solidFill>
              <a:latin typeface="Times New Roman"/>
              <a:ea typeface="Times New Roman"/>
              <a:cs typeface="Times New Roman"/>
              <a:sym typeface="Times New Roman"/>
            </a:endParaRPr>
          </a:p>
          <a:p>
            <a:pPr marL="342900" lvl="0" indent="-88900" algn="l" rtl="0">
              <a:spcBef>
                <a:spcPts val="800"/>
              </a:spcBef>
              <a:spcAft>
                <a:spcPts val="0"/>
              </a:spcAft>
              <a:buClr>
                <a:schemeClr val="dk1"/>
              </a:buClr>
              <a:buSzPts val="4000"/>
              <a:buFont typeface="Arial"/>
              <a:buNone/>
            </a:pPr>
            <a:endParaRPr sz="4000" b="1" i="0" u="none">
              <a:solidFill>
                <a:srgbClr val="0000CC"/>
              </a:solidFill>
              <a:latin typeface="Times New Roman"/>
              <a:ea typeface="Times New Roman"/>
              <a:cs typeface="Times New Roman"/>
              <a:sym typeface="Times New Roman"/>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5"/>
                                        </p:tgtEl>
                                        <p:attrNameLst>
                                          <p:attrName>style.visibility</p:attrName>
                                        </p:attrNameLst>
                                      </p:cBhvr>
                                      <p:to>
                                        <p:strVal val="visible"/>
                                      </p:to>
                                    </p:set>
                                    <p:animEffect transition="in" filter="fade">
                                      <p:cBhvr>
                                        <p:cTn id="7" dur="80"/>
                                        <p:tgtEl>
                                          <p:spTgt spid="4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6">
                                            <p:txEl>
                                              <p:pRg st="0" end="0"/>
                                            </p:txEl>
                                          </p:spTgt>
                                        </p:tgtEl>
                                        <p:attrNameLst>
                                          <p:attrName>style.visibility</p:attrName>
                                        </p:attrNameLst>
                                      </p:cBhvr>
                                      <p:to>
                                        <p:strVal val="visible"/>
                                      </p:to>
                                    </p:set>
                                    <p:animEffect transition="in" filter="fade">
                                      <p:cBhvr>
                                        <p:cTn id="12" dur="80"/>
                                        <p:tgtEl>
                                          <p:spTgt spid="43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6">
                                            <p:txEl>
                                              <p:pRg st="1" end="1"/>
                                            </p:txEl>
                                          </p:spTgt>
                                        </p:tgtEl>
                                        <p:attrNameLst>
                                          <p:attrName>style.visibility</p:attrName>
                                        </p:attrNameLst>
                                      </p:cBhvr>
                                      <p:to>
                                        <p:strVal val="visible"/>
                                      </p:to>
                                    </p:set>
                                    <p:animEffect transition="in" filter="fade">
                                      <p:cBhvr>
                                        <p:cTn id="17" dur="80"/>
                                        <p:tgtEl>
                                          <p:spTgt spid="43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6">
                                            <p:txEl>
                                              <p:pRg st="2" end="2"/>
                                            </p:txEl>
                                          </p:spTgt>
                                        </p:tgtEl>
                                        <p:attrNameLst>
                                          <p:attrName>style.visibility</p:attrName>
                                        </p:attrNameLst>
                                      </p:cBhvr>
                                      <p:to>
                                        <p:strVal val="visible"/>
                                      </p:to>
                                    </p:set>
                                    <p:animEffect transition="in" filter="fade">
                                      <p:cBhvr>
                                        <p:cTn id="22" dur="80"/>
                                        <p:tgtEl>
                                          <p:spTgt spid="43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6">
                                            <p:txEl>
                                              <p:pRg st="3" end="3"/>
                                            </p:txEl>
                                          </p:spTgt>
                                        </p:tgtEl>
                                        <p:attrNameLst>
                                          <p:attrName>style.visibility</p:attrName>
                                        </p:attrNameLst>
                                      </p:cBhvr>
                                      <p:to>
                                        <p:strVal val="visible"/>
                                      </p:to>
                                    </p:set>
                                    <p:animEffect transition="in" filter="fade">
                                      <p:cBhvr>
                                        <p:cTn id="27" dur="80"/>
                                        <p:tgtEl>
                                          <p:spTgt spid="4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36"/>
          <p:cNvSpPr txBox="1">
            <a:spLocks noGrp="1"/>
          </p:cNvSpPr>
          <p:nvPr>
            <p:ph type="body" idx="1"/>
          </p:nvPr>
        </p:nvSpPr>
        <p:spPr>
          <a:xfrm>
            <a:off x="0" y="1981200"/>
            <a:ext cx="6324600" cy="452596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000"/>
              <a:buFont typeface="Times New Roman"/>
              <a:buChar char="•"/>
            </a:pPr>
            <a:r>
              <a:rPr lang="en-US" sz="3000" b="1" i="1" u="none">
                <a:solidFill>
                  <a:schemeClr val="dk1"/>
                </a:solidFill>
                <a:latin typeface="Times New Roman"/>
                <a:ea typeface="Times New Roman"/>
                <a:cs typeface="Times New Roman"/>
                <a:sym typeface="Times New Roman"/>
              </a:rPr>
              <a:t>Khí hậu nóng ẩm, mưa nhiều giúp cây cối phát triển nhanh, xanh tốt quanh năm. Sự thay đổi khí hậu theo vùng, theo miền đóng góp tích cực cho việc đa dạng hoá cây trồng. </a:t>
            </a:r>
            <a:endParaRPr/>
          </a:p>
          <a:p>
            <a:pPr marL="342900" lvl="0" indent="-342900" algn="l" rtl="0">
              <a:lnSpc>
                <a:spcPct val="100000"/>
              </a:lnSpc>
              <a:spcBef>
                <a:spcPts val="600"/>
              </a:spcBef>
              <a:spcAft>
                <a:spcPts val="0"/>
              </a:spcAft>
              <a:buClr>
                <a:schemeClr val="dk1"/>
              </a:buClr>
              <a:buSzPts val="3000"/>
              <a:buFont typeface="Times New Roman"/>
              <a:buChar char="•"/>
            </a:pPr>
            <a:r>
              <a:rPr lang="en-US" sz="3000" b="1" i="1" u="none">
                <a:solidFill>
                  <a:schemeClr val="dk1"/>
                </a:solidFill>
                <a:latin typeface="Times New Roman"/>
                <a:ea typeface="Times New Roman"/>
                <a:cs typeface="Times New Roman"/>
                <a:sym typeface="Times New Roman"/>
              </a:rPr>
              <a:t>Tuy nhiên hằng năm, khí hậu cũng gây ra những trận bão, lũ lụt, hạn hán làm ảnh hưởng không nhỏ đến đời sống và sản xuất của nhân dân ta.</a:t>
            </a:r>
            <a:endParaRPr/>
          </a:p>
        </p:txBody>
      </p:sp>
      <p:sp>
        <p:nvSpPr>
          <p:cNvPr id="442" name="Google Shape;442;p36"/>
          <p:cNvSpPr txBox="1"/>
          <p:nvPr/>
        </p:nvSpPr>
        <p:spPr>
          <a:xfrm>
            <a:off x="0" y="914400"/>
            <a:ext cx="7981950" cy="1066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Times New Roman"/>
              <a:buNone/>
            </a:pPr>
            <a:r>
              <a:rPr lang="en-US" sz="3200" b="1" i="0" u="none">
                <a:solidFill>
                  <a:srgbClr val="FF0000"/>
                </a:solidFill>
                <a:latin typeface="Times New Roman"/>
                <a:ea typeface="Times New Roman"/>
                <a:cs typeface="Times New Roman"/>
                <a:sym typeface="Times New Roman"/>
              </a:rPr>
              <a:t>Đặc điểm của khí hậu nhiệt đới gió mùa ở nước ta</a:t>
            </a:r>
            <a:endParaRPr/>
          </a:p>
        </p:txBody>
      </p:sp>
      <p:sp>
        <p:nvSpPr>
          <p:cNvPr id="443" name="Google Shape;443;p36"/>
          <p:cNvSpPr txBox="1"/>
          <p:nvPr/>
        </p:nvSpPr>
        <p:spPr>
          <a:xfrm>
            <a:off x="5334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4400"/>
              <a:buFont typeface="Times New Roman"/>
              <a:buNone/>
            </a:pPr>
            <a:r>
              <a:rPr lang="en-US" sz="4400" b="0" i="0" u="none">
                <a:solidFill>
                  <a:schemeClr val="dk2"/>
                </a:solidFill>
                <a:latin typeface="Times New Roman"/>
                <a:ea typeface="Times New Roman"/>
                <a:cs typeface="Times New Roman"/>
                <a:sym typeface="Times New Roman"/>
              </a:rPr>
              <a:t>CÂU NÀO ĐÚNG ?</a:t>
            </a:r>
            <a:endParaRPr/>
          </a:p>
        </p:txBody>
      </p:sp>
      <p:sp>
        <p:nvSpPr>
          <p:cNvPr id="444" name="Google Shape;444;p36"/>
          <p:cNvSpPr/>
          <p:nvPr/>
        </p:nvSpPr>
        <p:spPr>
          <a:xfrm>
            <a:off x="7848600" y="1905000"/>
            <a:ext cx="1066800" cy="914400"/>
          </a:xfrm>
          <a:prstGeom prst="irregularSeal2">
            <a:avLst/>
          </a:prstGeom>
          <a:solidFill>
            <a:srgbClr val="0000C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Times New Roman"/>
              <a:buNone/>
            </a:pPr>
            <a:r>
              <a:rPr lang="en-US" sz="3600" b="1" i="0" u="none">
                <a:solidFill>
                  <a:srgbClr val="FFFF00"/>
                </a:solidFill>
                <a:latin typeface="Times New Roman"/>
                <a:ea typeface="Times New Roman"/>
                <a:cs typeface="Times New Roman"/>
                <a:sym typeface="Times New Roman"/>
              </a:rPr>
              <a:t>Đ</a:t>
            </a:r>
            <a:endParaRPr/>
          </a:p>
        </p:txBody>
      </p:sp>
      <p:sp>
        <p:nvSpPr>
          <p:cNvPr id="445" name="Google Shape;445;p36"/>
          <p:cNvSpPr/>
          <p:nvPr/>
        </p:nvSpPr>
        <p:spPr>
          <a:xfrm>
            <a:off x="7772400" y="4114800"/>
            <a:ext cx="1066800" cy="914400"/>
          </a:xfrm>
          <a:prstGeom prst="irregularSeal2">
            <a:avLst/>
          </a:prstGeom>
          <a:solidFill>
            <a:srgbClr val="0000C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Times New Roman"/>
              <a:buNone/>
            </a:pPr>
            <a:r>
              <a:rPr lang="en-US" sz="3600" b="1" i="0" u="none">
                <a:solidFill>
                  <a:srgbClr val="FFFF00"/>
                </a:solidFill>
                <a:latin typeface="Times New Roman"/>
                <a:ea typeface="Times New Roman"/>
                <a:cs typeface="Times New Roman"/>
                <a:sym typeface="Times New Roman"/>
              </a:rPr>
              <a:t>Đ</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
                                            <p:txEl>
                                              <p:pRg st="0" end="0"/>
                                            </p:txEl>
                                          </p:spTgt>
                                        </p:tgtEl>
                                        <p:attrNameLst>
                                          <p:attrName>style.visibility</p:attrName>
                                        </p:attrNameLst>
                                      </p:cBhvr>
                                      <p:to>
                                        <p:strVal val="visible"/>
                                      </p:to>
                                    </p:set>
                                    <p:animEffect transition="in" filter="fade">
                                      <p:cBhvr>
                                        <p:cTn id="7" dur="80"/>
                                        <p:tgtEl>
                                          <p:spTgt spid="4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1">
                                            <p:txEl>
                                              <p:pRg st="1" end="1"/>
                                            </p:txEl>
                                          </p:spTgt>
                                        </p:tgtEl>
                                        <p:attrNameLst>
                                          <p:attrName>style.visibility</p:attrName>
                                        </p:attrNameLst>
                                      </p:cBhvr>
                                      <p:to>
                                        <p:strVal val="visible"/>
                                      </p:to>
                                    </p:set>
                                    <p:animEffect transition="in" filter="fade">
                                      <p:cBhvr>
                                        <p:cTn id="12" dur="80"/>
                                        <p:tgtEl>
                                          <p:spTgt spid="4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4"/>
                                        </p:tgtEl>
                                        <p:attrNameLst>
                                          <p:attrName>style.visibility</p:attrName>
                                        </p:attrNameLst>
                                      </p:cBhvr>
                                      <p:to>
                                        <p:strVal val="visible"/>
                                      </p:to>
                                    </p:set>
                                    <p:animEffect transition="in" filter="fade">
                                      <p:cBhvr>
                                        <p:cTn id="17" dur="500"/>
                                        <p:tgtEl>
                                          <p:spTgt spid="4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5"/>
                                        </p:tgtEl>
                                        <p:attrNameLst>
                                          <p:attrName>style.visibility</p:attrName>
                                        </p:attrNameLst>
                                      </p:cBhvr>
                                      <p:to>
                                        <p:strVal val="visible"/>
                                      </p:to>
                                    </p:set>
                                    <p:animEffect transition="in" filter="fade">
                                      <p:cBhvr>
                                        <p:cTn id="22" dur="80"/>
                                        <p:tgtEl>
                                          <p:spTgt spid="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200"/>
              <a:buFont typeface="Times New Roman"/>
              <a:buChar char="•"/>
            </a:pPr>
            <a:r>
              <a:rPr lang="en-US" sz="3200" b="1" i="0" u="none">
                <a:solidFill>
                  <a:schemeClr val="dk1"/>
                </a:solidFill>
                <a:latin typeface="Times New Roman"/>
                <a:ea typeface="Times New Roman"/>
                <a:cs typeface="Times New Roman"/>
                <a:sym typeface="Times New Roman"/>
              </a:rPr>
              <a:t>Khí hậu nước ta thuận lợi cho cây cối phát triển, xanh tốt quanh năm</a:t>
            </a:r>
            <a:endParaRPr/>
          </a:p>
          <a:p>
            <a:pPr marL="342900" lvl="0" indent="-342900" algn="l" rtl="0">
              <a:lnSpc>
                <a:spcPct val="100000"/>
              </a:lnSpc>
              <a:spcBef>
                <a:spcPts val="640"/>
              </a:spcBef>
              <a:spcAft>
                <a:spcPts val="0"/>
              </a:spcAft>
              <a:buClr>
                <a:schemeClr val="dk1"/>
              </a:buClr>
              <a:buSzPts val="3200"/>
              <a:buFont typeface="Times New Roman"/>
              <a:buChar char="•"/>
            </a:pPr>
            <a:r>
              <a:rPr lang="en-US" sz="3200" b="1" i="0" u="none">
                <a:solidFill>
                  <a:schemeClr val="dk1"/>
                </a:solidFill>
                <a:latin typeface="Times New Roman"/>
                <a:ea typeface="Times New Roman"/>
                <a:cs typeface="Times New Roman"/>
                <a:sym typeface="Times New Roman"/>
              </a:rPr>
              <a:t>      Nhưng cũng gây ra một số khó khăn, cụ thể là: có năm mưa lớn gây lũ lụt; có năm ít mưa gây hạn hán; bão có sức tàn phá lớn,…</a:t>
            </a:r>
            <a:endParaRPr/>
          </a:p>
          <a:p>
            <a:pPr marL="342900" lvl="0" indent="-139700" algn="l" rtl="0">
              <a:spcBef>
                <a:spcPts val="640"/>
              </a:spcBef>
              <a:spcAft>
                <a:spcPts val="0"/>
              </a:spcAft>
              <a:buClr>
                <a:schemeClr val="dk1"/>
              </a:buClr>
              <a:buSzPts val="3200"/>
              <a:buFont typeface="Arial"/>
              <a:buNone/>
            </a:pPr>
            <a:endParaRPr sz="3200" b="1" i="0" u="none">
              <a:solidFill>
                <a:schemeClr val="dk1"/>
              </a:solidFill>
              <a:latin typeface="Times New Roman"/>
              <a:ea typeface="Times New Roman"/>
              <a:cs typeface="Times New Roman"/>
              <a:sym typeface="Times New Roman"/>
            </a:endParaRPr>
          </a:p>
        </p:txBody>
      </p:sp>
      <p:sp>
        <p:nvSpPr>
          <p:cNvPr id="452" name="Google Shape;452;p37"/>
          <p:cNvSpPr txBox="1"/>
          <p:nvPr/>
        </p:nvSpPr>
        <p:spPr>
          <a:xfrm>
            <a:off x="533400" y="2286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4400"/>
              <a:buFont typeface="Times New Roman"/>
              <a:buNone/>
            </a:pPr>
            <a:r>
              <a:rPr lang="en-US" sz="4400" b="0" i="0" u="none">
                <a:solidFill>
                  <a:schemeClr val="dk2"/>
                </a:solidFill>
                <a:latin typeface="Times New Roman"/>
                <a:ea typeface="Times New Roman"/>
                <a:cs typeface="Times New Roman"/>
                <a:sym typeface="Times New Roman"/>
              </a:rPr>
              <a:t>CÂU NÀO ĐÚNG ?</a:t>
            </a:r>
            <a:endParaRPr/>
          </a:p>
        </p:txBody>
      </p:sp>
      <p:sp>
        <p:nvSpPr>
          <p:cNvPr id="453" name="Google Shape;453;p37"/>
          <p:cNvSpPr/>
          <p:nvPr/>
        </p:nvSpPr>
        <p:spPr>
          <a:xfrm>
            <a:off x="7848600" y="2133600"/>
            <a:ext cx="1066800" cy="914400"/>
          </a:xfrm>
          <a:prstGeom prst="irregularSeal2">
            <a:avLst/>
          </a:prstGeom>
          <a:solidFill>
            <a:srgbClr val="0000C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Times New Roman"/>
              <a:buNone/>
            </a:pPr>
            <a:r>
              <a:rPr lang="en-US" sz="3600" b="1" i="0" u="none">
                <a:solidFill>
                  <a:srgbClr val="FFFF00"/>
                </a:solidFill>
                <a:latin typeface="Times New Roman"/>
                <a:ea typeface="Times New Roman"/>
                <a:cs typeface="Times New Roman"/>
                <a:sym typeface="Times New Roman"/>
              </a:rPr>
              <a:t>Đ</a:t>
            </a:r>
            <a:endParaRPr/>
          </a:p>
        </p:txBody>
      </p:sp>
      <p:sp>
        <p:nvSpPr>
          <p:cNvPr id="454" name="Google Shape;454;p37"/>
          <p:cNvSpPr/>
          <p:nvPr/>
        </p:nvSpPr>
        <p:spPr>
          <a:xfrm>
            <a:off x="7772400" y="4343400"/>
            <a:ext cx="1066800" cy="914400"/>
          </a:xfrm>
          <a:prstGeom prst="irregularSeal2">
            <a:avLst/>
          </a:prstGeom>
          <a:solidFill>
            <a:srgbClr val="0000C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Times New Roman"/>
              <a:buNone/>
            </a:pPr>
            <a:r>
              <a:rPr lang="en-US" sz="3600" b="1" i="0" u="none">
                <a:solidFill>
                  <a:srgbClr val="FFFF00"/>
                </a:solidFill>
                <a:latin typeface="Times New Roman"/>
                <a:ea typeface="Times New Roman"/>
                <a:cs typeface="Times New Roman"/>
                <a:sym typeface="Times New Roman"/>
              </a:rPr>
              <a:t>Đ</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1">
                                            <p:txEl>
                                              <p:pRg st="0" end="0"/>
                                            </p:txEl>
                                          </p:spTgt>
                                        </p:tgtEl>
                                        <p:attrNameLst>
                                          <p:attrName>style.visibility</p:attrName>
                                        </p:attrNameLst>
                                      </p:cBhvr>
                                      <p:to>
                                        <p:strVal val="visible"/>
                                      </p:to>
                                    </p:set>
                                    <p:animEffect transition="in" filter="fade">
                                      <p:cBhvr>
                                        <p:cTn id="7" dur="80"/>
                                        <p:tgtEl>
                                          <p:spTgt spid="4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1">
                                            <p:txEl>
                                              <p:pRg st="1" end="1"/>
                                            </p:txEl>
                                          </p:spTgt>
                                        </p:tgtEl>
                                        <p:attrNameLst>
                                          <p:attrName>style.visibility</p:attrName>
                                        </p:attrNameLst>
                                      </p:cBhvr>
                                      <p:to>
                                        <p:strVal val="visible"/>
                                      </p:to>
                                    </p:set>
                                    <p:animEffect transition="in" filter="fade">
                                      <p:cBhvr>
                                        <p:cTn id="12" dur="80"/>
                                        <p:tgtEl>
                                          <p:spTgt spid="4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1">
                                            <p:txEl>
                                              <p:pRg st="2" end="2"/>
                                            </p:txEl>
                                          </p:spTgt>
                                        </p:tgtEl>
                                        <p:attrNameLst>
                                          <p:attrName>style.visibility</p:attrName>
                                        </p:attrNameLst>
                                      </p:cBhvr>
                                      <p:to>
                                        <p:strVal val="visible"/>
                                      </p:to>
                                    </p:set>
                                    <p:animEffect transition="in" filter="fade">
                                      <p:cBhvr>
                                        <p:cTn id="17" dur="80"/>
                                        <p:tgtEl>
                                          <p:spTgt spid="4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3"/>
                                        </p:tgtEl>
                                        <p:attrNameLst>
                                          <p:attrName>style.visibility</p:attrName>
                                        </p:attrNameLst>
                                      </p:cBhvr>
                                      <p:to>
                                        <p:strVal val="visible"/>
                                      </p:to>
                                    </p:set>
                                    <p:animEffect transition="in" filter="fade">
                                      <p:cBhvr>
                                        <p:cTn id="22" dur="500"/>
                                        <p:tgtEl>
                                          <p:spTgt spid="4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4"/>
                                        </p:tgtEl>
                                        <p:attrNameLst>
                                          <p:attrName>style.visibility</p:attrName>
                                        </p:attrNameLst>
                                      </p:cBhvr>
                                      <p:to>
                                        <p:strVal val="visible"/>
                                      </p:to>
                                    </p:set>
                                    <p:animEffect transition="in" filter="fade">
                                      <p:cBhvr>
                                        <p:cTn id="27" dur="80"/>
                                        <p:tgtEl>
                                          <p:spTgt spid="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8"/>
          <p:cNvSpPr txBox="1"/>
          <p:nvPr/>
        </p:nvSpPr>
        <p:spPr>
          <a:xfrm>
            <a:off x="1143000" y="609600"/>
            <a:ext cx="1006475" cy="457200"/>
          </a:xfrm>
          <a:prstGeom prst="rect">
            <a:avLst/>
          </a:prstGeom>
          <a:solidFill>
            <a:srgbClr val="FFFF66"/>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Vị trí</a:t>
            </a:r>
            <a:endParaRPr/>
          </a:p>
        </p:txBody>
      </p:sp>
      <p:sp>
        <p:nvSpPr>
          <p:cNvPr id="460" name="Google Shape;460;p38"/>
          <p:cNvSpPr txBox="1"/>
          <p:nvPr/>
        </p:nvSpPr>
        <p:spPr>
          <a:xfrm>
            <a:off x="6477000" y="609600"/>
            <a:ext cx="2362200" cy="457200"/>
          </a:xfrm>
          <a:prstGeom prst="rect">
            <a:avLst/>
          </a:prstGeom>
          <a:solidFill>
            <a:srgbClr val="FFFF66"/>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Hình dạng</a:t>
            </a:r>
            <a:endParaRPr/>
          </a:p>
        </p:txBody>
      </p:sp>
      <p:sp>
        <p:nvSpPr>
          <p:cNvPr id="461" name="Google Shape;461;p38"/>
          <p:cNvSpPr txBox="1"/>
          <p:nvPr/>
        </p:nvSpPr>
        <p:spPr>
          <a:xfrm>
            <a:off x="381000" y="1447800"/>
            <a:ext cx="1006475" cy="1905000"/>
          </a:xfrm>
          <a:prstGeom prst="rect">
            <a:avLst/>
          </a:prstGeom>
          <a:solidFill>
            <a:srgbClr val="FFFF66"/>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Nằm trong vùng nhiệt đới</a:t>
            </a:r>
            <a:endParaRPr/>
          </a:p>
        </p:txBody>
      </p:sp>
      <p:sp>
        <p:nvSpPr>
          <p:cNvPr id="462" name="Google Shape;462;p38"/>
          <p:cNvSpPr txBox="1"/>
          <p:nvPr/>
        </p:nvSpPr>
        <p:spPr>
          <a:xfrm>
            <a:off x="1828800" y="1447800"/>
            <a:ext cx="1600200" cy="1905000"/>
          </a:xfrm>
          <a:prstGeom prst="rect">
            <a:avLst/>
          </a:prstGeom>
          <a:solidFill>
            <a:srgbClr val="FFFF66"/>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 Gần biển.</a:t>
            </a:r>
            <a:endParaRPr/>
          </a:p>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 Trong vùng có gió mùa</a:t>
            </a:r>
            <a:endParaRPr/>
          </a:p>
        </p:txBody>
      </p:sp>
      <p:sp>
        <p:nvSpPr>
          <p:cNvPr id="463" name="Google Shape;463;p38"/>
          <p:cNvSpPr txBox="1"/>
          <p:nvPr/>
        </p:nvSpPr>
        <p:spPr>
          <a:xfrm>
            <a:off x="7086600" y="1524000"/>
            <a:ext cx="990600" cy="1905000"/>
          </a:xfrm>
          <a:prstGeom prst="rect">
            <a:avLst/>
          </a:prstGeom>
          <a:solidFill>
            <a:srgbClr val="FFFF66"/>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Trải dài từ Bắc vào Nam</a:t>
            </a:r>
            <a:endParaRPr/>
          </a:p>
        </p:txBody>
      </p:sp>
      <p:sp>
        <p:nvSpPr>
          <p:cNvPr id="464" name="Google Shape;464;p38"/>
          <p:cNvSpPr txBox="1"/>
          <p:nvPr/>
        </p:nvSpPr>
        <p:spPr>
          <a:xfrm>
            <a:off x="457200" y="3733800"/>
            <a:ext cx="2743200" cy="838200"/>
          </a:xfrm>
          <a:prstGeom prst="rect">
            <a:avLst/>
          </a:prstGeom>
          <a:solidFill>
            <a:srgbClr val="CCFF99"/>
          </a:solidFill>
          <a:ln w="76200" cap="flat" cmpd="tri">
            <a:solidFill>
              <a:srgbClr val="99003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Khí hậu nhiệt đới gió mùa</a:t>
            </a:r>
            <a:endParaRPr/>
          </a:p>
        </p:txBody>
      </p:sp>
      <p:sp>
        <p:nvSpPr>
          <p:cNvPr id="465" name="Google Shape;465;p38"/>
          <p:cNvSpPr txBox="1"/>
          <p:nvPr/>
        </p:nvSpPr>
        <p:spPr>
          <a:xfrm>
            <a:off x="6629400" y="3810000"/>
            <a:ext cx="2209800" cy="922337"/>
          </a:xfrm>
          <a:prstGeom prst="rect">
            <a:avLst/>
          </a:prstGeom>
          <a:solidFill>
            <a:srgbClr val="CCFF99"/>
          </a:solidFill>
          <a:ln w="76200" cap="flat" cmpd="tri">
            <a:solidFill>
              <a:srgbClr val="99003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Khí hậu thay đổi theo vùng</a:t>
            </a:r>
            <a:endParaRPr/>
          </a:p>
        </p:txBody>
      </p:sp>
      <p:sp>
        <p:nvSpPr>
          <p:cNvPr id="466" name="Google Shape;466;p38"/>
          <p:cNvSpPr txBox="1"/>
          <p:nvPr/>
        </p:nvSpPr>
        <p:spPr>
          <a:xfrm>
            <a:off x="1752600" y="4876800"/>
            <a:ext cx="5867400" cy="1981200"/>
          </a:xfrm>
          <a:prstGeom prst="rect">
            <a:avLst/>
          </a:prstGeom>
          <a:solidFill>
            <a:srgbClr val="FFFF66"/>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 Cây cối xanh tốt quanh năm, trồng được nhiều loại cây.</a:t>
            </a:r>
            <a:endParaRPr/>
          </a:p>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 Có bão, lũ lụt, hạn hán ảnh hưởng đến đời sống và sản xuất của nhân dân</a:t>
            </a:r>
            <a:endParaRPr/>
          </a:p>
        </p:txBody>
      </p:sp>
      <p:cxnSp>
        <p:nvCxnSpPr>
          <p:cNvPr id="467" name="Google Shape;467;p38"/>
          <p:cNvCxnSpPr/>
          <p:nvPr/>
        </p:nvCxnSpPr>
        <p:spPr>
          <a:xfrm rot="10800000" flipH="1">
            <a:off x="1828800" y="228600"/>
            <a:ext cx="1646237" cy="365125"/>
          </a:xfrm>
          <a:prstGeom prst="straightConnector1">
            <a:avLst/>
          </a:prstGeom>
          <a:noFill/>
          <a:ln w="57150" cap="flat" cmpd="sng">
            <a:solidFill>
              <a:srgbClr val="990033"/>
            </a:solidFill>
            <a:prstDash val="solid"/>
            <a:miter lim="800000"/>
            <a:headEnd type="none" w="med" len="med"/>
            <a:tailEnd type="none" w="med" len="med"/>
          </a:ln>
        </p:spPr>
      </p:cxnSp>
      <p:cxnSp>
        <p:nvCxnSpPr>
          <p:cNvPr id="468" name="Google Shape;468;p38"/>
          <p:cNvCxnSpPr/>
          <p:nvPr/>
        </p:nvCxnSpPr>
        <p:spPr>
          <a:xfrm rot="10800000">
            <a:off x="5486400" y="228600"/>
            <a:ext cx="1463675" cy="365125"/>
          </a:xfrm>
          <a:prstGeom prst="straightConnector1">
            <a:avLst/>
          </a:prstGeom>
          <a:noFill/>
          <a:ln w="57150" cap="flat" cmpd="sng">
            <a:solidFill>
              <a:srgbClr val="990033"/>
            </a:solidFill>
            <a:prstDash val="solid"/>
            <a:miter lim="800000"/>
            <a:headEnd type="none" w="med" len="med"/>
            <a:tailEnd type="none" w="med" len="med"/>
          </a:ln>
        </p:spPr>
      </p:cxnSp>
      <p:cxnSp>
        <p:nvCxnSpPr>
          <p:cNvPr id="469" name="Google Shape;469;p38"/>
          <p:cNvCxnSpPr/>
          <p:nvPr/>
        </p:nvCxnSpPr>
        <p:spPr>
          <a:xfrm>
            <a:off x="7620000" y="1143000"/>
            <a:ext cx="0" cy="366712"/>
          </a:xfrm>
          <a:prstGeom prst="straightConnector1">
            <a:avLst/>
          </a:prstGeom>
          <a:noFill/>
          <a:ln w="57150" cap="flat" cmpd="sng">
            <a:solidFill>
              <a:srgbClr val="990033"/>
            </a:solidFill>
            <a:prstDash val="solid"/>
            <a:miter lim="800000"/>
            <a:headEnd type="none" w="med" len="med"/>
            <a:tailEnd type="none" w="med" len="med"/>
          </a:ln>
        </p:spPr>
      </p:cxnSp>
      <p:cxnSp>
        <p:nvCxnSpPr>
          <p:cNvPr id="470" name="Google Shape;470;p38"/>
          <p:cNvCxnSpPr/>
          <p:nvPr/>
        </p:nvCxnSpPr>
        <p:spPr>
          <a:xfrm flipH="1">
            <a:off x="1066800" y="1066800"/>
            <a:ext cx="641350" cy="366712"/>
          </a:xfrm>
          <a:prstGeom prst="straightConnector1">
            <a:avLst/>
          </a:prstGeom>
          <a:noFill/>
          <a:ln w="57150" cap="flat" cmpd="sng">
            <a:solidFill>
              <a:srgbClr val="990033"/>
            </a:solidFill>
            <a:prstDash val="solid"/>
            <a:miter lim="800000"/>
            <a:headEnd type="none" w="med" len="med"/>
            <a:tailEnd type="none" w="med" len="med"/>
          </a:ln>
        </p:spPr>
      </p:cxnSp>
      <p:cxnSp>
        <p:nvCxnSpPr>
          <p:cNvPr id="471" name="Google Shape;471;p38"/>
          <p:cNvCxnSpPr/>
          <p:nvPr/>
        </p:nvCxnSpPr>
        <p:spPr>
          <a:xfrm>
            <a:off x="1752600" y="1066800"/>
            <a:ext cx="730250" cy="366712"/>
          </a:xfrm>
          <a:prstGeom prst="straightConnector1">
            <a:avLst/>
          </a:prstGeom>
          <a:noFill/>
          <a:ln w="57150" cap="flat" cmpd="sng">
            <a:solidFill>
              <a:srgbClr val="990033"/>
            </a:solidFill>
            <a:prstDash val="solid"/>
            <a:miter lim="800000"/>
            <a:headEnd type="none" w="med" len="med"/>
            <a:tailEnd type="none" w="med" len="med"/>
          </a:ln>
        </p:spPr>
      </p:cxnSp>
      <p:cxnSp>
        <p:nvCxnSpPr>
          <p:cNvPr id="472" name="Google Shape;472;p38"/>
          <p:cNvCxnSpPr/>
          <p:nvPr/>
        </p:nvCxnSpPr>
        <p:spPr>
          <a:xfrm>
            <a:off x="838200" y="3352800"/>
            <a:ext cx="731837" cy="366712"/>
          </a:xfrm>
          <a:prstGeom prst="straightConnector1">
            <a:avLst/>
          </a:prstGeom>
          <a:noFill/>
          <a:ln w="9525" cap="flat" cmpd="sng">
            <a:solidFill>
              <a:srgbClr val="000000"/>
            </a:solidFill>
            <a:prstDash val="solid"/>
            <a:miter lim="800000"/>
            <a:headEnd type="none" w="med" len="med"/>
            <a:tailEnd type="triangle" w="med" len="med"/>
          </a:ln>
        </p:spPr>
      </p:cxnSp>
      <p:cxnSp>
        <p:nvCxnSpPr>
          <p:cNvPr id="473" name="Google Shape;473;p38"/>
          <p:cNvCxnSpPr/>
          <p:nvPr/>
        </p:nvCxnSpPr>
        <p:spPr>
          <a:xfrm flipH="1">
            <a:off x="2057400" y="3352800"/>
            <a:ext cx="639762" cy="366712"/>
          </a:xfrm>
          <a:prstGeom prst="straightConnector1">
            <a:avLst/>
          </a:prstGeom>
          <a:noFill/>
          <a:ln w="9525" cap="flat" cmpd="sng">
            <a:solidFill>
              <a:srgbClr val="000000"/>
            </a:solidFill>
            <a:prstDash val="solid"/>
            <a:miter lim="800000"/>
            <a:headEnd type="none" w="med" len="med"/>
            <a:tailEnd type="triangle" w="med" len="med"/>
          </a:ln>
        </p:spPr>
      </p:cxnSp>
      <p:cxnSp>
        <p:nvCxnSpPr>
          <p:cNvPr id="474" name="Google Shape;474;p38"/>
          <p:cNvCxnSpPr/>
          <p:nvPr/>
        </p:nvCxnSpPr>
        <p:spPr>
          <a:xfrm>
            <a:off x="7620000" y="3429000"/>
            <a:ext cx="0" cy="366712"/>
          </a:xfrm>
          <a:prstGeom prst="straightConnector1">
            <a:avLst/>
          </a:prstGeom>
          <a:noFill/>
          <a:ln w="9525" cap="flat" cmpd="sng">
            <a:solidFill>
              <a:srgbClr val="000000"/>
            </a:solidFill>
            <a:prstDash val="solid"/>
            <a:miter lim="800000"/>
            <a:headEnd type="none" w="med" len="med"/>
            <a:tailEnd type="triangle" w="med" len="med"/>
          </a:ln>
        </p:spPr>
      </p:cxnSp>
      <p:cxnSp>
        <p:nvCxnSpPr>
          <p:cNvPr id="475" name="Google Shape;475;p38"/>
          <p:cNvCxnSpPr/>
          <p:nvPr/>
        </p:nvCxnSpPr>
        <p:spPr>
          <a:xfrm>
            <a:off x="3200400" y="4038600"/>
            <a:ext cx="1676400" cy="838200"/>
          </a:xfrm>
          <a:prstGeom prst="straightConnector1">
            <a:avLst/>
          </a:prstGeom>
          <a:noFill/>
          <a:ln w="9525" cap="flat" cmpd="sng">
            <a:solidFill>
              <a:srgbClr val="000000"/>
            </a:solidFill>
            <a:prstDash val="solid"/>
            <a:miter lim="800000"/>
            <a:headEnd type="none" w="med" len="med"/>
            <a:tailEnd type="triangle" w="med" len="med"/>
          </a:ln>
        </p:spPr>
      </p:cxnSp>
      <p:cxnSp>
        <p:nvCxnSpPr>
          <p:cNvPr id="476" name="Google Shape;476;p38"/>
          <p:cNvCxnSpPr/>
          <p:nvPr/>
        </p:nvCxnSpPr>
        <p:spPr>
          <a:xfrm flipH="1">
            <a:off x="4953000" y="4419600"/>
            <a:ext cx="1616075" cy="457200"/>
          </a:xfrm>
          <a:prstGeom prst="straightConnector1">
            <a:avLst/>
          </a:prstGeom>
          <a:noFill/>
          <a:ln w="9525" cap="flat" cmpd="sng">
            <a:solidFill>
              <a:srgbClr val="000000"/>
            </a:solidFill>
            <a:prstDash val="solid"/>
            <a:miter lim="800000"/>
            <a:headEnd type="none" w="med" len="med"/>
            <a:tailEnd type="triangle" w="med" len="med"/>
          </a:ln>
        </p:spPr>
      </p:cxnSp>
      <p:sp>
        <p:nvSpPr>
          <p:cNvPr id="477" name="Google Shape;477;p38"/>
          <p:cNvSpPr txBox="1"/>
          <p:nvPr/>
        </p:nvSpPr>
        <p:spPr>
          <a:xfrm>
            <a:off x="3429000" y="0"/>
            <a:ext cx="2057400" cy="609600"/>
          </a:xfrm>
          <a:prstGeom prst="rect">
            <a:avLst/>
          </a:prstGeom>
          <a:solidFill>
            <a:srgbClr val="FFFF66"/>
          </a:solidFill>
          <a:ln w="57150" cap="flat" cmpd="thickThin">
            <a:solidFill>
              <a:srgbClr val="99003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VIỆT NAM</a:t>
            </a:r>
            <a:endParaRPr/>
          </a:p>
        </p:txBody>
      </p:sp>
      <p:sp>
        <p:nvSpPr>
          <p:cNvPr id="478" name="Google Shape;478;p38"/>
          <p:cNvSpPr txBox="1"/>
          <p:nvPr/>
        </p:nvSpPr>
        <p:spPr>
          <a:xfrm>
            <a:off x="4114800" y="1752600"/>
            <a:ext cx="2643187" cy="1200150"/>
          </a:xfrm>
          <a:prstGeom prst="rect">
            <a:avLst/>
          </a:prstGeom>
          <a:solidFill>
            <a:srgbClr val="CCFF99"/>
          </a:solidFill>
          <a:ln w="76200" cap="flat" cmpd="tri">
            <a:solidFill>
              <a:srgbClr val="99003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Ảnh hưởng của khí hậu đến đời sống và sản xuất </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77"/>
                                        </p:tgtEl>
                                        <p:attrNameLst>
                                          <p:attrName>style.visibility</p:attrName>
                                        </p:attrNameLst>
                                      </p:cBhvr>
                                      <p:to>
                                        <p:strVal val="visible"/>
                                      </p:to>
                                    </p:set>
                                    <p:anim calcmode="lin" valueType="num">
                                      <p:cBhvr additive="base">
                                        <p:cTn id="7" dur="500"/>
                                        <p:tgtEl>
                                          <p:spTgt spid="477"/>
                                        </p:tgtEl>
                                        <p:attrNameLst>
                                          <p:attrName>ppt_w</p:attrName>
                                        </p:attrNameLst>
                                      </p:cBhvr>
                                      <p:tavLst>
                                        <p:tav tm="0">
                                          <p:val>
                                            <p:strVal val="0"/>
                                          </p:val>
                                        </p:tav>
                                        <p:tav tm="100000">
                                          <p:val>
                                            <p:strVal val="#ppt_w"/>
                                          </p:val>
                                        </p:tav>
                                      </p:tavLst>
                                    </p:anim>
                                    <p:anim calcmode="lin" valueType="num">
                                      <p:cBhvr additive="base">
                                        <p:cTn id="8" dur="500"/>
                                        <p:tgtEl>
                                          <p:spTgt spid="477"/>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67"/>
                                        </p:tgtEl>
                                        <p:attrNameLst>
                                          <p:attrName>style.visibility</p:attrName>
                                        </p:attrNameLst>
                                      </p:cBhvr>
                                      <p:to>
                                        <p:strVal val="visible"/>
                                      </p:to>
                                    </p:set>
                                    <p:anim calcmode="lin" valueType="num">
                                      <p:cBhvr additive="base">
                                        <p:cTn id="13" dur="500"/>
                                        <p:tgtEl>
                                          <p:spTgt spid="467"/>
                                        </p:tgtEl>
                                        <p:attrNameLst>
                                          <p:attrName>ppt_w</p:attrName>
                                        </p:attrNameLst>
                                      </p:cBhvr>
                                      <p:tavLst>
                                        <p:tav tm="0">
                                          <p:val>
                                            <p:strVal val="0"/>
                                          </p:val>
                                        </p:tav>
                                        <p:tav tm="100000">
                                          <p:val>
                                            <p:strVal val="#ppt_w"/>
                                          </p:val>
                                        </p:tav>
                                      </p:tavLst>
                                    </p:anim>
                                    <p:anim calcmode="lin" valueType="num">
                                      <p:cBhvr additive="base">
                                        <p:cTn id="14" dur="500"/>
                                        <p:tgtEl>
                                          <p:spTgt spid="467"/>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68"/>
                                        </p:tgtEl>
                                        <p:attrNameLst>
                                          <p:attrName>style.visibility</p:attrName>
                                        </p:attrNameLst>
                                      </p:cBhvr>
                                      <p:to>
                                        <p:strVal val="visible"/>
                                      </p:to>
                                    </p:set>
                                    <p:anim calcmode="lin" valueType="num">
                                      <p:cBhvr additive="base">
                                        <p:cTn id="19" dur="500"/>
                                        <p:tgtEl>
                                          <p:spTgt spid="468"/>
                                        </p:tgtEl>
                                        <p:attrNameLst>
                                          <p:attrName>ppt_w</p:attrName>
                                        </p:attrNameLst>
                                      </p:cBhvr>
                                      <p:tavLst>
                                        <p:tav tm="0">
                                          <p:val>
                                            <p:strVal val="0"/>
                                          </p:val>
                                        </p:tav>
                                        <p:tav tm="100000">
                                          <p:val>
                                            <p:strVal val="#ppt_w"/>
                                          </p:val>
                                        </p:tav>
                                      </p:tavLst>
                                    </p:anim>
                                    <p:anim calcmode="lin" valueType="num">
                                      <p:cBhvr additive="base">
                                        <p:cTn id="20" dur="500"/>
                                        <p:tgtEl>
                                          <p:spTgt spid="468"/>
                                        </p:tgtEl>
                                        <p:attrNameLst>
                                          <p:attrName>ppt_h</p:attrName>
                                        </p:attrNameLst>
                                      </p:cBhvr>
                                      <p:tavLst>
                                        <p:tav tm="0">
                                          <p:val>
                                            <p:strVal val="0"/>
                                          </p:val>
                                        </p:tav>
                                        <p:tav tm="100000">
                                          <p:val>
                                            <p:strVal val="#ppt_h"/>
                                          </p:val>
                                        </p:tav>
                                      </p:tavLst>
                                    </p:anim>
                                  </p:childTnLst>
                                </p:cTn>
                              </p:par>
                            </p:childTnLst>
                          </p:cTn>
                        </p:par>
                        <p:par>
                          <p:cTn id="21" fill="hold">
                            <p:stCondLst>
                              <p:cond delay="500"/>
                            </p:stCondLst>
                            <p:childTnLst>
                              <p:par>
                                <p:cTn id="22" presetID="23" presetClass="entr" presetSubtype="16" fill="hold" nodeType="afterEffect">
                                  <p:stCondLst>
                                    <p:cond delay="0"/>
                                  </p:stCondLst>
                                  <p:childTnLst>
                                    <p:set>
                                      <p:cBhvr>
                                        <p:cTn id="23" dur="1" fill="hold">
                                          <p:stCondLst>
                                            <p:cond delay="0"/>
                                          </p:stCondLst>
                                        </p:cTn>
                                        <p:tgtEl>
                                          <p:spTgt spid="459"/>
                                        </p:tgtEl>
                                        <p:attrNameLst>
                                          <p:attrName>style.visibility</p:attrName>
                                        </p:attrNameLst>
                                      </p:cBhvr>
                                      <p:to>
                                        <p:strVal val="visible"/>
                                      </p:to>
                                    </p:set>
                                    <p:anim calcmode="lin" valueType="num">
                                      <p:cBhvr additive="base">
                                        <p:cTn id="24" dur="500"/>
                                        <p:tgtEl>
                                          <p:spTgt spid="459"/>
                                        </p:tgtEl>
                                        <p:attrNameLst>
                                          <p:attrName>ppt_w</p:attrName>
                                        </p:attrNameLst>
                                      </p:cBhvr>
                                      <p:tavLst>
                                        <p:tav tm="0">
                                          <p:val>
                                            <p:strVal val="0"/>
                                          </p:val>
                                        </p:tav>
                                        <p:tav tm="100000">
                                          <p:val>
                                            <p:strVal val="#ppt_w"/>
                                          </p:val>
                                        </p:tav>
                                      </p:tavLst>
                                    </p:anim>
                                    <p:anim calcmode="lin" valueType="num">
                                      <p:cBhvr additive="base">
                                        <p:cTn id="25" dur="500"/>
                                        <p:tgtEl>
                                          <p:spTgt spid="459"/>
                                        </p:tgtEl>
                                        <p:attrNameLst>
                                          <p:attrName>ppt_h</p:attrName>
                                        </p:attrNameLst>
                                      </p:cBhvr>
                                      <p:tavLst>
                                        <p:tav tm="0">
                                          <p:val>
                                            <p:strVal val="0"/>
                                          </p:val>
                                        </p:tav>
                                        <p:tav tm="100000">
                                          <p:val>
                                            <p:strVal val="#ppt_h"/>
                                          </p:val>
                                        </p:tav>
                                      </p:tavLst>
                                    </p:anim>
                                  </p:childTnLst>
                                </p:cTn>
                              </p:par>
                            </p:childTnLst>
                          </p:cTn>
                        </p:par>
                        <p:par>
                          <p:cTn id="26" fill="hold">
                            <p:stCondLst>
                              <p:cond delay="1000"/>
                            </p:stCondLst>
                            <p:childTnLst>
                              <p:par>
                                <p:cTn id="27" presetID="23" presetClass="entr" presetSubtype="16" fill="hold" nodeType="afterEffect">
                                  <p:stCondLst>
                                    <p:cond delay="0"/>
                                  </p:stCondLst>
                                  <p:childTnLst>
                                    <p:set>
                                      <p:cBhvr>
                                        <p:cTn id="28" dur="1" fill="hold">
                                          <p:stCondLst>
                                            <p:cond delay="0"/>
                                          </p:stCondLst>
                                        </p:cTn>
                                        <p:tgtEl>
                                          <p:spTgt spid="460"/>
                                        </p:tgtEl>
                                        <p:attrNameLst>
                                          <p:attrName>style.visibility</p:attrName>
                                        </p:attrNameLst>
                                      </p:cBhvr>
                                      <p:to>
                                        <p:strVal val="visible"/>
                                      </p:to>
                                    </p:set>
                                    <p:anim calcmode="lin" valueType="num">
                                      <p:cBhvr additive="base">
                                        <p:cTn id="29" dur="500"/>
                                        <p:tgtEl>
                                          <p:spTgt spid="460"/>
                                        </p:tgtEl>
                                        <p:attrNameLst>
                                          <p:attrName>ppt_w</p:attrName>
                                        </p:attrNameLst>
                                      </p:cBhvr>
                                      <p:tavLst>
                                        <p:tav tm="0">
                                          <p:val>
                                            <p:strVal val="0"/>
                                          </p:val>
                                        </p:tav>
                                        <p:tav tm="100000">
                                          <p:val>
                                            <p:strVal val="#ppt_w"/>
                                          </p:val>
                                        </p:tav>
                                      </p:tavLst>
                                    </p:anim>
                                    <p:anim calcmode="lin" valueType="num">
                                      <p:cBhvr additive="base">
                                        <p:cTn id="30" dur="500"/>
                                        <p:tgtEl>
                                          <p:spTgt spid="460"/>
                                        </p:tgtEl>
                                        <p:attrNameLst>
                                          <p:attrName>ppt_h</p:attrName>
                                        </p:attrNameLst>
                                      </p:cBhvr>
                                      <p:tavLst>
                                        <p:tav tm="0">
                                          <p:val>
                                            <p:strVal val="0"/>
                                          </p:val>
                                        </p:tav>
                                        <p:tav tm="100000">
                                          <p:val>
                                            <p:strVal val="#ppt_h"/>
                                          </p:val>
                                        </p:tav>
                                      </p:tavLst>
                                    </p:anim>
                                  </p:childTnLst>
                                </p:cTn>
                              </p:par>
                            </p:childTnLst>
                          </p:cTn>
                        </p:par>
                        <p:par>
                          <p:cTn id="31" fill="hold">
                            <p:stCondLst>
                              <p:cond delay="1500"/>
                            </p:stCondLst>
                            <p:childTnLst>
                              <p:par>
                                <p:cTn id="32" presetID="23" presetClass="entr" presetSubtype="16" fill="hold" nodeType="afterEffect">
                                  <p:stCondLst>
                                    <p:cond delay="0"/>
                                  </p:stCondLst>
                                  <p:childTnLst>
                                    <p:set>
                                      <p:cBhvr>
                                        <p:cTn id="33" dur="1" fill="hold">
                                          <p:stCondLst>
                                            <p:cond delay="0"/>
                                          </p:stCondLst>
                                        </p:cTn>
                                        <p:tgtEl>
                                          <p:spTgt spid="469"/>
                                        </p:tgtEl>
                                        <p:attrNameLst>
                                          <p:attrName>style.visibility</p:attrName>
                                        </p:attrNameLst>
                                      </p:cBhvr>
                                      <p:to>
                                        <p:strVal val="visible"/>
                                      </p:to>
                                    </p:set>
                                    <p:anim calcmode="lin" valueType="num">
                                      <p:cBhvr additive="base">
                                        <p:cTn id="34" dur="500"/>
                                        <p:tgtEl>
                                          <p:spTgt spid="469"/>
                                        </p:tgtEl>
                                        <p:attrNameLst>
                                          <p:attrName>ppt_w</p:attrName>
                                        </p:attrNameLst>
                                      </p:cBhvr>
                                      <p:tavLst>
                                        <p:tav tm="0">
                                          <p:val>
                                            <p:strVal val="0"/>
                                          </p:val>
                                        </p:tav>
                                        <p:tav tm="100000">
                                          <p:val>
                                            <p:strVal val="#ppt_w"/>
                                          </p:val>
                                        </p:tav>
                                      </p:tavLst>
                                    </p:anim>
                                    <p:anim calcmode="lin" valueType="num">
                                      <p:cBhvr additive="base">
                                        <p:cTn id="35" dur="500"/>
                                        <p:tgtEl>
                                          <p:spTgt spid="469"/>
                                        </p:tgtEl>
                                        <p:attrNameLst>
                                          <p:attrName>ppt_h</p:attrName>
                                        </p:attrNameLst>
                                      </p:cBhvr>
                                      <p:tavLst>
                                        <p:tav tm="0">
                                          <p:val>
                                            <p:strVal val="0"/>
                                          </p:val>
                                        </p:tav>
                                        <p:tav tm="100000">
                                          <p:val>
                                            <p:strVal val="#ppt_h"/>
                                          </p:val>
                                        </p:tav>
                                      </p:tavLst>
                                    </p:anim>
                                  </p:childTnLst>
                                </p:cTn>
                              </p:par>
                            </p:childTnLst>
                          </p:cTn>
                        </p:par>
                        <p:par>
                          <p:cTn id="36" fill="hold">
                            <p:stCondLst>
                              <p:cond delay="2000"/>
                            </p:stCondLst>
                            <p:childTnLst>
                              <p:par>
                                <p:cTn id="37" presetID="23" presetClass="entr" presetSubtype="16" fill="hold" nodeType="afterEffect">
                                  <p:stCondLst>
                                    <p:cond delay="0"/>
                                  </p:stCondLst>
                                  <p:childTnLst>
                                    <p:set>
                                      <p:cBhvr>
                                        <p:cTn id="38" dur="1" fill="hold">
                                          <p:stCondLst>
                                            <p:cond delay="0"/>
                                          </p:stCondLst>
                                        </p:cTn>
                                        <p:tgtEl>
                                          <p:spTgt spid="470"/>
                                        </p:tgtEl>
                                        <p:attrNameLst>
                                          <p:attrName>style.visibility</p:attrName>
                                        </p:attrNameLst>
                                      </p:cBhvr>
                                      <p:to>
                                        <p:strVal val="visible"/>
                                      </p:to>
                                    </p:set>
                                    <p:anim calcmode="lin" valueType="num">
                                      <p:cBhvr additive="base">
                                        <p:cTn id="39" dur="500"/>
                                        <p:tgtEl>
                                          <p:spTgt spid="470"/>
                                        </p:tgtEl>
                                        <p:attrNameLst>
                                          <p:attrName>ppt_w</p:attrName>
                                        </p:attrNameLst>
                                      </p:cBhvr>
                                      <p:tavLst>
                                        <p:tav tm="0">
                                          <p:val>
                                            <p:strVal val="0"/>
                                          </p:val>
                                        </p:tav>
                                        <p:tav tm="100000">
                                          <p:val>
                                            <p:strVal val="#ppt_w"/>
                                          </p:val>
                                        </p:tav>
                                      </p:tavLst>
                                    </p:anim>
                                    <p:anim calcmode="lin" valueType="num">
                                      <p:cBhvr additive="base">
                                        <p:cTn id="40" dur="500"/>
                                        <p:tgtEl>
                                          <p:spTgt spid="470"/>
                                        </p:tgtEl>
                                        <p:attrNameLst>
                                          <p:attrName>ppt_h</p:attrName>
                                        </p:attrNameLst>
                                      </p:cBhvr>
                                      <p:tavLst>
                                        <p:tav tm="0">
                                          <p:val>
                                            <p:strVal val="0"/>
                                          </p:val>
                                        </p:tav>
                                        <p:tav tm="100000">
                                          <p:val>
                                            <p:strVal val="#ppt_h"/>
                                          </p:val>
                                        </p:tav>
                                      </p:tavLst>
                                    </p:anim>
                                  </p:childTnLst>
                                </p:cTn>
                              </p:par>
                            </p:childTnLst>
                          </p:cTn>
                        </p:par>
                        <p:par>
                          <p:cTn id="41" fill="hold">
                            <p:stCondLst>
                              <p:cond delay="2500"/>
                            </p:stCondLst>
                            <p:childTnLst>
                              <p:par>
                                <p:cTn id="42" presetID="23" presetClass="entr" presetSubtype="16" fill="hold" nodeType="afterEffect">
                                  <p:stCondLst>
                                    <p:cond delay="0"/>
                                  </p:stCondLst>
                                  <p:childTnLst>
                                    <p:set>
                                      <p:cBhvr>
                                        <p:cTn id="43" dur="1" fill="hold">
                                          <p:stCondLst>
                                            <p:cond delay="0"/>
                                          </p:stCondLst>
                                        </p:cTn>
                                        <p:tgtEl>
                                          <p:spTgt spid="471"/>
                                        </p:tgtEl>
                                        <p:attrNameLst>
                                          <p:attrName>style.visibility</p:attrName>
                                        </p:attrNameLst>
                                      </p:cBhvr>
                                      <p:to>
                                        <p:strVal val="visible"/>
                                      </p:to>
                                    </p:set>
                                    <p:anim calcmode="lin" valueType="num">
                                      <p:cBhvr additive="base">
                                        <p:cTn id="44" dur="500"/>
                                        <p:tgtEl>
                                          <p:spTgt spid="471"/>
                                        </p:tgtEl>
                                        <p:attrNameLst>
                                          <p:attrName>ppt_w</p:attrName>
                                        </p:attrNameLst>
                                      </p:cBhvr>
                                      <p:tavLst>
                                        <p:tav tm="0">
                                          <p:val>
                                            <p:strVal val="0"/>
                                          </p:val>
                                        </p:tav>
                                        <p:tav tm="100000">
                                          <p:val>
                                            <p:strVal val="#ppt_w"/>
                                          </p:val>
                                        </p:tav>
                                      </p:tavLst>
                                    </p:anim>
                                    <p:anim calcmode="lin" valueType="num">
                                      <p:cBhvr additive="base">
                                        <p:cTn id="45" dur="500"/>
                                        <p:tgtEl>
                                          <p:spTgt spid="471"/>
                                        </p:tgtEl>
                                        <p:attrNameLst>
                                          <p:attrName>ppt_h</p:attrName>
                                        </p:attrNameLst>
                                      </p:cBhvr>
                                      <p:tavLst>
                                        <p:tav tm="0">
                                          <p:val>
                                            <p:strVal val="0"/>
                                          </p:val>
                                        </p:tav>
                                        <p:tav tm="100000">
                                          <p:val>
                                            <p:strVal val="#ppt_h"/>
                                          </p:val>
                                        </p:tav>
                                      </p:tavLst>
                                    </p:anim>
                                  </p:childTnLst>
                                </p:cTn>
                              </p:par>
                            </p:childTnLst>
                          </p:cTn>
                        </p:par>
                        <p:par>
                          <p:cTn id="46" fill="hold">
                            <p:stCondLst>
                              <p:cond delay="3000"/>
                            </p:stCondLst>
                            <p:childTnLst>
                              <p:par>
                                <p:cTn id="47" presetID="23" presetClass="entr" presetSubtype="16" fill="hold" nodeType="afterEffect">
                                  <p:stCondLst>
                                    <p:cond delay="0"/>
                                  </p:stCondLst>
                                  <p:childTnLst>
                                    <p:set>
                                      <p:cBhvr>
                                        <p:cTn id="48" dur="1" fill="hold">
                                          <p:stCondLst>
                                            <p:cond delay="0"/>
                                          </p:stCondLst>
                                        </p:cTn>
                                        <p:tgtEl>
                                          <p:spTgt spid="461"/>
                                        </p:tgtEl>
                                        <p:attrNameLst>
                                          <p:attrName>style.visibility</p:attrName>
                                        </p:attrNameLst>
                                      </p:cBhvr>
                                      <p:to>
                                        <p:strVal val="visible"/>
                                      </p:to>
                                    </p:set>
                                    <p:anim calcmode="lin" valueType="num">
                                      <p:cBhvr additive="base">
                                        <p:cTn id="49" dur="500"/>
                                        <p:tgtEl>
                                          <p:spTgt spid="461"/>
                                        </p:tgtEl>
                                        <p:attrNameLst>
                                          <p:attrName>ppt_w</p:attrName>
                                        </p:attrNameLst>
                                      </p:cBhvr>
                                      <p:tavLst>
                                        <p:tav tm="0">
                                          <p:val>
                                            <p:strVal val="0"/>
                                          </p:val>
                                        </p:tav>
                                        <p:tav tm="100000">
                                          <p:val>
                                            <p:strVal val="#ppt_w"/>
                                          </p:val>
                                        </p:tav>
                                      </p:tavLst>
                                    </p:anim>
                                    <p:anim calcmode="lin" valueType="num">
                                      <p:cBhvr additive="base">
                                        <p:cTn id="50" dur="500"/>
                                        <p:tgtEl>
                                          <p:spTgt spid="461"/>
                                        </p:tgtEl>
                                        <p:attrNameLst>
                                          <p:attrName>ppt_h</p:attrName>
                                        </p:attrNameLst>
                                      </p:cBhvr>
                                      <p:tavLst>
                                        <p:tav tm="0">
                                          <p:val>
                                            <p:strVal val="0"/>
                                          </p:val>
                                        </p:tav>
                                        <p:tav tm="100000">
                                          <p:val>
                                            <p:strVal val="#ppt_h"/>
                                          </p:val>
                                        </p:tav>
                                      </p:tavLst>
                                    </p:anim>
                                  </p:childTnLst>
                                </p:cTn>
                              </p:par>
                            </p:childTnLst>
                          </p:cTn>
                        </p:par>
                        <p:par>
                          <p:cTn id="51" fill="hold">
                            <p:stCondLst>
                              <p:cond delay="3500"/>
                            </p:stCondLst>
                            <p:childTnLst>
                              <p:par>
                                <p:cTn id="52" presetID="23" presetClass="entr" presetSubtype="16" fill="hold" nodeType="afterEffect">
                                  <p:stCondLst>
                                    <p:cond delay="0"/>
                                  </p:stCondLst>
                                  <p:childTnLst>
                                    <p:set>
                                      <p:cBhvr>
                                        <p:cTn id="53" dur="1" fill="hold">
                                          <p:stCondLst>
                                            <p:cond delay="0"/>
                                          </p:stCondLst>
                                        </p:cTn>
                                        <p:tgtEl>
                                          <p:spTgt spid="462"/>
                                        </p:tgtEl>
                                        <p:attrNameLst>
                                          <p:attrName>style.visibility</p:attrName>
                                        </p:attrNameLst>
                                      </p:cBhvr>
                                      <p:to>
                                        <p:strVal val="visible"/>
                                      </p:to>
                                    </p:set>
                                    <p:anim calcmode="lin" valueType="num">
                                      <p:cBhvr additive="base">
                                        <p:cTn id="54" dur="500"/>
                                        <p:tgtEl>
                                          <p:spTgt spid="462"/>
                                        </p:tgtEl>
                                        <p:attrNameLst>
                                          <p:attrName>ppt_w</p:attrName>
                                        </p:attrNameLst>
                                      </p:cBhvr>
                                      <p:tavLst>
                                        <p:tav tm="0">
                                          <p:val>
                                            <p:strVal val="0"/>
                                          </p:val>
                                        </p:tav>
                                        <p:tav tm="100000">
                                          <p:val>
                                            <p:strVal val="#ppt_w"/>
                                          </p:val>
                                        </p:tav>
                                      </p:tavLst>
                                    </p:anim>
                                    <p:anim calcmode="lin" valueType="num">
                                      <p:cBhvr additive="base">
                                        <p:cTn id="55" dur="500"/>
                                        <p:tgtEl>
                                          <p:spTgt spid="462"/>
                                        </p:tgtEl>
                                        <p:attrNameLst>
                                          <p:attrName>ppt_h</p:attrName>
                                        </p:attrNameLst>
                                      </p:cBhvr>
                                      <p:tavLst>
                                        <p:tav tm="0">
                                          <p:val>
                                            <p:strVal val="0"/>
                                          </p:val>
                                        </p:tav>
                                        <p:tav tm="100000">
                                          <p:val>
                                            <p:strVal val="#ppt_h"/>
                                          </p:val>
                                        </p:tav>
                                      </p:tavLst>
                                    </p:anim>
                                  </p:childTnLst>
                                </p:cTn>
                              </p:par>
                            </p:childTnLst>
                          </p:cTn>
                        </p:par>
                        <p:par>
                          <p:cTn id="56" fill="hold">
                            <p:stCondLst>
                              <p:cond delay="4000"/>
                            </p:stCondLst>
                            <p:childTnLst>
                              <p:par>
                                <p:cTn id="57" presetID="23" presetClass="entr" presetSubtype="16" fill="hold" nodeType="afterEffect">
                                  <p:stCondLst>
                                    <p:cond delay="0"/>
                                  </p:stCondLst>
                                  <p:childTnLst>
                                    <p:set>
                                      <p:cBhvr>
                                        <p:cTn id="58" dur="1" fill="hold">
                                          <p:stCondLst>
                                            <p:cond delay="0"/>
                                          </p:stCondLst>
                                        </p:cTn>
                                        <p:tgtEl>
                                          <p:spTgt spid="463"/>
                                        </p:tgtEl>
                                        <p:attrNameLst>
                                          <p:attrName>style.visibility</p:attrName>
                                        </p:attrNameLst>
                                      </p:cBhvr>
                                      <p:to>
                                        <p:strVal val="visible"/>
                                      </p:to>
                                    </p:set>
                                    <p:anim calcmode="lin" valueType="num">
                                      <p:cBhvr additive="base">
                                        <p:cTn id="59" dur="500"/>
                                        <p:tgtEl>
                                          <p:spTgt spid="463"/>
                                        </p:tgtEl>
                                        <p:attrNameLst>
                                          <p:attrName>ppt_w</p:attrName>
                                        </p:attrNameLst>
                                      </p:cBhvr>
                                      <p:tavLst>
                                        <p:tav tm="0">
                                          <p:val>
                                            <p:strVal val="0"/>
                                          </p:val>
                                        </p:tav>
                                        <p:tav tm="100000">
                                          <p:val>
                                            <p:strVal val="#ppt_w"/>
                                          </p:val>
                                        </p:tav>
                                      </p:tavLst>
                                    </p:anim>
                                    <p:anim calcmode="lin" valueType="num">
                                      <p:cBhvr additive="base">
                                        <p:cTn id="60" dur="500"/>
                                        <p:tgtEl>
                                          <p:spTgt spid="463"/>
                                        </p:tgtEl>
                                        <p:attrNameLst>
                                          <p:attrName>ppt_h</p:attrName>
                                        </p:attrNameLst>
                                      </p:cBhvr>
                                      <p:tavLst>
                                        <p:tav tm="0">
                                          <p:val>
                                            <p:str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nodeType="clickEffect">
                                  <p:stCondLst>
                                    <p:cond delay="0"/>
                                  </p:stCondLst>
                                  <p:childTnLst>
                                    <p:set>
                                      <p:cBhvr>
                                        <p:cTn id="64" dur="1" fill="hold">
                                          <p:stCondLst>
                                            <p:cond delay="0"/>
                                          </p:stCondLst>
                                        </p:cTn>
                                        <p:tgtEl>
                                          <p:spTgt spid="472"/>
                                        </p:tgtEl>
                                        <p:attrNameLst>
                                          <p:attrName>style.visibility</p:attrName>
                                        </p:attrNameLst>
                                      </p:cBhvr>
                                      <p:to>
                                        <p:strVal val="visible"/>
                                      </p:to>
                                    </p:set>
                                    <p:anim calcmode="lin" valueType="num">
                                      <p:cBhvr additive="base">
                                        <p:cTn id="65" dur="500"/>
                                        <p:tgtEl>
                                          <p:spTgt spid="472"/>
                                        </p:tgtEl>
                                        <p:attrNameLst>
                                          <p:attrName>ppt_w</p:attrName>
                                        </p:attrNameLst>
                                      </p:cBhvr>
                                      <p:tavLst>
                                        <p:tav tm="0">
                                          <p:val>
                                            <p:strVal val="0"/>
                                          </p:val>
                                        </p:tav>
                                        <p:tav tm="100000">
                                          <p:val>
                                            <p:strVal val="#ppt_w"/>
                                          </p:val>
                                        </p:tav>
                                      </p:tavLst>
                                    </p:anim>
                                    <p:anim calcmode="lin" valueType="num">
                                      <p:cBhvr additive="base">
                                        <p:cTn id="66" dur="500"/>
                                        <p:tgtEl>
                                          <p:spTgt spid="472"/>
                                        </p:tgtEl>
                                        <p:attrNameLst>
                                          <p:attrName>ppt_h</p:attrName>
                                        </p:attrNameLst>
                                      </p:cBhvr>
                                      <p:tavLst>
                                        <p:tav tm="0">
                                          <p:val>
                                            <p:strVal val="0"/>
                                          </p:val>
                                        </p:tav>
                                        <p:tav tm="100000">
                                          <p:val>
                                            <p:strVal val="#ppt_h"/>
                                          </p:val>
                                        </p:tav>
                                      </p:tavLst>
                                    </p:anim>
                                  </p:childTnLst>
                                </p:cTn>
                              </p:par>
                            </p:childTnLst>
                          </p:cTn>
                        </p:par>
                        <p:par>
                          <p:cTn id="67" fill="hold">
                            <p:stCondLst>
                              <p:cond delay="500"/>
                            </p:stCondLst>
                            <p:childTnLst>
                              <p:par>
                                <p:cTn id="68" presetID="23" presetClass="entr" presetSubtype="16" fill="hold" nodeType="afterEffect">
                                  <p:stCondLst>
                                    <p:cond delay="0"/>
                                  </p:stCondLst>
                                  <p:childTnLst>
                                    <p:set>
                                      <p:cBhvr>
                                        <p:cTn id="69" dur="1" fill="hold">
                                          <p:stCondLst>
                                            <p:cond delay="0"/>
                                          </p:stCondLst>
                                        </p:cTn>
                                        <p:tgtEl>
                                          <p:spTgt spid="473"/>
                                        </p:tgtEl>
                                        <p:attrNameLst>
                                          <p:attrName>style.visibility</p:attrName>
                                        </p:attrNameLst>
                                      </p:cBhvr>
                                      <p:to>
                                        <p:strVal val="visible"/>
                                      </p:to>
                                    </p:set>
                                    <p:anim calcmode="lin" valueType="num">
                                      <p:cBhvr additive="base">
                                        <p:cTn id="70" dur="500"/>
                                        <p:tgtEl>
                                          <p:spTgt spid="473"/>
                                        </p:tgtEl>
                                        <p:attrNameLst>
                                          <p:attrName>ppt_w</p:attrName>
                                        </p:attrNameLst>
                                      </p:cBhvr>
                                      <p:tavLst>
                                        <p:tav tm="0">
                                          <p:val>
                                            <p:strVal val="0"/>
                                          </p:val>
                                        </p:tav>
                                        <p:tav tm="100000">
                                          <p:val>
                                            <p:strVal val="#ppt_w"/>
                                          </p:val>
                                        </p:tav>
                                      </p:tavLst>
                                    </p:anim>
                                    <p:anim calcmode="lin" valueType="num">
                                      <p:cBhvr additive="base">
                                        <p:cTn id="71" dur="500"/>
                                        <p:tgtEl>
                                          <p:spTgt spid="473"/>
                                        </p:tgtEl>
                                        <p:attrNameLst>
                                          <p:attrName>ppt_h</p:attrName>
                                        </p:attrNameLst>
                                      </p:cBhvr>
                                      <p:tavLst>
                                        <p:tav tm="0">
                                          <p:val>
                                            <p:strVal val="0"/>
                                          </p:val>
                                        </p:tav>
                                        <p:tav tm="100000">
                                          <p:val>
                                            <p:strVal val="#ppt_h"/>
                                          </p:val>
                                        </p:tav>
                                      </p:tavLst>
                                    </p:anim>
                                  </p:childTnLst>
                                </p:cTn>
                              </p:par>
                            </p:childTnLst>
                          </p:cTn>
                        </p:par>
                        <p:par>
                          <p:cTn id="72" fill="hold">
                            <p:stCondLst>
                              <p:cond delay="1000"/>
                            </p:stCondLst>
                            <p:childTnLst>
                              <p:par>
                                <p:cTn id="73" presetID="23" presetClass="entr" presetSubtype="16" fill="hold" nodeType="afterEffect">
                                  <p:stCondLst>
                                    <p:cond delay="0"/>
                                  </p:stCondLst>
                                  <p:childTnLst>
                                    <p:set>
                                      <p:cBhvr>
                                        <p:cTn id="74" dur="1" fill="hold">
                                          <p:stCondLst>
                                            <p:cond delay="0"/>
                                          </p:stCondLst>
                                        </p:cTn>
                                        <p:tgtEl>
                                          <p:spTgt spid="474"/>
                                        </p:tgtEl>
                                        <p:attrNameLst>
                                          <p:attrName>style.visibility</p:attrName>
                                        </p:attrNameLst>
                                      </p:cBhvr>
                                      <p:to>
                                        <p:strVal val="visible"/>
                                      </p:to>
                                    </p:set>
                                    <p:anim calcmode="lin" valueType="num">
                                      <p:cBhvr additive="base">
                                        <p:cTn id="75" dur="500"/>
                                        <p:tgtEl>
                                          <p:spTgt spid="474"/>
                                        </p:tgtEl>
                                        <p:attrNameLst>
                                          <p:attrName>ppt_w</p:attrName>
                                        </p:attrNameLst>
                                      </p:cBhvr>
                                      <p:tavLst>
                                        <p:tav tm="0">
                                          <p:val>
                                            <p:strVal val="0"/>
                                          </p:val>
                                        </p:tav>
                                        <p:tav tm="100000">
                                          <p:val>
                                            <p:strVal val="#ppt_w"/>
                                          </p:val>
                                        </p:tav>
                                      </p:tavLst>
                                    </p:anim>
                                    <p:anim calcmode="lin" valueType="num">
                                      <p:cBhvr additive="base">
                                        <p:cTn id="76" dur="500"/>
                                        <p:tgtEl>
                                          <p:spTgt spid="474"/>
                                        </p:tgtEl>
                                        <p:attrNameLst>
                                          <p:attrName>ppt_h</p:attrName>
                                        </p:attrNameLst>
                                      </p:cBhvr>
                                      <p:tavLst>
                                        <p:tav tm="0">
                                          <p:val>
                                            <p:strVal val="0"/>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23" presetClass="entr" presetSubtype="16" fill="hold" nodeType="clickEffect">
                                  <p:stCondLst>
                                    <p:cond delay="0"/>
                                  </p:stCondLst>
                                  <p:childTnLst>
                                    <p:set>
                                      <p:cBhvr>
                                        <p:cTn id="80" dur="1" fill="hold">
                                          <p:stCondLst>
                                            <p:cond delay="0"/>
                                          </p:stCondLst>
                                        </p:cTn>
                                        <p:tgtEl>
                                          <p:spTgt spid="464"/>
                                        </p:tgtEl>
                                        <p:attrNameLst>
                                          <p:attrName>style.visibility</p:attrName>
                                        </p:attrNameLst>
                                      </p:cBhvr>
                                      <p:to>
                                        <p:strVal val="visible"/>
                                      </p:to>
                                    </p:set>
                                    <p:anim calcmode="lin" valueType="num">
                                      <p:cBhvr additive="base">
                                        <p:cTn id="81" dur="500"/>
                                        <p:tgtEl>
                                          <p:spTgt spid="464"/>
                                        </p:tgtEl>
                                        <p:attrNameLst>
                                          <p:attrName>ppt_w</p:attrName>
                                        </p:attrNameLst>
                                      </p:cBhvr>
                                      <p:tavLst>
                                        <p:tav tm="0">
                                          <p:val>
                                            <p:strVal val="0"/>
                                          </p:val>
                                        </p:tav>
                                        <p:tav tm="100000">
                                          <p:val>
                                            <p:strVal val="#ppt_w"/>
                                          </p:val>
                                        </p:tav>
                                      </p:tavLst>
                                    </p:anim>
                                    <p:anim calcmode="lin" valueType="num">
                                      <p:cBhvr additive="base">
                                        <p:cTn id="82" dur="500"/>
                                        <p:tgtEl>
                                          <p:spTgt spid="464"/>
                                        </p:tgtEl>
                                        <p:attrNameLst>
                                          <p:attrName>ppt_h</p:attrName>
                                        </p:attrNameLst>
                                      </p:cBhvr>
                                      <p:tavLst>
                                        <p:tav tm="0">
                                          <p:val>
                                            <p:strVal val="0"/>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23" presetClass="entr" presetSubtype="16" fill="hold" nodeType="clickEffect">
                                  <p:stCondLst>
                                    <p:cond delay="0"/>
                                  </p:stCondLst>
                                  <p:childTnLst>
                                    <p:set>
                                      <p:cBhvr>
                                        <p:cTn id="86" dur="1" fill="hold">
                                          <p:stCondLst>
                                            <p:cond delay="0"/>
                                          </p:stCondLst>
                                        </p:cTn>
                                        <p:tgtEl>
                                          <p:spTgt spid="465"/>
                                        </p:tgtEl>
                                        <p:attrNameLst>
                                          <p:attrName>style.visibility</p:attrName>
                                        </p:attrNameLst>
                                      </p:cBhvr>
                                      <p:to>
                                        <p:strVal val="visible"/>
                                      </p:to>
                                    </p:set>
                                    <p:anim calcmode="lin" valueType="num">
                                      <p:cBhvr additive="base">
                                        <p:cTn id="87" dur="500"/>
                                        <p:tgtEl>
                                          <p:spTgt spid="465"/>
                                        </p:tgtEl>
                                        <p:attrNameLst>
                                          <p:attrName>ppt_w</p:attrName>
                                        </p:attrNameLst>
                                      </p:cBhvr>
                                      <p:tavLst>
                                        <p:tav tm="0">
                                          <p:val>
                                            <p:strVal val="0"/>
                                          </p:val>
                                        </p:tav>
                                        <p:tav tm="100000">
                                          <p:val>
                                            <p:strVal val="#ppt_w"/>
                                          </p:val>
                                        </p:tav>
                                      </p:tavLst>
                                    </p:anim>
                                    <p:anim calcmode="lin" valueType="num">
                                      <p:cBhvr additive="base">
                                        <p:cTn id="88" dur="500"/>
                                        <p:tgtEl>
                                          <p:spTgt spid="465"/>
                                        </p:tgtEl>
                                        <p:attrNameLst>
                                          <p:attrName>ppt_h</p:attrName>
                                        </p:attrNameLst>
                                      </p:cBhvr>
                                      <p:tavLst>
                                        <p:tav tm="0">
                                          <p:val>
                                            <p:strVal val="0"/>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23" presetClass="entr" presetSubtype="16" fill="hold" nodeType="clickEffect">
                                  <p:stCondLst>
                                    <p:cond delay="0"/>
                                  </p:stCondLst>
                                  <p:childTnLst>
                                    <p:set>
                                      <p:cBhvr>
                                        <p:cTn id="92" dur="1" fill="hold">
                                          <p:stCondLst>
                                            <p:cond delay="0"/>
                                          </p:stCondLst>
                                        </p:cTn>
                                        <p:tgtEl>
                                          <p:spTgt spid="475"/>
                                        </p:tgtEl>
                                        <p:attrNameLst>
                                          <p:attrName>style.visibility</p:attrName>
                                        </p:attrNameLst>
                                      </p:cBhvr>
                                      <p:to>
                                        <p:strVal val="visible"/>
                                      </p:to>
                                    </p:set>
                                    <p:anim calcmode="lin" valueType="num">
                                      <p:cBhvr additive="base">
                                        <p:cTn id="93" dur="500"/>
                                        <p:tgtEl>
                                          <p:spTgt spid="475"/>
                                        </p:tgtEl>
                                        <p:attrNameLst>
                                          <p:attrName>ppt_w</p:attrName>
                                        </p:attrNameLst>
                                      </p:cBhvr>
                                      <p:tavLst>
                                        <p:tav tm="0">
                                          <p:val>
                                            <p:strVal val="0"/>
                                          </p:val>
                                        </p:tav>
                                        <p:tav tm="100000">
                                          <p:val>
                                            <p:strVal val="#ppt_w"/>
                                          </p:val>
                                        </p:tav>
                                      </p:tavLst>
                                    </p:anim>
                                    <p:anim calcmode="lin" valueType="num">
                                      <p:cBhvr additive="base">
                                        <p:cTn id="94" dur="500"/>
                                        <p:tgtEl>
                                          <p:spTgt spid="475"/>
                                        </p:tgtEl>
                                        <p:attrNameLst>
                                          <p:attrName>ppt_h</p:attrName>
                                        </p:attrNameLst>
                                      </p:cBhvr>
                                      <p:tavLst>
                                        <p:tav tm="0">
                                          <p:val>
                                            <p:strVal val="0"/>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23" presetClass="entr" presetSubtype="16" fill="hold" nodeType="clickEffect">
                                  <p:stCondLst>
                                    <p:cond delay="0"/>
                                  </p:stCondLst>
                                  <p:childTnLst>
                                    <p:set>
                                      <p:cBhvr>
                                        <p:cTn id="98" dur="1" fill="hold">
                                          <p:stCondLst>
                                            <p:cond delay="0"/>
                                          </p:stCondLst>
                                        </p:cTn>
                                        <p:tgtEl>
                                          <p:spTgt spid="476"/>
                                        </p:tgtEl>
                                        <p:attrNameLst>
                                          <p:attrName>style.visibility</p:attrName>
                                        </p:attrNameLst>
                                      </p:cBhvr>
                                      <p:to>
                                        <p:strVal val="visible"/>
                                      </p:to>
                                    </p:set>
                                    <p:anim calcmode="lin" valueType="num">
                                      <p:cBhvr additive="base">
                                        <p:cTn id="99" dur="500"/>
                                        <p:tgtEl>
                                          <p:spTgt spid="476"/>
                                        </p:tgtEl>
                                        <p:attrNameLst>
                                          <p:attrName>ppt_w</p:attrName>
                                        </p:attrNameLst>
                                      </p:cBhvr>
                                      <p:tavLst>
                                        <p:tav tm="0">
                                          <p:val>
                                            <p:strVal val="0"/>
                                          </p:val>
                                        </p:tav>
                                        <p:tav tm="100000">
                                          <p:val>
                                            <p:strVal val="#ppt_w"/>
                                          </p:val>
                                        </p:tav>
                                      </p:tavLst>
                                    </p:anim>
                                    <p:anim calcmode="lin" valueType="num">
                                      <p:cBhvr additive="base">
                                        <p:cTn id="100" dur="500"/>
                                        <p:tgtEl>
                                          <p:spTgt spid="476"/>
                                        </p:tgtEl>
                                        <p:attrNameLst>
                                          <p:attrName>ppt_h</p:attrName>
                                        </p:attrNameLst>
                                      </p:cBhvr>
                                      <p:tavLst>
                                        <p:tav tm="0">
                                          <p:val>
                                            <p:strVal val="0"/>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23" presetClass="entr" presetSubtype="16" fill="hold" nodeType="clickEffect">
                                  <p:stCondLst>
                                    <p:cond delay="0"/>
                                  </p:stCondLst>
                                  <p:childTnLst>
                                    <p:set>
                                      <p:cBhvr>
                                        <p:cTn id="104" dur="1" fill="hold">
                                          <p:stCondLst>
                                            <p:cond delay="0"/>
                                          </p:stCondLst>
                                        </p:cTn>
                                        <p:tgtEl>
                                          <p:spTgt spid="466"/>
                                        </p:tgtEl>
                                        <p:attrNameLst>
                                          <p:attrName>style.visibility</p:attrName>
                                        </p:attrNameLst>
                                      </p:cBhvr>
                                      <p:to>
                                        <p:strVal val="visible"/>
                                      </p:to>
                                    </p:set>
                                    <p:anim calcmode="lin" valueType="num">
                                      <p:cBhvr additive="base">
                                        <p:cTn id="105" dur="500"/>
                                        <p:tgtEl>
                                          <p:spTgt spid="466"/>
                                        </p:tgtEl>
                                        <p:attrNameLst>
                                          <p:attrName>ppt_w</p:attrName>
                                        </p:attrNameLst>
                                      </p:cBhvr>
                                      <p:tavLst>
                                        <p:tav tm="0">
                                          <p:val>
                                            <p:strVal val="0"/>
                                          </p:val>
                                        </p:tav>
                                        <p:tav tm="100000">
                                          <p:val>
                                            <p:strVal val="#ppt_w"/>
                                          </p:val>
                                        </p:tav>
                                      </p:tavLst>
                                    </p:anim>
                                    <p:anim calcmode="lin" valueType="num">
                                      <p:cBhvr additive="base">
                                        <p:cTn id="106" dur="500"/>
                                        <p:tgtEl>
                                          <p:spTgt spid="46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f097de2c11_0_0"/>
          <p:cNvSpPr txBox="1">
            <a:spLocks noGrp="1"/>
          </p:cNvSpPr>
          <p:nvPr>
            <p:ph type="title"/>
          </p:nvPr>
        </p:nvSpPr>
        <p:spPr>
          <a:xfrm>
            <a:off x="457200" y="758727"/>
            <a:ext cx="8229600" cy="2388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200">
                <a:solidFill>
                  <a:srgbClr val="FF0000"/>
                </a:solidFill>
                <a:latin typeface="Times New Roman"/>
                <a:ea typeface="Times New Roman"/>
                <a:cs typeface="Times New Roman"/>
                <a:sym typeface="Times New Roman"/>
              </a:rPr>
              <a:t>Hiện nay môi trường đang bị đe dọa trầm trọng vì tình hình thế giới phát triển càng lúc càng cao, các nhà máy, công trình, xưởng sản xuất mỗi ngày thải ra ngoài môi trường rất nhiều khí thải, chất thải nguy hại, dẫn đến môi trường bị đe dọa ô nhiễm. Môi trường toàn cầu hiện nay đầy những yếu tố, nào là hạn hán, đói kém, thiên tai, lũ lụt. Dưới đây là các vấn đề nghiêm trọng mà trái đất đang phải chống chọi, đối mặt.</a:t>
            </a:r>
            <a:endParaRPr sz="5200">
              <a:solidFill>
                <a:srgbClr val="FF0000"/>
              </a:solidFill>
              <a:latin typeface="Times New Roman"/>
              <a:ea typeface="Times New Roman"/>
              <a:cs typeface="Times New Roman"/>
              <a:sym typeface="Times New Roman"/>
            </a:endParaRPr>
          </a:p>
        </p:txBody>
      </p:sp>
      <p:sp>
        <p:nvSpPr>
          <p:cNvPr id="484" name="Google Shape;484;gf097de2c11_0_0"/>
          <p:cNvSpPr txBox="1">
            <a:spLocks noGrp="1"/>
          </p:cNvSpPr>
          <p:nvPr>
            <p:ph type="body" idx="1"/>
          </p:nvPr>
        </p:nvSpPr>
        <p:spPr>
          <a:xfrm>
            <a:off x="457200" y="3760000"/>
            <a:ext cx="8229600" cy="23880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0"/>
              </a:spcAft>
              <a:buNone/>
            </a:pPr>
            <a:endParaRPr sz="2400">
              <a:solidFill>
                <a:srgbClr val="0000FF"/>
              </a:solidFill>
              <a:latin typeface="Times New Roman"/>
              <a:ea typeface="Times New Roman"/>
              <a:cs typeface="Times New Roman"/>
              <a:sym typeface="Times New Roman"/>
            </a:endParaRPr>
          </a:p>
          <a:p>
            <a:pPr marL="457200" lvl="0" indent="-381000" algn="just" rtl="0">
              <a:lnSpc>
                <a:spcPct val="115000"/>
              </a:lnSpc>
              <a:spcBef>
                <a:spcPts val="1200"/>
              </a:spcBef>
              <a:spcAft>
                <a:spcPts val="0"/>
              </a:spcAft>
              <a:buClr>
                <a:srgbClr val="0000FF"/>
              </a:buClr>
              <a:buSzPts val="2400"/>
              <a:buFont typeface="Times New Roman"/>
              <a:buChar char="●"/>
            </a:pPr>
            <a:r>
              <a:rPr lang="en-US" sz="2400">
                <a:solidFill>
                  <a:srgbClr val="0000FF"/>
                </a:solidFill>
                <a:latin typeface="Times New Roman"/>
                <a:ea typeface="Times New Roman"/>
                <a:cs typeface="Times New Roman"/>
                <a:sym typeface="Times New Roman"/>
              </a:rPr>
              <a:t>Trình bày những vấn đề môi trường được quan tâm hàng đầu hiện nay? </a:t>
            </a:r>
            <a:endParaRPr sz="2400">
              <a:solidFill>
                <a:srgbClr val="0000FF"/>
              </a:solidFill>
              <a:latin typeface="Times New Roman"/>
              <a:ea typeface="Times New Roman"/>
              <a:cs typeface="Times New Roman"/>
              <a:sym typeface="Times New Roman"/>
            </a:endParaRPr>
          </a:p>
          <a:p>
            <a:pPr marL="0" lvl="0" indent="0" algn="just" rtl="0">
              <a:lnSpc>
                <a:spcPct val="100000"/>
              </a:lnSpc>
              <a:spcBef>
                <a:spcPts val="1200"/>
              </a:spcBef>
              <a:spcAft>
                <a:spcPts val="1200"/>
              </a:spcAft>
              <a:buNone/>
            </a:pPr>
            <a:endParaRPr sz="3600">
              <a:solidFill>
                <a:srgbClr val="0000FF"/>
              </a:solidFill>
            </a:endParaRPr>
          </a:p>
        </p:txBody>
      </p:sp>
    </p:spTree>
  </p:cSld>
  <p:clrMapOvr>
    <a:masterClrMapping/>
  </p:clrMapOvr>
  <p:transition spd="med">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4"/>
          <p:cNvSpPr txBox="1">
            <a:spLocks noGrp="1"/>
          </p:cNvSpPr>
          <p:nvPr>
            <p:ph type="title"/>
          </p:nvPr>
        </p:nvSpPr>
        <p:spPr>
          <a:xfrm>
            <a:off x="304800" y="914400"/>
            <a:ext cx="2819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1" i="0" u="none">
                <a:solidFill>
                  <a:schemeClr val="dk2"/>
                </a:solidFill>
                <a:latin typeface="Times New Roman"/>
                <a:ea typeface="Times New Roman"/>
                <a:cs typeface="Times New Roman"/>
                <a:sym typeface="Times New Roman"/>
              </a:rPr>
              <a:t>1. Nước ta có khí hậu nhiệt đới gió mùa:</a:t>
            </a:r>
            <a:endParaRPr/>
          </a:p>
        </p:txBody>
      </p:sp>
      <p:pic>
        <p:nvPicPr>
          <p:cNvPr id="134" name="Google Shape;134;p4" descr="Luoc do khi hau Viet Nam"/>
          <p:cNvPicPr preferRelativeResize="0"/>
          <p:nvPr/>
        </p:nvPicPr>
        <p:blipFill rotWithShape="1">
          <a:blip r:embed="rId3">
            <a:alphaModFix/>
          </a:blip>
          <a:srcRect/>
          <a:stretch/>
        </p:blipFill>
        <p:spPr>
          <a:xfrm>
            <a:off x="3352800" y="0"/>
            <a:ext cx="5294312" cy="6858000"/>
          </a:xfrm>
          <a:prstGeom prst="rect">
            <a:avLst/>
          </a:prstGeom>
          <a:noFill/>
          <a:ln w="38100" cap="flat" cmpd="sng">
            <a:solidFill>
              <a:schemeClr val="hlink"/>
            </a:solidFill>
            <a:prstDash val="solid"/>
            <a:miter lim="800000"/>
            <a:headEnd type="none" w="sm" len="sm"/>
            <a:tailEnd type="none" w="sm" len="sm"/>
          </a:ln>
        </p:spPr>
      </p:pic>
      <p:sp>
        <p:nvSpPr>
          <p:cNvPr id="135" name="Google Shape;135;p4"/>
          <p:cNvSpPr txBox="1"/>
          <p:nvPr/>
        </p:nvSpPr>
        <p:spPr>
          <a:xfrm>
            <a:off x="304800" y="3595687"/>
            <a:ext cx="2895600" cy="2062162"/>
          </a:xfrm>
          <a:prstGeom prst="rect">
            <a:avLst/>
          </a:prstGeom>
          <a:solidFill>
            <a:srgbClr val="CCFF99"/>
          </a:solid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Clr>
                <a:schemeClr val="dk1"/>
              </a:buClr>
              <a:buSzPts val="3200"/>
              <a:buFont typeface="Times New Roman"/>
              <a:buNone/>
            </a:pPr>
            <a:r>
              <a:rPr lang="en-US" sz="3200" b="1" i="0" u="none" strike="noStrike" cap="none">
                <a:solidFill>
                  <a:schemeClr val="dk1"/>
                </a:solidFill>
                <a:latin typeface="Times New Roman"/>
                <a:ea typeface="Times New Roman"/>
                <a:cs typeface="Times New Roman"/>
                <a:sym typeface="Times New Roman"/>
              </a:rPr>
              <a:t>- Hãy nêu đặc điểm khí hậu nhiệt đới gió mùa ở nước ta</a:t>
            </a:r>
            <a:r>
              <a:rPr lang="en-US" sz="3200" b="1" i="1" u="none" strike="noStrike" cap="none">
                <a:solidFill>
                  <a:schemeClr val="dk1"/>
                </a:solidFill>
                <a:latin typeface="Times New Roman"/>
                <a:ea typeface="Times New Roman"/>
                <a:cs typeface="Times New Roman"/>
                <a:sym typeface="Times New Roman"/>
              </a:rPr>
              <a:t>. </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20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
                                        </p:tgtEl>
                                        <p:attrNameLst>
                                          <p:attrName>style.visibility</p:attrName>
                                        </p:attrNameLst>
                                      </p:cBhvr>
                                      <p:to>
                                        <p:strVal val="visible"/>
                                      </p:to>
                                    </p:set>
                                    <p:animEffect transition="in" filter="fade">
                                      <p:cBhvr>
                                        <p:cTn id="12" dur="8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gf097de2c11_0_8"/>
          <p:cNvSpPr txBox="1">
            <a:spLocks noGrp="1"/>
          </p:cNvSpPr>
          <p:nvPr>
            <p:ph type="body" idx="1"/>
          </p:nvPr>
        </p:nvSpPr>
        <p:spPr>
          <a:xfrm>
            <a:off x="554025" y="322725"/>
            <a:ext cx="8229600" cy="58413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0"/>
              </a:spcAft>
              <a:buNone/>
            </a:pPr>
            <a:r>
              <a:rPr lang="en-US" sz="2500">
                <a:solidFill>
                  <a:srgbClr val="0000FF"/>
                </a:solidFill>
                <a:latin typeface="Times New Roman"/>
                <a:ea typeface="Times New Roman"/>
                <a:cs typeface="Times New Roman"/>
                <a:sym typeface="Times New Roman"/>
              </a:rPr>
              <a:t> </a:t>
            </a:r>
            <a:endParaRPr sz="2500">
              <a:solidFill>
                <a:srgbClr val="0000FF"/>
              </a:solidFill>
              <a:latin typeface="Times New Roman"/>
              <a:ea typeface="Times New Roman"/>
              <a:cs typeface="Times New Roman"/>
              <a:sym typeface="Times New Roman"/>
            </a:endParaRPr>
          </a:p>
          <a:p>
            <a:pPr marL="0" lvl="0" indent="0" algn="just" rtl="0">
              <a:lnSpc>
                <a:spcPct val="115000"/>
              </a:lnSpc>
              <a:spcBef>
                <a:spcPts val="1200"/>
              </a:spcBef>
              <a:spcAft>
                <a:spcPts val="0"/>
              </a:spcAft>
              <a:buNone/>
            </a:pPr>
            <a:r>
              <a:rPr lang="en-US" sz="2500">
                <a:solidFill>
                  <a:srgbClr val="980000"/>
                </a:solidFill>
                <a:latin typeface="Times New Roman"/>
                <a:ea typeface="Times New Roman"/>
                <a:cs typeface="Times New Roman"/>
                <a:sym typeface="Times New Roman"/>
              </a:rPr>
              <a:t>Những vấn đề môi trường được quan tâm hàng đầu hiện nay:</a:t>
            </a:r>
            <a:endParaRPr sz="2500">
              <a:solidFill>
                <a:srgbClr val="980000"/>
              </a:solidFill>
              <a:latin typeface="Times New Roman"/>
              <a:ea typeface="Times New Roman"/>
              <a:cs typeface="Times New Roman"/>
              <a:sym typeface="Times New Roman"/>
            </a:endParaRPr>
          </a:p>
          <a:p>
            <a:pPr marL="0" lvl="0" indent="0" algn="just" rtl="0">
              <a:lnSpc>
                <a:spcPct val="100000"/>
              </a:lnSpc>
              <a:spcBef>
                <a:spcPts val="1200"/>
              </a:spcBef>
              <a:spcAft>
                <a:spcPts val="0"/>
              </a:spcAft>
              <a:buNone/>
            </a:pPr>
            <a:r>
              <a:rPr lang="en-US" sz="2500">
                <a:solidFill>
                  <a:srgbClr val="0000FF"/>
                </a:solidFill>
                <a:latin typeface="Times New Roman"/>
                <a:ea typeface="Times New Roman"/>
                <a:cs typeface="Times New Roman"/>
                <a:sym typeface="Times New Roman"/>
              </a:rPr>
              <a:t>-   Thiên tai</a:t>
            </a:r>
            <a:endParaRPr sz="2500">
              <a:solidFill>
                <a:srgbClr val="0000FF"/>
              </a:solidFill>
              <a:latin typeface="Times New Roman"/>
              <a:ea typeface="Times New Roman"/>
              <a:cs typeface="Times New Roman"/>
              <a:sym typeface="Times New Roman"/>
            </a:endParaRPr>
          </a:p>
          <a:p>
            <a:pPr marL="0" lvl="0" indent="0" algn="just" rtl="0">
              <a:lnSpc>
                <a:spcPct val="100000"/>
              </a:lnSpc>
              <a:spcBef>
                <a:spcPts val="1200"/>
              </a:spcBef>
              <a:spcAft>
                <a:spcPts val="0"/>
              </a:spcAft>
              <a:buNone/>
            </a:pPr>
            <a:r>
              <a:rPr lang="en-US" sz="2500">
                <a:solidFill>
                  <a:srgbClr val="0000FF"/>
                </a:solidFill>
                <a:latin typeface="Times New Roman"/>
                <a:ea typeface="Times New Roman"/>
                <a:cs typeface="Times New Roman"/>
                <a:sym typeface="Times New Roman"/>
              </a:rPr>
              <a:t>-    Ô  nhiễm môi trường</a:t>
            </a:r>
            <a:endParaRPr sz="2500">
              <a:solidFill>
                <a:srgbClr val="0000FF"/>
              </a:solidFill>
              <a:latin typeface="Times New Roman"/>
              <a:ea typeface="Times New Roman"/>
              <a:cs typeface="Times New Roman"/>
              <a:sym typeface="Times New Roman"/>
            </a:endParaRPr>
          </a:p>
          <a:p>
            <a:pPr marL="0" lvl="0" indent="0" algn="l" rtl="0">
              <a:lnSpc>
                <a:spcPct val="100000"/>
              </a:lnSpc>
              <a:spcBef>
                <a:spcPts val="1200"/>
              </a:spcBef>
              <a:spcAft>
                <a:spcPts val="0"/>
              </a:spcAft>
              <a:buClr>
                <a:schemeClr val="dk1"/>
              </a:buClr>
              <a:buSzPts val="1100"/>
              <a:buFont typeface="Arial"/>
              <a:buNone/>
            </a:pPr>
            <a:r>
              <a:rPr lang="en-US" sz="2600">
                <a:solidFill>
                  <a:srgbClr val="0000FF"/>
                </a:solidFill>
                <a:latin typeface="Times New Roman"/>
                <a:ea typeface="Times New Roman"/>
                <a:cs typeface="Times New Roman"/>
                <a:sym typeface="Times New Roman"/>
              </a:rPr>
              <a:t>-</a:t>
            </a:r>
            <a:r>
              <a:rPr lang="en-US" sz="1900">
                <a:solidFill>
                  <a:srgbClr val="0000FF"/>
                </a:solidFill>
                <a:latin typeface="Times New Roman"/>
                <a:ea typeface="Times New Roman"/>
                <a:cs typeface="Times New Roman"/>
                <a:sym typeface="Times New Roman"/>
              </a:rPr>
              <a:t>      </a:t>
            </a:r>
            <a:r>
              <a:rPr lang="en-US" sz="2600">
                <a:solidFill>
                  <a:srgbClr val="0000FF"/>
                </a:solidFill>
                <a:latin typeface="Times New Roman"/>
                <a:ea typeface="Times New Roman"/>
                <a:cs typeface="Times New Roman"/>
                <a:sym typeface="Times New Roman"/>
              </a:rPr>
              <a:t>Suy giảm tài nguyên thiên nhiên</a:t>
            </a:r>
            <a:endParaRPr sz="2600">
              <a:solidFill>
                <a:srgbClr val="0000FF"/>
              </a:solidFill>
              <a:latin typeface="Times New Roman"/>
              <a:ea typeface="Times New Roman"/>
              <a:cs typeface="Times New Roman"/>
              <a:sym typeface="Times New Roman"/>
            </a:endParaRPr>
          </a:p>
          <a:p>
            <a:pPr marL="0" lvl="0" indent="0" algn="l" rtl="0">
              <a:lnSpc>
                <a:spcPct val="100000"/>
              </a:lnSpc>
              <a:spcBef>
                <a:spcPts val="1200"/>
              </a:spcBef>
              <a:spcAft>
                <a:spcPts val="0"/>
              </a:spcAft>
              <a:buClr>
                <a:schemeClr val="dk1"/>
              </a:buClr>
              <a:buSzPts val="1100"/>
              <a:buFont typeface="Arial"/>
              <a:buNone/>
            </a:pPr>
            <a:r>
              <a:rPr lang="en-US" sz="2600">
                <a:solidFill>
                  <a:srgbClr val="0000FF"/>
                </a:solidFill>
                <a:latin typeface="Times New Roman"/>
                <a:ea typeface="Times New Roman"/>
                <a:cs typeface="Times New Roman"/>
                <a:sym typeface="Times New Roman"/>
              </a:rPr>
              <a:t>-</a:t>
            </a:r>
            <a:r>
              <a:rPr lang="en-US" sz="1900">
                <a:solidFill>
                  <a:srgbClr val="0000FF"/>
                </a:solidFill>
                <a:latin typeface="Times New Roman"/>
                <a:ea typeface="Times New Roman"/>
                <a:cs typeface="Times New Roman"/>
                <a:sym typeface="Times New Roman"/>
              </a:rPr>
              <a:t>      </a:t>
            </a:r>
            <a:r>
              <a:rPr lang="en-US" sz="2600">
                <a:solidFill>
                  <a:srgbClr val="0000FF"/>
                </a:solidFill>
                <a:latin typeface="Times New Roman"/>
                <a:ea typeface="Times New Roman"/>
                <a:cs typeface="Times New Roman"/>
                <a:sym typeface="Times New Roman"/>
              </a:rPr>
              <a:t>Nguồn nước đang bị khan hiếm</a:t>
            </a:r>
            <a:endParaRPr sz="2600">
              <a:solidFill>
                <a:srgbClr val="0000FF"/>
              </a:solidFill>
              <a:latin typeface="Times New Roman"/>
              <a:ea typeface="Times New Roman"/>
              <a:cs typeface="Times New Roman"/>
              <a:sym typeface="Times New Roman"/>
            </a:endParaRPr>
          </a:p>
          <a:p>
            <a:pPr marL="0" lvl="0" indent="0" algn="l" rtl="0">
              <a:lnSpc>
                <a:spcPct val="100000"/>
              </a:lnSpc>
              <a:spcBef>
                <a:spcPts val="1200"/>
              </a:spcBef>
              <a:spcAft>
                <a:spcPts val="0"/>
              </a:spcAft>
              <a:buClr>
                <a:schemeClr val="dk1"/>
              </a:buClr>
              <a:buSzPts val="1100"/>
              <a:buFont typeface="Arial"/>
              <a:buNone/>
            </a:pPr>
            <a:r>
              <a:rPr lang="en-US" sz="2600">
                <a:solidFill>
                  <a:srgbClr val="0000FF"/>
                </a:solidFill>
                <a:latin typeface="Times New Roman"/>
                <a:ea typeface="Times New Roman"/>
                <a:cs typeface="Times New Roman"/>
                <a:sym typeface="Times New Roman"/>
              </a:rPr>
              <a:t>-</a:t>
            </a:r>
            <a:r>
              <a:rPr lang="en-US" sz="1900">
                <a:solidFill>
                  <a:srgbClr val="0000FF"/>
                </a:solidFill>
                <a:latin typeface="Times New Roman"/>
                <a:ea typeface="Times New Roman"/>
                <a:cs typeface="Times New Roman"/>
                <a:sym typeface="Times New Roman"/>
              </a:rPr>
              <a:t>      </a:t>
            </a:r>
            <a:r>
              <a:rPr lang="en-US" sz="2600">
                <a:solidFill>
                  <a:srgbClr val="0000FF"/>
                </a:solidFill>
                <a:latin typeface="Times New Roman"/>
                <a:ea typeface="Times New Roman"/>
                <a:cs typeface="Times New Roman"/>
                <a:sym typeface="Times New Roman"/>
              </a:rPr>
              <a:t>Phá rừng làm biến đổi khí hậu</a:t>
            </a:r>
            <a:endParaRPr sz="2600">
              <a:solidFill>
                <a:srgbClr val="0000FF"/>
              </a:solidFill>
              <a:latin typeface="Times New Roman"/>
              <a:ea typeface="Times New Roman"/>
              <a:cs typeface="Times New Roman"/>
              <a:sym typeface="Times New Roman"/>
            </a:endParaRPr>
          </a:p>
          <a:p>
            <a:pPr marL="0" lvl="0" indent="0" algn="l" rtl="0">
              <a:lnSpc>
                <a:spcPct val="100000"/>
              </a:lnSpc>
              <a:spcBef>
                <a:spcPts val="1200"/>
              </a:spcBef>
              <a:spcAft>
                <a:spcPts val="0"/>
              </a:spcAft>
              <a:buClr>
                <a:schemeClr val="dk1"/>
              </a:buClr>
              <a:buSzPts val="1100"/>
              <a:buFont typeface="Arial"/>
              <a:buNone/>
            </a:pPr>
            <a:r>
              <a:rPr lang="en-US" sz="2600">
                <a:solidFill>
                  <a:srgbClr val="0000FF"/>
                </a:solidFill>
                <a:latin typeface="Times New Roman"/>
                <a:ea typeface="Times New Roman"/>
                <a:cs typeface="Times New Roman"/>
                <a:sym typeface="Times New Roman"/>
              </a:rPr>
              <a:t>-</a:t>
            </a:r>
            <a:r>
              <a:rPr lang="en-US" sz="1900">
                <a:solidFill>
                  <a:srgbClr val="0000FF"/>
                </a:solidFill>
                <a:latin typeface="Times New Roman"/>
                <a:ea typeface="Times New Roman"/>
                <a:cs typeface="Times New Roman"/>
                <a:sym typeface="Times New Roman"/>
              </a:rPr>
              <a:t>      </a:t>
            </a:r>
            <a:r>
              <a:rPr lang="en-US" sz="2600">
                <a:solidFill>
                  <a:srgbClr val="0000FF"/>
                </a:solidFill>
                <a:latin typeface="Times New Roman"/>
                <a:ea typeface="Times New Roman"/>
                <a:cs typeface="Times New Roman"/>
                <a:sym typeface="Times New Roman"/>
              </a:rPr>
              <a:t>Sự biến đổi khí hậu toàn cầu</a:t>
            </a:r>
            <a:endParaRPr sz="2600">
              <a:solidFill>
                <a:srgbClr val="0000FF"/>
              </a:solidFill>
              <a:latin typeface="Times New Roman"/>
              <a:ea typeface="Times New Roman"/>
              <a:cs typeface="Times New Roman"/>
              <a:sym typeface="Times New Roman"/>
            </a:endParaRPr>
          </a:p>
          <a:p>
            <a:pPr marL="0" lvl="0" indent="0" algn="l" rtl="0">
              <a:lnSpc>
                <a:spcPct val="100000"/>
              </a:lnSpc>
              <a:spcBef>
                <a:spcPts val="1200"/>
              </a:spcBef>
              <a:spcAft>
                <a:spcPts val="0"/>
              </a:spcAft>
              <a:buClr>
                <a:schemeClr val="dk1"/>
              </a:buClr>
              <a:buSzPts val="1100"/>
              <a:buFont typeface="Arial"/>
              <a:buNone/>
            </a:pPr>
            <a:r>
              <a:rPr lang="en-US" sz="2600">
                <a:solidFill>
                  <a:srgbClr val="0000FF"/>
                </a:solidFill>
                <a:latin typeface="Times New Roman"/>
                <a:ea typeface="Times New Roman"/>
                <a:cs typeface="Times New Roman"/>
                <a:sym typeface="Times New Roman"/>
              </a:rPr>
              <a:t>-</a:t>
            </a:r>
            <a:r>
              <a:rPr lang="en-US" sz="1900">
                <a:solidFill>
                  <a:srgbClr val="0000FF"/>
                </a:solidFill>
                <a:latin typeface="Times New Roman"/>
                <a:ea typeface="Times New Roman"/>
                <a:cs typeface="Times New Roman"/>
                <a:sym typeface="Times New Roman"/>
              </a:rPr>
              <a:t>      </a:t>
            </a:r>
            <a:r>
              <a:rPr lang="en-US" sz="2600">
                <a:solidFill>
                  <a:srgbClr val="0000FF"/>
                </a:solidFill>
                <a:latin typeface="Times New Roman"/>
                <a:ea typeface="Times New Roman"/>
                <a:cs typeface="Times New Roman"/>
                <a:sym typeface="Times New Roman"/>
              </a:rPr>
              <a:t>Chất thải nguy hại</a:t>
            </a:r>
            <a:endParaRPr sz="2500">
              <a:solidFill>
                <a:srgbClr val="0000FF"/>
              </a:solidFill>
              <a:latin typeface="Times New Roman"/>
              <a:ea typeface="Times New Roman"/>
              <a:cs typeface="Times New Roman"/>
              <a:sym typeface="Times New Roman"/>
            </a:endParaRPr>
          </a:p>
          <a:p>
            <a:pPr marL="342900" marR="0" lvl="0" indent="-139700" algn="l" rtl="0">
              <a:spcBef>
                <a:spcPts val="1200"/>
              </a:spcBef>
              <a:spcAft>
                <a:spcPts val="0"/>
              </a:spcAft>
              <a:buClr>
                <a:schemeClr val="dk1"/>
              </a:buClr>
              <a:buSzPts val="3200"/>
              <a:buFont typeface="Arial"/>
              <a:buNone/>
            </a:pPr>
            <a:endParaRPr sz="3700">
              <a:solidFill>
                <a:srgbClr val="0000FF"/>
              </a:solidFill>
            </a:endParaRPr>
          </a:p>
        </p:txBody>
      </p:sp>
    </p:spTree>
  </p:cSld>
  <p:clrMapOvr>
    <a:masterClrMapping/>
  </p:clrMapOvr>
  <p:transition spd="med">
    <p:push/>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39" descr="LOI THI THAM"/>
          <p:cNvPicPr preferRelativeResize="0"/>
          <p:nvPr/>
        </p:nvPicPr>
        <p:blipFill rotWithShape="1">
          <a:blip r:embed="rId3">
            <a:alphaModFix/>
          </a:blip>
          <a:srcRect l="7499" t="26666" r="11666" b="13332"/>
          <a:stretch/>
        </p:blipFill>
        <p:spPr>
          <a:xfrm>
            <a:off x="0" y="0"/>
            <a:ext cx="9144000" cy="6858000"/>
          </a:xfrm>
          <a:prstGeom prst="rect">
            <a:avLst/>
          </a:prstGeom>
          <a:noFill/>
          <a:ln>
            <a:noFill/>
          </a:ln>
        </p:spPr>
      </p:pic>
      <p:sp>
        <p:nvSpPr>
          <p:cNvPr id="496" name="Google Shape;496;p39"/>
          <p:cNvSpPr/>
          <p:nvPr/>
        </p:nvSpPr>
        <p:spPr>
          <a:xfrm>
            <a:off x="381000" y="2514600"/>
            <a:ext cx="8610600" cy="3429000"/>
          </a:xfrm>
          <a:prstGeom prst="rect">
            <a:avLst/>
          </a:prstGeom>
        </p:spPr>
        <p:txBody>
          <a:bodyPr>
            <a:prstTxWarp prst="textPlain">
              <a:avLst/>
            </a:prstTxWarp>
          </a:bodyPr>
          <a:lstStyle/>
          <a:p>
            <a:pPr lvl="0" algn="l"/>
            <a:r>
              <a:rPr b="0" i="1">
                <a:ln w="38100" cap="flat" cmpd="sng">
                  <a:solidFill>
                    <a:srgbClr val="0000CC"/>
                  </a:solidFill>
                  <a:prstDash val="solid"/>
                  <a:miter lim="800000"/>
                  <a:headEnd type="none" w="sm" len="sm"/>
                  <a:tailEnd type="none" w="sm" len="sm"/>
                </a:ln>
                <a:solidFill>
                  <a:srgbClr val="FF0000"/>
                </a:solidFill>
                <a:latin typeface="Times New Roman"/>
              </a:rPr>
              <a:t>GHI  NHỚ  ĐIỀU  CẦN  BIẾT  VÀ XEM BÀI TIẾT SAU  SÔNG NGÒI  </a:t>
            </a:r>
          </a:p>
        </p:txBody>
      </p:sp>
      <p:pic>
        <p:nvPicPr>
          <p:cNvPr id="497" name="Google Shape;497;p39"/>
          <p:cNvPicPr preferRelativeResize="0"/>
          <p:nvPr/>
        </p:nvPicPr>
        <p:blipFill rotWithShape="1">
          <a:blip r:embed="rId4">
            <a:alphaModFix/>
          </a:blip>
          <a:srcRect/>
          <a:stretch/>
        </p:blipFill>
        <p:spPr>
          <a:xfrm>
            <a:off x="8839200" y="6553200"/>
            <a:ext cx="304800" cy="304800"/>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496"/>
                                        </p:tgtEl>
                                        <p:attrNameLst>
                                          <p:attrName>style.visibility</p:attrName>
                                        </p:attrNameLst>
                                      </p:cBhvr>
                                      <p:to>
                                        <p:strVal val="visible"/>
                                      </p:to>
                                    </p:set>
                                    <p:anim calcmode="lin" valueType="num">
                                      <p:cBhvr additive="base">
                                        <p:cTn id="7" dur="5000"/>
                                        <p:tgtEl>
                                          <p:spTgt spid="496"/>
                                        </p:tgtEl>
                                        <p:attrNameLst>
                                          <p:attrName>ppt_w</p:attrName>
                                        </p:attrNameLst>
                                      </p:cBhvr>
                                      <p:tavLst>
                                        <p:tav tm="0">
                                          <p:val>
                                            <p:strVal val="0"/>
                                          </p:val>
                                        </p:tav>
                                        <p:tav tm="100000">
                                          <p:val>
                                            <p:strVal val="#ppt_w"/>
                                          </p:val>
                                        </p:tav>
                                      </p:tavLst>
                                    </p:anim>
                                    <p:anim calcmode="lin" valueType="num">
                                      <p:cBhvr additive="base">
                                        <p:cTn id="8" dur="5000"/>
                                        <p:tgtEl>
                                          <p:spTgt spid="49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5"/>
          <p:cNvSpPr txBox="1"/>
          <p:nvPr/>
        </p:nvSpPr>
        <p:spPr>
          <a:xfrm>
            <a:off x="1447800" y="3429000"/>
            <a:ext cx="76200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400"/>
              <a:buFont typeface="Times New Roman"/>
              <a:buNone/>
            </a:pPr>
            <a:r>
              <a:rPr lang="en-US" sz="2400" b="1" i="0" u="none" strike="noStrike" cap="none">
                <a:solidFill>
                  <a:srgbClr val="0000CC"/>
                </a:solidFill>
                <a:latin typeface="Times New Roman"/>
                <a:ea typeface="Times New Roman"/>
                <a:cs typeface="Times New Roman"/>
                <a:sym typeface="Times New Roman"/>
              </a:rPr>
              <a:t>Bắc</a:t>
            </a:r>
            <a:endParaRPr/>
          </a:p>
        </p:txBody>
      </p:sp>
      <p:sp>
        <p:nvSpPr>
          <p:cNvPr id="142" name="Google Shape;142;p5"/>
          <p:cNvSpPr txBox="1"/>
          <p:nvPr/>
        </p:nvSpPr>
        <p:spPr>
          <a:xfrm>
            <a:off x="0" y="5410200"/>
            <a:ext cx="914400" cy="8302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Times New Roman"/>
              <a:buNone/>
            </a:pPr>
            <a:r>
              <a:rPr lang="en-US" sz="2400" b="1" i="0" u="none" strike="noStrike" cap="none">
                <a:solidFill>
                  <a:srgbClr val="FF0000"/>
                </a:solidFill>
                <a:latin typeface="Times New Roman"/>
                <a:ea typeface="Times New Roman"/>
                <a:cs typeface="Times New Roman"/>
                <a:sym typeface="Times New Roman"/>
              </a:rPr>
              <a:t>Tây Nam</a:t>
            </a:r>
            <a:r>
              <a:rPr lang="en-US" sz="2400" b="0" i="0" u="none" strike="noStrike" cap="none">
                <a:solidFill>
                  <a:srgbClr val="FF0000"/>
                </a:solidFill>
                <a:latin typeface="Times New Roman"/>
                <a:ea typeface="Times New Roman"/>
                <a:cs typeface="Times New Roman"/>
                <a:sym typeface="Times New Roman"/>
              </a:rPr>
              <a:t> </a:t>
            </a:r>
            <a:endParaRPr/>
          </a:p>
        </p:txBody>
      </p:sp>
      <p:sp>
        <p:nvSpPr>
          <p:cNvPr id="143" name="Google Shape;143;p5"/>
          <p:cNvSpPr txBox="1"/>
          <p:nvPr/>
        </p:nvSpPr>
        <p:spPr>
          <a:xfrm>
            <a:off x="2743200" y="5410200"/>
            <a:ext cx="990600" cy="8302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Times New Roman"/>
              <a:buNone/>
            </a:pPr>
            <a:r>
              <a:rPr lang="en-US" sz="2400" b="1" i="0" u="none" strike="noStrike" cap="none">
                <a:solidFill>
                  <a:srgbClr val="FF0000"/>
                </a:solidFill>
                <a:latin typeface="Times New Roman"/>
                <a:ea typeface="Times New Roman"/>
                <a:cs typeface="Times New Roman"/>
                <a:sym typeface="Times New Roman"/>
              </a:rPr>
              <a:t>Đông Nam</a:t>
            </a:r>
            <a:endParaRPr/>
          </a:p>
        </p:txBody>
      </p:sp>
      <p:sp>
        <p:nvSpPr>
          <p:cNvPr id="144" name="Google Shape;144;p5"/>
          <p:cNvSpPr txBox="1"/>
          <p:nvPr/>
        </p:nvSpPr>
        <p:spPr>
          <a:xfrm>
            <a:off x="2667000" y="3352800"/>
            <a:ext cx="990600" cy="8302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Times New Roman"/>
              <a:buNone/>
            </a:pPr>
            <a:r>
              <a:rPr lang="en-US" sz="2400" b="1" i="0" u="none" strike="noStrike" cap="none">
                <a:solidFill>
                  <a:srgbClr val="FF0000"/>
                </a:solidFill>
                <a:latin typeface="Times New Roman"/>
                <a:ea typeface="Times New Roman"/>
                <a:cs typeface="Times New Roman"/>
                <a:sym typeface="Times New Roman"/>
              </a:rPr>
              <a:t>ĐôngBắc</a:t>
            </a:r>
            <a:endParaRPr/>
          </a:p>
        </p:txBody>
      </p:sp>
      <p:sp>
        <p:nvSpPr>
          <p:cNvPr id="145" name="Google Shape;145;p5"/>
          <p:cNvSpPr txBox="1"/>
          <p:nvPr/>
        </p:nvSpPr>
        <p:spPr>
          <a:xfrm>
            <a:off x="0" y="3352800"/>
            <a:ext cx="762000" cy="8302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Times New Roman"/>
              <a:buNone/>
            </a:pPr>
            <a:r>
              <a:rPr lang="en-US" sz="2400" b="1" i="0" u="none" strike="noStrike" cap="none">
                <a:solidFill>
                  <a:srgbClr val="FF0000"/>
                </a:solidFill>
                <a:latin typeface="Times New Roman"/>
                <a:ea typeface="Times New Roman"/>
                <a:cs typeface="Times New Roman"/>
                <a:sym typeface="Times New Roman"/>
              </a:rPr>
              <a:t>Tây</a:t>
            </a:r>
            <a:r>
              <a:rPr lang="en-US" sz="2400" b="0" i="0" u="none" strike="noStrike" cap="none">
                <a:solidFill>
                  <a:srgbClr val="FF0000"/>
                </a:solidFill>
                <a:latin typeface="Times New Roman"/>
                <a:ea typeface="Times New Roman"/>
                <a:cs typeface="Times New Roman"/>
                <a:sym typeface="Times New Roman"/>
              </a:rPr>
              <a:t> </a:t>
            </a:r>
            <a:r>
              <a:rPr lang="en-US" sz="2400" b="1" i="0" u="none" strike="noStrike" cap="none">
                <a:solidFill>
                  <a:srgbClr val="FF0000"/>
                </a:solidFill>
                <a:latin typeface="Times New Roman"/>
                <a:ea typeface="Times New Roman"/>
                <a:cs typeface="Times New Roman"/>
                <a:sym typeface="Times New Roman"/>
              </a:rPr>
              <a:t>Bắc</a:t>
            </a:r>
            <a:endParaRPr/>
          </a:p>
        </p:txBody>
      </p:sp>
      <p:sp>
        <p:nvSpPr>
          <p:cNvPr id="146" name="Google Shape;146;p5"/>
          <p:cNvSpPr txBox="1"/>
          <p:nvPr/>
        </p:nvSpPr>
        <p:spPr>
          <a:xfrm>
            <a:off x="2743200" y="4648200"/>
            <a:ext cx="99060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400"/>
              <a:buFont typeface="Times New Roman"/>
              <a:buNone/>
            </a:pPr>
            <a:r>
              <a:rPr lang="en-US" sz="2400" b="1" i="0" u="none" strike="noStrike" cap="none">
                <a:solidFill>
                  <a:srgbClr val="0000CC"/>
                </a:solidFill>
                <a:latin typeface="Times New Roman"/>
                <a:ea typeface="Times New Roman"/>
                <a:cs typeface="Times New Roman"/>
                <a:sym typeface="Times New Roman"/>
              </a:rPr>
              <a:t>Đông</a:t>
            </a:r>
            <a:endParaRPr/>
          </a:p>
        </p:txBody>
      </p:sp>
      <p:sp>
        <p:nvSpPr>
          <p:cNvPr id="147" name="Google Shape;147;p5"/>
          <p:cNvSpPr txBox="1"/>
          <p:nvPr/>
        </p:nvSpPr>
        <p:spPr>
          <a:xfrm>
            <a:off x="0" y="4648200"/>
            <a:ext cx="76200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400"/>
              <a:buFont typeface="Times New Roman"/>
              <a:buNone/>
            </a:pPr>
            <a:r>
              <a:rPr lang="en-US" sz="2400" b="1" i="0" u="none" strike="noStrike" cap="none">
                <a:solidFill>
                  <a:srgbClr val="0000CC"/>
                </a:solidFill>
                <a:latin typeface="Times New Roman"/>
                <a:ea typeface="Times New Roman"/>
                <a:cs typeface="Times New Roman"/>
                <a:sym typeface="Times New Roman"/>
              </a:rPr>
              <a:t>Tây</a:t>
            </a:r>
            <a:endParaRPr/>
          </a:p>
        </p:txBody>
      </p:sp>
      <p:sp>
        <p:nvSpPr>
          <p:cNvPr id="148" name="Google Shape;148;p5"/>
          <p:cNvSpPr txBox="1"/>
          <p:nvPr/>
        </p:nvSpPr>
        <p:spPr>
          <a:xfrm>
            <a:off x="1447800" y="5791200"/>
            <a:ext cx="91440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400"/>
              <a:buFont typeface="Times New Roman"/>
              <a:buNone/>
            </a:pPr>
            <a:r>
              <a:rPr lang="en-US" sz="2400" b="1" i="0" u="none" strike="noStrike" cap="none">
                <a:solidFill>
                  <a:srgbClr val="0000CC"/>
                </a:solidFill>
                <a:latin typeface="Times New Roman"/>
                <a:ea typeface="Times New Roman"/>
                <a:cs typeface="Times New Roman"/>
                <a:sym typeface="Times New Roman"/>
              </a:rPr>
              <a:t>Nam</a:t>
            </a:r>
            <a:endParaRPr/>
          </a:p>
        </p:txBody>
      </p:sp>
      <p:cxnSp>
        <p:nvCxnSpPr>
          <p:cNvPr id="149" name="Google Shape;149;p5"/>
          <p:cNvCxnSpPr/>
          <p:nvPr/>
        </p:nvCxnSpPr>
        <p:spPr>
          <a:xfrm>
            <a:off x="1752600" y="3886200"/>
            <a:ext cx="0" cy="457200"/>
          </a:xfrm>
          <a:prstGeom prst="straightConnector1">
            <a:avLst/>
          </a:prstGeom>
          <a:noFill/>
          <a:ln w="76200" cap="flat" cmpd="sng">
            <a:solidFill>
              <a:srgbClr val="0000CC"/>
            </a:solidFill>
            <a:prstDash val="solid"/>
            <a:miter lim="800000"/>
            <a:headEnd type="none" w="med" len="med"/>
            <a:tailEnd type="triangle" w="med" len="med"/>
          </a:ln>
        </p:spPr>
      </p:cxnSp>
      <p:cxnSp>
        <p:nvCxnSpPr>
          <p:cNvPr id="150" name="Google Shape;150;p5"/>
          <p:cNvCxnSpPr/>
          <p:nvPr/>
        </p:nvCxnSpPr>
        <p:spPr>
          <a:xfrm rot="10800000">
            <a:off x="2209800" y="4876800"/>
            <a:ext cx="457200" cy="0"/>
          </a:xfrm>
          <a:prstGeom prst="straightConnector1">
            <a:avLst/>
          </a:prstGeom>
          <a:noFill/>
          <a:ln w="76200" cap="flat" cmpd="sng">
            <a:solidFill>
              <a:srgbClr val="0000CC"/>
            </a:solidFill>
            <a:prstDash val="solid"/>
            <a:miter lim="800000"/>
            <a:headEnd type="none" w="med" len="med"/>
            <a:tailEnd type="triangle" w="med" len="med"/>
          </a:ln>
        </p:spPr>
      </p:cxnSp>
      <p:cxnSp>
        <p:nvCxnSpPr>
          <p:cNvPr id="151" name="Google Shape;151;p5"/>
          <p:cNvCxnSpPr/>
          <p:nvPr/>
        </p:nvCxnSpPr>
        <p:spPr>
          <a:xfrm>
            <a:off x="762000" y="4876800"/>
            <a:ext cx="533400" cy="0"/>
          </a:xfrm>
          <a:prstGeom prst="straightConnector1">
            <a:avLst/>
          </a:prstGeom>
          <a:noFill/>
          <a:ln w="76200" cap="flat" cmpd="sng">
            <a:solidFill>
              <a:srgbClr val="0000CC"/>
            </a:solidFill>
            <a:prstDash val="solid"/>
            <a:miter lim="800000"/>
            <a:headEnd type="none" w="med" len="med"/>
            <a:tailEnd type="triangle" w="med" len="med"/>
          </a:ln>
        </p:spPr>
      </p:cxnSp>
      <p:cxnSp>
        <p:nvCxnSpPr>
          <p:cNvPr id="152" name="Google Shape;152;p5"/>
          <p:cNvCxnSpPr/>
          <p:nvPr/>
        </p:nvCxnSpPr>
        <p:spPr>
          <a:xfrm rot="10800000">
            <a:off x="1752600" y="5334000"/>
            <a:ext cx="0" cy="457200"/>
          </a:xfrm>
          <a:prstGeom prst="straightConnector1">
            <a:avLst/>
          </a:prstGeom>
          <a:noFill/>
          <a:ln w="76200" cap="flat" cmpd="sng">
            <a:solidFill>
              <a:srgbClr val="0000CC"/>
            </a:solidFill>
            <a:prstDash val="solid"/>
            <a:miter lim="800000"/>
            <a:headEnd type="none" w="med" len="med"/>
            <a:tailEnd type="triangle" w="med" len="med"/>
          </a:ln>
        </p:spPr>
      </p:cxnSp>
      <p:cxnSp>
        <p:nvCxnSpPr>
          <p:cNvPr id="153" name="Google Shape;153;p5"/>
          <p:cNvCxnSpPr/>
          <p:nvPr/>
        </p:nvCxnSpPr>
        <p:spPr>
          <a:xfrm rot="10800000">
            <a:off x="2133600" y="5334000"/>
            <a:ext cx="457200" cy="381000"/>
          </a:xfrm>
          <a:prstGeom prst="straightConnector1">
            <a:avLst/>
          </a:prstGeom>
          <a:noFill/>
          <a:ln w="76200" cap="flat" cmpd="sng">
            <a:solidFill>
              <a:srgbClr val="FF0000"/>
            </a:solidFill>
            <a:prstDash val="solid"/>
            <a:miter lim="800000"/>
            <a:headEnd type="none" w="med" len="med"/>
            <a:tailEnd type="triangle" w="med" len="med"/>
          </a:ln>
        </p:spPr>
      </p:cxnSp>
      <p:cxnSp>
        <p:nvCxnSpPr>
          <p:cNvPr id="154" name="Google Shape;154;p5"/>
          <p:cNvCxnSpPr/>
          <p:nvPr/>
        </p:nvCxnSpPr>
        <p:spPr>
          <a:xfrm rot="10800000" flipH="1">
            <a:off x="914400" y="5410200"/>
            <a:ext cx="533400" cy="381000"/>
          </a:xfrm>
          <a:prstGeom prst="straightConnector1">
            <a:avLst/>
          </a:prstGeom>
          <a:noFill/>
          <a:ln w="76200" cap="flat" cmpd="sng">
            <a:solidFill>
              <a:srgbClr val="FF0000"/>
            </a:solidFill>
            <a:prstDash val="solid"/>
            <a:miter lim="800000"/>
            <a:headEnd type="none" w="med" len="med"/>
            <a:tailEnd type="triangle" w="med" len="med"/>
          </a:ln>
        </p:spPr>
      </p:cxnSp>
      <p:cxnSp>
        <p:nvCxnSpPr>
          <p:cNvPr id="155" name="Google Shape;155;p5"/>
          <p:cNvCxnSpPr/>
          <p:nvPr/>
        </p:nvCxnSpPr>
        <p:spPr>
          <a:xfrm flipH="1">
            <a:off x="2286000" y="4114800"/>
            <a:ext cx="381000" cy="304800"/>
          </a:xfrm>
          <a:prstGeom prst="straightConnector1">
            <a:avLst/>
          </a:prstGeom>
          <a:noFill/>
          <a:ln w="76200" cap="flat" cmpd="sng">
            <a:solidFill>
              <a:srgbClr val="FF0000"/>
            </a:solidFill>
            <a:prstDash val="solid"/>
            <a:miter lim="800000"/>
            <a:headEnd type="none" w="med" len="med"/>
            <a:tailEnd type="triangle" w="med" len="med"/>
          </a:ln>
        </p:spPr>
      </p:cxnSp>
      <p:cxnSp>
        <p:nvCxnSpPr>
          <p:cNvPr id="156" name="Google Shape;156;p5"/>
          <p:cNvCxnSpPr/>
          <p:nvPr/>
        </p:nvCxnSpPr>
        <p:spPr>
          <a:xfrm>
            <a:off x="838200" y="3962400"/>
            <a:ext cx="381000" cy="381000"/>
          </a:xfrm>
          <a:prstGeom prst="straightConnector1">
            <a:avLst/>
          </a:prstGeom>
          <a:noFill/>
          <a:ln w="76200" cap="flat" cmpd="sng">
            <a:solidFill>
              <a:srgbClr val="FF0000"/>
            </a:solidFill>
            <a:prstDash val="solid"/>
            <a:miter lim="800000"/>
            <a:headEnd type="none" w="med" len="med"/>
            <a:tailEnd type="triangle" w="med" len="med"/>
          </a:ln>
        </p:spPr>
      </p:cxnSp>
      <p:sp>
        <p:nvSpPr>
          <p:cNvPr id="157" name="Google Shape;157;p5"/>
          <p:cNvSpPr/>
          <p:nvPr/>
        </p:nvSpPr>
        <p:spPr>
          <a:xfrm>
            <a:off x="1524000" y="4572000"/>
            <a:ext cx="457200" cy="533400"/>
          </a:xfrm>
          <a:custGeom>
            <a:avLst/>
            <a:gdLst/>
            <a:ahLst/>
            <a:cxnLst/>
            <a:rect l="l" t="t" r="r" b="b"/>
            <a:pathLst>
              <a:path w="120000" h="120000" extrusionOk="0">
                <a:moveTo>
                  <a:pt x="0" y="0"/>
                </a:moveTo>
                <a:lnTo>
                  <a:pt x="120000" y="0"/>
                </a:lnTo>
                <a:lnTo>
                  <a:pt x="120000" y="120000"/>
                </a:lnTo>
                <a:lnTo>
                  <a:pt x="0" y="120000"/>
                </a:lnTo>
                <a:close/>
                <a:moveTo>
                  <a:pt x="60000" y="21429"/>
                </a:moveTo>
                <a:lnTo>
                  <a:pt x="15000" y="60000"/>
                </a:lnTo>
                <a:lnTo>
                  <a:pt x="26250" y="60000"/>
                </a:lnTo>
                <a:lnTo>
                  <a:pt x="26250" y="98571"/>
                </a:lnTo>
                <a:lnTo>
                  <a:pt x="93750" y="98571"/>
                </a:lnTo>
                <a:lnTo>
                  <a:pt x="93750" y="60000"/>
                </a:lnTo>
                <a:lnTo>
                  <a:pt x="105000" y="60000"/>
                </a:lnTo>
                <a:lnTo>
                  <a:pt x="88125" y="45536"/>
                </a:lnTo>
                <a:lnTo>
                  <a:pt x="88125" y="26250"/>
                </a:lnTo>
                <a:lnTo>
                  <a:pt x="76875" y="26250"/>
                </a:lnTo>
                <a:lnTo>
                  <a:pt x="76875" y="35893"/>
                </a:lnTo>
                <a:close/>
              </a:path>
              <a:path w="120000" h="120000" fill="darkenLess" extrusionOk="0">
                <a:moveTo>
                  <a:pt x="88125" y="45536"/>
                </a:moveTo>
                <a:lnTo>
                  <a:pt x="88125" y="26250"/>
                </a:lnTo>
                <a:lnTo>
                  <a:pt x="76875" y="26250"/>
                </a:lnTo>
                <a:lnTo>
                  <a:pt x="76875" y="35893"/>
                </a:lnTo>
                <a:close/>
                <a:moveTo>
                  <a:pt x="26250" y="60000"/>
                </a:moveTo>
                <a:lnTo>
                  <a:pt x="26250" y="98571"/>
                </a:lnTo>
                <a:lnTo>
                  <a:pt x="54375" y="98571"/>
                </a:lnTo>
                <a:lnTo>
                  <a:pt x="54375" y="79286"/>
                </a:lnTo>
                <a:lnTo>
                  <a:pt x="65625" y="79286"/>
                </a:lnTo>
                <a:lnTo>
                  <a:pt x="65625" y="98571"/>
                </a:lnTo>
                <a:lnTo>
                  <a:pt x="93750" y="98571"/>
                </a:lnTo>
                <a:lnTo>
                  <a:pt x="93750" y="60000"/>
                </a:lnTo>
                <a:close/>
              </a:path>
              <a:path w="120000" h="120000" fill="darken" extrusionOk="0">
                <a:moveTo>
                  <a:pt x="60000" y="21429"/>
                </a:moveTo>
                <a:lnTo>
                  <a:pt x="15000" y="60000"/>
                </a:lnTo>
                <a:lnTo>
                  <a:pt x="105000" y="60000"/>
                </a:lnTo>
                <a:close/>
                <a:moveTo>
                  <a:pt x="54375" y="79286"/>
                </a:moveTo>
                <a:lnTo>
                  <a:pt x="65625" y="79286"/>
                </a:lnTo>
                <a:lnTo>
                  <a:pt x="65625" y="98571"/>
                </a:lnTo>
                <a:lnTo>
                  <a:pt x="54375" y="98571"/>
                </a:lnTo>
                <a:close/>
              </a:path>
              <a:path w="120000" h="120000" fill="none" extrusionOk="0">
                <a:moveTo>
                  <a:pt x="60000" y="21429"/>
                </a:moveTo>
                <a:lnTo>
                  <a:pt x="76875" y="35893"/>
                </a:lnTo>
                <a:lnTo>
                  <a:pt x="76875" y="26250"/>
                </a:lnTo>
                <a:lnTo>
                  <a:pt x="88125" y="26250"/>
                </a:lnTo>
                <a:lnTo>
                  <a:pt x="88125" y="45536"/>
                </a:lnTo>
                <a:lnTo>
                  <a:pt x="105000" y="60000"/>
                </a:lnTo>
                <a:lnTo>
                  <a:pt x="93750" y="60000"/>
                </a:lnTo>
                <a:lnTo>
                  <a:pt x="93750" y="98571"/>
                </a:lnTo>
                <a:lnTo>
                  <a:pt x="26250" y="98571"/>
                </a:lnTo>
                <a:lnTo>
                  <a:pt x="26250" y="60000"/>
                </a:lnTo>
                <a:lnTo>
                  <a:pt x="15000" y="60000"/>
                </a:lnTo>
                <a:close/>
                <a:moveTo>
                  <a:pt x="76875" y="35893"/>
                </a:moveTo>
                <a:lnTo>
                  <a:pt x="88125" y="45536"/>
                </a:lnTo>
                <a:moveTo>
                  <a:pt x="93750" y="60000"/>
                </a:moveTo>
                <a:lnTo>
                  <a:pt x="26250" y="60000"/>
                </a:lnTo>
                <a:moveTo>
                  <a:pt x="54375" y="98571"/>
                </a:moveTo>
                <a:lnTo>
                  <a:pt x="54375" y="79286"/>
                </a:lnTo>
                <a:lnTo>
                  <a:pt x="65625" y="79286"/>
                </a:lnTo>
                <a:lnTo>
                  <a:pt x="65625" y="98571"/>
                </a:lnTo>
              </a:path>
              <a:path w="120000" h="120000" fill="none" extrusionOk="0">
                <a:moveTo>
                  <a:pt x="0" y="0"/>
                </a:moveTo>
                <a:lnTo>
                  <a:pt x="120000" y="0"/>
                </a:lnTo>
                <a:lnTo>
                  <a:pt x="120000" y="120000"/>
                </a:lnTo>
                <a:lnTo>
                  <a:pt x="0" y="120000"/>
                </a:lnTo>
                <a:close/>
              </a:path>
            </a:pathLst>
          </a:custGeom>
          <a:gradFill>
            <a:gsLst>
              <a:gs pos="0">
                <a:srgbClr val="FF9900"/>
              </a:gs>
              <a:gs pos="50000">
                <a:srgbClr val="99FFCC"/>
              </a:gs>
              <a:gs pos="100000">
                <a:srgbClr val="FF9900"/>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Arial"/>
              <a:ea typeface="Arial"/>
              <a:cs typeface="Arial"/>
              <a:sym typeface="Arial"/>
            </a:endParaRPr>
          </a:p>
        </p:txBody>
      </p:sp>
      <p:sp>
        <p:nvSpPr>
          <p:cNvPr id="158" name="Google Shape;158;p5"/>
          <p:cNvSpPr txBox="1">
            <a:spLocks noGrp="1"/>
          </p:cNvSpPr>
          <p:nvPr>
            <p:ph type="title"/>
          </p:nvPr>
        </p:nvSpPr>
        <p:spPr>
          <a:xfrm>
            <a:off x="228600" y="838200"/>
            <a:ext cx="3200400" cy="1143000"/>
          </a:xfrm>
          <a:prstGeom prst="rect">
            <a:avLst/>
          </a:prstGeom>
          <a:noFill/>
          <a:ln>
            <a:noFill/>
          </a:ln>
        </p:spPr>
        <p:txBody>
          <a:bodyPr spcFirstLastPara="1" wrap="square" lIns="91425" tIns="45700" rIns="91425" bIns="45700" anchor="ctr" anchorCtr="0">
            <a:noAutofit/>
          </a:bodyPr>
          <a:lstStyle/>
          <a:p>
            <a:pPr marL="0" lvl="0" indent="-228600" algn="ctr" rtl="0">
              <a:lnSpc>
                <a:spcPct val="100000"/>
              </a:lnSpc>
              <a:spcBef>
                <a:spcPts val="0"/>
              </a:spcBef>
              <a:spcAft>
                <a:spcPts val="0"/>
              </a:spcAft>
              <a:buClr>
                <a:schemeClr val="dk2"/>
              </a:buClr>
              <a:buSzPts val="3600"/>
              <a:buFont typeface="Times New Roman"/>
              <a:buChar char="-"/>
            </a:pPr>
            <a:r>
              <a:rPr lang="en-US" sz="3600" b="1" i="1" u="none">
                <a:solidFill>
                  <a:schemeClr val="dk2"/>
                </a:solidFill>
                <a:latin typeface="Times New Roman"/>
                <a:ea typeface="Times New Roman"/>
                <a:cs typeface="Times New Roman"/>
                <a:sym typeface="Times New Roman"/>
              </a:rPr>
              <a:t>Chỉ trên hình  </a:t>
            </a:r>
            <a:r>
              <a:rPr lang="en-US" sz="3600" b="1" i="1" u="none">
                <a:solidFill>
                  <a:srgbClr val="0000CC"/>
                </a:solidFill>
                <a:latin typeface="Times New Roman"/>
                <a:ea typeface="Times New Roman"/>
                <a:cs typeface="Times New Roman"/>
                <a:sym typeface="Times New Roman"/>
              </a:rPr>
              <a:t>hướng gió tháng 1</a:t>
            </a:r>
            <a:r>
              <a:rPr lang="en-US" sz="3600" b="1" i="1" u="none">
                <a:solidFill>
                  <a:schemeClr val="dk2"/>
                </a:solidFill>
                <a:latin typeface="Times New Roman"/>
                <a:ea typeface="Times New Roman"/>
                <a:cs typeface="Times New Roman"/>
                <a:sym typeface="Times New Roman"/>
              </a:rPr>
              <a:t> và </a:t>
            </a:r>
            <a:r>
              <a:rPr lang="en-US" sz="3600" b="1" i="1" u="none">
                <a:solidFill>
                  <a:srgbClr val="FF0000"/>
                </a:solidFill>
                <a:latin typeface="Times New Roman"/>
                <a:ea typeface="Times New Roman"/>
                <a:cs typeface="Times New Roman"/>
                <a:sym typeface="Times New Roman"/>
              </a:rPr>
              <a:t>hướng gió tháng 7.</a:t>
            </a:r>
            <a:endParaRPr/>
          </a:p>
        </p:txBody>
      </p:sp>
      <p:graphicFrame>
        <p:nvGraphicFramePr>
          <p:cNvPr id="159" name="Google Shape;159;p5"/>
          <p:cNvGraphicFramePr>
            <a:graphicFrameLocks noSelect="1"/>
          </p:cNvGraphicFramePr>
          <p:nvPr/>
        </p:nvGraphicFramePr>
        <p:xfrm>
          <a:off x="3849687" y="0"/>
          <a:ext cx="5294312" cy="6858000"/>
        </p:xfrm>
        <a:graphic>
          <a:graphicData uri="http://schemas.openxmlformats.org/presentationml/2006/ole">
            <p:oleObj spid="_x0000_m1026" r:id="rId4" imgW="0" imgH="0" progId="">
              <p:embed/>
            </p:oleObj>
          </a:graphicData>
        </a:graphic>
      </p:graphicFrame>
      <p:pic>
        <p:nvPicPr>
          <p:cNvPr id="160" name="Google Shape;160;p5" descr="Luoc do khi hau Viet Nam"/>
          <p:cNvPicPr preferRelativeResize="0"/>
          <p:nvPr/>
        </p:nvPicPr>
        <p:blipFill rotWithShape="1">
          <a:blip r:embed="rId5">
            <a:alphaModFix/>
          </a:blip>
          <a:srcRect t="48825" r="62925" b="29287"/>
          <a:stretch/>
        </p:blipFill>
        <p:spPr>
          <a:xfrm>
            <a:off x="3886200" y="3352800"/>
            <a:ext cx="1905000" cy="1457325"/>
          </a:xfrm>
          <a:prstGeom prst="rect">
            <a:avLst/>
          </a:prstGeom>
          <a:noFill/>
          <a:ln w="38100" cap="flat" cmpd="sng">
            <a:solidFill>
              <a:schemeClr val="hlink"/>
            </a:solidFill>
            <a:prstDash val="solid"/>
            <a:miter lim="800000"/>
            <a:headEnd type="none" w="sm" len="sm"/>
            <a:tailEnd type="none" w="sm" len="sm"/>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80"/>
                                        <p:tgtEl>
                                          <p:spTgt spid="15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60"/>
                                        </p:tgtEl>
                                        <p:attrNameLst>
                                          <p:attrName>style.visibility</p:attrName>
                                        </p:attrNameLst>
                                      </p:cBhvr>
                                      <p:to>
                                        <p:strVal val="visible"/>
                                      </p:to>
                                    </p:set>
                                    <p:anim calcmode="lin" valueType="num">
                                      <p:cBhvr additive="base">
                                        <p:cTn id="12" dur="2000"/>
                                        <p:tgtEl>
                                          <p:spTgt spid="160"/>
                                        </p:tgtEl>
                                        <p:attrNameLst>
                                          <p:attrName>ppt_w</p:attrName>
                                        </p:attrNameLst>
                                      </p:cBhvr>
                                      <p:tavLst>
                                        <p:tav tm="0">
                                          <p:val>
                                            <p:strVal val="0"/>
                                          </p:val>
                                        </p:tav>
                                        <p:tav tm="100000">
                                          <p:val>
                                            <p:strVal val="#ppt_w"/>
                                          </p:val>
                                        </p:tav>
                                      </p:tavLst>
                                    </p:anim>
                                    <p:anim calcmode="lin" valueType="num">
                                      <p:cBhvr additive="base">
                                        <p:cTn id="13" dur="2000"/>
                                        <p:tgtEl>
                                          <p:spTgt spid="160"/>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60"/>
                                        </p:tgtEl>
                                      </p:cBhvr>
                                    </p:animEffect>
                                    <p:set>
                                      <p:cBhvr>
                                        <p:cTn id="18" dur="1" fill="hold">
                                          <p:stCondLst>
                                            <p:cond delay="500"/>
                                          </p:stCondLst>
                                        </p:cTn>
                                        <p:tgtEl>
                                          <p:spTgt spid="16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1"/>
                                        </p:tgtEl>
                                        <p:attrNameLst>
                                          <p:attrName>style.visibility</p:attrName>
                                        </p:attrNameLst>
                                      </p:cBhvr>
                                      <p:to>
                                        <p:strVal val="visible"/>
                                      </p:to>
                                    </p:set>
                                    <p:animEffect transition="in" filter="fade">
                                      <p:cBhvr>
                                        <p:cTn id="23" dur="3000"/>
                                        <p:tgtEl>
                                          <p:spTgt spid="141"/>
                                        </p:tgtEl>
                                      </p:cBhvr>
                                    </p:animEffect>
                                  </p:childTnLst>
                                </p:cTn>
                              </p:par>
                              <p:par>
                                <p:cTn id="24" presetID="10" presetClass="entr" presetSubtype="0" fill="hold" nodeType="withEffect">
                                  <p:stCondLst>
                                    <p:cond delay="0"/>
                                  </p:stCondLst>
                                  <p:childTnLst>
                                    <p:set>
                                      <p:cBhvr>
                                        <p:cTn id="25" dur="1" fill="hold">
                                          <p:stCondLst>
                                            <p:cond delay="0"/>
                                          </p:stCondLst>
                                        </p:cTn>
                                        <p:tgtEl>
                                          <p:spTgt spid="149"/>
                                        </p:tgtEl>
                                        <p:attrNameLst>
                                          <p:attrName>style.visibility</p:attrName>
                                        </p:attrNameLst>
                                      </p:cBhvr>
                                      <p:to>
                                        <p:strVal val="visible"/>
                                      </p:to>
                                    </p:set>
                                    <p:animEffect transition="in" filter="fade">
                                      <p:cBhvr>
                                        <p:cTn id="26" dur="3000"/>
                                        <p:tgtEl>
                                          <p:spTgt spid="14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2"/>
                                        </p:tgtEl>
                                        <p:attrNameLst>
                                          <p:attrName>style.visibility</p:attrName>
                                        </p:attrNameLst>
                                      </p:cBhvr>
                                      <p:to>
                                        <p:strVal val="visible"/>
                                      </p:to>
                                    </p:set>
                                    <p:animEffect transition="in" filter="fade">
                                      <p:cBhvr>
                                        <p:cTn id="31" dur="3000"/>
                                        <p:tgtEl>
                                          <p:spTgt spid="152"/>
                                        </p:tgtEl>
                                      </p:cBhvr>
                                    </p:animEffect>
                                  </p:childTnLst>
                                </p:cTn>
                              </p:par>
                              <p:par>
                                <p:cTn id="32" presetID="10" presetClass="entr" presetSubtype="0" fill="hold" nodeType="withEffect">
                                  <p:stCondLst>
                                    <p:cond delay="0"/>
                                  </p:stCondLst>
                                  <p:childTnLst>
                                    <p:set>
                                      <p:cBhvr>
                                        <p:cTn id="33" dur="1" fill="hold">
                                          <p:stCondLst>
                                            <p:cond delay="0"/>
                                          </p:stCondLst>
                                        </p:cTn>
                                        <p:tgtEl>
                                          <p:spTgt spid="148"/>
                                        </p:tgtEl>
                                        <p:attrNameLst>
                                          <p:attrName>style.visibility</p:attrName>
                                        </p:attrNameLst>
                                      </p:cBhvr>
                                      <p:to>
                                        <p:strVal val="visible"/>
                                      </p:to>
                                    </p:set>
                                    <p:animEffect transition="in" filter="fade">
                                      <p:cBhvr>
                                        <p:cTn id="34" dur="3000"/>
                                        <p:tgtEl>
                                          <p:spTgt spid="14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1"/>
                                        </p:tgtEl>
                                        <p:attrNameLst>
                                          <p:attrName>style.visibility</p:attrName>
                                        </p:attrNameLst>
                                      </p:cBhvr>
                                      <p:to>
                                        <p:strVal val="visible"/>
                                      </p:to>
                                    </p:set>
                                    <p:animEffect transition="in" filter="fade">
                                      <p:cBhvr>
                                        <p:cTn id="39" dur="3000"/>
                                        <p:tgtEl>
                                          <p:spTgt spid="151"/>
                                        </p:tgtEl>
                                      </p:cBhvr>
                                    </p:animEffect>
                                  </p:childTnLst>
                                </p:cTn>
                              </p:par>
                              <p:par>
                                <p:cTn id="40" presetID="10" presetClass="entr" presetSubtype="0" fill="hold" nodeType="withEffect">
                                  <p:stCondLst>
                                    <p:cond delay="0"/>
                                  </p:stCondLst>
                                  <p:childTnLst>
                                    <p:set>
                                      <p:cBhvr>
                                        <p:cTn id="41" dur="1" fill="hold">
                                          <p:stCondLst>
                                            <p:cond delay="0"/>
                                          </p:stCondLst>
                                        </p:cTn>
                                        <p:tgtEl>
                                          <p:spTgt spid="147"/>
                                        </p:tgtEl>
                                        <p:attrNameLst>
                                          <p:attrName>style.visibility</p:attrName>
                                        </p:attrNameLst>
                                      </p:cBhvr>
                                      <p:to>
                                        <p:strVal val="visible"/>
                                      </p:to>
                                    </p:set>
                                    <p:animEffect transition="in" filter="fade">
                                      <p:cBhvr>
                                        <p:cTn id="42" dur="3000"/>
                                        <p:tgtEl>
                                          <p:spTgt spid="14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0"/>
                                        </p:tgtEl>
                                        <p:attrNameLst>
                                          <p:attrName>style.visibility</p:attrName>
                                        </p:attrNameLst>
                                      </p:cBhvr>
                                      <p:to>
                                        <p:strVal val="visible"/>
                                      </p:to>
                                    </p:set>
                                    <p:animEffect transition="in" filter="fade">
                                      <p:cBhvr>
                                        <p:cTn id="47" dur="3000"/>
                                        <p:tgtEl>
                                          <p:spTgt spid="150"/>
                                        </p:tgtEl>
                                      </p:cBhvr>
                                    </p:animEffect>
                                  </p:childTnLst>
                                </p:cTn>
                              </p:par>
                              <p:par>
                                <p:cTn id="48" presetID="10" presetClass="entr" presetSubtype="0" fill="hold" nodeType="withEffect">
                                  <p:stCondLst>
                                    <p:cond delay="0"/>
                                  </p:stCondLst>
                                  <p:childTnLst>
                                    <p:set>
                                      <p:cBhvr>
                                        <p:cTn id="49" dur="1" fill="hold">
                                          <p:stCondLst>
                                            <p:cond delay="0"/>
                                          </p:stCondLst>
                                        </p:cTn>
                                        <p:tgtEl>
                                          <p:spTgt spid="146"/>
                                        </p:tgtEl>
                                        <p:attrNameLst>
                                          <p:attrName>style.visibility</p:attrName>
                                        </p:attrNameLst>
                                      </p:cBhvr>
                                      <p:to>
                                        <p:strVal val="visible"/>
                                      </p:to>
                                    </p:set>
                                    <p:animEffect transition="in" filter="fade">
                                      <p:cBhvr>
                                        <p:cTn id="50" dur="3000"/>
                                        <p:tgtEl>
                                          <p:spTgt spid="14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55"/>
                                        </p:tgtEl>
                                        <p:attrNameLst>
                                          <p:attrName>style.visibility</p:attrName>
                                        </p:attrNameLst>
                                      </p:cBhvr>
                                      <p:to>
                                        <p:strVal val="visible"/>
                                      </p:to>
                                    </p:set>
                                    <p:animEffect transition="in" filter="fade">
                                      <p:cBhvr>
                                        <p:cTn id="55" dur="3000"/>
                                        <p:tgtEl>
                                          <p:spTgt spid="155"/>
                                        </p:tgtEl>
                                      </p:cBhvr>
                                    </p:animEffect>
                                  </p:childTnLst>
                                </p:cTn>
                              </p:par>
                              <p:par>
                                <p:cTn id="56" presetID="10" presetClass="entr" presetSubtype="0" fill="hold" nodeType="withEffect">
                                  <p:stCondLst>
                                    <p:cond delay="0"/>
                                  </p:stCondLst>
                                  <p:childTnLst>
                                    <p:set>
                                      <p:cBhvr>
                                        <p:cTn id="57" dur="1" fill="hold">
                                          <p:stCondLst>
                                            <p:cond delay="0"/>
                                          </p:stCondLst>
                                        </p:cTn>
                                        <p:tgtEl>
                                          <p:spTgt spid="144"/>
                                        </p:tgtEl>
                                        <p:attrNameLst>
                                          <p:attrName>style.visibility</p:attrName>
                                        </p:attrNameLst>
                                      </p:cBhvr>
                                      <p:to>
                                        <p:strVal val="visible"/>
                                      </p:to>
                                    </p:set>
                                    <p:animEffect transition="in" filter="fade">
                                      <p:cBhvr>
                                        <p:cTn id="58" dur="3000"/>
                                        <p:tgtEl>
                                          <p:spTgt spid="14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45"/>
                                        </p:tgtEl>
                                        <p:attrNameLst>
                                          <p:attrName>style.visibility</p:attrName>
                                        </p:attrNameLst>
                                      </p:cBhvr>
                                      <p:to>
                                        <p:strVal val="visible"/>
                                      </p:to>
                                    </p:set>
                                    <p:animEffect transition="in" filter="fade">
                                      <p:cBhvr>
                                        <p:cTn id="63" dur="3000"/>
                                        <p:tgtEl>
                                          <p:spTgt spid="145"/>
                                        </p:tgtEl>
                                      </p:cBhvr>
                                    </p:animEffect>
                                  </p:childTnLst>
                                </p:cTn>
                              </p:par>
                              <p:par>
                                <p:cTn id="64" presetID="10" presetClass="entr" presetSubtype="0" fill="hold" nodeType="withEffect">
                                  <p:stCondLst>
                                    <p:cond delay="0"/>
                                  </p:stCondLst>
                                  <p:childTnLst>
                                    <p:set>
                                      <p:cBhvr>
                                        <p:cTn id="65" dur="1" fill="hold">
                                          <p:stCondLst>
                                            <p:cond delay="0"/>
                                          </p:stCondLst>
                                        </p:cTn>
                                        <p:tgtEl>
                                          <p:spTgt spid="156"/>
                                        </p:tgtEl>
                                        <p:attrNameLst>
                                          <p:attrName>style.visibility</p:attrName>
                                        </p:attrNameLst>
                                      </p:cBhvr>
                                      <p:to>
                                        <p:strVal val="visible"/>
                                      </p:to>
                                    </p:set>
                                    <p:animEffect transition="in" filter="fade">
                                      <p:cBhvr>
                                        <p:cTn id="66" dur="3000"/>
                                        <p:tgtEl>
                                          <p:spTgt spid="15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54"/>
                                        </p:tgtEl>
                                        <p:attrNameLst>
                                          <p:attrName>style.visibility</p:attrName>
                                        </p:attrNameLst>
                                      </p:cBhvr>
                                      <p:to>
                                        <p:strVal val="visible"/>
                                      </p:to>
                                    </p:set>
                                    <p:animEffect transition="in" filter="fade">
                                      <p:cBhvr>
                                        <p:cTn id="71" dur="3000"/>
                                        <p:tgtEl>
                                          <p:spTgt spid="154"/>
                                        </p:tgtEl>
                                      </p:cBhvr>
                                    </p:animEffect>
                                  </p:childTnLst>
                                </p:cTn>
                              </p:par>
                              <p:par>
                                <p:cTn id="72" presetID="10" presetClass="entr" presetSubtype="0" fill="hold" nodeType="withEffect">
                                  <p:stCondLst>
                                    <p:cond delay="0"/>
                                  </p:stCondLst>
                                  <p:childTnLst>
                                    <p:set>
                                      <p:cBhvr>
                                        <p:cTn id="73" dur="1" fill="hold">
                                          <p:stCondLst>
                                            <p:cond delay="0"/>
                                          </p:stCondLst>
                                        </p:cTn>
                                        <p:tgtEl>
                                          <p:spTgt spid="142"/>
                                        </p:tgtEl>
                                        <p:attrNameLst>
                                          <p:attrName>style.visibility</p:attrName>
                                        </p:attrNameLst>
                                      </p:cBhvr>
                                      <p:to>
                                        <p:strVal val="visible"/>
                                      </p:to>
                                    </p:set>
                                    <p:animEffect transition="in" filter="fade">
                                      <p:cBhvr>
                                        <p:cTn id="74" dur="500"/>
                                        <p:tgtEl>
                                          <p:spTgt spid="14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53"/>
                                        </p:tgtEl>
                                        <p:attrNameLst>
                                          <p:attrName>style.visibility</p:attrName>
                                        </p:attrNameLst>
                                      </p:cBhvr>
                                      <p:to>
                                        <p:strVal val="visible"/>
                                      </p:to>
                                    </p:set>
                                    <p:animEffect transition="in" filter="fade">
                                      <p:cBhvr>
                                        <p:cTn id="79" dur="3000"/>
                                        <p:tgtEl>
                                          <p:spTgt spid="153"/>
                                        </p:tgtEl>
                                      </p:cBhvr>
                                    </p:animEffect>
                                  </p:childTnLst>
                                </p:cTn>
                              </p:par>
                              <p:par>
                                <p:cTn id="80" presetID="10" presetClass="entr" presetSubtype="0" fill="hold" nodeType="withEffect">
                                  <p:stCondLst>
                                    <p:cond delay="0"/>
                                  </p:stCondLst>
                                  <p:childTnLst>
                                    <p:set>
                                      <p:cBhvr>
                                        <p:cTn id="81" dur="1" fill="hold">
                                          <p:stCondLst>
                                            <p:cond delay="0"/>
                                          </p:stCondLst>
                                        </p:cTn>
                                        <p:tgtEl>
                                          <p:spTgt spid="143"/>
                                        </p:tgtEl>
                                        <p:attrNameLst>
                                          <p:attrName>style.visibility</p:attrName>
                                        </p:attrNameLst>
                                      </p:cBhvr>
                                      <p:to>
                                        <p:strVal val="visible"/>
                                      </p:to>
                                    </p:set>
                                    <p:animEffect transition="in" filter="fade">
                                      <p:cBhvr>
                                        <p:cTn id="82" dur="30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6"/>
          <p:cNvSpPr txBox="1">
            <a:spLocks noGrp="1"/>
          </p:cNvSpPr>
          <p:nvPr>
            <p:ph type="title"/>
          </p:nvPr>
        </p:nvSpPr>
        <p:spPr>
          <a:xfrm>
            <a:off x="228600" y="2819400"/>
            <a:ext cx="2209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0" i="1" u="none">
                <a:solidFill>
                  <a:schemeClr val="dk2"/>
                </a:solidFill>
                <a:latin typeface="Times New Roman"/>
                <a:ea typeface="Times New Roman"/>
                <a:cs typeface="Times New Roman"/>
                <a:sym typeface="Times New Roman"/>
              </a:rPr>
              <a:t>Hướng gió tháng 1</a:t>
            </a:r>
            <a:endParaRPr/>
          </a:p>
        </p:txBody>
      </p:sp>
      <p:graphicFrame>
        <p:nvGraphicFramePr>
          <p:cNvPr id="167" name="Google Shape;167;p6"/>
          <p:cNvGraphicFramePr>
            <a:graphicFrameLocks noSelect="1"/>
          </p:cNvGraphicFramePr>
          <p:nvPr/>
        </p:nvGraphicFramePr>
        <p:xfrm>
          <a:off x="3849687" y="0"/>
          <a:ext cx="5294312" cy="6858000"/>
        </p:xfrm>
        <a:graphic>
          <a:graphicData uri="http://schemas.openxmlformats.org/presentationml/2006/ole">
            <p:oleObj spid="_x0000_m23554" r:id="rId4" imgW="0" imgH="0" progId="">
              <p:embed/>
            </p:oleObj>
          </a:graphicData>
        </a:graphic>
      </p:graphicFrame>
      <p:pic>
        <p:nvPicPr>
          <p:cNvPr id="168" name="Google Shape;168;p6" descr="rut 1"/>
          <p:cNvPicPr preferRelativeResize="0"/>
          <p:nvPr/>
        </p:nvPicPr>
        <p:blipFill rotWithShape="1">
          <a:blip r:embed="rId5">
            <a:alphaModFix/>
          </a:blip>
          <a:srcRect l="14408" t="41557" r="-18309" b="34465"/>
          <a:stretch/>
        </p:blipFill>
        <p:spPr>
          <a:xfrm rot="-8160000">
            <a:off x="5410200" y="0"/>
            <a:ext cx="725487" cy="762000"/>
          </a:xfrm>
          <a:prstGeom prst="rect">
            <a:avLst/>
          </a:prstGeom>
          <a:noFill/>
          <a:ln>
            <a:noFill/>
          </a:ln>
        </p:spPr>
      </p:pic>
      <p:pic>
        <p:nvPicPr>
          <p:cNvPr id="169" name="Google Shape;169;p6" descr="rut 1"/>
          <p:cNvPicPr preferRelativeResize="0"/>
          <p:nvPr/>
        </p:nvPicPr>
        <p:blipFill rotWithShape="1">
          <a:blip r:embed="rId5">
            <a:alphaModFix/>
          </a:blip>
          <a:srcRect l="14408" t="41557" r="-18309" b="34465"/>
          <a:stretch/>
        </p:blipFill>
        <p:spPr>
          <a:xfrm rot="-8160000">
            <a:off x="5943600" y="228600"/>
            <a:ext cx="725487" cy="762000"/>
          </a:xfrm>
          <a:prstGeom prst="rect">
            <a:avLst/>
          </a:prstGeom>
          <a:noFill/>
          <a:ln>
            <a:noFill/>
          </a:ln>
        </p:spPr>
      </p:pic>
      <p:pic>
        <p:nvPicPr>
          <p:cNvPr id="170" name="Google Shape;170;p6" descr="rut 1"/>
          <p:cNvPicPr preferRelativeResize="0"/>
          <p:nvPr/>
        </p:nvPicPr>
        <p:blipFill rotWithShape="1">
          <a:blip r:embed="rId5">
            <a:alphaModFix/>
          </a:blip>
          <a:srcRect l="14408" t="41557" r="-18309" b="34465"/>
          <a:stretch/>
        </p:blipFill>
        <p:spPr>
          <a:xfrm rot="-8160000">
            <a:off x="5562600" y="1828800"/>
            <a:ext cx="725487" cy="762000"/>
          </a:xfrm>
          <a:prstGeom prst="rect">
            <a:avLst/>
          </a:prstGeom>
          <a:noFill/>
          <a:ln>
            <a:noFill/>
          </a:ln>
        </p:spPr>
      </p:pic>
      <p:pic>
        <p:nvPicPr>
          <p:cNvPr id="171" name="Google Shape;171;p6" descr="rut 1"/>
          <p:cNvPicPr preferRelativeResize="0"/>
          <p:nvPr/>
        </p:nvPicPr>
        <p:blipFill rotWithShape="1">
          <a:blip r:embed="rId5">
            <a:alphaModFix/>
          </a:blip>
          <a:srcRect l="14408" t="41557" r="-18309" b="34465"/>
          <a:stretch/>
        </p:blipFill>
        <p:spPr>
          <a:xfrm rot="-8160000">
            <a:off x="6781800" y="3276600"/>
            <a:ext cx="725487" cy="762000"/>
          </a:xfrm>
          <a:prstGeom prst="rect">
            <a:avLst/>
          </a:prstGeom>
          <a:noFill/>
          <a:ln>
            <a:noFill/>
          </a:ln>
        </p:spPr>
      </p:pic>
      <p:pic>
        <p:nvPicPr>
          <p:cNvPr id="172" name="Google Shape;172;p6" descr="rut 1"/>
          <p:cNvPicPr preferRelativeResize="0"/>
          <p:nvPr/>
        </p:nvPicPr>
        <p:blipFill rotWithShape="1">
          <a:blip r:embed="rId5">
            <a:alphaModFix/>
          </a:blip>
          <a:srcRect l="14408" t="41557" r="-18309" b="34465"/>
          <a:stretch/>
        </p:blipFill>
        <p:spPr>
          <a:xfrm rot="-8160000">
            <a:off x="7010400" y="4267200"/>
            <a:ext cx="725487" cy="762000"/>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80"/>
                                        <p:tgtEl>
                                          <p:spTgt spid="166"/>
                                        </p:tgtEl>
                                      </p:cBhvr>
                                    </p:animEffect>
                                  </p:childTnLst>
                                </p:cTn>
                              </p:par>
                              <p:par>
                                <p:cTn id="8" presetID="10" presetClass="entr" presetSubtype="0" fill="hold" nodeType="withEffect">
                                  <p:stCondLst>
                                    <p:cond delay="0"/>
                                  </p:stCondLst>
                                  <p:childTnLst>
                                    <p:set>
                                      <p:cBhvr>
                                        <p:cTn id="9" dur="1" fill="hold">
                                          <p:stCondLst>
                                            <p:cond delay="0"/>
                                          </p:stCondLst>
                                        </p:cTn>
                                        <p:tgtEl>
                                          <p:spTgt spid="168"/>
                                        </p:tgtEl>
                                        <p:attrNameLst>
                                          <p:attrName>style.visibility</p:attrName>
                                        </p:attrNameLst>
                                      </p:cBhvr>
                                      <p:to>
                                        <p:strVal val="visible"/>
                                      </p:to>
                                    </p:set>
                                    <p:animEffect transition="in" filter="fade">
                                      <p:cBhvr>
                                        <p:cTn id="10" dur="1000"/>
                                        <p:tgtEl>
                                          <p:spTgt spid="168"/>
                                        </p:tgtEl>
                                      </p:cBhvr>
                                    </p:animEffect>
                                  </p:childTnLst>
                                </p:cTn>
                              </p:par>
                              <p:par>
                                <p:cTn id="11" presetID="10"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Effect transition="in" filter="fade">
                                      <p:cBhvr>
                                        <p:cTn id="13" dur="1000"/>
                                        <p:tgtEl>
                                          <p:spTgt spid="169"/>
                                        </p:tgtEl>
                                      </p:cBhvr>
                                    </p:animEffect>
                                  </p:childTnLst>
                                </p:cTn>
                              </p:par>
                              <p:par>
                                <p:cTn id="14" presetID="10" presetClass="entr" presetSubtype="0" fill="hold" nodeType="withEffect">
                                  <p:stCondLst>
                                    <p:cond delay="0"/>
                                  </p:stCondLst>
                                  <p:childTnLst>
                                    <p:set>
                                      <p:cBhvr>
                                        <p:cTn id="15" dur="1" fill="hold">
                                          <p:stCondLst>
                                            <p:cond delay="0"/>
                                          </p:stCondLst>
                                        </p:cTn>
                                        <p:tgtEl>
                                          <p:spTgt spid="170"/>
                                        </p:tgtEl>
                                        <p:attrNameLst>
                                          <p:attrName>style.visibility</p:attrName>
                                        </p:attrNameLst>
                                      </p:cBhvr>
                                      <p:to>
                                        <p:strVal val="visible"/>
                                      </p:to>
                                    </p:set>
                                    <p:animEffect transition="in" filter="fade">
                                      <p:cBhvr>
                                        <p:cTn id="16" dur="1000"/>
                                        <p:tgtEl>
                                          <p:spTgt spid="170"/>
                                        </p:tgtEl>
                                      </p:cBhvr>
                                    </p:animEffect>
                                  </p:childTnLst>
                                </p:cTn>
                              </p:par>
                              <p:par>
                                <p:cTn id="17" presetID="10" presetClass="entr" presetSubtype="0" fill="hold" nodeType="withEffect">
                                  <p:stCondLst>
                                    <p:cond delay="0"/>
                                  </p:stCondLst>
                                  <p:childTnLst>
                                    <p:set>
                                      <p:cBhvr>
                                        <p:cTn id="18" dur="1" fill="hold">
                                          <p:stCondLst>
                                            <p:cond delay="0"/>
                                          </p:stCondLst>
                                        </p:cTn>
                                        <p:tgtEl>
                                          <p:spTgt spid="171"/>
                                        </p:tgtEl>
                                        <p:attrNameLst>
                                          <p:attrName>style.visibility</p:attrName>
                                        </p:attrNameLst>
                                      </p:cBhvr>
                                      <p:to>
                                        <p:strVal val="visible"/>
                                      </p:to>
                                    </p:set>
                                    <p:animEffect transition="in" filter="fade">
                                      <p:cBhvr>
                                        <p:cTn id="19" dur="1000"/>
                                        <p:tgtEl>
                                          <p:spTgt spid="171"/>
                                        </p:tgtEl>
                                      </p:cBhvr>
                                    </p:animEffect>
                                  </p:childTnLst>
                                </p:cTn>
                              </p:par>
                              <p:par>
                                <p:cTn id="20" presetID="10" presetClass="entr" presetSubtype="0" fill="hold" nodeType="withEffect">
                                  <p:stCondLst>
                                    <p:cond delay="0"/>
                                  </p:stCondLst>
                                  <p:childTnLst>
                                    <p:set>
                                      <p:cBhvr>
                                        <p:cTn id="21" dur="1" fill="hold">
                                          <p:stCondLst>
                                            <p:cond delay="0"/>
                                          </p:stCondLst>
                                        </p:cTn>
                                        <p:tgtEl>
                                          <p:spTgt spid="172"/>
                                        </p:tgtEl>
                                        <p:attrNameLst>
                                          <p:attrName>style.visibility</p:attrName>
                                        </p:attrNameLst>
                                      </p:cBhvr>
                                      <p:to>
                                        <p:strVal val="visible"/>
                                      </p:to>
                                    </p:set>
                                    <p:animEffect transition="in" filter="fade">
                                      <p:cBhvr>
                                        <p:cTn id="22" dur="10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7"/>
          <p:cNvSpPr txBox="1">
            <a:spLocks noGrp="1"/>
          </p:cNvSpPr>
          <p:nvPr>
            <p:ph type="title"/>
          </p:nvPr>
        </p:nvSpPr>
        <p:spPr>
          <a:xfrm>
            <a:off x="228600" y="2819400"/>
            <a:ext cx="2209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0" i="1" u="none">
                <a:solidFill>
                  <a:schemeClr val="dk2"/>
                </a:solidFill>
                <a:latin typeface="Times New Roman"/>
                <a:ea typeface="Times New Roman"/>
                <a:cs typeface="Times New Roman"/>
                <a:sym typeface="Times New Roman"/>
              </a:rPr>
              <a:t>Hướng gió tháng 7.</a:t>
            </a:r>
            <a:endParaRPr/>
          </a:p>
        </p:txBody>
      </p:sp>
      <p:graphicFrame>
        <p:nvGraphicFramePr>
          <p:cNvPr id="179" name="Google Shape;179;p7"/>
          <p:cNvGraphicFramePr>
            <a:graphicFrameLocks noSelect="1"/>
          </p:cNvGraphicFramePr>
          <p:nvPr/>
        </p:nvGraphicFramePr>
        <p:xfrm>
          <a:off x="3849687" y="0"/>
          <a:ext cx="5294312" cy="6858000"/>
        </p:xfrm>
        <a:graphic>
          <a:graphicData uri="http://schemas.openxmlformats.org/presentationml/2006/ole">
            <p:oleObj spid="_x0000_m25602" r:id="rId4" imgW="0" imgH="0" progId="">
              <p:embed/>
            </p:oleObj>
          </a:graphicData>
        </a:graphic>
      </p:graphicFrame>
      <p:pic>
        <p:nvPicPr>
          <p:cNvPr id="180" name="Google Shape;180;p7" descr="muiten_5"/>
          <p:cNvPicPr preferRelativeResize="0"/>
          <p:nvPr/>
        </p:nvPicPr>
        <p:blipFill rotWithShape="1">
          <a:blip r:embed="rId5">
            <a:alphaModFix/>
          </a:blip>
          <a:srcRect/>
          <a:stretch/>
        </p:blipFill>
        <p:spPr>
          <a:xfrm>
            <a:off x="4343400" y="6246812"/>
            <a:ext cx="685800" cy="382587"/>
          </a:xfrm>
          <a:prstGeom prst="rect">
            <a:avLst/>
          </a:prstGeom>
          <a:noFill/>
          <a:ln>
            <a:noFill/>
          </a:ln>
        </p:spPr>
      </p:pic>
      <p:pic>
        <p:nvPicPr>
          <p:cNvPr id="181" name="Google Shape;181;p7" descr="muiten_5"/>
          <p:cNvPicPr preferRelativeResize="0"/>
          <p:nvPr/>
        </p:nvPicPr>
        <p:blipFill rotWithShape="1">
          <a:blip r:embed="rId5">
            <a:alphaModFix/>
          </a:blip>
          <a:srcRect/>
          <a:stretch/>
        </p:blipFill>
        <p:spPr>
          <a:xfrm>
            <a:off x="5334000" y="6475412"/>
            <a:ext cx="685800" cy="382587"/>
          </a:xfrm>
          <a:prstGeom prst="rect">
            <a:avLst/>
          </a:prstGeom>
          <a:noFill/>
          <a:ln>
            <a:noFill/>
          </a:ln>
        </p:spPr>
      </p:pic>
      <p:pic>
        <p:nvPicPr>
          <p:cNvPr id="182" name="Google Shape;182;p7" descr="muiten_5"/>
          <p:cNvPicPr preferRelativeResize="0"/>
          <p:nvPr/>
        </p:nvPicPr>
        <p:blipFill rotWithShape="1">
          <a:blip r:embed="rId5">
            <a:alphaModFix/>
          </a:blip>
          <a:srcRect/>
          <a:stretch/>
        </p:blipFill>
        <p:spPr>
          <a:xfrm>
            <a:off x="6172200" y="5943600"/>
            <a:ext cx="685800" cy="382587"/>
          </a:xfrm>
          <a:prstGeom prst="rect">
            <a:avLst/>
          </a:prstGeom>
          <a:noFill/>
          <a:ln>
            <a:noFill/>
          </a:ln>
        </p:spPr>
      </p:pic>
      <p:pic>
        <p:nvPicPr>
          <p:cNvPr id="183" name="Google Shape;183;p7" descr="muiten_5"/>
          <p:cNvPicPr preferRelativeResize="0"/>
          <p:nvPr/>
        </p:nvPicPr>
        <p:blipFill rotWithShape="1">
          <a:blip r:embed="rId5">
            <a:alphaModFix/>
          </a:blip>
          <a:srcRect/>
          <a:stretch/>
        </p:blipFill>
        <p:spPr>
          <a:xfrm>
            <a:off x="6934200" y="5410200"/>
            <a:ext cx="685800" cy="382587"/>
          </a:xfrm>
          <a:prstGeom prst="rect">
            <a:avLst/>
          </a:prstGeom>
          <a:noFill/>
          <a:ln>
            <a:noFill/>
          </a:ln>
        </p:spPr>
      </p:pic>
      <p:pic>
        <p:nvPicPr>
          <p:cNvPr id="184" name="Google Shape;184;p7" descr="muiten_5"/>
          <p:cNvPicPr preferRelativeResize="0"/>
          <p:nvPr/>
        </p:nvPicPr>
        <p:blipFill rotWithShape="1">
          <a:blip r:embed="rId5">
            <a:alphaModFix/>
          </a:blip>
          <a:srcRect/>
          <a:stretch/>
        </p:blipFill>
        <p:spPr>
          <a:xfrm>
            <a:off x="5562600" y="4800600"/>
            <a:ext cx="685800" cy="382587"/>
          </a:xfrm>
          <a:prstGeom prst="rect">
            <a:avLst/>
          </a:prstGeom>
          <a:noFill/>
          <a:ln>
            <a:noFill/>
          </a:ln>
        </p:spPr>
      </p:pic>
      <p:pic>
        <p:nvPicPr>
          <p:cNvPr id="185" name="Google Shape;185;p7" descr="muiten_5"/>
          <p:cNvPicPr preferRelativeResize="0"/>
          <p:nvPr/>
        </p:nvPicPr>
        <p:blipFill rotWithShape="1">
          <a:blip r:embed="rId5">
            <a:alphaModFix/>
          </a:blip>
          <a:srcRect/>
          <a:stretch/>
        </p:blipFill>
        <p:spPr>
          <a:xfrm>
            <a:off x="5715000" y="3581400"/>
            <a:ext cx="685800" cy="382587"/>
          </a:xfrm>
          <a:prstGeom prst="rect">
            <a:avLst/>
          </a:prstGeom>
          <a:noFill/>
          <a:ln>
            <a:noFill/>
          </a:ln>
        </p:spPr>
      </p:pic>
      <p:pic>
        <p:nvPicPr>
          <p:cNvPr id="186" name="Google Shape;186;p7" descr="muiten_5"/>
          <p:cNvPicPr preferRelativeResize="0"/>
          <p:nvPr/>
        </p:nvPicPr>
        <p:blipFill rotWithShape="1">
          <a:blip r:embed="rId5">
            <a:alphaModFix/>
          </a:blip>
          <a:srcRect/>
          <a:stretch/>
        </p:blipFill>
        <p:spPr>
          <a:xfrm>
            <a:off x="4495800" y="2286000"/>
            <a:ext cx="685800" cy="382587"/>
          </a:xfrm>
          <a:prstGeom prst="rect">
            <a:avLst/>
          </a:prstGeom>
          <a:noFill/>
          <a:ln>
            <a:noFill/>
          </a:ln>
        </p:spPr>
      </p:pic>
      <p:pic>
        <p:nvPicPr>
          <p:cNvPr id="187" name="Google Shape;187;p7" descr="muiten_5"/>
          <p:cNvPicPr preferRelativeResize="0"/>
          <p:nvPr/>
        </p:nvPicPr>
        <p:blipFill rotWithShape="1">
          <a:blip r:embed="rId5">
            <a:alphaModFix/>
          </a:blip>
          <a:srcRect/>
          <a:stretch/>
        </p:blipFill>
        <p:spPr>
          <a:xfrm>
            <a:off x="3810000" y="1219200"/>
            <a:ext cx="685800" cy="382587"/>
          </a:xfrm>
          <a:prstGeom prst="rect">
            <a:avLst/>
          </a:prstGeom>
          <a:noFill/>
          <a:ln>
            <a:noFill/>
          </a:ln>
        </p:spPr>
      </p:pic>
      <p:pic>
        <p:nvPicPr>
          <p:cNvPr id="188" name="Google Shape;188;p7" descr="muiten_5"/>
          <p:cNvPicPr preferRelativeResize="0"/>
          <p:nvPr/>
        </p:nvPicPr>
        <p:blipFill rotWithShape="1">
          <a:blip r:embed="rId6">
            <a:alphaModFix/>
          </a:blip>
          <a:srcRect/>
          <a:stretch/>
        </p:blipFill>
        <p:spPr>
          <a:xfrm>
            <a:off x="6096000" y="1295400"/>
            <a:ext cx="685800" cy="382587"/>
          </a:xfrm>
          <a:prstGeom prst="rect">
            <a:avLst/>
          </a:prstGeom>
          <a:noFill/>
          <a:ln>
            <a:noFill/>
          </a:ln>
        </p:spPr>
      </p:pic>
      <p:pic>
        <p:nvPicPr>
          <p:cNvPr id="189" name="Google Shape;189;p7" descr="muiten_5"/>
          <p:cNvPicPr preferRelativeResize="0"/>
          <p:nvPr/>
        </p:nvPicPr>
        <p:blipFill rotWithShape="1">
          <a:blip r:embed="rId5">
            <a:alphaModFix/>
          </a:blip>
          <a:srcRect/>
          <a:stretch/>
        </p:blipFill>
        <p:spPr>
          <a:xfrm rot="600000" flipH="1">
            <a:off x="5867400" y="1752600"/>
            <a:ext cx="685800" cy="382587"/>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2000"/>
                                        <p:tgtEl>
                                          <p:spTgt spid="180"/>
                                        </p:tgtEl>
                                      </p:cBhvr>
                                    </p:animEffect>
                                  </p:childTnLst>
                                </p:cTn>
                              </p:par>
                              <p:par>
                                <p:cTn id="8" presetID="10" presetClass="entr" presetSubtype="0" fill="hold" nodeType="withEffect">
                                  <p:stCondLst>
                                    <p:cond delay="0"/>
                                  </p:stCondLst>
                                  <p:childTnLst>
                                    <p:set>
                                      <p:cBhvr>
                                        <p:cTn id="9" dur="1" fill="hold">
                                          <p:stCondLst>
                                            <p:cond delay="0"/>
                                          </p:stCondLst>
                                        </p:cTn>
                                        <p:tgtEl>
                                          <p:spTgt spid="181"/>
                                        </p:tgtEl>
                                        <p:attrNameLst>
                                          <p:attrName>style.visibility</p:attrName>
                                        </p:attrNameLst>
                                      </p:cBhvr>
                                      <p:to>
                                        <p:strVal val="visible"/>
                                      </p:to>
                                    </p:set>
                                    <p:animEffect transition="in" filter="fade">
                                      <p:cBhvr>
                                        <p:cTn id="10" dur="2000"/>
                                        <p:tgtEl>
                                          <p:spTgt spid="181"/>
                                        </p:tgtEl>
                                      </p:cBhvr>
                                    </p:animEffect>
                                  </p:childTnLst>
                                </p:cTn>
                              </p:par>
                              <p:par>
                                <p:cTn id="11" presetID="10" presetClass="entr" presetSubtype="0" fill="hold" nodeType="withEffect">
                                  <p:stCondLst>
                                    <p:cond delay="0"/>
                                  </p:stCondLst>
                                  <p:childTnLst>
                                    <p:set>
                                      <p:cBhvr>
                                        <p:cTn id="12" dur="1" fill="hold">
                                          <p:stCondLst>
                                            <p:cond delay="0"/>
                                          </p:stCondLst>
                                        </p:cTn>
                                        <p:tgtEl>
                                          <p:spTgt spid="182"/>
                                        </p:tgtEl>
                                        <p:attrNameLst>
                                          <p:attrName>style.visibility</p:attrName>
                                        </p:attrNameLst>
                                      </p:cBhvr>
                                      <p:to>
                                        <p:strVal val="visible"/>
                                      </p:to>
                                    </p:set>
                                    <p:animEffect transition="in" filter="fade">
                                      <p:cBhvr>
                                        <p:cTn id="13" dur="2000"/>
                                        <p:tgtEl>
                                          <p:spTgt spid="182"/>
                                        </p:tgtEl>
                                      </p:cBhvr>
                                    </p:animEffect>
                                  </p:childTnLst>
                                </p:cTn>
                              </p:par>
                              <p:par>
                                <p:cTn id="14" presetID="10" presetClass="entr" presetSubtype="0" fill="hold" nodeType="withEffect">
                                  <p:stCondLst>
                                    <p:cond delay="0"/>
                                  </p:stCondLst>
                                  <p:childTnLst>
                                    <p:set>
                                      <p:cBhvr>
                                        <p:cTn id="15" dur="1" fill="hold">
                                          <p:stCondLst>
                                            <p:cond delay="0"/>
                                          </p:stCondLst>
                                        </p:cTn>
                                        <p:tgtEl>
                                          <p:spTgt spid="183"/>
                                        </p:tgtEl>
                                        <p:attrNameLst>
                                          <p:attrName>style.visibility</p:attrName>
                                        </p:attrNameLst>
                                      </p:cBhvr>
                                      <p:to>
                                        <p:strVal val="visible"/>
                                      </p:to>
                                    </p:set>
                                    <p:animEffect transition="in" filter="fade">
                                      <p:cBhvr>
                                        <p:cTn id="16" dur="2000"/>
                                        <p:tgtEl>
                                          <p:spTgt spid="183"/>
                                        </p:tgtEl>
                                      </p:cBhvr>
                                    </p:animEffect>
                                  </p:childTnLst>
                                </p:cTn>
                              </p:par>
                              <p:par>
                                <p:cTn id="17" presetID="10" presetClass="entr" presetSubtype="0" fill="hold" nodeType="withEffect">
                                  <p:stCondLst>
                                    <p:cond delay="0"/>
                                  </p:stCondLst>
                                  <p:childTnLst>
                                    <p:set>
                                      <p:cBhvr>
                                        <p:cTn id="18" dur="1" fill="hold">
                                          <p:stCondLst>
                                            <p:cond delay="0"/>
                                          </p:stCondLst>
                                        </p:cTn>
                                        <p:tgtEl>
                                          <p:spTgt spid="184"/>
                                        </p:tgtEl>
                                        <p:attrNameLst>
                                          <p:attrName>style.visibility</p:attrName>
                                        </p:attrNameLst>
                                      </p:cBhvr>
                                      <p:to>
                                        <p:strVal val="visible"/>
                                      </p:to>
                                    </p:set>
                                    <p:animEffect transition="in" filter="fade">
                                      <p:cBhvr>
                                        <p:cTn id="19" dur="2000"/>
                                        <p:tgtEl>
                                          <p:spTgt spid="184"/>
                                        </p:tgtEl>
                                      </p:cBhvr>
                                    </p:animEffect>
                                  </p:childTnLst>
                                </p:cTn>
                              </p:par>
                              <p:par>
                                <p:cTn id="20" presetID="10" presetClass="entr" presetSubtype="0" fill="hold" nodeType="withEffect">
                                  <p:stCondLst>
                                    <p:cond delay="0"/>
                                  </p:stCondLst>
                                  <p:childTnLst>
                                    <p:set>
                                      <p:cBhvr>
                                        <p:cTn id="21" dur="1" fill="hold">
                                          <p:stCondLst>
                                            <p:cond delay="0"/>
                                          </p:stCondLst>
                                        </p:cTn>
                                        <p:tgtEl>
                                          <p:spTgt spid="185"/>
                                        </p:tgtEl>
                                        <p:attrNameLst>
                                          <p:attrName>style.visibility</p:attrName>
                                        </p:attrNameLst>
                                      </p:cBhvr>
                                      <p:to>
                                        <p:strVal val="visible"/>
                                      </p:to>
                                    </p:set>
                                    <p:animEffect transition="in" filter="fade">
                                      <p:cBhvr>
                                        <p:cTn id="22" dur="2000"/>
                                        <p:tgtEl>
                                          <p:spTgt spid="185"/>
                                        </p:tgtEl>
                                      </p:cBhvr>
                                    </p:animEffect>
                                  </p:childTnLst>
                                </p:cTn>
                              </p:par>
                              <p:par>
                                <p:cTn id="23" presetID="10" presetClass="entr" presetSubtype="0" fill="hold" nodeType="withEffect">
                                  <p:stCondLst>
                                    <p:cond delay="0"/>
                                  </p:stCondLst>
                                  <p:childTnLst>
                                    <p:set>
                                      <p:cBhvr>
                                        <p:cTn id="24" dur="1" fill="hold">
                                          <p:stCondLst>
                                            <p:cond delay="0"/>
                                          </p:stCondLst>
                                        </p:cTn>
                                        <p:tgtEl>
                                          <p:spTgt spid="186"/>
                                        </p:tgtEl>
                                        <p:attrNameLst>
                                          <p:attrName>style.visibility</p:attrName>
                                        </p:attrNameLst>
                                      </p:cBhvr>
                                      <p:to>
                                        <p:strVal val="visible"/>
                                      </p:to>
                                    </p:set>
                                    <p:animEffect transition="in" filter="fade">
                                      <p:cBhvr>
                                        <p:cTn id="25" dur="2000"/>
                                        <p:tgtEl>
                                          <p:spTgt spid="186"/>
                                        </p:tgtEl>
                                      </p:cBhvr>
                                    </p:animEffect>
                                  </p:childTnLst>
                                </p:cTn>
                              </p:par>
                              <p:par>
                                <p:cTn id="26" presetID="10" presetClass="entr" presetSubtype="0" fill="hold" nodeType="withEffect">
                                  <p:stCondLst>
                                    <p:cond delay="0"/>
                                  </p:stCondLst>
                                  <p:childTnLst>
                                    <p:set>
                                      <p:cBhvr>
                                        <p:cTn id="27" dur="1" fill="hold">
                                          <p:stCondLst>
                                            <p:cond delay="0"/>
                                          </p:stCondLst>
                                        </p:cTn>
                                        <p:tgtEl>
                                          <p:spTgt spid="187"/>
                                        </p:tgtEl>
                                        <p:attrNameLst>
                                          <p:attrName>style.visibility</p:attrName>
                                        </p:attrNameLst>
                                      </p:cBhvr>
                                      <p:to>
                                        <p:strVal val="visible"/>
                                      </p:to>
                                    </p:set>
                                    <p:animEffect transition="in" filter="fade">
                                      <p:cBhvr>
                                        <p:cTn id="28" dur="2000"/>
                                        <p:tgtEl>
                                          <p:spTgt spid="187"/>
                                        </p:tgtEl>
                                      </p:cBhvr>
                                    </p:animEffect>
                                  </p:childTnLst>
                                </p:cTn>
                              </p:par>
                              <p:par>
                                <p:cTn id="29" presetID="10" presetClass="entr" presetSubtype="0" fill="hold" nodeType="withEffect">
                                  <p:stCondLst>
                                    <p:cond delay="0"/>
                                  </p:stCondLst>
                                  <p:childTnLst>
                                    <p:set>
                                      <p:cBhvr>
                                        <p:cTn id="30" dur="1" fill="hold">
                                          <p:stCondLst>
                                            <p:cond delay="0"/>
                                          </p:stCondLst>
                                        </p:cTn>
                                        <p:tgtEl>
                                          <p:spTgt spid="188"/>
                                        </p:tgtEl>
                                        <p:attrNameLst>
                                          <p:attrName>style.visibility</p:attrName>
                                        </p:attrNameLst>
                                      </p:cBhvr>
                                      <p:to>
                                        <p:strVal val="visible"/>
                                      </p:to>
                                    </p:set>
                                    <p:animEffect transition="in" filter="fade">
                                      <p:cBhvr>
                                        <p:cTn id="31" dur="2000"/>
                                        <p:tgtEl>
                                          <p:spTgt spid="188"/>
                                        </p:tgtEl>
                                      </p:cBhvr>
                                    </p:animEffect>
                                  </p:childTnLst>
                                </p:cTn>
                              </p:par>
                              <p:par>
                                <p:cTn id="32" presetID="10" presetClass="entr" presetSubtype="0" fill="hold" nodeType="withEffect">
                                  <p:stCondLst>
                                    <p:cond delay="0"/>
                                  </p:stCondLst>
                                  <p:childTnLst>
                                    <p:set>
                                      <p:cBhvr>
                                        <p:cTn id="33" dur="1" fill="hold">
                                          <p:stCondLst>
                                            <p:cond delay="0"/>
                                          </p:stCondLst>
                                        </p:cTn>
                                        <p:tgtEl>
                                          <p:spTgt spid="189"/>
                                        </p:tgtEl>
                                        <p:attrNameLst>
                                          <p:attrName>style.visibility</p:attrName>
                                        </p:attrNameLst>
                                      </p:cBhvr>
                                      <p:to>
                                        <p:strVal val="visible"/>
                                      </p:to>
                                    </p:set>
                                    <p:animEffect transition="in" filter="fade">
                                      <p:cBhvr>
                                        <p:cTn id="34" dur="20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8"/>
          <p:cNvSpPr txBox="1">
            <a:spLocks noGrp="1"/>
          </p:cNvSpPr>
          <p:nvPr>
            <p:ph type="title"/>
          </p:nvPr>
        </p:nvSpPr>
        <p:spPr>
          <a:xfrm>
            <a:off x="0" y="1295400"/>
            <a:ext cx="3657600" cy="556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CC"/>
              </a:buClr>
              <a:buSzPts val="2800"/>
              <a:buFont typeface="Times New Roman"/>
              <a:buNone/>
            </a:pPr>
            <a:r>
              <a:rPr lang="en-US" sz="2800" b="1" i="0" u="none">
                <a:solidFill>
                  <a:srgbClr val="0000CC"/>
                </a:solidFill>
                <a:latin typeface="Times New Roman"/>
                <a:ea typeface="Times New Roman"/>
                <a:cs typeface="Times New Roman"/>
                <a:sym typeface="Times New Roman"/>
              </a:rPr>
              <a:t>Khí hậu nước ta nói chung là nóng</a:t>
            </a:r>
            <a:r>
              <a:rPr lang="en-US" sz="2800" b="1" i="0" u="none">
                <a:solidFill>
                  <a:schemeClr val="dk2"/>
                </a:solidFill>
                <a:latin typeface="Times New Roman"/>
                <a:ea typeface="Times New Roman"/>
                <a:cs typeface="Times New Roman"/>
                <a:sym typeface="Times New Roman"/>
              </a:rPr>
              <a:t>, trừ những vùng núi cao thường mát mẻ quanh năm.</a:t>
            </a:r>
            <a:br>
              <a:rPr lang="en-US" sz="2800" b="1" i="0" u="none">
                <a:solidFill>
                  <a:schemeClr val="dk2"/>
                </a:solidFill>
                <a:latin typeface="Times New Roman"/>
                <a:ea typeface="Times New Roman"/>
                <a:cs typeface="Times New Roman"/>
                <a:sym typeface="Times New Roman"/>
              </a:rPr>
            </a:br>
            <a:r>
              <a:rPr lang="en-US" sz="2800" b="1" i="0" u="none">
                <a:solidFill>
                  <a:schemeClr val="dk2"/>
                </a:solidFill>
                <a:latin typeface="Times New Roman"/>
                <a:ea typeface="Times New Roman"/>
                <a:cs typeface="Times New Roman"/>
                <a:sym typeface="Times New Roman"/>
              </a:rPr>
              <a:t>- </a:t>
            </a:r>
            <a:r>
              <a:rPr lang="en-US" sz="2800" b="1" i="0" u="none">
                <a:solidFill>
                  <a:schemeClr val="accent2"/>
                </a:solidFill>
                <a:latin typeface="Times New Roman"/>
                <a:ea typeface="Times New Roman"/>
                <a:cs typeface="Times New Roman"/>
                <a:sym typeface="Times New Roman"/>
              </a:rPr>
              <a:t>Gió và mưa ở nước ta thay đổi theo mùa.</a:t>
            </a:r>
            <a:br>
              <a:rPr lang="en-US" sz="2800" b="1" i="0" u="none">
                <a:solidFill>
                  <a:schemeClr val="accent2"/>
                </a:solidFill>
                <a:latin typeface="Times New Roman"/>
                <a:ea typeface="Times New Roman"/>
                <a:cs typeface="Times New Roman"/>
                <a:sym typeface="Times New Roman"/>
              </a:rPr>
            </a:br>
            <a:r>
              <a:rPr lang="en-US" sz="2800" b="1" i="0" u="none">
                <a:solidFill>
                  <a:schemeClr val="dk2"/>
                </a:solidFill>
                <a:latin typeface="Times New Roman"/>
                <a:ea typeface="Times New Roman"/>
                <a:cs typeface="Times New Roman"/>
                <a:sym typeface="Times New Roman"/>
              </a:rPr>
              <a:t>- </a:t>
            </a:r>
            <a:r>
              <a:rPr lang="en-US" sz="2800" b="1" i="0" u="none">
                <a:solidFill>
                  <a:srgbClr val="990033"/>
                </a:solidFill>
                <a:latin typeface="Times New Roman"/>
                <a:ea typeface="Times New Roman"/>
                <a:cs typeface="Times New Roman"/>
                <a:sym typeface="Times New Roman"/>
              </a:rPr>
              <a:t>Trong một năm có hai mùa gió chính</a:t>
            </a:r>
            <a:r>
              <a:rPr lang="en-US" sz="2800" b="1" i="0" u="none">
                <a:solidFill>
                  <a:schemeClr val="dk2"/>
                </a:solidFill>
                <a:latin typeface="Times New Roman"/>
                <a:ea typeface="Times New Roman"/>
                <a:cs typeface="Times New Roman"/>
                <a:sym typeface="Times New Roman"/>
              </a:rPr>
              <a:t>: </a:t>
            </a:r>
            <a:r>
              <a:rPr lang="en-US" sz="2800" b="1" i="0" u="none">
                <a:solidFill>
                  <a:srgbClr val="FF0000"/>
                </a:solidFill>
                <a:latin typeface="Times New Roman"/>
                <a:ea typeface="Times New Roman"/>
                <a:cs typeface="Times New Roman"/>
                <a:sym typeface="Times New Roman"/>
              </a:rPr>
              <a:t>một mùa có gió đông bắc</a:t>
            </a:r>
            <a:r>
              <a:rPr lang="en-US" sz="2800" b="1" i="0" u="none">
                <a:solidFill>
                  <a:schemeClr val="dk2"/>
                </a:solidFill>
                <a:latin typeface="Times New Roman"/>
                <a:ea typeface="Times New Roman"/>
                <a:cs typeface="Times New Roman"/>
                <a:sym typeface="Times New Roman"/>
              </a:rPr>
              <a:t>, còn </a:t>
            </a:r>
            <a:r>
              <a:rPr lang="en-US" sz="2800" b="1" i="0" u="none">
                <a:solidFill>
                  <a:srgbClr val="0000CC"/>
                </a:solidFill>
                <a:latin typeface="Times New Roman"/>
                <a:ea typeface="Times New Roman"/>
                <a:cs typeface="Times New Roman"/>
                <a:sym typeface="Times New Roman"/>
              </a:rPr>
              <a:t>mùa kia là gió tây nam hoặc đông nam.</a:t>
            </a:r>
            <a:endParaRPr/>
          </a:p>
        </p:txBody>
      </p:sp>
      <p:pic>
        <p:nvPicPr>
          <p:cNvPr id="196" name="Google Shape;196;p8" descr="Luoc do khi hau Viet Nam"/>
          <p:cNvPicPr preferRelativeResize="0"/>
          <p:nvPr/>
        </p:nvPicPr>
        <p:blipFill rotWithShape="1">
          <a:blip r:embed="rId3">
            <a:alphaModFix/>
          </a:blip>
          <a:srcRect/>
          <a:stretch/>
        </p:blipFill>
        <p:spPr>
          <a:xfrm>
            <a:off x="3849687" y="0"/>
            <a:ext cx="5294312" cy="6858000"/>
          </a:xfrm>
          <a:prstGeom prst="rect">
            <a:avLst/>
          </a:prstGeom>
          <a:noFill/>
          <a:ln w="38100" cap="flat" cmpd="sng">
            <a:solidFill>
              <a:schemeClr val="hlink"/>
            </a:solidFill>
            <a:prstDash val="solid"/>
            <a:miter lim="800000"/>
            <a:headEnd type="none" w="sm" len="sm"/>
            <a:tailEnd type="none" w="sm" len="sm"/>
          </a:ln>
        </p:spPr>
      </p:pic>
      <p:pic>
        <p:nvPicPr>
          <p:cNvPr id="197" name="Google Shape;197;p8" descr="Luoc do khi hau Viet Nam"/>
          <p:cNvPicPr preferRelativeResize="0">
            <a:picLocks noGrp="1"/>
          </p:cNvPicPr>
          <p:nvPr>
            <p:ph type="body" idx="1"/>
          </p:nvPr>
        </p:nvPicPr>
        <p:blipFill rotWithShape="1">
          <a:blip r:embed="rId3">
            <a:alphaModFix/>
          </a:blip>
          <a:srcRect t="48825" r="62925" b="29287"/>
          <a:stretch/>
        </p:blipFill>
        <p:spPr>
          <a:xfrm>
            <a:off x="3886200" y="3352800"/>
            <a:ext cx="1905000" cy="1457325"/>
          </a:xfrm>
          <a:prstGeom prst="rect">
            <a:avLst/>
          </a:prstGeom>
          <a:noFill/>
          <a:ln w="38100" cap="flat" cmpd="sng">
            <a:solidFill>
              <a:schemeClr val="hlink"/>
            </a:solidFill>
            <a:prstDash val="solid"/>
            <a:miter lim="524288"/>
            <a:headEnd type="none" w="sm" len="sm"/>
            <a:tailEnd type="none" w="sm" len="sm"/>
          </a:ln>
        </p:spPr>
      </p:pic>
      <p:sp>
        <p:nvSpPr>
          <p:cNvPr id="198" name="Google Shape;198;p8"/>
          <p:cNvSpPr txBox="1"/>
          <p:nvPr/>
        </p:nvSpPr>
        <p:spPr>
          <a:xfrm>
            <a:off x="0" y="-6350"/>
            <a:ext cx="3886200" cy="830262"/>
          </a:xfrm>
          <a:prstGeom prst="rect">
            <a:avLst/>
          </a:prstGeom>
          <a:solidFill>
            <a:srgbClr val="CCFF99"/>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 Trình bày được đặc điểm của khí hậu của nước ta</a:t>
            </a:r>
            <a:r>
              <a:rPr lang="en-US" sz="2400" b="1" i="1" u="none">
                <a:solidFill>
                  <a:schemeClr val="dk1"/>
                </a:solidFill>
                <a:latin typeface="Times New Roman"/>
                <a:ea typeface="Times New Roman"/>
                <a:cs typeface="Times New Roman"/>
                <a:sym typeface="Times New Roman"/>
              </a:rPr>
              <a:t>.  </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80"/>
                                        <p:tgtEl>
                                          <p:spTgt spid="1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6"/>
                                        </p:tgtEl>
                                        <p:attrNameLst>
                                          <p:attrName>style.visibility</p:attrName>
                                        </p:attrNameLst>
                                      </p:cBhvr>
                                      <p:to>
                                        <p:strVal val="visible"/>
                                      </p:to>
                                    </p:set>
                                    <p:animEffect transition="in" filter="fade">
                                      <p:cBhvr>
                                        <p:cTn id="12" dur="1230"/>
                                        <p:tgtEl>
                                          <p:spTgt spid="196"/>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97"/>
                                        </p:tgtEl>
                                        <p:attrNameLst>
                                          <p:attrName>style.visibility</p:attrName>
                                        </p:attrNameLst>
                                      </p:cBhvr>
                                      <p:to>
                                        <p:strVal val="visible"/>
                                      </p:to>
                                    </p:set>
                                    <p:anim calcmode="lin" valueType="num">
                                      <p:cBhvr additive="base">
                                        <p:cTn id="17" dur="2000"/>
                                        <p:tgtEl>
                                          <p:spTgt spid="197"/>
                                        </p:tgtEl>
                                        <p:attrNameLst>
                                          <p:attrName>ppt_w</p:attrName>
                                        </p:attrNameLst>
                                      </p:cBhvr>
                                      <p:tavLst>
                                        <p:tav tm="0">
                                          <p:val>
                                            <p:strVal val="0"/>
                                          </p:val>
                                        </p:tav>
                                        <p:tav tm="100000">
                                          <p:val>
                                            <p:strVal val="#ppt_w"/>
                                          </p:val>
                                        </p:tav>
                                      </p:tavLst>
                                    </p:anim>
                                    <p:anim calcmode="lin" valueType="num">
                                      <p:cBhvr additive="base">
                                        <p:cTn id="18" dur="2000"/>
                                        <p:tgtEl>
                                          <p:spTgt spid="197"/>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97"/>
                                        </p:tgtEl>
                                      </p:cBhvr>
                                    </p:animEffect>
                                    <p:set>
                                      <p:cBhvr>
                                        <p:cTn id="23" dur="1" fill="hold">
                                          <p:stCondLst>
                                            <p:cond delay="500"/>
                                          </p:stCondLst>
                                        </p:cTn>
                                        <p:tgtEl>
                                          <p:spTgt spid="19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5"/>
                                        </p:tgtEl>
                                        <p:attrNameLst>
                                          <p:attrName>style.visibility</p:attrName>
                                        </p:attrNameLst>
                                      </p:cBhvr>
                                      <p:to>
                                        <p:strVal val="visible"/>
                                      </p:to>
                                    </p:set>
                                    <p:animEffect transition="in" filter="fade">
                                      <p:cBhvr>
                                        <p:cTn id="28" dur="8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9"/>
          <p:cNvSpPr txBox="1">
            <a:spLocks noGrp="1"/>
          </p:cNvSpPr>
          <p:nvPr>
            <p:ph type="title"/>
          </p:nvPr>
        </p:nvSpPr>
        <p:spPr>
          <a:xfrm>
            <a:off x="228600" y="228600"/>
            <a:ext cx="3505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CC"/>
              </a:buClr>
              <a:buSzPts val="4400"/>
              <a:buFont typeface="Times New Roman"/>
              <a:buNone/>
            </a:pPr>
            <a:r>
              <a:rPr lang="en-US" sz="4400" b="1" i="0" u="none">
                <a:solidFill>
                  <a:srgbClr val="0000CC"/>
                </a:solidFill>
                <a:latin typeface="Times New Roman"/>
                <a:ea typeface="Times New Roman"/>
                <a:cs typeface="Times New Roman"/>
                <a:sym typeface="Times New Roman"/>
              </a:rPr>
              <a:t>2. Khí hậu giữa các miền</a:t>
            </a:r>
            <a:endParaRPr/>
          </a:p>
        </p:txBody>
      </p:sp>
      <p:graphicFrame>
        <p:nvGraphicFramePr>
          <p:cNvPr id="205" name="Google Shape;205;p9"/>
          <p:cNvGraphicFramePr>
            <a:graphicFrameLocks noSelect="1"/>
          </p:cNvGraphicFramePr>
          <p:nvPr/>
        </p:nvGraphicFramePr>
        <p:xfrm>
          <a:off x="3773487" y="0"/>
          <a:ext cx="5294312" cy="6858000"/>
        </p:xfrm>
        <a:graphic>
          <a:graphicData uri="http://schemas.openxmlformats.org/presentationml/2006/ole">
            <p:oleObj spid="_x0000_m27650" r:id="rId4" imgW="0" imgH="0" progId="">
              <p:embed/>
            </p:oleObj>
          </a:graphicData>
        </a:graphic>
      </p:graphicFrame>
      <p:sp>
        <p:nvSpPr>
          <p:cNvPr id="206" name="Google Shape;206;p9"/>
          <p:cNvSpPr txBox="1"/>
          <p:nvPr/>
        </p:nvSpPr>
        <p:spPr>
          <a:xfrm>
            <a:off x="0" y="2438400"/>
            <a:ext cx="3690937" cy="2062162"/>
          </a:xfrm>
          <a:prstGeom prst="rect">
            <a:avLst/>
          </a:prstGeom>
          <a:solidFill>
            <a:srgbClr val="CCFF99"/>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3200"/>
              <a:buFont typeface="Times New Roman"/>
              <a:buNone/>
            </a:pPr>
            <a:r>
              <a:rPr lang="en-US" sz="3200" b="1" i="0" u="none">
                <a:solidFill>
                  <a:schemeClr val="dk1"/>
                </a:solidFill>
                <a:latin typeface="Times New Roman"/>
                <a:ea typeface="Times New Roman"/>
                <a:cs typeface="Times New Roman"/>
                <a:sym typeface="Times New Roman"/>
              </a:rPr>
              <a:t>Khí hậu miền Bắc nước ta khác khí hậu miền Nam như thế nào? </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fade">
                                      <p:cBhvr>
                                        <p:cTn id="7" dur="8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5222decdf5f9752b44ada4469b6af95718fcb8"/>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1715</Words>
  <PresentationFormat>On-screen Show (4:3)</PresentationFormat>
  <Paragraphs>188</Paragraphs>
  <Slides>41</Slides>
  <Notes>41</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41</vt:i4>
      </vt:variant>
    </vt:vector>
  </HeadingPairs>
  <TitlesOfParts>
    <vt:vector size="42" baseType="lpstr">
      <vt:lpstr>Default Design</vt:lpstr>
      <vt:lpstr>Slide 1</vt:lpstr>
      <vt:lpstr>Ôn bài cũ </vt:lpstr>
      <vt:lpstr>Slide 3</vt:lpstr>
      <vt:lpstr>1. Nước ta có khí hậu nhiệt đới gió mùa:</vt:lpstr>
      <vt:lpstr>Chỉ trên hình  hướng gió tháng 1 và hướng gió tháng 7.</vt:lpstr>
      <vt:lpstr>Hướng gió tháng 1</vt:lpstr>
      <vt:lpstr>Hướng gió tháng 7.</vt:lpstr>
      <vt:lpstr>Khí hậu nước ta nói chung là nóng, trừ những vùng núi cao thường mát mẻ quanh năm. - Gió và mưa ở nước ta thay đổi theo mùa. - Trong một năm có hai mùa gió chính: một mùa có gió đông bắc, còn mùa kia là gió tây nam hoặc đông nam.</vt:lpstr>
      <vt:lpstr>2. Khí hậu giữa các miền</vt:lpstr>
      <vt:lpstr>Khí hậu nước ta có sự khác biệt giữa miền Bắc và miền Nam, với ranh giới là dãy núi Bạch Mã.</vt:lpstr>
      <vt:lpstr>Slide 11</vt:lpstr>
      <vt:lpstr>Slide 12</vt:lpstr>
      <vt:lpstr>Slide 13</vt:lpstr>
      <vt:lpstr>Slide 14</vt:lpstr>
      <vt:lpstr>Slide 15</vt:lpstr>
      <vt:lpstr>Slide 16</vt:lpstr>
      <vt:lpstr>Slide 17</vt:lpstr>
      <vt:lpstr>Ở miền Bắc, ứng với hai mùa gió là mùa hạ và mùa đông.  Mùa hạ trời nóng và có nhiều mưa.  Mùa đông lạnh và ít mưa.  Giữa hai mùa là những thời kỳ chuyển tiếp, quen gọi là mùa xuân và mùa thu.  Mùa xuân có mưa phùn ẩm ướt; mùa thu trời se lạnh, khô hanh.</vt:lpstr>
      <vt:lpstr>Ở miền nam khí hậu nóng quanh năm, chỉ có mùa mưa và mùa khô.  Mùa mưa thường có mưa rào.  Mùa khô hầu như không mưa, ban ngày nắng chói chang, ban đêm dịu mát hơn</vt:lpstr>
      <vt:lpstr>- Dựa vào bảng số liệu, hãy nhận xét về sự chênh lệch nhiệt độ trung bình giữa tháng 1 và tháng 7 của Hà Nội và Thành phố Hồ Chí Minh.</vt:lpstr>
      <vt:lpstr>Sự chênh lệch nhiệt độ trung bình giữa tháng 1 và tháng 7 của Hà Nội và Thành phố Hồ Chí Minh.</vt:lpstr>
      <vt:lpstr>Slide 22</vt:lpstr>
      <vt:lpstr>Slide 23</vt:lpstr>
      <vt:lpstr>Slide 24</vt:lpstr>
      <vt:lpstr>Slide 25</vt:lpstr>
      <vt:lpstr>Slide 26</vt:lpstr>
      <vt:lpstr>Ảnh hưởng của khí hậu</vt:lpstr>
      <vt:lpstr>Mưa lớn gây lũ lụt làm ảnh hưởng đến đời sống và hoạt động sản xuất của con người</vt:lpstr>
      <vt:lpstr>Ảnh hưởng của khí hậu đối với đời sống và hoạt động sản xuất của con người ra sao? </vt:lpstr>
      <vt:lpstr>Slide 30</vt:lpstr>
      <vt:lpstr>HẠN HÁN </vt:lpstr>
      <vt:lpstr>THIỆT HẠI DO BÃO</vt:lpstr>
      <vt:lpstr>THIỆT HẠI DO BÃO</vt:lpstr>
      <vt:lpstr>Hạn hán làm ảnh hưởng đến đời sống và hoạt động sản xuất của con người.</vt:lpstr>
      <vt:lpstr>CÂU HỎI</vt:lpstr>
      <vt:lpstr>Slide 36</vt:lpstr>
      <vt:lpstr>Slide 37</vt:lpstr>
      <vt:lpstr>Slide 38</vt:lpstr>
      <vt:lpstr>Hiện nay môi trường đang bị đe dọa trầm trọng vì tình hình thế giới phát triển càng lúc càng cao, các nhà máy, công trình, xưởng sản xuất mỗi ngày thải ra ngoài môi trường rất nhiều khí thải, chất thải nguy hại, dẫn đến môi trường bị đe dọa ô nhiễm. Môi trường toàn cầu hiện nay đầy những yếu tố, nào là hạn hán, đói kém, thiên tai, lũ lụt. Dưới đây là các vấn đề nghiêm trọng mà trái đất đang phải chống chọi, đối mặt.</vt:lpstr>
      <vt:lpstr>Slide 40</vt:lpstr>
      <vt:lpstr>Slide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user</cp:lastModifiedBy>
  <cp:revision>3</cp:revision>
  <dcterms:created xsi:type="dcterms:W3CDTF">2009-03-07T08:45:56Z</dcterms:created>
  <dcterms:modified xsi:type="dcterms:W3CDTF">2022-09-14T06:13:18Z</dcterms:modified>
</cp:coreProperties>
</file>