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99" r:id="rId2"/>
    <p:sldId id="305" r:id="rId3"/>
    <p:sldId id="264" r:id="rId4"/>
    <p:sldId id="288" r:id="rId5"/>
    <p:sldId id="293" r:id="rId6"/>
    <p:sldId id="296" r:id="rId7"/>
    <p:sldId id="289" r:id="rId8"/>
    <p:sldId id="294" r:id="rId9"/>
    <p:sldId id="290" r:id="rId10"/>
    <p:sldId id="270" r:id="rId11"/>
    <p:sldId id="306" r:id="rId12"/>
    <p:sldId id="276" r:id="rId13"/>
    <p:sldId id="300" r:id="rId14"/>
    <p:sldId id="310" r:id="rId15"/>
    <p:sldId id="311" r:id="rId16"/>
    <p:sldId id="303" r:id="rId17"/>
    <p:sldId id="304" r:id="rId18"/>
    <p:sldId id="307" r:id="rId19"/>
    <p:sldId id="309" r:id="rId20"/>
    <p:sldId id="28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Coiny" panose="020B0604020202020204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2381" autoAdjust="0"/>
  </p:normalViewPr>
  <p:slideViewPr>
    <p:cSldViewPr snapToGrid="0">
      <p:cViewPr varScale="1">
        <p:scale>
          <a:sx n="56" d="100"/>
          <a:sy n="56" d="100"/>
        </p:scale>
        <p:origin x="10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2454-7C6B-43EC-BF87-C297E8135F8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5711-1FBA-4FD4-AC36-20294C7C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4272-38F6-4097-9C1E-12227217EF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6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3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8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0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8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3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2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2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0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7A0AA-5A35-4531-AC36-A010942EE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344" y="-143653"/>
            <a:ext cx="1337454" cy="13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C5E8-8407-44AC-997B-0B425EF7786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29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jpe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410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25973" y="1487612"/>
            <a:ext cx="8753646" cy="3517307"/>
            <a:chOff x="4325973" y="1487612"/>
            <a:chExt cx="8753646" cy="35173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56F893-03C2-4090-911F-E74633DCBAA9}"/>
                </a:ext>
              </a:extLst>
            </p:cNvPr>
            <p:cNvSpPr txBox="1"/>
            <p:nvPr/>
          </p:nvSpPr>
          <p:spPr>
            <a:xfrm>
              <a:off x="4325973" y="3052846"/>
              <a:ext cx="8753646" cy="19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ÔN TẬP VỀ TÍNH CHU VI, </a:t>
              </a:r>
            </a:p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DIỆN TÍCH MỘT SỐ HÌNH</a:t>
              </a:r>
              <a:endParaRPr lang="en-US" sz="4800" dirty="0">
                <a:solidFill>
                  <a:srgbClr val="0070C0"/>
                </a:solidFill>
                <a:latin typeface="Coiny" panose="0200090306050006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88333" y="1487612"/>
              <a:ext cx="6099858" cy="2008388"/>
              <a:chOff x="5888333" y="1487612"/>
              <a:chExt cx="6099858" cy="2008388"/>
            </a:xfrm>
          </p:grpSpPr>
          <p:pic>
            <p:nvPicPr>
              <p:cNvPr id="15" name="图片 38">
                <a:extLst>
                  <a:ext uri="{FF2B5EF4-FFF2-40B4-BE49-F238E27FC236}">
                    <a16:creationId xmlns:a16="http://schemas.microsoft.com/office/drawing/2014/main" id="{CEA5C366-64F3-4D49-BB13-6ADBFB1BE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94305" y="1487612"/>
                <a:ext cx="5087915" cy="20083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7CD02-C13B-460B-974B-3F4B40293086}"/>
                  </a:ext>
                </a:extLst>
              </p:cNvPr>
              <p:cNvSpPr txBox="1"/>
              <p:nvPr/>
            </p:nvSpPr>
            <p:spPr>
              <a:xfrm>
                <a:off x="5888333" y="1891871"/>
                <a:ext cx="60998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2060"/>
                    </a:solidFill>
                    <a:latin typeface="#Li-N UTM Azuki" panose="02040603050506020204" pitchFamily="18" charset="0"/>
                  </a:rPr>
                  <a:t>TOÁN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Bãi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biển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dọn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sạch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rồi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nè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ơn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cậu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giúp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mình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8585" y="98474"/>
            <a:ext cx="11909291" cy="6639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s 35910"/>
          <p:cNvSpPr>
            <a:spLocks noChangeArrowheads="1" noChangeShapeType="1" noTextEdit="1"/>
          </p:cNvSpPr>
          <p:nvPr/>
        </p:nvSpPr>
        <p:spPr bwMode="auto">
          <a:xfrm>
            <a:off x="1954213" y="304800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chữ nhật</a:t>
            </a:r>
          </a:p>
        </p:txBody>
      </p:sp>
      <p:grpSp>
        <p:nvGrpSpPr>
          <p:cNvPr id="40" name="Group 36033"/>
          <p:cNvGrpSpPr>
            <a:grpSpLocks/>
          </p:cNvGrpSpPr>
          <p:nvPr/>
        </p:nvGrpSpPr>
        <p:grpSpPr bwMode="auto">
          <a:xfrm>
            <a:off x="1725614" y="819150"/>
            <a:ext cx="1779587" cy="933450"/>
            <a:chOff x="127" y="516"/>
            <a:chExt cx="1121" cy="588"/>
          </a:xfrm>
        </p:grpSpPr>
        <p:sp>
          <p:nvSpPr>
            <p:cNvPr id="41" name="Rectangles 35909"/>
            <p:cNvSpPr>
              <a:spLocks noChangeArrowheads="1"/>
            </p:cNvSpPr>
            <p:nvPr/>
          </p:nvSpPr>
          <p:spPr bwMode="auto">
            <a:xfrm>
              <a:off x="288" y="516"/>
              <a:ext cx="96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42" name="Rectangles 35911"/>
            <p:cNvSpPr>
              <a:spLocks noChangeArrowheads="1" noChangeShapeType="1" noTextEdit="1"/>
            </p:cNvSpPr>
            <p:nvPr/>
          </p:nvSpPr>
          <p:spPr bwMode="auto">
            <a:xfrm>
              <a:off x="751" y="99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44" name="Rectangles 35914"/>
            <p:cNvSpPr>
              <a:spLocks noChangeArrowheads="1" noChangeShapeType="1" noTextEdit="1"/>
            </p:cNvSpPr>
            <p:nvPr/>
          </p:nvSpPr>
          <p:spPr bwMode="auto">
            <a:xfrm>
              <a:off x="127" y="672"/>
              <a:ext cx="96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sp>
        <p:nvSpPr>
          <p:cNvPr id="45" name="Rectangles 35915"/>
          <p:cNvSpPr>
            <a:spLocks noChangeArrowheads="1" noChangeShapeType="1" noTextEdit="1"/>
          </p:cNvSpPr>
          <p:nvPr/>
        </p:nvSpPr>
        <p:spPr bwMode="auto">
          <a:xfrm>
            <a:off x="4114800" y="771525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(a + b) x 2</a:t>
            </a:r>
          </a:p>
        </p:txBody>
      </p:sp>
      <p:sp>
        <p:nvSpPr>
          <p:cNvPr id="47" name="Rectangles 35916"/>
          <p:cNvSpPr>
            <a:spLocks noChangeArrowheads="1" noChangeShapeType="1" noTextEdit="1"/>
          </p:cNvSpPr>
          <p:nvPr/>
        </p:nvSpPr>
        <p:spPr bwMode="auto">
          <a:xfrm>
            <a:off x="4114800" y="1209675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b</a:t>
            </a:r>
          </a:p>
        </p:txBody>
      </p:sp>
      <p:sp>
        <p:nvSpPr>
          <p:cNvPr id="50" name="Rectangles 35918"/>
          <p:cNvSpPr>
            <a:spLocks noChangeArrowheads="1" noChangeShapeType="1" noTextEdit="1"/>
          </p:cNvSpPr>
          <p:nvPr/>
        </p:nvSpPr>
        <p:spPr bwMode="auto">
          <a:xfrm>
            <a:off x="1968500" y="1905000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vuông</a:t>
            </a:r>
          </a:p>
        </p:txBody>
      </p:sp>
      <p:grpSp>
        <p:nvGrpSpPr>
          <p:cNvPr id="53" name="Group 36034"/>
          <p:cNvGrpSpPr>
            <a:grpSpLocks/>
          </p:cNvGrpSpPr>
          <p:nvPr/>
        </p:nvGrpSpPr>
        <p:grpSpPr bwMode="auto">
          <a:xfrm>
            <a:off x="2030414" y="2362200"/>
            <a:ext cx="1093787" cy="838200"/>
            <a:chOff x="319" y="1488"/>
            <a:chExt cx="689" cy="528"/>
          </a:xfrm>
        </p:grpSpPr>
        <p:sp>
          <p:nvSpPr>
            <p:cNvPr id="56" name="Rectangles 35917"/>
            <p:cNvSpPr>
              <a:spLocks noChangeArrowheads="1"/>
            </p:cNvSpPr>
            <p:nvPr/>
          </p:nvSpPr>
          <p:spPr bwMode="auto">
            <a:xfrm>
              <a:off x="480" y="1488"/>
              <a:ext cx="528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59" name="Rectangles 35921"/>
            <p:cNvSpPr>
              <a:spLocks noChangeArrowheads="1" noChangeShapeType="1" noTextEdit="1"/>
            </p:cNvSpPr>
            <p:nvPr/>
          </p:nvSpPr>
          <p:spPr bwMode="auto">
            <a:xfrm>
              <a:off x="319" y="1728"/>
              <a:ext cx="92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</p:grpSp>
      <p:sp>
        <p:nvSpPr>
          <p:cNvPr id="62" name="Rectangles 35922"/>
          <p:cNvSpPr>
            <a:spLocks noChangeArrowheads="1" noChangeShapeType="1" noTextEdit="1"/>
          </p:cNvSpPr>
          <p:nvPr/>
        </p:nvSpPr>
        <p:spPr bwMode="auto">
          <a:xfrm>
            <a:off x="4133850" y="2391508"/>
            <a:ext cx="914400" cy="31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a x 4</a:t>
            </a:r>
          </a:p>
        </p:txBody>
      </p:sp>
      <p:sp>
        <p:nvSpPr>
          <p:cNvPr id="64" name="Rectangles 35923"/>
          <p:cNvSpPr>
            <a:spLocks noChangeArrowheads="1" noChangeShapeType="1" noTextEdit="1"/>
          </p:cNvSpPr>
          <p:nvPr/>
        </p:nvSpPr>
        <p:spPr bwMode="auto">
          <a:xfrm>
            <a:off x="4133850" y="2843214"/>
            <a:ext cx="914400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a</a:t>
            </a:r>
          </a:p>
        </p:txBody>
      </p:sp>
      <p:sp>
        <p:nvSpPr>
          <p:cNvPr id="65" name="Rectangles 35928"/>
          <p:cNvSpPr>
            <a:spLocks noChangeArrowheads="1" noChangeShapeType="1" noTextEdit="1"/>
          </p:cNvSpPr>
          <p:nvPr/>
        </p:nvSpPr>
        <p:spPr bwMode="auto">
          <a:xfrm>
            <a:off x="1981200" y="3429000"/>
            <a:ext cx="1828800" cy="29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bình hành</a:t>
            </a:r>
          </a:p>
        </p:txBody>
      </p:sp>
      <p:sp>
        <p:nvSpPr>
          <p:cNvPr id="66" name="Rectangles 35931"/>
          <p:cNvSpPr>
            <a:spLocks noChangeArrowheads="1" noChangeShapeType="1" noTextEdit="1"/>
          </p:cNvSpPr>
          <p:nvPr/>
        </p:nvSpPr>
        <p:spPr bwMode="auto">
          <a:xfrm>
            <a:off x="4133850" y="4114800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h</a:t>
            </a:r>
          </a:p>
        </p:txBody>
      </p:sp>
      <p:sp>
        <p:nvSpPr>
          <p:cNvPr id="67" name="Rectangles 35938"/>
          <p:cNvSpPr>
            <a:spLocks noChangeArrowheads="1" noChangeShapeType="1" noTextEdit="1"/>
          </p:cNvSpPr>
          <p:nvPr/>
        </p:nvSpPr>
        <p:spPr bwMode="auto">
          <a:xfrm>
            <a:off x="1995488" y="4889500"/>
            <a:ext cx="1295400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thoi</a:t>
            </a:r>
          </a:p>
        </p:txBody>
      </p:sp>
      <p:grpSp>
        <p:nvGrpSpPr>
          <p:cNvPr id="68" name="Group 36035"/>
          <p:cNvGrpSpPr>
            <a:grpSpLocks/>
          </p:cNvGrpSpPr>
          <p:nvPr/>
        </p:nvGrpSpPr>
        <p:grpSpPr bwMode="auto">
          <a:xfrm>
            <a:off x="2106613" y="3886200"/>
            <a:ext cx="1676400" cy="838200"/>
            <a:chOff x="367" y="2448"/>
            <a:chExt cx="1056" cy="528"/>
          </a:xfrm>
        </p:grpSpPr>
        <p:sp>
          <p:nvSpPr>
            <p:cNvPr id="71" name="Rectangles 35929"/>
            <p:cNvSpPr>
              <a:spLocks noChangeArrowheads="1" noChangeShapeType="1" noTextEdit="1"/>
            </p:cNvSpPr>
            <p:nvPr/>
          </p:nvSpPr>
          <p:spPr bwMode="auto">
            <a:xfrm>
              <a:off x="751" y="2880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grpSp>
          <p:nvGrpSpPr>
            <p:cNvPr id="72" name="Group 35954"/>
            <p:cNvGrpSpPr>
              <a:grpSpLocks/>
            </p:cNvGrpSpPr>
            <p:nvPr/>
          </p:nvGrpSpPr>
          <p:grpSpPr bwMode="auto">
            <a:xfrm>
              <a:off x="367" y="2448"/>
              <a:ext cx="1056" cy="384"/>
              <a:chOff x="480" y="2448"/>
              <a:chExt cx="1056" cy="384"/>
            </a:xfrm>
          </p:grpSpPr>
          <p:grpSp>
            <p:nvGrpSpPr>
              <p:cNvPr id="75" name="Group 35945"/>
              <p:cNvGrpSpPr>
                <a:grpSpLocks/>
              </p:cNvGrpSpPr>
              <p:nvPr/>
            </p:nvGrpSpPr>
            <p:grpSpPr bwMode="auto">
              <a:xfrm>
                <a:off x="480" y="2448"/>
                <a:ext cx="1056" cy="384"/>
                <a:chOff x="288" y="3516"/>
                <a:chExt cx="1152" cy="480"/>
              </a:xfrm>
            </p:grpSpPr>
            <p:sp>
              <p:nvSpPr>
                <p:cNvPr id="77" name="Parallelogram 35942"/>
                <p:cNvSpPr>
                  <a:spLocks noChangeArrowheads="1"/>
                </p:cNvSpPr>
                <p:nvPr/>
              </p:nvSpPr>
              <p:spPr bwMode="auto">
                <a:xfrm>
                  <a:off x="288" y="3516"/>
                  <a:ext cx="1152" cy="480"/>
                </a:xfrm>
                <a:prstGeom prst="parallelogram">
                  <a:avLst>
                    <a:gd name="adj" fmla="val 6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zh-CN" sz="2800">
                    <a:solidFill>
                      <a:schemeClr val="tx1"/>
                    </a:solidFill>
                    <a:latin typeface="Baloo 2" pitchFamily="2" charset="0"/>
                    <a:ea typeface="SimSun" panose="02010600030101010101" pitchFamily="2" charset="-122"/>
                    <a:cs typeface="Baloo 2" pitchFamily="2" charset="0"/>
                  </a:endParaRPr>
                </a:p>
              </p:txBody>
            </p:sp>
            <p:sp>
              <p:nvSpPr>
                <p:cNvPr id="78" name="Straight Connector 35943"/>
                <p:cNvSpPr>
                  <a:spLocks noChangeShapeType="1"/>
                </p:cNvSpPr>
                <p:nvPr/>
              </p:nvSpPr>
              <p:spPr bwMode="auto">
                <a:xfrm>
                  <a:off x="573" y="3528"/>
                  <a:ext cx="0" cy="4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  <p:sp>
            <p:nvSpPr>
              <p:cNvPr id="76" name="Rectangles 35944"/>
              <p:cNvSpPr>
                <a:spLocks noChangeArrowheads="1"/>
              </p:cNvSpPr>
              <p:nvPr/>
            </p:nvSpPr>
            <p:spPr bwMode="auto">
              <a:xfrm>
                <a:off x="741" y="2786"/>
                <a:ext cx="44" cy="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74" name="Rectangles 35930"/>
            <p:cNvSpPr>
              <a:spLocks noChangeArrowheads="1" noChangeShapeType="1" noTextEdit="1"/>
            </p:cNvSpPr>
            <p:nvPr/>
          </p:nvSpPr>
          <p:spPr bwMode="auto">
            <a:xfrm>
              <a:off x="671" y="2544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79" name="Group 36043"/>
          <p:cNvGrpSpPr>
            <a:grpSpLocks/>
          </p:cNvGrpSpPr>
          <p:nvPr/>
        </p:nvGrpSpPr>
        <p:grpSpPr bwMode="auto">
          <a:xfrm>
            <a:off x="1676401" y="5321300"/>
            <a:ext cx="2106613" cy="1341438"/>
            <a:chOff x="96" y="3352"/>
            <a:chExt cx="1327" cy="845"/>
          </a:xfrm>
        </p:grpSpPr>
        <p:grpSp>
          <p:nvGrpSpPr>
            <p:cNvPr id="81" name="Group 36029"/>
            <p:cNvGrpSpPr>
              <a:grpSpLocks/>
            </p:cNvGrpSpPr>
            <p:nvPr/>
          </p:nvGrpSpPr>
          <p:grpSpPr bwMode="auto">
            <a:xfrm>
              <a:off x="415" y="3360"/>
              <a:ext cx="1008" cy="488"/>
              <a:chOff x="415" y="3360"/>
              <a:chExt cx="1008" cy="488"/>
            </a:xfrm>
          </p:grpSpPr>
          <p:sp>
            <p:nvSpPr>
              <p:cNvPr id="107" name="Diamond 35948"/>
              <p:cNvSpPr>
                <a:spLocks noChangeArrowheads="1"/>
              </p:cNvSpPr>
              <p:nvPr/>
            </p:nvSpPr>
            <p:spPr bwMode="auto">
              <a:xfrm>
                <a:off x="415" y="3368"/>
                <a:ext cx="1008" cy="480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08" name="Straight Connector 35949"/>
              <p:cNvSpPr>
                <a:spLocks noChangeShapeType="1"/>
              </p:cNvSpPr>
              <p:nvPr/>
            </p:nvSpPr>
            <p:spPr bwMode="auto">
              <a:xfrm>
                <a:off x="415" y="3608"/>
                <a:ext cx="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09" name="Straight Connector 35950"/>
              <p:cNvSpPr>
                <a:spLocks noChangeShapeType="1"/>
              </p:cNvSpPr>
              <p:nvPr/>
            </p:nvSpPr>
            <p:spPr bwMode="auto">
              <a:xfrm>
                <a:off x="919" y="3360"/>
                <a:ext cx="0" cy="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0" name="Rectangles 35951"/>
              <p:cNvSpPr>
                <a:spLocks noChangeArrowheads="1"/>
              </p:cNvSpPr>
              <p:nvPr/>
            </p:nvSpPr>
            <p:spPr bwMode="auto">
              <a:xfrm>
                <a:off x="919" y="3560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grpSp>
          <p:nvGrpSpPr>
            <p:cNvPr id="83" name="Group 36037"/>
            <p:cNvGrpSpPr>
              <a:grpSpLocks/>
            </p:cNvGrpSpPr>
            <p:nvPr/>
          </p:nvGrpSpPr>
          <p:grpSpPr bwMode="auto">
            <a:xfrm>
              <a:off x="96" y="3352"/>
              <a:ext cx="831" cy="488"/>
              <a:chOff x="96" y="3352"/>
              <a:chExt cx="831" cy="488"/>
            </a:xfrm>
          </p:grpSpPr>
          <p:sp>
            <p:nvSpPr>
              <p:cNvPr id="102" name="Rectangles 359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6" y="3552"/>
                <a:ext cx="79" cy="1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n</a:t>
                </a:r>
              </a:p>
            </p:txBody>
          </p:sp>
          <p:grpSp>
            <p:nvGrpSpPr>
              <p:cNvPr id="103" name="Group 36032"/>
              <p:cNvGrpSpPr>
                <a:grpSpLocks/>
              </p:cNvGrpSpPr>
              <p:nvPr/>
            </p:nvGrpSpPr>
            <p:grpSpPr bwMode="auto">
              <a:xfrm>
                <a:off x="223" y="3352"/>
                <a:ext cx="704" cy="488"/>
                <a:chOff x="223" y="3352"/>
                <a:chExt cx="704" cy="488"/>
              </a:xfrm>
            </p:grpSpPr>
            <p:sp>
              <p:nvSpPr>
                <p:cNvPr id="104" name="Straight Connector 35959"/>
                <p:cNvSpPr>
                  <a:spLocks noChangeShapeType="1"/>
                </p:cNvSpPr>
                <p:nvPr/>
              </p:nvSpPr>
              <p:spPr bwMode="auto">
                <a:xfrm>
                  <a:off x="223" y="3352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5" name="Straight Connector 35960"/>
                <p:cNvSpPr>
                  <a:spLocks noChangeShapeType="1"/>
                </p:cNvSpPr>
                <p:nvPr/>
              </p:nvSpPr>
              <p:spPr bwMode="auto">
                <a:xfrm flipH="1">
                  <a:off x="255" y="33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6" name="Straight Connector 35961"/>
                <p:cNvSpPr>
                  <a:spLocks noChangeShapeType="1"/>
                </p:cNvSpPr>
                <p:nvPr/>
              </p:nvSpPr>
              <p:spPr bwMode="auto">
                <a:xfrm flipH="1">
                  <a:off x="247" y="384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  <p:grpSp>
          <p:nvGrpSpPr>
            <p:cNvPr id="88" name="Group 36036"/>
            <p:cNvGrpSpPr>
              <a:grpSpLocks/>
            </p:cNvGrpSpPr>
            <p:nvPr/>
          </p:nvGrpSpPr>
          <p:grpSpPr bwMode="auto">
            <a:xfrm>
              <a:off x="415" y="3608"/>
              <a:ext cx="1000" cy="589"/>
              <a:chOff x="415" y="3608"/>
              <a:chExt cx="1000" cy="589"/>
            </a:xfrm>
          </p:grpSpPr>
          <p:sp>
            <p:nvSpPr>
              <p:cNvPr id="92" name="Rectangles 359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47" y="4089"/>
                <a:ext cx="96" cy="1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m</a:t>
                </a:r>
              </a:p>
            </p:txBody>
          </p:sp>
          <p:grpSp>
            <p:nvGrpSpPr>
              <p:cNvPr id="96" name="Group 36031"/>
              <p:cNvGrpSpPr>
                <a:grpSpLocks/>
              </p:cNvGrpSpPr>
              <p:nvPr/>
            </p:nvGrpSpPr>
            <p:grpSpPr bwMode="auto">
              <a:xfrm>
                <a:off x="415" y="3608"/>
                <a:ext cx="1000" cy="424"/>
                <a:chOff x="415" y="3608"/>
                <a:chExt cx="1000" cy="424"/>
              </a:xfrm>
            </p:grpSpPr>
            <p:sp>
              <p:nvSpPr>
                <p:cNvPr id="99" name="Straight Connector 35962"/>
                <p:cNvSpPr>
                  <a:spLocks noChangeShapeType="1"/>
                </p:cNvSpPr>
                <p:nvPr/>
              </p:nvSpPr>
              <p:spPr bwMode="auto">
                <a:xfrm>
                  <a:off x="423" y="4032"/>
                  <a:ext cx="9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0" name="Straight Connector 35963"/>
                <p:cNvSpPr>
                  <a:spLocks noChangeShapeType="1"/>
                </p:cNvSpPr>
                <p:nvPr/>
              </p:nvSpPr>
              <p:spPr bwMode="auto">
                <a:xfrm>
                  <a:off x="415" y="3608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1" name="Straight Connector 35964"/>
                <p:cNvSpPr>
                  <a:spLocks noChangeShapeType="1"/>
                </p:cNvSpPr>
                <p:nvPr/>
              </p:nvSpPr>
              <p:spPr bwMode="auto">
                <a:xfrm>
                  <a:off x="1415" y="3616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</p:grpSp>
      <p:sp>
        <p:nvSpPr>
          <p:cNvPr id="111" name="Straight Connector 35965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2" name="Rectangles 35979"/>
          <p:cNvSpPr>
            <a:spLocks noChangeArrowheads="1" noChangeShapeType="1" noTextEdit="1"/>
          </p:cNvSpPr>
          <p:nvPr/>
        </p:nvSpPr>
        <p:spPr bwMode="auto">
          <a:xfrm>
            <a:off x="6400800" y="366713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tam giác</a:t>
            </a:r>
          </a:p>
        </p:txBody>
      </p:sp>
      <p:grpSp>
        <p:nvGrpSpPr>
          <p:cNvPr id="113" name="Group 36038"/>
          <p:cNvGrpSpPr>
            <a:grpSpLocks/>
          </p:cNvGrpSpPr>
          <p:nvPr/>
        </p:nvGrpSpPr>
        <p:grpSpPr bwMode="auto">
          <a:xfrm>
            <a:off x="6096000" y="976314"/>
            <a:ext cx="1371600" cy="1157287"/>
            <a:chOff x="2880" y="615"/>
            <a:chExt cx="864" cy="729"/>
          </a:xfrm>
        </p:grpSpPr>
        <p:grpSp>
          <p:nvGrpSpPr>
            <p:cNvPr id="114" name="Group 35990"/>
            <p:cNvGrpSpPr>
              <a:grpSpLocks/>
            </p:cNvGrpSpPr>
            <p:nvPr/>
          </p:nvGrpSpPr>
          <p:grpSpPr bwMode="auto">
            <a:xfrm>
              <a:off x="2880" y="615"/>
              <a:ext cx="864" cy="510"/>
              <a:chOff x="2880" y="528"/>
              <a:chExt cx="864" cy="551"/>
            </a:xfrm>
          </p:grpSpPr>
          <p:sp>
            <p:nvSpPr>
              <p:cNvPr id="117" name="Isosceles Triangle 35966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864" cy="551"/>
              </a:xfrm>
              <a:prstGeom prst="triangle">
                <a:avLst>
                  <a:gd name="adj" fmla="val 3094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18" name="Straight Connector 35982"/>
              <p:cNvSpPr>
                <a:spLocks noChangeShapeType="1"/>
              </p:cNvSpPr>
              <p:nvPr/>
            </p:nvSpPr>
            <p:spPr bwMode="auto">
              <a:xfrm>
                <a:off x="3150" y="534"/>
                <a:ext cx="1" cy="5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9" name="Rectangles 35983"/>
              <p:cNvSpPr>
                <a:spLocks noChangeArrowheads="1"/>
              </p:cNvSpPr>
              <p:nvPr/>
            </p:nvSpPr>
            <p:spPr bwMode="auto">
              <a:xfrm>
                <a:off x="3150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15" name="Rectangles 35991"/>
            <p:cNvSpPr>
              <a:spLocks noChangeArrowheads="1" noChangeShapeType="1" noTextEdit="1"/>
            </p:cNvSpPr>
            <p:nvPr/>
          </p:nvSpPr>
          <p:spPr bwMode="auto">
            <a:xfrm>
              <a:off x="321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16" name="Rectangles 35994"/>
            <p:cNvSpPr>
              <a:spLocks noChangeArrowheads="1" noChangeShapeType="1" noTextEdit="1"/>
            </p:cNvSpPr>
            <p:nvPr/>
          </p:nvSpPr>
          <p:spPr bwMode="auto">
            <a:xfrm>
              <a:off x="3184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0" name="Group 36040"/>
          <p:cNvGrpSpPr>
            <a:grpSpLocks/>
          </p:cNvGrpSpPr>
          <p:nvPr/>
        </p:nvGrpSpPr>
        <p:grpSpPr bwMode="auto">
          <a:xfrm>
            <a:off x="7620000" y="976314"/>
            <a:ext cx="1295400" cy="1157287"/>
            <a:chOff x="3840" y="615"/>
            <a:chExt cx="816" cy="729"/>
          </a:xfrm>
        </p:grpSpPr>
        <p:grpSp>
          <p:nvGrpSpPr>
            <p:cNvPr id="121" name="Group 35989"/>
            <p:cNvGrpSpPr>
              <a:grpSpLocks/>
            </p:cNvGrpSpPr>
            <p:nvPr/>
          </p:nvGrpSpPr>
          <p:grpSpPr bwMode="auto">
            <a:xfrm>
              <a:off x="3840" y="615"/>
              <a:ext cx="816" cy="510"/>
              <a:chOff x="3840" y="528"/>
              <a:chExt cx="816" cy="551"/>
            </a:xfrm>
          </p:grpSpPr>
          <p:sp>
            <p:nvSpPr>
              <p:cNvPr id="124" name="Right Triangle 35967"/>
              <p:cNvSpPr>
                <a:spLocks noChangeArrowheads="1"/>
              </p:cNvSpPr>
              <p:nvPr/>
            </p:nvSpPr>
            <p:spPr bwMode="auto">
              <a:xfrm>
                <a:off x="3840" y="528"/>
                <a:ext cx="816" cy="551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25" name="Rectangles 35980"/>
              <p:cNvSpPr>
                <a:spLocks noChangeArrowheads="1"/>
              </p:cNvSpPr>
              <p:nvPr/>
            </p:nvSpPr>
            <p:spPr bwMode="auto">
              <a:xfrm>
                <a:off x="3849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22" name="Rectangles 35992"/>
            <p:cNvSpPr>
              <a:spLocks noChangeArrowheads="1" noChangeShapeType="1" noTextEdit="1"/>
            </p:cNvSpPr>
            <p:nvPr/>
          </p:nvSpPr>
          <p:spPr bwMode="auto">
            <a:xfrm>
              <a:off x="417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3" name="Rectangles 35995"/>
            <p:cNvSpPr>
              <a:spLocks noChangeArrowheads="1" noChangeShapeType="1" noTextEdit="1"/>
            </p:cNvSpPr>
            <p:nvPr/>
          </p:nvSpPr>
          <p:spPr bwMode="auto">
            <a:xfrm>
              <a:off x="3888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6" name="Group 36039"/>
          <p:cNvGrpSpPr>
            <a:grpSpLocks/>
          </p:cNvGrpSpPr>
          <p:nvPr/>
        </p:nvGrpSpPr>
        <p:grpSpPr bwMode="auto">
          <a:xfrm>
            <a:off x="8834438" y="971550"/>
            <a:ext cx="1790700" cy="1162050"/>
            <a:chOff x="4605" y="612"/>
            <a:chExt cx="1128" cy="732"/>
          </a:xfrm>
        </p:grpSpPr>
        <p:grpSp>
          <p:nvGrpSpPr>
            <p:cNvPr id="127" name="Group 35987"/>
            <p:cNvGrpSpPr>
              <a:grpSpLocks/>
            </p:cNvGrpSpPr>
            <p:nvPr/>
          </p:nvGrpSpPr>
          <p:grpSpPr bwMode="auto">
            <a:xfrm>
              <a:off x="4731" y="612"/>
              <a:ext cx="1002" cy="516"/>
              <a:chOff x="4731" y="525"/>
              <a:chExt cx="1002" cy="486"/>
            </a:xfrm>
          </p:grpSpPr>
          <p:sp>
            <p:nvSpPr>
              <p:cNvPr id="130" name="Straight Connector 35975"/>
              <p:cNvSpPr>
                <a:spLocks noChangeShapeType="1"/>
              </p:cNvSpPr>
              <p:nvPr/>
            </p:nvSpPr>
            <p:spPr bwMode="auto">
              <a:xfrm>
                <a:off x="4733" y="530"/>
                <a:ext cx="259" cy="4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1" name="Straight Connector 35976"/>
              <p:cNvSpPr>
                <a:spLocks noChangeShapeType="1"/>
              </p:cNvSpPr>
              <p:nvPr/>
            </p:nvSpPr>
            <p:spPr bwMode="auto">
              <a:xfrm>
                <a:off x="4992" y="1005"/>
                <a:ext cx="7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2" name="Straight Connector 35977"/>
              <p:cNvSpPr>
                <a:spLocks noChangeShapeType="1"/>
              </p:cNvSpPr>
              <p:nvPr/>
            </p:nvSpPr>
            <p:spPr bwMode="auto">
              <a:xfrm flipH="1" flipV="1">
                <a:off x="4733" y="525"/>
                <a:ext cx="100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3" name="Straight Connector 35984"/>
              <p:cNvSpPr>
                <a:spLocks noChangeShapeType="1"/>
              </p:cNvSpPr>
              <p:nvPr/>
            </p:nvSpPr>
            <p:spPr bwMode="auto">
              <a:xfrm>
                <a:off x="4731" y="533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4" name="Rectangles 35985"/>
              <p:cNvSpPr>
                <a:spLocks noChangeArrowheads="1"/>
              </p:cNvSpPr>
              <p:nvPr/>
            </p:nvSpPr>
            <p:spPr bwMode="auto">
              <a:xfrm>
                <a:off x="4731" y="942"/>
                <a:ext cx="69" cy="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35" name="Straight Connector 35986"/>
              <p:cNvSpPr>
                <a:spLocks noChangeShapeType="1"/>
              </p:cNvSpPr>
              <p:nvPr/>
            </p:nvSpPr>
            <p:spPr bwMode="auto">
              <a:xfrm flipH="1">
                <a:off x="4752" y="100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</p:grpSp>
        <p:sp>
          <p:nvSpPr>
            <p:cNvPr id="128" name="Rectangles 35993"/>
            <p:cNvSpPr>
              <a:spLocks noChangeArrowheads="1" noChangeShapeType="1" noTextEdit="1"/>
            </p:cNvSpPr>
            <p:nvPr/>
          </p:nvSpPr>
          <p:spPr bwMode="auto">
            <a:xfrm>
              <a:off x="5328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9" name="Rectangles 35996"/>
            <p:cNvSpPr>
              <a:spLocks noChangeArrowheads="1" noChangeShapeType="1" noTextEdit="1"/>
            </p:cNvSpPr>
            <p:nvPr/>
          </p:nvSpPr>
          <p:spPr bwMode="auto">
            <a:xfrm>
              <a:off x="4605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36" name="Group 36004"/>
          <p:cNvGrpSpPr>
            <a:grpSpLocks/>
          </p:cNvGrpSpPr>
          <p:nvPr/>
        </p:nvGrpSpPr>
        <p:grpSpPr bwMode="auto">
          <a:xfrm>
            <a:off x="8593138" y="2268538"/>
            <a:ext cx="1389062" cy="677862"/>
            <a:chOff x="3525" y="1638"/>
            <a:chExt cx="1587" cy="437"/>
          </a:xfrm>
        </p:grpSpPr>
        <p:grpSp>
          <p:nvGrpSpPr>
            <p:cNvPr id="137" name="Group 35999"/>
            <p:cNvGrpSpPr>
              <a:grpSpLocks/>
            </p:cNvGrpSpPr>
            <p:nvPr/>
          </p:nvGrpSpPr>
          <p:grpSpPr bwMode="auto">
            <a:xfrm>
              <a:off x="4230" y="1638"/>
              <a:ext cx="882" cy="437"/>
              <a:chOff x="3600" y="3567"/>
              <a:chExt cx="960" cy="462"/>
            </a:xfrm>
          </p:grpSpPr>
          <p:sp>
            <p:nvSpPr>
              <p:cNvPr id="139" name="Rectangles 360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a x h</a:t>
                </a:r>
              </a:p>
            </p:txBody>
          </p:sp>
          <p:sp>
            <p:nvSpPr>
              <p:cNvPr id="140" name="Straight Connector 36001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41" name="Rectangles 360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  <p:sp>
          <p:nvSpPr>
            <p:cNvPr id="138" name="Rectangles 36003"/>
            <p:cNvSpPr>
              <a:spLocks noChangeArrowheads="1" noChangeShapeType="1" noTextEdit="1"/>
            </p:cNvSpPr>
            <p:nvPr/>
          </p:nvSpPr>
          <p:spPr bwMode="auto">
            <a:xfrm>
              <a:off x="3525" y="1712"/>
              <a:ext cx="617" cy="2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42" name="Rectangles 36007"/>
          <p:cNvSpPr>
            <a:spLocks noChangeArrowheads="1" noChangeShapeType="1" noTextEdit="1"/>
          </p:cNvSpPr>
          <p:nvPr/>
        </p:nvSpPr>
        <p:spPr bwMode="auto">
          <a:xfrm>
            <a:off x="6400800" y="3124200"/>
            <a:ext cx="1676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thang</a:t>
            </a:r>
          </a:p>
        </p:txBody>
      </p:sp>
      <p:grpSp>
        <p:nvGrpSpPr>
          <p:cNvPr id="143" name="Group 36041"/>
          <p:cNvGrpSpPr>
            <a:grpSpLocks/>
          </p:cNvGrpSpPr>
          <p:nvPr/>
        </p:nvGrpSpPr>
        <p:grpSpPr bwMode="auto">
          <a:xfrm>
            <a:off x="6324600" y="3505201"/>
            <a:ext cx="2057400" cy="1323975"/>
            <a:chOff x="3024" y="2208"/>
            <a:chExt cx="1296" cy="834"/>
          </a:xfrm>
        </p:grpSpPr>
        <p:grpSp>
          <p:nvGrpSpPr>
            <p:cNvPr id="144" name="Group 36010"/>
            <p:cNvGrpSpPr>
              <a:grpSpLocks/>
            </p:cNvGrpSpPr>
            <p:nvPr/>
          </p:nvGrpSpPr>
          <p:grpSpPr bwMode="auto">
            <a:xfrm>
              <a:off x="3024" y="2400"/>
              <a:ext cx="1296" cy="485"/>
              <a:chOff x="3024" y="2304"/>
              <a:chExt cx="1296" cy="485"/>
            </a:xfrm>
          </p:grpSpPr>
          <p:sp>
            <p:nvSpPr>
              <p:cNvPr id="148" name="Freeform 36005"/>
              <p:cNvSpPr>
                <a:spLocks noChangeArrowheads="1"/>
              </p:cNvSpPr>
              <p:nvPr/>
            </p:nvSpPr>
            <p:spPr bwMode="auto">
              <a:xfrm rot="10800000">
                <a:off x="3024" y="2304"/>
                <a:ext cx="12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264" y="21600"/>
                    </a:lnTo>
                    <a:lnTo>
                      <a:pt x="1633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49" name="Straight Connector 36008"/>
              <p:cNvSpPr>
                <a:spLocks noChangeShapeType="1"/>
              </p:cNvSpPr>
              <p:nvPr/>
            </p:nvSpPr>
            <p:spPr bwMode="auto">
              <a:xfrm>
                <a:off x="3342" y="2304"/>
                <a:ext cx="0" cy="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50" name="Rectangles 36009"/>
              <p:cNvSpPr>
                <a:spLocks noChangeArrowheads="1"/>
              </p:cNvSpPr>
              <p:nvPr/>
            </p:nvSpPr>
            <p:spPr bwMode="auto">
              <a:xfrm>
                <a:off x="3342" y="2706"/>
                <a:ext cx="82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45" name="Rectangles 36011"/>
            <p:cNvSpPr>
              <a:spLocks noChangeArrowheads="1" noChangeShapeType="1" noTextEdit="1"/>
            </p:cNvSpPr>
            <p:nvPr/>
          </p:nvSpPr>
          <p:spPr bwMode="auto">
            <a:xfrm>
              <a:off x="3600" y="2946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46" name="Rectangles 36012"/>
            <p:cNvSpPr>
              <a:spLocks noChangeArrowheads="1" noChangeShapeType="1" noTextEdit="1"/>
            </p:cNvSpPr>
            <p:nvPr/>
          </p:nvSpPr>
          <p:spPr bwMode="auto">
            <a:xfrm>
              <a:off x="3415" y="2592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  <p:sp>
          <p:nvSpPr>
            <p:cNvPr id="147" name="Rectangles 36013"/>
            <p:cNvSpPr>
              <a:spLocks noChangeArrowheads="1" noChangeShapeType="1" noTextEdit="1"/>
            </p:cNvSpPr>
            <p:nvPr/>
          </p:nvSpPr>
          <p:spPr bwMode="auto">
            <a:xfrm>
              <a:off x="3611" y="2208"/>
              <a:ext cx="9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grpSp>
        <p:nvGrpSpPr>
          <p:cNvPr id="151" name="Group 36028"/>
          <p:cNvGrpSpPr>
            <a:grpSpLocks/>
          </p:cNvGrpSpPr>
          <p:nvPr/>
        </p:nvGrpSpPr>
        <p:grpSpPr bwMode="auto">
          <a:xfrm>
            <a:off x="8610601" y="3657600"/>
            <a:ext cx="1719263" cy="762000"/>
            <a:chOff x="4416" y="2208"/>
            <a:chExt cx="1179" cy="519"/>
          </a:xfrm>
        </p:grpSpPr>
        <p:sp>
          <p:nvSpPr>
            <p:cNvPr id="152" name="Rectangles 36016"/>
            <p:cNvSpPr>
              <a:spLocks noChangeArrowheads="1" noChangeShapeType="1" noTextEdit="1"/>
            </p:cNvSpPr>
            <p:nvPr/>
          </p:nvSpPr>
          <p:spPr bwMode="auto">
            <a:xfrm>
              <a:off x="4779" y="2208"/>
              <a:ext cx="816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(a + b) x h</a:t>
              </a:r>
            </a:p>
          </p:txBody>
        </p:sp>
        <p:sp>
          <p:nvSpPr>
            <p:cNvPr id="153" name="Straight Connector 36017"/>
            <p:cNvSpPr>
              <a:spLocks noChangeShapeType="1"/>
            </p:cNvSpPr>
            <p:nvPr/>
          </p:nvSpPr>
          <p:spPr bwMode="auto">
            <a:xfrm>
              <a:off x="4857" y="2499"/>
              <a:ext cx="72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cs typeface="Baloo 2" pitchFamily="2" charset="0"/>
              </a:endParaRPr>
            </a:p>
          </p:txBody>
        </p:sp>
        <p:sp>
          <p:nvSpPr>
            <p:cNvPr id="154" name="Rectangles 36018"/>
            <p:cNvSpPr>
              <a:spLocks noChangeArrowheads="1" noChangeShapeType="1" noTextEdit="1"/>
            </p:cNvSpPr>
            <p:nvPr/>
          </p:nvSpPr>
          <p:spPr bwMode="auto">
            <a:xfrm>
              <a:off x="5155" y="2546"/>
              <a:ext cx="95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2</a:t>
              </a:r>
            </a:p>
          </p:txBody>
        </p:sp>
        <p:sp>
          <p:nvSpPr>
            <p:cNvPr id="155" name="Rectangles 36019"/>
            <p:cNvSpPr>
              <a:spLocks noChangeArrowheads="1" noChangeShapeType="1" noTextEdit="1"/>
            </p:cNvSpPr>
            <p:nvPr/>
          </p:nvSpPr>
          <p:spPr bwMode="auto">
            <a:xfrm>
              <a:off x="4416" y="2358"/>
              <a:ext cx="373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56" name="Rectangles 36022"/>
          <p:cNvSpPr>
            <a:spLocks noChangeArrowheads="1" noChangeShapeType="1" noTextEdit="1"/>
          </p:cNvSpPr>
          <p:nvPr/>
        </p:nvSpPr>
        <p:spPr bwMode="auto">
          <a:xfrm>
            <a:off x="6400800" y="5060951"/>
            <a:ext cx="1436688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tròn</a:t>
            </a:r>
          </a:p>
        </p:txBody>
      </p:sp>
      <p:grpSp>
        <p:nvGrpSpPr>
          <p:cNvPr id="157" name="Group 36042"/>
          <p:cNvGrpSpPr>
            <a:grpSpLocks/>
          </p:cNvGrpSpPr>
          <p:nvPr/>
        </p:nvGrpSpPr>
        <p:grpSpPr bwMode="auto">
          <a:xfrm>
            <a:off x="6553200" y="5557838"/>
            <a:ext cx="1100138" cy="1066800"/>
            <a:chOff x="3168" y="3501"/>
            <a:chExt cx="693" cy="672"/>
          </a:xfrm>
        </p:grpSpPr>
        <p:sp>
          <p:nvSpPr>
            <p:cNvPr id="158" name="Oval 36021"/>
            <p:cNvSpPr>
              <a:spLocks noChangeArrowheads="1"/>
            </p:cNvSpPr>
            <p:nvPr/>
          </p:nvSpPr>
          <p:spPr bwMode="auto">
            <a:xfrm>
              <a:off x="3168" y="3501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159" name="Straight Connector 36023"/>
            <p:cNvSpPr>
              <a:spLocks noChangeShapeType="1"/>
            </p:cNvSpPr>
            <p:nvPr/>
          </p:nvSpPr>
          <p:spPr bwMode="auto">
            <a:xfrm>
              <a:off x="3513" y="3831"/>
              <a:ext cx="34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60" name="Rectangles 36024"/>
            <p:cNvSpPr>
              <a:spLocks noChangeArrowheads="1" noChangeShapeType="1" noTextEdit="1"/>
            </p:cNvSpPr>
            <p:nvPr/>
          </p:nvSpPr>
          <p:spPr bwMode="auto">
            <a:xfrm>
              <a:off x="3600" y="3900"/>
              <a:ext cx="55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r</a:t>
              </a:r>
            </a:p>
          </p:txBody>
        </p:sp>
        <p:sp>
          <p:nvSpPr>
            <p:cNvPr id="161" name="Rectangles 36025"/>
            <p:cNvSpPr>
              <a:spLocks noChangeArrowheads="1" noChangeShapeType="1" noTextEdit="1"/>
            </p:cNvSpPr>
            <p:nvPr/>
          </p:nvSpPr>
          <p:spPr bwMode="auto">
            <a:xfrm>
              <a:off x="3351" y="3766"/>
              <a:ext cx="105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o</a:t>
              </a:r>
            </a:p>
          </p:txBody>
        </p:sp>
      </p:grpSp>
      <p:sp>
        <p:nvSpPr>
          <p:cNvPr id="162" name="Rectangles 36026"/>
          <p:cNvSpPr>
            <a:spLocks noChangeArrowheads="1" noChangeShapeType="1" noTextEdit="1"/>
          </p:cNvSpPr>
          <p:nvPr/>
        </p:nvSpPr>
        <p:spPr bwMode="auto">
          <a:xfrm>
            <a:off x="8596314" y="5638801"/>
            <a:ext cx="1690687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r x 2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sp>
        <p:nvSpPr>
          <p:cNvPr id="163" name="Rectangles 36027"/>
          <p:cNvSpPr>
            <a:spLocks noChangeArrowheads="1" noChangeShapeType="1" noTextEdit="1"/>
          </p:cNvSpPr>
          <p:nvPr/>
        </p:nvSpPr>
        <p:spPr bwMode="auto">
          <a:xfrm>
            <a:off x="8596313" y="6256339"/>
            <a:ext cx="1682750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r x r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grpSp>
        <p:nvGrpSpPr>
          <p:cNvPr id="164" name="Group 36048"/>
          <p:cNvGrpSpPr>
            <a:grpSpLocks/>
          </p:cNvGrpSpPr>
          <p:nvPr/>
        </p:nvGrpSpPr>
        <p:grpSpPr bwMode="auto">
          <a:xfrm>
            <a:off x="4114800" y="5500688"/>
            <a:ext cx="1295400" cy="596900"/>
            <a:chOff x="1632" y="3465"/>
            <a:chExt cx="816" cy="376"/>
          </a:xfrm>
        </p:grpSpPr>
        <p:sp>
          <p:nvSpPr>
            <p:cNvPr id="165" name="Rectangles 35941"/>
            <p:cNvSpPr>
              <a:spLocks noChangeArrowheads="1" noChangeShapeType="1" noTextEdit="1"/>
            </p:cNvSpPr>
            <p:nvPr/>
          </p:nvSpPr>
          <p:spPr bwMode="auto">
            <a:xfrm>
              <a:off x="1632" y="3552"/>
              <a:ext cx="288" cy="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  <p:grpSp>
          <p:nvGrpSpPr>
            <p:cNvPr id="166" name="Group 36044"/>
            <p:cNvGrpSpPr>
              <a:grpSpLocks/>
            </p:cNvGrpSpPr>
            <p:nvPr/>
          </p:nvGrpSpPr>
          <p:grpSpPr bwMode="auto">
            <a:xfrm>
              <a:off x="1968" y="3465"/>
              <a:ext cx="480" cy="376"/>
              <a:chOff x="3618" y="3846"/>
              <a:chExt cx="848" cy="376"/>
            </a:xfrm>
          </p:grpSpPr>
          <p:sp>
            <p:nvSpPr>
              <p:cNvPr id="167" name="Rectangles 360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3" y="3846"/>
                <a:ext cx="821" cy="13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m x n</a:t>
                </a:r>
              </a:p>
            </p:txBody>
          </p:sp>
          <p:sp>
            <p:nvSpPr>
              <p:cNvPr id="168" name="Straight Connector 36046"/>
              <p:cNvSpPr>
                <a:spLocks noChangeShapeType="1"/>
              </p:cNvSpPr>
              <p:nvPr/>
            </p:nvSpPr>
            <p:spPr bwMode="auto">
              <a:xfrm>
                <a:off x="3618" y="4034"/>
                <a:ext cx="84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69" name="Rectangles 360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3" y="4079"/>
                <a:ext cx="154" cy="1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3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69123" y="1456179"/>
            <a:ext cx="11693237" cy="2523768"/>
            <a:chOff x="166254" y="1701194"/>
            <a:chExt cx="11693237" cy="2523768"/>
          </a:xfrm>
        </p:grpSpPr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166254" y="1701194"/>
              <a:ext cx="11693237" cy="2523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Một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trồng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cây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ăn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quả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hình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chữ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nhật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120m,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loo 2" pitchFamily="2" charset="0"/>
                <a:cs typeface="Baloo 2" pitchFamily="2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rộng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bằng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 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a)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vi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diện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tích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với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đơn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vị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đo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mét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vuông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,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héc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-ta.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01685" y="2330129"/>
                  <a:ext cx="238847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685" y="2330129"/>
                  <a:ext cx="238847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1</a:t>
            </a:r>
            <a:endParaRPr lang="en-US" sz="4000" dirty="0">
              <a:solidFill>
                <a:srgbClr val="002060"/>
              </a:solidFill>
              <a:latin typeface="UVF Lobster12" panose="02000506000000020003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995754" y="2001156"/>
            <a:ext cx="257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2226" y="2756191"/>
            <a:ext cx="5090036" cy="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97244" y="4464555"/>
            <a:ext cx="75386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 vi = (chiều dài + chiều rộng) x 2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86035" y="5367634"/>
            <a:ext cx="691232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Diện tích = chiều dài x chiều rộng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889571" y="3262754"/>
            <a:ext cx="26956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32547" y="3896615"/>
            <a:ext cx="344089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129535" y="3900373"/>
            <a:ext cx="3438143" cy="46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21666" y="179473"/>
            <a:ext cx="10556774" cy="6908196"/>
            <a:chOff x="659621" y="108803"/>
            <a:chExt cx="10556774" cy="6908196"/>
          </a:xfrm>
        </p:grpSpPr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659621" y="280114"/>
              <a:ext cx="10556774" cy="673688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4604287" y="108803"/>
              <a:ext cx="2821381" cy="66079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Bài 1</a:t>
              </a:r>
              <a:endParaRPr lang="en-US" sz="3000" dirty="0">
                <a:solidFill>
                  <a:srgbClr val="002060"/>
                </a:solidFill>
                <a:latin typeface="UVF Lobster12" panose="02000506000000020003" pitchFamily="2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810398" y="1631757"/>
            <a:ext cx="656109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Chiều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rộng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khu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vườn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hình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chữ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nhật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là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1731" y="3756405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a) 400m;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9600 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;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0,96ha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49168" y="42657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120 x 80 = 9600 (m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Đổi: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9600 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= 0,96 ha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80561" y="3214220"/>
            <a:ext cx="38827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(120 + 80) x 2 = 400 (m)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04337" y="2678525"/>
            <a:ext cx="5586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29730" y="2020406"/>
            <a:ext cx="2773516" cy="693844"/>
            <a:chOff x="4203770" y="2429649"/>
            <a:chExt cx="2773516" cy="693844"/>
          </a:xfrm>
        </p:grpSpPr>
        <p:sp>
          <p:nvSpPr>
            <p:cNvPr id="34" name="Rectangle 33"/>
            <p:cNvSpPr/>
            <p:nvPr/>
          </p:nvSpPr>
          <p:spPr>
            <a:xfrm>
              <a:off x="4203770" y="2563886"/>
              <a:ext cx="277351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120 x      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= </a:t>
              </a: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8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0 (m)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Baloo 2" pitchFamily="2" charset="0"/>
                    <a:cs typeface="Baloo 2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/>
          <p:cNvSpPr/>
          <p:nvPr/>
        </p:nvSpPr>
        <p:spPr>
          <a:xfrm>
            <a:off x="5349256" y="1076763"/>
            <a:ext cx="2366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giải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8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777854" y="5514271"/>
            <a:ext cx="1341755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</a:t>
            </a:r>
            <a:r>
              <a:rPr lang="en-US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2</a:t>
            </a:r>
          </a:p>
        </p:txBody>
      </p:sp>
      <p:grpSp>
        <p:nvGrpSpPr>
          <p:cNvPr id="23" name="Group 147491"/>
          <p:cNvGrpSpPr>
            <a:grpSpLocks/>
          </p:cNvGrpSpPr>
          <p:nvPr/>
        </p:nvGrpSpPr>
        <p:grpSpPr bwMode="auto">
          <a:xfrm>
            <a:off x="744402" y="1860375"/>
            <a:ext cx="5822605" cy="1580464"/>
            <a:chOff x="384" y="720"/>
            <a:chExt cx="3120" cy="597"/>
          </a:xfrm>
        </p:grpSpPr>
        <p:sp>
          <p:nvSpPr>
            <p:cNvPr id="24" name="Rectangles 147458"/>
            <p:cNvSpPr>
              <a:spLocks noChangeArrowheads="1" noChangeShapeType="1" noTextEdit="1"/>
            </p:cNvSpPr>
            <p:nvPr/>
          </p:nvSpPr>
          <p:spPr bwMode="auto">
            <a:xfrm>
              <a:off x="384" y="720"/>
              <a:ext cx="3120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</a:p>
          </p:txBody>
        </p:sp>
        <p:sp>
          <p:nvSpPr>
            <p:cNvPr id="25" name="Rectangles 147474"/>
            <p:cNvSpPr>
              <a:spLocks noChangeArrowheads="1" noChangeShapeType="1" noTextEdit="1"/>
            </p:cNvSpPr>
            <p:nvPr/>
          </p:nvSpPr>
          <p:spPr bwMode="auto">
            <a:xfrm>
              <a:off x="816" y="1052"/>
              <a:ext cx="1920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1 : 1000.</a:t>
              </a:r>
            </a:p>
          </p:txBody>
        </p:sp>
      </p:grpSp>
      <p:grpSp>
        <p:nvGrpSpPr>
          <p:cNvPr id="26" name="Group 147490"/>
          <p:cNvGrpSpPr>
            <a:grpSpLocks/>
          </p:cNvGrpSpPr>
          <p:nvPr/>
        </p:nvGrpSpPr>
        <p:grpSpPr bwMode="auto">
          <a:xfrm>
            <a:off x="1398118" y="3925497"/>
            <a:ext cx="4120613" cy="1417061"/>
            <a:chOff x="816" y="1439"/>
            <a:chExt cx="1920" cy="578"/>
          </a:xfrm>
        </p:grpSpPr>
        <p:sp>
          <p:nvSpPr>
            <p:cNvPr id="27" name="Rectangles 147462"/>
            <p:cNvSpPr>
              <a:spLocks noChangeArrowheads="1" noChangeShapeType="1" noTextEdit="1"/>
            </p:cNvSpPr>
            <p:nvPr/>
          </p:nvSpPr>
          <p:spPr bwMode="auto">
            <a:xfrm>
              <a:off x="816" y="1439"/>
              <a:ext cx="1920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Tính diện tích mảnh vườn đó </a:t>
              </a:r>
              <a:endPara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s 147489"/>
            <p:cNvSpPr>
              <a:spLocks noChangeArrowheads="1" noChangeShapeType="1" noTextEdit="1"/>
            </p:cNvSpPr>
            <p:nvPr/>
          </p:nvSpPr>
          <p:spPr bwMode="auto">
            <a:xfrm>
              <a:off x="825" y="1776"/>
              <a:ext cx="1872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với đơn vị đo là mét vuông.</a:t>
              </a:r>
              <a:endPara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147520"/>
          <p:cNvGrpSpPr>
            <a:grpSpLocks/>
          </p:cNvGrpSpPr>
          <p:nvPr/>
        </p:nvGrpSpPr>
        <p:grpSpPr bwMode="auto">
          <a:xfrm>
            <a:off x="6586940" y="1388888"/>
            <a:ext cx="4016892" cy="2910396"/>
            <a:chOff x="3792" y="576"/>
            <a:chExt cx="1824" cy="1213"/>
          </a:xfrm>
        </p:grpSpPr>
        <p:sp>
          <p:nvSpPr>
            <p:cNvPr id="59" name="Freeform 147511"/>
            <p:cNvSpPr>
              <a:spLocks noChangeArrowheads="1"/>
            </p:cNvSpPr>
            <p:nvPr/>
          </p:nvSpPr>
          <p:spPr bwMode="auto">
            <a:xfrm rot="10800000">
              <a:off x="3792" y="768"/>
              <a:ext cx="1824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81" y="21600"/>
                  </a:lnTo>
                  <a:lnTo>
                    <a:pt x="1631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Straight Connector 147512"/>
            <p:cNvSpPr>
              <a:spLocks noChangeShapeType="1"/>
            </p:cNvSpPr>
            <p:nvPr/>
          </p:nvSpPr>
          <p:spPr bwMode="auto">
            <a:xfrm>
              <a:off x="4236" y="768"/>
              <a:ext cx="0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s 147513"/>
            <p:cNvSpPr>
              <a:spLocks noChangeArrowheads="1"/>
            </p:cNvSpPr>
            <p:nvPr/>
          </p:nvSpPr>
          <p:spPr bwMode="auto">
            <a:xfrm>
              <a:off x="4242" y="1383"/>
              <a:ext cx="101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64" name="Rectangles 147514"/>
            <p:cNvSpPr>
              <a:spLocks noChangeArrowheads="1" noChangeShapeType="1" noTextEdit="1"/>
            </p:cNvSpPr>
            <p:nvPr/>
          </p:nvSpPr>
          <p:spPr bwMode="auto">
            <a:xfrm>
              <a:off x="4464" y="576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3cm</a:t>
              </a:r>
            </a:p>
          </p:txBody>
        </p:sp>
        <p:sp>
          <p:nvSpPr>
            <p:cNvPr id="65" name="Rectangles 147515"/>
            <p:cNvSpPr>
              <a:spLocks noChangeArrowheads="1" noChangeShapeType="1" noTextEdit="1"/>
            </p:cNvSpPr>
            <p:nvPr/>
          </p:nvSpPr>
          <p:spPr bwMode="auto">
            <a:xfrm>
              <a:off x="4560" y="1677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5cm</a:t>
              </a:r>
            </a:p>
          </p:txBody>
        </p:sp>
        <p:sp>
          <p:nvSpPr>
            <p:cNvPr id="66" name="Rectangles 147516"/>
            <p:cNvSpPr>
              <a:spLocks noChangeArrowheads="1" noChangeShapeType="1" noTextEdit="1"/>
            </p:cNvSpPr>
            <p:nvPr/>
          </p:nvSpPr>
          <p:spPr bwMode="auto">
            <a:xfrm>
              <a:off x="4284" y="1056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2cm</a:t>
              </a:r>
            </a:p>
          </p:txBody>
        </p:sp>
        <p:sp>
          <p:nvSpPr>
            <p:cNvPr id="67" name="Right Bracket 147519"/>
            <p:cNvSpPr>
              <a:spLocks/>
            </p:cNvSpPr>
            <p:nvPr/>
          </p:nvSpPr>
          <p:spPr bwMode="auto">
            <a:xfrm rot="5400000">
              <a:off x="4584" y="696"/>
              <a:ext cx="240" cy="1824"/>
            </a:xfrm>
            <a:prstGeom prst="rightBracket">
              <a:avLst>
                <a:gd name="adj" fmla="val 209809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1666" y="179473"/>
            <a:ext cx="10556774" cy="6908196"/>
            <a:chOff x="659621" y="108803"/>
            <a:chExt cx="10556774" cy="6908196"/>
          </a:xfrm>
        </p:grpSpPr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659621" y="280114"/>
              <a:ext cx="10556774" cy="673688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4604287" y="108803"/>
              <a:ext cx="2821381" cy="66079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Bài </a:t>
              </a:r>
              <a:r>
                <a:rPr lang="en-US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349256" y="1076763"/>
            <a:ext cx="2366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</a:t>
            </a:r>
            <a:r>
              <a:rPr lang="en-US" altLang="en-US" sz="3000" b="1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ải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sp>
        <p:nvSpPr>
          <p:cNvPr id="20" name="Rectangles 147461"/>
          <p:cNvSpPr>
            <a:spLocks noChangeArrowheads="1" noChangeShapeType="1" noTextEdit="1"/>
          </p:cNvSpPr>
          <p:nvPr/>
        </p:nvSpPr>
        <p:spPr bwMode="auto">
          <a:xfrm>
            <a:off x="1909010" y="188842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Rectangles 147463"/>
          <p:cNvSpPr>
            <a:spLocks noChangeArrowheads="1" noChangeShapeType="1" noTextEdit="1"/>
          </p:cNvSpPr>
          <p:nvPr/>
        </p:nvSpPr>
        <p:spPr bwMode="auto">
          <a:xfrm>
            <a:off x="6176210" y="196462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1000 = 3000 (cm)</a:t>
            </a:r>
          </a:p>
        </p:txBody>
      </p:sp>
      <p:sp>
        <p:nvSpPr>
          <p:cNvPr id="22" name="Rectangles 147471"/>
          <p:cNvSpPr>
            <a:spLocks noChangeArrowheads="1" noChangeShapeType="1" noTextEdit="1"/>
          </p:cNvSpPr>
          <p:nvPr/>
        </p:nvSpPr>
        <p:spPr bwMode="auto">
          <a:xfrm>
            <a:off x="4985585" y="4526853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ectangles 147492"/>
          <p:cNvSpPr>
            <a:spLocks noChangeArrowheads="1" noChangeShapeType="1" noTextEdit="1"/>
          </p:cNvSpPr>
          <p:nvPr/>
        </p:nvSpPr>
        <p:spPr bwMode="auto">
          <a:xfrm>
            <a:off x="8847973" y="1972565"/>
            <a:ext cx="909637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 m</a:t>
            </a:r>
          </a:p>
        </p:txBody>
      </p:sp>
      <p:sp>
        <p:nvSpPr>
          <p:cNvPr id="26" name="Rectangles 147493"/>
          <p:cNvSpPr>
            <a:spLocks noChangeArrowheads="1" noChangeShapeType="1" noTextEdit="1"/>
          </p:cNvSpPr>
          <p:nvPr/>
        </p:nvSpPr>
        <p:spPr bwMode="auto">
          <a:xfrm>
            <a:off x="1909010" y="241547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Rectangles 147494"/>
          <p:cNvSpPr>
            <a:spLocks noChangeArrowheads="1" noChangeShapeType="1" noTextEdit="1"/>
          </p:cNvSpPr>
          <p:nvPr/>
        </p:nvSpPr>
        <p:spPr bwMode="auto">
          <a:xfrm>
            <a:off x="6176210" y="249167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1000 = 5000 (cm)</a:t>
            </a:r>
          </a:p>
        </p:txBody>
      </p:sp>
      <p:sp>
        <p:nvSpPr>
          <p:cNvPr id="38" name="Rectangles 147495"/>
          <p:cNvSpPr>
            <a:spLocks noChangeArrowheads="1" noChangeShapeType="1" noTextEdit="1"/>
          </p:cNvSpPr>
          <p:nvPr/>
        </p:nvSpPr>
        <p:spPr bwMode="auto">
          <a:xfrm>
            <a:off x="8847973" y="2556765"/>
            <a:ext cx="884237" cy="29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m</a:t>
            </a:r>
          </a:p>
        </p:txBody>
      </p:sp>
      <p:sp>
        <p:nvSpPr>
          <p:cNvPr id="39" name="Rectangles 147496"/>
          <p:cNvSpPr>
            <a:spLocks noChangeArrowheads="1" noChangeShapeType="1" noTextEdit="1"/>
          </p:cNvSpPr>
          <p:nvPr/>
        </p:nvSpPr>
        <p:spPr bwMode="auto">
          <a:xfrm>
            <a:off x="1909010" y="294887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Rectangles 147497"/>
          <p:cNvSpPr>
            <a:spLocks noChangeArrowheads="1" noChangeShapeType="1" noTextEdit="1"/>
          </p:cNvSpPr>
          <p:nvPr/>
        </p:nvSpPr>
        <p:spPr bwMode="auto">
          <a:xfrm>
            <a:off x="6176210" y="302507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1000 = 2000 (cm)</a:t>
            </a:r>
          </a:p>
        </p:txBody>
      </p:sp>
      <p:sp>
        <p:nvSpPr>
          <p:cNvPr id="41" name="Rectangles 147498"/>
          <p:cNvSpPr>
            <a:spLocks noChangeArrowheads="1" noChangeShapeType="1" noTextEdit="1"/>
          </p:cNvSpPr>
          <p:nvPr/>
        </p:nvSpPr>
        <p:spPr bwMode="auto">
          <a:xfrm>
            <a:off x="8862260" y="3056828"/>
            <a:ext cx="869950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m</a:t>
            </a:r>
          </a:p>
        </p:txBody>
      </p:sp>
      <p:sp>
        <p:nvSpPr>
          <p:cNvPr id="42" name="Rectangles 147499"/>
          <p:cNvSpPr>
            <a:spLocks noChangeArrowheads="1" noChangeShapeType="1" noTextEdit="1"/>
          </p:cNvSpPr>
          <p:nvPr/>
        </p:nvSpPr>
        <p:spPr bwMode="auto">
          <a:xfrm>
            <a:off x="1913773" y="3682303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Diện tích mảnh đất hình thang là:</a:t>
            </a:r>
          </a:p>
        </p:txBody>
      </p:sp>
      <p:grpSp>
        <p:nvGrpSpPr>
          <p:cNvPr id="43" name="Group 147504"/>
          <p:cNvGrpSpPr>
            <a:grpSpLocks/>
          </p:cNvGrpSpPr>
          <p:nvPr/>
        </p:nvGrpSpPr>
        <p:grpSpPr bwMode="auto">
          <a:xfrm>
            <a:off x="6128585" y="3558478"/>
            <a:ext cx="1800225" cy="827087"/>
            <a:chOff x="3054" y="3456"/>
            <a:chExt cx="864" cy="521"/>
          </a:xfrm>
        </p:grpSpPr>
        <p:sp>
          <p:nvSpPr>
            <p:cNvPr id="44" name="Rectangles 147500"/>
            <p:cNvSpPr>
              <a:spLocks noChangeArrowheads="1" noChangeShapeType="1" noTextEdit="1"/>
            </p:cNvSpPr>
            <p:nvPr/>
          </p:nvSpPr>
          <p:spPr bwMode="auto">
            <a:xfrm>
              <a:off x="3074" y="3456"/>
              <a:ext cx="81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 + 50) x 20</a:t>
              </a:r>
            </a:p>
          </p:txBody>
        </p:sp>
        <p:sp>
          <p:nvSpPr>
            <p:cNvPr id="45" name="Straight Connector 147502"/>
            <p:cNvSpPr>
              <a:spLocks noChangeShapeType="1"/>
            </p:cNvSpPr>
            <p:nvPr/>
          </p:nvSpPr>
          <p:spPr bwMode="auto">
            <a:xfrm>
              <a:off x="3054" y="3726"/>
              <a:ext cx="86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Rectangles 147503"/>
            <p:cNvSpPr>
              <a:spLocks noChangeArrowheads="1" noChangeShapeType="1" noTextEdit="1"/>
            </p:cNvSpPr>
            <p:nvPr/>
          </p:nvSpPr>
          <p:spPr bwMode="auto">
            <a:xfrm>
              <a:off x="3429" y="3780"/>
              <a:ext cx="84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7" name="Group 147506"/>
          <p:cNvGrpSpPr>
            <a:grpSpLocks/>
          </p:cNvGrpSpPr>
          <p:nvPr/>
        </p:nvGrpSpPr>
        <p:grpSpPr bwMode="auto">
          <a:xfrm>
            <a:off x="8238373" y="3775965"/>
            <a:ext cx="1414462" cy="452438"/>
            <a:chOff x="4053" y="3591"/>
            <a:chExt cx="576" cy="285"/>
          </a:xfrm>
        </p:grpSpPr>
        <p:sp>
          <p:nvSpPr>
            <p:cNvPr id="48" name="Rectangles 147501"/>
            <p:cNvSpPr>
              <a:spLocks noChangeArrowheads="1" noChangeShapeType="1" noTextEdit="1"/>
            </p:cNvSpPr>
            <p:nvPr/>
          </p:nvSpPr>
          <p:spPr bwMode="auto">
            <a:xfrm>
              <a:off x="4053" y="3629"/>
              <a:ext cx="576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800 (m  )</a:t>
              </a:r>
            </a:p>
          </p:txBody>
        </p:sp>
        <p:sp>
          <p:nvSpPr>
            <p:cNvPr id="49" name="Rectangles 147505"/>
            <p:cNvSpPr>
              <a:spLocks noChangeArrowheads="1" noChangeShapeType="1" noTextEdit="1"/>
            </p:cNvSpPr>
            <p:nvPr/>
          </p:nvSpPr>
          <p:spPr bwMode="auto">
            <a:xfrm>
              <a:off x="4513" y="3591"/>
              <a:ext cx="47" cy="1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147521"/>
          <p:cNvGrpSpPr>
            <a:grpSpLocks/>
          </p:cNvGrpSpPr>
          <p:nvPr/>
        </p:nvGrpSpPr>
        <p:grpSpPr bwMode="auto">
          <a:xfrm>
            <a:off x="6382585" y="4445890"/>
            <a:ext cx="1057275" cy="427038"/>
            <a:chOff x="3202" y="3878"/>
            <a:chExt cx="666" cy="269"/>
          </a:xfrm>
        </p:grpSpPr>
        <p:sp>
          <p:nvSpPr>
            <p:cNvPr id="51" name="Rectangles 147472"/>
            <p:cNvSpPr>
              <a:spLocks noChangeArrowheads="1" noChangeShapeType="1" noTextEdit="1"/>
            </p:cNvSpPr>
            <p:nvPr/>
          </p:nvSpPr>
          <p:spPr bwMode="auto">
            <a:xfrm>
              <a:off x="3202" y="3936"/>
              <a:ext cx="56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 m</a:t>
              </a:r>
            </a:p>
          </p:txBody>
        </p:sp>
        <p:grpSp>
          <p:nvGrpSpPr>
            <p:cNvPr id="52" name="Group 147507"/>
            <p:cNvGrpSpPr>
              <a:grpSpLocks/>
            </p:cNvGrpSpPr>
            <p:nvPr/>
          </p:nvGrpSpPr>
          <p:grpSpPr bwMode="auto">
            <a:xfrm>
              <a:off x="3802" y="3878"/>
              <a:ext cx="66" cy="136"/>
              <a:chOff x="4053" y="3591"/>
              <a:chExt cx="576" cy="285"/>
            </a:xfrm>
          </p:grpSpPr>
          <p:sp>
            <p:nvSpPr>
              <p:cNvPr id="53" name="Rectangles 14750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3" y="3629"/>
                <a:ext cx="576" cy="24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4" name="Rectangles 14750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13" y="3591"/>
                <a:ext cx="47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6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</a:t>
            </a:r>
            <a:r>
              <a:rPr lang="en-US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606" y="1642402"/>
            <a:ext cx="7011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875" y="2472096"/>
            <a:ext cx="64179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ABCD.</a:t>
            </a:r>
          </a:p>
          <a:p>
            <a:pPr algn="just">
              <a:spcBef>
                <a:spcPts val="12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20527" y="1456179"/>
            <a:ext cx="3399673" cy="3559482"/>
            <a:chOff x="7561523" y="942604"/>
            <a:chExt cx="3399673" cy="3559482"/>
          </a:xfrm>
        </p:grpSpPr>
        <p:sp>
          <p:nvSpPr>
            <p:cNvPr id="19" name="Oval 18"/>
            <p:cNvSpPr/>
            <p:nvPr/>
          </p:nvSpPr>
          <p:spPr>
            <a:xfrm>
              <a:off x="8044405" y="1451993"/>
              <a:ext cx="2539364" cy="25393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044405" y="1466615"/>
              <a:ext cx="2539364" cy="2524741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0"/>
              <a:endCxn id="20" idx="2"/>
            </p:cNvCxnSpPr>
            <p:nvPr/>
          </p:nvCxnSpPr>
          <p:spPr>
            <a:xfrm>
              <a:off x="9314087" y="1451993"/>
              <a:ext cx="0" cy="2539363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309137" y="2579943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0" idx="1"/>
              <a:endCxn id="20" idx="3"/>
            </p:cNvCxnSpPr>
            <p:nvPr/>
          </p:nvCxnSpPr>
          <p:spPr>
            <a:xfrm>
              <a:off x="8044405" y="2728986"/>
              <a:ext cx="2539364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9138611" y="942604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61523" y="253700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28135" y="413275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D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96994" y="257400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C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49885" y="2359653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O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4797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68198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02721" y="202030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30320" y="4307775"/>
            <a:ext cx="534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</a:t>
            </a:r>
            <a:r>
              <a:rPr lang="en-US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BOC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x  4</a:t>
            </a:r>
            <a:endParaRPr lang="en-US" sz="4000" b="1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8517697" y="3242026"/>
            <a:ext cx="124795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9768140" y="3229497"/>
            <a:ext cx="1263483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512257" y="1978783"/>
            <a:ext cx="127220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9791979" y="1982808"/>
            <a:ext cx="1247951" cy="1262996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00765" y="2205629"/>
            <a:ext cx="3022109" cy="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623869" y="5397969"/>
            <a:ext cx="7079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tô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màu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 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hình tròn 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–  S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endParaRPr lang="en-US" sz="4000" b="1" baseline="-25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5" grpId="1" animBg="1"/>
      <p:bldP spid="37" grpId="0" animBg="1"/>
      <p:bldP spid="37" grpId="1" animBg="1"/>
      <p:bldP spid="5" grpId="0" animBg="1"/>
      <p:bldP spid="5" grpId="1" animBg="1"/>
      <p:bldP spid="36" grpId="0" animBg="1"/>
      <p:bldP spid="36" grpId="1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6630" y="82948"/>
            <a:ext cx="10556774" cy="6908196"/>
            <a:chOff x="821666" y="179473"/>
            <a:chExt cx="10556774" cy="6908196"/>
          </a:xfrm>
        </p:grpSpPr>
        <p:grpSp>
          <p:nvGrpSpPr>
            <p:cNvPr id="2" name="Group 1"/>
            <p:cNvGrpSpPr/>
            <p:nvPr/>
          </p:nvGrpSpPr>
          <p:grpSpPr>
            <a:xfrm>
              <a:off x="821666" y="179473"/>
              <a:ext cx="10556774" cy="6908196"/>
              <a:chOff x="659621" y="108803"/>
              <a:chExt cx="10556774" cy="6908196"/>
            </a:xfrm>
          </p:grpSpPr>
          <p:pic>
            <p:nvPicPr>
              <p:cNvPr id="15" name="Picture 14" descr="Shape, rectangle&#10;&#10;Description automatically generated">
                <a:extLst>
                  <a:ext uri="{FF2B5EF4-FFF2-40B4-BE49-F238E27FC236}">
                    <a16:creationId xmlns:a16="http://schemas.microsoft.com/office/drawing/2014/main" id="{F27CBFA5-8EA7-40DE-B39F-DE6D4DFFB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659621" y="280114"/>
                <a:ext cx="10556774" cy="6736885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4604287" y="108803"/>
                <a:ext cx="2821381" cy="6607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000" dirty="0">
                    <a:solidFill>
                      <a:srgbClr val="002060"/>
                    </a:solidFill>
                    <a:latin typeface="UVF Lobster12" panose="02000506000000020003" pitchFamily="2" charset="0"/>
                  </a:rPr>
                  <a:t>Bài 3</a:t>
                </a:r>
                <a:endParaRPr lang="en-US" sz="3000" dirty="0">
                  <a:solidFill>
                    <a:srgbClr val="002060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3" t="42199" r="51656" b="28638"/>
            <a:stretch/>
          </p:blipFill>
          <p:spPr>
            <a:xfrm>
              <a:off x="1714120" y="5602793"/>
              <a:ext cx="2267538" cy="716439"/>
            </a:xfrm>
            <a:prstGeom prst="rect">
              <a:avLst/>
            </a:prstGeom>
          </p:spPr>
        </p:pic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991126" y="1477446"/>
            <a:ext cx="45060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Diện</a:t>
            </a:r>
            <a:r>
              <a:rPr kumimoji="0" lang="vi-VN" alt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tích tam giác A0B là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2714" y="3260047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a)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32 cm</a:t>
            </a:r>
            <a:r>
              <a:rPr lang="vi-VN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baseline="30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18,24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2341" y="379358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x 3,14 = 50,24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2341" y="2775877"/>
            <a:ext cx="259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 x 4 = 32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3557" y="2357494"/>
            <a:ext cx="50113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Diện tích hình vuông ABCD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84051" y="1905806"/>
            <a:ext cx="28424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: 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= 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7756" y="878364"/>
            <a:ext cx="1941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</a:t>
            </a:r>
            <a:r>
              <a:rPr lang="en-US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ả</a:t>
            </a: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7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650746" y="5532668"/>
            <a:ext cx="1341755" cy="13709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29161" y="4241893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phần đã tô màu của 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2341" y="475919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50,24 – 32 = 18,24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071770" y="5165405"/>
            <a:ext cx="8312862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167499" y="3177411"/>
            <a:ext cx="7184798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594" y="3308676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Nắm được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29" y="274514"/>
            <a:ext cx="4682761" cy="2928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403947"/>
            <a:ext cx="4611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ĐÁNH GIÁ MỤC TIÊU</a:t>
            </a:r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3594" y="5397521"/>
            <a:ext cx="7590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được các công thức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7033" y="3707951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8489" y="5493321"/>
            <a:ext cx="1346562" cy="749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89" y="4011144"/>
            <a:ext cx="1075912" cy="964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2012" y="5652753"/>
            <a:ext cx="1075912" cy="9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136" y="3139732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Ôn tập lại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959092"/>
            <a:ext cx="62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Chuẩn bị bài: Luyện tập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DẶN DÒ</a:t>
              </a:r>
              <a:endPara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163" y="3203467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Nắm được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thức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chu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vi, </a:t>
            </a:r>
            <a:endParaRPr lang="vi-VN" sz="3600" dirty="0">
              <a:latin typeface="Baloo 2" pitchFamily="2" charset="0"/>
              <a:cs typeface="Baloo 2" pitchFamily="2" charset="0"/>
            </a:endParaRPr>
          </a:p>
          <a:p>
            <a:r>
              <a:rPr lang="en-US" sz="3600" dirty="0" err="1"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học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29" y="274514"/>
            <a:ext cx="4682761" cy="2357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689318"/>
            <a:ext cx="461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</a:rPr>
              <a:t>MỤC TIÊU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162" y="4975490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V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ận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dụng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 được các công thức</a:t>
            </a:r>
          </a:p>
          <a:p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vào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toán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4601" y="3285920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060" y="4872235"/>
            <a:ext cx="1346562" cy="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TẠM BIỆT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VÀ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HẸN </a:t>
            </a:r>
            <a:r>
              <a:rPr lang="vi-VN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GẶP</a:t>
            </a:r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803D15-CD4C-4669-87DB-AF7E8EA5A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976" y="5010845"/>
            <a:ext cx="2348622" cy="17325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59643" y="3577531"/>
            <a:ext cx="2400684" cy="1247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chữ nhật.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74503" y="2428895"/>
            <a:ext cx="5780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(a + b) x 2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P: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a: chiều dài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b: chiều rộng</a:t>
            </a:r>
            <a:endParaRPr lang="en-US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008526" y="4752260"/>
            <a:ext cx="6510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b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Trong đó  S: diện tích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49087" y="3044193"/>
            <a:ext cx="5535994" cy="1303072"/>
            <a:chOff x="-249087" y="3044193"/>
            <a:chExt cx="5535994" cy="130307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249087" y="3700934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b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48874" y="3044193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606431" y="5837988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5416" y="949362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44320" y="3197238"/>
            <a:ext cx="1800000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vuông.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982384" y="2425533"/>
            <a:ext cx="7204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a x 4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P: chu vi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	  a: độ dài cạnh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744161" y="4507760"/>
            <a:ext cx="751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a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025303" y="2663900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7" name="Graphic 52">
            <a:extLst>
              <a:ext uri="{FF2B5EF4-FFF2-40B4-BE49-F238E27FC236}">
                <a16:creationId xmlns:a16="http://schemas.microsoft.com/office/drawing/2014/main" id="{E534F3D4-CBC7-4C08-968B-1EAC17F967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53" y="5767804"/>
            <a:ext cx="2587185" cy="1047703"/>
          </a:xfrm>
          <a:prstGeom prst="rect">
            <a:avLst/>
          </a:prstGeom>
        </p:spPr>
      </p:pic>
      <p:pic>
        <p:nvPicPr>
          <p:cNvPr id="60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438941" y="5807030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bình hành.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20694" y="2713027"/>
            <a:ext cx="5073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273737" y="466504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06267" y="3007217"/>
            <a:ext cx="2581155" cy="1213946"/>
          </a:xfrm>
          <a:prstGeom prst="parallelogram">
            <a:avLst>
              <a:gd name="adj" fmla="val 383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91013" y="3007217"/>
            <a:ext cx="0" cy="1200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5823" y="4119379"/>
            <a:ext cx="108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834376" y="333152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rot="7492466">
            <a:off x="1560872" y="1500610"/>
            <a:ext cx="2949080" cy="3293159"/>
          </a:xfrm>
          <a:prstGeom prst="arc">
            <a:avLst>
              <a:gd name="adj1" fmla="val 16759851"/>
              <a:gd name="adj2" fmla="val 292593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081" y="5372744"/>
            <a:ext cx="2886972" cy="1443486"/>
          </a:xfrm>
          <a:prstGeom prst="rect">
            <a:avLst/>
          </a:prstGeom>
        </p:spPr>
      </p:pic>
      <p:pic>
        <p:nvPicPr>
          <p:cNvPr id="41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02906" y="5035970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8875" y="523821"/>
            <a:ext cx="11043610" cy="59435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33611" y="1054361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tam giác.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AC4BDE03-49B8-4D65-AD66-ED1DA939DD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94" y="5693043"/>
            <a:ext cx="1625813" cy="12193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0375" y="4230633"/>
            <a:ext cx="4115719" cy="1440068"/>
            <a:chOff x="5608871" y="3558039"/>
            <a:chExt cx="4115719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5608871" y="3558039"/>
              <a:ext cx="4115719" cy="1440068"/>
              <a:chOff x="5608871" y="3558039"/>
              <a:chExt cx="4115719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a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5608871" y="381429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59" y="4228680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55627" y="2527330"/>
            <a:ext cx="8720842" cy="1838570"/>
            <a:chOff x="-510541" y="2755666"/>
            <a:chExt cx="8720842" cy="183857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172268" y="398297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18760" y="2755666"/>
              <a:ext cx="1242183" cy="1144662"/>
              <a:chOff x="3579668" y="3244602"/>
              <a:chExt cx="1242183" cy="1353170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3580794" y="3244602"/>
                <a:ext cx="1241057" cy="1350638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579668" y="4489772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39029" y="2836321"/>
              <a:ext cx="1724489" cy="1071101"/>
              <a:chOff x="5410395" y="3453108"/>
              <a:chExt cx="1724489" cy="1071101"/>
            </a:xfrm>
          </p:grpSpPr>
          <p:cxnSp>
            <p:nvCxnSpPr>
              <p:cNvPr id="13" name="Straight Connector 12"/>
              <p:cNvCxnSpPr>
                <a:stCxn id="10" idx="0"/>
              </p:cNvCxnSpPr>
              <p:nvPr/>
            </p:nvCxnSpPr>
            <p:spPr>
              <a:xfrm>
                <a:off x="5416952" y="3453110"/>
                <a:ext cx="0" cy="10593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10" idx="1"/>
              </p:cNvCxnSpPr>
              <p:nvPr/>
            </p:nvCxnSpPr>
            <p:spPr>
              <a:xfrm flipV="1">
                <a:off x="5433053" y="4505107"/>
                <a:ext cx="552138" cy="902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5416952" y="3453108"/>
                <a:ext cx="1717932" cy="1061737"/>
              </a:xfrm>
              <a:custGeom>
                <a:avLst/>
                <a:gdLst>
                  <a:gd name="connsiteX0" fmla="*/ 0 w 1504709"/>
                  <a:gd name="connsiteY0" fmla="*/ 0 h 1261641"/>
                  <a:gd name="connsiteX1" fmla="*/ 497711 w 1504709"/>
                  <a:gd name="connsiteY1" fmla="*/ 1250066 h 1261641"/>
                  <a:gd name="connsiteX2" fmla="*/ 1504709 w 1504709"/>
                  <a:gd name="connsiteY2" fmla="*/ 1261641 h 1261641"/>
                  <a:gd name="connsiteX3" fmla="*/ 0 w 1504709"/>
                  <a:gd name="connsiteY3" fmla="*/ 0 h 12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709" h="1261641">
                    <a:moveTo>
                      <a:pt x="0" y="0"/>
                    </a:moveTo>
                    <a:lnTo>
                      <a:pt x="497711" y="1250066"/>
                    </a:lnTo>
                    <a:lnTo>
                      <a:pt x="1504709" y="12616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410395" y="44162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67012" y="2775305"/>
              <a:ext cx="1770927" cy="1100288"/>
              <a:chOff x="1198665" y="3453110"/>
              <a:chExt cx="1770927" cy="1100288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198665" y="3465187"/>
                <a:ext cx="1770927" cy="108123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88465" y="4445398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084129" y="345311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510541" y="3993795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587078" y="400946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212359" y="3159009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351844" y="3124465"/>
              <a:ext cx="1137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70604" y="3182100"/>
              <a:ext cx="887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57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84615" y="920533"/>
            <a:ext cx="1341755" cy="1370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860" y="41593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h: chiều cao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27265" y="5741192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3366" y="949362"/>
            <a:ext cx="10539076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-100287" y="4400903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thoi.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3589" y="2875508"/>
            <a:ext cx="3561300" cy="1440068"/>
            <a:chOff x="6163290" y="3558039"/>
            <a:chExt cx="3561300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6163290" y="3558039"/>
              <a:ext cx="3561300" cy="1440068"/>
              <a:chOff x="6163290" y="3558039"/>
              <a:chExt cx="3561300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m x n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3290" y="3870388"/>
                <a:ext cx="15453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59" y="4316528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Graphic 64">
            <a:extLst>
              <a:ext uri="{FF2B5EF4-FFF2-40B4-BE49-F238E27FC236}">
                <a16:creationId xmlns:a16="http://schemas.microsoft.com/office/drawing/2014/main" id="{D1997C61-BC3D-4772-A64D-925C8383D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3511" y="5812729"/>
            <a:ext cx="2364055" cy="96887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30485" y="2570071"/>
            <a:ext cx="3964141" cy="2867183"/>
            <a:chOff x="763366" y="3373124"/>
            <a:chExt cx="3964141" cy="28671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763366" y="3977051"/>
              <a:ext cx="961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624372" y="5655532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m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1648097" y="3379808"/>
              <a:ext cx="3074148" cy="1738821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4" idx="0"/>
              <a:endCxn id="24" idx="2"/>
            </p:cNvCxnSpPr>
            <p:nvPr/>
          </p:nvCxnSpPr>
          <p:spPr>
            <a:xfrm>
              <a:off x="3185171" y="3379808"/>
              <a:ext cx="0" cy="1738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4" idx="1"/>
              <a:endCxn id="24" idx="3"/>
            </p:cNvCxnSpPr>
            <p:nvPr/>
          </p:nvCxnSpPr>
          <p:spPr>
            <a:xfrm>
              <a:off x="1648097" y="4249219"/>
              <a:ext cx="30741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177529" y="4141797"/>
              <a:ext cx="108000" cy="10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1440672" y="3424381"/>
              <a:ext cx="11574" cy="16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1631507" y="5571812"/>
              <a:ext cx="3096000" cy="171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428739" y="3373124"/>
              <a:ext cx="1756432" cy="298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428739" y="5099679"/>
              <a:ext cx="1723637" cy="43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24" idx="1"/>
            </p:cNvCxnSpPr>
            <p:nvPr/>
          </p:nvCxnSpPr>
          <p:spPr>
            <a:xfrm flipV="1">
              <a:off x="1648097" y="4249219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722245" y="4300908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624919" y="4565101"/>
            <a:ext cx="7458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m, n: độ dài 2 đường chéo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46318" y="5786622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431" y="702287"/>
            <a:ext cx="10103015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z</a:t>
            </a:r>
            <a:endParaRPr 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thang.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9167" y="2071819"/>
            <a:ext cx="4142196" cy="3067788"/>
            <a:chOff x="1369167" y="2071819"/>
            <a:chExt cx="4142196" cy="306778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473330" y="4493276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3" name="Flowchart: Manual Operation 2"/>
            <p:cNvSpPr/>
            <p:nvPr/>
          </p:nvSpPr>
          <p:spPr>
            <a:xfrm flipV="1">
              <a:off x="1972414" y="2864773"/>
              <a:ext cx="2858947" cy="1330998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49523" y="2864773"/>
              <a:ext cx="0" cy="12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561555" y="4084654"/>
              <a:ext cx="108000" cy="1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267964" y="3177287"/>
              <a:ext cx="103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flipV="1">
              <a:off x="1968159" y="4186540"/>
              <a:ext cx="2840051" cy="280967"/>
            </a:xfrm>
            <a:custGeom>
              <a:avLst/>
              <a:gdLst>
                <a:gd name="connsiteX0" fmla="*/ 0 w 2893671"/>
                <a:gd name="connsiteY0" fmla="*/ 15593 h 15593"/>
                <a:gd name="connsiteX1" fmla="*/ 2893671 w 2893671"/>
                <a:gd name="connsiteY1" fmla="*/ 15593 h 15593"/>
                <a:gd name="connsiteX0" fmla="*/ 0 w 2858946"/>
                <a:gd name="connsiteY0" fmla="*/ 14537 h 16292"/>
                <a:gd name="connsiteX1" fmla="*/ 2858946 w 2858946"/>
                <a:gd name="connsiteY1" fmla="*/ 16292 h 16292"/>
                <a:gd name="connsiteX0" fmla="*/ 0 w 2858946"/>
                <a:gd name="connsiteY0" fmla="*/ 12905 h 14660"/>
                <a:gd name="connsiteX1" fmla="*/ 2858946 w 2858946"/>
                <a:gd name="connsiteY1" fmla="*/ 14660 h 14660"/>
                <a:gd name="connsiteX0" fmla="*/ 0 w 2858946"/>
                <a:gd name="connsiteY0" fmla="*/ 11808 h 13563"/>
                <a:gd name="connsiteX1" fmla="*/ 1532388 w 2858946"/>
                <a:gd name="connsiteY1" fmla="*/ 6992 h 13563"/>
                <a:gd name="connsiteX2" fmla="*/ 2858946 w 2858946"/>
                <a:gd name="connsiteY2" fmla="*/ 13563 h 13563"/>
                <a:gd name="connsiteX0" fmla="*/ 0 w 2858946"/>
                <a:gd name="connsiteY0" fmla="*/ 7273 h 9028"/>
                <a:gd name="connsiteX1" fmla="*/ 780034 w 2858946"/>
                <a:gd name="connsiteY1" fmla="*/ 0 h 9028"/>
                <a:gd name="connsiteX2" fmla="*/ 2858946 w 2858946"/>
                <a:gd name="connsiteY2" fmla="*/ 9028 h 9028"/>
                <a:gd name="connsiteX0" fmla="*/ 0 w 10000"/>
                <a:gd name="connsiteY0" fmla="*/ 8379 h 10323"/>
                <a:gd name="connsiteX1" fmla="*/ 2728 w 10000"/>
                <a:gd name="connsiteY1" fmla="*/ 323 h 10323"/>
                <a:gd name="connsiteX2" fmla="*/ 10000 w 10000"/>
                <a:gd name="connsiteY2" fmla="*/ 10323 h 10323"/>
                <a:gd name="connsiteX0" fmla="*/ 0 w 10000"/>
                <a:gd name="connsiteY0" fmla="*/ 8137 h 10081"/>
                <a:gd name="connsiteX1" fmla="*/ 2728 w 10000"/>
                <a:gd name="connsiteY1" fmla="*/ 81 h 10081"/>
                <a:gd name="connsiteX2" fmla="*/ 10000 w 10000"/>
                <a:gd name="connsiteY2" fmla="*/ 10081 h 10081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8315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05 h 10149"/>
                <a:gd name="connsiteX1" fmla="*/ 2728 w 10000"/>
                <a:gd name="connsiteY1" fmla="*/ 149 h 10149"/>
                <a:gd name="connsiteX2" fmla="*/ 7627 w 10000"/>
                <a:gd name="connsiteY2" fmla="*/ 1704 h 10149"/>
                <a:gd name="connsiteX3" fmla="*/ 10000 w 10000"/>
                <a:gd name="connsiteY3" fmla="*/ 10149 h 10149"/>
                <a:gd name="connsiteX0" fmla="*/ 0 w 10000"/>
                <a:gd name="connsiteY0" fmla="*/ 7902 h 9846"/>
                <a:gd name="connsiteX1" fmla="*/ 2688 w 10000"/>
                <a:gd name="connsiteY1" fmla="*/ 235 h 9846"/>
                <a:gd name="connsiteX2" fmla="*/ 7627 w 10000"/>
                <a:gd name="connsiteY2" fmla="*/ 1401 h 9846"/>
                <a:gd name="connsiteX3" fmla="*/ 10000 w 10000"/>
                <a:gd name="connsiteY3" fmla="*/ 9846 h 9846"/>
                <a:gd name="connsiteX0" fmla="*/ 0 w 10000"/>
                <a:gd name="connsiteY0" fmla="*/ 7777 h 9751"/>
                <a:gd name="connsiteX1" fmla="*/ 2688 w 10000"/>
                <a:gd name="connsiteY1" fmla="*/ 385 h 9751"/>
                <a:gd name="connsiteX2" fmla="*/ 7627 w 10000"/>
                <a:gd name="connsiteY2" fmla="*/ 1174 h 9751"/>
                <a:gd name="connsiteX3" fmla="*/ 10000 w 10000"/>
                <a:gd name="connsiteY3" fmla="*/ 9751 h 9751"/>
                <a:gd name="connsiteX0" fmla="*/ 0 w 10000"/>
                <a:gd name="connsiteY0" fmla="*/ 7976 h 10000"/>
                <a:gd name="connsiteX1" fmla="*/ 2688 w 10000"/>
                <a:gd name="connsiteY1" fmla="*/ 395 h 10000"/>
                <a:gd name="connsiteX2" fmla="*/ 7627 w 10000"/>
                <a:gd name="connsiteY2" fmla="*/ 1204 h 10000"/>
                <a:gd name="connsiteX3" fmla="*/ 10000 w 10000"/>
                <a:gd name="connsiteY3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7976"/>
                  </a:moveTo>
                  <a:cubicBezTo>
                    <a:pt x="178" y="7455"/>
                    <a:pt x="14" y="8542"/>
                    <a:pt x="826" y="4848"/>
                  </a:cubicBezTo>
                  <a:cubicBezTo>
                    <a:pt x="1274" y="3584"/>
                    <a:pt x="1595" y="1002"/>
                    <a:pt x="2688" y="395"/>
                  </a:cubicBezTo>
                  <a:cubicBezTo>
                    <a:pt x="4033" y="8"/>
                    <a:pt x="6415" y="-532"/>
                    <a:pt x="7627" y="1204"/>
                  </a:cubicBezTo>
                  <a:cubicBezTo>
                    <a:pt x="8475" y="3345"/>
                    <a:pt x="9679" y="9276"/>
                    <a:pt x="10000" y="100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369167" y="2071819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67767" y="2372798"/>
            <a:ext cx="3975441" cy="1608978"/>
            <a:chOff x="6166101" y="3421250"/>
            <a:chExt cx="3975441" cy="1608978"/>
          </a:xfrm>
        </p:grpSpPr>
        <p:grpSp>
          <p:nvGrpSpPr>
            <p:cNvPr id="43" name="Group 42"/>
            <p:cNvGrpSpPr/>
            <p:nvPr/>
          </p:nvGrpSpPr>
          <p:grpSpPr>
            <a:xfrm>
              <a:off x="6166101" y="3421250"/>
              <a:ext cx="3975441" cy="1608978"/>
              <a:chOff x="6166101" y="3421250"/>
              <a:chExt cx="3975441" cy="160897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081942" y="3421250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(a + b)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181677" y="4260787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6101" y="3824958"/>
                <a:ext cx="13811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7328308" y="4247421"/>
              <a:ext cx="2713499" cy="133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phic 63">
            <a:extLst>
              <a:ext uri="{FF2B5EF4-FFF2-40B4-BE49-F238E27FC236}">
                <a16:creationId xmlns:a16="http://schemas.microsoft.com/office/drawing/2014/main" id="{7F8B3F90-D626-4767-9C4A-4872E883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235868" y="4852651"/>
            <a:ext cx="1635026" cy="1582162"/>
          </a:xfrm>
          <a:prstGeom prst="rect">
            <a:avLst/>
          </a:prstGeom>
        </p:spPr>
      </p:pic>
      <p:pic>
        <p:nvPicPr>
          <p:cNvPr id="49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89988" y="38570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 a, b: độ dài 2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</p:txBody>
      </p:sp>
      <p:sp>
        <p:nvSpPr>
          <p:cNvPr id="42" name="Freeform 41"/>
          <p:cNvSpPr/>
          <p:nvPr/>
        </p:nvSpPr>
        <p:spPr>
          <a:xfrm>
            <a:off x="2505699" y="2722610"/>
            <a:ext cx="1792375" cy="191552"/>
          </a:xfrm>
          <a:custGeom>
            <a:avLst/>
            <a:gdLst>
              <a:gd name="connsiteX0" fmla="*/ 0 w 2893671"/>
              <a:gd name="connsiteY0" fmla="*/ 15593 h 15593"/>
              <a:gd name="connsiteX1" fmla="*/ 2893671 w 2893671"/>
              <a:gd name="connsiteY1" fmla="*/ 15593 h 15593"/>
              <a:gd name="connsiteX0" fmla="*/ 0 w 2858946"/>
              <a:gd name="connsiteY0" fmla="*/ 14537 h 16292"/>
              <a:gd name="connsiteX1" fmla="*/ 2858946 w 2858946"/>
              <a:gd name="connsiteY1" fmla="*/ 16292 h 16292"/>
              <a:gd name="connsiteX0" fmla="*/ 0 w 2858946"/>
              <a:gd name="connsiteY0" fmla="*/ 12905 h 14660"/>
              <a:gd name="connsiteX1" fmla="*/ 2858946 w 2858946"/>
              <a:gd name="connsiteY1" fmla="*/ 14660 h 14660"/>
              <a:gd name="connsiteX0" fmla="*/ 0 w 2858946"/>
              <a:gd name="connsiteY0" fmla="*/ 11808 h 13563"/>
              <a:gd name="connsiteX1" fmla="*/ 1532388 w 2858946"/>
              <a:gd name="connsiteY1" fmla="*/ 6992 h 13563"/>
              <a:gd name="connsiteX2" fmla="*/ 2858946 w 2858946"/>
              <a:gd name="connsiteY2" fmla="*/ 13563 h 13563"/>
              <a:gd name="connsiteX0" fmla="*/ 0 w 2858946"/>
              <a:gd name="connsiteY0" fmla="*/ 7273 h 9028"/>
              <a:gd name="connsiteX1" fmla="*/ 780034 w 2858946"/>
              <a:gd name="connsiteY1" fmla="*/ 0 h 9028"/>
              <a:gd name="connsiteX2" fmla="*/ 2858946 w 2858946"/>
              <a:gd name="connsiteY2" fmla="*/ 9028 h 9028"/>
              <a:gd name="connsiteX0" fmla="*/ 0 w 10000"/>
              <a:gd name="connsiteY0" fmla="*/ 8379 h 10323"/>
              <a:gd name="connsiteX1" fmla="*/ 2728 w 10000"/>
              <a:gd name="connsiteY1" fmla="*/ 323 h 10323"/>
              <a:gd name="connsiteX2" fmla="*/ 10000 w 10000"/>
              <a:gd name="connsiteY2" fmla="*/ 10323 h 10323"/>
              <a:gd name="connsiteX0" fmla="*/ 0 w 10000"/>
              <a:gd name="connsiteY0" fmla="*/ 8137 h 10081"/>
              <a:gd name="connsiteX1" fmla="*/ 2728 w 10000"/>
              <a:gd name="connsiteY1" fmla="*/ 81 h 10081"/>
              <a:gd name="connsiteX2" fmla="*/ 10000 w 10000"/>
              <a:gd name="connsiteY2" fmla="*/ 10081 h 10081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8315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7789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7789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05 h 10149"/>
              <a:gd name="connsiteX1" fmla="*/ 2728 w 10000"/>
              <a:gd name="connsiteY1" fmla="*/ 149 h 10149"/>
              <a:gd name="connsiteX2" fmla="*/ 7627 w 10000"/>
              <a:gd name="connsiteY2" fmla="*/ 1704 h 10149"/>
              <a:gd name="connsiteX3" fmla="*/ 10000 w 10000"/>
              <a:gd name="connsiteY3" fmla="*/ 10149 h 10149"/>
              <a:gd name="connsiteX0" fmla="*/ 0 w 10000"/>
              <a:gd name="connsiteY0" fmla="*/ 7902 h 9846"/>
              <a:gd name="connsiteX1" fmla="*/ 2688 w 10000"/>
              <a:gd name="connsiteY1" fmla="*/ 235 h 9846"/>
              <a:gd name="connsiteX2" fmla="*/ 7627 w 10000"/>
              <a:gd name="connsiteY2" fmla="*/ 1401 h 9846"/>
              <a:gd name="connsiteX3" fmla="*/ 10000 w 10000"/>
              <a:gd name="connsiteY3" fmla="*/ 9846 h 9846"/>
              <a:gd name="connsiteX0" fmla="*/ 0 w 10000"/>
              <a:gd name="connsiteY0" fmla="*/ 7777 h 9751"/>
              <a:gd name="connsiteX1" fmla="*/ 2688 w 10000"/>
              <a:gd name="connsiteY1" fmla="*/ 385 h 9751"/>
              <a:gd name="connsiteX2" fmla="*/ 7627 w 10000"/>
              <a:gd name="connsiteY2" fmla="*/ 1174 h 9751"/>
              <a:gd name="connsiteX3" fmla="*/ 10000 w 10000"/>
              <a:gd name="connsiteY3" fmla="*/ 9751 h 9751"/>
              <a:gd name="connsiteX0" fmla="*/ 0 w 10000"/>
              <a:gd name="connsiteY0" fmla="*/ 7976 h 10000"/>
              <a:gd name="connsiteX1" fmla="*/ 2688 w 10000"/>
              <a:gd name="connsiteY1" fmla="*/ 395 h 10000"/>
              <a:gd name="connsiteX2" fmla="*/ 7627 w 10000"/>
              <a:gd name="connsiteY2" fmla="*/ 1204 h 10000"/>
              <a:gd name="connsiteX3" fmla="*/ 10000 w 10000"/>
              <a:gd name="connsiteY3" fmla="*/ 10000 h 10000"/>
              <a:gd name="connsiteX0" fmla="*/ 0 w 10000"/>
              <a:gd name="connsiteY0" fmla="*/ 7976 h 10000"/>
              <a:gd name="connsiteX1" fmla="*/ 826 w 10000"/>
              <a:gd name="connsiteY1" fmla="*/ 4848 h 10000"/>
              <a:gd name="connsiteX2" fmla="*/ 2688 w 10000"/>
              <a:gd name="connsiteY2" fmla="*/ 395 h 10000"/>
              <a:gd name="connsiteX3" fmla="*/ 7627 w 10000"/>
              <a:gd name="connsiteY3" fmla="*/ 1204 h 10000"/>
              <a:gd name="connsiteX4" fmla="*/ 10000 w 10000"/>
              <a:gd name="connsiteY4" fmla="*/ 10000 h 10000"/>
              <a:gd name="connsiteX0" fmla="*/ 0 w 10000"/>
              <a:gd name="connsiteY0" fmla="*/ 7976 h 10000"/>
              <a:gd name="connsiteX1" fmla="*/ 826 w 10000"/>
              <a:gd name="connsiteY1" fmla="*/ 4848 h 10000"/>
              <a:gd name="connsiteX2" fmla="*/ 2688 w 10000"/>
              <a:gd name="connsiteY2" fmla="*/ 395 h 10000"/>
              <a:gd name="connsiteX3" fmla="*/ 7627 w 10000"/>
              <a:gd name="connsiteY3" fmla="*/ 1204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976"/>
                </a:moveTo>
                <a:cubicBezTo>
                  <a:pt x="178" y="7455"/>
                  <a:pt x="14" y="8542"/>
                  <a:pt x="826" y="4848"/>
                </a:cubicBezTo>
                <a:cubicBezTo>
                  <a:pt x="1274" y="3584"/>
                  <a:pt x="1595" y="1002"/>
                  <a:pt x="2688" y="395"/>
                </a:cubicBezTo>
                <a:cubicBezTo>
                  <a:pt x="4033" y="8"/>
                  <a:pt x="6415" y="-532"/>
                  <a:pt x="7627" y="1204"/>
                </a:cubicBezTo>
                <a:cubicBezTo>
                  <a:pt x="8475" y="3345"/>
                  <a:pt x="9679" y="9276"/>
                  <a:pt x="10000" y="10000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94476" y="5609708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388" y="874354"/>
            <a:ext cx="10114452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745884" y="4074754"/>
            <a:ext cx="2521783" cy="2738601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29104" y="991826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tròn.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5029228" y="1977400"/>
            <a:ext cx="435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 = r x 2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331284" y="4830832"/>
            <a:ext cx="407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r x r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9" name="Graphic 46">
            <a:extLst>
              <a:ext uri="{FF2B5EF4-FFF2-40B4-BE49-F238E27FC236}">
                <a16:creationId xmlns:a16="http://schemas.microsoft.com/office/drawing/2014/main" id="{6EB87AB6-DC2C-42C3-A1D6-CE554C76B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50" y="5584885"/>
            <a:ext cx="1447833" cy="11355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4549" y="3301529"/>
            <a:ext cx="2255862" cy="2255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62120" y="4363655"/>
            <a:ext cx="1148291" cy="70448"/>
            <a:chOff x="2962120" y="4363655"/>
            <a:chExt cx="1148291" cy="7044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982480" y="4393238"/>
              <a:ext cx="11279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 flipH="1">
              <a:off x="2962120" y="4363655"/>
              <a:ext cx="70448" cy="704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174223" y="4142329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O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027598" y="4421821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r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9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723701" y="54425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S: diện tích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64236" y="32322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               r: bán kính</a:t>
            </a:r>
            <a:endParaRPr lang="en-US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               d: </a:t>
            </a:r>
            <a:r>
              <a:rPr lang="en-US" sz="36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đường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kính</a:t>
            </a:r>
            <a:endParaRPr lang="vi-VN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630335" y="2593336"/>
            <a:ext cx="435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 = </a:t>
            </a:r>
            <a:r>
              <a:rPr lang="en-US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d x 3,14</a:t>
            </a:r>
          </a:p>
        </p:txBody>
      </p:sp>
    </p:spTree>
    <p:extLst>
      <p:ext uri="{BB962C8B-B14F-4D97-AF65-F5344CB8AC3E}">
        <p14:creationId xmlns:p14="http://schemas.microsoft.com/office/powerpoint/2010/main" val="31999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1168</Words>
  <Application>Microsoft Office PowerPoint</Application>
  <PresentationFormat>Widescreen</PresentationFormat>
  <Paragraphs>236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#Li-N UTM Azuki</vt:lpstr>
      <vt:lpstr>UVF Lobster12</vt:lpstr>
      <vt:lpstr>Garamond</vt:lpstr>
      <vt:lpstr>#9Slide07 IcielCadena</vt:lpstr>
      <vt:lpstr>Baloo 2</vt:lpstr>
      <vt:lpstr>Coiny</vt:lpstr>
      <vt:lpstr>Cambria Math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2022-03-28T08:58:05Z</dcterms:created>
  <dcterms:modified xsi:type="dcterms:W3CDTF">2022-04-22T09:13:31Z</dcterms:modified>
</cp:coreProperties>
</file>