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2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24" r:id="rId2"/>
    <p:sldId id="328" r:id="rId3"/>
    <p:sldId id="314" r:id="rId4"/>
    <p:sldId id="323" r:id="rId5"/>
    <p:sldId id="316" r:id="rId6"/>
    <p:sldId id="318" r:id="rId7"/>
    <p:sldId id="320" r:id="rId8"/>
    <p:sldId id="321" r:id="rId9"/>
    <p:sldId id="322" r:id="rId10"/>
    <p:sldId id="331" r:id="rId11"/>
    <p:sldId id="330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inpin heiti" panose="020B0604020202020204" charset="-122"/>
      <p:regular r:id="rId17"/>
    </p:embeddedFont>
    <p:embeddedFont>
      <p:font typeface="#9Slide03 Kaleko 105 Round Bold" panose="020B0604020202020204" charset="0"/>
      <p:bold r:id="rId18"/>
    </p:embeddedFont>
    <p:embeddedFont>
      <p:font typeface="#9Slide05 Edwardian" panose="020B0604020202020204" charset="0"/>
      <p:regular r:id="rId19"/>
    </p:embeddedFont>
    <p:embeddedFont>
      <p:font typeface="#9Slide05 Pateglamt Script" panose="020B0604020202020204" charset="0"/>
      <p:regular r:id="rId20"/>
    </p:embeddedFont>
    <p:embeddedFont>
      <p:font typeface="#9Slide05 SVNClementine" panose="020F0502020204030203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85AC3"/>
    <a:srgbClr val="FF00FF"/>
    <a:srgbClr val="DE6614"/>
    <a:srgbClr val="FF33CC"/>
    <a:srgbClr val="33CC33"/>
    <a:srgbClr val="5BE77C"/>
    <a:srgbClr val="0000FF"/>
    <a:srgbClr val="62B4BA"/>
    <a:srgbClr val="98C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4A479-3603-4D4F-ABAA-E59213EFA054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04AFD-CBB6-49B9-97BF-B7ECE65EE1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10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87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348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9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7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84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70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0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3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1_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37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58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22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062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5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2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2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FBBC3-DC52-43D9-B2DD-0275893A5202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0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4" r:id="rId12"/>
    <p:sldLayoutId id="2147483711" r:id="rId13"/>
    <p:sldLayoutId id="2147483732" r:id="rId14"/>
    <p:sldLayoutId id="2147483740" r:id="rId15"/>
    <p:sldLayoutId id="2147483734" r:id="rId16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oleObject" Target="../embeddings/oleObject1.bin"/><Relationship Id="rId26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3.bin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slide" Target="slide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2.png"/><Relationship Id="rId20" Type="http://schemas.openxmlformats.org/officeDocument/2006/relationships/oleObject" Target="../embeddings/oleObject2.bin"/><Relationship Id="rId29" Type="http://schemas.openxmlformats.org/officeDocument/2006/relationships/image" Target="../media/image46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openxmlformats.org/officeDocument/2006/relationships/image" Target="../media/image31.GIF"/><Relationship Id="rId23" Type="http://schemas.openxmlformats.org/officeDocument/2006/relationships/image" Target="../media/image35.png"/><Relationship Id="rId28" Type="http://schemas.openxmlformats.org/officeDocument/2006/relationships/image" Target="../media/image37.png"/><Relationship Id="rId10" Type="http://schemas.openxmlformats.org/officeDocument/2006/relationships/image" Target="../media/image26.png"/><Relationship Id="rId19" Type="http://schemas.openxmlformats.org/officeDocument/2006/relationships/image" Target="../media/image19.wmf"/><Relationship Id="rId31" Type="http://schemas.openxmlformats.org/officeDocument/2006/relationships/image" Target="../media/image48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GIF"/><Relationship Id="rId22" Type="http://schemas.openxmlformats.org/officeDocument/2006/relationships/slide" Target="slide4.xml"/><Relationship Id="rId27" Type="http://schemas.openxmlformats.org/officeDocument/2006/relationships/image" Target="../media/image440.png"/><Relationship Id="rId30" Type="http://schemas.openxmlformats.org/officeDocument/2006/relationships/image" Target="../media/image4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.xml"/><Relationship Id="rId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6" y="361664"/>
            <a:ext cx="2895851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9" y="1983587"/>
            <a:ext cx="10058400" cy="2144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09" y="4288032"/>
            <a:ext cx="433463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grpSp>
        <p:nvGrpSpPr>
          <p:cNvPr id="19" name="组合 35">
            <a:extLst>
              <a:ext uri="{FF2B5EF4-FFF2-40B4-BE49-F238E27FC236}">
                <a16:creationId xmlns:a16="http://schemas.microsoft.com/office/drawing/2014/main" id="{536AE091-CD33-4ECA-BBEE-1C9E83B50064}"/>
              </a:ext>
            </a:extLst>
          </p:cNvPr>
          <p:cNvGrpSpPr/>
          <p:nvPr/>
        </p:nvGrpSpPr>
        <p:grpSpPr>
          <a:xfrm>
            <a:off x="1370084" y="1192467"/>
            <a:ext cx="10519423" cy="1156326"/>
            <a:chOff x="3914426" y="2500881"/>
            <a:chExt cx="7068621" cy="1156326"/>
          </a:xfrm>
        </p:grpSpPr>
        <p:sp>
          <p:nvSpPr>
            <p:cNvPr id="20" name="文本框 31">
              <a:extLst>
                <a:ext uri="{FF2B5EF4-FFF2-40B4-BE49-F238E27FC236}">
                  <a16:creationId xmlns:a16="http://schemas.microsoft.com/office/drawing/2014/main" id="{F006D4F8-FF12-44BD-B8AE-DC25FA0E8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2097" y="2703100"/>
              <a:ext cx="617095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Củng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về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đơn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vị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độ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dài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,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đơn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vị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khối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lượng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21" name="组合 37">
              <a:extLst>
                <a:ext uri="{FF2B5EF4-FFF2-40B4-BE49-F238E27FC236}">
                  <a16:creationId xmlns:a16="http://schemas.microsoft.com/office/drawing/2014/main" id="{F83F819F-6C1D-4292-8993-2BA5673AF3C7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2" name="图片 38">
                <a:extLst>
                  <a:ext uri="{FF2B5EF4-FFF2-40B4-BE49-F238E27FC236}">
                    <a16:creationId xmlns:a16="http://schemas.microsoft.com/office/drawing/2014/main" id="{38B7F3B6-3576-440F-8665-00C6562F7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3" name="文本框 29">
                <a:extLst>
                  <a:ext uri="{FF2B5EF4-FFF2-40B4-BE49-F238E27FC236}">
                    <a16:creationId xmlns:a16="http://schemas.microsoft.com/office/drawing/2014/main" id="{4D6FB6A8-7C63-4258-BFAB-A78C4DE6D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+mn-lt"/>
                    <a:ea typeface="思源黑体 CN Bold" panose="020B0800000000000000" pitchFamily="34" charset="-122"/>
                  </a:rPr>
                  <a:t>01</a:t>
                </a:r>
                <a:endParaRPr lang="zh-CN" altLang="en-US" sz="3200" dirty="0">
                  <a:solidFill>
                    <a:srgbClr val="FFC000"/>
                  </a:solidFill>
                  <a:latin typeface="+mn-lt"/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24" name="组合 80">
            <a:extLst>
              <a:ext uri="{FF2B5EF4-FFF2-40B4-BE49-F238E27FC236}">
                <a16:creationId xmlns:a16="http://schemas.microsoft.com/office/drawing/2014/main" id="{7446D716-A5A5-42E3-BB07-39F3AA4C2316}"/>
              </a:ext>
            </a:extLst>
          </p:cNvPr>
          <p:cNvGrpSpPr/>
          <p:nvPr/>
        </p:nvGrpSpPr>
        <p:grpSpPr>
          <a:xfrm>
            <a:off x="1407331" y="2263833"/>
            <a:ext cx="8552081" cy="1078526"/>
            <a:chOff x="3914426" y="2500881"/>
            <a:chExt cx="5737077" cy="1078526"/>
          </a:xfrm>
        </p:grpSpPr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57B5F122-7B51-446A-AD6E-A1CA68BFE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7344" y="2625300"/>
              <a:ext cx="482415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Rèn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cách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viết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các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độ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dài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,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khối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lượng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dưới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dạng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thập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phân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26" name="组合 82">
              <a:extLst>
                <a:ext uri="{FF2B5EF4-FFF2-40B4-BE49-F238E27FC236}">
                  <a16:creationId xmlns:a16="http://schemas.microsoft.com/office/drawing/2014/main" id="{E428D25C-03A0-4197-9D69-57797BC80AE5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7" name="图片 83">
                <a:extLst>
                  <a:ext uri="{FF2B5EF4-FFF2-40B4-BE49-F238E27FC236}">
                    <a16:creationId xmlns:a16="http://schemas.microsoft.com/office/drawing/2014/main" id="{FFD1C5D0-FAA4-4C52-AE23-1EAF84ED2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8" name="文本框 29">
                <a:extLst>
                  <a:ext uri="{FF2B5EF4-FFF2-40B4-BE49-F238E27FC236}">
                    <a16:creationId xmlns:a16="http://schemas.microsoft.com/office/drawing/2014/main" id="{7D552E96-828C-4FF2-B781-FD57D738C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+mn-lt"/>
                    <a:ea typeface="思源黑体 CN Bold" panose="020B0800000000000000" pitchFamily="34" charset="-122"/>
                  </a:rPr>
                  <a:t>02</a:t>
                </a:r>
                <a:endParaRPr lang="zh-CN" altLang="en-US" sz="3200" dirty="0">
                  <a:solidFill>
                    <a:srgbClr val="FFC000"/>
                  </a:solidFill>
                  <a:latin typeface="+mn-lt"/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29" name="组合 110">
            <a:extLst>
              <a:ext uri="{FF2B5EF4-FFF2-40B4-BE49-F238E27FC236}">
                <a16:creationId xmlns:a16="http://schemas.microsoft.com/office/drawing/2014/main" id="{CE6D3DD3-C09D-4655-B174-5B5141989FF0}"/>
              </a:ext>
            </a:extLst>
          </p:cNvPr>
          <p:cNvGrpSpPr/>
          <p:nvPr/>
        </p:nvGrpSpPr>
        <p:grpSpPr>
          <a:xfrm>
            <a:off x="1461058" y="3475005"/>
            <a:ext cx="5778097" cy="1007730"/>
            <a:chOff x="3914426" y="2500881"/>
            <a:chExt cx="3889155" cy="1007730"/>
          </a:xfrm>
        </p:grpSpPr>
        <p:sp>
          <p:nvSpPr>
            <p:cNvPr id="30" name="文本框 31">
              <a:extLst>
                <a:ext uri="{FF2B5EF4-FFF2-40B4-BE49-F238E27FC236}">
                  <a16:creationId xmlns:a16="http://schemas.microsoft.com/office/drawing/2014/main" id="{B4D5C9D5-2AEB-49E5-BFF5-5BA2CF035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8052" y="2554504"/>
              <a:ext cx="30055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vi-VN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Yêu thích môn học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31" name="组合 112">
              <a:extLst>
                <a:ext uri="{FF2B5EF4-FFF2-40B4-BE49-F238E27FC236}">
                  <a16:creationId xmlns:a16="http://schemas.microsoft.com/office/drawing/2014/main" id="{9FBF5286-A262-4B19-BEA7-2909552FC85E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32" name="图片 113">
                <a:extLst>
                  <a:ext uri="{FF2B5EF4-FFF2-40B4-BE49-F238E27FC236}">
                    <a16:creationId xmlns:a16="http://schemas.microsoft.com/office/drawing/2014/main" id="{422A078B-7A84-47FA-B323-0C8463D7E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33" name="文本框 29">
                <a:extLst>
                  <a:ext uri="{FF2B5EF4-FFF2-40B4-BE49-F238E27FC236}">
                    <a16:creationId xmlns:a16="http://schemas.microsoft.com/office/drawing/2014/main" id="{042F0066-2E1B-41A5-8C05-9C0B6A7AF7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+mn-lt"/>
                    <a:ea typeface="思源黑体 CN Bold" panose="020B0800000000000000" pitchFamily="34" charset="-122"/>
                  </a:rPr>
                  <a:t>03</a:t>
                </a:r>
                <a:endParaRPr lang="zh-CN" altLang="en-US" sz="3200" dirty="0">
                  <a:solidFill>
                    <a:srgbClr val="FFC000"/>
                  </a:solidFill>
                  <a:latin typeface="+mn-lt"/>
                  <a:ea typeface="思源黑体 CN Bold" panose="020B0800000000000000" pitchFamily="34" charset="-122"/>
                </a:endParaRPr>
              </a:p>
            </p:txBody>
          </p:sp>
        </p:grpSp>
      </p:grpSp>
      <p:sp>
        <p:nvSpPr>
          <p:cNvPr id="34" name="矩形 140">
            <a:extLst>
              <a:ext uri="{FF2B5EF4-FFF2-40B4-BE49-F238E27FC236}">
                <a16:creationId xmlns:a16="http://schemas.microsoft.com/office/drawing/2014/main" id="{D2641D76-E75A-4E96-AB83-443414D0AD45}"/>
              </a:ext>
            </a:extLst>
          </p:cNvPr>
          <p:cNvSpPr/>
          <p:nvPr/>
        </p:nvSpPr>
        <p:spPr>
          <a:xfrm>
            <a:off x="3127596" y="58181"/>
            <a:ext cx="63979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Kaleko 105 Round Bold" pitchFamily="2" charset="0"/>
                <a:ea typeface="思源黑体 CN Bold" panose="020B0800000000000000" pitchFamily="34" charset="-122"/>
              </a:rPr>
              <a:t>ĐÁNH GIÁ</a:t>
            </a:r>
            <a:r>
              <a:rPr lang="en-US" altLang="zh-CN" sz="4800" cap="none" spc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Kaleko 105 Round Bold" pitchFamily="2" charset="0"/>
                <a:ea typeface="思源黑体 CN Bold" panose="020B0800000000000000" pitchFamily="34" charset="-122"/>
              </a:rPr>
              <a:t> MỤC TIÊU</a:t>
            </a:r>
            <a:endParaRPr lang="zh-CN" altLang="en-US" sz="4800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Kaleko 105 Round Bold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35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7" y="1060076"/>
            <a:ext cx="973027" cy="9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4" y="2101066"/>
            <a:ext cx="991302" cy="9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2" y="3228293"/>
            <a:ext cx="991302" cy="9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8" y="1544990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69" y="2509444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890195" y="864486"/>
            <a:ext cx="8903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Dặn</a:t>
            </a:r>
            <a:r>
              <a:rPr lang="en-US" sz="8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 </a:t>
            </a:r>
            <a:r>
              <a:rPr lang="en-US" sz="8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Pateglamt Script" panose="02000000000000000000" pitchFamily="2" charset="0"/>
              </a:rPr>
              <a:t>dò</a:t>
            </a:r>
            <a:endParaRPr lang="en-US" sz="8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3972" y="1989448"/>
            <a:ext cx="670097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>
                <a:latin typeface="#9Slide05 Edwardian" panose="02040603050506020204" pitchFamily="18" charset="0"/>
              </a:rPr>
              <a:t>Ôn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tập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về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đơn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vị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độ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dài</a:t>
            </a:r>
            <a:r>
              <a:rPr lang="en-US" sz="3600" b="1" dirty="0">
                <a:latin typeface="#9Slide05 Edwardian" panose="02040603050506020204" pitchFamily="18" charset="0"/>
              </a:rPr>
              <a:t>, </a:t>
            </a:r>
            <a:r>
              <a:rPr lang="en-US" sz="3600" b="1" dirty="0" err="1">
                <a:latin typeface="#9Slide05 Edwardian" panose="02040603050506020204" pitchFamily="18" charset="0"/>
              </a:rPr>
              <a:t>đơn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vị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khối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lượng</a:t>
            </a:r>
            <a:r>
              <a:rPr lang="en-US" sz="3600" b="1" dirty="0">
                <a:latin typeface="#9Slide05 Edwardian" panose="0204060305050602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 err="1">
                <a:latin typeface="#9Slide05 Edwardian" panose="02040603050506020204" pitchFamily="18" charset="0"/>
              </a:rPr>
              <a:t>Đọc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trước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bài</a:t>
            </a:r>
            <a:r>
              <a:rPr lang="en-US" sz="3600" b="1" dirty="0">
                <a:latin typeface="#9Slide05 Edwardian" panose="02040603050506020204" pitchFamily="18" charset="0"/>
              </a:rPr>
              <a:t> “</a:t>
            </a:r>
            <a:r>
              <a:rPr lang="en-US" sz="3600" b="1" dirty="0" err="1">
                <a:latin typeface="#9Slide05 Edwardian" panose="02040603050506020204" pitchFamily="18" charset="0"/>
              </a:rPr>
              <a:t>Ôn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tập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về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độ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dài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và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đo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khối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lượng</a:t>
            </a:r>
            <a:r>
              <a:rPr lang="en-US" sz="3600" b="1" dirty="0">
                <a:latin typeface="#9Slide05 Edwardian" panose="02040603050506020204" pitchFamily="18" charset="0"/>
              </a:rPr>
              <a:t> (</a:t>
            </a:r>
            <a:r>
              <a:rPr lang="en-US" sz="3600" b="1" dirty="0" err="1">
                <a:latin typeface="#9Slide05 Edwardian" panose="02040603050506020204" pitchFamily="18" charset="0"/>
              </a:rPr>
              <a:t>tiếp</a:t>
            </a:r>
            <a:r>
              <a:rPr lang="en-US" sz="3600" b="1" dirty="0">
                <a:latin typeface="#9Slide05 Edwardian" panose="02040603050506020204" pitchFamily="18" charset="0"/>
              </a:rPr>
              <a:t> </a:t>
            </a:r>
            <a:r>
              <a:rPr lang="en-US" sz="3600" b="1" dirty="0" err="1">
                <a:latin typeface="#9Slide05 Edwardian" panose="02040603050506020204" pitchFamily="18" charset="0"/>
              </a:rPr>
              <a:t>theo</a:t>
            </a:r>
            <a:r>
              <a:rPr lang="en-US" sz="3600" b="1" dirty="0">
                <a:latin typeface="#9Slide05 Edwardian" panose="02040603050506020204" pitchFamily="18" charset="0"/>
              </a:rPr>
              <a:t>)”.</a:t>
            </a:r>
          </a:p>
        </p:txBody>
      </p:sp>
    </p:spTree>
    <p:extLst>
      <p:ext uri="{BB962C8B-B14F-4D97-AF65-F5344CB8AC3E}">
        <p14:creationId xmlns:p14="http://schemas.microsoft.com/office/powerpoint/2010/main" val="35599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grpSp>
        <p:nvGrpSpPr>
          <p:cNvPr id="19" name="组合 35">
            <a:extLst>
              <a:ext uri="{FF2B5EF4-FFF2-40B4-BE49-F238E27FC236}">
                <a16:creationId xmlns:a16="http://schemas.microsoft.com/office/drawing/2014/main" id="{536AE091-CD33-4ECA-BBEE-1C9E83B50064}"/>
              </a:ext>
            </a:extLst>
          </p:cNvPr>
          <p:cNvGrpSpPr/>
          <p:nvPr/>
        </p:nvGrpSpPr>
        <p:grpSpPr>
          <a:xfrm>
            <a:off x="1370084" y="1192467"/>
            <a:ext cx="10711658" cy="711101"/>
            <a:chOff x="3914426" y="2500881"/>
            <a:chExt cx="7197795" cy="711101"/>
          </a:xfrm>
        </p:grpSpPr>
        <p:sp>
          <p:nvSpPr>
            <p:cNvPr id="20" name="文本框 31">
              <a:extLst>
                <a:ext uri="{FF2B5EF4-FFF2-40B4-BE49-F238E27FC236}">
                  <a16:creationId xmlns:a16="http://schemas.microsoft.com/office/drawing/2014/main" id="{F006D4F8-FF12-44BD-B8AE-DC25FA0E8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1271" y="2688762"/>
              <a:ext cx="61709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Củng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về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đơn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vị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độ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dài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đơn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vị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khối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lượng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1" name="组合 37">
              <a:extLst>
                <a:ext uri="{FF2B5EF4-FFF2-40B4-BE49-F238E27FC236}">
                  <a16:creationId xmlns:a16="http://schemas.microsoft.com/office/drawing/2014/main" id="{F83F819F-6C1D-4292-8993-2BA5673AF3C7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2" name="图片 38">
                <a:extLst>
                  <a:ext uri="{FF2B5EF4-FFF2-40B4-BE49-F238E27FC236}">
                    <a16:creationId xmlns:a16="http://schemas.microsoft.com/office/drawing/2014/main" id="{38B7F3B6-3576-440F-8665-00C6562F7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3" name="文本框 29">
                <a:extLst>
                  <a:ext uri="{FF2B5EF4-FFF2-40B4-BE49-F238E27FC236}">
                    <a16:creationId xmlns:a16="http://schemas.microsoft.com/office/drawing/2014/main" id="{4D6FB6A8-7C63-4258-BFAB-A78C4DE6D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Arial" panose="020B0604020202020204" pitchFamily="34" charset="0"/>
                    <a:ea typeface="思源黑体 CN Bold" panose="020B0800000000000000" pitchFamily="34" charset="-122"/>
                    <a:cs typeface="Arial" panose="020B0604020202020204" pitchFamily="34" charset="0"/>
                  </a:rPr>
                  <a:t>01</a:t>
                </a:r>
                <a:endParaRPr lang="zh-CN" altLang="en-US" sz="3200" dirty="0">
                  <a:solidFill>
                    <a:srgbClr val="FFC00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组合 80">
            <a:extLst>
              <a:ext uri="{FF2B5EF4-FFF2-40B4-BE49-F238E27FC236}">
                <a16:creationId xmlns:a16="http://schemas.microsoft.com/office/drawing/2014/main" id="{7446D716-A5A5-42E3-BB07-39F3AA4C2316}"/>
              </a:ext>
            </a:extLst>
          </p:cNvPr>
          <p:cNvGrpSpPr/>
          <p:nvPr/>
        </p:nvGrpSpPr>
        <p:grpSpPr>
          <a:xfrm>
            <a:off x="1407331" y="2263833"/>
            <a:ext cx="10482176" cy="1063412"/>
            <a:chOff x="3914426" y="2500881"/>
            <a:chExt cx="6270542" cy="1063412"/>
          </a:xfrm>
        </p:grpSpPr>
        <p:sp>
          <p:nvSpPr>
            <p:cNvPr id="25" name="文本框 31">
              <a:extLst>
                <a:ext uri="{FF2B5EF4-FFF2-40B4-BE49-F238E27FC236}">
                  <a16:creationId xmlns:a16="http://schemas.microsoft.com/office/drawing/2014/main" id="{57B5F122-7B51-446A-AD6E-A1CA68BFE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7344" y="2610186"/>
              <a:ext cx="535762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Rèn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độ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dài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khối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lượng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dưới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dạng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thập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phân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6" name="组合 82">
              <a:extLst>
                <a:ext uri="{FF2B5EF4-FFF2-40B4-BE49-F238E27FC236}">
                  <a16:creationId xmlns:a16="http://schemas.microsoft.com/office/drawing/2014/main" id="{E428D25C-03A0-4197-9D69-57797BC80AE5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27" name="图片 83">
                <a:extLst>
                  <a:ext uri="{FF2B5EF4-FFF2-40B4-BE49-F238E27FC236}">
                    <a16:creationId xmlns:a16="http://schemas.microsoft.com/office/drawing/2014/main" id="{FFD1C5D0-FAA4-4C52-AE23-1EAF84ED2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28" name="文本框 29">
                <a:extLst>
                  <a:ext uri="{FF2B5EF4-FFF2-40B4-BE49-F238E27FC236}">
                    <a16:creationId xmlns:a16="http://schemas.microsoft.com/office/drawing/2014/main" id="{7D552E96-828C-4FF2-B781-FD57D738C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Arial" panose="020B0604020202020204" pitchFamily="34" charset="0"/>
                    <a:ea typeface="思源黑体 CN Bold" panose="020B0800000000000000" pitchFamily="34" charset="-122"/>
                    <a:cs typeface="Arial" panose="020B0604020202020204" pitchFamily="34" charset="0"/>
                  </a:rPr>
                  <a:t>02</a:t>
                </a:r>
                <a:endParaRPr lang="zh-CN" altLang="en-US" sz="3200" dirty="0">
                  <a:solidFill>
                    <a:srgbClr val="FFC00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组合 110">
            <a:extLst>
              <a:ext uri="{FF2B5EF4-FFF2-40B4-BE49-F238E27FC236}">
                <a16:creationId xmlns:a16="http://schemas.microsoft.com/office/drawing/2014/main" id="{CE6D3DD3-C09D-4655-B174-5B5141989FF0}"/>
              </a:ext>
            </a:extLst>
          </p:cNvPr>
          <p:cNvGrpSpPr/>
          <p:nvPr/>
        </p:nvGrpSpPr>
        <p:grpSpPr>
          <a:xfrm>
            <a:off x="1461058" y="3475005"/>
            <a:ext cx="5972693" cy="692023"/>
            <a:chOff x="3914426" y="2500881"/>
            <a:chExt cx="4020135" cy="692023"/>
          </a:xfrm>
        </p:grpSpPr>
        <p:sp>
          <p:nvSpPr>
            <p:cNvPr id="30" name="文本框 31">
              <a:extLst>
                <a:ext uri="{FF2B5EF4-FFF2-40B4-BE49-F238E27FC236}">
                  <a16:creationId xmlns:a16="http://schemas.microsoft.com/office/drawing/2014/main" id="{B4D5C9D5-2AEB-49E5-BFF5-5BA2CF035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9032" y="2548254"/>
              <a:ext cx="30055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vi-VN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Yêu thích môn học</a:t>
              </a: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思源黑体 CN Bold" panose="020B0800000000000000" pitchFamily="34" charset="-122"/>
                </a:rPr>
                <a:t>.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思源黑体 CN Bold" panose="020B0800000000000000" pitchFamily="34" charset="-122"/>
              </a:endParaRPr>
            </a:p>
          </p:txBody>
        </p:sp>
        <p:grpSp>
          <p:nvGrpSpPr>
            <p:cNvPr id="31" name="组合 112">
              <a:extLst>
                <a:ext uri="{FF2B5EF4-FFF2-40B4-BE49-F238E27FC236}">
                  <a16:creationId xmlns:a16="http://schemas.microsoft.com/office/drawing/2014/main" id="{9FBF5286-A262-4B19-BEA7-2909552FC85E}"/>
                </a:ext>
              </a:extLst>
            </p:cNvPr>
            <p:cNvGrpSpPr/>
            <p:nvPr/>
          </p:nvGrpSpPr>
          <p:grpSpPr>
            <a:xfrm>
              <a:off x="3914426" y="2500881"/>
              <a:ext cx="912918" cy="692023"/>
              <a:chOff x="3914426" y="2500881"/>
              <a:chExt cx="912918" cy="692023"/>
            </a:xfrm>
          </p:grpSpPr>
          <p:pic>
            <p:nvPicPr>
              <p:cNvPr id="32" name="图片 113">
                <a:extLst>
                  <a:ext uri="{FF2B5EF4-FFF2-40B4-BE49-F238E27FC236}">
                    <a16:creationId xmlns:a16="http://schemas.microsoft.com/office/drawing/2014/main" id="{422A078B-7A84-47FA-B323-0C8463D7E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426" y="2500881"/>
                <a:ext cx="912918" cy="692023"/>
              </a:xfrm>
              <a:prstGeom prst="rect">
                <a:avLst/>
              </a:prstGeom>
            </p:spPr>
          </p:pic>
          <p:sp>
            <p:nvSpPr>
              <p:cNvPr id="33" name="文本框 29">
                <a:extLst>
                  <a:ext uri="{FF2B5EF4-FFF2-40B4-BE49-F238E27FC236}">
                    <a16:creationId xmlns:a16="http://schemas.microsoft.com/office/drawing/2014/main" id="{042F0066-2E1B-41A5-8C05-9C0B6A7AF7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091" y="2554504"/>
                <a:ext cx="7542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solidFill>
                      <a:srgbClr val="FFC000"/>
                    </a:solidFill>
                    <a:latin typeface="Arial" panose="020B0604020202020204" pitchFamily="34" charset="0"/>
                    <a:ea typeface="思源黑体 CN Bold" panose="020B0800000000000000" pitchFamily="34" charset="-122"/>
                    <a:cs typeface="Arial" panose="020B0604020202020204" pitchFamily="34" charset="0"/>
                  </a:rPr>
                  <a:t>03</a:t>
                </a:r>
                <a:endParaRPr lang="zh-CN" altLang="en-US" sz="3200" dirty="0">
                  <a:solidFill>
                    <a:srgbClr val="FFC00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矩形 140">
            <a:extLst>
              <a:ext uri="{FF2B5EF4-FFF2-40B4-BE49-F238E27FC236}">
                <a16:creationId xmlns:a16="http://schemas.microsoft.com/office/drawing/2014/main" id="{D2641D76-E75A-4E96-AB83-443414D0AD45}"/>
              </a:ext>
            </a:extLst>
          </p:cNvPr>
          <p:cNvSpPr/>
          <p:nvPr/>
        </p:nvSpPr>
        <p:spPr>
          <a:xfrm>
            <a:off x="4290067" y="302240"/>
            <a:ext cx="31999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Kaleko 105 Round Bold" pitchFamily="2" charset="0"/>
                <a:ea typeface="思源黑体 CN Bold" panose="020B0800000000000000" pitchFamily="34" charset="-122"/>
              </a:rPr>
              <a:t>MỤC TIÊU</a:t>
            </a:r>
            <a:endParaRPr lang="zh-CN" altLang="en-US" sz="4800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Kaleko 105 Round Bold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89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72" y="-194931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30430"/>
              </p:ext>
            </p:extLst>
          </p:nvPr>
        </p:nvGraphicFramePr>
        <p:xfrm>
          <a:off x="894737" y="2047952"/>
          <a:ext cx="10213197" cy="3313563"/>
        </p:xfrm>
        <a:graphic>
          <a:graphicData uri="http://schemas.openxmlformats.org/drawingml/2006/table">
            <a:tbl>
              <a:tblPr/>
              <a:tblGrid>
                <a:gridCol w="119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10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= 0,1 dam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92"/>
          <p:cNvSpPr txBox="1">
            <a:spLocks noChangeArrowheads="1"/>
          </p:cNvSpPr>
          <p:nvPr/>
        </p:nvSpPr>
        <p:spPr bwMode="auto">
          <a:xfrm>
            <a:off x="3520346" y="2740103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cs typeface="Arial" panose="020B0604020202020204" pitchFamily="34" charset="0"/>
              </a:rPr>
              <a:t>hm</a:t>
            </a: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2430574" y="273345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km</a:t>
            </a:r>
          </a:p>
        </p:txBody>
      </p:sp>
      <p:sp>
        <p:nvSpPr>
          <p:cNvPr id="17" name="Text Box 94"/>
          <p:cNvSpPr txBox="1">
            <a:spLocks noChangeArrowheads="1"/>
          </p:cNvSpPr>
          <p:nvPr/>
        </p:nvSpPr>
        <p:spPr bwMode="auto">
          <a:xfrm>
            <a:off x="9127332" y="2751251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cm</a:t>
            </a:r>
          </a:p>
        </p:txBody>
      </p:sp>
      <p:sp>
        <p:nvSpPr>
          <p:cNvPr id="18" name="Text Box 95"/>
          <p:cNvSpPr txBox="1">
            <a:spLocks noChangeArrowheads="1"/>
          </p:cNvSpPr>
          <p:nvPr/>
        </p:nvSpPr>
        <p:spPr bwMode="auto">
          <a:xfrm>
            <a:off x="10279946" y="2724500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mm</a:t>
            </a:r>
          </a:p>
        </p:txBody>
      </p:sp>
      <p:sp>
        <p:nvSpPr>
          <p:cNvPr id="19" name="Text Box 96"/>
          <p:cNvSpPr txBox="1">
            <a:spLocks noChangeArrowheads="1"/>
          </p:cNvSpPr>
          <p:nvPr/>
        </p:nvSpPr>
        <p:spPr bwMode="auto">
          <a:xfrm>
            <a:off x="4628930" y="3238148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2010317" y="3208608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km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3779229" y="310016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6"/>
          <p:cNvSpPr txBox="1">
            <a:spLocks noChangeArrowheads="1"/>
          </p:cNvSpPr>
          <p:nvPr/>
        </p:nvSpPr>
        <p:spPr bwMode="auto">
          <a:xfrm>
            <a:off x="3214278" y="3223233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hm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dam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km</a:t>
            </a: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7501314" y="3246652"/>
            <a:ext cx="1354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1dm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cm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m</a:t>
            </a:r>
          </a:p>
        </p:txBody>
      </p:sp>
      <p:sp>
        <p:nvSpPr>
          <p:cNvPr id="24" name="Text Box 108"/>
          <p:cNvSpPr txBox="1">
            <a:spLocks noChangeArrowheads="1"/>
          </p:cNvSpPr>
          <p:nvPr/>
        </p:nvSpPr>
        <p:spPr bwMode="auto">
          <a:xfrm>
            <a:off x="8831898" y="3267579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dm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10186144" y="3335336"/>
            <a:ext cx="1305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mm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cm</a:t>
            </a:r>
          </a:p>
        </p:txBody>
      </p:sp>
      <p:pic>
        <p:nvPicPr>
          <p:cNvPr id="33" name="Picture 32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2431207" y="4821680"/>
            <a:ext cx="405594" cy="491860"/>
          </a:xfrm>
          <a:prstGeom prst="rect">
            <a:avLst/>
          </a:prstGeom>
        </p:spPr>
      </p:pic>
      <p:pic>
        <p:nvPicPr>
          <p:cNvPr id="34" name="Picture 3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5083233" y="4852886"/>
            <a:ext cx="405594" cy="491860"/>
          </a:xfrm>
          <a:prstGeom prst="rect">
            <a:avLst/>
          </a:prstGeom>
        </p:spPr>
      </p:pic>
      <p:pic>
        <p:nvPicPr>
          <p:cNvPr id="35" name="Picture 34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9360372" y="4834101"/>
            <a:ext cx="405594" cy="491860"/>
          </a:xfrm>
          <a:prstGeom prst="rect">
            <a:avLst/>
          </a:prstGeom>
        </p:spPr>
      </p:pic>
      <p:pic>
        <p:nvPicPr>
          <p:cNvPr id="37" name="Picture 36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7975860" y="4857725"/>
            <a:ext cx="405594" cy="491860"/>
          </a:xfrm>
          <a:prstGeom prst="rect">
            <a:avLst/>
          </a:prstGeom>
        </p:spPr>
      </p:pic>
      <p:pic>
        <p:nvPicPr>
          <p:cNvPr id="38" name="Picture 3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3690025" y="4866642"/>
            <a:ext cx="405594" cy="491860"/>
          </a:xfrm>
          <a:prstGeom prst="rect">
            <a:avLst/>
          </a:prstGeom>
        </p:spPr>
      </p:pic>
      <p:pic>
        <p:nvPicPr>
          <p:cNvPr id="39" name="Picture 38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10496639" y="4845775"/>
            <a:ext cx="405594" cy="491860"/>
          </a:xfrm>
          <a:prstGeom prst="rect">
            <a:avLst/>
          </a:prstGeom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175869" y="592231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2467176" y="588152"/>
            <a:ext cx="6934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Bài</a:t>
            </a:r>
            <a:r>
              <a:rPr lang="en-US" altLang="en-US" sz="2400" b="1" dirty="0">
                <a:cs typeface="Arial" panose="020B0604020202020204" pitchFamily="34" charset="0"/>
              </a:rPr>
              <a:t> 1: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a. </a:t>
            </a:r>
            <a:r>
              <a:rPr lang="en-US" altLang="en-US" sz="2400" b="1" dirty="0" err="1"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đầy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độ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dài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29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accessory, umbrella, dar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2377" y="5290457"/>
            <a:ext cx="1828800" cy="1828800"/>
          </a:xfrm>
          <a:prstGeom prst="rect">
            <a:avLst/>
          </a:prstGeom>
        </p:spPr>
      </p:pic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72" y="-194931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44425"/>
              </p:ext>
            </p:extLst>
          </p:nvPr>
        </p:nvGraphicFramePr>
        <p:xfrm>
          <a:off x="802740" y="2165732"/>
          <a:ext cx="10213197" cy="3313563"/>
        </p:xfrm>
        <a:graphic>
          <a:graphicData uri="http://schemas.openxmlformats.org/drawingml/2006/table">
            <a:tbl>
              <a:tblPr/>
              <a:tblGrid>
                <a:gridCol w="119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06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10 hg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0,1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92"/>
          <p:cNvSpPr txBox="1">
            <a:spLocks noChangeArrowheads="1"/>
          </p:cNvSpPr>
          <p:nvPr/>
        </p:nvSpPr>
        <p:spPr bwMode="auto">
          <a:xfrm>
            <a:off x="3595268" y="2825767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tạ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2237104" y="2841965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tấn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7" name="Text Box 94"/>
          <p:cNvSpPr txBox="1">
            <a:spLocks noChangeArrowheads="1"/>
          </p:cNvSpPr>
          <p:nvPr/>
        </p:nvSpPr>
        <p:spPr bwMode="auto">
          <a:xfrm>
            <a:off x="9035335" y="2869031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dag</a:t>
            </a:r>
          </a:p>
        </p:txBody>
      </p:sp>
      <p:sp>
        <p:nvSpPr>
          <p:cNvPr id="18" name="Text Box 95"/>
          <p:cNvSpPr txBox="1">
            <a:spLocks noChangeArrowheads="1"/>
          </p:cNvSpPr>
          <p:nvPr/>
        </p:nvSpPr>
        <p:spPr bwMode="auto">
          <a:xfrm>
            <a:off x="10327330" y="2883969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g</a:t>
            </a:r>
          </a:p>
        </p:txBody>
      </p:sp>
      <p:sp>
        <p:nvSpPr>
          <p:cNvPr id="19" name="Text Box 96"/>
          <p:cNvSpPr txBox="1">
            <a:spLocks noChangeArrowheads="1"/>
          </p:cNvSpPr>
          <p:nvPr/>
        </p:nvSpPr>
        <p:spPr bwMode="auto">
          <a:xfrm>
            <a:off x="4490289" y="3371448"/>
            <a:ext cx="16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yến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1933360" y="3378673"/>
            <a:ext cx="14000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tấn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3687232" y="321794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6"/>
          <p:cNvSpPr txBox="1">
            <a:spLocks noChangeArrowheads="1"/>
          </p:cNvSpPr>
          <p:nvPr/>
        </p:nvSpPr>
        <p:spPr bwMode="auto">
          <a:xfrm>
            <a:off x="3111164" y="3359721"/>
            <a:ext cx="15137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tạ</a:t>
            </a: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yến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</a:t>
            </a:r>
            <a:r>
              <a:rPr lang="en-US" alt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tấn</a:t>
            </a:r>
            <a:endParaRPr lang="en-US" alt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7431474" y="3367524"/>
            <a:ext cx="15205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hg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dag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kg</a:t>
            </a:r>
          </a:p>
        </p:txBody>
      </p:sp>
      <p:sp>
        <p:nvSpPr>
          <p:cNvPr id="24" name="Text Box 108"/>
          <p:cNvSpPr txBox="1">
            <a:spLocks noChangeArrowheads="1"/>
          </p:cNvSpPr>
          <p:nvPr/>
        </p:nvSpPr>
        <p:spPr bwMode="auto">
          <a:xfrm>
            <a:off x="8730378" y="3374984"/>
            <a:ext cx="149996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dag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10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hg</a:t>
            </a:r>
          </a:p>
        </p:txBody>
      </p:sp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10145569" y="3367524"/>
            <a:ext cx="1305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1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= 0,1 dag</a:t>
            </a:r>
          </a:p>
        </p:txBody>
      </p:sp>
      <p:pic>
        <p:nvPicPr>
          <p:cNvPr id="33" name="Picture 32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2339210" y="4939460"/>
            <a:ext cx="405594" cy="491860"/>
          </a:xfrm>
          <a:prstGeom prst="rect">
            <a:avLst/>
          </a:prstGeom>
        </p:spPr>
      </p:pic>
      <p:pic>
        <p:nvPicPr>
          <p:cNvPr id="34" name="Picture 3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4991236" y="4970666"/>
            <a:ext cx="405594" cy="491860"/>
          </a:xfrm>
          <a:prstGeom prst="rect">
            <a:avLst/>
          </a:prstGeom>
        </p:spPr>
      </p:pic>
      <p:pic>
        <p:nvPicPr>
          <p:cNvPr id="35" name="Picture 34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9268375" y="4951881"/>
            <a:ext cx="405594" cy="491860"/>
          </a:xfrm>
          <a:prstGeom prst="rect">
            <a:avLst/>
          </a:prstGeom>
        </p:spPr>
      </p:pic>
      <p:pic>
        <p:nvPicPr>
          <p:cNvPr id="37" name="Picture 36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7883863" y="4975505"/>
            <a:ext cx="405594" cy="491860"/>
          </a:xfrm>
          <a:prstGeom prst="rect">
            <a:avLst/>
          </a:prstGeom>
        </p:spPr>
      </p:pic>
      <p:pic>
        <p:nvPicPr>
          <p:cNvPr id="38" name="Picture 3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3598028" y="4984422"/>
            <a:ext cx="405594" cy="491860"/>
          </a:xfrm>
          <a:prstGeom prst="rect">
            <a:avLst/>
          </a:prstGeom>
        </p:spPr>
      </p:pic>
      <p:pic>
        <p:nvPicPr>
          <p:cNvPr id="39" name="Picture 38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 rot="379561">
            <a:off x="10404642" y="4963555"/>
            <a:ext cx="405594" cy="491860"/>
          </a:xfrm>
          <a:prstGeom prst="rect">
            <a:avLst/>
          </a:prstGeom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175869" y="592231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2467176" y="588152"/>
            <a:ext cx="77825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Bài</a:t>
            </a:r>
            <a:r>
              <a:rPr lang="en-US" altLang="en-US" sz="2400" b="1" dirty="0">
                <a:cs typeface="Arial" panose="020B0604020202020204" pitchFamily="34" charset="0"/>
              </a:rPr>
              <a:t> 1: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cs typeface="Arial" panose="020B0604020202020204" pitchFamily="34" charset="0"/>
              </a:rPr>
              <a:t>b. </a:t>
            </a:r>
            <a:r>
              <a:rPr lang="en-US" altLang="en-US" sz="2400" b="1" dirty="0" err="1"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đầy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đủ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khối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lượng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sau</a:t>
            </a:r>
            <a:r>
              <a:rPr lang="en-US" altLang="en-US" sz="2400" b="1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81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81753" y="3201192"/>
            <a:ext cx="2905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gấp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7262" y="3201192"/>
            <a:ext cx="3159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bé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mấy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hơn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liền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33126" y="3551307"/>
            <a:ext cx="3719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#9Slide05 SVNClementine" panose="020F0502020204030203" pitchFamily="34" charset="0"/>
                <a:cs typeface="Arial" panose="020B0604020202020204" pitchFamily="34" charset="0"/>
              </a:rPr>
              <a:t>liền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SVNClementine" panose="020F0502020204030203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170C3C-ACA1-427D-865D-9A528003FF95}"/>
                  </a:ext>
                </a:extLst>
              </p:cNvPr>
              <p:cNvSpPr txBox="1"/>
              <p:nvPr/>
            </p:nvSpPr>
            <p:spPr>
              <a:xfrm>
                <a:off x="6736691" y="3238976"/>
                <a:ext cx="3702726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Đơn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200" b="1" dirty="0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#9Slide05 SVNClementine" panose="020F0502020204030203" pitchFamily="34" charset="0"/>
                    <a:cs typeface="Arial" panose="020B0604020202020204" pitchFamily="34" charset="0"/>
                  </a:rPr>
                  <a:t>liền</a:t>
                </a:r>
                <a:endParaRPr lang="en-US" sz="3200" b="1" dirty="0">
                  <a:solidFill>
                    <a:srgbClr val="FF0066"/>
                  </a:solidFill>
                  <a:latin typeface="#9Slide05 SVNClementine" panose="020F0502020204030203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170C3C-ACA1-427D-865D-9A528003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691" y="3238976"/>
                <a:ext cx="3702726" cy="1296124"/>
              </a:xfrm>
              <a:prstGeom prst="rect">
                <a:avLst/>
              </a:prstGeom>
              <a:blipFill>
                <a:blip r:embed="rId8"/>
                <a:stretch>
                  <a:fillRect l="-4112" b="-14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571" y="3199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92433" y="5290457"/>
            <a:ext cx="1828800" cy="1828800"/>
          </a:xfrm>
          <a:prstGeom prst="rect">
            <a:avLst/>
          </a:prstGeom>
        </p:spPr>
      </p:pic>
      <p:sp>
        <p:nvSpPr>
          <p:cNvPr id="15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2208728" y="448216"/>
            <a:ext cx="7646404" cy="1041638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17" name="Text Box 83"/>
          <p:cNvSpPr txBox="1">
            <a:spLocks noChangeArrowheads="1"/>
          </p:cNvSpPr>
          <p:nvPr/>
        </p:nvSpPr>
        <p:spPr bwMode="auto">
          <a:xfrm>
            <a:off x="2333482" y="550246"/>
            <a:ext cx="77825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đọ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dài</a:t>
            </a:r>
            <a:r>
              <a:rPr lang="en-US" altLang="en-US" sz="2400" b="1" dirty="0">
                <a:cs typeface="Arial" panose="020B0604020202020204" pitchFamily="34" charset="0"/>
              </a:rPr>
              <a:t> (</a:t>
            </a:r>
            <a:r>
              <a:rPr lang="en-US" altLang="en-US" sz="2400" b="1" dirty="0" err="1">
                <a:cs typeface="Arial" panose="020B0604020202020204" pitchFamily="34" charset="0"/>
              </a:rPr>
              <a:t>hoặc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bảng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đơn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vị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đo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khối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lượng</a:t>
            </a:r>
            <a:r>
              <a:rPr lang="en-US" altLang="en-US" sz="2400" b="1" dirty="0"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6173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0389" y="1175181"/>
            <a:ext cx="11749273" cy="5278576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2863760" y="7597"/>
            <a:ext cx="5893384" cy="79119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r="55169" b="47066"/>
          <a:stretch>
            <a:fillRect/>
          </a:stretch>
        </p:blipFill>
        <p:spPr>
          <a:xfrm>
            <a:off x="6092173" y="1702878"/>
            <a:ext cx="710882" cy="8562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1" t="4603" r="83334" b="37015"/>
          <a:stretch>
            <a:fillRect/>
          </a:stretch>
        </p:blipFill>
        <p:spPr>
          <a:xfrm rot="21375158">
            <a:off x="11357938" y="3714334"/>
            <a:ext cx="726251" cy="10425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0" t="2302" r="34456" b="44764"/>
          <a:stretch>
            <a:fillRect/>
          </a:stretch>
        </p:blipFill>
        <p:spPr>
          <a:xfrm rot="587771">
            <a:off x="3380631" y="3193775"/>
            <a:ext cx="1193497" cy="16403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 t="-5371" r="5975" b="52437"/>
          <a:stretch>
            <a:fillRect/>
          </a:stretch>
        </p:blipFill>
        <p:spPr>
          <a:xfrm>
            <a:off x="3464122" y="2388518"/>
            <a:ext cx="920553" cy="11088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8" t="52177" r="1193" b="-5111"/>
          <a:stretch>
            <a:fillRect/>
          </a:stretch>
        </p:blipFill>
        <p:spPr>
          <a:xfrm>
            <a:off x="3561095" y="4371173"/>
            <a:ext cx="920553" cy="1108848"/>
          </a:xfrm>
          <a:prstGeom prst="rect">
            <a:avLst/>
          </a:prstGeom>
        </p:spPr>
      </p:pic>
      <p:pic>
        <p:nvPicPr>
          <p:cNvPr id="3080" name="Picture 8" descr="Chim sâu -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5" y="5090900"/>
            <a:ext cx="2449856" cy="18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39">
            <a:off x="3682121" y="5352364"/>
            <a:ext cx="1155512" cy="117584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92" y="5013280"/>
            <a:ext cx="2318955" cy="163966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61026" r="49019" b="-6042"/>
          <a:stretch>
            <a:fillRect/>
          </a:stretch>
        </p:blipFill>
        <p:spPr>
          <a:xfrm rot="20765614">
            <a:off x="9364312" y="5245557"/>
            <a:ext cx="1351501" cy="1607195"/>
          </a:xfrm>
          <a:prstGeom prst="rect">
            <a:avLst/>
          </a:prstGeom>
        </p:spPr>
      </p:pic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1493480" y="-508748"/>
            <a:ext cx="2299123" cy="22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 by lml9214 on 动效gif | Aesthetic gif, Overlays cute, Cute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095" y="-904090"/>
            <a:ext cx="3057779" cy="30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918765" flipH="1">
            <a:off x="-3087913" y="849164"/>
            <a:ext cx="2818272" cy="462010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9282713" y="-195038"/>
            <a:ext cx="2784846" cy="1474159"/>
            <a:chOff x="-1024834" y="556407"/>
            <a:chExt cx="2784846" cy="1474159"/>
          </a:xfrm>
        </p:grpSpPr>
        <p:sp>
          <p:nvSpPr>
            <p:cNvPr id="69" name="Rounded Rectangle 68"/>
            <p:cNvSpPr/>
            <p:nvPr/>
          </p:nvSpPr>
          <p:spPr>
            <a:xfrm>
              <a:off x="-259857" y="828124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800408" y="1333282"/>
            <a:ext cx="45137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2.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 (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387871" y="2044073"/>
            <a:ext cx="5827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a)</a:t>
            </a: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752943" y="2029463"/>
            <a:ext cx="6016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m =    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cm  =        mm     </a:t>
            </a: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677966" y="2781683"/>
            <a:ext cx="2799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1km =           m</a:t>
            </a:r>
          </a:p>
        </p:txBody>
      </p:sp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737345" y="3770350"/>
            <a:ext cx="2607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1kg =            g  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793766" y="4714507"/>
            <a:ext cx="2755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  kg</a:t>
            </a:r>
          </a:p>
        </p:txBody>
      </p:sp>
      <p:sp>
        <p:nvSpPr>
          <p:cNvPr id="77" name="Text Box 15"/>
          <p:cNvSpPr txBox="1">
            <a:spLocks noChangeArrowheads="1"/>
          </p:cNvSpPr>
          <p:nvPr/>
        </p:nvSpPr>
        <p:spPr bwMode="auto">
          <a:xfrm>
            <a:off x="6886581" y="2056051"/>
            <a:ext cx="644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7235455" y="2029463"/>
            <a:ext cx="4209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m =      dam =      dam</a:t>
            </a:r>
          </a:p>
        </p:txBody>
      </p:sp>
      <p:sp>
        <p:nvSpPr>
          <p:cNvPr id="79" name="Text Box 17"/>
          <p:cNvSpPr txBox="1">
            <a:spLocks noChangeArrowheads="1"/>
          </p:cNvSpPr>
          <p:nvPr/>
        </p:nvSpPr>
        <p:spPr bwMode="auto">
          <a:xfrm>
            <a:off x="7224751" y="2784165"/>
            <a:ext cx="4976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m =           km =         km</a:t>
            </a:r>
          </a:p>
        </p:txBody>
      </p:sp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7340377" y="3637777"/>
            <a:ext cx="4426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g =           kg =          kg</a:t>
            </a:r>
          </a:p>
        </p:txBody>
      </p:sp>
      <p:sp>
        <p:nvSpPr>
          <p:cNvPr id="81" name="Text Box 19"/>
          <p:cNvSpPr txBox="1">
            <a:spLocks noChangeArrowheads="1"/>
          </p:cNvSpPr>
          <p:nvPr/>
        </p:nvSpPr>
        <p:spPr bwMode="auto">
          <a:xfrm>
            <a:off x="7184356" y="4728747"/>
            <a:ext cx="4748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1 kg =          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 =          </a:t>
            </a:r>
            <a:r>
              <a:rPr lang="en-US" altLang="en-US" sz="2800" dirty="0" err="1">
                <a:solidFill>
                  <a:srgbClr val="002060"/>
                </a:solidFill>
                <a:cs typeface="Arial" panose="020B0604020202020204" pitchFamily="34" charset="0"/>
              </a:rPr>
              <a:t>tấn</a:t>
            </a: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8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107458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" name="Equation" r:id="rId18" imgW="114151" imgH="215619" progId="Equation.3">
                  <p:embed/>
                </p:oleObj>
              </mc:Choice>
              <mc:Fallback>
                <p:oleObj name="Equation" r:id="rId18" imgW="114151" imgH="215619" progId="Equation.3">
                  <p:embed/>
                  <p:pic>
                    <p:nvPicPr>
                      <p:cNvPr id="6157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469944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Equation" r:id="rId20" imgW="114151" imgH="215619" progId="Equation.3">
                  <p:embed/>
                </p:oleObj>
              </mc:Choice>
              <mc:Fallback>
                <p:oleObj name="Equation" r:id="rId20" imgW="114151" imgH="215619" progId="Equation.3">
                  <p:embed/>
                  <p:pic>
                    <p:nvPicPr>
                      <p:cNvPr id="615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205404"/>
              </p:ext>
            </p:extLst>
          </p:nvPr>
        </p:nvGraphicFramePr>
        <p:xfrm>
          <a:off x="5650017" y="329082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Equation" r:id="rId21" imgW="114151" imgH="215619" progId="Equation.3">
                  <p:embed/>
                </p:oleObj>
              </mc:Choice>
              <mc:Fallback>
                <p:oleObj name="Equation" r:id="rId21" imgW="114151" imgH="215619" progId="Equation.3">
                  <p:embed/>
                  <p:pic>
                    <p:nvPicPr>
                      <p:cNvPr id="615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017" y="329082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 Box 25"/>
          <p:cNvSpPr txBox="1">
            <a:spLocks noChangeArrowheads="1"/>
          </p:cNvSpPr>
          <p:nvPr/>
        </p:nvSpPr>
        <p:spPr bwMode="auto">
          <a:xfrm>
            <a:off x="3050338" y="2016472"/>
            <a:ext cx="848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</a:p>
        </p:txBody>
      </p:sp>
      <p:sp>
        <p:nvSpPr>
          <p:cNvPr id="86" name="Text Box 26"/>
          <p:cNvSpPr txBox="1">
            <a:spLocks noChangeArrowheads="1"/>
          </p:cNvSpPr>
          <p:nvPr/>
        </p:nvSpPr>
        <p:spPr bwMode="auto">
          <a:xfrm>
            <a:off x="4598855" y="2029911"/>
            <a:ext cx="1060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7" name="Text Box 27"/>
          <p:cNvSpPr txBox="1">
            <a:spLocks noChangeArrowheads="1"/>
          </p:cNvSpPr>
          <p:nvPr/>
        </p:nvSpPr>
        <p:spPr bwMode="auto">
          <a:xfrm>
            <a:off x="1789349" y="2775052"/>
            <a:ext cx="1124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1819595" y="3772157"/>
            <a:ext cx="1106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1987018" y="4734030"/>
            <a:ext cx="1042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90" name="Text Box 31"/>
          <p:cNvSpPr txBox="1">
            <a:spLocks noChangeArrowheads="1"/>
          </p:cNvSpPr>
          <p:nvPr/>
        </p:nvSpPr>
        <p:spPr bwMode="auto">
          <a:xfrm>
            <a:off x="7612167" y="2408178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2" name="Text Box 33"/>
          <p:cNvSpPr txBox="1">
            <a:spLocks noChangeArrowheads="1"/>
          </p:cNvSpPr>
          <p:nvPr/>
        </p:nvSpPr>
        <p:spPr bwMode="auto">
          <a:xfrm>
            <a:off x="6410425" y="492955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 Box 35"/>
          <p:cNvSpPr txBox="1">
            <a:spLocks noChangeArrowheads="1"/>
          </p:cNvSpPr>
          <p:nvPr/>
        </p:nvSpPr>
        <p:spPr bwMode="auto">
          <a:xfrm>
            <a:off x="10009848" y="2775712"/>
            <a:ext cx="1204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 </a:t>
            </a:r>
          </a:p>
        </p:txBody>
      </p:sp>
      <p:sp>
        <p:nvSpPr>
          <p:cNvPr id="96" name="Text Box 38"/>
          <p:cNvSpPr txBox="1">
            <a:spLocks noChangeArrowheads="1"/>
          </p:cNvSpPr>
          <p:nvPr/>
        </p:nvSpPr>
        <p:spPr bwMode="auto">
          <a:xfrm>
            <a:off x="9975679" y="3642631"/>
            <a:ext cx="1081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</a:t>
            </a:r>
          </a:p>
        </p:txBody>
      </p:sp>
      <p:sp>
        <p:nvSpPr>
          <p:cNvPr id="97" name="Text Box 39"/>
          <p:cNvSpPr txBox="1">
            <a:spLocks noChangeArrowheads="1"/>
          </p:cNvSpPr>
          <p:nvPr/>
        </p:nvSpPr>
        <p:spPr bwMode="auto">
          <a:xfrm>
            <a:off x="2430567" y="2268478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9" name="Text Box 41"/>
          <p:cNvSpPr txBox="1">
            <a:spLocks noChangeArrowheads="1"/>
          </p:cNvSpPr>
          <p:nvPr/>
        </p:nvSpPr>
        <p:spPr bwMode="auto">
          <a:xfrm>
            <a:off x="10145421" y="4746742"/>
            <a:ext cx="1248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0,001 </a:t>
            </a:r>
          </a:p>
        </p:txBody>
      </p:sp>
      <p:sp>
        <p:nvSpPr>
          <p:cNvPr id="100" name="Text Box 42"/>
          <p:cNvSpPr txBox="1">
            <a:spLocks noChangeArrowheads="1"/>
          </p:cNvSpPr>
          <p:nvPr/>
        </p:nvSpPr>
        <p:spPr bwMode="auto">
          <a:xfrm>
            <a:off x="2506767" y="234467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Text Box 43"/>
          <p:cNvSpPr txBox="1">
            <a:spLocks noChangeArrowheads="1"/>
          </p:cNvSpPr>
          <p:nvPr/>
        </p:nvSpPr>
        <p:spPr bwMode="auto">
          <a:xfrm>
            <a:off x="1651685" y="2026387"/>
            <a:ext cx="636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" name="Text Box 44"/>
          <p:cNvSpPr txBox="1">
            <a:spLocks noChangeArrowheads="1"/>
          </p:cNvSpPr>
          <p:nvPr/>
        </p:nvSpPr>
        <p:spPr bwMode="auto">
          <a:xfrm>
            <a:off x="9803338" y="2044073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0,1  </a:t>
            </a:r>
          </a:p>
        </p:txBody>
      </p:sp>
      <p:pic>
        <p:nvPicPr>
          <p:cNvPr id="103" name="Picture 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6959" y="5171671"/>
            <a:ext cx="731248" cy="51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249" y="2052342"/>
            <a:ext cx="869329" cy="57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08880" y="1818509"/>
                <a:ext cx="320601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880" y="1818509"/>
                <a:ext cx="320601" cy="809452"/>
              </a:xfrm>
              <a:prstGeom prst="rect">
                <a:avLst/>
              </a:prstGeom>
              <a:blipFill>
                <a:blip r:embed="rId27"/>
                <a:stretch>
                  <a:fillRect r="-24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766" y="2602318"/>
            <a:ext cx="894524" cy="894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34120" y="2552683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20" y="2552683"/>
                <a:ext cx="894476" cy="80945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8422772" y="3355284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772" y="3355284"/>
                <a:ext cx="894476" cy="80945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389104" y="4554347"/>
                <a:ext cx="89447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104" y="4554347"/>
                <a:ext cx="894476" cy="80945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39961 -0.5370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1484 -0.3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6094 -0.2759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43034 -0.1046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81432 -0.5342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59609 -0.40254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3541 L 0.10378 -0.02083 C 0.12526 0.02778 0.15782 0.05394 0.19193 0.05394 C 0.23073 0.05394 0.26185 0.02778 0.28334 -0.02083 L 0.38737 -0.23541 " pathEditMode="relative" rAng="0" ptsTypes="AAAAA">
                                      <p:cBhvr>
                                        <p:cTn id="20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361 L 0.04153 0.0338 C 0.05026 0.04676 0.06328 0.05394 0.07695 0.05394 C 0.09245 0.05394 0.10495 0.04676 0.11367 0.0338 L 0.15534 -0.02361 " pathEditMode="relative" rAng="0" ptsTypes="AAAAA">
                                      <p:cBhvr>
                                        <p:cTn id="2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88" grpId="0"/>
      <p:bldP spid="89" grpId="0"/>
      <p:bldP spid="94" grpId="0"/>
      <p:bldP spid="96" grpId="0"/>
      <p:bldP spid="99" grpId="0"/>
      <p:bldP spid="101" grpId="0"/>
      <p:bldP spid="102" grpId="0"/>
      <p:bldP spid="2" grpId="0"/>
      <p:bldP spid="6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hả Diều Vào Mùa Xuân Hình ảnh | Định dạng hình ảnh PSD 401003741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5590" y="8020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0" y="-225417"/>
            <a:ext cx="9325279" cy="530352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645731" y="287953"/>
            <a:ext cx="5977040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3: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870843" y="1490212"/>
            <a:ext cx="731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a)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314215" y="1578269"/>
            <a:ext cx="7066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5285 m =       km         m =           km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1404242" y="2257322"/>
            <a:ext cx="828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1827 m = ……km …… m = …,……km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1480442" y="3018590"/>
            <a:ext cx="828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2063 m = ……km  ……m = ….,……km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1556642" y="3856790"/>
            <a:ext cx="76757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702 m = …km ……m = ….,……km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3233249" y="2222255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4388994" y="220822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827</a:t>
            </a: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5916780" y="225150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1,827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3278678" y="2971339"/>
            <a:ext cx="73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4511081" y="2990309"/>
            <a:ext cx="852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63</a:t>
            </a: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111186" y="3005959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2,063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3064321" y="3791663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943460" y="3792722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702</a:t>
            </a: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5546695" y="3835660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0,702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3079537" y="1559229"/>
            <a:ext cx="487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4127908" y="1569874"/>
            <a:ext cx="974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285</a:t>
            </a: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>
            <a:off x="5663627" y="1569874"/>
            <a:ext cx="1218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5,285</a:t>
            </a:r>
          </a:p>
        </p:txBody>
      </p:sp>
    </p:spTree>
    <p:extLst>
      <p:ext uri="{BB962C8B-B14F-4D97-AF65-F5344CB8AC3E}">
        <p14:creationId xmlns:p14="http://schemas.microsoft.com/office/powerpoint/2010/main" val="7536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1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2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3FE33E01-7071-4805-A2ED-A1A1DB0F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9923" y="0"/>
            <a:ext cx="12192001" cy="6858000"/>
          </a:xfrm>
          <a:prstGeom prst="rect">
            <a:avLst/>
          </a:prstGeom>
        </p:spPr>
      </p:pic>
      <p:pic>
        <p:nvPicPr>
          <p:cNvPr id="19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299" y="5519079"/>
            <a:ext cx="2137731" cy="1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082218" y="2010412"/>
            <a:ext cx="5406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693891" y="2033882"/>
            <a:ext cx="5225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34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 = ... m…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 = …,... m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476875" y="2794583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786 cm = … m  …cm = …,… m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476875" y="3615389"/>
            <a:ext cx="6126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408 cm = …   m …cm = …,…m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188617" y="2010412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3953102" y="1995293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160314" y="2732889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991475" y="2747516"/>
            <a:ext cx="630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86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5366081" y="2019146"/>
            <a:ext cx="979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3,4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480843" y="2791556"/>
            <a:ext cx="1376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7,86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188616" y="3557855"/>
            <a:ext cx="450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4225802" y="3568322"/>
            <a:ext cx="31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5578163" y="3598886"/>
            <a:ext cx="1278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4,08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92680" y="356038"/>
            <a:ext cx="856012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cs typeface="Arial" panose="020B0604020202020204" pitchFamily="34" charset="0"/>
              </a:rPr>
              <a:t> 3: </a:t>
            </a:r>
            <a:r>
              <a:rPr lang="en-US" altLang="en-US" sz="2800" b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vàochỗ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4399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6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11"/>
            <a:ext cx="12179807" cy="6842477"/>
          </a:xfrm>
          <a:prstGeom prst="rect">
            <a:avLst/>
          </a:prstGeom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01399" y="63299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5082401" y="-27911"/>
            <a:ext cx="7552944" cy="4034645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98373" y="802464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c)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307974" y="878664"/>
            <a:ext cx="599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6258 g =      kg          g =             kg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307974" y="1640664"/>
            <a:ext cx="5755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2065 g = … kg … g = …,…   kg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139583" y="2333666"/>
            <a:ext cx="6152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8047 kg = … </a:t>
            </a:r>
            <a:r>
              <a:rPr lang="en-US" altLang="en-US" sz="2800" b="1" dirty="0" err="1">
                <a:solidFill>
                  <a:srgbClr val="DE6614"/>
                </a:solidFill>
                <a:cs typeface="Arial" panose="020B0604020202020204" pitchFamily="34" charset="0"/>
              </a:rPr>
              <a:t>tấn</a:t>
            </a:r>
            <a:r>
              <a:rPr lang="en-US" altLang="en-US" sz="2800" b="1" dirty="0">
                <a:solidFill>
                  <a:srgbClr val="DE6614"/>
                </a:solidFill>
                <a:cs typeface="Arial" panose="020B0604020202020204" pitchFamily="34" charset="0"/>
              </a:rPr>
              <a:t> … kg = ..,…   </a:t>
            </a:r>
            <a:r>
              <a:rPr lang="en-US" altLang="en-US" sz="2800" b="1" dirty="0" err="1">
                <a:solidFill>
                  <a:srgbClr val="DE6614"/>
                </a:solidFill>
                <a:cs typeface="Arial" panose="020B0604020202020204" pitchFamily="34" charset="0"/>
              </a:rPr>
              <a:t>tấn</a:t>
            </a:r>
            <a:endParaRPr lang="en-US" altLang="en-US" sz="2800" b="1" dirty="0">
              <a:solidFill>
                <a:srgbClr val="DE6614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7821119" y="878664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8819031" y="888088"/>
            <a:ext cx="793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258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0342576" y="878664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6,258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7897765" y="1568065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758648" y="1604790"/>
            <a:ext cx="595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65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0014281" y="1643721"/>
            <a:ext cx="109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2,065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7914315" y="2282580"/>
            <a:ext cx="496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8896564" y="2282580"/>
            <a:ext cx="694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47</a:t>
            </a: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10214449" y="2328130"/>
            <a:ext cx="1339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8,047</a:t>
            </a: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3" y="5518203"/>
            <a:ext cx="4401086" cy="1446616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0" y="-21261"/>
            <a:ext cx="856012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cs typeface="Arial" panose="020B0604020202020204" pitchFamily="34" charset="0"/>
              </a:rPr>
              <a:t> 3: </a:t>
            </a:r>
            <a:r>
              <a:rPr lang="en-US" altLang="en-US" sz="2800" b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vàochỗ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mẫu</a:t>
            </a:r>
            <a:r>
              <a:rPr lang="en-US" altLang="en-US" sz="2800" b="1" dirty="0"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5597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快乐过暑假安全不放假动态PPT模板"/>
  <p:tag name="INKNOELEADERBOARD" val="-2577694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716</Words>
  <Application>Microsoft Office PowerPoint</Application>
  <PresentationFormat>Widescreen</PresentationFormat>
  <Paragraphs>172</Paragraphs>
  <Slides>11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#9Slide03 Kaleko 105 Round Bold</vt:lpstr>
      <vt:lpstr>Arial</vt:lpstr>
      <vt:lpstr>#9Slide05 Edwardian</vt:lpstr>
      <vt:lpstr>#9Slide05 Pateglamt Script</vt:lpstr>
      <vt:lpstr>#9Slide02 Noi dung dai</vt:lpstr>
      <vt:lpstr>Times New Roman</vt:lpstr>
      <vt:lpstr>inpin heiti</vt:lpstr>
      <vt:lpstr>等线 Light</vt:lpstr>
      <vt:lpstr>Cambria Math</vt:lpstr>
      <vt:lpstr>#9Slide05 SVNClementine</vt:lpstr>
      <vt:lpstr>Calibri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卡通小学生快乐过暑假安全不放假动态PPT模板</dc:title>
  <dc:creator>Administrator</dc:creator>
  <cp:lastModifiedBy>Vũ Kim Ngân (420001771)</cp:lastModifiedBy>
  <cp:revision>136</cp:revision>
  <dcterms:created xsi:type="dcterms:W3CDTF">2020-07-09T13:29:37Z</dcterms:created>
  <dcterms:modified xsi:type="dcterms:W3CDTF">2022-03-31T17:07:48Z</dcterms:modified>
</cp:coreProperties>
</file>