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84" r:id="rId4"/>
    <p:sldId id="259" r:id="rId5"/>
    <p:sldId id="276" r:id="rId6"/>
    <p:sldId id="277" r:id="rId7"/>
    <p:sldId id="278" r:id="rId8"/>
    <p:sldId id="279" r:id="rId9"/>
    <p:sldId id="262" r:id="rId10"/>
    <p:sldId id="263" r:id="rId11"/>
    <p:sldId id="280" r:id="rId12"/>
    <p:sldId id="267" r:id="rId13"/>
    <p:sldId id="264" r:id="rId14"/>
    <p:sldId id="260" r:id="rId15"/>
    <p:sldId id="269" r:id="rId16"/>
    <p:sldId id="282" r:id="rId17"/>
    <p:sldId id="285" r:id="rId18"/>
    <p:sldId id="286" r:id="rId19"/>
    <p:sldId id="283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Caveat Bold" panose="00000800000000000000" pitchFamily="2" charset="0"/>
      <p:regular r:id="rId26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Bol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332F"/>
    <a:srgbClr val="FBE09D"/>
    <a:srgbClr val="FFCC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62" y="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18" Type="http://schemas.openxmlformats.org/officeDocument/2006/relationships/image" Target="../media/image3.svg"/><Relationship Id="rId3" Type="http://schemas.openxmlformats.org/officeDocument/2006/relationships/image" Target="../media/image80.png"/><Relationship Id="rId21" Type="http://schemas.openxmlformats.org/officeDocument/2006/relationships/image" Target="../media/image96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17" Type="http://schemas.openxmlformats.org/officeDocument/2006/relationships/image" Target="../media/image22.png"/><Relationship Id="rId2" Type="http://schemas.openxmlformats.org/officeDocument/2006/relationships/image" Target="../media/image79.jpg"/><Relationship Id="rId16" Type="http://schemas.openxmlformats.org/officeDocument/2006/relationships/image" Target="../media/image93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5" Type="http://schemas.openxmlformats.org/officeDocument/2006/relationships/image" Target="../media/image92.svg"/><Relationship Id="rId23" Type="http://schemas.openxmlformats.org/officeDocument/2006/relationships/image" Target="../media/image14.sv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image" Target="../media/image91.png"/><Relationship Id="rId22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9.svg"/><Relationship Id="rId18" Type="http://schemas.openxmlformats.org/officeDocument/2006/relationships/image" Target="../media/image93.png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4.svg"/><Relationship Id="rId12" Type="http://schemas.openxmlformats.org/officeDocument/2006/relationships/image" Target="../media/image98.png"/><Relationship Id="rId17" Type="http://schemas.openxmlformats.org/officeDocument/2006/relationships/image" Target="../media/image92.svg"/><Relationship Id="rId2" Type="http://schemas.openxmlformats.org/officeDocument/2006/relationships/image" Target="../media/image79.jpg"/><Relationship Id="rId16" Type="http://schemas.openxmlformats.org/officeDocument/2006/relationships/image" Target="../media/image91.pn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24" Type="http://schemas.openxmlformats.org/officeDocument/2006/relationships/image" Target="../media/image101.png"/><Relationship Id="rId5" Type="http://schemas.openxmlformats.org/officeDocument/2006/relationships/image" Target="../media/image82.svg"/><Relationship Id="rId15" Type="http://schemas.openxmlformats.org/officeDocument/2006/relationships/image" Target="../media/image90.svg"/><Relationship Id="rId23" Type="http://schemas.openxmlformats.org/officeDocument/2006/relationships/image" Target="../media/image96.svg"/><Relationship Id="rId10" Type="http://schemas.openxmlformats.org/officeDocument/2006/relationships/image" Target="../media/image87.png"/><Relationship Id="rId19" Type="http://schemas.openxmlformats.org/officeDocument/2006/relationships/image" Target="../media/image22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image" Target="../media/image89.png"/><Relationship Id="rId22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13.svg"/><Relationship Id="rId18" Type="http://schemas.openxmlformats.org/officeDocument/2006/relationships/image" Target="../media/image116.png"/><Relationship Id="rId3" Type="http://schemas.openxmlformats.org/officeDocument/2006/relationships/image" Target="../media/image103.png"/><Relationship Id="rId21" Type="http://schemas.openxmlformats.org/officeDocument/2006/relationships/image" Target="../media/image118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3.svg"/><Relationship Id="rId2" Type="http://schemas.openxmlformats.org/officeDocument/2006/relationships/image" Target="../media/image102.jpeg"/><Relationship Id="rId16" Type="http://schemas.openxmlformats.org/officeDocument/2006/relationships/image" Target="../media/image2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11" Type="http://schemas.openxmlformats.org/officeDocument/2006/relationships/image" Target="../media/image111.svg"/><Relationship Id="rId5" Type="http://schemas.openxmlformats.org/officeDocument/2006/relationships/image" Target="../media/image105.pn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9.png"/><Relationship Id="rId4" Type="http://schemas.openxmlformats.org/officeDocument/2006/relationships/image" Target="../media/image104.sv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31.png"/><Relationship Id="rId18" Type="http://schemas.openxmlformats.org/officeDocument/2006/relationships/image" Target="../media/image135.sv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17" Type="http://schemas.openxmlformats.org/officeDocument/2006/relationships/image" Target="../media/image134.png"/><Relationship Id="rId2" Type="http://schemas.openxmlformats.org/officeDocument/2006/relationships/image" Target="../media/image120.jpe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45.png"/><Relationship Id="rId10" Type="http://schemas.openxmlformats.org/officeDocument/2006/relationships/image" Target="../media/image128.svg"/><Relationship Id="rId4" Type="http://schemas.openxmlformats.org/officeDocument/2006/relationships/image" Target="../media/image122.svg"/><Relationship Id="rId9" Type="http://schemas.openxmlformats.org/officeDocument/2006/relationships/image" Target="../media/image127.png"/><Relationship Id="rId14" Type="http://schemas.openxmlformats.org/officeDocument/2006/relationships/image" Target="../media/image1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13" Type="http://schemas.openxmlformats.org/officeDocument/2006/relationships/image" Target="../media/image148.svg"/><Relationship Id="rId18" Type="http://schemas.openxmlformats.org/officeDocument/2006/relationships/image" Target="../media/image153.png"/><Relationship Id="rId26" Type="http://schemas.openxmlformats.org/officeDocument/2006/relationships/image" Target="../media/image14.svg"/><Relationship Id="rId3" Type="http://schemas.openxmlformats.org/officeDocument/2006/relationships/image" Target="../media/image137.png"/><Relationship Id="rId21" Type="http://schemas.openxmlformats.org/officeDocument/2006/relationships/image" Target="../media/image156.svg"/><Relationship Id="rId7" Type="http://schemas.openxmlformats.org/officeDocument/2006/relationships/image" Target="../media/image141.png"/><Relationship Id="rId12" Type="http://schemas.openxmlformats.org/officeDocument/2006/relationships/image" Target="../media/image147.png"/><Relationship Id="rId17" Type="http://schemas.openxmlformats.org/officeDocument/2006/relationships/image" Target="../media/image152.svg"/><Relationship Id="rId25" Type="http://schemas.openxmlformats.org/officeDocument/2006/relationships/image" Target="../media/image160.png"/><Relationship Id="rId2" Type="http://schemas.openxmlformats.org/officeDocument/2006/relationships/image" Target="../media/image136.jpe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29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6.png"/><Relationship Id="rId24" Type="http://schemas.openxmlformats.org/officeDocument/2006/relationships/image" Target="../media/image159.png"/><Relationship Id="rId5" Type="http://schemas.openxmlformats.org/officeDocument/2006/relationships/image" Target="../media/image139.png"/><Relationship Id="rId15" Type="http://schemas.openxmlformats.org/officeDocument/2006/relationships/image" Target="../media/image150.svg"/><Relationship Id="rId23" Type="http://schemas.openxmlformats.org/officeDocument/2006/relationships/image" Target="../media/image158.svg"/><Relationship Id="rId28" Type="http://schemas.openxmlformats.org/officeDocument/2006/relationships/image" Target="../media/image76.png"/><Relationship Id="rId10" Type="http://schemas.openxmlformats.org/officeDocument/2006/relationships/image" Target="../media/image144.svg"/><Relationship Id="rId19" Type="http://schemas.openxmlformats.org/officeDocument/2006/relationships/image" Target="../media/image154.svg"/><Relationship Id="rId4" Type="http://schemas.openxmlformats.org/officeDocument/2006/relationships/image" Target="../media/image138.svg"/><Relationship Id="rId9" Type="http://schemas.openxmlformats.org/officeDocument/2006/relationships/image" Target="../media/image143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Relationship Id="rId27" Type="http://schemas.openxmlformats.org/officeDocument/2006/relationships/image" Target="../media/image1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20.png"/><Relationship Id="rId3" Type="http://schemas.openxmlformats.org/officeDocument/2006/relationships/image" Target="../media/image81.png"/><Relationship Id="rId7" Type="http://schemas.openxmlformats.org/officeDocument/2006/relationships/image" Target="../media/image165.png"/><Relationship Id="rId12" Type="http://schemas.openxmlformats.org/officeDocument/2006/relationships/image" Target="../media/image139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76.png"/><Relationship Id="rId5" Type="http://schemas.openxmlformats.org/officeDocument/2006/relationships/image" Target="../media/image163.png"/><Relationship Id="rId15" Type="http://schemas.openxmlformats.org/officeDocument/2006/relationships/image" Target="../media/image3.svg"/><Relationship Id="rId10" Type="http://schemas.openxmlformats.org/officeDocument/2006/relationships/image" Target="../media/image168.png"/><Relationship Id="rId4" Type="http://schemas.openxmlformats.org/officeDocument/2006/relationships/image" Target="../media/image82.svg"/><Relationship Id="rId9" Type="http://schemas.openxmlformats.org/officeDocument/2006/relationships/image" Target="../media/image16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image" Target="../media/image163.png"/><Relationship Id="rId7" Type="http://schemas.openxmlformats.org/officeDocument/2006/relationships/image" Target="../media/image139.png"/><Relationship Id="rId12" Type="http://schemas.openxmlformats.org/officeDocument/2006/relationships/image" Target="../media/image16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68.png"/><Relationship Id="rId5" Type="http://schemas.openxmlformats.org/officeDocument/2006/relationships/image" Target="../media/image166.png"/><Relationship Id="rId15" Type="http://schemas.openxmlformats.org/officeDocument/2006/relationships/image" Target="../media/image82.sv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image" Target="../media/image3.svg"/><Relationship Id="rId1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image" Target="../media/image163.png"/><Relationship Id="rId7" Type="http://schemas.openxmlformats.org/officeDocument/2006/relationships/image" Target="../media/image139.png"/><Relationship Id="rId12" Type="http://schemas.openxmlformats.org/officeDocument/2006/relationships/image" Target="../media/image16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68.png"/><Relationship Id="rId5" Type="http://schemas.openxmlformats.org/officeDocument/2006/relationships/image" Target="../media/image166.png"/><Relationship Id="rId15" Type="http://schemas.openxmlformats.org/officeDocument/2006/relationships/image" Target="../media/image82.sv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image" Target="../media/image3.svg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image" Target="../media/image163.png"/><Relationship Id="rId7" Type="http://schemas.openxmlformats.org/officeDocument/2006/relationships/image" Target="../media/image139.png"/><Relationship Id="rId12" Type="http://schemas.openxmlformats.org/officeDocument/2006/relationships/image" Target="../media/image16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68.png"/><Relationship Id="rId5" Type="http://schemas.openxmlformats.org/officeDocument/2006/relationships/image" Target="../media/image166.png"/><Relationship Id="rId15" Type="http://schemas.openxmlformats.org/officeDocument/2006/relationships/image" Target="../media/image82.sv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image" Target="../media/image3.svg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18" Type="http://schemas.openxmlformats.org/officeDocument/2006/relationships/image" Target="../media/image157.png"/><Relationship Id="rId26" Type="http://schemas.openxmlformats.org/officeDocument/2006/relationships/image" Target="../media/image43.svg"/><Relationship Id="rId3" Type="http://schemas.openxmlformats.org/officeDocument/2006/relationships/image" Target="../media/image136.jpeg"/><Relationship Id="rId21" Type="http://schemas.openxmlformats.org/officeDocument/2006/relationships/image" Target="../media/image135.svg"/><Relationship Id="rId7" Type="http://schemas.openxmlformats.org/officeDocument/2006/relationships/image" Target="../media/image139.png"/><Relationship Id="rId12" Type="http://schemas.openxmlformats.org/officeDocument/2006/relationships/image" Target="../media/image167.png"/><Relationship Id="rId17" Type="http://schemas.openxmlformats.org/officeDocument/2006/relationships/image" Target="../media/image58.png"/><Relationship Id="rId25" Type="http://schemas.openxmlformats.org/officeDocument/2006/relationships/image" Target="../media/image42.png"/><Relationship Id="rId2" Type="http://schemas.openxmlformats.org/officeDocument/2006/relationships/image" Target="../media/image79.jpg"/><Relationship Id="rId16" Type="http://schemas.openxmlformats.org/officeDocument/2006/relationships/image" Target="../media/image133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68.png"/><Relationship Id="rId24" Type="http://schemas.openxmlformats.org/officeDocument/2006/relationships/image" Target="../media/image38.png"/><Relationship Id="rId5" Type="http://schemas.openxmlformats.org/officeDocument/2006/relationships/image" Target="../media/image166.png"/><Relationship Id="rId15" Type="http://schemas.openxmlformats.org/officeDocument/2006/relationships/image" Target="../media/image171.png"/><Relationship Id="rId23" Type="http://schemas.openxmlformats.org/officeDocument/2006/relationships/image" Target="../media/image111.svg"/><Relationship Id="rId10" Type="http://schemas.openxmlformats.org/officeDocument/2006/relationships/image" Target="../media/image169.png"/><Relationship Id="rId19" Type="http://schemas.openxmlformats.org/officeDocument/2006/relationships/image" Target="../media/image158.svg"/><Relationship Id="rId4" Type="http://schemas.openxmlformats.org/officeDocument/2006/relationships/image" Target="../media/image163.png"/><Relationship Id="rId9" Type="http://schemas.openxmlformats.org/officeDocument/2006/relationships/image" Target="../media/image3.svg"/><Relationship Id="rId14" Type="http://schemas.openxmlformats.org/officeDocument/2006/relationships/image" Target="../media/image170.png"/><Relationship Id="rId22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svg"/><Relationship Id="rId18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17" Type="http://schemas.openxmlformats.org/officeDocument/2006/relationships/image" Target="../media/image31.png"/><Relationship Id="rId2" Type="http://schemas.openxmlformats.org/officeDocument/2006/relationships/image" Target="../media/image21.jp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3.svg"/><Relationship Id="rId9" Type="http://schemas.openxmlformats.org/officeDocument/2006/relationships/image" Target="../media/image27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3.svg"/><Relationship Id="rId1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21.jp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svg"/><Relationship Id="rId5" Type="http://schemas.openxmlformats.org/officeDocument/2006/relationships/image" Target="../media/image2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6.svg"/><Relationship Id="rId4" Type="http://schemas.openxmlformats.org/officeDocument/2006/relationships/image" Target="../media/image24.svg"/><Relationship Id="rId9" Type="http://schemas.openxmlformats.org/officeDocument/2006/relationships/image" Target="../media/image27.sv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3.svg"/><Relationship Id="rId1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21.jp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svg"/><Relationship Id="rId5" Type="http://schemas.openxmlformats.org/officeDocument/2006/relationships/image" Target="../media/image2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6.svg"/><Relationship Id="rId4" Type="http://schemas.openxmlformats.org/officeDocument/2006/relationships/image" Target="../media/image24.svg"/><Relationship Id="rId9" Type="http://schemas.openxmlformats.org/officeDocument/2006/relationships/image" Target="../media/image27.sv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3.svg"/><Relationship Id="rId1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21.jp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svg"/><Relationship Id="rId5" Type="http://schemas.openxmlformats.org/officeDocument/2006/relationships/image" Target="../media/image2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6.svg"/><Relationship Id="rId4" Type="http://schemas.openxmlformats.org/officeDocument/2006/relationships/image" Target="../media/image24.svg"/><Relationship Id="rId9" Type="http://schemas.openxmlformats.org/officeDocument/2006/relationships/image" Target="../media/image27.sv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3.svg"/><Relationship Id="rId1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21.jp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svg"/><Relationship Id="rId5" Type="http://schemas.openxmlformats.org/officeDocument/2006/relationships/image" Target="../media/image25.pn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19" Type="http://schemas.openxmlformats.org/officeDocument/2006/relationships/image" Target="../media/image6.svg"/><Relationship Id="rId4" Type="http://schemas.openxmlformats.org/officeDocument/2006/relationships/image" Target="../media/image24.svg"/><Relationship Id="rId9" Type="http://schemas.openxmlformats.org/officeDocument/2006/relationships/image" Target="../media/image27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4.png"/><Relationship Id="rId3" Type="http://schemas.openxmlformats.org/officeDocument/2006/relationships/image" Target="../media/image60.png"/><Relationship Id="rId21" Type="http://schemas.openxmlformats.org/officeDocument/2006/relationships/image" Target="../media/image77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image" Target="../media/image59.jpeg"/><Relationship Id="rId16" Type="http://schemas.openxmlformats.org/officeDocument/2006/relationships/image" Target="../media/image14.sv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5.sv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8258004" y="7640432"/>
            <a:ext cx="1519474" cy="1540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620621">
            <a:off x="2730227" y="3475079"/>
            <a:ext cx="3140713" cy="12689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6182">
            <a:off x="-1269493" y="5765336"/>
            <a:ext cx="5824154" cy="3953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781"/>
          <a:stretch>
            <a:fillRect/>
          </a:stretch>
        </p:blipFill>
        <p:spPr>
          <a:xfrm rot="-5057198">
            <a:off x="11322378" y="3497409"/>
            <a:ext cx="3066636" cy="120458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3006" y="4401920"/>
            <a:ext cx="5325379" cy="6008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395657" y="9258300"/>
            <a:ext cx="3302957" cy="1578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33313" y="833236"/>
            <a:ext cx="3629299" cy="1784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273302" y="-1322641"/>
            <a:ext cx="5206380" cy="28439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16449" y="-1721743"/>
            <a:ext cx="3020747" cy="28621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4057967" y="8208020"/>
            <a:ext cx="1519474" cy="1540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2725749" y="8710575"/>
            <a:ext cx="1661455" cy="16846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alphaModFix amt="65000"/>
          </a:blip>
          <a:srcRect/>
          <a:stretch>
            <a:fillRect/>
          </a:stretch>
        </p:blipFill>
        <p:spPr>
          <a:xfrm rot="-110512">
            <a:off x="6074611" y="5719579"/>
            <a:ext cx="6185562" cy="134747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12895" y="2548015"/>
            <a:ext cx="16721580" cy="2489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39"/>
              </a:lnSpc>
            </a:pPr>
            <a:r>
              <a:rPr lang="en-US" sz="16199" spc="485" dirty="0" err="1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6199" spc="485" dirty="0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199" spc="485" dirty="0" err="1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199" spc="485" dirty="0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199" spc="485" dirty="0" err="1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16199" spc="485" dirty="0">
              <a:solidFill>
                <a:srgbClr val="7052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562454" y="6191039"/>
            <a:ext cx="5375399" cy="5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3"/>
              </a:lnSpc>
            </a:pPr>
            <a:r>
              <a:rPr lang="en-US" sz="7200" spc="252">
                <a:solidFill>
                  <a:srgbClr val="895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113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568" y="6449487"/>
            <a:ext cx="1189764" cy="2640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866" y="6516120"/>
            <a:ext cx="1635024" cy="347558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9692653" y="7804521"/>
            <a:ext cx="1661455" cy="1684618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0328439" y="7752249"/>
            <a:ext cx="1661455" cy="1684618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7116644" y="8222301"/>
            <a:ext cx="1519474" cy="154065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508542" y="8494797"/>
            <a:ext cx="4206642" cy="19858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0065 -0.01319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71800" y="505670"/>
            <a:ext cx="13323091" cy="3151551"/>
            <a:chOff x="78827" y="-150124"/>
            <a:chExt cx="4506823" cy="1066080"/>
          </a:xfrm>
        </p:grpSpPr>
        <p:sp>
          <p:nvSpPr>
            <p:cNvPr id="4" name="Freeform 4"/>
            <p:cNvSpPr/>
            <p:nvPr/>
          </p:nvSpPr>
          <p:spPr>
            <a:xfrm>
              <a:off x="78827" y="-150124"/>
              <a:ext cx="4506823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958790" y="763026"/>
            <a:ext cx="13567343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a)Tính diện tích xung quanh và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2,5 m; chiều rộng 1,1 m; chiều cao 0,5 m.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50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800" spc="335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9574" y="253580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4149" y="-73065"/>
            <a:ext cx="2668397" cy="2658390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2,5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1,1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0,5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1377" y="4038341"/>
            <a:ext cx="13331669" cy="6047476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2000" y="4520191"/>
            <a:ext cx="12958646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(2,5 + 1,1) x 2 x 0,5 = 3,6 (m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 + (2,5 x 1,1 x 2) = 9,1 (m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3,6 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9,1 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44" y="-258201"/>
            <a:ext cx="3150809" cy="3150809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354362" y="1703910"/>
            <a:ext cx="1933638" cy="2093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2.09877E-6 C 0.01424 -0.02901 0.06415 -0.05787 0.08221 -0.05787 C 0.19306 -0.05787 0.30755 0.39367 0.30755 0.84537 C 0.30755 0.61775 0.36476 0.39367 0.4184 0.39367 C 0.47552 0.39367 0.52925 0.62114 0.52925 0.84537 C 0.52925 0.73318 0.55781 0.61775 0.58637 0.61775 C 0.61493 0.61775 0.64349 0.72979 0.64349 0.84537 C 0.64349 0.78719 0.65773 0.73318 0.67205 0.73318 C 0.68628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9401" y="505670"/>
            <a:ext cx="13319960" cy="3151551"/>
            <a:chOff x="-2001" y="-150124"/>
            <a:chExt cx="4374457" cy="1066080"/>
          </a:xfrm>
        </p:grpSpPr>
        <p:sp>
          <p:nvSpPr>
            <p:cNvPr id="4" name="Freeform 4"/>
            <p:cNvSpPr/>
            <p:nvPr/>
          </p:nvSpPr>
          <p:spPr>
            <a:xfrm>
              <a:off x="-2001" y="-150124"/>
              <a:ext cx="4374457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19400" y="723900"/>
            <a:ext cx="13250246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b)Tính diện tích xung quanh và diện tích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3 m; chiều rộng 15 dm; chiều cao 9 dm.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199" spc="335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147756" y="3563521"/>
            <a:ext cx="4204770" cy="451022"/>
            <a:chOff x="34033" y="738161"/>
            <a:chExt cx="5606361" cy="60136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1928" t="3229" r="32946"/>
            <a:stretch>
              <a:fillRect/>
            </a:stretch>
          </p:blipFill>
          <p:spPr>
            <a:xfrm>
              <a:off x="34033" y="738161"/>
              <a:ext cx="2909324" cy="6000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31941" t="8047" r="17489"/>
            <a:stretch>
              <a:fillRect/>
            </a:stretch>
          </p:blipFill>
          <p:spPr>
            <a:xfrm>
              <a:off x="2971528" y="769301"/>
              <a:ext cx="2668866" cy="57022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98620" y="280921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4400" y="-688693"/>
            <a:ext cx="2549144" cy="2539584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3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15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9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1377" y="4038340"/>
            <a:ext cx="13331669" cy="6487623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5504" y="4165248"/>
            <a:ext cx="12958646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Đổi: 3m = 30dm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 + 15) x 2 x 9 = 810 (dm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810 + (30 x 15 x 2) = 1710 (dm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810 dm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1710 dm</a:t>
            </a:r>
            <a:r>
              <a:rPr lang="en-US" sz="4400" spc="132" baseline="30000">
                <a:solidFill>
                  <a:srgbClr val="F6E9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264" y="-479987"/>
            <a:ext cx="2724776" cy="2724776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15495217" y="841986"/>
            <a:ext cx="2894035" cy="28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6 C 0.01424 -0.02901 0.06415 -0.05787 0.08221 -0.05787 C 0.19306 -0.05787 0.30755 0.39368 0.30755 0.84537 C 0.30755 0.61775 0.36476 0.39368 0.4184 0.39368 C 0.47552 0.39368 0.52925 0.62114 0.52925 0.84537 C 0.52925 0.73318 0.55781 0.61775 0.58637 0.61775 C 0.61493 0.61775 0.64349 0.72979 0.64349 0.84537 C 0.64349 0.78719 0.65773 0.73318 0.67205 0.73318 C 0.68629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61198" y="4651892"/>
            <a:ext cx="3924396" cy="1530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368" y="2646617"/>
            <a:ext cx="4241978" cy="23171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237004" y="5718396"/>
            <a:ext cx="7254472" cy="6329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b="30437"/>
          <a:stretch>
            <a:fillRect/>
          </a:stretch>
        </p:blipFill>
        <p:spPr>
          <a:xfrm>
            <a:off x="3047980" y="1805095"/>
            <a:ext cx="12192041" cy="696508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26686" y="5860218"/>
            <a:ext cx="903642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600" i="1">
                <a:solidFill>
                  <a:srgbClr val="C84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mỗi kết quả tìm được Kiến sẽ tìm thấy một viên kẹo.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92679" y="3156320"/>
            <a:ext cx="9483641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 kẹo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21826" y="-1453973"/>
            <a:ext cx="3454633" cy="3441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821999" y="8482740"/>
            <a:ext cx="4649880" cy="26504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042">
            <a:off x="15869736" y="6078258"/>
            <a:ext cx="3711352" cy="2913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79208" flipH="1">
            <a:off x="13441542" y="7806168"/>
            <a:ext cx="1709410" cy="17332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69795" y="9188609"/>
            <a:ext cx="4067103" cy="2318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65522" y="1457718"/>
            <a:ext cx="2756957" cy="6947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36141" flipH="1">
            <a:off x="-1636968" y="-686518"/>
            <a:ext cx="4397994" cy="1715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2813" y="4430496"/>
            <a:ext cx="2801267" cy="59546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952" y="-1187146"/>
            <a:ext cx="1921324" cy="4649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985" y="5374337"/>
            <a:ext cx="1587450" cy="35235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335" y="-1540582"/>
            <a:ext cx="1597031" cy="3544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0.36458 -0.0199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1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82716E-6 L 0.06536 0.09954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83951E-6 L -0.04192 0.09584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8.64198E-7 L -0.27014 0.12037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7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88282" y="2603470"/>
            <a:ext cx="12311436" cy="5429695"/>
            <a:chOff x="0" y="0"/>
            <a:chExt cx="4164609" cy="18367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4609" cy="1836712"/>
            </a:xfrm>
            <a:custGeom>
              <a:avLst/>
              <a:gdLst/>
              <a:ahLst/>
              <a:cxnLst/>
              <a:rect l="l" t="t" r="r" b="b"/>
              <a:pathLst>
                <a:path w="4164609" h="1836712">
                  <a:moveTo>
                    <a:pt x="4040149" y="1836712"/>
                  </a:moveTo>
                  <a:lnTo>
                    <a:pt x="124460" y="1836712"/>
                  </a:lnTo>
                  <a:cubicBezTo>
                    <a:pt x="55880" y="1836712"/>
                    <a:pt x="0" y="1780832"/>
                    <a:pt x="0" y="17122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712252"/>
                  </a:lnTo>
                  <a:cubicBezTo>
                    <a:pt x="4164609" y="1780832"/>
                    <a:pt x="4108729" y="1836712"/>
                    <a:pt x="4040149" y="1836712"/>
                  </a:cubicBezTo>
                  <a:close/>
                </a:path>
              </a:pathLst>
            </a:custGeom>
            <a:solidFill>
              <a:srgbClr val="EDE9D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319" r="66" b="2812"/>
          <a:stretch>
            <a:fillRect/>
          </a:stretch>
        </p:blipFill>
        <p:spPr>
          <a:xfrm>
            <a:off x="6376131" y="193702"/>
            <a:ext cx="4951013" cy="8170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859431" y="376807"/>
            <a:ext cx="3998268" cy="50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  <a:spcBef>
                <a:spcPct val="0"/>
              </a:spcBef>
            </a:pPr>
            <a:r>
              <a:rPr lang="en-US" sz="4299" spc="343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9915" y="5650594"/>
            <a:ext cx="1656708" cy="122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5697">
            <a:off x="15148750" y="-580625"/>
            <a:ext cx="4030600" cy="15719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064226" y="886849"/>
            <a:ext cx="5626570" cy="30735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786536">
            <a:off x="-472059" y="6459363"/>
            <a:ext cx="1704921" cy="6670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88059">
            <a:off x="17254221" y="3879091"/>
            <a:ext cx="1457972" cy="570432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444" b="31324"/>
          <a:stretch>
            <a:fillRect/>
          </a:stretch>
        </p:blipFill>
        <p:spPr>
          <a:xfrm>
            <a:off x="-149936" y="7962849"/>
            <a:ext cx="18742690" cy="277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5400" b="1" i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𝟖𝟔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𝟕𝟓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i="0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5400" b="1" baseline="300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60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77778" r="-101452" b="-4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155932" r="-101452" b="-337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576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291787" r="-101452" b="-2845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460952" r="-101452" b="-1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800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560952" r="-101452" b="-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6446804" y="5194721"/>
            <a:ext cx="1629418" cy="23508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9412957" y="2874252"/>
            <a:ext cx="2038437" cy="259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6237443" y="8105248"/>
            <a:ext cx="2518617" cy="1447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9147909" y="6909688"/>
            <a:ext cx="2798803" cy="1486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75641" b="35871"/>
          <a:stretch/>
        </p:blipFill>
        <p:spPr>
          <a:xfrm>
            <a:off x="9422925" y="7914049"/>
            <a:ext cx="2059630" cy="16660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44512" r="13621" b="37265"/>
          <a:stretch/>
        </p:blipFill>
        <p:spPr>
          <a:xfrm>
            <a:off x="6352948" y="6748198"/>
            <a:ext cx="2287605" cy="1524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94540" y="6824399"/>
            <a:ext cx="2563884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13040495" y="8160931"/>
            <a:ext cx="2886128" cy="152400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766990" y="5445872"/>
            <a:ext cx="2680644" cy="4430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DA9FCB-4C3F-4181-9352-86CA59AB040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64846" r="-6027" b="14006"/>
          <a:stretch/>
        </p:blipFill>
        <p:spPr>
          <a:xfrm>
            <a:off x="13047738" y="5780370"/>
            <a:ext cx="3377774" cy="1300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79 C 0.01007 -0.00433 0.04575 -0.01544 0.05859 -0.01544 C 0.13767 -0.01544 0.21936 0.15848 0.21936 0.33287 C 0.21936 0.24506 0.26007 0.15848 0.29835 0.15848 C 0.33906 0.15848 0.37734 0.24629 0.37734 0.33287 C 0.37734 0.2895 0.39774 0.24506 0.41814 0.24506 C 0.43845 0.24506 0.45885 0.28811 0.45885 0.33287 C 0.45885 0.31034 0.46901 0.2895 0.47925 0.2895 C 0.48941 0.2895 0.49965 0.31188 0.49965 0.33287 C 0.49965 0.32145 0.50469 0.31034 0.50981 0.31034 C 0.51241 0.31034 0.51996 0.32145 0.51996 0.33287 C 0.51996 0.327 0.52274 0.32145 0.52509 0.32145 C 0.52509 0.32284 0.53021 0.327 0.53021 0.33287 C 0.53021 0.32993 0.53021 0.327 0.5329 0.327 C 0.5329 0.32839 0.5355 0.32993 0.5355 0.33287 C 0.5355 0.33148 0.5355 0.32993 0.5355 0.32855 C 0.53819 0.32855 0.53819 0.32993 0.53819 0.33148 C 0.5408 0.33148 0.5408 0.33009 0.5408 0.32855 C 0.54358 0.32855 0.54358 0.32993 0.54358 0.33148 " pathEditMode="relative" rAng="0" ptsTypes="AAAAAAAAAAAAAAAAA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2114 C 0.00642 0.00247 0.02899 -0.01605 0.03707 -0.01605 C 0.08707 -0.01605 0.1388 0.27438 0.1388 0.56482 C 0.1388 0.41852 0.16458 0.27438 0.1888 0.27438 C 0.21458 0.27438 0.2388 0.42053 0.2388 0.56482 C 0.2388 0.49259 0.25174 0.41852 0.26458 0.41852 C 0.27752 0.41852 0.29036 0.49059 0.29036 0.56482 C 0.29036 0.52747 0.29679 0.49259 0.30321 0.49259 C 0.30972 0.49259 0.31615 0.52994 0.31615 0.56482 C 0.31615 0.54614 0.31936 0.52747 0.32257 0.52747 C 0.3243 0.52747 0.32899 0.54614 0.32899 0.56482 C 0.32899 0.5554 0.33073 0.54614 0.33229 0.54614 C 0.33229 0.5483 0.3355 0.5554 0.3355 0.56482 C 0.3355 0.56003 0.3355 0.5554 0.33715 0.5554 C 0.33715 0.55756 0.3388 0.56003 0.3388 0.56482 C 0.3388 0.56266 0.3388 0.56003 0.3388 0.55787 C 0.34054 0.55787 0.34054 0.56003 0.34054 0.56266 C 0.34219 0.56266 0.34219 0.5605 0.34219 0.55787 C 0.34392 0.55787 0.34392 0.56003 0.34392 0.56266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6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0278 C 0.00547 -0.00663 0.02491 -0.01605 0.03186 -0.01605 C 0.07483 -0.01605 0.11927 0.13056 0.11927 0.27732 C 0.11927 0.2034 0.14141 0.13056 0.16224 0.13056 C 0.18437 0.13056 0.20521 0.20448 0.20521 0.27732 C 0.20521 0.2409 0.21623 0.2034 0.22734 0.2034 C 0.23837 0.2034 0.24948 0.23982 0.24948 0.27732 C 0.24948 0.25833 0.25503 0.2409 0.2605 0.2409 C 0.26606 0.2409 0.27161 0.25972 0.27161 0.27732 C 0.27161 0.26775 0.27439 0.25833 0.27717 0.25833 C 0.27856 0.25833 0.28273 0.26775 0.28273 0.27732 C 0.28273 0.27253 0.28411 0.26775 0.28542 0.26775 C 0.28542 0.26898 0.28819 0.27253 0.28819 0.27732 C 0.28819 0.27485 0.28819 0.27253 0.28967 0.27253 C 0.28967 0.27361 0.29115 0.27485 0.29115 0.27732 C 0.29115 0.27608 0.29115 0.27485 0.29115 0.27377 C 0.29253 0.27377 0.29253 0.27485 0.29253 0.27608 C 0.29401 0.27608 0.29401 0.275 0.29401 0.27377 C 0.29549 0.27377 0.29549 0.27485 0.29549 0.27608 " pathEditMode="relative" rAng="0" ptsTypes="AAAAAAAAAAAAAAAAA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54 C 0.00954 -0.00879 0.04305 -0.01605 0.05512 -0.01605 C 0.12942 -0.01605 0.20625 0.09692 0.20625 0.21003 C 0.20625 0.15309 0.24461 0.09692 0.28064 0.09692 C 0.31892 0.09692 0.35494 0.15386 0.35494 0.21003 C 0.35494 0.18195 0.37404 0.15309 0.39323 0.15309 C 0.41241 0.15309 0.43151 0.18102 0.43151 0.21003 C 0.43151 0.19537 0.44114 0.18195 0.45069 0.18195 C 0.46024 0.18195 0.46987 0.19645 0.46987 0.21003 C 0.46987 0.20263 0.47465 0.19537 0.47942 0.19537 C 0.48194 0.19537 0.48897 0.20263 0.48897 0.21003 C 0.48897 0.20633 0.49149 0.20263 0.49375 0.20263 C 0.49375 0.20355 0.49861 0.20633 0.49861 0.21003 C 0.49861 0.20818 0.49861 0.20633 0.50104 0.20633 C 0.50104 0.2071 0.50355 0.20818 0.50355 0.21003 C 0.50355 0.20911 0.50355 0.20818 0.50355 0.20726 C 0.50607 0.20726 0.50607 0.20818 0.50607 0.20911 C 0.50859 0.20911 0.50859 0.20834 0.50859 0.20726 C 0.51111 0.20726 0.51111 0.20818 0.51111 0.20911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818 C 0.01015 -0.01219 0.04592 -0.01605 0.05885 -0.01605 C 0.13819 -0.01605 0.22022 0.0463 0.22022 0.1088 C 0.22022 0.07732 0.26111 0.0463 0.29948 0.0463 C 0.34045 0.0463 0.37882 0.07778 0.37882 0.1088 C 0.37882 0.09321 0.3993 0.07732 0.4197 0.07732 C 0.44019 0.07732 0.46067 0.09275 0.46067 0.1088 C 0.46067 0.10077 0.47083 0.09321 0.48107 0.09321 C 0.49132 0.09321 0.50156 0.10124 0.50156 0.1088 C 0.50156 0.10479 0.50659 0.10077 0.51171 0.10077 C 0.51441 0.10077 0.52196 0.10479 0.52196 0.1088 C 0.52196 0.10679 0.52465 0.10479 0.52708 0.10479 C 0.52708 0.10525 0.5322 0.10679 0.5322 0.1088 C 0.5322 0.10772 0.5322 0.10679 0.53489 0.10679 C 0.53489 0.10726 0.5375 0.10772 0.5375 0.1088 C 0.5375 0.10834 0.5375 0.10772 0.5375 0.10726 C 0.54019 0.10726 0.54019 0.10772 0.54019 0.10834 C 0.54288 0.10834 0.54288 0.10787 0.54288 0.10726 C 0.54557 0.10726 0.54557 0.10772 0.54557 0.10834 " pathEditMode="relative" rAng="0" ptsTypes="AAAAAAAAAAAAAAAAA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633 C 0.00651 -0.01127 0.02934 -0.01605 0.03758 -0.01605 C 0.08828 -0.01605 0.14062 0.06003 0.14062 0.13626 C 0.14062 0.09784 0.16675 0.06003 0.19132 0.06003 C 0.21745 0.06003 0.24201 0.09846 0.24201 0.13626 C 0.24201 0.11728 0.25503 0.09784 0.26814 0.09784 C 0.28116 0.09784 0.29427 0.11667 0.29427 0.13626 C 0.29427 0.12639 0.30078 0.11728 0.30729 0.11728 C 0.3138 0.11728 0.3204 0.127 0.3204 0.13626 C 0.3204 0.13133 0.32361 0.12639 0.32691 0.12639 C 0.32864 0.12639 0.33342 0.13133 0.33342 0.13626 C 0.33342 0.13379 0.33515 0.13133 0.33672 0.13133 C 0.33672 0.13179 0.33993 0.13379 0.33993 0.13626 C 0.33993 0.13503 0.33993 0.13379 0.34166 0.13379 C 0.34166 0.13426 0.3434 0.13503 0.3434 0.13626 C 0.3434 0.13565 0.3434 0.13503 0.3434 0.13441 C 0.34505 0.13441 0.34505 0.13503 0.34505 0.13565 C 0.34679 0.13565 0.34679 0.13503 0.34679 0.13441 C 0.34852 0.13441 0.34852 0.13503 0.34852 0.135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555 C 0.00382 -0.0108 0.01745 -0.01605 0.02231 -0.01605 C 0.05243 -0.01605 0.08359 0.06621 0.08359 0.14861 C 0.08359 0.1071 0.09905 0.06621 0.11372 0.06621 C 0.12917 0.06621 0.14384 0.10772 0.14384 0.14861 C 0.14384 0.12809 0.15156 0.1071 0.15929 0.1071 C 0.1671 0.1071 0.17483 0.12747 0.17483 0.14861 C 0.17483 0.13797 0.17873 0.12809 0.18264 0.12809 C 0.18646 0.12809 0.19037 0.13874 0.19037 0.14861 C 0.19037 0.14321 0.19228 0.13797 0.19427 0.13797 C 0.19523 0.13797 0.19809 0.14321 0.19809 0.14861 C 0.19809 0.14584 0.19913 0.14321 0.20009 0.14321 C 0.20009 0.14383 0.202 0.14584 0.202 0.14861 C 0.202 0.14722 0.202 0.14584 0.20304 0.14584 C 0.20304 0.14645 0.20408 0.14722 0.20408 0.14861 C 0.20408 0.148 0.20408 0.14722 0.20408 0.14661 C 0.20504 0.14661 0.20504 0.14722 0.20504 0.148 C 0.20608 0.148 0.20608 0.14738 0.20608 0.14661 C 0.20712 0.14661 0.20712 0.14722 0.20712 0.148 " pathEditMode="relative" rAng="0" ptsTypes="AAAAAAAAAAAAAAAAA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1991 C 0.00364 -0.01806 0.0164 -0.01605 0.021 -0.01605 C 0.0493 -0.01605 0.07856 -0.04506 0.07856 -0.07408 C 0.07856 -0.05957 0.09314 -0.04506 0.10685 -0.04506 C 0.12144 -0.04506 0.13515 -0.05972 0.13515 -0.07408 C 0.13515 -0.06698 0.14245 -0.05957 0.14974 -0.05957 C 0.15703 -0.05957 0.16432 -0.06667 0.16432 -0.07408 C 0.16432 -0.07037 0.16805 -0.06698 0.1717 -0.06698 C 0.17534 -0.06698 0.17899 -0.07068 0.17899 -0.07408 C 0.17899 -0.07222 0.18081 -0.07037 0.18264 -0.07037 C 0.18359 -0.07037 0.18628 -0.07222 0.18628 -0.07408 C 0.18628 -0.07315 0.18724 -0.07222 0.1881 -0.07222 C 0.1881 -0.07253 0.18993 -0.07315 0.18993 -0.07408 C 0.18993 -0.07361 0.18993 -0.07315 0.19088 -0.07315 C 0.19088 -0.07346 0.19184 -0.07361 0.19184 -0.07408 C 0.19184 -0.07392 0.19184 -0.07361 0.19184 -0.07346 C 0.19279 -0.07346 0.19279 -0.07361 0.19279 -0.07392 C 0.19375 -0.07392 0.19375 -0.07377 0.19375 -0.07346 C 0.1947 -0.07346 0.1947 -0.07361 0.1947 -0.07392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1" y="-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5909" y="1811748"/>
            <a:ext cx="10391494" cy="5156790"/>
            <a:chOff x="0" y="0"/>
            <a:chExt cx="2995910" cy="1744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5910" cy="1744396"/>
            </a:xfrm>
            <a:custGeom>
              <a:avLst/>
              <a:gdLst/>
              <a:ahLst/>
              <a:cxnLst/>
              <a:rect l="l" t="t" r="r" b="b"/>
              <a:pathLst>
                <a:path w="2995910" h="1744396">
                  <a:moveTo>
                    <a:pt x="2871450" y="1744395"/>
                  </a:moveTo>
                  <a:lnTo>
                    <a:pt x="124460" y="1744395"/>
                  </a:lnTo>
                  <a:cubicBezTo>
                    <a:pt x="55880" y="1744395"/>
                    <a:pt x="0" y="1688516"/>
                    <a:pt x="0" y="1619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71450" y="0"/>
                  </a:lnTo>
                  <a:cubicBezTo>
                    <a:pt x="2940030" y="0"/>
                    <a:pt x="2995910" y="55880"/>
                    <a:pt x="2995910" y="124460"/>
                  </a:cubicBezTo>
                  <a:lnTo>
                    <a:pt x="2995910" y="1619936"/>
                  </a:lnTo>
                  <a:cubicBezTo>
                    <a:pt x="2995910" y="1688516"/>
                    <a:pt x="2940030" y="1744396"/>
                    <a:pt x="2871450" y="1744396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8691" y="7943862"/>
            <a:ext cx="3110321" cy="9058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0009" y="7943862"/>
            <a:ext cx="3110321" cy="905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140359">
            <a:off x="13166347" y="6287808"/>
            <a:ext cx="2712611" cy="85268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08698" y="8212085"/>
            <a:ext cx="2412377" cy="43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spc="303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08981" y="8212105"/>
            <a:ext cx="2412377" cy="437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u="none" spc="303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39962" y="8232066"/>
            <a:ext cx="1251343" cy="39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0"/>
              </a:lnSpc>
              <a:spcBef>
                <a:spcPct val="0"/>
              </a:spcBef>
            </a:pPr>
            <a:r>
              <a:rPr lang="en-US" sz="3412" spc="272">
                <a:solidFill>
                  <a:srgbClr val="575A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23013" y="2285935"/>
            <a:ext cx="599929" cy="59009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74641">
            <a:off x="16637791" y="3970450"/>
            <a:ext cx="631518" cy="62116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35695">
            <a:off x="10935160" y="6964089"/>
            <a:ext cx="1495854" cy="15095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03980" y="2021298"/>
            <a:ext cx="509795" cy="4690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rcRect l="5580"/>
          <a:stretch>
            <a:fillRect/>
          </a:stretch>
        </p:blipFill>
        <p:spPr>
          <a:xfrm rot="-84276">
            <a:off x="-4099286" y="-4741762"/>
            <a:ext cx="8719444" cy="64296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-180591" y="-679630"/>
            <a:ext cx="5600306" cy="32201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68282" y="2021298"/>
            <a:ext cx="509795" cy="46901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6683711" y="-679630"/>
            <a:ext cx="5600306" cy="32201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508235" y="7321812"/>
            <a:ext cx="2995750" cy="303751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306675">
            <a:off x="1244225" y="3030774"/>
            <a:ext cx="558208" cy="69128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9658">
            <a:off x="15908485" y="2322373"/>
            <a:ext cx="612244" cy="97959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alphaModFix amt="7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3792"/>
          <a:stretch>
            <a:fillRect/>
          </a:stretch>
        </p:blipFill>
        <p:spPr>
          <a:xfrm>
            <a:off x="4500151" y="1508979"/>
            <a:ext cx="2967198" cy="569707"/>
          </a:xfrm>
          <a:prstGeom prst="rect">
            <a:avLst/>
          </a:prstGeom>
        </p:spPr>
      </p:pic>
      <p:sp>
        <p:nvSpPr>
          <p:cNvPr id="31" name="TextBox 8"/>
          <p:cNvSpPr txBox="1"/>
          <p:nvPr/>
        </p:nvSpPr>
        <p:spPr>
          <a:xfrm>
            <a:off x="1295400" y="2247900"/>
            <a:ext cx="9483641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 cành hoa</a:t>
            </a: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0072" y="1463367"/>
            <a:ext cx="2783877" cy="2556106"/>
          </a:xfrm>
          <a:prstGeom prst="rect">
            <a:avLst/>
          </a:prstGeom>
        </p:spPr>
      </p:pic>
      <p:pic>
        <p:nvPicPr>
          <p:cNvPr id="33" name="Picture 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8297285" y="1099290"/>
            <a:ext cx="3608880" cy="2978830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641939" y="4543086"/>
            <a:ext cx="5415396" cy="5447171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008981" y="7357471"/>
            <a:ext cx="2385644" cy="1517866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flipH="1">
            <a:off x="2907057" y="7349271"/>
            <a:ext cx="2385644" cy="1517866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39241" y="5983034"/>
            <a:ext cx="4491726" cy="4340130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3131465" y="-321438"/>
            <a:ext cx="5207829" cy="4982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65221" r="7718"/>
          <a:stretch>
            <a:fillRect/>
          </a:stretch>
        </p:blipFill>
        <p:spPr>
          <a:xfrm rot="-5400000">
            <a:off x="6520851" y="-4143271"/>
            <a:ext cx="5222730" cy="175448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16446" y="2356374"/>
            <a:ext cx="15476153" cy="4321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400">
                <a:solidFill>
                  <a:srgbClr val="764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hình lập phương có cạnh 4 cm, nếu gấp cạnh của hình lập phương lên 3 lần thì diện tích xung quanh và diện tích toàn phần của nó gấp lên bao nhiêu lần. Tại sao?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88007" y="-974022"/>
            <a:ext cx="7245514" cy="4286928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798020" y="8945874"/>
            <a:ext cx="4910828" cy="152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4" name="TextBox 10"/>
          <p:cNvSpPr txBox="1"/>
          <p:nvPr/>
        </p:nvSpPr>
        <p:spPr>
          <a:xfrm>
            <a:off x="762000" y="4018932"/>
            <a:ext cx="17514216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a x a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1 cạnh gấp 3 lần thì diện tích gấp lên 3 x 3 = 9 lần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(a x </a:t>
            </a:r>
            <a:r>
              <a:rPr lang="en-US" sz="4000" b="1" spc="15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x (a x </a:t>
            </a:r>
            <a:r>
              <a:rPr lang="en-US" sz="4000" b="1" spc="15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a x a </a:t>
            </a:r>
            <a:r>
              <a:rPr lang="en-US" sz="4000" b="1" spc="15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9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 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</a:t>
            </a:r>
            <a:r>
              <a:rPr lang="en-US" sz="24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4 </a:t>
            </a:r>
            <a:r>
              <a:rPr lang="en-US" sz="24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4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 = 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6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diện tích 1 mặt gấp lên 9 lần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S</a:t>
            </a:r>
            <a:r>
              <a:rPr lang="en-US" sz="24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xq; </a:t>
            </a:r>
            <a:r>
              <a:rPr lang="en-US" sz="40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 </a:t>
            </a:r>
            <a:r>
              <a:rPr lang="en-US" sz="40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 gấp lên 9 lần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u="none" spc="155">
              <a:solidFill>
                <a:srgbClr val="F6E7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798020" y="1809132"/>
            <a:ext cx="15118380" cy="1517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gấp </a:t>
            </a:r>
            <a:r>
              <a:rPr lang="en-US" sz="40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 của hình lập phương lên 3 lần </a:t>
            </a:r>
            <a:r>
              <a:rPr lang="en-US" sz="40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</a:t>
            </a:r>
            <a:r>
              <a:rPr lang="en-US" sz="4000" b="1" spc="15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xung quanh và diện tích toàn phần của nó gấp lên 9 lần. </a:t>
            </a:r>
            <a:endParaRPr lang="en-US" sz="4000" b="1" u="none" spc="1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</a:t>
            </a:r>
          </a:p>
        </p:txBody>
      </p:sp>
    </p:spTree>
    <p:extLst>
      <p:ext uri="{BB962C8B-B14F-4D97-AF65-F5344CB8AC3E}">
        <p14:creationId xmlns:p14="http://schemas.microsoft.com/office/powerpoint/2010/main" val="1479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.01512 C 0.01467 -0.00047 0.06623 -0.01605 0.08481 -0.01605 C 0.19922 -0.01605 0.31736 0.22762 0.31736 0.47129 C 0.31736 0.34845 0.3763 0.22762 0.43177 0.22762 C 0.49071 0.22762 0.5461 0.35031 0.5461 0.47129 C 0.5461 0.4108 0.57552 0.34845 0.60504 0.34845 C 0.63446 0.34845 0.66398 0.40895 0.66398 0.47129 C 0.66398 0.43997 0.67873 0.4108 0.6934 0.4108 C 0.70816 0.4108 0.72292 0.44197 0.72292 0.47129 C 0.72292 0.45555 0.7303 0.43997 0.73768 0.43997 C 0.74149 0.43997 0.75235 0.45555 0.75235 0.47129 C 0.75235 0.46342 0.75625 0.45555 0.75972 0.45555 C 0.75972 0.45741 0.7671 0.46342 0.7671 0.47129 C 0.7671 0.46728 0.7671 0.46342 0.77092 0.46342 C 0.77092 0.46528 0.77483 0.46728 0.77483 0.47129 C 0.77483 0.46944 0.77483 0.46728 0.77483 0.46543 C 0.77865 0.46543 0.77865 0.46728 0.77865 0.46944 C 0.78247 0.46944 0.78247 0.46759 0.78247 0.46543 C 0.78637 0.46543 0.78637 0.46728 0.78637 0.46944 " pathEditMode="relative" rAng="0" ptsTypes="AAAAAAAAAAAAAAAAA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build="allAtOnce"/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-8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1" name="TextBox 10"/>
          <p:cNvSpPr txBox="1"/>
          <p:nvPr/>
        </p:nvSpPr>
        <p:spPr>
          <a:xfrm>
            <a:off x="1798020" y="180913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xung quanh của hình lập phương có cạnh 4 cm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 x 4 = 64 (cm</a:t>
            </a:r>
            <a:r>
              <a:rPr lang="en-US" sz="3200" b="1" spc="155" baseline="3000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3200" b="1" u="none" spc="1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767540" y="3205094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toàn phần của hình lập phương có cạnh 4 cm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 x 6 = 96 (cm</a:t>
            </a:r>
            <a:r>
              <a:rPr lang="en-US" sz="3200" b="1" spc="155" baseline="3000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3200" b="1" u="none" spc="1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55688D5C-9A9F-4F3A-95C8-62E8ECF5109E}"/>
              </a:ext>
            </a:extLst>
          </p:cNvPr>
          <p:cNvSpPr txBox="1"/>
          <p:nvPr/>
        </p:nvSpPr>
        <p:spPr>
          <a:xfrm>
            <a:off x="1798020" y="4553906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cạnh của hình lập phương khi tăng lên 3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12 (cm)</a:t>
            </a:r>
            <a:endParaRPr lang="en-US" sz="3200" b="1" u="none" spc="1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4A506E7-FC77-4A57-B30D-7C06019B1D8C}"/>
              </a:ext>
            </a:extLst>
          </p:cNvPr>
          <p:cNvSpPr txBox="1"/>
          <p:nvPr/>
        </p:nvSpPr>
        <p:spPr>
          <a:xfrm>
            <a:off x="1798020" y="5921020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cm </a:t>
            </a:r>
            <a:r>
              <a:rPr lang="en-US" sz="3200" b="1" spc="155" dirty="0" err="1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x 12 x 4 = 576 (cm</a:t>
            </a:r>
            <a:r>
              <a:rPr lang="en-US" sz="3200" b="1" u="none" spc="155" baseline="30000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u="none" spc="155" dirty="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u="none" spc="15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1767540" y="731654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toàn phần của hình lập phương có cạnh 12 cm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x 12 x 6 = 864 (cm</a:t>
            </a:r>
            <a:r>
              <a:rPr lang="en-US" sz="3200" b="1" u="none" spc="155" baseline="30000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u="none" spc="155">
                <a:solidFill>
                  <a:srgbClr val="F6E7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u="none" spc="15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2</a:t>
            </a:r>
          </a:p>
        </p:txBody>
      </p:sp>
    </p:spTree>
    <p:extLst>
      <p:ext uri="{BB962C8B-B14F-4D97-AF65-F5344CB8AC3E}">
        <p14:creationId xmlns:p14="http://schemas.microsoft.com/office/powerpoint/2010/main" val="25960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4725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1" name="TextBox 10"/>
          <p:cNvSpPr txBox="1"/>
          <p:nvPr/>
        </p:nvSpPr>
        <p:spPr>
          <a:xfrm>
            <a:off x="1641187" y="1831935"/>
            <a:ext cx="15927934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xung quanh của hình lập phương có cạnh 12 cm gấp diện tích xung quanh của hình lập phương có cạnh 4 cm số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chemeClr val="bg1"/>
                </a:solidFill>
                <a:latin typeface="Montserrat Bold Italics"/>
              </a:rPr>
              <a:t>576 : 64 = 9 (lần)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809302" y="3865080"/>
            <a:ext cx="15771101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toàn phần của hình lập phương có cạnh 12 cm gấp diện tích toàn phần của hình lập phương có cạnh 4 cm số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chemeClr val="bg1"/>
                </a:solidFill>
                <a:latin typeface="Montserrat Bold Italics"/>
              </a:rPr>
              <a:t>864 : 96 = 9 (lần)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2175106" y="6501371"/>
            <a:ext cx="15118380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Vậy nếu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cạnh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của hình lập phương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tăng lên 3 lần 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thì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diện tích xung quanh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và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diện tích toàn phần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của hình lập phương sẽ 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tăng lên 9 lần.</a:t>
            </a:r>
            <a:endParaRPr lang="en-US" sz="3200" b="1" u="none" spc="155">
              <a:solidFill>
                <a:srgbClr val="FFFF00"/>
              </a:solidFill>
              <a:latin typeface="Montserrat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840936" cy="47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Cách 2 (tt)</a:t>
            </a:r>
          </a:p>
        </p:txBody>
      </p:sp>
    </p:spTree>
    <p:extLst>
      <p:ext uri="{BB962C8B-B14F-4D97-AF65-F5344CB8AC3E}">
        <p14:creationId xmlns:p14="http://schemas.microsoft.com/office/powerpoint/2010/main" val="33095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.01512 C 0.01467 -0.00047 0.06623 -0.01605 0.08481 -0.01605 C 0.19922 -0.01605 0.31736 0.22762 0.31736 0.47129 C 0.31736 0.34845 0.3763 0.22762 0.43177 0.22762 C 0.49071 0.22762 0.5461 0.35031 0.5461 0.47129 C 0.5461 0.4108 0.57552 0.34845 0.60504 0.34845 C 0.63446 0.34845 0.66398 0.40895 0.66398 0.47129 C 0.66398 0.43997 0.67873 0.4108 0.6934 0.4108 C 0.70816 0.4108 0.72292 0.44197 0.72292 0.47129 C 0.72292 0.45555 0.7303 0.43997 0.73768 0.43997 C 0.74149 0.43997 0.75235 0.45555 0.75235 0.47129 C 0.75235 0.46342 0.75625 0.45555 0.75972 0.45555 C 0.75972 0.45741 0.7671 0.46342 0.7671 0.47129 C 0.7671 0.46728 0.7671 0.46342 0.77092 0.46342 C 0.77092 0.46528 0.77483 0.46728 0.77483 0.47129 C 0.77483 0.46944 0.77483 0.46728 0.77483 0.46543 C 0.77865 0.46543 0.77865 0.46728 0.77865 0.46944 C 0.78247 0.46944 0.78247 0.46759 0.78247 0.46543 C 0.78637 0.46543 0.78637 0.46728 0.78637 0.46944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/>
          <p:cNvPicPr>
            <a:picLocks noChangeAspect="1"/>
          </p:cNvPicPr>
          <p:nvPr/>
        </p:nvPicPr>
        <p:blipFill>
          <a:blip r:embed="rId3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19990">
            <a:off x="14630953" y="-4274431"/>
            <a:ext cx="2883798" cy="90649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0813" y="2067859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2194" y="8866226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3759871" y="5345819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9041022" y="3951192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4241" y="8654224"/>
            <a:ext cx="1740497" cy="17404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4403" y="9324064"/>
            <a:ext cx="1198796" cy="11987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4369135" y="8676627"/>
            <a:ext cx="684217" cy="9871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14618193" y="7984919"/>
            <a:ext cx="1346588" cy="1712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11143496" y="9717861"/>
            <a:ext cx="1136312" cy="6531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15336765" y="8898106"/>
            <a:ext cx="1264732" cy="6718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74527" b="35871"/>
          <a:stretch/>
        </p:blipFill>
        <p:spPr>
          <a:xfrm>
            <a:off x="11329374" y="7810228"/>
            <a:ext cx="983402" cy="7606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12395" y="7754682"/>
            <a:ext cx="1390046" cy="7436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5653232" y="9788590"/>
            <a:ext cx="995063" cy="525436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911258" y="6366214"/>
            <a:ext cx="1649779" cy="1620908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34984" y="4291885"/>
            <a:ext cx="2425177" cy="222675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3482305" y="4372684"/>
            <a:ext cx="2510605" cy="4149760"/>
          </a:xfrm>
          <a:prstGeom prst="rect">
            <a:avLst/>
          </a:prstGeom>
        </p:spPr>
      </p:pic>
      <p:pic>
        <p:nvPicPr>
          <p:cNvPr id="43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03801" y="-12359"/>
            <a:ext cx="3454633" cy="3441678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/>
          </p:cNvPicPr>
          <p:nvPr/>
        </p:nvPicPr>
        <p:blipFill>
          <a:blip r:embed="rId24"/>
          <a:srcRect l="38353" t="42657"/>
          <a:stretch>
            <a:fillRect/>
          </a:stretch>
        </p:blipFill>
        <p:spPr>
          <a:xfrm>
            <a:off x="-51332" y="-5745"/>
            <a:ext cx="1813126" cy="1133485"/>
          </a:xfrm>
          <a:prstGeom prst="rect">
            <a:avLst/>
          </a:prstGeom>
        </p:spPr>
      </p:pic>
      <p:pic>
        <p:nvPicPr>
          <p:cNvPr id="45" name="Picture 14"/>
          <p:cNvPicPr>
            <a:picLocks noChangeAspect="1"/>
          </p:cNvPicPr>
          <p:nvPr/>
        </p:nvPicPr>
        <p:blipFill>
          <a:blip r:embed="rId2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7848541">
            <a:off x="3410039" y="2078018"/>
            <a:ext cx="602171" cy="1189473"/>
          </a:xfrm>
          <a:prstGeom prst="rect">
            <a:avLst/>
          </a:prstGeom>
        </p:spPr>
      </p:pic>
      <p:pic>
        <p:nvPicPr>
          <p:cNvPr id="46" name="Picture 15"/>
          <p:cNvPicPr>
            <a:picLocks noChangeAspect="1"/>
          </p:cNvPicPr>
          <p:nvPr/>
        </p:nvPicPr>
        <p:blipFill>
          <a:blip r:embed="rId2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821106">
            <a:off x="8678022" y="9420802"/>
            <a:ext cx="463540" cy="915635"/>
          </a:xfrm>
          <a:prstGeom prst="rect">
            <a:avLst/>
          </a:prstGeom>
        </p:spPr>
      </p:pic>
      <p:sp>
        <p:nvSpPr>
          <p:cNvPr id="49" name="Cloud 48"/>
          <p:cNvSpPr/>
          <p:nvPr/>
        </p:nvSpPr>
        <p:spPr>
          <a:xfrm rot="21127235">
            <a:off x="-9407" y="227372"/>
            <a:ext cx="10236032" cy="446417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18"/>
          <p:cNvPicPr>
            <a:picLocks noChangeAspect="1"/>
          </p:cNvPicPr>
          <p:nvPr/>
        </p:nvPicPr>
        <p:blipFill>
          <a:blip r:embed="rId2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3201473">
            <a:off x="8906846" y="9386125"/>
            <a:ext cx="610568" cy="1206060"/>
          </a:xfrm>
          <a:prstGeom prst="rect">
            <a:avLst/>
          </a:prstGeom>
        </p:spPr>
      </p:pic>
      <p:sp>
        <p:nvSpPr>
          <p:cNvPr id="50" name="TextBox 3"/>
          <p:cNvSpPr txBox="1"/>
          <p:nvPr/>
        </p:nvSpPr>
        <p:spPr>
          <a:xfrm rot="20328849">
            <a:off x="710522" y="1240667"/>
            <a:ext cx="9829801" cy="2437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Cảm ơn các bạn nhiều nhé. Mình đã có đủ mọi thứ để về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         nhà đón Tết rồi.</a:t>
            </a:r>
          </a:p>
        </p:txBody>
      </p:sp>
    </p:spTree>
    <p:extLst>
      <p:ext uri="{BB962C8B-B14F-4D97-AF65-F5344CB8AC3E}">
        <p14:creationId xmlns:p14="http://schemas.microsoft.com/office/powerpoint/2010/main" val="260987270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554316" y="7346169"/>
            <a:ext cx="4777343" cy="148694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6728933" y="602388"/>
            <a:ext cx="5251071" cy="1981536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43200" y="151488"/>
            <a:ext cx="12750864" cy="24288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09683" y="723900"/>
            <a:ext cx="14268634" cy="1590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10999" u="none" spc="439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0999" u="none" spc="439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99" u="none" spc="439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0999" u="none" spc="439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99" u="none" spc="439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10999" u="none" spc="439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999" u="none" spc="439" dirty="0" err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endParaRPr lang="en-US" sz="10999" u="none" spc="439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5258" flipH="1">
            <a:off x="1007059" y="5776412"/>
            <a:ext cx="2986985" cy="3028628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53213" y="7280335"/>
            <a:ext cx="7796163" cy="3680437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080332" y="4792944"/>
            <a:ext cx="3938691" cy="5527988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 rot="714653">
            <a:off x="3680348" y="2946830"/>
            <a:ext cx="10213913" cy="519138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3"/>
          <p:cNvSpPr txBox="1"/>
          <p:nvPr/>
        </p:nvSpPr>
        <p:spPr>
          <a:xfrm>
            <a:off x="4320519" y="3728115"/>
            <a:ext cx="9829801" cy="3250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Tết sắp đến rồi, 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hãy giúp chúng mình        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 ít đồ để chúng mình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cùng về nhà ăn Tết nhé.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071887" flipH="1">
            <a:off x="14058187" y="4603696"/>
            <a:ext cx="1492797" cy="1093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847D3F7-E739-4EB6-AD4D-F6C2045D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2"/>
          <a:stretch>
            <a:fillRect/>
          </a:stretch>
        </p:blipFill>
        <p:spPr>
          <a:xfrm>
            <a:off x="2240221" y="304800"/>
            <a:ext cx="14325600" cy="298361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F4D2436F-D790-44BB-BFF2-33CA8CA43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014350" y="8800052"/>
            <a:ext cx="4777343" cy="1486948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AC66F824-78E6-439C-B0B2-18303FE4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4800" y="7797528"/>
            <a:ext cx="5273376" cy="248947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59C830C-85A5-47DB-B50E-DAB6CA528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49309" y="5143500"/>
            <a:ext cx="3938691" cy="5527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7F7D9-7E39-437B-81E2-97A93B4C1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168" y="3829174"/>
            <a:ext cx="3938691" cy="3938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BE69B7-E13F-4EC2-A334-A9364E12E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17064" y="3858837"/>
            <a:ext cx="3938691" cy="3938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E4965-2363-4566-9C00-E02544CA1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4158" y="3854984"/>
            <a:ext cx="3938691" cy="3938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AD98D3-5E09-442F-A16E-5FC0EE9868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291" y="6105293"/>
            <a:ext cx="889611" cy="88961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77F4A1-FEE3-41C8-ABD6-B8EEACAF6189}"/>
              </a:ext>
            </a:extLst>
          </p:cNvPr>
          <p:cNvSpPr/>
          <p:nvPr/>
        </p:nvSpPr>
        <p:spPr>
          <a:xfrm>
            <a:off x="3159608" y="4593209"/>
            <a:ext cx="2542508" cy="1241702"/>
          </a:xfrm>
          <a:custGeom>
            <a:avLst/>
            <a:gdLst>
              <a:gd name="connsiteX0" fmla="*/ 0 w 2542508"/>
              <a:gd name="connsiteY0" fmla="*/ 206954 h 1241702"/>
              <a:gd name="connsiteX1" fmla="*/ 206954 w 2542508"/>
              <a:gd name="connsiteY1" fmla="*/ 0 h 1241702"/>
              <a:gd name="connsiteX2" fmla="*/ 2335554 w 2542508"/>
              <a:gd name="connsiteY2" fmla="*/ 0 h 1241702"/>
              <a:gd name="connsiteX3" fmla="*/ 2542508 w 2542508"/>
              <a:gd name="connsiteY3" fmla="*/ 206954 h 1241702"/>
              <a:gd name="connsiteX4" fmla="*/ 2542508 w 2542508"/>
              <a:gd name="connsiteY4" fmla="*/ 1034748 h 1241702"/>
              <a:gd name="connsiteX5" fmla="*/ 2335554 w 2542508"/>
              <a:gd name="connsiteY5" fmla="*/ 1241702 h 1241702"/>
              <a:gd name="connsiteX6" fmla="*/ 206954 w 2542508"/>
              <a:gd name="connsiteY6" fmla="*/ 1241702 h 1241702"/>
              <a:gd name="connsiteX7" fmla="*/ 0 w 2542508"/>
              <a:gd name="connsiteY7" fmla="*/ 1034748 h 1241702"/>
              <a:gd name="connsiteX8" fmla="*/ 0 w 254250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50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2338" y="132491"/>
                  <a:pt x="2081904" y="3315"/>
                  <a:pt x="2335554" y="0"/>
                </a:cubicBezTo>
                <a:cubicBezTo>
                  <a:pt x="2456454" y="3701"/>
                  <a:pt x="2543423" y="86240"/>
                  <a:pt x="2542508" y="206954"/>
                </a:cubicBezTo>
                <a:cubicBezTo>
                  <a:pt x="2536008" y="484108"/>
                  <a:pt x="2605781" y="837640"/>
                  <a:pt x="2542508" y="1034748"/>
                </a:cubicBezTo>
                <a:cubicBezTo>
                  <a:pt x="2558189" y="1157425"/>
                  <a:pt x="2450032" y="1244885"/>
                  <a:pt x="2335554" y="1241702"/>
                </a:cubicBezTo>
                <a:cubicBezTo>
                  <a:pt x="1489118" y="1363194"/>
                  <a:pt x="639091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54250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205374" y="-42631"/>
                  <a:pt x="2087124" y="140825"/>
                  <a:pt x="2335554" y="0"/>
                </a:cubicBezTo>
                <a:cubicBezTo>
                  <a:pt x="2455173" y="1919"/>
                  <a:pt x="2547945" y="84255"/>
                  <a:pt x="2542508" y="206954"/>
                </a:cubicBezTo>
                <a:cubicBezTo>
                  <a:pt x="2527573" y="318035"/>
                  <a:pt x="2533959" y="890621"/>
                  <a:pt x="2542508" y="1034748"/>
                </a:cubicBezTo>
                <a:cubicBezTo>
                  <a:pt x="2537043" y="1136466"/>
                  <a:pt x="2441849" y="1233151"/>
                  <a:pt x="2335554" y="1241702"/>
                </a:cubicBezTo>
                <a:cubicBezTo>
                  <a:pt x="1692517" y="1270692"/>
                  <a:pt x="728721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bánh quy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0249E-F9AC-4463-AD49-B1B7B7B59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758" y="2921156"/>
            <a:ext cx="889611" cy="8896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705217-004F-4ABE-8046-138110949E9C}"/>
              </a:ext>
            </a:extLst>
          </p:cNvPr>
          <p:cNvSpPr/>
          <p:nvPr/>
        </p:nvSpPr>
        <p:spPr>
          <a:xfrm>
            <a:off x="6622410" y="5484442"/>
            <a:ext cx="2139763" cy="1241702"/>
          </a:xfrm>
          <a:custGeom>
            <a:avLst/>
            <a:gdLst>
              <a:gd name="connsiteX0" fmla="*/ 0 w 2139763"/>
              <a:gd name="connsiteY0" fmla="*/ 206954 h 1241702"/>
              <a:gd name="connsiteX1" fmla="*/ 206954 w 2139763"/>
              <a:gd name="connsiteY1" fmla="*/ 0 h 1241702"/>
              <a:gd name="connsiteX2" fmla="*/ 1932809 w 2139763"/>
              <a:gd name="connsiteY2" fmla="*/ 0 h 1241702"/>
              <a:gd name="connsiteX3" fmla="*/ 2139763 w 2139763"/>
              <a:gd name="connsiteY3" fmla="*/ 206954 h 1241702"/>
              <a:gd name="connsiteX4" fmla="*/ 2139763 w 2139763"/>
              <a:gd name="connsiteY4" fmla="*/ 1034748 h 1241702"/>
              <a:gd name="connsiteX5" fmla="*/ 1932809 w 2139763"/>
              <a:gd name="connsiteY5" fmla="*/ 1241702 h 1241702"/>
              <a:gd name="connsiteX6" fmla="*/ 206954 w 2139763"/>
              <a:gd name="connsiteY6" fmla="*/ 1241702 h 1241702"/>
              <a:gd name="connsiteX7" fmla="*/ 0 w 2139763"/>
              <a:gd name="connsiteY7" fmla="*/ 1034748 h 1241702"/>
              <a:gd name="connsiteX8" fmla="*/ 0 w 2139763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9763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769068" y="-86783"/>
                  <a:pt x="1153736" y="-139368"/>
                  <a:pt x="1932809" y="0"/>
                </a:cubicBezTo>
                <a:cubicBezTo>
                  <a:pt x="2053709" y="3701"/>
                  <a:pt x="2140678" y="86240"/>
                  <a:pt x="2139763" y="206954"/>
                </a:cubicBezTo>
                <a:cubicBezTo>
                  <a:pt x="2133263" y="484108"/>
                  <a:pt x="2203036" y="837640"/>
                  <a:pt x="2139763" y="1034748"/>
                </a:cubicBezTo>
                <a:cubicBezTo>
                  <a:pt x="2155444" y="1157425"/>
                  <a:pt x="2047287" y="1244885"/>
                  <a:pt x="1932809" y="1241702"/>
                </a:cubicBezTo>
                <a:cubicBezTo>
                  <a:pt x="1264501" y="1371253"/>
                  <a:pt x="439001" y="1229829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139763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689823" y="39922"/>
                  <a:pt x="1546036" y="-59588"/>
                  <a:pt x="1932809" y="0"/>
                </a:cubicBezTo>
                <a:cubicBezTo>
                  <a:pt x="2052428" y="1919"/>
                  <a:pt x="2145200" y="84255"/>
                  <a:pt x="2139763" y="206954"/>
                </a:cubicBezTo>
                <a:cubicBezTo>
                  <a:pt x="2124828" y="318035"/>
                  <a:pt x="2131214" y="890621"/>
                  <a:pt x="2139763" y="1034748"/>
                </a:cubicBezTo>
                <a:cubicBezTo>
                  <a:pt x="2134298" y="1136466"/>
                  <a:pt x="2039104" y="1233151"/>
                  <a:pt x="1932809" y="1241702"/>
                </a:cubicBezTo>
                <a:cubicBezTo>
                  <a:pt x="1475179" y="1110517"/>
                  <a:pt x="786550" y="1196982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hoa quả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2A4361-A3EF-41B9-987A-88210D00C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7804" y="6105293"/>
            <a:ext cx="889611" cy="88961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627DC3-BE9F-497C-AD3C-54ABC9606339}"/>
              </a:ext>
            </a:extLst>
          </p:cNvPr>
          <p:cNvSpPr/>
          <p:nvPr/>
        </p:nvSpPr>
        <p:spPr>
          <a:xfrm>
            <a:off x="9665781" y="4634135"/>
            <a:ext cx="2326288" cy="1241702"/>
          </a:xfrm>
          <a:custGeom>
            <a:avLst/>
            <a:gdLst>
              <a:gd name="connsiteX0" fmla="*/ 0 w 2326288"/>
              <a:gd name="connsiteY0" fmla="*/ 206954 h 1241702"/>
              <a:gd name="connsiteX1" fmla="*/ 206954 w 2326288"/>
              <a:gd name="connsiteY1" fmla="*/ 0 h 1241702"/>
              <a:gd name="connsiteX2" fmla="*/ 2119334 w 2326288"/>
              <a:gd name="connsiteY2" fmla="*/ 0 h 1241702"/>
              <a:gd name="connsiteX3" fmla="*/ 2326288 w 2326288"/>
              <a:gd name="connsiteY3" fmla="*/ 206954 h 1241702"/>
              <a:gd name="connsiteX4" fmla="*/ 2326288 w 2326288"/>
              <a:gd name="connsiteY4" fmla="*/ 1034748 h 1241702"/>
              <a:gd name="connsiteX5" fmla="*/ 2119334 w 2326288"/>
              <a:gd name="connsiteY5" fmla="*/ 1241702 h 1241702"/>
              <a:gd name="connsiteX6" fmla="*/ 206954 w 2326288"/>
              <a:gd name="connsiteY6" fmla="*/ 1241702 h 1241702"/>
              <a:gd name="connsiteX7" fmla="*/ 0 w 2326288"/>
              <a:gd name="connsiteY7" fmla="*/ 1034748 h 1241702"/>
              <a:gd name="connsiteX8" fmla="*/ 0 w 232628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28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1393" y="132491"/>
                  <a:pt x="1707059" y="3315"/>
                  <a:pt x="2119334" y="0"/>
                </a:cubicBezTo>
                <a:cubicBezTo>
                  <a:pt x="2240234" y="3701"/>
                  <a:pt x="2327203" y="86240"/>
                  <a:pt x="2326288" y="206954"/>
                </a:cubicBezTo>
                <a:cubicBezTo>
                  <a:pt x="2319788" y="484108"/>
                  <a:pt x="2389561" y="837640"/>
                  <a:pt x="2326288" y="1034748"/>
                </a:cubicBezTo>
                <a:cubicBezTo>
                  <a:pt x="2341969" y="1157425"/>
                  <a:pt x="2233812" y="1244885"/>
                  <a:pt x="2119334" y="1241702"/>
                </a:cubicBezTo>
                <a:cubicBezTo>
                  <a:pt x="1786570" y="1363194"/>
                  <a:pt x="1019664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32628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123229" y="-42631"/>
                  <a:pt x="1795305" y="140825"/>
                  <a:pt x="2119334" y="0"/>
                </a:cubicBezTo>
                <a:cubicBezTo>
                  <a:pt x="2238953" y="1919"/>
                  <a:pt x="2331725" y="84255"/>
                  <a:pt x="2326288" y="206954"/>
                </a:cubicBezTo>
                <a:cubicBezTo>
                  <a:pt x="2311353" y="318035"/>
                  <a:pt x="2317739" y="890621"/>
                  <a:pt x="2326288" y="1034748"/>
                </a:cubicBezTo>
                <a:cubicBezTo>
                  <a:pt x="2320823" y="1136466"/>
                  <a:pt x="2225629" y="1233151"/>
                  <a:pt x="2119334" y="1241702"/>
                </a:cubicBezTo>
                <a:cubicBezTo>
                  <a:pt x="1659534" y="1270692"/>
                  <a:pt x="615104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kẹo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905C3C-07B5-4051-A324-7B0ACC613B8E}"/>
              </a:ext>
            </a:extLst>
          </p:cNvPr>
          <p:cNvSpPr/>
          <p:nvPr/>
        </p:nvSpPr>
        <p:spPr>
          <a:xfrm>
            <a:off x="13579969" y="4940962"/>
            <a:ext cx="2326288" cy="1241702"/>
          </a:xfrm>
          <a:custGeom>
            <a:avLst/>
            <a:gdLst>
              <a:gd name="connsiteX0" fmla="*/ 0 w 2326288"/>
              <a:gd name="connsiteY0" fmla="*/ 206954 h 1241702"/>
              <a:gd name="connsiteX1" fmla="*/ 206954 w 2326288"/>
              <a:gd name="connsiteY1" fmla="*/ 0 h 1241702"/>
              <a:gd name="connsiteX2" fmla="*/ 2119334 w 2326288"/>
              <a:gd name="connsiteY2" fmla="*/ 0 h 1241702"/>
              <a:gd name="connsiteX3" fmla="*/ 2326288 w 2326288"/>
              <a:gd name="connsiteY3" fmla="*/ 206954 h 1241702"/>
              <a:gd name="connsiteX4" fmla="*/ 2326288 w 2326288"/>
              <a:gd name="connsiteY4" fmla="*/ 1034748 h 1241702"/>
              <a:gd name="connsiteX5" fmla="*/ 2119334 w 2326288"/>
              <a:gd name="connsiteY5" fmla="*/ 1241702 h 1241702"/>
              <a:gd name="connsiteX6" fmla="*/ 206954 w 2326288"/>
              <a:gd name="connsiteY6" fmla="*/ 1241702 h 1241702"/>
              <a:gd name="connsiteX7" fmla="*/ 0 w 2326288"/>
              <a:gd name="connsiteY7" fmla="*/ 1034748 h 1241702"/>
              <a:gd name="connsiteX8" fmla="*/ 0 w 232628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28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1393" y="132491"/>
                  <a:pt x="1707059" y="3315"/>
                  <a:pt x="2119334" y="0"/>
                </a:cubicBezTo>
                <a:cubicBezTo>
                  <a:pt x="2240234" y="3701"/>
                  <a:pt x="2327203" y="86240"/>
                  <a:pt x="2326288" y="206954"/>
                </a:cubicBezTo>
                <a:cubicBezTo>
                  <a:pt x="2319788" y="484108"/>
                  <a:pt x="2389561" y="837640"/>
                  <a:pt x="2326288" y="1034748"/>
                </a:cubicBezTo>
                <a:cubicBezTo>
                  <a:pt x="2341969" y="1157425"/>
                  <a:pt x="2233812" y="1244885"/>
                  <a:pt x="2119334" y="1241702"/>
                </a:cubicBezTo>
                <a:cubicBezTo>
                  <a:pt x="1786570" y="1363194"/>
                  <a:pt x="1019664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32628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123229" y="-42631"/>
                  <a:pt x="1795305" y="140825"/>
                  <a:pt x="2119334" y="0"/>
                </a:cubicBezTo>
                <a:cubicBezTo>
                  <a:pt x="2238953" y="1919"/>
                  <a:pt x="2331725" y="84255"/>
                  <a:pt x="2326288" y="206954"/>
                </a:cubicBezTo>
                <a:cubicBezTo>
                  <a:pt x="2311353" y="318035"/>
                  <a:pt x="2317739" y="890621"/>
                  <a:pt x="2326288" y="1034748"/>
                </a:cubicBezTo>
                <a:cubicBezTo>
                  <a:pt x="2320823" y="1136466"/>
                  <a:pt x="2225629" y="1233151"/>
                  <a:pt x="2119334" y="1241702"/>
                </a:cubicBezTo>
                <a:cubicBezTo>
                  <a:pt x="1659534" y="1270692"/>
                  <a:pt x="615104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cành hoa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5CB39E-A353-4229-A880-3067F4F45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8191" y="2901987"/>
            <a:ext cx="889611" cy="88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D189A-7F02-4664-ADB6-E5E6467A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0336" y="819028"/>
            <a:ext cx="152108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-40697" y="2941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42"/>
          <a:stretch>
            <a:fillRect/>
          </a:stretch>
        </p:blipFill>
        <p:spPr>
          <a:xfrm>
            <a:off x="1010511" y="1124559"/>
            <a:ext cx="15914824" cy="6737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43356" b="34694"/>
          <a:stretch>
            <a:fillRect/>
          </a:stretch>
        </p:blipFill>
        <p:spPr>
          <a:xfrm rot="16200000">
            <a:off x="16671510" y="1792394"/>
            <a:ext cx="1787666" cy="1385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1394" b="50000"/>
          <a:stretch>
            <a:fillRect/>
          </a:stretch>
        </p:blipFill>
        <p:spPr>
          <a:xfrm>
            <a:off x="-90889" y="6109774"/>
            <a:ext cx="5664165" cy="4288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47589" b="78476"/>
          <a:stretch>
            <a:fillRect/>
          </a:stretch>
        </p:blipFill>
        <p:spPr>
          <a:xfrm rot="10800000" flipH="1">
            <a:off x="12590305" y="-33582"/>
            <a:ext cx="5697695" cy="2076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38353" t="42657"/>
          <a:stretch>
            <a:fillRect/>
          </a:stretch>
        </p:blipFill>
        <p:spPr>
          <a:xfrm>
            <a:off x="-51332" y="-5745"/>
            <a:ext cx="1813126" cy="1133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r="47589" b="31367"/>
          <a:stretch>
            <a:fillRect/>
          </a:stretch>
        </p:blipFill>
        <p:spPr>
          <a:xfrm>
            <a:off x="13112513" y="4290236"/>
            <a:ext cx="5134790" cy="59676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57018">
            <a:off x="201973" y="429430"/>
            <a:ext cx="2296701" cy="2296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47589" b="78476"/>
          <a:stretch>
            <a:fillRect/>
          </a:stretch>
        </p:blipFill>
        <p:spPr>
          <a:xfrm>
            <a:off x="1988695" y="1302728"/>
            <a:ext cx="4480776" cy="16331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091627" y="6242718"/>
            <a:ext cx="4104746" cy="578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endParaRPr lang="en-US" sz="4999" u="none" spc="499">
              <a:solidFill>
                <a:srgbClr val="8666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8541">
            <a:off x="3410039" y="2078018"/>
            <a:ext cx="602171" cy="11894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1106">
            <a:off x="8678022" y="9420802"/>
            <a:ext cx="463540" cy="9156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715028">
            <a:off x="59033" y="3221012"/>
            <a:ext cx="1039444" cy="101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900268">
            <a:off x="12423818" y="8121643"/>
            <a:ext cx="703818" cy="6844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1473">
            <a:off x="8906846" y="9386125"/>
            <a:ext cx="610568" cy="1206060"/>
          </a:xfrm>
          <a:prstGeom prst="rect">
            <a:avLst/>
          </a:prstGeom>
        </p:spPr>
      </p:pic>
      <p:sp>
        <p:nvSpPr>
          <p:cNvPr id="21" name="TextBox 23">
            <a:extLst>
              <a:ext uri="{FF2B5EF4-FFF2-40B4-BE49-F238E27FC236}">
                <a16:creationId xmlns:a16="http://schemas.microsoft.com/office/drawing/2014/main" id="{FD500C06-EA02-4FA2-BBA0-68C07BB3B38A}"/>
              </a:ext>
            </a:extLst>
          </p:cNvPr>
          <p:cNvSpPr txBox="1"/>
          <p:nvPr/>
        </p:nvSpPr>
        <p:spPr>
          <a:xfrm>
            <a:off x="2038496" y="4673369"/>
            <a:ext cx="13400656" cy="1550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này, với mỗi câu trả lời đúng các bạn sẽ giúp các bạn kiến kiếm được 1 chiếc bánh quy.</a:t>
            </a:r>
            <a:endParaRPr lang="en-US" sz="4400" i="1" u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8B5109-E30B-4341-862D-D4C1674BF9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9263" y="1977121"/>
            <a:ext cx="13924471" cy="25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011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64083" y="361014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429969" y="344803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 quanh hình hộp chữ nhật </a:t>
            </a: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32487" y="331284"/>
            <a:ext cx="2482666" cy="1202807"/>
            <a:chOff x="190254" y="3502486"/>
            <a:chExt cx="2482666" cy="1202807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865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  <a:endParaRPr lang="en-US" sz="6600" u="none" spc="264">
                <a:solidFill>
                  <a:srgbClr val="E1C9A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278948" y="8987840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910793" y="39371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4170628" y="6683612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5155980" y="7150101"/>
            <a:ext cx="5577189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914950" y="4380712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hộp chữ nhật ta lấy chu vi mặt đáy nhân với chiều cao (cùng đơn vị đo).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73568" y="7089265"/>
            <a:ext cx="6019800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x 2 x c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648492" y="5174960"/>
            <a:ext cx="2439319" cy="239663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57227" y="3952587"/>
            <a:ext cx="3200400" cy="1850554"/>
            <a:chOff x="304800" y="5807546"/>
            <a:chExt cx="3200400" cy="1850554"/>
          </a:xfrm>
        </p:grpSpPr>
        <p:sp>
          <p:nvSpPr>
            <p:cNvPr id="50" name="Cube 49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533063" y="578038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24702" y="473297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825018" y="7364790"/>
            <a:ext cx="67849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          b: chiều rộng             c: chiều cao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12473" y="547532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14692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4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018215" y="1576156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57009" y="346676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422895" y="330465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chữ nhật </a:t>
            </a: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5413" y="316946"/>
            <a:ext cx="2482666" cy="1202807"/>
            <a:chOff x="190254" y="3502486"/>
            <a:chExt cx="2482666" cy="1202807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865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2</a:t>
              </a:r>
              <a:endParaRPr lang="en-US" sz="6600" u="none" spc="264">
                <a:solidFill>
                  <a:srgbClr val="E1C9A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392733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688195" y="3652499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3906430" y="5857218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590766" y="6736830"/>
            <a:ext cx="602389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604260" y="3626014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 hộp chữ nhật ta lấy diện tích xung quanh cộng với diện tích hai đáy.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35534" y="6615840"/>
            <a:ext cx="6331526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(a x b x 2)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592040" y="7511830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51200" y="7781321"/>
            <a:ext cx="2439319" cy="239663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0614660" y="6347460"/>
            <a:ext cx="6274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chiều rộng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4629" y="3439382"/>
            <a:ext cx="3200400" cy="1850554"/>
            <a:chOff x="304800" y="5807546"/>
            <a:chExt cx="3200400" cy="1850554"/>
          </a:xfrm>
        </p:grpSpPr>
        <p:sp>
          <p:nvSpPr>
            <p:cNvPr id="81" name="Cube 80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310465" y="526718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02104" y="421977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89875" y="496211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2082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63" grpId="0"/>
      <p:bldP spid="85" grpId="0"/>
      <p:bldP spid="86" grpId="0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465474" y="1711759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939811" y="304973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305697" y="288762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u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none" dirty="0" err="1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u="none" dirty="0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08215" y="275243"/>
            <a:ext cx="2482666" cy="1202807"/>
            <a:chOff x="190254" y="3502486"/>
            <a:chExt cx="2482666" cy="1202807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865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 dirty="0" err="1">
                  <a:solidFill>
                    <a:srgbClr val="E1C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6600" spc="264" dirty="0">
                  <a:solidFill>
                    <a:srgbClr val="E1C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6600" u="none" spc="264" dirty="0">
                <a:solidFill>
                  <a:srgbClr val="E1C9A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716593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742143" y="4095608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4001978" y="6384916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896684" y="6810259"/>
            <a:ext cx="546712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2912292" y="4539216"/>
            <a:ext cx="12614414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lập phương ta lấy diện tích một mặt nhân với 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48808" y="6736123"/>
            <a:ext cx="6019800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4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270688" y="7352965"/>
            <a:ext cx="2439319" cy="239663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08894" y="3469616"/>
            <a:ext cx="2358714" cy="2318706"/>
            <a:chOff x="304800" y="5824385"/>
            <a:chExt cx="3225995" cy="1833715"/>
          </a:xfrm>
        </p:grpSpPr>
        <p:sp>
          <p:nvSpPr>
            <p:cNvPr id="55" name="Cube 54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980106" y="562883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76802" y="524508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29137" y="444590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592408" y="6509412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9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213013" y="351351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578899" y="335140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phương </a:t>
            </a:r>
            <a:r>
              <a:rPr lang="en-US" sz="4800" b="1" u="none">
                <a:solidFill>
                  <a:srgbClr val="7867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81417" y="321621"/>
            <a:ext cx="2482666" cy="1202807"/>
            <a:chOff x="190254" y="3502486"/>
            <a:chExt cx="2482666" cy="1202807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865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4</a:t>
              </a:r>
              <a:endParaRPr lang="en-US" sz="6600" u="none" spc="264">
                <a:solidFill>
                  <a:srgbClr val="E1C9A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904379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923722" y="44569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3799490" y="5976297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733298" y="6531799"/>
            <a:ext cx="4505633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360491" y="4416360"/>
            <a:ext cx="14250553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</a:t>
            </a:r>
          </a:p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lập phương ta lấy diện tích một mặt nhân với 6.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11564" y="6452942"/>
            <a:ext cx="6019800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6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550868" y="7418931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10028" y="7688422"/>
            <a:ext cx="2439319" cy="239663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417501" y="6953719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90473" y="3643126"/>
            <a:ext cx="2358714" cy="2318706"/>
            <a:chOff x="304800" y="5824385"/>
            <a:chExt cx="3225995" cy="1833715"/>
          </a:xfrm>
        </p:grpSpPr>
        <p:sp>
          <p:nvSpPr>
            <p:cNvPr id="49" name="Cube 48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161685" y="580234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58381" y="541859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0716" y="461941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29305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47" grpId="0"/>
      <p:bldP spid="53" grpId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1446" y="6673822"/>
            <a:ext cx="6760084" cy="377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2681" y="1028700"/>
            <a:ext cx="3415249" cy="1679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36" r="33670"/>
          <a:stretch>
            <a:fillRect/>
          </a:stretch>
        </p:blipFill>
        <p:spPr>
          <a:xfrm rot="-5400000">
            <a:off x="5280671" y="-3650100"/>
            <a:ext cx="7278323" cy="179920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93249">
            <a:off x="3021758" y="655088"/>
            <a:ext cx="1228065" cy="1674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88000"/>
          </a:blip>
          <a:srcRect r="13293"/>
          <a:stretch>
            <a:fillRect/>
          </a:stretch>
        </p:blipFill>
        <p:spPr>
          <a:xfrm>
            <a:off x="8901116" y="1390474"/>
            <a:ext cx="3616452" cy="6914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1" y="3251570"/>
            <a:ext cx="13465718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 hoa quả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13718" y="1898467"/>
            <a:ext cx="3572502" cy="1756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00243" y="6117464"/>
            <a:ext cx="3017891" cy="4479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50849" y="9206402"/>
            <a:ext cx="3791388" cy="13506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51000"/>
          </a:blip>
          <a:srcRect/>
          <a:stretch>
            <a:fillRect/>
          </a:stretch>
        </p:blipFill>
        <p:spPr>
          <a:xfrm>
            <a:off x="-2766993" y="3311755"/>
            <a:ext cx="4379105" cy="2153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alphaModFix amt="50000"/>
          </a:blip>
          <a:srcRect/>
          <a:stretch>
            <a:fillRect/>
          </a:stretch>
        </p:blipFill>
        <p:spPr>
          <a:xfrm>
            <a:off x="11049223" y="-2171867"/>
            <a:ext cx="5464495" cy="26867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35096" flipH="1">
            <a:off x="15008705" y="4565089"/>
            <a:ext cx="1108085" cy="1252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395193" y="2935681"/>
            <a:ext cx="2328902" cy="4716654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15539" y="7712876"/>
            <a:ext cx="2524211" cy="2539022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249401" y="-127487"/>
            <a:ext cx="4115816" cy="2231115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216" y="545363"/>
            <a:ext cx="3815509" cy="3028560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1394810" y="6112861"/>
            <a:ext cx="4258525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-1751784" y="8758498"/>
            <a:ext cx="4197883" cy="1680902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flipH="1">
            <a:off x="-366123" y="-160429"/>
            <a:ext cx="4089255" cy="2596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167A1-D899-42E8-A973-59AB5FA1E54B}"/>
              </a:ext>
            </a:extLst>
          </p:cNvPr>
          <p:cNvSpPr txBox="1"/>
          <p:nvPr/>
        </p:nvSpPr>
        <p:spPr>
          <a:xfrm>
            <a:off x="5072073" y="6042519"/>
            <a:ext cx="10296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solidFill>
                  <a:srgbClr val="9733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mỗi câu trả lời đúng, bạn sẽ giúp Kiến thu thập được một loại hoa quả đấy!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2716E-6 L 0.2901 0.1236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1097</Words>
  <Application>Microsoft Office PowerPoint</Application>
  <PresentationFormat>Custom</PresentationFormat>
  <Paragraphs>156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Cambria Math</vt:lpstr>
      <vt:lpstr>Caveat Bold</vt:lpstr>
      <vt:lpstr>Montserrat Bold Italics</vt:lpstr>
      <vt:lpstr>Arial</vt:lpstr>
      <vt:lpstr>Montserrat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hành trình về quê ăn tết đẹp ở</dc:title>
  <dc:creator>Administrator</dc:creator>
  <cp:lastModifiedBy>Vũ Kim Ngân (420001771)</cp:lastModifiedBy>
  <cp:revision>42</cp:revision>
  <dcterms:created xsi:type="dcterms:W3CDTF">2006-08-16T00:00:00Z</dcterms:created>
  <dcterms:modified xsi:type="dcterms:W3CDTF">2022-02-11T10:35:48Z</dcterms:modified>
  <dc:identifier>DAE1a3NLKgs</dc:identifier>
</cp:coreProperties>
</file>