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310" r:id="rId4"/>
    <p:sldId id="256" r:id="rId5"/>
    <p:sldId id="271" r:id="rId6"/>
    <p:sldId id="279" r:id="rId7"/>
    <p:sldId id="265" r:id="rId8"/>
    <p:sldId id="273" r:id="rId9"/>
    <p:sldId id="274" r:id="rId10"/>
    <p:sldId id="275" r:id="rId11"/>
    <p:sldId id="276" r:id="rId12"/>
    <p:sldId id="277" r:id="rId13"/>
    <p:sldId id="278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85" r:id="rId22"/>
    <p:sldId id="26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1306BA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181" autoAdjust="0"/>
  </p:normalViewPr>
  <p:slideViewPr>
    <p:cSldViewPr snapToGrid="0">
      <p:cViewPr varScale="1">
        <p:scale>
          <a:sx n="70" d="100"/>
          <a:sy n="70" d="100"/>
        </p:scale>
        <p:origin x="30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8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59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75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6B8E4-5746-4E3C-A4E1-C25F9B82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F73FC-DB48-4D45-9E1D-0E7C2E3736E2}" type="datetimeFigureOut">
              <a:rPr lang="en-US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F3B87-12B8-437B-A7D8-C6B826B9D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C079B-C9BF-4869-B708-3EEA9EB79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6EAEC-08E7-4370-BA11-6B5BB0D5E1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233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E6D95-9E4A-4E5E-84B6-5185D9244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DE140-D20C-417D-A021-946C52F23D6A}" type="datetimeFigureOut">
              <a:rPr lang="en-US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956FF-58D2-4E8E-8CDD-1CFBA6012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D32EC-1C03-418F-A0B2-A4048325B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113AE-1443-4216-BB37-28D3C911C3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120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38A96-5017-450A-96A5-A90C2FAA8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CBF56-742F-4670-A2FC-493ED90A13E7}" type="datetimeFigureOut">
              <a:rPr lang="en-US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335FC-7EBB-4C6C-BF49-9F04754F4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3C961-18EC-4435-806F-7E95D6A36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E05CA-1655-4969-88A5-5A7DBA9568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070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C199E2-99D6-4EC9-8D29-44CAFB217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5BC8D-DB47-449B-92B9-FA9CFC24116B}" type="datetimeFigureOut">
              <a:rPr lang="en-US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4317F2-E31A-443D-844F-5AE597AB0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C5DF4FA-1CFA-4B76-8868-825140804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B87B2-89E8-40D8-9CB9-C99A5B6C23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6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8578FC9-A65E-4BB4-A439-984DFB839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2A7A6-A1F6-4126-B3EE-CA40426DA69D}" type="datetimeFigureOut">
              <a:rPr lang="en-US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F1EDE19-2BD6-4F40-ACD0-8C1222EEC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210C7D8-C523-4322-9865-81B0DCB8E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AC3FF-29B5-41C2-BED7-ACC9923F96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720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0C020AA-1808-483E-9486-154F6B0CB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AA6F5-7C9C-44AF-B2A7-F8AB1ECCC345}" type="datetimeFigureOut">
              <a:rPr lang="en-US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87E92AA-48FB-48DC-9B30-4680ED2BE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BC4FD00-5F74-4628-8CF1-F9868FE36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5AF4F-5DF2-471F-BB8C-6F97BA30ED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201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0746DAA-2E48-45F7-98E1-46DBA7779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BDB7-02E8-4285-BB74-69D1E1E46DB2}" type="datetimeFigureOut">
              <a:rPr lang="en-US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65F5BEE-C5A7-4089-AD04-8E35997FF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D68DA01-7309-4320-BBC0-30C7433A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A1AD3-F71A-41DC-811A-563CB4D174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4091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0C94707-B294-4FBF-8C1C-BB1FDE75A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E01B1-34F5-4CA9-A21A-B4E35BC2DDA7}" type="datetimeFigureOut">
              <a:rPr lang="en-US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46F1D4-7BA3-4BE2-9705-414953811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BB13EB2-2D4D-4B00-AA2A-581AEB287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31BA7-7CA6-422C-968D-F5CF79CCD1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538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61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847604-A27C-44F4-B68E-6461886D0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83190-FD84-4E31-B78F-65D6C6B69327}" type="datetimeFigureOut">
              <a:rPr lang="en-US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288E80-0D3B-48CC-BBC6-61C0B7F8A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982B58-0C3D-4AB9-83DD-2949735A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28E73-D459-4F99-A060-01FE76C0AA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086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FCDA3-0D65-46C6-9B47-004012928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53E69-DAED-4530-9AEE-389F44D96B4B}" type="datetimeFigureOut">
              <a:rPr lang="en-US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F5B1D-4088-4478-9DCF-C62BB564A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0A30E-F6ED-47A0-8357-85912EB54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FD462-BF5A-4713-A8C9-2A55613F86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906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C95F8-4FAC-47A7-B9FE-B38BF873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7B99D-1F95-45E5-9DA1-8BFF36A5B084}" type="datetimeFigureOut">
              <a:rPr lang="en-US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E0779-66B2-4391-A614-D225BD5C7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25338-39FC-49C4-AD92-2E467662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3929B-6A7A-476A-99CC-8276F8BAAB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919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E4ED6-3D46-4710-9F67-B82D07ABB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9C258-BDAF-4F13-AC00-9C64C2E052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C6824-3EE3-4DD1-B3C3-6808D0205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870D2-B4AC-4C40-92BC-0131A3A69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A616D-B499-4834-A09B-2DA2E8938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4A387-FC9E-4EE4-99B6-2AC948D8DD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708755"/>
      </p:ext>
    </p:extLst>
  </p:cSld>
  <p:clrMapOvr>
    <a:masterClrMapping/>
  </p:clrMapOvr>
  <p:transition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FD99F-9AF5-41BA-B4D0-4C1914391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72557-33FC-4AEC-8E78-C8F42D377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FB3CB-DC29-477C-B038-72EF42E48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9E8F2-BF3A-4CAB-9517-4CFFC8635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8FE58-BFA3-40DB-93DB-69BE3403D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40E94-82CA-4073-A878-3457645FB3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186278"/>
      </p:ext>
    </p:extLst>
  </p:cSld>
  <p:clrMapOvr>
    <a:masterClrMapping/>
  </p:clrMapOvr>
  <p:transition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42BA5-5E9B-4C68-BB9C-64B95DD5F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1E611-2180-4C44-AAEC-AAEACF2AD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A2C33-5E68-4214-A6E9-26415C467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5FF3-29B5-40EE-9A56-75543A79D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0BA53-9623-4D13-83DD-183AA575E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F78E9-0C64-4EA5-AD24-25AEAD9069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162619"/>
      </p:ext>
    </p:extLst>
  </p:cSld>
  <p:clrMapOvr>
    <a:masterClrMapping/>
  </p:clrMapOvr>
  <p:transition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8E2E2-8E86-4048-8A03-94991CECB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0A8D2-5F08-439D-AA16-D9A2D2C9BD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4A0078-0F0A-4752-A580-8E0BC26D3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36372C-12DF-4C51-9B25-7E95CD6C0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31BE09-D53E-49F0-9AAD-9F08E95E2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B3D47-C855-4EC9-9A34-53CEDFF2D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DAF7C-E507-40FC-815C-3DF0468A7C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2531961"/>
      </p:ext>
    </p:extLst>
  </p:cSld>
  <p:clrMapOvr>
    <a:masterClrMapping/>
  </p:clrMapOvr>
  <p:transition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C384C-FA99-4761-82A2-8CA342B7F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5D016-21CC-4B36-89F7-2C123E3A4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BD91F0-344A-4B2C-882C-26E9CB79F1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F0322B-93C7-4C62-B327-8F81FF32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AB975-77D4-4D85-8116-BE842520A0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399A45-9B7A-47E0-B00B-12F370F6C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18479F-BB7A-4C3E-AD18-80AC95B3A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773630-545F-45AF-8D1F-CFBBA412E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5BAB0-7AF4-41CD-9703-8F9CA57852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775140"/>
      </p:ext>
    </p:extLst>
  </p:cSld>
  <p:clrMapOvr>
    <a:masterClrMapping/>
  </p:clrMapOvr>
  <p:transition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2954E-27AC-4852-A8E7-2CFD9763E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25875-CB7A-4D18-A0A9-30072CDF0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1BD1BB-B5CA-4DD5-A98D-D3D7F1786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3A9105-5339-46B8-B53A-DBAAE70E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5C7A3-024C-487A-94EE-78E4FA39FA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57614"/>
      </p:ext>
    </p:extLst>
  </p:cSld>
  <p:clrMapOvr>
    <a:masterClrMapping/>
  </p:clrMapOvr>
  <p:transition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C97212-CA75-4D2E-9882-DE593AF0E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2C82A8-1279-487D-B512-EC37F154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BB3A00-1A7E-4440-A7A8-07A4B054C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C6231-12F9-44A2-AFDC-7CBBFB0718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192893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981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7FA7D-00A6-4074-BC3D-F4C739F26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7CEC2-E16F-4748-B39A-7A45A7D1B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00B7C0-6CE6-4483-951E-94424F0EB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05F519-3711-4702-A317-46691073F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96AEE2-A8F5-4851-9C7F-FD4A11B3B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3CDA34-BA1A-4432-9133-98679C43A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9D237-79A1-4AA5-BA91-3B4B6C12C6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768136"/>
      </p:ext>
    </p:extLst>
  </p:cSld>
  <p:clrMapOvr>
    <a:masterClrMapping/>
  </p:clrMapOvr>
  <p:transition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F97A3-4548-4DAE-9694-6EB187A14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07852A-F8B1-4612-99DB-6E4E91664B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1068A0-C0B1-4BEB-84F3-558329E41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4C537-09F2-4851-9DED-8781FFA4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AF888B-6433-45FD-A617-37F9E4AEF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B04AC1-E7C9-4EB7-9EBD-51A539128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80059-00BB-4570-A71E-D903301E7B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312124"/>
      </p:ext>
    </p:extLst>
  </p:cSld>
  <p:clrMapOvr>
    <a:masterClrMapping/>
  </p:clrMapOvr>
  <p:transition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E0DEF-F9D9-4301-879D-0B02286AE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9BEB4E-5D25-43F4-BA0F-1A3877F04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2F184-ABC7-4CAD-962B-8B19EA94F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DFCA8-FD90-4CB6-B973-CF7317971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F8A22-E843-49B2-8E62-8F2FBF2E1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E0E2F-B375-4C1C-AE67-15E4FDA123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1848922"/>
      </p:ext>
    </p:extLst>
  </p:cSld>
  <p:clrMapOvr>
    <a:masterClrMapping/>
  </p:clrMapOvr>
  <p:transition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2559AB-4288-4B87-B5A4-7288A19FF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740696-EC15-4C33-9C70-482827868E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123F7-9BF3-48E6-ABF4-30E3EB2AF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964F0-FB53-41F5-A273-6FC21BE34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541AA-5CB9-41FB-BE5F-1A3E98663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C2887-DA1C-4309-93DE-1547E30E7A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187603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9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1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7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9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1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6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A17E3-6A89-4095-BD30-16657B828D0B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4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9EA2388D-9145-4FD2-B606-3559678DBAF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D114C393-7A7C-426E-84AE-010BC1AB68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1EC4B-1EA7-49DF-8A31-7A2AA05AE8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AE572E-DD17-4A35-8807-2570BC9362C6}" type="datetimeFigureOut">
              <a:rPr lang="en-US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B990F-7A30-49E3-913A-08D9066A7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767EF-DB50-476D-8BB8-2F33B3CFF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E5C8033-A510-476E-A790-6900ADD558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14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B0F6684D-CD31-4A69-8666-FE7BB7C21C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1231AEE6-89F8-43D1-B2F8-54A320F9EC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3188" name="Rectangle 4">
            <a:extLst>
              <a:ext uri="{FF2B5EF4-FFF2-40B4-BE49-F238E27FC236}">
                <a16:creationId xmlns:a16="http://schemas.microsoft.com/office/drawing/2014/main" id="{4EFB80A0-AFC9-42C9-9395-2DD4753B877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93189" name="Rectangle 5">
            <a:extLst>
              <a:ext uri="{FF2B5EF4-FFF2-40B4-BE49-F238E27FC236}">
                <a16:creationId xmlns:a16="http://schemas.microsoft.com/office/drawing/2014/main" id="{78222F3A-5A73-4FEC-A451-165255F790D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93190" name="Rectangle 6">
            <a:extLst>
              <a:ext uri="{FF2B5EF4-FFF2-40B4-BE49-F238E27FC236}">
                <a16:creationId xmlns:a16="http://schemas.microsoft.com/office/drawing/2014/main" id="{01E32706-3429-4CD6-B527-CFE770A8241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940F2E0-AB84-49AD-ACDF-71CA605571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592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plit orient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E3D4005-0B24-483B-BA33-9C0480B11A69}"/>
              </a:ext>
            </a:extLst>
          </p:cNvPr>
          <p:cNvSpPr/>
          <p:nvPr/>
        </p:nvSpPr>
        <p:spPr>
          <a:xfrm>
            <a:off x="2673006" y="2967335"/>
            <a:ext cx="6846041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all" spc="0" normalizeH="0" baseline="0" noProof="0" dirty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CHÍNH TẢ </a:t>
            </a:r>
            <a:r>
              <a:rPr kumimoji="0" lang="en-US" sz="4800" b="1" i="0" u="none" strike="noStrike" kern="1200" cap="all" spc="0" normalizeH="0" baseline="0" noProof="0" dirty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all" spc="0" normalizeH="0" baseline="0" noProof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NHỚ VIẾT: CAO BẰNG</a:t>
            </a:r>
            <a:endParaRPr kumimoji="0" lang="en-US" sz="4400" b="1" i="0" u="none" strike="noStrike" kern="1200" cap="all" spc="0" normalizeH="0" baseline="0" noProof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123" name="Picture 12">
            <a:extLst>
              <a:ext uri="{FF2B5EF4-FFF2-40B4-BE49-F238E27FC236}">
                <a16:creationId xmlns:a16="http://schemas.microsoft.com/office/drawing/2014/main" id="{C6D68463-C633-4086-B05B-ED22EBC9F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8" y="1187451"/>
            <a:ext cx="1147762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13">
            <a:extLst>
              <a:ext uri="{FF2B5EF4-FFF2-40B4-BE49-F238E27FC236}">
                <a16:creationId xmlns:a16="http://schemas.microsoft.com/office/drawing/2014/main" id="{C6D4AD71-D213-4127-9527-2CA1C32AB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95276"/>
            <a:ext cx="58674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QUẬN LONG BIÊN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</a:t>
            </a:r>
          </a:p>
        </p:txBody>
      </p:sp>
    </p:spTree>
  </p:cSld>
  <p:clrMapOvr>
    <a:masterClrMapping/>
  </p:clrMapOvr>
  <p:transition spd="slow" advTm="75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323" y="5769237"/>
            <a:ext cx="12190677" cy="1088760"/>
            <a:chOff x="1" y="4361"/>
            <a:chExt cx="9215" cy="823"/>
          </a:xfrm>
        </p:grpSpPr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14" y="4289"/>
              <a:ext cx="781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" y="4361"/>
              <a:ext cx="1134" cy="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83809" y="898344"/>
            <a:ext cx="11211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3/ </a:t>
            </a:r>
            <a:r>
              <a:rPr lang="en-US" sz="2800" b="1" i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i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i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i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i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i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b="1" i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i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i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97945" y="2644724"/>
            <a:ext cx="6231987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nhòe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3265" y="2138262"/>
            <a:ext cx="3488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Chinh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61979" y="2644725"/>
            <a:ext cx="970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81991" y="4484255"/>
            <a:ext cx="57677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9535" y="5357445"/>
            <a:ext cx="844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o,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75922" y="5357445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62622" y="2644725"/>
            <a:ext cx="896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96030" y="4489234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16410" y="5357445"/>
            <a:ext cx="744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mo,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26416" y="5342157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118331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 animBg="1"/>
      <p:bldP spid="17" grpId="0"/>
      <p:bldP spid="19" grpId="0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323" y="5769237"/>
            <a:ext cx="12190677" cy="1088760"/>
            <a:chOff x="1" y="4361"/>
            <a:chExt cx="9215" cy="823"/>
          </a:xfrm>
        </p:grpSpPr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14" y="4289"/>
              <a:ext cx="781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" y="4361"/>
              <a:ext cx="1134" cy="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420847" y="1489356"/>
            <a:ext cx="103256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0318" y="2082018"/>
            <a:ext cx="9945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32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118331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33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4" name="Text Box 6">
            <a:extLst>
              <a:ext uri="{FF2B5EF4-FFF2-40B4-BE49-F238E27FC236}">
                <a16:creationId xmlns:a16="http://schemas.microsoft.com/office/drawing/2014/main" id="{88E0396F-5B80-460A-9944-667DBF6DB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7816" y="471250"/>
            <a:ext cx="923441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tập</a:t>
            </a:r>
            <a:r>
              <a:rPr lang="vi-VN" altLang="en-US" sz="2800" b="1" u="sng" dirty="0">
                <a:solidFill>
                  <a:srgbClr val="CC3300"/>
                </a:solidFill>
                <a:latin typeface="Times New Roman" panose="02020603050405020304" pitchFamily="18" charset="0"/>
              </a:rPr>
              <a:t> 2 (trang 58)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:</a:t>
            </a:r>
            <a:r>
              <a:rPr lang="vi-VN" altLang="en-US" sz="28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riêng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75" name="Text Box 7">
            <a:extLst>
              <a:ext uri="{FF2B5EF4-FFF2-40B4-BE49-F238E27FC236}">
                <a16:creationId xmlns:a16="http://schemas.microsoft.com/office/drawing/2014/main" id="{2FD0DDA9-4B11-4741-9894-E42675469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3114" y="1328321"/>
            <a:ext cx="7931467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con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Tây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này</a:t>
            </a:r>
            <a:endParaRPr lang="en-US" altLang="en-US" sz="24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Nơi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đẻ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ra ta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rốn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nứa</a:t>
            </a:r>
            <a:endParaRPr lang="en-US" altLang="en-US" sz="24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bò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bụng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đỏ</a:t>
            </a:r>
            <a:endParaRPr lang="en-US" altLang="en-US" sz="24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thổi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nhột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lỗ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tai non.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n</a:t>
            </a:r>
            <a:r>
              <a:rPr lang="vi-VN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con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Xưa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Đăm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Săn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, Y Sun,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lũ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làng</a:t>
            </a:r>
            <a:endParaRPr lang="en-US" altLang="en-US" sz="24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rèn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dao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mài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gươm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trăng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suốt</a:t>
            </a:r>
            <a:endParaRPr lang="en-US" altLang="en-US" sz="24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già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Mơ-nông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xuống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đất</a:t>
            </a:r>
            <a:endParaRPr lang="en-US" altLang="en-US" sz="24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Vẫn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thanh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đoản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kiếm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xưa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Đăm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Săn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đuổi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giặc</a:t>
            </a:r>
            <a:endParaRPr lang="en-US" altLang="en-US" sz="24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Nơ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Trang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Lơng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, A-ma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Dơ-hao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, cha ta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lũ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làng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mài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gấp</a:t>
            </a:r>
            <a:endParaRPr lang="en-US" altLang="en-US" sz="24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	Hai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cạn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Ba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				       Theo PRÊ KI MA LA MÁC</a:t>
            </a:r>
          </a:p>
        </p:txBody>
      </p:sp>
      <p:sp>
        <p:nvSpPr>
          <p:cNvPr id="109576" name="Text Box 8">
            <a:extLst>
              <a:ext uri="{FF2B5EF4-FFF2-40B4-BE49-F238E27FC236}">
                <a16:creationId xmlns:a16="http://schemas.microsoft.com/office/drawing/2014/main" id="{05E8B357-E3CA-414C-BE5F-2E1D44066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26" y="1684229"/>
            <a:ext cx="1768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Tây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Nguyên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77" name="Text Box 9">
            <a:extLst>
              <a:ext uri="{FF2B5EF4-FFF2-40B4-BE49-F238E27FC236}">
                <a16:creationId xmlns:a16="http://schemas.microsoft.com/office/drawing/2014/main" id="{60AF1C82-DA2D-4614-B0B3-91F4AA804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6466" y="3519353"/>
            <a:ext cx="13917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Đăm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Săn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78" name="Text Box 10">
            <a:extLst>
              <a:ext uri="{FF2B5EF4-FFF2-40B4-BE49-F238E27FC236}">
                <a16:creationId xmlns:a16="http://schemas.microsoft.com/office/drawing/2014/main" id="{ACA50C4C-38F2-4790-BFB4-67210194A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418" y="3519354"/>
            <a:ext cx="10531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Y Sun</a:t>
            </a:r>
          </a:p>
        </p:txBody>
      </p:sp>
      <p:sp>
        <p:nvSpPr>
          <p:cNvPr id="109579" name="Text Box 11">
            <a:extLst>
              <a:ext uri="{FF2B5EF4-FFF2-40B4-BE49-F238E27FC236}">
                <a16:creationId xmlns:a16="http://schemas.microsoft.com/office/drawing/2014/main" id="{BE1A9C63-3A40-4DC5-BC10-6B78AC5F4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8194" y="4254847"/>
            <a:ext cx="1385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Mơ-nông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80" name="Text Box 12">
            <a:extLst>
              <a:ext uri="{FF2B5EF4-FFF2-40B4-BE49-F238E27FC236}">
                <a16:creationId xmlns:a16="http://schemas.microsoft.com/office/drawing/2014/main" id="{F0985673-586B-4B57-BABA-8280241C3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7051" y="4616543"/>
            <a:ext cx="1379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Đăm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Săn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81" name="Text Box 13">
            <a:extLst>
              <a:ext uri="{FF2B5EF4-FFF2-40B4-BE49-F238E27FC236}">
                <a16:creationId xmlns:a16="http://schemas.microsoft.com/office/drawing/2014/main" id="{9EE58244-9905-414B-A400-174270E98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7816" y="4970919"/>
            <a:ext cx="223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Trang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Lơng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82" name="Text Box 14">
            <a:extLst>
              <a:ext uri="{FF2B5EF4-FFF2-40B4-BE49-F238E27FC236}">
                <a16:creationId xmlns:a16="http://schemas.microsoft.com/office/drawing/2014/main" id="{F73318DF-0C87-456C-8CF5-2045286BB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567" y="4985875"/>
            <a:ext cx="1954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A-ma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Dơ-hao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83" name="Text Box 15">
            <a:extLst>
              <a:ext uri="{FF2B5EF4-FFF2-40B4-BE49-F238E27FC236}">
                <a16:creationId xmlns:a16="http://schemas.microsoft.com/office/drawing/2014/main" id="{DB21F1C6-7C77-4875-BBBE-C3BA5A235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4947" y="5355207"/>
            <a:ext cx="120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Ba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4" grpId="0"/>
      <p:bldP spid="109575" grpId="0"/>
      <p:bldP spid="109576" grpId="0"/>
      <p:bldP spid="109577" grpId="0"/>
      <p:bldP spid="109578" grpId="0"/>
      <p:bldP spid="109579" grpId="0"/>
      <p:bldP spid="109580" grpId="0"/>
      <p:bldP spid="109581" grpId="0"/>
      <p:bldP spid="109582" grpId="0"/>
      <p:bldP spid="1095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33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8" name="Text Box 6">
            <a:extLst>
              <a:ext uri="{FF2B5EF4-FFF2-40B4-BE49-F238E27FC236}">
                <a16:creationId xmlns:a16="http://schemas.microsoft.com/office/drawing/2014/main" id="{D2CE3CC9-E614-4A90-988B-0B41B9183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1" y="1905000"/>
            <a:ext cx="8000203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>
                <a:solidFill>
                  <a:srgbClr val="000099"/>
                </a:solidFill>
                <a:latin typeface="Times New Roman" panose="02020603050405020304" pitchFamily="18" charset="0"/>
              </a:rPr>
              <a:t>Cách viết hoa</a:t>
            </a: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- Tên địa lí: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ây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guyên , (sông)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b="1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b="1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b="1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- Tên người, tên dân tộc: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ăm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ăn ,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Y</a:t>
            </a: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un ,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ơ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rang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ơng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			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b="1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			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			      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-ma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ơ-hao ,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ơ-nông</a:t>
            </a:r>
          </a:p>
        </p:txBody>
      </p:sp>
      <p:sp>
        <p:nvSpPr>
          <p:cNvPr id="110599" name="Text Box 7">
            <a:extLst>
              <a:ext uri="{FF2B5EF4-FFF2-40B4-BE49-F238E27FC236}">
                <a16:creationId xmlns:a16="http://schemas.microsoft.com/office/drawing/2014/main" id="{1CE004F0-8987-4785-A1BE-60408AFA5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1" y="2971801"/>
            <a:ext cx="4684713" cy="466725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Viết hoa chữ cái đầu của mỗi tiếng</a:t>
            </a:r>
          </a:p>
        </p:txBody>
      </p:sp>
      <p:sp>
        <p:nvSpPr>
          <p:cNvPr id="110600" name="Text Box 8">
            <a:extLst>
              <a:ext uri="{FF2B5EF4-FFF2-40B4-BE49-F238E27FC236}">
                <a16:creationId xmlns:a16="http://schemas.microsoft.com/office/drawing/2014/main" id="{BE426118-CD6B-4FB1-BCF6-3C7EE8891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267201"/>
            <a:ext cx="8001000" cy="1196975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phận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phận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gạch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nối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gạch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nối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8" grpId="0"/>
      <p:bldP spid="110599" grpId="0" animBg="1"/>
      <p:bldP spid="11060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33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2" name="Text Box 6">
            <a:extLst>
              <a:ext uri="{FF2B5EF4-FFF2-40B4-BE49-F238E27FC236}">
                <a16:creationId xmlns:a16="http://schemas.microsoft.com/office/drawing/2014/main" id="{6CEAA902-4FEA-4B26-982B-F05D809BC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22" y="661917"/>
            <a:ext cx="1030406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tập</a:t>
            </a:r>
            <a:r>
              <a:rPr lang="vi-VN" altLang="en-US" sz="2800" b="1" u="sng" dirty="0">
                <a:solidFill>
                  <a:srgbClr val="CC3300"/>
                </a:solidFill>
                <a:latin typeface="Times New Roman" panose="02020603050405020304" pitchFamily="18" charset="0"/>
              </a:rPr>
              <a:t> 3 (trang 58)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:</a:t>
            </a:r>
            <a:r>
              <a:rPr lang="vi-VN" altLang="en-US" sz="28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đố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lịch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âu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đố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1623" name="Text Box 7">
            <a:extLst>
              <a:ext uri="{FF2B5EF4-FFF2-40B4-BE49-F238E27FC236}">
                <a16:creationId xmlns:a16="http://schemas.microsoft.com/office/drawing/2014/main" id="{67658703-9CA5-4815-B334-DAC9BD18F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752600"/>
            <a:ext cx="700429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4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Ai </a:t>
            </a:r>
            <a:r>
              <a:rPr lang="en-US" altLang="en-US" sz="2400" b="1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4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đóng</a:t>
            </a:r>
            <a:r>
              <a:rPr lang="en-US" altLang="en-US" sz="24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cọc</a:t>
            </a:r>
            <a:r>
              <a:rPr lang="en-US" altLang="en-US" sz="24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sông</a:t>
            </a:r>
            <a:endParaRPr lang="en-US" altLang="en-US" sz="2400" b="1" dirty="0">
              <a:solidFill>
                <a:srgbClr val="993300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Đánh</a:t>
            </a:r>
            <a:r>
              <a:rPr lang="en-US" altLang="en-US" sz="24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 tan </a:t>
            </a:r>
            <a:r>
              <a:rPr lang="en-US" altLang="en-US" sz="2400" b="1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thuyền</a:t>
            </a:r>
            <a:r>
              <a:rPr lang="en-US" altLang="en-US" sz="24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giặc</a:t>
            </a:r>
            <a:r>
              <a:rPr lang="en-US" altLang="en-US" sz="24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nhuộm</a:t>
            </a:r>
            <a:r>
              <a:rPr lang="en-US" altLang="en-US" sz="24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hồng</a:t>
            </a:r>
            <a:r>
              <a:rPr lang="en-US" altLang="en-US" sz="24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máu</a:t>
            </a:r>
            <a:r>
              <a:rPr lang="en-US" altLang="en-US" sz="24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xanh</a:t>
            </a:r>
            <a:r>
              <a:rPr lang="en-US" altLang="en-US" sz="24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Vua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thần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tốc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quân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hành</a:t>
            </a:r>
            <a:endParaRPr lang="en-US" altLang="en-US" sz="2400" b="1" dirty="0">
              <a:solidFill>
                <a:srgbClr val="003300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Mùa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xuân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phá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quân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Thanh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tơi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bời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Vua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trận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đùa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chơi</a:t>
            </a:r>
            <a:endParaRPr lang="en-US" altLang="en-US" sz="24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Cờ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lau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phất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trận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ấu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400" b="1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Vua</a:t>
            </a:r>
            <a:r>
              <a:rPr lang="en-US" altLang="en-US" sz="24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thảo</a:t>
            </a:r>
            <a:r>
              <a:rPr lang="en-US" altLang="en-US" sz="24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2400" b="1" i="1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hiếu</a:t>
            </a:r>
            <a:r>
              <a:rPr lang="en-US" altLang="en-US" sz="2400" b="1" i="1" dirty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dời</a:t>
            </a:r>
            <a:r>
              <a:rPr lang="en-US" altLang="en-US" sz="2400" b="1" i="1" dirty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đô</a:t>
            </a:r>
            <a:r>
              <a:rPr lang="en-US" altLang="en-US" sz="24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 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Vua</a:t>
            </a:r>
            <a:r>
              <a:rPr lang="en-US" altLang="en-US" sz="2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2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xướng</a:t>
            </a:r>
            <a:r>
              <a:rPr lang="en-US" altLang="en-US" sz="2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sz="2400" b="1" i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2400" b="1" i="1" dirty="0">
                <a:solidFill>
                  <a:srgbClr val="663300"/>
                </a:solidFill>
                <a:latin typeface="Times New Roman" panose="02020603050405020304" pitchFamily="18" charset="0"/>
              </a:rPr>
              <a:t> Tao </a:t>
            </a:r>
            <a:r>
              <a:rPr lang="en-US" altLang="en-US" sz="2400" b="1" i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Đàn</a:t>
            </a:r>
            <a:r>
              <a:rPr lang="en-US" altLang="en-US" sz="2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?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					</a:t>
            </a: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Trần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Nguyễn</a:t>
            </a:r>
            <a:endParaRPr lang="en-US" altLang="en-US" sz="24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33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8" name="Text Box 8">
            <a:extLst>
              <a:ext uri="{FF2B5EF4-FFF2-40B4-BE49-F238E27FC236}">
                <a16:creationId xmlns:a16="http://schemas.microsoft.com/office/drawing/2014/main" id="{06EDEE97-C933-4221-8089-DC6C58877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5929" y="3752543"/>
            <a:ext cx="294984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Ngô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Quyền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(938)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quân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Hán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49" name="Text Box 9">
            <a:extLst>
              <a:ext uri="{FF2B5EF4-FFF2-40B4-BE49-F238E27FC236}">
                <a16:creationId xmlns:a16="http://schemas.microsoft.com/office/drawing/2014/main" id="{05A13668-5904-471F-9A58-BB3D4EF0E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5406" y="5079196"/>
            <a:ext cx="64411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		Ai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đóng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cọc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sông</a:t>
            </a:r>
            <a:endParaRPr lang="en-US" altLang="en-US" sz="24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Đánh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tan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thuyền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giặc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nhuộm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hồng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sóng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xanh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?</a:t>
            </a:r>
          </a:p>
        </p:txBody>
      </p:sp>
      <p:pic>
        <p:nvPicPr>
          <p:cNvPr id="112650" name="Picture 10">
            <a:extLst>
              <a:ext uri="{FF2B5EF4-FFF2-40B4-BE49-F238E27FC236}">
                <a16:creationId xmlns:a16="http://schemas.microsoft.com/office/drawing/2014/main" id="{8E21CE50-47E7-4CD8-A23C-0BA20CC6C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727" y="1221332"/>
            <a:ext cx="3381043" cy="227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1" name="Picture 11">
            <a:extLst>
              <a:ext uri="{FF2B5EF4-FFF2-40B4-BE49-F238E27FC236}">
                <a16:creationId xmlns:a16="http://schemas.microsoft.com/office/drawing/2014/main" id="{666819C2-7D42-40AB-80AF-D65B86B27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436" y="1221332"/>
            <a:ext cx="2927916" cy="228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2" name="Picture 12">
            <a:extLst>
              <a:ext uri="{FF2B5EF4-FFF2-40B4-BE49-F238E27FC236}">
                <a16:creationId xmlns:a16="http://schemas.microsoft.com/office/drawing/2014/main" id="{7164F1C7-73B9-4C5D-990A-A6E0A28FB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287" y="1253132"/>
            <a:ext cx="3308286" cy="239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53" name="Text Box 13">
            <a:extLst>
              <a:ext uri="{FF2B5EF4-FFF2-40B4-BE49-F238E27FC236}">
                <a16:creationId xmlns:a16="http://schemas.microsoft.com/office/drawing/2014/main" id="{90044BCD-F98E-4BFC-A05F-AD0BA31B0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4792" y="3752542"/>
            <a:ext cx="23543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Lê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Hoàn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(981)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đánh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quân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Tống</a:t>
            </a:r>
            <a:endParaRPr lang="en-US" altLang="en-US" sz="2400" b="1" dirty="0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54" name="Text Box 14">
            <a:extLst>
              <a:ext uri="{FF2B5EF4-FFF2-40B4-BE49-F238E27FC236}">
                <a16:creationId xmlns:a16="http://schemas.microsoft.com/office/drawing/2014/main" id="{591F75F9-4D15-4A95-B0DE-C0A687178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7118" y="3796412"/>
            <a:ext cx="31594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Trần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Hưng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Đạo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(1288)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quân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Nguyên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1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2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8" grpId="0"/>
      <p:bldP spid="112649" grpId="0"/>
      <p:bldP spid="112653" grpId="0"/>
      <p:bldP spid="1126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33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2" name="Text Box 8">
            <a:extLst>
              <a:ext uri="{FF2B5EF4-FFF2-40B4-BE49-F238E27FC236}">
                <a16:creationId xmlns:a16="http://schemas.microsoft.com/office/drawing/2014/main" id="{49C73B33-25F4-4F9A-A3F9-D5A38FD71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6932" y="3938518"/>
            <a:ext cx="25581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Vua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Quang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Trung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Huệ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13673" name="Text Box 9">
            <a:extLst>
              <a:ext uri="{FF2B5EF4-FFF2-40B4-BE49-F238E27FC236}">
                <a16:creationId xmlns:a16="http://schemas.microsoft.com/office/drawing/2014/main" id="{CDCC6848-4B8A-4613-B372-3EFC1E32D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921" y="4769515"/>
            <a:ext cx="544815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		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Vua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thần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tốc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quân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hành</a:t>
            </a:r>
            <a:endParaRPr lang="en-US" altLang="en-US" sz="24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Mùa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xuân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phá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quân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Thanh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tơi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bời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?</a:t>
            </a:r>
          </a:p>
        </p:txBody>
      </p:sp>
      <p:pic>
        <p:nvPicPr>
          <p:cNvPr id="113679" name="Picture 15">
            <a:extLst>
              <a:ext uri="{FF2B5EF4-FFF2-40B4-BE49-F238E27FC236}">
                <a16:creationId xmlns:a16="http://schemas.microsoft.com/office/drawing/2014/main" id="{554F1EA8-FAAB-41C7-A074-890364B07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445" y="524727"/>
            <a:ext cx="2826111" cy="321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2" grpId="0"/>
      <p:bldP spid="1136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33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6" name="Text Box 8">
            <a:extLst>
              <a:ext uri="{FF2B5EF4-FFF2-40B4-BE49-F238E27FC236}">
                <a16:creationId xmlns:a16="http://schemas.microsoft.com/office/drawing/2014/main" id="{398433EF-7F3F-4A34-942C-F1799957D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276" y="4313005"/>
            <a:ext cx="24481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Tiên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Hoàng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Lĩnh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14697" name="Text Box 9">
            <a:extLst>
              <a:ext uri="{FF2B5EF4-FFF2-40B4-BE49-F238E27FC236}">
                <a16:creationId xmlns:a16="http://schemas.microsoft.com/office/drawing/2014/main" id="{78B689F7-B244-4053-AFCE-A8ECB7807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8331" y="5331245"/>
            <a:ext cx="473238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Vua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trận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đùa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chơi</a:t>
            </a:r>
            <a:endParaRPr lang="en-US" altLang="en-US" sz="24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Cờ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lau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phất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trận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ấu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?</a:t>
            </a:r>
          </a:p>
        </p:txBody>
      </p:sp>
      <p:pic>
        <p:nvPicPr>
          <p:cNvPr id="114699" name="Picture 11">
            <a:extLst>
              <a:ext uri="{FF2B5EF4-FFF2-40B4-BE49-F238E27FC236}">
                <a16:creationId xmlns:a16="http://schemas.microsoft.com/office/drawing/2014/main" id="{C869730C-3D22-4C66-9154-498546158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641" y="882719"/>
            <a:ext cx="4101294" cy="307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700" name="Picture 12">
            <a:extLst>
              <a:ext uri="{FF2B5EF4-FFF2-40B4-BE49-F238E27FC236}">
                <a16:creationId xmlns:a16="http://schemas.microsoft.com/office/drawing/2014/main" id="{53470A1C-C756-4C8A-9DE9-35B344569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6" y="524727"/>
            <a:ext cx="4807565" cy="360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701" name="Text Box 13">
            <a:extLst>
              <a:ext uri="{FF2B5EF4-FFF2-40B4-BE49-F238E27FC236}">
                <a16:creationId xmlns:a16="http://schemas.microsoft.com/office/drawing/2014/main" id="{B78E761A-B1AB-4952-A17E-1B30D6B48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2577" y="4313004"/>
            <a:ext cx="35766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en-US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Đền thờ Đinh Tiên Hòang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en-US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ở Hoa Lư Ninh Bình.</a:t>
            </a:r>
            <a:endParaRPr lang="en-US" altLang="en-US" sz="24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6" grpId="0"/>
      <p:bldP spid="114697" grpId="0"/>
      <p:bldP spid="11470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33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20" name="Text Box 8">
            <a:extLst>
              <a:ext uri="{FF2B5EF4-FFF2-40B4-BE49-F238E27FC236}">
                <a16:creationId xmlns:a16="http://schemas.microsoft.com/office/drawing/2014/main" id="{270C50A6-48E2-496A-B46B-BE2D9359E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0558" y="4415672"/>
            <a:ext cx="215315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Lý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Tổ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Lý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Uẩn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15721" name="Text Box 9">
            <a:extLst>
              <a:ext uri="{FF2B5EF4-FFF2-40B4-BE49-F238E27FC236}">
                <a16:creationId xmlns:a16="http://schemas.microsoft.com/office/drawing/2014/main" id="{7FE4D6F0-394E-47F1-9434-B6F839BB1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438" y="5502275"/>
            <a:ext cx="4768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		Vua nào thảo </a:t>
            </a:r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Chiếu dời đô</a:t>
            </a: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 ?</a:t>
            </a:r>
          </a:p>
        </p:txBody>
      </p:sp>
      <p:pic>
        <p:nvPicPr>
          <p:cNvPr id="115723" name="Picture 11">
            <a:extLst>
              <a:ext uri="{FF2B5EF4-FFF2-40B4-BE49-F238E27FC236}">
                <a16:creationId xmlns:a16="http://schemas.microsoft.com/office/drawing/2014/main" id="{8A5DED6E-C61E-4C6F-86A4-F21AF9C9B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234121"/>
            <a:ext cx="3242481" cy="392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24" name="Picture 12">
            <a:extLst>
              <a:ext uri="{FF2B5EF4-FFF2-40B4-BE49-F238E27FC236}">
                <a16:creationId xmlns:a16="http://schemas.microsoft.com/office/drawing/2014/main" id="{7EC881B8-C6B1-4CD5-AE60-30250C753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619" y="713468"/>
            <a:ext cx="4458982" cy="29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0" grpId="0"/>
      <p:bldP spid="1157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78A58-07B9-4336-A88A-FF316A2B7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621" y="168895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vi-VN" sz="4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</a:t>
            </a:r>
            <a:r>
              <a:rPr lang="vi-VN" sz="4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gũi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vi-VN" sz="4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vi-VN" sz="4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 dụ: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sóc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…)</a:t>
            </a:r>
            <a:br>
              <a:rPr lang="en-US" i="1" dirty="0"/>
            </a:b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13825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4767943" y="0"/>
            <a:ext cx="7189597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560882"/>
      </p:ext>
    </p:extLst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254038" y="2116193"/>
            <a:ext cx="94622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39548776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501123" y="1481979"/>
            <a:ext cx="34841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486400" algn="l"/>
              </a:tabLst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 tra bài cũ: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5486400" algn="l"/>
              </a:tabLst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hãy viết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23806" y="1979685"/>
            <a:ext cx="19146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Tên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20369" y="2528248"/>
            <a:ext cx="24385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Tên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18021" y="3074552"/>
            <a:ext cx="40868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Tên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75953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323" y="5519210"/>
            <a:ext cx="12190677" cy="1338792"/>
            <a:chOff x="1" y="4172"/>
            <a:chExt cx="9215" cy="1012"/>
          </a:xfrm>
        </p:grpSpPr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30745" y="53924"/>
            <a:ext cx="11460163" cy="99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3"/>
          <p:cNvSpPr txBox="1">
            <a:spLocks noChangeArrowheads="1"/>
          </p:cNvSpPr>
          <p:nvPr/>
        </p:nvSpPr>
        <p:spPr>
          <a:xfrm>
            <a:off x="1331731" y="1751416"/>
            <a:ext cx="4267201" cy="2060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Đèo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Ta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Đèo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Giàng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marR="0" lvl="0" indent="0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đèo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marR="0" lvl="0" indent="0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strike="noStrike" kern="1200" cap="none" spc="0" normalizeH="0" baseline="0" noProof="0" dirty="0">
              <a:ln>
                <a:noFill/>
              </a:ln>
              <a:solidFill>
                <a:srgbClr val="1306BA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4"/>
          <p:cNvSpPr txBox="1">
            <a:spLocks noChangeArrowheads="1"/>
          </p:cNvSpPr>
          <p:nvPr/>
        </p:nvSpPr>
        <p:spPr>
          <a:xfrm>
            <a:off x="1308287" y="3931914"/>
            <a:ext cx="4557922" cy="2173458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mận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1306BA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306BA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5"/>
          <p:cNvSpPr txBox="1">
            <a:spLocks noChangeArrowheads="1"/>
          </p:cNvSpPr>
          <p:nvPr/>
        </p:nvSpPr>
        <p:spPr>
          <a:xfrm>
            <a:off x="6685691" y="1738526"/>
            <a:ext cx="4455927" cy="2116015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3200" b="1" i="1" dirty="0">
              <a:solidFill>
                <a:srgbClr val="1306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3200" b="1" i="1" dirty="0">
              <a:solidFill>
                <a:srgbClr val="1306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1306BA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306BA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6"/>
          <p:cNvSpPr txBox="1">
            <a:spLocks noChangeArrowheads="1"/>
          </p:cNvSpPr>
          <p:nvPr/>
        </p:nvSpPr>
        <p:spPr>
          <a:xfrm>
            <a:off x="6730263" y="3935428"/>
            <a:ext cx="4841997" cy="2015197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non Cao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1306BA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1306BA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9376117" y="6056142"/>
            <a:ext cx="16764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75953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30745" y="53924"/>
            <a:ext cx="11460163" cy="99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Cao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Bằng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4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15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Rectangle 4"/>
          <p:cNvSpPr>
            <a:spLocks/>
          </p:cNvSpPr>
          <p:nvPr/>
        </p:nvSpPr>
        <p:spPr bwMode="auto">
          <a:xfrm>
            <a:off x="487680" y="1983536"/>
            <a:ext cx="1069848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600" b="1" dirty="0">
                <a:solidFill>
                  <a:schemeClr val="hlink"/>
                </a:solidFill>
                <a:latin typeface="Times New Roman" pitchFamily="18" charset="0"/>
              </a:rPr>
              <a:t>   Ca </a:t>
            </a:r>
            <a:r>
              <a:rPr lang="en-US" sz="3600" b="1" dirty="0" err="1">
                <a:solidFill>
                  <a:schemeClr val="hlink"/>
                </a:solidFill>
                <a:latin typeface="Times New Roman" pitchFamily="18" charset="0"/>
              </a:rPr>
              <a:t>ngợi</a:t>
            </a:r>
            <a:r>
              <a:rPr lang="en-US" sz="3600" b="1" dirty="0">
                <a:solidFill>
                  <a:schemeClr val="hlink"/>
                </a:solidFill>
                <a:latin typeface="Times New Roman" pitchFamily="18" charset="0"/>
              </a:rPr>
              <a:t> Cao </a:t>
            </a:r>
            <a:r>
              <a:rPr lang="en-US" sz="3600" b="1" dirty="0" err="1">
                <a:solidFill>
                  <a:schemeClr val="hlink"/>
                </a:solidFill>
                <a:latin typeface="Times New Roman" pitchFamily="18" charset="0"/>
              </a:rPr>
              <a:t>Bằng</a:t>
            </a:r>
            <a:r>
              <a:rPr lang="en-US" sz="3600" b="1" dirty="0">
                <a:solidFill>
                  <a:schemeClr val="hlink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hlink"/>
                </a:solidFill>
                <a:latin typeface="Times New Roman" pitchFamily="18" charset="0"/>
              </a:rPr>
              <a:t>mảnh</a:t>
            </a:r>
            <a:r>
              <a:rPr lang="en-US" sz="3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itchFamily="18" charset="0"/>
              </a:rPr>
              <a:t>đất</a:t>
            </a:r>
            <a:r>
              <a:rPr lang="en-US" sz="3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itchFamily="18" charset="0"/>
              </a:rPr>
              <a:t>địa</a:t>
            </a:r>
            <a:r>
              <a:rPr lang="en-US" sz="3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itchFamily="18" charset="0"/>
              </a:rPr>
              <a:t>thế</a:t>
            </a:r>
            <a:r>
              <a:rPr lang="en-US" sz="3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itchFamily="18" charset="0"/>
              </a:rPr>
              <a:t>đặc</a:t>
            </a:r>
            <a:r>
              <a:rPr lang="en-US" sz="3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itchFamily="18" charset="0"/>
              </a:rPr>
              <a:t>biệt</a:t>
            </a:r>
            <a:r>
              <a:rPr lang="en-US" sz="3600" b="1" dirty="0">
                <a:solidFill>
                  <a:schemeClr val="hlink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hlink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itchFamily="18" charset="0"/>
              </a:rPr>
              <a:t>những</a:t>
            </a:r>
            <a:r>
              <a:rPr lang="en-US" sz="3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itchFamily="18" charset="0"/>
              </a:rPr>
              <a:t>người</a:t>
            </a:r>
            <a:r>
              <a:rPr lang="en-US" sz="3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itchFamily="18" charset="0"/>
              </a:rPr>
              <a:t>dân</a:t>
            </a:r>
            <a:r>
              <a:rPr lang="en-US" sz="3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itchFamily="18" charset="0"/>
              </a:rPr>
              <a:t>mến</a:t>
            </a:r>
            <a:r>
              <a:rPr lang="en-US" sz="3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itchFamily="18" charset="0"/>
              </a:rPr>
              <a:t>khách</a:t>
            </a:r>
            <a:r>
              <a:rPr lang="en-US" sz="3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itchFamily="18" charset="0"/>
              </a:rPr>
              <a:t>đôn</a:t>
            </a:r>
            <a:r>
              <a:rPr lang="en-US" sz="3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itchFamily="18" charset="0"/>
              </a:rPr>
              <a:t>hậu</a:t>
            </a:r>
            <a:r>
              <a:rPr lang="en-US" sz="3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itchFamily="18" charset="0"/>
              </a:rPr>
              <a:t>đang</a:t>
            </a:r>
            <a:r>
              <a:rPr lang="en-US" sz="3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itchFamily="18" charset="0"/>
              </a:rPr>
              <a:t>gìn</a:t>
            </a:r>
            <a:r>
              <a:rPr lang="en-US" sz="3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itchFamily="18" charset="0"/>
              </a:rPr>
              <a:t>giữ</a:t>
            </a:r>
            <a:r>
              <a:rPr lang="en-US" sz="3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itchFamily="18" charset="0"/>
              </a:rPr>
              <a:t>biên</a:t>
            </a:r>
            <a:r>
              <a:rPr lang="en-US" sz="3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itchFamily="18" charset="0"/>
              </a:rPr>
              <a:t>cương</a:t>
            </a:r>
            <a:r>
              <a:rPr lang="en-US" sz="3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itchFamily="18" charset="0"/>
              </a:rPr>
              <a:t>của</a:t>
            </a:r>
            <a:r>
              <a:rPr lang="en-US" sz="3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itchFamily="18" charset="0"/>
              </a:rPr>
              <a:t>Tổ</a:t>
            </a:r>
            <a:r>
              <a:rPr lang="en-US" sz="3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itchFamily="18" charset="0"/>
              </a:rPr>
              <a:t>quốc</a:t>
            </a:r>
            <a:r>
              <a:rPr lang="en-US" sz="3600" b="1" dirty="0">
                <a:solidFill>
                  <a:schemeClr val="hlink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1910860" y="1386812"/>
            <a:ext cx="76833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533394170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323" y="5519210"/>
            <a:ext cx="12190677" cy="1338792"/>
            <a:chOff x="1" y="4172"/>
            <a:chExt cx="9215" cy="1012"/>
          </a:xfrm>
        </p:grpSpPr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803564" y="968971"/>
            <a:ext cx="104663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486400" algn="l"/>
              </a:tabLs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 thầm bài, ghi lại những từ ngữ dễ mắc lỗi chính tả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30745" y="53924"/>
            <a:ext cx="11460163" cy="99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13"/>
          <p:cNvSpPr txBox="1">
            <a:spLocks noChangeArrowheads="1"/>
          </p:cNvSpPr>
          <p:nvPr/>
        </p:nvSpPr>
        <p:spPr>
          <a:xfrm>
            <a:off x="1331731" y="1892096"/>
            <a:ext cx="4267201" cy="2060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Đèo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Ta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Đèo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Giàng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marR="0" lvl="0" indent="0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đèo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marR="0" lvl="0" indent="0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strike="noStrike" kern="1200" cap="none" spc="0" normalizeH="0" baseline="0" noProof="0" dirty="0">
              <a:ln>
                <a:noFill/>
              </a:ln>
              <a:solidFill>
                <a:srgbClr val="1306BA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14"/>
          <p:cNvSpPr txBox="1">
            <a:spLocks noChangeArrowheads="1"/>
          </p:cNvSpPr>
          <p:nvPr/>
        </p:nvSpPr>
        <p:spPr>
          <a:xfrm>
            <a:off x="1308287" y="4044458"/>
            <a:ext cx="4557922" cy="2173458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mận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1306BA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306BA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15"/>
          <p:cNvSpPr txBox="1">
            <a:spLocks noChangeArrowheads="1"/>
          </p:cNvSpPr>
          <p:nvPr/>
        </p:nvSpPr>
        <p:spPr>
          <a:xfrm>
            <a:off x="6685691" y="1879206"/>
            <a:ext cx="4455927" cy="2116015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3200" b="1" i="1" dirty="0">
              <a:solidFill>
                <a:srgbClr val="1306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3200" b="1" i="1" dirty="0">
              <a:solidFill>
                <a:srgbClr val="1306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1306BA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306BA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16"/>
          <p:cNvSpPr txBox="1">
            <a:spLocks noChangeArrowheads="1"/>
          </p:cNvSpPr>
          <p:nvPr/>
        </p:nvSpPr>
        <p:spPr>
          <a:xfrm>
            <a:off x="6730263" y="4047972"/>
            <a:ext cx="4841997" cy="2015197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non Cao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1306BA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1306BA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9376117" y="6168686"/>
            <a:ext cx="16764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895146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28" grpId="0"/>
      <p:bldP spid="29" grpId="0"/>
      <p:bldP spid="30" grpId="0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323" y="5519210"/>
            <a:ext cx="12190677" cy="1338792"/>
            <a:chOff x="1" y="4172"/>
            <a:chExt cx="9215" cy="1012"/>
          </a:xfrm>
        </p:grpSpPr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599090" y="1768132"/>
            <a:ext cx="44512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486400" algn="l"/>
              </a:tabLs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 từ khó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5032678" y="1778136"/>
            <a:ext cx="27186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Đèo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iàng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8319" y="2270512"/>
            <a:ext cx="2588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d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ịu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34107" y="2760544"/>
            <a:ext cx="2588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s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âu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173216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11" grpId="0"/>
      <p:bldP spid="11" grpId="1"/>
      <p:bldP spid="11" grpId="2"/>
      <p:bldP spid="13" grpId="0"/>
      <p:bldP spid="13" grpId="1"/>
      <p:bldP spid="13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323" y="5519210"/>
            <a:ext cx="12190677" cy="1338792"/>
            <a:chOff x="1" y="4172"/>
            <a:chExt cx="9215" cy="1012"/>
          </a:xfrm>
        </p:grpSpPr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1105538" y="1388296"/>
            <a:ext cx="2939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486400" algn="l"/>
              </a:tabLs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-Vi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05538" y="1410752"/>
            <a:ext cx="3552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486400" algn="l"/>
              </a:tabLs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 tra lại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30745" y="53924"/>
            <a:ext cx="11460163" cy="99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Cao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Bằng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Rectangle 13"/>
          <p:cNvSpPr txBox="1">
            <a:spLocks noChangeArrowheads="1"/>
          </p:cNvSpPr>
          <p:nvPr/>
        </p:nvSpPr>
        <p:spPr>
          <a:xfrm>
            <a:off x="1205130" y="1992904"/>
            <a:ext cx="4267201" cy="2060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Đèo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Ta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Đèo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Giàng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marR="0" lvl="0" indent="0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đèo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marR="0" lvl="0" indent="0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strike="noStrike" kern="1200" cap="none" spc="0" normalizeH="0" baseline="0" noProof="0" dirty="0">
              <a:ln>
                <a:noFill/>
              </a:ln>
              <a:solidFill>
                <a:srgbClr val="1306BA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14"/>
          <p:cNvSpPr txBox="1">
            <a:spLocks noChangeArrowheads="1"/>
          </p:cNvSpPr>
          <p:nvPr/>
        </p:nvSpPr>
        <p:spPr>
          <a:xfrm>
            <a:off x="1153539" y="4072594"/>
            <a:ext cx="4557922" cy="2173458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mận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1306BA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306BA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15"/>
          <p:cNvSpPr txBox="1">
            <a:spLocks noChangeArrowheads="1"/>
          </p:cNvSpPr>
          <p:nvPr/>
        </p:nvSpPr>
        <p:spPr>
          <a:xfrm>
            <a:off x="6530943" y="1907342"/>
            <a:ext cx="4455927" cy="2116015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3200" b="1" i="1" dirty="0">
              <a:solidFill>
                <a:srgbClr val="1306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3200" b="1" i="1" dirty="0">
              <a:solidFill>
                <a:srgbClr val="1306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1306BA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306BA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16"/>
          <p:cNvSpPr txBox="1">
            <a:spLocks noChangeArrowheads="1"/>
          </p:cNvSpPr>
          <p:nvPr/>
        </p:nvSpPr>
        <p:spPr>
          <a:xfrm>
            <a:off x="6575515" y="4076108"/>
            <a:ext cx="4841997" cy="2015197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non Cao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1306BA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1306BA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9221369" y="6196822"/>
            <a:ext cx="16764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177043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27" grpId="0"/>
      <p:bldP spid="28" grpId="0"/>
      <p:bldP spid="29" grpId="0"/>
      <p:bldP spid="30" grpId="0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323" y="5769237"/>
            <a:ext cx="12190677" cy="1088760"/>
            <a:chOff x="1" y="4361"/>
            <a:chExt cx="9215" cy="823"/>
          </a:xfrm>
        </p:grpSpPr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14" y="4289"/>
              <a:ext cx="781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" y="4361"/>
              <a:ext cx="1134" cy="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671744" y="1321188"/>
            <a:ext cx="259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TẬP: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76775" y="1858080"/>
            <a:ext cx="11183815" cy="3581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Trỗi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Bế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Na-ma-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88748" y="3175774"/>
            <a:ext cx="1266092" cy="3516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534488" y="3114421"/>
            <a:ext cx="1861393" cy="3516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367942" y="3612622"/>
            <a:ext cx="2140834" cy="3516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268396" y="4350204"/>
            <a:ext cx="1266092" cy="49495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063280" y="4900488"/>
            <a:ext cx="2398528" cy="3516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67412" y="3964314"/>
            <a:ext cx="1748242" cy="3516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18331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1195</Words>
  <Application>Microsoft Office PowerPoint</Application>
  <PresentationFormat>Widescreen</PresentationFormat>
  <Paragraphs>167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2_Office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tập: Viết đoạn văn ngắn nêu ý kiến của em về vai trò một số quy định gần gũi với em  (ví dụ: Luật giao thông, Luật bảo vệ chăm sóc trẻ em, …)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MinhThangPC.VN</cp:lastModifiedBy>
  <cp:revision>116</cp:revision>
  <dcterms:created xsi:type="dcterms:W3CDTF">2017-11-24T09:12:01Z</dcterms:created>
  <dcterms:modified xsi:type="dcterms:W3CDTF">2022-02-19T11:58:24Z</dcterms:modified>
</cp:coreProperties>
</file>