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272" r:id="rId3"/>
    <p:sldId id="271" r:id="rId4"/>
    <p:sldId id="396" r:id="rId5"/>
    <p:sldId id="257" r:id="rId6"/>
    <p:sldId id="397" r:id="rId7"/>
    <p:sldId id="273" r:id="rId8"/>
    <p:sldId id="274" r:id="rId9"/>
    <p:sldId id="275" r:id="rId10"/>
    <p:sldId id="276" r:id="rId11"/>
    <p:sldId id="277" r:id="rId12"/>
    <p:sldId id="278" r:id="rId13"/>
    <p:sldId id="279" r:id="rId14"/>
    <p:sldId id="282" r:id="rId15"/>
    <p:sldId id="283" r:id="rId16"/>
    <p:sldId id="280" r:id="rId17"/>
    <p:sldId id="28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60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6" autoAdjust="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7285-7692-4CD6-AD67-D128483A2824}"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EF4B6-1C8C-4966-912A-4A209D507FA8}" type="slidenum">
              <a:rPr lang="en-US" smtClean="0"/>
              <a:t>‹#›</a:t>
            </a:fld>
            <a:endParaRPr lang="en-US"/>
          </a:p>
        </p:txBody>
      </p:sp>
    </p:spTree>
    <p:extLst>
      <p:ext uri="{BB962C8B-B14F-4D97-AF65-F5344CB8AC3E}">
        <p14:creationId xmlns:p14="http://schemas.microsoft.com/office/powerpoint/2010/main" val="42714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EF4B6-1C8C-4966-912A-4A209D507FA8}" type="slidenum">
              <a:rPr lang="en-US" smtClean="0"/>
              <a:t>2</a:t>
            </a:fld>
            <a:endParaRPr lang="en-US"/>
          </a:p>
        </p:txBody>
      </p:sp>
    </p:spTree>
    <p:extLst>
      <p:ext uri="{BB962C8B-B14F-4D97-AF65-F5344CB8AC3E}">
        <p14:creationId xmlns:p14="http://schemas.microsoft.com/office/powerpoint/2010/main" val="388220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90235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13179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33997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82121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43976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65217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955768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7604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933731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18024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7629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3238670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41432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4263091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765285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3878387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042118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290446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51768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85394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365353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32184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11346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249732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121552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383160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3BB75-90B9-4426-A1A1-2522E71958F5}"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C35B-C947-41F9-909B-CB74A173F999}" type="slidenum">
              <a:rPr lang="en-US" smtClean="0"/>
              <a:pPr/>
              <a:t>‹#›</a:t>
            </a:fld>
            <a:endParaRPr lang="en-US"/>
          </a:p>
        </p:txBody>
      </p:sp>
    </p:spTree>
    <p:extLst>
      <p:ext uri="{BB962C8B-B14F-4D97-AF65-F5344CB8AC3E}">
        <p14:creationId xmlns:p14="http://schemas.microsoft.com/office/powerpoint/2010/main" val="307445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3BB75-90B9-4426-A1A1-2522E71958F5}" type="datetimeFigureOut">
              <a:rPr lang="en-US" smtClean="0"/>
              <a:pPr/>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FC35B-C947-41F9-909B-CB74A173F999}" type="slidenum">
              <a:rPr lang="en-US" smtClean="0"/>
              <a:pPr/>
              <a:t>‹#›</a:t>
            </a:fld>
            <a:endParaRPr lang="en-US"/>
          </a:p>
        </p:txBody>
      </p:sp>
    </p:spTree>
    <p:extLst>
      <p:ext uri="{BB962C8B-B14F-4D97-AF65-F5344CB8AC3E}">
        <p14:creationId xmlns:p14="http://schemas.microsoft.com/office/powerpoint/2010/main" val="73085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5" r:id="rId12"/>
    <p:sldLayoutId id="2147483664" r:id="rId13"/>
    <p:sldLayoutId id="2147483663" r:id="rId14"/>
    <p:sldLayoutId id="2147483660" r:id="rId15"/>
    <p:sldLayoutId id="2147483651" r:id="rId16"/>
    <p:sldLayoutId id="2147483652" r:id="rId17"/>
    <p:sldLayoutId id="2147483653" r:id="rId18"/>
    <p:sldLayoutId id="2147483654" r:id="rId19"/>
    <p:sldLayoutId id="2147483655" r:id="rId20"/>
    <p:sldLayoutId id="2147483666" r:id="rId21"/>
    <p:sldLayoutId id="2147483662" r:id="rId22"/>
    <p:sldLayoutId id="2147483661"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fif"/><Relationship Id="rId3" Type="http://schemas.openxmlformats.org/officeDocument/2006/relationships/image" Target="../media/image2.jpg"/><Relationship Id="rId7"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jpg"/><Relationship Id="rId11" Type="http://schemas.openxmlformats.org/officeDocument/2006/relationships/image" Target="../media/image10.jfif"/><Relationship Id="rId5" Type="http://schemas.openxmlformats.org/officeDocument/2006/relationships/image" Target="../media/image4.jfif"/><Relationship Id="rId10" Type="http://schemas.openxmlformats.org/officeDocument/2006/relationships/image" Target="../media/image9.jfif"/><Relationship Id="rId4" Type="http://schemas.openxmlformats.org/officeDocument/2006/relationships/image" Target="../media/image3.jfif"/><Relationship Id="rId9" Type="http://schemas.openxmlformats.org/officeDocument/2006/relationships/image" Target="../media/image8.jfi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94">
            <a:extLst>
              <a:ext uri="{FF2B5EF4-FFF2-40B4-BE49-F238E27FC236}">
                <a16:creationId xmlns:a16="http://schemas.microsoft.com/office/drawing/2014/main" id="{CDD9821C-D775-4A1F-AC04-D3ACC622E63B}"/>
              </a:ext>
            </a:extLst>
          </p:cNvPr>
          <p:cNvSpPr txBox="1">
            <a:spLocks noChangeArrowheads="1"/>
          </p:cNvSpPr>
          <p:nvPr/>
        </p:nvSpPr>
        <p:spPr bwMode="auto">
          <a:xfrm>
            <a:off x="3810000" y="773114"/>
            <a:ext cx="48704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SzTx/>
              <a:buFontTx/>
              <a:buNone/>
              <a:defRPr/>
            </a:pPr>
            <a:r>
              <a:rPr lang="en-US" altLang="en-US" sz="1956" b="1" dirty="0">
                <a:solidFill>
                  <a:srgbClr val="002060"/>
                </a:solidFill>
                <a:latin typeface="Times New Roman" panose="02020603050405020304" pitchFamily="18" charset="0"/>
                <a:cs typeface="Times New Roman" panose="02020603050405020304" pitchFamily="18" charset="0"/>
              </a:rPr>
              <a:t>ỦY BAN NHÂN DÂN QUẬN LONG BIÊN</a:t>
            </a:r>
          </a:p>
          <a:p>
            <a:pPr algn="ctr" eaLnBrk="1" hangingPunct="1">
              <a:spcBef>
                <a:spcPct val="0"/>
              </a:spcBef>
              <a:buSzTx/>
              <a:buFontTx/>
              <a:buNone/>
              <a:defRPr/>
            </a:pPr>
            <a:r>
              <a:rPr lang="en-US" altLang="en-US" sz="2282" b="1" u="sng" dirty="0">
                <a:solidFill>
                  <a:srgbClr val="002060"/>
                </a:solidFill>
                <a:latin typeface="Times New Roman" panose="02020603050405020304" pitchFamily="18" charset="0"/>
                <a:cs typeface="Times New Roman" panose="02020603050405020304" pitchFamily="18" charset="0"/>
              </a:rPr>
              <a:t>TRƯỜNG TIỂU HỌC ÁI MỘ B</a:t>
            </a:r>
          </a:p>
        </p:txBody>
      </p:sp>
      <p:pic>
        <p:nvPicPr>
          <p:cNvPr id="295" name="Picture 294">
            <a:extLst>
              <a:ext uri="{FF2B5EF4-FFF2-40B4-BE49-F238E27FC236}">
                <a16:creationId xmlns:a16="http://schemas.microsoft.com/office/drawing/2014/main" id="{7B47C9B1-D49B-4AA6-A8DD-01DC1D871AB5}"/>
              </a:ext>
            </a:extLst>
          </p:cNvPr>
          <p:cNvPicPr>
            <a:picLocks noChangeAspect="1"/>
          </p:cNvPicPr>
          <p:nvPr/>
        </p:nvPicPr>
        <p:blipFill>
          <a:blip r:embed="rId2"/>
          <a:stretch>
            <a:fillRect/>
          </a:stretch>
        </p:blipFill>
        <p:spPr>
          <a:xfrm>
            <a:off x="1824893" y="437235"/>
            <a:ext cx="1712205" cy="1712205"/>
          </a:xfrm>
          <a:prstGeom prst="ellipse">
            <a:avLst/>
          </a:prstGeom>
        </p:spPr>
      </p:pic>
      <p:sp>
        <p:nvSpPr>
          <p:cNvPr id="5" name="TextBox 4">
            <a:extLst>
              <a:ext uri="{FF2B5EF4-FFF2-40B4-BE49-F238E27FC236}">
                <a16:creationId xmlns:a16="http://schemas.microsoft.com/office/drawing/2014/main" id="{0E941064-7ED8-4A34-87EA-1479821BBF35}"/>
              </a:ext>
            </a:extLst>
          </p:cNvPr>
          <p:cNvSpPr txBox="1"/>
          <p:nvPr/>
        </p:nvSpPr>
        <p:spPr>
          <a:xfrm>
            <a:off x="1353879" y="2801500"/>
            <a:ext cx="9067800" cy="1907061"/>
          </a:xfrm>
          <a:prstGeom prst="rect">
            <a:avLst/>
          </a:prstGeom>
          <a:noFill/>
        </p:spPr>
        <p:txBody>
          <a:bodyPr>
            <a:spAutoFit/>
            <a:scene3d>
              <a:camera prst="orthographicFront"/>
              <a:lightRig rig="threePt" dir="t"/>
            </a:scene3d>
            <a:sp3d extrusionH="57150">
              <a:bevelT w="82550" h="38100" prst="coolSlant"/>
            </a:sp3d>
          </a:bodyPr>
          <a:lstStyle/>
          <a:p>
            <a:pPr algn="ctr">
              <a:lnSpc>
                <a:spcPct val="150000"/>
              </a:lnSpc>
              <a:defRPr/>
            </a:pPr>
            <a:r>
              <a:rPr lang="en-US" sz="4693"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36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PHÂN MÔN: TẬP ĐỌC</a:t>
            </a:r>
          </a:p>
          <a:p>
            <a:pPr algn="ctr">
              <a:lnSpc>
                <a:spcPct val="150000"/>
              </a:lnSpc>
              <a:defRPr/>
            </a:pPr>
            <a:r>
              <a:rPr lang="en-US" sz="3600" b="1" dirty="0" err="1">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Tên</a:t>
            </a:r>
            <a:r>
              <a:rPr lang="en-US" sz="36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bài</a:t>
            </a:r>
            <a:r>
              <a:rPr lang="en-US" sz="36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36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MÙA THẢO QUẢ</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808567" y="2273300"/>
            <a:ext cx="1319606" cy="1397000"/>
          </a:xfrm>
          <a:noFill/>
        </p:spPr>
        <p:txBody>
          <a:bodyPr>
            <a:noAutofit/>
          </a:bodyPr>
          <a:lstStyle/>
          <a:p>
            <a:r>
              <a:rPr lang="en-US" sz="3200" b="1" dirty="0" err="1">
                <a:solidFill>
                  <a:srgbClr val="CC0000"/>
                </a:solidFill>
                <a:latin typeface="Times New Roman" pitchFamily="18" charset="0"/>
              </a:rPr>
              <a:t>Tầng</a:t>
            </a:r>
            <a:r>
              <a:rPr lang="en-US" sz="3200" b="1" dirty="0">
                <a:solidFill>
                  <a:srgbClr val="CC0000"/>
                </a:solidFill>
                <a:latin typeface="Times New Roman" pitchFamily="18" charset="0"/>
              </a:rPr>
              <a:t> </a:t>
            </a:r>
            <a:r>
              <a:rPr lang="en-US" sz="3200" b="1" dirty="0" err="1">
                <a:solidFill>
                  <a:srgbClr val="CC0000"/>
                </a:solidFill>
                <a:latin typeface="Times New Roman" pitchFamily="18" charset="0"/>
              </a:rPr>
              <a:t>rừng</a:t>
            </a:r>
            <a:r>
              <a:rPr lang="en-US" sz="3200" b="1" dirty="0">
                <a:solidFill>
                  <a:srgbClr val="CC0000"/>
                </a:solidFill>
                <a:latin typeface="Times New Roman" pitchFamily="18" charset="0"/>
              </a:rPr>
              <a:t> </a:t>
            </a:r>
            <a:br>
              <a:rPr lang="en-US" sz="3200" b="1" dirty="0">
                <a:solidFill>
                  <a:srgbClr val="CC0000"/>
                </a:solidFill>
                <a:latin typeface="Times New Roman" pitchFamily="18" charset="0"/>
              </a:rPr>
            </a:br>
            <a:r>
              <a:rPr lang="en-US" sz="3200" b="1" dirty="0" err="1">
                <a:solidFill>
                  <a:srgbClr val="CC0000"/>
                </a:solidFill>
                <a:latin typeface="Times New Roman" pitchFamily="18" charset="0"/>
              </a:rPr>
              <a:t>giữa</a:t>
            </a:r>
            <a:endParaRPr lang="en-US" sz="3200" b="1" dirty="0">
              <a:solidFill>
                <a:srgbClr val="CC0000"/>
              </a:solidFill>
              <a:latin typeface="Times New Roman" pitchFamily="18" charset="0"/>
            </a:endParaRPr>
          </a:p>
        </p:txBody>
      </p:sp>
      <p:pic>
        <p:nvPicPr>
          <p:cNvPr id="8197" name="Picture 5" descr="27"/>
          <p:cNvPicPr>
            <a:picLocks noGrp="1" noChangeAspect="1" noChangeArrowheads="1"/>
          </p:cNvPicPr>
          <p:nvPr>
            <p:ph type="body" idx="1"/>
          </p:nvPr>
        </p:nvPicPr>
        <p:blipFill>
          <a:blip r:embed="rId2"/>
          <a:srcRect/>
          <a:stretch>
            <a:fillRect/>
          </a:stretch>
        </p:blipFill>
        <p:spPr>
          <a:xfrm>
            <a:off x="2641600" y="1600200"/>
            <a:ext cx="7620000" cy="4495800"/>
          </a:xfrm>
          <a:noFill/>
          <a:ln w="28575">
            <a:solidFill>
              <a:srgbClr val="0000FF"/>
            </a:solidFill>
          </a:ln>
        </p:spPr>
      </p:pic>
      <p:sp>
        <p:nvSpPr>
          <p:cNvPr id="43014" name="Text Box 6"/>
          <p:cNvSpPr txBox="1">
            <a:spLocks noChangeArrowheads="1"/>
          </p:cNvSpPr>
          <p:nvPr/>
        </p:nvSpPr>
        <p:spPr bwMode="auto">
          <a:xfrm>
            <a:off x="541867" y="6111876"/>
            <a:ext cx="115824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FF"/>
                </a:solidFill>
                <a:latin typeface="Times New Roman" pitchFamily="18" charset="0"/>
              </a:rPr>
              <a:t>Gồm các loại cây có độ cao trung bình</a:t>
            </a:r>
          </a:p>
        </p:txBody>
      </p:sp>
      <p:sp>
        <p:nvSpPr>
          <p:cNvPr id="8" name="Text Box 6">
            <a:extLst>
              <a:ext uri="{FF2B5EF4-FFF2-40B4-BE49-F238E27FC236}">
                <a16:creationId xmlns:a16="http://schemas.microsoft.com/office/drawing/2014/main" id="{378015B5-69C3-4B6E-9E5A-59649A7DE5F3}"/>
              </a:ext>
            </a:extLst>
          </p:cNvPr>
          <p:cNvSpPr txBox="1">
            <a:spLocks noChangeArrowheads="1"/>
          </p:cNvSpPr>
          <p:nvPr/>
        </p:nvSpPr>
        <p:spPr bwMode="auto">
          <a:xfrm>
            <a:off x="1861473" y="357414"/>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diamond(in)">
                                      <p:cBhvr>
                                        <p:cTn id="12"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609600" y="3724275"/>
            <a:ext cx="1333500" cy="685800"/>
          </a:xfrm>
          <a:noFill/>
        </p:spPr>
        <p:txBody>
          <a:bodyPr>
            <a:noAutofit/>
          </a:bodyPr>
          <a:lstStyle/>
          <a:p>
            <a:r>
              <a:rPr lang="en-US" sz="3200" b="1" dirty="0" err="1">
                <a:solidFill>
                  <a:srgbClr val="CC0000"/>
                </a:solidFill>
                <a:latin typeface="Times New Roman" pitchFamily="18" charset="0"/>
              </a:rPr>
              <a:t>Tầng</a:t>
            </a:r>
            <a:r>
              <a:rPr lang="en-US" sz="3200" b="1" dirty="0">
                <a:solidFill>
                  <a:srgbClr val="CC0000"/>
                </a:solidFill>
                <a:latin typeface="Times New Roman" pitchFamily="18" charset="0"/>
              </a:rPr>
              <a:t> </a:t>
            </a:r>
            <a:r>
              <a:rPr lang="en-US" sz="3200" b="1" dirty="0" err="1">
                <a:solidFill>
                  <a:srgbClr val="CC0000"/>
                </a:solidFill>
                <a:latin typeface="Times New Roman" pitchFamily="18" charset="0"/>
              </a:rPr>
              <a:t>rừng</a:t>
            </a:r>
            <a:br>
              <a:rPr lang="en-US" sz="3200" b="1" dirty="0">
                <a:solidFill>
                  <a:srgbClr val="CC0000"/>
                </a:solidFill>
                <a:latin typeface="Times New Roman" pitchFamily="18" charset="0"/>
              </a:rPr>
            </a:br>
            <a:r>
              <a:rPr lang="en-US" sz="3200" b="1" dirty="0">
                <a:solidFill>
                  <a:srgbClr val="CC0000"/>
                </a:solidFill>
                <a:latin typeface="Times New Roman" pitchFamily="18" charset="0"/>
              </a:rPr>
              <a:t> </a:t>
            </a:r>
            <a:r>
              <a:rPr lang="en-US" sz="3200" b="1" dirty="0" err="1">
                <a:solidFill>
                  <a:srgbClr val="CC0000"/>
                </a:solidFill>
                <a:latin typeface="Times New Roman" pitchFamily="18" charset="0"/>
              </a:rPr>
              <a:t>cao</a:t>
            </a:r>
            <a:endParaRPr lang="en-US" sz="3200" b="1" dirty="0">
              <a:solidFill>
                <a:srgbClr val="CC0000"/>
              </a:solidFill>
              <a:latin typeface="Times New Roman" pitchFamily="18" charset="0"/>
            </a:endParaRPr>
          </a:p>
        </p:txBody>
      </p:sp>
      <p:pic>
        <p:nvPicPr>
          <p:cNvPr id="8196" name="Picture 4" descr="20"/>
          <p:cNvPicPr>
            <a:picLocks noGrp="1" noChangeAspect="1" noChangeArrowheads="1"/>
          </p:cNvPicPr>
          <p:nvPr>
            <p:ph type="body" idx="1"/>
          </p:nvPr>
        </p:nvPicPr>
        <p:blipFill>
          <a:blip r:embed="rId2"/>
          <a:srcRect/>
          <a:stretch>
            <a:fillRect/>
          </a:stretch>
        </p:blipFill>
        <p:spPr>
          <a:xfrm>
            <a:off x="2336800" y="1600200"/>
            <a:ext cx="8737600" cy="4533900"/>
          </a:xfrm>
          <a:noFill/>
          <a:ln w="28575">
            <a:solidFill>
              <a:srgbClr val="0000FF"/>
            </a:solidFill>
          </a:ln>
        </p:spPr>
      </p:pic>
      <p:sp>
        <p:nvSpPr>
          <p:cNvPr id="44038" name="Text Box 6"/>
          <p:cNvSpPr txBox="1">
            <a:spLocks noChangeArrowheads="1"/>
          </p:cNvSpPr>
          <p:nvPr/>
        </p:nvSpPr>
        <p:spPr bwMode="auto">
          <a:xfrm>
            <a:off x="508000" y="6096001"/>
            <a:ext cx="111760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FF"/>
                </a:solidFill>
                <a:latin typeface="Times New Roman" pitchFamily="18" charset="0"/>
              </a:rPr>
              <a:t>Gồm các loại cây to, thân cao vút, tán rộng.</a:t>
            </a:r>
          </a:p>
        </p:txBody>
      </p:sp>
      <p:sp>
        <p:nvSpPr>
          <p:cNvPr id="8" name="Text Box 6">
            <a:extLst>
              <a:ext uri="{FF2B5EF4-FFF2-40B4-BE49-F238E27FC236}">
                <a16:creationId xmlns:a16="http://schemas.microsoft.com/office/drawing/2014/main" id="{6AA78C9B-2886-4284-9EDD-1C2A2F95461A}"/>
              </a:ext>
            </a:extLst>
          </p:cNvPr>
          <p:cNvSpPr txBox="1">
            <a:spLocks noChangeArrowheads="1"/>
          </p:cNvSpPr>
          <p:nvPr/>
        </p:nvSpPr>
        <p:spPr bwMode="auto">
          <a:xfrm>
            <a:off x="2057400" y="242886"/>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edge">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4038">
                                            <p:txEl>
                                              <p:pRg st="0" end="0"/>
                                            </p:txEl>
                                          </p:spTgt>
                                        </p:tgtEl>
                                        <p:attrNameLst>
                                          <p:attrName>style.visibility</p:attrName>
                                        </p:attrNameLst>
                                      </p:cBhvr>
                                      <p:to>
                                        <p:strVal val="visible"/>
                                      </p:to>
                                    </p:set>
                                    <p:animEffect transition="in" filter="diamond(in)">
                                      <p:cBhvr>
                                        <p:cTn id="12" dur="2000"/>
                                        <p:tgtEl>
                                          <p:spTgt spid="44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31571" y="2720975"/>
            <a:ext cx="5981700" cy="708025"/>
          </a:xfrm>
          <a:prstGeom prst="rect">
            <a:avLst/>
          </a:prstGeom>
          <a:noFill/>
          <a:ln w="9525">
            <a:noFill/>
            <a:miter lim="800000"/>
            <a:headEnd/>
            <a:tailEnd/>
          </a:ln>
        </p:spPr>
        <p:txBody>
          <a:bodyPr>
            <a:spAutoFit/>
          </a:bodyPr>
          <a:lstStyle/>
          <a:p>
            <a:pPr marL="457200" indent="-457200">
              <a:spcBef>
                <a:spcPct val="50000"/>
              </a:spcBef>
            </a:pPr>
            <a:r>
              <a:rPr lang="en-US" altLang="vi-VN" sz="4000" b="1" dirty="0" err="1">
                <a:solidFill>
                  <a:srgbClr val="0000FF"/>
                </a:solidFill>
                <a:latin typeface="Times New Roman" pitchFamily="18" charset="0"/>
                <a:cs typeface="Times New Roman" pitchFamily="18" charset="0"/>
              </a:rPr>
              <a:t>Cùng</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luyện</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đọc</a:t>
            </a:r>
            <a:r>
              <a:rPr lang="en-US" altLang="vi-VN" sz="4000" b="1" dirty="0">
                <a:solidFill>
                  <a:srgbClr val="0000FF"/>
                </a:solidFill>
                <a:latin typeface="Times New Roman" pitchFamily="18" charset="0"/>
                <a:cs typeface="Times New Roman" pitchFamily="18" charset="0"/>
              </a:rPr>
              <a:t>:</a:t>
            </a:r>
          </a:p>
        </p:txBody>
      </p:sp>
      <p:pic>
        <p:nvPicPr>
          <p:cNvPr id="5" name="Picture 2"/>
          <p:cNvPicPr>
            <a:picLocks noChangeAspect="1"/>
          </p:cNvPicPr>
          <p:nvPr/>
        </p:nvPicPr>
        <p:blipFill>
          <a:blip r:embed="rId2"/>
          <a:srcRect/>
          <a:stretch>
            <a:fillRect/>
          </a:stretch>
        </p:blipFill>
        <p:spPr bwMode="auto">
          <a:xfrm>
            <a:off x="0" y="1962150"/>
            <a:ext cx="2247900" cy="1466850"/>
          </a:xfrm>
          <a:prstGeom prst="rect">
            <a:avLst/>
          </a:prstGeom>
          <a:noFill/>
          <a:ln w="9525">
            <a:noFill/>
            <a:miter lim="800000"/>
            <a:headEnd/>
            <a:tailEnd/>
          </a:ln>
        </p:spPr>
      </p:pic>
      <p:sp>
        <p:nvSpPr>
          <p:cNvPr id="8" name="Text Box 29"/>
          <p:cNvSpPr txBox="1">
            <a:spLocks noChangeArrowheads="1"/>
          </p:cNvSpPr>
          <p:nvPr/>
        </p:nvSpPr>
        <p:spPr bwMode="auto">
          <a:xfrm>
            <a:off x="2100942" y="3897313"/>
            <a:ext cx="7855857" cy="523220"/>
          </a:xfrm>
          <a:prstGeom prst="rect">
            <a:avLst/>
          </a:prstGeom>
          <a:noFill/>
          <a:ln w="9525">
            <a:noFill/>
            <a:miter lim="800000"/>
            <a:headEnd/>
            <a:tailEnd/>
          </a:ln>
        </p:spPr>
        <p:txBody>
          <a:bodyPr wrap="square">
            <a:spAutoFit/>
          </a:bodyPr>
          <a:lstStyle/>
          <a:p>
            <a:pPr lvl="0"/>
            <a:r>
              <a:rPr lang="en-US" sz="2800" dirty="0" err="1">
                <a:latin typeface="Times New Roman" pitchFamily="18" charset="0"/>
                <a:cs typeface="Times New Roman" pitchFamily="18" charset="0"/>
              </a:rPr>
              <a:t>Đản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Khao</a:t>
            </a:r>
            <a:r>
              <a:rPr lang="en-US" sz="2800" dirty="0">
                <a:latin typeface="Times New Roman" pitchFamily="18" charset="0"/>
                <a:cs typeface="Times New Roman" pitchFamily="18" charset="0"/>
              </a:rPr>
              <a:t>, Chin San, </a:t>
            </a:r>
            <a:r>
              <a:rPr lang="en-US" sz="2800" dirty="0" err="1">
                <a:latin typeface="Times New Roman" pitchFamily="18" charset="0"/>
                <a:cs typeface="Times New Roman" pitchFamily="18" charset="0"/>
              </a:rPr>
              <a:t>đỏ</a:t>
            </a:r>
            <a:r>
              <a:rPr lang="en-US" sz="2800" dirty="0">
                <a:latin typeface="Times New Roman" pitchFamily="18" charset="0"/>
                <a:cs typeface="Times New Roman" pitchFamily="18" charset="0"/>
              </a:rPr>
              <a:t> chon </a:t>
            </a:r>
            <a:r>
              <a:rPr lang="en-US" sz="2800" dirty="0" err="1">
                <a:latin typeface="Times New Roman" pitchFamily="18" charset="0"/>
                <a:cs typeface="Times New Roman" pitchFamily="18" charset="0"/>
              </a:rPr>
              <a:t>chót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endParaRPr lang="en-US" sz="2800" dirty="0">
              <a:latin typeface="Times New Roman" pitchFamily="18" charset="0"/>
              <a:cs typeface="Times New Roman" pitchFamily="18" charset="0"/>
            </a:endParaRPr>
          </a:p>
        </p:txBody>
      </p:sp>
      <p:sp>
        <p:nvSpPr>
          <p:cNvPr id="9" name="Rectangle 8"/>
          <p:cNvSpPr/>
          <p:nvPr/>
        </p:nvSpPr>
        <p:spPr>
          <a:xfrm>
            <a:off x="537029" y="4665507"/>
            <a:ext cx="11292114" cy="954107"/>
          </a:xfrm>
          <a:prstGeom prst="rect">
            <a:avLst/>
          </a:prstGeom>
        </p:spPr>
        <p:txBody>
          <a:bodyPr wrap="square">
            <a:spAutoFit/>
          </a:bodyPr>
          <a:lstStyle/>
          <a:p>
            <a:r>
              <a:rPr lang="vi-VN" dirty="0">
                <a:latin typeface="Times New Roman" pitchFamily="18" charset="0"/>
                <a:cs typeface="Times New Roman" pitchFamily="18" charset="0"/>
              </a:rPr>
              <a:t> </a:t>
            </a:r>
            <a:r>
              <a:rPr lang="vi-VN" sz="2800" dirty="0">
                <a:latin typeface="Times New Roman" pitchFamily="18" charset="0"/>
                <a:cs typeface="Times New Roman" pitchFamily="18" charset="0"/>
              </a:rPr>
              <a:t>Gió tây lướt thướt bay qua rừng, quyến hương thảo quả đi, rải theo triền núi, </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đưa hương thảo quả ngọt lựng, thơm nồng vào những thôn xóm Chin San. </a:t>
            </a:r>
            <a:endParaRPr lang="en-US" dirty="0"/>
          </a:p>
        </p:txBody>
      </p:sp>
      <p:cxnSp>
        <p:nvCxnSpPr>
          <p:cNvPr id="11" name="Straight Connector 10"/>
          <p:cNvCxnSpPr/>
          <p:nvPr/>
        </p:nvCxnSpPr>
        <p:spPr>
          <a:xfrm rot="5400000">
            <a:off x="5157651" y="4867366"/>
            <a:ext cx="391886" cy="91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8860971" y="4898573"/>
            <a:ext cx="391886" cy="10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840514" y="5246915"/>
            <a:ext cx="391886" cy="10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1415486" y="4884057"/>
            <a:ext cx="391886" cy="10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1038114" y="5246914"/>
            <a:ext cx="391886" cy="10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0958286" y="5254172"/>
            <a:ext cx="391886" cy="10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a:extLst>
              <a:ext uri="{FF2B5EF4-FFF2-40B4-BE49-F238E27FC236}">
                <a16:creationId xmlns:a16="http://schemas.microsoft.com/office/drawing/2014/main" id="{C2B51F11-210B-40B7-B0E8-E2497E75C590}"/>
              </a:ext>
            </a:extLst>
          </p:cNvPr>
          <p:cNvSpPr txBox="1">
            <a:spLocks noChangeArrowheads="1"/>
          </p:cNvSpPr>
          <p:nvPr/>
        </p:nvSpPr>
        <p:spPr bwMode="auto">
          <a:xfrm>
            <a:off x="2013873" y="522514"/>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amond(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9"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0" fill="hold"/>
                                        <p:tgtEl>
                                          <p:spTgt spid="13"/>
                                        </p:tgtEl>
                                        <p:attrNameLst>
                                          <p:attrName>ppt_w</p:attrName>
                                        </p:attrNameLst>
                                      </p:cBhvr>
                                      <p:tavLst>
                                        <p:tav tm="0" fmla="#ppt_w*sin(2.5*pi*$)">
                                          <p:val>
                                            <p:fltVal val="0"/>
                                          </p:val>
                                        </p:tav>
                                        <p:tav tm="100000">
                                          <p:val>
                                            <p:fltVal val="1"/>
                                          </p:val>
                                        </p:tav>
                                      </p:tavLst>
                                    </p:anim>
                                    <p:anim calcmode="lin" valueType="num">
                                      <p:cBhvr>
                                        <p:cTn id="42"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amond(in)">
                                      <p:cBhvr>
                                        <p:cTn id="47" dur="2000"/>
                                        <p:tgtEl>
                                          <p:spTgt spid="16"/>
                                        </p:tgtEl>
                                      </p:cBhvr>
                                    </p:animEffect>
                                  </p:childTnLst>
                                </p:cTn>
                              </p:par>
                              <p:par>
                                <p:cTn id="48" presetID="8" presetClass="entr" presetSubtype="16"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amond(in)">
                                      <p:cBhvr>
                                        <p:cTn id="5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1567542" y="203200"/>
            <a:ext cx="5029200" cy="584200"/>
          </a:xfrm>
          <a:prstGeom prst="rect">
            <a:avLst/>
          </a:prstGeom>
          <a:noFill/>
          <a:ln w="9525">
            <a:noFill/>
            <a:miter lim="800000"/>
            <a:headEnd/>
            <a:tailEnd/>
          </a:ln>
        </p:spPr>
        <p:txBody>
          <a:bodyPr>
            <a:spAutoFit/>
          </a:bodyPr>
          <a:lstStyle/>
          <a:p>
            <a:pPr marL="514350" indent="-514350">
              <a:spcBef>
                <a:spcPct val="50000"/>
              </a:spcBef>
            </a:pPr>
            <a:r>
              <a:rPr lang="en-US" altLang="vi-VN" sz="3200" b="1" dirty="0" err="1">
                <a:solidFill>
                  <a:srgbClr val="0000FF"/>
                </a:solidFill>
                <a:latin typeface="Times New Roman" pitchFamily="18" charset="0"/>
                <a:cs typeface="Times New Roman" pitchFamily="18" charset="0"/>
              </a:rPr>
              <a:t>Tìm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hiểu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bài</a:t>
            </a:r>
            <a:endParaRPr lang="en-US" altLang="vi-VN" sz="3200" b="1" dirty="0">
              <a:solidFill>
                <a:srgbClr val="0000FF"/>
              </a:solidFill>
              <a:latin typeface="Times New Roman" pitchFamily="18" charset="0"/>
              <a:cs typeface="Times New Roman" pitchFamily="18" charset="0"/>
            </a:endParaRPr>
          </a:p>
        </p:txBody>
      </p:sp>
      <p:pic>
        <p:nvPicPr>
          <p:cNvPr id="5" name="Picture 2"/>
          <p:cNvPicPr>
            <a:picLocks noChangeAspect="1"/>
          </p:cNvPicPr>
          <p:nvPr/>
        </p:nvPicPr>
        <p:blipFill>
          <a:blip r:embed="rId2"/>
          <a:srcRect/>
          <a:stretch>
            <a:fillRect/>
          </a:stretch>
        </p:blipFill>
        <p:spPr bwMode="auto">
          <a:xfrm>
            <a:off x="0" y="0"/>
            <a:ext cx="1567543" cy="783771"/>
          </a:xfrm>
          <a:prstGeom prst="rect">
            <a:avLst/>
          </a:prstGeom>
          <a:noFill/>
          <a:ln w="9525">
            <a:noFill/>
            <a:miter lim="800000"/>
            <a:headEnd/>
            <a:tailEnd/>
          </a:ln>
        </p:spPr>
      </p:pic>
      <p:sp>
        <p:nvSpPr>
          <p:cNvPr id="6" name="Rectangle 5"/>
          <p:cNvSpPr/>
          <p:nvPr/>
        </p:nvSpPr>
        <p:spPr>
          <a:xfrm>
            <a:off x="791036" y="839152"/>
            <a:ext cx="9768115" cy="461665"/>
          </a:xfrm>
          <a:prstGeom prst="rect">
            <a:avLst/>
          </a:prstGeom>
        </p:spPr>
        <p:txBody>
          <a:bodyPr wrap="square">
            <a:spAutoFit/>
          </a:bodyPr>
          <a:lstStyle/>
          <a:p>
            <a:r>
              <a:rPr lang="vi-VN" sz="2400" b="1" dirty="0">
                <a:solidFill>
                  <a:srgbClr val="0070C0"/>
                </a:solidFill>
                <a:latin typeface="Times New Roman" pitchFamily="18" charset="0"/>
                <a:cs typeface="Times New Roman" pitchFamily="18" charset="0"/>
              </a:rPr>
              <a:t>1) Những chi tiết nào cho thấy hương thảo quả toả lan rộng khắp?</a:t>
            </a:r>
            <a:endParaRPr lang="en-US" sz="2400" b="1" dirty="0">
              <a:solidFill>
                <a:srgbClr val="0070C0"/>
              </a:solidFill>
              <a:latin typeface="Times New Roman" pitchFamily="18" charset="0"/>
              <a:cs typeface="Times New Roman" pitchFamily="18" charset="0"/>
            </a:endParaRPr>
          </a:p>
        </p:txBody>
      </p:sp>
      <p:sp>
        <p:nvSpPr>
          <p:cNvPr id="7" name="Rectangle 6"/>
          <p:cNvSpPr/>
          <p:nvPr/>
        </p:nvSpPr>
        <p:spPr>
          <a:xfrm>
            <a:off x="841831" y="2595382"/>
            <a:ext cx="10668000" cy="461665"/>
          </a:xfrm>
          <a:prstGeom prst="rect">
            <a:avLst/>
          </a:prstGeom>
        </p:spPr>
        <p:txBody>
          <a:bodyPr wrap="square">
            <a:spAutoFit/>
          </a:bodyPr>
          <a:lstStyle/>
          <a:p>
            <a:r>
              <a:rPr lang="vi-VN" sz="2400" b="1" dirty="0">
                <a:solidFill>
                  <a:srgbClr val="0070C0"/>
                </a:solidFill>
                <a:latin typeface="Times New Roman" pitchFamily="18" charset="0"/>
                <a:cs typeface="Times New Roman" pitchFamily="18" charset="0"/>
              </a:rPr>
              <a:t>2) Những từ ngữ nào miêu tả hương thơm đặc biệt của thảo quả?</a:t>
            </a:r>
            <a:endParaRPr lang="en-US" sz="2400" b="1" dirty="0">
              <a:solidFill>
                <a:srgbClr val="0070C0"/>
              </a:solidFill>
              <a:latin typeface="Times New Roman" pitchFamily="18" charset="0"/>
              <a:cs typeface="Times New Roman" pitchFamily="18" charset="0"/>
            </a:endParaRPr>
          </a:p>
        </p:txBody>
      </p:sp>
      <p:sp>
        <p:nvSpPr>
          <p:cNvPr id="8" name="Rectangle 7"/>
          <p:cNvSpPr/>
          <p:nvPr/>
        </p:nvSpPr>
        <p:spPr>
          <a:xfrm>
            <a:off x="841828" y="3984564"/>
            <a:ext cx="10479316" cy="461665"/>
          </a:xfrm>
          <a:prstGeom prst="rect">
            <a:avLst/>
          </a:prstGeom>
        </p:spPr>
        <p:txBody>
          <a:bodyPr wrap="square">
            <a:spAutoFit/>
          </a:bodyPr>
          <a:lstStyle/>
          <a:p>
            <a:r>
              <a:rPr lang="en-US" sz="2400" b="1" dirty="0">
                <a:solidFill>
                  <a:srgbClr val="0070C0"/>
                </a:solidFill>
                <a:latin typeface="Times New Roman" pitchFamily="18" charset="0"/>
                <a:cs typeface="Times New Roman" pitchFamily="18" charset="0"/>
              </a:rPr>
              <a:t>3) </a:t>
            </a:r>
            <a:r>
              <a:rPr lang="en-US" sz="2400" b="1" dirty="0" err="1">
                <a:solidFill>
                  <a:srgbClr val="0070C0"/>
                </a:solidFill>
                <a:latin typeface="Times New Roman" pitchFamily="18" charset="0"/>
                <a:cs typeface="Times New Roman" pitchFamily="18" charset="0"/>
              </a:rPr>
              <a:t>Những</a:t>
            </a:r>
            <a:r>
              <a:rPr lang="en-US" sz="2400" b="1" dirty="0">
                <a:solidFill>
                  <a:srgbClr val="0070C0"/>
                </a:solidFill>
                <a:latin typeface="Times New Roman" pitchFamily="18" charset="0"/>
                <a:cs typeface="Times New Roman" pitchFamily="18" charset="0"/>
              </a:rPr>
              <a:t> chi </a:t>
            </a:r>
            <a:r>
              <a:rPr lang="en-US" sz="2400" b="1" dirty="0" err="1">
                <a:solidFill>
                  <a:srgbClr val="0070C0"/>
                </a:solidFill>
                <a:latin typeface="Times New Roman" pitchFamily="18" charset="0"/>
                <a:cs typeface="Times New Roman" pitchFamily="18" charset="0"/>
              </a:rPr>
              <a:t>tiết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nào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cho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thấy</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cây</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thảo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quả</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phát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triển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rất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nhanh</a:t>
            </a:r>
            <a:r>
              <a:rPr lang="en-US" sz="2400" b="1" dirty="0">
                <a:solidFill>
                  <a:srgbClr val="0070C0"/>
                </a:solidFill>
                <a:latin typeface="Times New Roman" pitchFamily="18" charset="0"/>
                <a:cs typeface="Times New Roman" pitchFamily="18" charset="0"/>
              </a:rPr>
              <a:t>?</a:t>
            </a:r>
          </a:p>
        </p:txBody>
      </p:sp>
      <p:sp>
        <p:nvSpPr>
          <p:cNvPr id="11" name="Rectangle 10"/>
          <p:cNvSpPr/>
          <p:nvPr/>
        </p:nvSpPr>
        <p:spPr>
          <a:xfrm>
            <a:off x="1074057" y="1265479"/>
            <a:ext cx="10450286" cy="1200329"/>
          </a:xfrm>
          <a:prstGeom prst="rect">
            <a:avLst/>
          </a:prstGeom>
        </p:spPr>
        <p:txBody>
          <a:bodyPr wrap="square">
            <a:spAutoFit/>
          </a:bodyPr>
          <a:lstStyle/>
          <a:p>
            <a:pPr algn="just"/>
            <a:r>
              <a:rPr lang="vi-VN"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H</a:t>
            </a:r>
            <a:r>
              <a:rPr lang="vi-VN" sz="2400" dirty="0">
                <a:solidFill>
                  <a:srgbClr val="FF0000"/>
                </a:solidFill>
                <a:latin typeface="Times New Roman" pitchFamily="18" charset="0"/>
                <a:cs typeface="Times New Roman" pitchFamily="18" charset="0"/>
              </a:rPr>
              <a:t>ương thảo quả theo gió tây lướt thướt bay qua rừng; rải theo triều núi; hương ngọt lựng, thơm nồng lan vào thôn xóm; khiến cả cây cỏ thơm, đất trời thơm; thơm cả từng nếp áo, nếp khăn của người đi từ rừng thảo quả về.</a:t>
            </a:r>
            <a:endParaRPr lang="en-US" sz="2400" dirty="0">
              <a:solidFill>
                <a:srgbClr val="FF0000"/>
              </a:solidFill>
              <a:latin typeface="Times New Roman" pitchFamily="18" charset="0"/>
              <a:cs typeface="Times New Roman" pitchFamily="18" charset="0"/>
            </a:endParaRPr>
          </a:p>
        </p:txBody>
      </p:sp>
      <p:sp>
        <p:nvSpPr>
          <p:cNvPr id="12" name="Rectangle 11"/>
          <p:cNvSpPr/>
          <p:nvPr/>
        </p:nvSpPr>
        <p:spPr>
          <a:xfrm>
            <a:off x="1074055" y="3141899"/>
            <a:ext cx="10479316" cy="830997"/>
          </a:xfrm>
          <a:prstGeom prst="rect">
            <a:avLst/>
          </a:prstGeom>
        </p:spPr>
        <p:txBody>
          <a:bodyPr wrap="square">
            <a:spAutoFit/>
          </a:bodyPr>
          <a:lstStyle/>
          <a:p>
            <a:pPr algn="just"/>
            <a:r>
              <a:rPr lang="vi-VN" sz="2400" dirty="0">
                <a:solidFill>
                  <a:srgbClr val="7030A0"/>
                </a:solidFill>
                <a:latin typeface="Times New Roman" pitchFamily="18" charset="0"/>
                <a:cs typeface="Times New Roman" pitchFamily="18" charset="0"/>
              </a:rPr>
              <a:t>Những từ ngữ miêu tả hương thơm đặc biệt của thảo quả là: ngọt lựng, thơm lừng, ngây ngất kì lạ, rừng ngập hương thơm.</a:t>
            </a:r>
            <a:endParaRPr lang="en-US" sz="2400" dirty="0">
              <a:solidFill>
                <a:srgbClr val="7030A0"/>
              </a:solidFill>
              <a:latin typeface="Times New Roman" pitchFamily="18" charset="0"/>
              <a:cs typeface="Times New Roman" pitchFamily="18" charset="0"/>
            </a:endParaRPr>
          </a:p>
        </p:txBody>
      </p:sp>
      <p:sp>
        <p:nvSpPr>
          <p:cNvPr id="13" name="Rectangle 12"/>
          <p:cNvSpPr/>
          <p:nvPr/>
        </p:nvSpPr>
        <p:spPr>
          <a:xfrm>
            <a:off x="1088571" y="4462592"/>
            <a:ext cx="10522858" cy="1938992"/>
          </a:xfrm>
          <a:prstGeom prst="rect">
            <a:avLst/>
          </a:prstGeom>
        </p:spPr>
        <p:txBody>
          <a:bodyPr wrap="square">
            <a:spAutoFit/>
          </a:bodyPr>
          <a:lstStyle/>
          <a:p>
            <a:pPr algn="just"/>
            <a:r>
              <a:rPr lang="vi-VN" sz="2400" dirty="0">
                <a:solidFill>
                  <a:srgbClr val="B60A70"/>
                </a:solidFill>
                <a:latin typeface="Times New Roman" pitchFamily="18" charset="0"/>
                <a:cs typeface="Times New Roman" pitchFamily="18" charset="0"/>
              </a:rPr>
              <a:t>Qua một năm, đã lớn cao tới bụng người. Một năm sau nữa, từ một thân lẻ, thảo quả đâm thêm hai nhánh mới. Sự sinh sôi sao mà mạnh mẽ đến vậy. Thoáng cái, dưới bóng râm của rừng già, thảo quả lan tỏa nơi tầng rừng thấp, vươn ngọn, xòe lá, lấn chiếm không gian. Dưới đáy rừng, tựa như đột ngột, bỗng rực lên những chùm thảo quả đỏ chon chót, như chứa lửa, chứa nắng</a:t>
            </a:r>
            <a:r>
              <a:rPr lang="en-US" sz="2400" dirty="0">
                <a:solidFill>
                  <a:srgbClr val="B60A70"/>
                </a:solidFill>
                <a:latin typeface="Times New Roman" pitchFamily="18" charset="0"/>
                <a:cs typeface="Times New Roman" pitchFamily="18" charset="0"/>
              </a:rPr>
              <a:t>.</a:t>
            </a:r>
            <a:endParaRPr lang="vi-VN" sz="2400" dirty="0">
              <a:solidFill>
                <a:srgbClr val="B60A7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1567542" y="203200"/>
            <a:ext cx="5029200" cy="584200"/>
          </a:xfrm>
          <a:prstGeom prst="rect">
            <a:avLst/>
          </a:prstGeom>
          <a:noFill/>
          <a:ln w="9525">
            <a:noFill/>
            <a:miter lim="800000"/>
            <a:headEnd/>
            <a:tailEnd/>
          </a:ln>
        </p:spPr>
        <p:txBody>
          <a:bodyPr>
            <a:spAutoFit/>
          </a:bodyPr>
          <a:lstStyle/>
          <a:p>
            <a:pPr marL="514350" indent="-514350">
              <a:spcBef>
                <a:spcPct val="50000"/>
              </a:spcBef>
            </a:pPr>
            <a:r>
              <a:rPr lang="en-US" altLang="vi-VN" sz="3200" b="1" dirty="0" err="1">
                <a:solidFill>
                  <a:srgbClr val="0000FF"/>
                </a:solidFill>
                <a:latin typeface="Times New Roman" pitchFamily="18" charset="0"/>
                <a:cs typeface="Times New Roman" pitchFamily="18" charset="0"/>
              </a:rPr>
              <a:t>Tìm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hiểu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bài</a:t>
            </a:r>
            <a:endParaRPr lang="en-US" altLang="vi-VN" sz="3200" b="1" dirty="0">
              <a:solidFill>
                <a:srgbClr val="0000FF"/>
              </a:solidFill>
              <a:latin typeface="Times New Roman" pitchFamily="18" charset="0"/>
              <a:cs typeface="Times New Roman" pitchFamily="18" charset="0"/>
            </a:endParaRPr>
          </a:p>
        </p:txBody>
      </p:sp>
      <p:pic>
        <p:nvPicPr>
          <p:cNvPr id="5" name="Picture 2"/>
          <p:cNvPicPr>
            <a:picLocks noChangeAspect="1"/>
          </p:cNvPicPr>
          <p:nvPr/>
        </p:nvPicPr>
        <p:blipFill>
          <a:blip r:embed="rId2"/>
          <a:srcRect/>
          <a:stretch>
            <a:fillRect/>
          </a:stretch>
        </p:blipFill>
        <p:spPr bwMode="auto">
          <a:xfrm>
            <a:off x="0" y="0"/>
            <a:ext cx="1567543" cy="783771"/>
          </a:xfrm>
          <a:prstGeom prst="rect">
            <a:avLst/>
          </a:prstGeom>
          <a:noFill/>
          <a:ln w="9525">
            <a:noFill/>
            <a:miter lim="800000"/>
            <a:headEnd/>
            <a:tailEnd/>
          </a:ln>
        </p:spPr>
      </p:pic>
      <p:sp>
        <p:nvSpPr>
          <p:cNvPr id="9" name="Rectangle 8"/>
          <p:cNvSpPr/>
          <p:nvPr/>
        </p:nvSpPr>
        <p:spPr>
          <a:xfrm>
            <a:off x="1480457" y="1125640"/>
            <a:ext cx="5805714" cy="461665"/>
          </a:xfrm>
          <a:prstGeom prst="rect">
            <a:avLst/>
          </a:prstGeom>
        </p:spPr>
        <p:txBody>
          <a:bodyPr wrap="square">
            <a:spAutoFit/>
          </a:bodyPr>
          <a:lstStyle/>
          <a:p>
            <a:r>
              <a:rPr lang="vi-VN" sz="2400" b="1" dirty="0">
                <a:solidFill>
                  <a:srgbClr val="7030A0"/>
                </a:solidFill>
                <a:latin typeface="Times New Roman" panose="02020603050405020304" pitchFamily="18" charset="0"/>
                <a:cs typeface="Times New Roman" panose="02020603050405020304" pitchFamily="18" charset="0"/>
              </a:rPr>
              <a:t>4) Hoa thảo quả nảy ra ở đâu?</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38515" y="2443592"/>
            <a:ext cx="10058400" cy="461665"/>
          </a:xfrm>
          <a:prstGeom prst="rect">
            <a:avLst/>
          </a:prstGeom>
        </p:spPr>
        <p:txBody>
          <a:bodyPr wrap="square">
            <a:spAutoFit/>
          </a:bodyPr>
          <a:lstStyle/>
          <a:p>
            <a:r>
              <a:rPr lang="vi-VN" sz="2400" b="1" dirty="0">
                <a:solidFill>
                  <a:srgbClr val="7030A0"/>
                </a:solidFill>
                <a:latin typeface="Times New Roman" panose="02020603050405020304" pitchFamily="18" charset="0"/>
                <a:cs typeface="Times New Roman" panose="02020603050405020304" pitchFamily="18" charset="0"/>
              </a:rPr>
              <a:t>5) Khi thảo quả chín, rừng có những nét gì đẹp? </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631728" y="1720334"/>
            <a:ext cx="7956285" cy="461665"/>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Hoa thảo quả nảy dưới gốc cây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553029" y="3041641"/>
            <a:ext cx="9994121" cy="2677656"/>
          </a:xfrm>
          <a:prstGeom prst="rect">
            <a:avLst/>
          </a:prstGeom>
        </p:spPr>
        <p:txBody>
          <a:bodyPr wrap="square">
            <a:spAutoFit/>
          </a:bodyPr>
          <a:lstStyle/>
          <a:p>
            <a:r>
              <a:rPr lang="vi-VN" sz="2400" dirty="0">
                <a:solidFill>
                  <a:srgbClr val="C00000"/>
                </a:solidFill>
                <a:latin typeface="Times New Roman" panose="02020603050405020304" pitchFamily="18" charset="0"/>
                <a:cs typeface="Times New Roman" panose="02020603050405020304" pitchFamily="18" charset="0"/>
              </a:rPr>
              <a:t>- Dưới đáy rừng, tựa như đột ngột, bỗng rực lên những chùm thảo quả đỏ chon chót, như chứa lửa, chứa nắng.</a:t>
            </a:r>
          </a:p>
          <a:p>
            <a:r>
              <a:rPr lang="vi-VN" sz="2400" dirty="0">
                <a:solidFill>
                  <a:srgbClr val="C00000"/>
                </a:solidFill>
                <a:latin typeface="Times New Roman" panose="02020603050405020304" pitchFamily="18" charset="0"/>
                <a:cs typeface="Times New Roman" panose="02020603050405020304" pitchFamily="18" charset="0"/>
              </a:rPr>
              <a:t>- Rừng ngập hương thơm.</a:t>
            </a:r>
          </a:p>
          <a:p>
            <a:r>
              <a:rPr lang="vi-VN" sz="2400" dirty="0">
                <a:solidFill>
                  <a:srgbClr val="C00000"/>
                </a:solidFill>
                <a:latin typeface="Times New Roman" panose="02020603050405020304" pitchFamily="18" charset="0"/>
                <a:cs typeface="Times New Roman" panose="02020603050405020304" pitchFamily="18" charset="0"/>
              </a:rPr>
              <a:t>- Rừng sáng như có lửa hắt lên từ dưới đáy rừng.</a:t>
            </a:r>
          </a:p>
          <a:p>
            <a:r>
              <a:rPr lang="vi-VN" sz="2400" dirty="0">
                <a:solidFill>
                  <a:srgbClr val="C00000"/>
                </a:solidFill>
                <a:latin typeface="Times New Roman" panose="02020603050405020304" pitchFamily="18" charset="0"/>
                <a:cs typeface="Times New Roman" panose="02020603050405020304" pitchFamily="18" charset="0"/>
              </a:rPr>
              <a:t>- Rừng say ngây và ấm nóng.</a:t>
            </a:r>
          </a:p>
          <a:p>
            <a:r>
              <a:rPr lang="vi-VN" sz="2400" dirty="0">
                <a:solidFill>
                  <a:srgbClr val="C00000"/>
                </a:solidFill>
                <a:latin typeface="Times New Roman" panose="02020603050405020304" pitchFamily="18" charset="0"/>
                <a:cs typeface="Times New Roman" panose="02020603050405020304" pitchFamily="18" charset="0"/>
              </a:rPr>
              <a:t>- Thảo quả như những đốm lửa hồng, ngày  qua ngày lại thắp thêm nhiều ngọn mới, nhấp nháy vui mắt.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1567542" y="203200"/>
            <a:ext cx="5029200" cy="584200"/>
          </a:xfrm>
          <a:prstGeom prst="rect">
            <a:avLst/>
          </a:prstGeom>
          <a:noFill/>
          <a:ln w="9525">
            <a:noFill/>
            <a:miter lim="800000"/>
            <a:headEnd/>
            <a:tailEnd/>
          </a:ln>
        </p:spPr>
        <p:txBody>
          <a:bodyPr>
            <a:spAutoFit/>
          </a:bodyPr>
          <a:lstStyle/>
          <a:p>
            <a:pPr marL="514350" indent="-514350">
              <a:spcBef>
                <a:spcPct val="50000"/>
              </a:spcBef>
            </a:pPr>
            <a:r>
              <a:rPr lang="en-US" altLang="vi-VN" sz="3200" b="1" dirty="0" err="1">
                <a:solidFill>
                  <a:srgbClr val="0000FF"/>
                </a:solidFill>
                <a:latin typeface="Times New Roman" pitchFamily="18" charset="0"/>
                <a:cs typeface="Times New Roman" pitchFamily="18" charset="0"/>
              </a:rPr>
              <a:t>Tìm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hiểu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bài</a:t>
            </a:r>
            <a:endParaRPr lang="en-US" altLang="vi-VN" sz="3200" b="1" dirty="0">
              <a:solidFill>
                <a:srgbClr val="0000FF"/>
              </a:solidFill>
              <a:latin typeface="Times New Roman" pitchFamily="18" charset="0"/>
              <a:cs typeface="Times New Roman" pitchFamily="18" charset="0"/>
            </a:endParaRPr>
          </a:p>
        </p:txBody>
      </p:sp>
      <p:pic>
        <p:nvPicPr>
          <p:cNvPr id="5" name="Picture 2"/>
          <p:cNvPicPr>
            <a:picLocks noChangeAspect="1"/>
          </p:cNvPicPr>
          <p:nvPr/>
        </p:nvPicPr>
        <p:blipFill>
          <a:blip r:embed="rId2"/>
          <a:srcRect/>
          <a:stretch>
            <a:fillRect/>
          </a:stretch>
        </p:blipFill>
        <p:spPr bwMode="auto">
          <a:xfrm>
            <a:off x="0" y="0"/>
            <a:ext cx="1567543" cy="783771"/>
          </a:xfrm>
          <a:prstGeom prst="rect">
            <a:avLst/>
          </a:prstGeom>
          <a:noFill/>
          <a:ln w="9525">
            <a:noFill/>
            <a:miter lim="800000"/>
            <a:headEnd/>
            <a:tailEnd/>
          </a:ln>
        </p:spPr>
      </p:pic>
      <p:sp>
        <p:nvSpPr>
          <p:cNvPr id="9" name="Rectangle 8"/>
          <p:cNvSpPr/>
          <p:nvPr/>
        </p:nvSpPr>
        <p:spPr>
          <a:xfrm>
            <a:off x="1480457" y="1473983"/>
            <a:ext cx="9768114" cy="646331"/>
          </a:xfrm>
          <a:prstGeom prst="rect">
            <a:avLst/>
          </a:prstGeom>
        </p:spPr>
        <p:txBody>
          <a:bodyPr wrap="square">
            <a:spAutoFit/>
          </a:bodyPr>
          <a:lstStyle/>
          <a:p>
            <a:r>
              <a:rPr lang="en-US" sz="3600" b="1" dirty="0" err="1">
                <a:solidFill>
                  <a:srgbClr val="7030A0"/>
                </a:solidFill>
                <a:latin typeface="Times New Roman" pitchFamily="18" charset="0"/>
                <a:cs typeface="Times New Roman" pitchFamily="18" charset="0"/>
              </a:rPr>
              <a:t>Bài</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văn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muốn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nói</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với</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chúng</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ta</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điều</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gì</a:t>
            </a:r>
            <a:r>
              <a:rPr lang="en-US" sz="3600" b="1" dirty="0">
                <a:solidFill>
                  <a:srgbClr val="7030A0"/>
                </a:solidFill>
                <a:latin typeface="Times New Roman" pitchFamily="18" charset="0"/>
                <a:cs typeface="Times New Roman" pitchFamily="18" charset="0"/>
              </a:rPr>
              <a:t>?</a:t>
            </a:r>
          </a:p>
        </p:txBody>
      </p:sp>
      <p:sp>
        <p:nvSpPr>
          <p:cNvPr id="14" name="Rectangle 13"/>
          <p:cNvSpPr/>
          <p:nvPr/>
        </p:nvSpPr>
        <p:spPr>
          <a:xfrm>
            <a:off x="1262744" y="2834305"/>
            <a:ext cx="10189028" cy="1754326"/>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văn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cho</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ta</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thấy</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vẻ</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đẹp</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hương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thơm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đặc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biệt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sự</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sinh</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sôi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phát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triển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nhanh</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đến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bất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ngờ</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của</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rừng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thảo</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quả</a:t>
            </a:r>
            <a:r>
              <a:rPr lang="en-US" sz="3600" dirty="0">
                <a:solidFill>
                  <a:srgbClr val="00B050"/>
                </a:solidFill>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914400"/>
            <a:ext cx="2362200" cy="1676400"/>
          </a:xfrm>
          <a:prstGeom prst="rect">
            <a:avLst/>
          </a:prstGeom>
          <a:noFill/>
          <a:ln w="9525">
            <a:noFill/>
            <a:miter lim="800000"/>
            <a:headEnd/>
            <a:tailEnd/>
          </a:ln>
        </p:spPr>
      </p:pic>
      <p:sp>
        <p:nvSpPr>
          <p:cNvPr id="5" name="TextBox 4"/>
          <p:cNvSpPr txBox="1"/>
          <p:nvPr/>
        </p:nvSpPr>
        <p:spPr>
          <a:xfrm>
            <a:off x="3913413" y="1661886"/>
            <a:ext cx="4829629" cy="1015663"/>
          </a:xfrm>
          <a:prstGeom prst="rect">
            <a:avLst/>
          </a:prstGeom>
          <a:noFill/>
        </p:spPr>
        <p:txBody>
          <a:bodyPr wrap="square" rtlCol="0">
            <a:spAutoFit/>
          </a:bodyPr>
          <a:lstStyle/>
          <a:p>
            <a:pPr algn="ctr"/>
            <a:r>
              <a:rPr lang="en-US" sz="6000" dirty="0">
                <a:solidFill>
                  <a:srgbClr val="FF0000"/>
                </a:solidFill>
                <a:latin typeface="Times New Roman" panose="02020603050405020304" pitchFamily="18" charset="0"/>
                <a:ea typeface="Tahoma" pitchFamily="34" charset="0"/>
                <a:cs typeface="Times New Roman" panose="02020603050405020304" pitchFamily="18" charset="0"/>
              </a:rPr>
              <a:t>THI ĐỌC</a:t>
            </a:r>
          </a:p>
        </p:txBody>
      </p:sp>
      <p:sp>
        <p:nvSpPr>
          <p:cNvPr id="6" name="TextBox 5"/>
          <p:cNvSpPr txBox="1"/>
          <p:nvPr/>
        </p:nvSpPr>
        <p:spPr>
          <a:xfrm>
            <a:off x="1161143" y="2786742"/>
            <a:ext cx="10784115" cy="3323987"/>
          </a:xfrm>
          <a:prstGeom prst="rect">
            <a:avLst/>
          </a:prstGeom>
          <a:noFill/>
        </p:spPr>
        <p:txBody>
          <a:bodyPr wrap="square" rtlCol="0">
            <a:spAutoFit/>
          </a:bodyPr>
          <a:lstStyle/>
          <a:p>
            <a:pPr algn="just"/>
            <a:r>
              <a:rPr lang="en-US" sz="3200" dirty="0">
                <a:latin typeface="Times New Roman" panose="02020603050405020304" pitchFamily="18" charset="0"/>
                <a:cs typeface="Times New Roman" pitchFamily="18" charset="0"/>
              </a:rPr>
              <a:t>       </a:t>
            </a:r>
            <a:r>
              <a:rPr lang="vi-VN" sz="3200" dirty="0">
                <a:latin typeface="Times New Roman" pitchFamily="18" charset="0"/>
                <a:cs typeface="Times New Roman" pitchFamily="18" charset="0"/>
              </a:rPr>
              <a:t>Thảo quả trên rừng Đản Khao đã vào mùa.</a:t>
            </a:r>
          </a:p>
          <a:p>
            <a:pPr algn="just"/>
            <a:r>
              <a:rPr lang="vi-VN" sz="3200" dirty="0">
                <a:latin typeface="Times New Roman" pitchFamily="18" charset="0"/>
                <a:cs typeface="Times New Roman" pitchFamily="18" charset="0"/>
              </a:rPr>
              <a:t>      Gió 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áp, nếp khăn.</a:t>
            </a:r>
          </a:p>
          <a:p>
            <a:endParaRPr lang="en-US" dirty="0">
              <a:latin typeface="Times New Roman" panose="02020603050405020304" pitchFamily="18" charset="0"/>
              <a:cs typeface="Times New Roman" panose="02020603050405020304" pitchFamily="18" charset="0"/>
            </a:endParaRPr>
          </a:p>
        </p:txBody>
      </p:sp>
      <p:sp>
        <p:nvSpPr>
          <p:cNvPr id="10" name="Text Box 6">
            <a:extLst>
              <a:ext uri="{FF2B5EF4-FFF2-40B4-BE49-F238E27FC236}">
                <a16:creationId xmlns:a16="http://schemas.microsoft.com/office/drawing/2014/main" id="{D232BF40-71B3-420F-855A-EBA2187F5809}"/>
              </a:ext>
            </a:extLst>
          </p:cNvPr>
          <p:cNvSpPr txBox="1">
            <a:spLocks noChangeArrowheads="1"/>
          </p:cNvSpPr>
          <p:nvPr/>
        </p:nvSpPr>
        <p:spPr bwMode="auto">
          <a:xfrm>
            <a:off x="2057400" y="388726"/>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7" y="2220685"/>
            <a:ext cx="10247086"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7" name="Text Box 6">
            <a:extLst>
              <a:ext uri="{FF2B5EF4-FFF2-40B4-BE49-F238E27FC236}">
                <a16:creationId xmlns:a16="http://schemas.microsoft.com/office/drawing/2014/main" id="{A6106EA7-4B99-4D8D-B283-1F2E04116DBC}"/>
              </a:ext>
            </a:extLst>
          </p:cNvPr>
          <p:cNvSpPr txBox="1">
            <a:spLocks noChangeArrowheads="1"/>
          </p:cNvSpPr>
          <p:nvPr/>
        </p:nvSpPr>
        <p:spPr bwMode="auto">
          <a:xfrm>
            <a:off x="2013873" y="522514"/>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6259095"/>
              </p:ext>
            </p:extLst>
          </p:nvPr>
        </p:nvGraphicFramePr>
        <p:xfrm>
          <a:off x="-2" y="0"/>
          <a:ext cx="7551176" cy="6752493"/>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943897">
                  <a:extLst>
                    <a:ext uri="{9D8B030D-6E8A-4147-A177-3AD203B41FA5}">
                      <a16:colId xmlns:a16="http://schemas.microsoft.com/office/drawing/2014/main" val="20002"/>
                    </a:ext>
                  </a:extLst>
                </a:gridCol>
                <a:gridCol w="943897">
                  <a:extLst>
                    <a:ext uri="{9D8B030D-6E8A-4147-A177-3AD203B41FA5}">
                      <a16:colId xmlns:a16="http://schemas.microsoft.com/office/drawing/2014/main" val="20003"/>
                    </a:ext>
                  </a:extLst>
                </a:gridCol>
                <a:gridCol w="894888">
                  <a:extLst>
                    <a:ext uri="{9D8B030D-6E8A-4147-A177-3AD203B41FA5}">
                      <a16:colId xmlns:a16="http://schemas.microsoft.com/office/drawing/2014/main" val="20004"/>
                    </a:ext>
                  </a:extLst>
                </a:gridCol>
                <a:gridCol w="992906">
                  <a:extLst>
                    <a:ext uri="{9D8B030D-6E8A-4147-A177-3AD203B41FA5}">
                      <a16:colId xmlns:a16="http://schemas.microsoft.com/office/drawing/2014/main" val="20005"/>
                    </a:ext>
                  </a:extLst>
                </a:gridCol>
                <a:gridCol w="943897">
                  <a:extLst>
                    <a:ext uri="{9D8B030D-6E8A-4147-A177-3AD203B41FA5}">
                      <a16:colId xmlns:a16="http://schemas.microsoft.com/office/drawing/2014/main" val="20006"/>
                    </a:ext>
                  </a:extLst>
                </a:gridCol>
                <a:gridCol w="943897">
                  <a:extLst>
                    <a:ext uri="{9D8B030D-6E8A-4147-A177-3AD203B41FA5}">
                      <a16:colId xmlns:a16="http://schemas.microsoft.com/office/drawing/2014/main" val="20007"/>
                    </a:ext>
                  </a:extLst>
                </a:gridCol>
              </a:tblGrid>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tc>
                <a:tc>
                  <a:txBody>
                    <a:bodyPr/>
                    <a:lstStyle/>
                    <a:p>
                      <a:pPr algn="ctr"/>
                      <a:endParaRPr lang="en-US" sz="2000" b="1" dirty="0">
                        <a:latin typeface="Tahoma" pitchFamily="34" charset="0"/>
                        <a:ea typeface="Tahoma" pitchFamily="34" charset="0"/>
                        <a:cs typeface="Tahoma" pitchFamily="34" charset="0"/>
                      </a:endParaRPr>
                    </a:p>
                  </a:txBody>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0"/>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1"/>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2"/>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3"/>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extLst>
                  <a:ext uri="{0D108BD9-81ED-4DB2-BD59-A6C34878D82A}">
                    <a16:rowId xmlns:a16="http://schemas.microsoft.com/office/drawing/2014/main" val="10004"/>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5"/>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6"/>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7"/>
                  </a:ext>
                </a:extLst>
              </a:tr>
              <a:tr h="750277">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accent5">
                        <a:lumMod val="60000"/>
                        <a:lumOff val="40000"/>
                      </a:schemeClr>
                    </a:solidFill>
                  </a:tcPr>
                </a:tc>
                <a:tc>
                  <a:txBody>
                    <a:bodyPr/>
                    <a:lstStyle/>
                    <a:p>
                      <a:pPr algn="ctr"/>
                      <a:endParaRPr lang="en-US" sz="2000" b="1" dirty="0">
                        <a:solidFill>
                          <a:srgbClr val="FF0000"/>
                        </a:solidFill>
                        <a:latin typeface="Tahoma" pitchFamily="34" charset="0"/>
                        <a:ea typeface="Tahoma" pitchFamily="34" charset="0"/>
                        <a:cs typeface="Tahoma" pitchFamily="34" charset="0"/>
                      </a:endParaRPr>
                    </a:p>
                  </a:txBody>
                  <a:tcPr>
                    <a:solidFill>
                      <a:srgbClr val="FFFF00"/>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tc>
                  <a:txBody>
                    <a:bodyPr/>
                    <a:lstStyle/>
                    <a:p>
                      <a:pPr algn="ctr"/>
                      <a:endParaRPr lang="en-US" sz="2000" b="1" dirty="0">
                        <a:latin typeface="Tahoma" pitchFamily="34" charset="0"/>
                        <a:ea typeface="Tahoma" pitchFamily="34" charset="0"/>
                        <a:cs typeface="Tahoma" pitchFamily="34" charset="0"/>
                      </a:endParaRPr>
                    </a:p>
                  </a:txBody>
                  <a:tcPr>
                    <a:solidFill>
                      <a:schemeClr val="bg1"/>
                    </a:solidFill>
                  </a:tcPr>
                </a:tc>
                <a:extLst>
                  <a:ext uri="{0D108BD9-81ED-4DB2-BD59-A6C34878D82A}">
                    <a16:rowId xmlns:a16="http://schemas.microsoft.com/office/drawing/2014/main" val="10008"/>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448" y="85723"/>
            <a:ext cx="4492679" cy="38157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446" y="85723"/>
            <a:ext cx="4492681" cy="38157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3446" y="85723"/>
            <a:ext cx="4481014" cy="38157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0945" y="85138"/>
            <a:ext cx="4481015" cy="381571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3444" y="86890"/>
            <a:ext cx="4481016" cy="381571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8028" y="83971"/>
            <a:ext cx="4481016" cy="381571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5944" y="85142"/>
            <a:ext cx="4481016" cy="3814543"/>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8860" y="73200"/>
            <a:ext cx="4481017" cy="3814543"/>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6567" y="95913"/>
            <a:ext cx="4481018" cy="381454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99608388"/>
              </p:ext>
            </p:extLst>
          </p:nvPr>
        </p:nvGraphicFramePr>
        <p:xfrm>
          <a:off x="2820550" y="0"/>
          <a:ext cx="2831691"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894888">
                  <a:extLst>
                    <a:ext uri="{9D8B030D-6E8A-4147-A177-3AD203B41FA5}">
                      <a16:colId xmlns:a16="http://schemas.microsoft.com/office/drawing/2014/main" val="20001"/>
                    </a:ext>
                  </a:extLst>
                </a:gridCol>
                <a:gridCol w="992906">
                  <a:extLst>
                    <a:ext uri="{9D8B030D-6E8A-4147-A177-3AD203B41FA5}">
                      <a16:colId xmlns:a16="http://schemas.microsoft.com/office/drawing/2014/main" val="20002"/>
                    </a:ext>
                  </a:extLst>
                </a:gridCol>
              </a:tblGrid>
              <a:tr h="762000">
                <a:tc>
                  <a:txBody>
                    <a:bodyPr/>
                    <a:lstStyle/>
                    <a:p>
                      <a:pPr algn="ctr"/>
                      <a:r>
                        <a:rPr lang="en-US" sz="2000" b="1" dirty="0">
                          <a:solidFill>
                            <a:srgbClr val="FF0000"/>
                          </a:solidFill>
                          <a:latin typeface="Tahoma" pitchFamily="34" charset="0"/>
                          <a:ea typeface="Tahoma" pitchFamily="34" charset="0"/>
                          <a:cs typeface="Tahoma" pitchFamily="34" charset="0"/>
                        </a:rPr>
                        <a:t>M</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Ư</a:t>
                      </a:r>
                    </a:p>
                  </a:txBody>
                  <a:tcPr/>
                </a:tc>
                <a:tc>
                  <a:txBody>
                    <a:bodyPr/>
                    <a:lstStyle/>
                    <a:p>
                      <a:pPr algn="ctr"/>
                      <a:r>
                        <a:rPr lang="en-US" sz="2000" b="1" dirty="0">
                          <a:latin typeface="Tahoma" pitchFamily="34" charset="0"/>
                          <a:ea typeface="Tahoma" pitchFamily="34" charset="0"/>
                          <a:cs typeface="Tahoma" pitchFamily="34" charset="0"/>
                        </a:rPr>
                        <a:t>A</a:t>
                      </a:r>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36615155"/>
              </p:ext>
            </p:extLst>
          </p:nvPr>
        </p:nvGraphicFramePr>
        <p:xfrm>
          <a:off x="1860591" y="749628"/>
          <a:ext cx="3775588"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894888">
                  <a:extLst>
                    <a:ext uri="{9D8B030D-6E8A-4147-A177-3AD203B41FA5}">
                      <a16:colId xmlns:a16="http://schemas.microsoft.com/office/drawing/2014/main" val="20002"/>
                    </a:ext>
                  </a:extLst>
                </a:gridCol>
                <a:gridCol w="992906">
                  <a:extLst>
                    <a:ext uri="{9D8B030D-6E8A-4147-A177-3AD203B41FA5}">
                      <a16:colId xmlns:a16="http://schemas.microsoft.com/office/drawing/2014/main" val="20003"/>
                    </a:ext>
                  </a:extLst>
                </a:gridCol>
              </a:tblGrid>
              <a:tr h="762000">
                <a:tc>
                  <a:txBody>
                    <a:bodyPr/>
                    <a:lstStyle/>
                    <a:p>
                      <a:pPr algn="ctr"/>
                      <a:r>
                        <a:rPr lang="en-US" sz="2000" b="1" dirty="0">
                          <a:latin typeface="Tahoma" pitchFamily="34" charset="0"/>
                          <a:ea typeface="Tahoma" pitchFamily="34" charset="0"/>
                          <a:cs typeface="Tahoma" pitchFamily="34" charset="0"/>
                        </a:rPr>
                        <a:t>S</a:t>
                      </a:r>
                    </a:p>
                  </a:txBody>
                  <a:tcPr/>
                </a:tc>
                <a:tc>
                  <a:txBody>
                    <a:bodyPr/>
                    <a:lstStyle/>
                    <a:p>
                      <a:pPr algn="ctr"/>
                      <a:r>
                        <a:rPr lang="en-US" sz="2000" b="1" dirty="0">
                          <a:solidFill>
                            <a:srgbClr val="FF0000"/>
                          </a:solidFill>
                          <a:latin typeface="Tahoma" pitchFamily="34" charset="0"/>
                          <a:ea typeface="Tahoma" pitchFamily="34" charset="0"/>
                          <a:cs typeface="Tahoma" pitchFamily="34" charset="0"/>
                        </a:rPr>
                        <a:t>Ô</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N</a:t>
                      </a:r>
                    </a:p>
                  </a:txBody>
                  <a:tcPr/>
                </a:tc>
                <a:tc>
                  <a:txBody>
                    <a:bodyPr/>
                    <a:lstStyle/>
                    <a:p>
                      <a:pPr algn="ctr"/>
                      <a:r>
                        <a:rPr lang="en-US" sz="2000" b="1" dirty="0">
                          <a:latin typeface="Tahoma" pitchFamily="34" charset="0"/>
                          <a:ea typeface="Tahoma" pitchFamily="34" charset="0"/>
                          <a:cs typeface="Tahoma" pitchFamily="34" charset="0"/>
                        </a:rPr>
                        <a:t>G</a:t>
                      </a: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6441607"/>
              </p:ext>
            </p:extLst>
          </p:nvPr>
        </p:nvGraphicFramePr>
        <p:xfrm>
          <a:off x="1860589" y="1529132"/>
          <a:ext cx="3775588"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894888">
                  <a:extLst>
                    <a:ext uri="{9D8B030D-6E8A-4147-A177-3AD203B41FA5}">
                      <a16:colId xmlns:a16="http://schemas.microsoft.com/office/drawing/2014/main" val="20002"/>
                    </a:ext>
                  </a:extLst>
                </a:gridCol>
                <a:gridCol w="992906">
                  <a:extLst>
                    <a:ext uri="{9D8B030D-6E8A-4147-A177-3AD203B41FA5}">
                      <a16:colId xmlns:a16="http://schemas.microsoft.com/office/drawing/2014/main" val="20003"/>
                    </a:ext>
                  </a:extLst>
                </a:gridCol>
              </a:tblGrid>
              <a:tr h="762000">
                <a:tc>
                  <a:txBody>
                    <a:bodyPr/>
                    <a:lstStyle/>
                    <a:p>
                      <a:pPr algn="ctr"/>
                      <a:r>
                        <a:rPr lang="en-US" sz="2000" b="1" dirty="0">
                          <a:latin typeface="Tahoma" pitchFamily="34" charset="0"/>
                          <a:ea typeface="Tahoma" pitchFamily="34" charset="0"/>
                          <a:cs typeface="Tahoma" pitchFamily="34" charset="0"/>
                        </a:rPr>
                        <a:t>B</a:t>
                      </a:r>
                    </a:p>
                  </a:txBody>
                  <a:tcPr/>
                </a:tc>
                <a:tc>
                  <a:txBody>
                    <a:bodyPr/>
                    <a:lstStyle/>
                    <a:p>
                      <a:pPr algn="ctr"/>
                      <a:r>
                        <a:rPr lang="en-US" sz="2000" b="1" dirty="0">
                          <a:solidFill>
                            <a:srgbClr val="FF0000"/>
                          </a:solidFill>
                          <a:latin typeface="Tahoma" pitchFamily="34" charset="0"/>
                          <a:ea typeface="Tahoma" pitchFamily="34" charset="0"/>
                          <a:cs typeface="Tahoma" pitchFamily="34" charset="0"/>
                        </a:rPr>
                        <a:t>I</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Ể</a:t>
                      </a:r>
                    </a:p>
                  </a:txBody>
                  <a:tcPr/>
                </a:tc>
                <a:tc>
                  <a:txBody>
                    <a:bodyPr/>
                    <a:lstStyle/>
                    <a:p>
                      <a:pPr algn="ctr"/>
                      <a:r>
                        <a:rPr lang="en-US" sz="2000" b="1" dirty="0">
                          <a:latin typeface="Tahoma" pitchFamily="34" charset="0"/>
                          <a:ea typeface="Tahoma" pitchFamily="34" charset="0"/>
                          <a:cs typeface="Tahoma" pitchFamily="34" charset="0"/>
                        </a:rPr>
                        <a:t>N</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61860584"/>
              </p:ext>
            </p:extLst>
          </p:nvPr>
        </p:nvGraphicFramePr>
        <p:xfrm>
          <a:off x="936674" y="2281457"/>
          <a:ext cx="2831691"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943897">
                  <a:extLst>
                    <a:ext uri="{9D8B030D-6E8A-4147-A177-3AD203B41FA5}">
                      <a16:colId xmlns:a16="http://schemas.microsoft.com/office/drawing/2014/main" val="20002"/>
                    </a:ext>
                  </a:extLst>
                </a:gridCol>
              </a:tblGrid>
              <a:tr h="762000">
                <a:tc>
                  <a:txBody>
                    <a:bodyPr/>
                    <a:lstStyle/>
                    <a:p>
                      <a:pPr algn="ctr"/>
                      <a:r>
                        <a:rPr lang="en-US" sz="2000" b="1" dirty="0">
                          <a:latin typeface="Tahoma" pitchFamily="34" charset="0"/>
                          <a:ea typeface="Tahoma" pitchFamily="34" charset="0"/>
                          <a:cs typeface="Tahoma" pitchFamily="34" charset="0"/>
                        </a:rPr>
                        <a:t>C</a:t>
                      </a:r>
                    </a:p>
                  </a:txBody>
                  <a:tcPr/>
                </a:tc>
                <a:tc>
                  <a:txBody>
                    <a:bodyPr/>
                    <a:lstStyle/>
                    <a:p>
                      <a:pPr algn="ctr"/>
                      <a:r>
                        <a:rPr lang="en-US" sz="2000" b="1" dirty="0">
                          <a:latin typeface="Tahoma" pitchFamily="34" charset="0"/>
                          <a:ea typeface="Tahoma" pitchFamily="34" charset="0"/>
                          <a:cs typeface="Tahoma" pitchFamily="34" charset="0"/>
                        </a:rPr>
                        <a:t>Á</a:t>
                      </a:r>
                    </a:p>
                  </a:txBody>
                  <a:tcPr/>
                </a:tc>
                <a:tc>
                  <a:txBody>
                    <a:bodyPr/>
                    <a:lstStyle/>
                    <a:p>
                      <a:pPr algn="ctr"/>
                      <a:r>
                        <a:rPr lang="en-US" sz="2000" b="1" dirty="0">
                          <a:solidFill>
                            <a:srgbClr val="FF0000"/>
                          </a:solidFill>
                          <a:latin typeface="Tahoma" pitchFamily="34" charset="0"/>
                          <a:ea typeface="Tahoma" pitchFamily="34" charset="0"/>
                          <a:cs typeface="Tahoma" pitchFamily="34" charset="0"/>
                        </a:rPr>
                        <a:t>T</a:t>
                      </a:r>
                    </a:p>
                  </a:txBody>
                  <a:tcPr>
                    <a:solidFill>
                      <a:srgbClr val="FFFF00"/>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06419681"/>
              </p:ext>
            </p:extLst>
          </p:nvPr>
        </p:nvGraphicFramePr>
        <p:xfrm>
          <a:off x="2823664" y="3013199"/>
          <a:ext cx="4719485"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894888">
                  <a:extLst>
                    <a:ext uri="{9D8B030D-6E8A-4147-A177-3AD203B41FA5}">
                      <a16:colId xmlns:a16="http://schemas.microsoft.com/office/drawing/2014/main" val="20001"/>
                    </a:ext>
                  </a:extLst>
                </a:gridCol>
                <a:gridCol w="992906">
                  <a:extLst>
                    <a:ext uri="{9D8B030D-6E8A-4147-A177-3AD203B41FA5}">
                      <a16:colId xmlns:a16="http://schemas.microsoft.com/office/drawing/2014/main" val="20002"/>
                    </a:ext>
                  </a:extLst>
                </a:gridCol>
                <a:gridCol w="943897">
                  <a:extLst>
                    <a:ext uri="{9D8B030D-6E8A-4147-A177-3AD203B41FA5}">
                      <a16:colId xmlns:a16="http://schemas.microsoft.com/office/drawing/2014/main" val="20003"/>
                    </a:ext>
                  </a:extLst>
                </a:gridCol>
                <a:gridCol w="943897">
                  <a:extLst>
                    <a:ext uri="{9D8B030D-6E8A-4147-A177-3AD203B41FA5}">
                      <a16:colId xmlns:a16="http://schemas.microsoft.com/office/drawing/2014/main" val="20004"/>
                    </a:ext>
                  </a:extLst>
                </a:gridCol>
              </a:tblGrid>
              <a:tr h="762000">
                <a:tc>
                  <a:txBody>
                    <a:bodyPr/>
                    <a:lstStyle/>
                    <a:p>
                      <a:pPr algn="ctr"/>
                      <a:r>
                        <a:rPr lang="en-US" sz="2000" b="1" dirty="0">
                          <a:solidFill>
                            <a:srgbClr val="FF0000"/>
                          </a:solidFill>
                          <a:latin typeface="Tahoma" pitchFamily="34" charset="0"/>
                          <a:ea typeface="Tahoma" pitchFamily="34" charset="0"/>
                          <a:cs typeface="Tahoma" pitchFamily="34" charset="0"/>
                        </a:rPr>
                        <a:t>R</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U</a:t>
                      </a:r>
                    </a:p>
                  </a:txBody>
                  <a:tcPr/>
                </a:tc>
                <a:tc>
                  <a:txBody>
                    <a:bodyPr/>
                    <a:lstStyle/>
                    <a:p>
                      <a:pPr algn="ctr"/>
                      <a:r>
                        <a:rPr lang="en-US" sz="2000" b="1" dirty="0">
                          <a:latin typeface="Tahoma" pitchFamily="34" charset="0"/>
                          <a:ea typeface="Tahoma" pitchFamily="34" charset="0"/>
                          <a:cs typeface="Tahoma" pitchFamily="34" charset="0"/>
                        </a:rPr>
                        <a:t>Ộ</a:t>
                      </a:r>
                    </a:p>
                  </a:txBody>
                  <a:tcPr/>
                </a:tc>
                <a:tc>
                  <a:txBody>
                    <a:bodyPr/>
                    <a:lstStyle/>
                    <a:p>
                      <a:pPr algn="ctr"/>
                      <a:r>
                        <a:rPr lang="en-US" sz="2000" b="1" dirty="0">
                          <a:latin typeface="Tahoma" pitchFamily="34" charset="0"/>
                          <a:ea typeface="Tahoma" pitchFamily="34" charset="0"/>
                          <a:cs typeface="Tahoma" pitchFamily="34" charset="0"/>
                        </a:rPr>
                        <a:t>N</a:t>
                      </a:r>
                    </a:p>
                  </a:txBody>
                  <a:tcPr/>
                </a:tc>
                <a:tc>
                  <a:txBody>
                    <a:bodyPr/>
                    <a:lstStyle/>
                    <a:p>
                      <a:pPr algn="ctr"/>
                      <a:r>
                        <a:rPr lang="en-US" sz="2000" b="1" dirty="0">
                          <a:latin typeface="Tahoma" pitchFamily="34" charset="0"/>
                          <a:ea typeface="Tahoma" pitchFamily="34" charset="0"/>
                          <a:cs typeface="Tahoma" pitchFamily="34" charset="0"/>
                        </a:rPr>
                        <a:t>G</a:t>
                      </a:r>
                    </a:p>
                  </a:txBody>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58151612"/>
              </p:ext>
            </p:extLst>
          </p:nvPr>
        </p:nvGraphicFramePr>
        <p:xfrm>
          <a:off x="1874659" y="3744721"/>
          <a:ext cx="3775588"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894888">
                  <a:extLst>
                    <a:ext uri="{9D8B030D-6E8A-4147-A177-3AD203B41FA5}">
                      <a16:colId xmlns:a16="http://schemas.microsoft.com/office/drawing/2014/main" val="20002"/>
                    </a:ext>
                  </a:extLst>
                </a:gridCol>
                <a:gridCol w="992906">
                  <a:extLst>
                    <a:ext uri="{9D8B030D-6E8A-4147-A177-3AD203B41FA5}">
                      <a16:colId xmlns:a16="http://schemas.microsoft.com/office/drawing/2014/main" val="20003"/>
                    </a:ext>
                  </a:extLst>
                </a:gridCol>
              </a:tblGrid>
              <a:tr h="762000">
                <a:tc>
                  <a:txBody>
                    <a:bodyPr/>
                    <a:lstStyle/>
                    <a:p>
                      <a:pPr algn="ctr"/>
                      <a:r>
                        <a:rPr lang="en-US" sz="2000" b="1" dirty="0">
                          <a:latin typeface="Tahoma" pitchFamily="34" charset="0"/>
                          <a:ea typeface="Tahoma" pitchFamily="34" charset="0"/>
                          <a:cs typeface="Tahoma" pitchFamily="34" charset="0"/>
                        </a:rPr>
                        <a:t>N</a:t>
                      </a:r>
                    </a:p>
                  </a:txBody>
                  <a:tcPr/>
                </a:tc>
                <a:tc>
                  <a:txBody>
                    <a:bodyPr/>
                    <a:lstStyle/>
                    <a:p>
                      <a:pPr algn="ctr"/>
                      <a:r>
                        <a:rPr lang="en-US" sz="2000" b="1" dirty="0">
                          <a:solidFill>
                            <a:srgbClr val="FF0000"/>
                          </a:solidFill>
                          <a:latin typeface="Tahoma" pitchFamily="34" charset="0"/>
                          <a:ea typeface="Tahoma" pitchFamily="34" charset="0"/>
                          <a:cs typeface="Tahoma" pitchFamily="34" charset="0"/>
                        </a:rPr>
                        <a:t>Ư</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Ớ</a:t>
                      </a:r>
                    </a:p>
                  </a:txBody>
                  <a:tcPr/>
                </a:tc>
                <a:tc>
                  <a:txBody>
                    <a:bodyPr/>
                    <a:lstStyle/>
                    <a:p>
                      <a:pPr algn="ctr"/>
                      <a:r>
                        <a:rPr lang="en-US" sz="2000" b="1" dirty="0">
                          <a:latin typeface="Tahoma" pitchFamily="34" charset="0"/>
                          <a:ea typeface="Tahoma" pitchFamily="34" charset="0"/>
                          <a:cs typeface="Tahoma" pitchFamily="34" charset="0"/>
                        </a:rPr>
                        <a:t>C</a:t>
                      </a: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404220"/>
              </p:ext>
            </p:extLst>
          </p:nvPr>
        </p:nvGraphicFramePr>
        <p:xfrm>
          <a:off x="933760" y="4501298"/>
          <a:ext cx="4719485"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943897">
                  <a:extLst>
                    <a:ext uri="{9D8B030D-6E8A-4147-A177-3AD203B41FA5}">
                      <a16:colId xmlns:a16="http://schemas.microsoft.com/office/drawing/2014/main" val="20002"/>
                    </a:ext>
                  </a:extLst>
                </a:gridCol>
                <a:gridCol w="894888">
                  <a:extLst>
                    <a:ext uri="{9D8B030D-6E8A-4147-A177-3AD203B41FA5}">
                      <a16:colId xmlns:a16="http://schemas.microsoft.com/office/drawing/2014/main" val="20003"/>
                    </a:ext>
                  </a:extLst>
                </a:gridCol>
                <a:gridCol w="992906">
                  <a:extLst>
                    <a:ext uri="{9D8B030D-6E8A-4147-A177-3AD203B41FA5}">
                      <a16:colId xmlns:a16="http://schemas.microsoft.com/office/drawing/2014/main" val="20004"/>
                    </a:ext>
                  </a:extLst>
                </a:gridCol>
              </a:tblGrid>
              <a:tr h="762000">
                <a:tc>
                  <a:txBody>
                    <a:bodyPr/>
                    <a:lstStyle/>
                    <a:p>
                      <a:pPr algn="ctr"/>
                      <a:r>
                        <a:rPr lang="en-US" sz="2000" b="1" dirty="0">
                          <a:latin typeface="Tahoma" pitchFamily="34" charset="0"/>
                          <a:ea typeface="Tahoma" pitchFamily="34" charset="0"/>
                          <a:cs typeface="Tahoma" pitchFamily="34" charset="0"/>
                        </a:rPr>
                        <a:t>Đ</a:t>
                      </a:r>
                    </a:p>
                  </a:txBody>
                  <a:tcPr/>
                </a:tc>
                <a:tc>
                  <a:txBody>
                    <a:bodyPr/>
                    <a:lstStyle/>
                    <a:p>
                      <a:pPr algn="ctr"/>
                      <a:r>
                        <a:rPr lang="en-US" sz="2000" b="1" dirty="0">
                          <a:latin typeface="Tahoma" pitchFamily="34" charset="0"/>
                          <a:ea typeface="Tahoma" pitchFamily="34" charset="0"/>
                          <a:cs typeface="Tahoma" pitchFamily="34" charset="0"/>
                        </a:rPr>
                        <a:t>Ư</a:t>
                      </a:r>
                    </a:p>
                  </a:txBody>
                  <a:tcPr/>
                </a:tc>
                <a:tc>
                  <a:txBody>
                    <a:bodyPr/>
                    <a:lstStyle/>
                    <a:p>
                      <a:pPr algn="ctr"/>
                      <a:r>
                        <a:rPr lang="en-US" sz="2000" b="1" dirty="0">
                          <a:solidFill>
                            <a:srgbClr val="FF0000"/>
                          </a:solidFill>
                          <a:latin typeface="Tahoma" pitchFamily="34" charset="0"/>
                          <a:ea typeface="Tahoma" pitchFamily="34" charset="0"/>
                          <a:cs typeface="Tahoma" pitchFamily="34" charset="0"/>
                        </a:rPr>
                        <a:t>Ờ</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N</a:t>
                      </a:r>
                    </a:p>
                  </a:txBody>
                  <a:tcPr/>
                </a:tc>
                <a:tc>
                  <a:txBody>
                    <a:bodyPr/>
                    <a:lstStyle/>
                    <a:p>
                      <a:pPr algn="ctr"/>
                      <a:r>
                        <a:rPr lang="en-US" sz="2000" b="1" dirty="0">
                          <a:latin typeface="Tahoma" pitchFamily="34" charset="0"/>
                          <a:ea typeface="Tahoma" pitchFamily="34" charset="0"/>
                          <a:cs typeface="Tahoma" pitchFamily="34" charset="0"/>
                        </a:rPr>
                        <a:t>G</a:t>
                      </a:r>
                    </a:p>
                  </a:txBody>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58480300"/>
              </p:ext>
            </p:extLst>
          </p:nvPr>
        </p:nvGraphicFramePr>
        <p:xfrm>
          <a:off x="2821746" y="5275523"/>
          <a:ext cx="2831691"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894888">
                  <a:extLst>
                    <a:ext uri="{9D8B030D-6E8A-4147-A177-3AD203B41FA5}">
                      <a16:colId xmlns:a16="http://schemas.microsoft.com/office/drawing/2014/main" val="20001"/>
                    </a:ext>
                  </a:extLst>
                </a:gridCol>
                <a:gridCol w="992906">
                  <a:extLst>
                    <a:ext uri="{9D8B030D-6E8A-4147-A177-3AD203B41FA5}">
                      <a16:colId xmlns:a16="http://schemas.microsoft.com/office/drawing/2014/main" val="20002"/>
                    </a:ext>
                  </a:extLst>
                </a:gridCol>
              </a:tblGrid>
              <a:tr h="762000">
                <a:tc>
                  <a:txBody>
                    <a:bodyPr/>
                    <a:lstStyle/>
                    <a:p>
                      <a:pPr algn="ctr"/>
                      <a:r>
                        <a:rPr lang="en-US" sz="2000" b="1" dirty="0">
                          <a:solidFill>
                            <a:srgbClr val="FF0000"/>
                          </a:solidFill>
                          <a:latin typeface="Tahoma" pitchFamily="34" charset="0"/>
                          <a:ea typeface="Tahoma" pitchFamily="34" charset="0"/>
                          <a:cs typeface="Tahoma" pitchFamily="34" charset="0"/>
                        </a:rPr>
                        <a:t>N</a:t>
                      </a:r>
                    </a:p>
                  </a:txBody>
                  <a:tcPr>
                    <a:solidFill>
                      <a:srgbClr val="FFFF00"/>
                    </a:solidFill>
                  </a:tcPr>
                </a:tc>
                <a:tc>
                  <a:txBody>
                    <a:bodyPr/>
                    <a:lstStyle/>
                    <a:p>
                      <a:pPr algn="ctr"/>
                      <a:r>
                        <a:rPr lang="en-US" sz="2000" b="1" dirty="0">
                          <a:latin typeface="Tahoma" pitchFamily="34" charset="0"/>
                          <a:ea typeface="Tahoma" pitchFamily="34" charset="0"/>
                          <a:cs typeface="Tahoma" pitchFamily="34" charset="0"/>
                        </a:rPr>
                        <a:t>Ú</a:t>
                      </a:r>
                    </a:p>
                  </a:txBody>
                  <a:tcPr/>
                </a:tc>
                <a:tc>
                  <a:txBody>
                    <a:bodyPr/>
                    <a:lstStyle/>
                    <a:p>
                      <a:pPr algn="ctr"/>
                      <a:r>
                        <a:rPr lang="en-US" sz="2000" b="1" dirty="0">
                          <a:latin typeface="Tahoma" pitchFamily="34" charset="0"/>
                          <a:ea typeface="Tahoma" pitchFamily="34" charset="0"/>
                          <a:cs typeface="Tahoma" pitchFamily="34" charset="0"/>
                        </a:rPr>
                        <a:t>I</a:t>
                      </a:r>
                    </a:p>
                  </a:txBody>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589621399"/>
              </p:ext>
            </p:extLst>
          </p:nvPr>
        </p:nvGraphicFramePr>
        <p:xfrm>
          <a:off x="0" y="6039728"/>
          <a:ext cx="3775588" cy="762000"/>
        </p:xfrm>
        <a:graphic>
          <a:graphicData uri="http://schemas.openxmlformats.org/drawingml/2006/table">
            <a:tbl>
              <a:tblPr firstRow="1" bandRow="1">
                <a:tableStyleId>{5C22544A-7EE6-4342-B048-85BDC9FD1C3A}</a:tableStyleId>
              </a:tblPr>
              <a:tblGrid>
                <a:gridCol w="943897">
                  <a:extLst>
                    <a:ext uri="{9D8B030D-6E8A-4147-A177-3AD203B41FA5}">
                      <a16:colId xmlns:a16="http://schemas.microsoft.com/office/drawing/2014/main" val="20000"/>
                    </a:ext>
                  </a:extLst>
                </a:gridCol>
                <a:gridCol w="943897">
                  <a:extLst>
                    <a:ext uri="{9D8B030D-6E8A-4147-A177-3AD203B41FA5}">
                      <a16:colId xmlns:a16="http://schemas.microsoft.com/office/drawing/2014/main" val="20001"/>
                    </a:ext>
                  </a:extLst>
                </a:gridCol>
                <a:gridCol w="943897">
                  <a:extLst>
                    <a:ext uri="{9D8B030D-6E8A-4147-A177-3AD203B41FA5}">
                      <a16:colId xmlns:a16="http://schemas.microsoft.com/office/drawing/2014/main" val="20002"/>
                    </a:ext>
                  </a:extLst>
                </a:gridCol>
                <a:gridCol w="943897">
                  <a:extLst>
                    <a:ext uri="{9D8B030D-6E8A-4147-A177-3AD203B41FA5}">
                      <a16:colId xmlns:a16="http://schemas.microsoft.com/office/drawing/2014/main" val="20003"/>
                    </a:ext>
                  </a:extLst>
                </a:gridCol>
              </a:tblGrid>
              <a:tr h="762000">
                <a:tc>
                  <a:txBody>
                    <a:bodyPr/>
                    <a:lstStyle/>
                    <a:p>
                      <a:pPr algn="ctr"/>
                      <a:r>
                        <a:rPr lang="en-US" sz="2000" b="1" dirty="0">
                          <a:latin typeface="Tahoma" pitchFamily="34" charset="0"/>
                          <a:ea typeface="Tahoma" pitchFamily="34" charset="0"/>
                          <a:cs typeface="Tahoma" pitchFamily="34" charset="0"/>
                        </a:rPr>
                        <a:t>R</a:t>
                      </a:r>
                    </a:p>
                  </a:txBody>
                  <a:tcPr/>
                </a:tc>
                <a:tc>
                  <a:txBody>
                    <a:bodyPr/>
                    <a:lstStyle/>
                    <a:p>
                      <a:pPr algn="ctr"/>
                      <a:r>
                        <a:rPr lang="en-US" sz="2000" b="1" dirty="0">
                          <a:latin typeface="Tahoma" pitchFamily="34" charset="0"/>
                          <a:ea typeface="Tahoma" pitchFamily="34" charset="0"/>
                          <a:cs typeface="Tahoma" pitchFamily="34" charset="0"/>
                        </a:rPr>
                        <a:t>Ừ</a:t>
                      </a:r>
                    </a:p>
                  </a:txBody>
                  <a:tcPr/>
                </a:tc>
                <a:tc>
                  <a:txBody>
                    <a:bodyPr/>
                    <a:lstStyle/>
                    <a:p>
                      <a:pPr algn="ctr"/>
                      <a:r>
                        <a:rPr lang="en-US" sz="2000" b="1" dirty="0">
                          <a:latin typeface="Tahoma" pitchFamily="34" charset="0"/>
                          <a:ea typeface="Tahoma" pitchFamily="34" charset="0"/>
                          <a:cs typeface="Tahoma" pitchFamily="34" charset="0"/>
                        </a:rPr>
                        <a:t>N</a:t>
                      </a:r>
                    </a:p>
                  </a:txBody>
                  <a:tcPr/>
                </a:tc>
                <a:tc>
                  <a:txBody>
                    <a:bodyPr/>
                    <a:lstStyle/>
                    <a:p>
                      <a:pPr algn="ctr"/>
                      <a:r>
                        <a:rPr lang="en-US" sz="2000" b="1" dirty="0">
                          <a:solidFill>
                            <a:srgbClr val="FF0000"/>
                          </a:solidFill>
                          <a:latin typeface="Tahoma" pitchFamily="34" charset="0"/>
                          <a:ea typeface="Tahoma" pitchFamily="34" charset="0"/>
                          <a:cs typeface="Tahoma" pitchFamily="34" charset="0"/>
                        </a:rPr>
                        <a:t>G</a:t>
                      </a:r>
                    </a:p>
                  </a:txBody>
                  <a:tcPr>
                    <a:solidFill>
                      <a:srgbClr val="FFFF00"/>
                    </a:solidFill>
                  </a:tcPr>
                </a:tc>
                <a:extLst>
                  <a:ext uri="{0D108BD9-81ED-4DB2-BD59-A6C34878D82A}">
                    <a16:rowId xmlns:a16="http://schemas.microsoft.com/office/drawing/2014/main" val="10000"/>
                  </a:ext>
                </a:extLst>
              </a:tr>
            </a:tbl>
          </a:graphicData>
        </a:graphic>
      </p:graphicFrame>
      <p:sp>
        <p:nvSpPr>
          <p:cNvPr id="21" name="Rounded Rectangle 20"/>
          <p:cNvSpPr/>
          <p:nvPr/>
        </p:nvSpPr>
        <p:spPr>
          <a:xfrm>
            <a:off x="5936566" y="4642337"/>
            <a:ext cx="6010394" cy="1350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latin typeface="Times New Roman" panose="02020603050405020304" pitchFamily="18" charset="0"/>
                <a:cs typeface="Times New Roman" panose="02020603050405020304" pitchFamily="18" charset="0"/>
              </a:rPr>
              <a:t>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circle(in)">
                                      <p:cBhvr>
                                        <p:cTn id="77" dur="20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arn(inVertic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circle(in)">
                                      <p:cBhvr>
                                        <p:cTn id="87" dur="20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circle(in)">
                                      <p:cBhvr>
                                        <p:cTn id="92" dur="20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21"/>
                                        </p:tgtEl>
                                        <p:attrNameLst>
                                          <p:attrName>style.visibility</p:attrName>
                                        </p:attrNameLst>
                                      </p:cBhvr>
                                      <p:to>
                                        <p:strVal val="visible"/>
                                      </p:to>
                                    </p:set>
                                    <p:anim by="(-#ppt_w*2)" calcmode="lin" valueType="num">
                                      <p:cBhvr rctx="PPT">
                                        <p:cTn id="97" dur="500" autoRev="1" fill="hold">
                                          <p:stCondLst>
                                            <p:cond delay="0"/>
                                          </p:stCondLst>
                                        </p:cTn>
                                        <p:tgtEl>
                                          <p:spTgt spid="21"/>
                                        </p:tgtEl>
                                        <p:attrNameLst>
                                          <p:attrName>ppt_w</p:attrName>
                                        </p:attrNameLst>
                                      </p:cBhvr>
                                    </p:anim>
                                    <p:anim by="(#ppt_w*0.50)" calcmode="lin" valueType="num">
                                      <p:cBhvr>
                                        <p:cTn id="98" dur="500" decel="50000" autoRev="1" fill="hold">
                                          <p:stCondLst>
                                            <p:cond delay="0"/>
                                          </p:stCondLst>
                                        </p:cTn>
                                        <p:tgtEl>
                                          <p:spTgt spid="21"/>
                                        </p:tgtEl>
                                        <p:attrNameLst>
                                          <p:attrName>ppt_x</p:attrName>
                                        </p:attrNameLst>
                                      </p:cBhvr>
                                    </p:anim>
                                    <p:anim from="(-#ppt_h/2)" to="(#ppt_y)" calcmode="lin" valueType="num">
                                      <p:cBhvr>
                                        <p:cTn id="99" dur="1000" fill="hold">
                                          <p:stCondLst>
                                            <p:cond delay="0"/>
                                          </p:stCondLst>
                                        </p:cTn>
                                        <p:tgtEl>
                                          <p:spTgt spid="21"/>
                                        </p:tgtEl>
                                        <p:attrNameLst>
                                          <p:attrName>ppt_y</p:attrName>
                                        </p:attrNameLst>
                                      </p:cBhvr>
                                    </p:anim>
                                    <p:animRot by="21600000">
                                      <p:cBhvr>
                                        <p:cTn id="100"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0914"/>
            <a:ext cx="5631543" cy="5762172"/>
          </a:xfrm>
          <a:prstGeom prst="rect">
            <a:avLst/>
          </a:prstGeom>
          <a:noFill/>
          <a:ln w="57150" cmpd="thickThin">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7" descr="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19" y="348342"/>
            <a:ext cx="5412509" cy="583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3848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wipe(down)">
                                      <p:cBhvr>
                                        <p:cTn id="7" dur="500"/>
                                        <p:tgtEl>
                                          <p:spTgt spid="4608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wedge">
                                      <p:cBhvr>
                                        <p:cTn id="11" dur="2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4368818D-A46D-49D2-8CD4-71441F2A8193}"/>
              </a:ext>
            </a:extLst>
          </p:cNvPr>
          <p:cNvSpPr txBox="1">
            <a:spLocks noChangeArrowheads="1"/>
          </p:cNvSpPr>
          <p:nvPr/>
        </p:nvSpPr>
        <p:spPr bwMode="auto">
          <a:xfrm>
            <a:off x="2738438" y="1571625"/>
            <a:ext cx="6553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nArial" panose="020B7200000000000000" pitchFamily="34" charset="0"/>
              </a:defRPr>
            </a:lvl1pPr>
            <a:lvl2pPr marL="742950" indent="-285750" eaLnBrk="0" hangingPunct="0">
              <a:defRPr sz="1600" b="1">
                <a:solidFill>
                  <a:schemeClr val="tx1"/>
                </a:solidFill>
                <a:latin typeface=".VnArial" panose="020B7200000000000000" pitchFamily="34" charset="0"/>
              </a:defRPr>
            </a:lvl2pPr>
            <a:lvl3pPr marL="1143000" indent="-228600" eaLnBrk="0" hangingPunct="0">
              <a:defRPr sz="1600" b="1">
                <a:solidFill>
                  <a:schemeClr val="tx1"/>
                </a:solidFill>
                <a:latin typeface=".VnArial" panose="020B7200000000000000" pitchFamily="34" charset="0"/>
              </a:defRPr>
            </a:lvl3pPr>
            <a:lvl4pPr marL="1600200" indent="-228600" eaLnBrk="0" hangingPunct="0">
              <a:defRPr sz="1600" b="1">
                <a:solidFill>
                  <a:schemeClr val="tx1"/>
                </a:solidFill>
                <a:latin typeface=".VnArial" panose="020B7200000000000000" pitchFamily="34" charset="0"/>
              </a:defRPr>
            </a:lvl4pPr>
            <a:lvl5pPr marL="2057400" indent="-228600" eaLnBrk="0" hangingPunct="0">
              <a:defRPr sz="1600" b="1">
                <a:solidFill>
                  <a:schemeClr val="tx1"/>
                </a:solidFill>
                <a:latin typeface=".VnArial" panose="020B7200000000000000" pitchFamily="34" charset="0"/>
              </a:defRPr>
            </a:lvl5pPr>
            <a:lvl6pPr marL="2514600" indent="-228600" eaLnBrk="0" fontAlgn="base" hangingPunct="0">
              <a:spcBef>
                <a:spcPct val="0"/>
              </a:spcBef>
              <a:spcAft>
                <a:spcPct val="0"/>
              </a:spcAft>
              <a:defRPr sz="1600" b="1">
                <a:solidFill>
                  <a:schemeClr val="tx1"/>
                </a:solidFill>
                <a:latin typeface=".VnArial" panose="020B7200000000000000" pitchFamily="34" charset="0"/>
              </a:defRPr>
            </a:lvl6pPr>
            <a:lvl7pPr marL="2971800" indent="-228600" eaLnBrk="0" fontAlgn="base" hangingPunct="0">
              <a:spcBef>
                <a:spcPct val="0"/>
              </a:spcBef>
              <a:spcAft>
                <a:spcPct val="0"/>
              </a:spcAft>
              <a:defRPr sz="1600" b="1">
                <a:solidFill>
                  <a:schemeClr val="tx1"/>
                </a:solidFill>
                <a:latin typeface=".VnArial" panose="020B7200000000000000" pitchFamily="34" charset="0"/>
              </a:defRPr>
            </a:lvl7pPr>
            <a:lvl8pPr marL="3429000" indent="-228600" eaLnBrk="0" fontAlgn="base" hangingPunct="0">
              <a:spcBef>
                <a:spcPct val="0"/>
              </a:spcBef>
              <a:spcAft>
                <a:spcPct val="0"/>
              </a:spcAft>
              <a:defRPr sz="1600" b="1">
                <a:solidFill>
                  <a:schemeClr val="tx1"/>
                </a:solidFill>
                <a:latin typeface=".VnArial" panose="020B7200000000000000" pitchFamily="34" charset="0"/>
              </a:defRPr>
            </a:lvl8pPr>
            <a:lvl9pPr marL="3886200" indent="-228600" eaLnBrk="0" fontAlgn="base" hangingPunct="0">
              <a:spcBef>
                <a:spcPct val="0"/>
              </a:spcBef>
              <a:spcAft>
                <a:spcPct val="0"/>
              </a:spcAft>
              <a:defRPr sz="1600" b="1">
                <a:solidFill>
                  <a:schemeClr val="tx1"/>
                </a:solidFill>
                <a:latin typeface=".VnArial" panose="020B7200000000000000" pitchFamily="34" charset="0"/>
              </a:defRPr>
            </a:lvl9pPr>
          </a:lstStyle>
          <a:p>
            <a:pPr algn="ctr" eaLnBrk="1" hangingPunct="1">
              <a:spcBef>
                <a:spcPct val="50000"/>
              </a:spcBef>
            </a:pPr>
            <a:r>
              <a:rPr lang="en-US" altLang="en-US" sz="3600" dirty="0">
                <a:latin typeface="Times New Roman" panose="02020603050405020304" pitchFamily="18" charset="0"/>
                <a:cs typeface="Times New Roman" panose="02020603050405020304" pitchFamily="18" charset="0"/>
              </a:rPr>
              <a:t>TẬP ĐỌC</a:t>
            </a:r>
          </a:p>
          <a:p>
            <a:pPr algn="ctr" eaLnBrk="1" hangingPunct="1">
              <a:spcBef>
                <a:spcPct val="50000"/>
              </a:spcBef>
            </a:pPr>
            <a:endParaRPr lang="en-US" altLang="en-US" sz="3600" dirty="0">
              <a:latin typeface="Times New Roman" panose="02020603050405020304" pitchFamily="18" charset="0"/>
              <a:cs typeface="Times New Roman" panose="02020603050405020304" pitchFamily="18" charset="0"/>
            </a:endParaRPr>
          </a:p>
          <a:p>
            <a:pPr eaLnBrk="1" hangingPunct="1"/>
            <a:r>
              <a:rPr lang="en-US" altLang="en-US" sz="4400" dirty="0">
                <a:latin typeface="Times New Roman" panose="02020603050405020304" pitchFamily="18" charset="0"/>
                <a:cs typeface="Times New Roman" panose="02020603050405020304" pitchFamily="18" charset="0"/>
              </a:rPr>
              <a:t>        </a:t>
            </a:r>
            <a:r>
              <a:rPr lang="en-US" altLang="en-US" sz="4400" dirty="0">
                <a:solidFill>
                  <a:srgbClr val="C00000"/>
                </a:solidFill>
                <a:latin typeface="Times New Roman" panose="02020603050405020304" pitchFamily="18" charset="0"/>
                <a:cs typeface="Times New Roman" panose="02020603050405020304" pitchFamily="18" charset="0"/>
              </a:rPr>
              <a:t>MÙA THẢO QUẢ</a:t>
            </a:r>
          </a:p>
        </p:txBody>
      </p:sp>
      <p:sp>
        <p:nvSpPr>
          <p:cNvPr id="3075" name="Text Box 7">
            <a:extLst>
              <a:ext uri="{FF2B5EF4-FFF2-40B4-BE49-F238E27FC236}">
                <a16:creationId xmlns:a16="http://schemas.microsoft.com/office/drawing/2014/main" id="{06C692C9-B916-4B2A-816A-064B85B2544B}"/>
              </a:ext>
            </a:extLst>
          </p:cNvPr>
          <p:cNvSpPr txBox="1">
            <a:spLocks noChangeArrowheads="1"/>
          </p:cNvSpPr>
          <p:nvPr/>
        </p:nvSpPr>
        <p:spPr bwMode="auto">
          <a:xfrm>
            <a:off x="7319963" y="4581525"/>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nArial" panose="020B7200000000000000" pitchFamily="34" charset="0"/>
              </a:defRPr>
            </a:lvl1pPr>
            <a:lvl2pPr marL="742950" indent="-285750" eaLnBrk="0" hangingPunct="0">
              <a:defRPr sz="1600" b="1">
                <a:solidFill>
                  <a:schemeClr val="tx1"/>
                </a:solidFill>
                <a:latin typeface=".VnArial" panose="020B7200000000000000" pitchFamily="34" charset="0"/>
              </a:defRPr>
            </a:lvl2pPr>
            <a:lvl3pPr marL="1143000" indent="-228600" eaLnBrk="0" hangingPunct="0">
              <a:defRPr sz="1600" b="1">
                <a:solidFill>
                  <a:schemeClr val="tx1"/>
                </a:solidFill>
                <a:latin typeface=".VnArial" panose="020B7200000000000000" pitchFamily="34" charset="0"/>
              </a:defRPr>
            </a:lvl3pPr>
            <a:lvl4pPr marL="1600200" indent="-228600" eaLnBrk="0" hangingPunct="0">
              <a:defRPr sz="1600" b="1">
                <a:solidFill>
                  <a:schemeClr val="tx1"/>
                </a:solidFill>
                <a:latin typeface=".VnArial" panose="020B7200000000000000" pitchFamily="34" charset="0"/>
              </a:defRPr>
            </a:lvl4pPr>
            <a:lvl5pPr marL="2057400" indent="-228600" eaLnBrk="0" hangingPunct="0">
              <a:defRPr sz="1600" b="1">
                <a:solidFill>
                  <a:schemeClr val="tx1"/>
                </a:solidFill>
                <a:latin typeface=".VnArial" panose="020B7200000000000000" pitchFamily="34" charset="0"/>
              </a:defRPr>
            </a:lvl5pPr>
            <a:lvl6pPr marL="2514600" indent="-228600" eaLnBrk="0" fontAlgn="base" hangingPunct="0">
              <a:spcBef>
                <a:spcPct val="0"/>
              </a:spcBef>
              <a:spcAft>
                <a:spcPct val="0"/>
              </a:spcAft>
              <a:defRPr sz="1600" b="1">
                <a:solidFill>
                  <a:schemeClr val="tx1"/>
                </a:solidFill>
                <a:latin typeface=".VnArial" panose="020B7200000000000000" pitchFamily="34" charset="0"/>
              </a:defRPr>
            </a:lvl6pPr>
            <a:lvl7pPr marL="2971800" indent="-228600" eaLnBrk="0" fontAlgn="base" hangingPunct="0">
              <a:spcBef>
                <a:spcPct val="0"/>
              </a:spcBef>
              <a:spcAft>
                <a:spcPct val="0"/>
              </a:spcAft>
              <a:defRPr sz="1600" b="1">
                <a:solidFill>
                  <a:schemeClr val="tx1"/>
                </a:solidFill>
                <a:latin typeface=".VnArial" panose="020B7200000000000000" pitchFamily="34" charset="0"/>
              </a:defRPr>
            </a:lvl7pPr>
            <a:lvl8pPr marL="3429000" indent="-228600" eaLnBrk="0" fontAlgn="base" hangingPunct="0">
              <a:spcBef>
                <a:spcPct val="0"/>
              </a:spcBef>
              <a:spcAft>
                <a:spcPct val="0"/>
              </a:spcAft>
              <a:defRPr sz="1600" b="1">
                <a:solidFill>
                  <a:schemeClr val="tx1"/>
                </a:solidFill>
                <a:latin typeface=".VnArial" panose="020B7200000000000000" pitchFamily="34" charset="0"/>
              </a:defRPr>
            </a:lvl8pPr>
            <a:lvl9pPr marL="3886200" indent="-228600" eaLnBrk="0" fontAlgn="base" hangingPunct="0">
              <a:spcBef>
                <a:spcPct val="0"/>
              </a:spcBef>
              <a:spcAft>
                <a:spcPct val="0"/>
              </a:spcAft>
              <a:defRPr sz="1600" b="1">
                <a:solidFill>
                  <a:schemeClr val="tx1"/>
                </a:solidFill>
                <a:latin typeface=".VnArial" panose="020B7200000000000000"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3076" name="Text Box 8">
            <a:extLst>
              <a:ext uri="{FF2B5EF4-FFF2-40B4-BE49-F238E27FC236}">
                <a16:creationId xmlns:a16="http://schemas.microsoft.com/office/drawing/2014/main" id="{88B7D48D-AD5F-4FFB-901E-92920B0E6546}"/>
              </a:ext>
            </a:extLst>
          </p:cNvPr>
          <p:cNvSpPr txBox="1">
            <a:spLocks noChangeArrowheads="1"/>
          </p:cNvSpPr>
          <p:nvPr/>
        </p:nvSpPr>
        <p:spPr bwMode="auto">
          <a:xfrm>
            <a:off x="7524750" y="3857625"/>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nArial" panose="020B7200000000000000" pitchFamily="34" charset="0"/>
              </a:defRPr>
            </a:lvl1pPr>
            <a:lvl2pPr marL="742950" indent="-285750" eaLnBrk="0" hangingPunct="0">
              <a:defRPr sz="1600" b="1">
                <a:solidFill>
                  <a:schemeClr val="tx1"/>
                </a:solidFill>
                <a:latin typeface=".VnArial" panose="020B7200000000000000" pitchFamily="34" charset="0"/>
              </a:defRPr>
            </a:lvl2pPr>
            <a:lvl3pPr marL="1143000" indent="-228600" eaLnBrk="0" hangingPunct="0">
              <a:defRPr sz="1600" b="1">
                <a:solidFill>
                  <a:schemeClr val="tx1"/>
                </a:solidFill>
                <a:latin typeface=".VnArial" panose="020B7200000000000000" pitchFamily="34" charset="0"/>
              </a:defRPr>
            </a:lvl3pPr>
            <a:lvl4pPr marL="1600200" indent="-228600" eaLnBrk="0" hangingPunct="0">
              <a:defRPr sz="1600" b="1">
                <a:solidFill>
                  <a:schemeClr val="tx1"/>
                </a:solidFill>
                <a:latin typeface=".VnArial" panose="020B7200000000000000" pitchFamily="34" charset="0"/>
              </a:defRPr>
            </a:lvl4pPr>
            <a:lvl5pPr marL="2057400" indent="-228600" eaLnBrk="0" hangingPunct="0">
              <a:defRPr sz="1600" b="1">
                <a:solidFill>
                  <a:schemeClr val="tx1"/>
                </a:solidFill>
                <a:latin typeface=".VnArial" panose="020B7200000000000000" pitchFamily="34" charset="0"/>
              </a:defRPr>
            </a:lvl5pPr>
            <a:lvl6pPr marL="2514600" indent="-228600" eaLnBrk="0" fontAlgn="base" hangingPunct="0">
              <a:spcBef>
                <a:spcPct val="0"/>
              </a:spcBef>
              <a:spcAft>
                <a:spcPct val="0"/>
              </a:spcAft>
              <a:defRPr sz="1600" b="1">
                <a:solidFill>
                  <a:schemeClr val="tx1"/>
                </a:solidFill>
                <a:latin typeface=".VnArial" panose="020B7200000000000000" pitchFamily="34" charset="0"/>
              </a:defRPr>
            </a:lvl6pPr>
            <a:lvl7pPr marL="2971800" indent="-228600" eaLnBrk="0" fontAlgn="base" hangingPunct="0">
              <a:spcBef>
                <a:spcPct val="0"/>
              </a:spcBef>
              <a:spcAft>
                <a:spcPct val="0"/>
              </a:spcAft>
              <a:defRPr sz="1600" b="1">
                <a:solidFill>
                  <a:schemeClr val="tx1"/>
                </a:solidFill>
                <a:latin typeface=".VnArial" panose="020B7200000000000000" pitchFamily="34" charset="0"/>
              </a:defRPr>
            </a:lvl7pPr>
            <a:lvl8pPr marL="3429000" indent="-228600" eaLnBrk="0" fontAlgn="base" hangingPunct="0">
              <a:spcBef>
                <a:spcPct val="0"/>
              </a:spcBef>
              <a:spcAft>
                <a:spcPct val="0"/>
              </a:spcAft>
              <a:defRPr sz="1600" b="1">
                <a:solidFill>
                  <a:schemeClr val="tx1"/>
                </a:solidFill>
                <a:latin typeface=".VnArial" panose="020B7200000000000000" pitchFamily="34" charset="0"/>
              </a:defRPr>
            </a:lvl8pPr>
            <a:lvl9pPr marL="3886200" indent="-228600" eaLnBrk="0" fontAlgn="base" hangingPunct="0">
              <a:spcBef>
                <a:spcPct val="0"/>
              </a:spcBef>
              <a:spcAft>
                <a:spcPct val="0"/>
              </a:spcAft>
              <a:defRPr sz="1600" b="1">
                <a:solidFill>
                  <a:schemeClr val="tx1"/>
                </a:solidFill>
                <a:latin typeface=".VnArial" panose="020B7200000000000000" pitchFamily="34" charset="0"/>
              </a:defRPr>
            </a:lvl9pPr>
          </a:lstStyle>
          <a:p>
            <a:pPr eaLnBrk="1" hangingPunct="1"/>
            <a:r>
              <a:rPr lang="vi-VN" altLang="en-US" sz="1800" i="1">
                <a:solidFill>
                  <a:srgbClr val="0000FF"/>
                </a:solidFill>
                <a:latin typeface="Times New Roman" panose="02020603050405020304" pitchFamily="18" charset="0"/>
                <a:cs typeface="Times New Roman" panose="02020603050405020304" pitchFamily="18" charset="0"/>
              </a:rPr>
              <a:t>Ma Văn Kháng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9" y="0"/>
            <a:ext cx="12216629" cy="6858001"/>
          </a:xfrm>
          <a:prstGeom prst="rect">
            <a:avLst/>
          </a:prstGeom>
        </p:spPr>
      </p:pic>
      <p:sp>
        <p:nvSpPr>
          <p:cNvPr id="7" name="Text Box 6"/>
          <p:cNvSpPr txBox="1">
            <a:spLocks noChangeArrowheads="1"/>
          </p:cNvSpPr>
          <p:nvPr/>
        </p:nvSpPr>
        <p:spPr bwMode="auto">
          <a:xfrm>
            <a:off x="2013873" y="522514"/>
            <a:ext cx="8077200" cy="584775"/>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endParaRPr lang="vi-VN" sz="3200" dirty="0">
              <a:latin typeface="Times New Roman" pitchFamily="18" charset="0"/>
              <a:cs typeface="Times New Roman" pitchFamily="18" charset="0"/>
            </a:endParaRPr>
          </a:p>
        </p:txBody>
      </p:sp>
      <p:sp>
        <p:nvSpPr>
          <p:cNvPr id="8" name="Text Box 4"/>
          <p:cNvSpPr txBox="1">
            <a:spLocks noChangeArrowheads="1"/>
          </p:cNvSpPr>
          <p:nvPr/>
        </p:nvSpPr>
        <p:spPr bwMode="auto">
          <a:xfrm>
            <a:off x="1398814" y="72570"/>
            <a:ext cx="6629400" cy="554038"/>
          </a:xfrm>
          <a:prstGeom prst="rect">
            <a:avLst/>
          </a:prstGeom>
          <a:noFill/>
          <a:ln w="9525">
            <a:noFill/>
            <a:miter lim="800000"/>
            <a:headEnd/>
            <a:tailEnd/>
          </a:ln>
        </p:spPr>
        <p:txBody>
          <a:bodyPr>
            <a:spAutoFit/>
          </a:bodyPr>
          <a:lstStyle/>
          <a:p>
            <a:pPr marL="457200" indent="-457200">
              <a:spcBef>
                <a:spcPct val="50000"/>
              </a:spcBef>
            </a:pPr>
            <a:r>
              <a:rPr lang="en-US" sz="3000" b="1" dirty="0">
                <a:solidFill>
                  <a:srgbClr val="FF0000"/>
                </a:solidFill>
                <a:latin typeface="Times New Roman" pitchFamily="18" charset="0"/>
                <a:cs typeface="Times New Roman" pitchFamily="18" charset="0"/>
              </a:rPr>
              <a:t>Nghe </a:t>
            </a:r>
            <a:r>
              <a:rPr lang="en-US" sz="3000" b="1" dirty="0" err="1">
                <a:solidFill>
                  <a:srgbClr val="FF0000"/>
                </a:solidFill>
                <a:latin typeface="Times New Roman" pitchFamily="18" charset="0"/>
                <a:cs typeface="Times New Roman" pitchFamily="18" charset="0"/>
              </a:rPr>
              <a:t>thầy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cô</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hoặc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đọc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bài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sau</a:t>
            </a:r>
            <a:r>
              <a:rPr lang="en-US" sz="3000" b="1" dirty="0">
                <a:solidFill>
                  <a:srgbClr val="FF0000"/>
                </a:solidFill>
                <a:latin typeface="Times New Roman" pitchFamily="18" charset="0"/>
                <a:cs typeface="Times New Roman" pitchFamily="18" charset="0"/>
              </a:rPr>
              <a:t>:</a:t>
            </a:r>
            <a:endParaRPr lang="en-US" altLang="vi-VN" sz="3000" b="1" dirty="0">
              <a:solidFill>
                <a:srgbClr val="0000FF"/>
              </a:solidFill>
              <a:latin typeface="Times New Roman" pitchFamily="18" charset="0"/>
              <a:cs typeface="Times New Roman" pitchFamily="18" charset="0"/>
            </a:endParaRPr>
          </a:p>
        </p:txBody>
      </p:sp>
      <p:pic>
        <p:nvPicPr>
          <p:cNvPr id="9" name="Picture 4"/>
          <p:cNvPicPr>
            <a:picLocks noChangeAspect="1" noChangeArrowheads="1"/>
          </p:cNvPicPr>
          <p:nvPr/>
        </p:nvPicPr>
        <p:blipFill>
          <a:blip r:embed="rId3"/>
          <a:srcRect/>
          <a:stretch>
            <a:fillRect/>
          </a:stretch>
        </p:blipFill>
        <p:spPr bwMode="auto">
          <a:xfrm>
            <a:off x="0" y="0"/>
            <a:ext cx="1393371" cy="667657"/>
          </a:xfrm>
          <a:prstGeom prst="rect">
            <a:avLst/>
          </a:prstGeom>
          <a:noFill/>
          <a:ln w="9525">
            <a:noFill/>
            <a:miter lim="800000"/>
            <a:headEnd/>
            <a:tailEnd/>
          </a:ln>
        </p:spPr>
      </p:pic>
      <p:sp>
        <p:nvSpPr>
          <p:cNvPr id="10" name="TextBox 9"/>
          <p:cNvSpPr txBox="1"/>
          <p:nvPr/>
        </p:nvSpPr>
        <p:spPr>
          <a:xfrm>
            <a:off x="0" y="1103088"/>
            <a:ext cx="12133944" cy="5570756"/>
          </a:xfrm>
          <a:prstGeom prst="rect">
            <a:avLst/>
          </a:prstGeom>
          <a:solidFill>
            <a:schemeClr val="bg1"/>
          </a:solidFill>
        </p:spPr>
        <p:txBody>
          <a:bodyPr wrap="square" rtlCol="0">
            <a:spAutoFit/>
          </a:bodyPr>
          <a:lstStyle/>
          <a:p>
            <a:r>
              <a:rPr lang="en-US" sz="2400" dirty="0">
                <a:latin typeface="Times New Roman" pitchFamily="18" charset="0"/>
                <a:cs typeface="Times New Roman" pitchFamily="18" charset="0"/>
              </a:rPr>
              <a:t>       </a:t>
            </a:r>
            <a:r>
              <a:rPr lang="en-US" sz="2200" dirty="0">
                <a:latin typeface="Times New Roman" pitchFamily="18" charset="0"/>
                <a:cs typeface="Times New Roman" pitchFamily="18" charset="0"/>
              </a:rPr>
              <a:t>1. </a:t>
            </a:r>
            <a:r>
              <a:rPr lang="vi-VN" sz="2200" dirty="0">
                <a:latin typeface="Times New Roman" pitchFamily="18" charset="0"/>
                <a:cs typeface="Times New Roman" pitchFamily="18" charset="0"/>
              </a:rPr>
              <a:t>Thảo quả trên rừng Đản Khao đã vào mùa.</a:t>
            </a:r>
          </a:p>
          <a:p>
            <a:r>
              <a:rPr lang="vi-VN" sz="2200" dirty="0">
                <a:latin typeface="Times New Roman" pitchFamily="18" charset="0"/>
                <a:cs typeface="Times New Roman" pitchFamily="18" charset="0"/>
              </a:rPr>
              <a:t>      Gió 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áp, nếp khăn.</a:t>
            </a:r>
          </a:p>
          <a:p>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2. </a:t>
            </a:r>
            <a:r>
              <a:rPr lang="vi-VN" sz="2200" dirty="0">
                <a:latin typeface="Times New Roman" pitchFamily="18" charset="0"/>
                <a:cs typeface="Times New Roman" pitchFamily="18" charset="0"/>
              </a:rPr>
              <a:t>Thảo quả trên rừng Đản Khao đã chín nục. Chẳng có thứ quả nào hương thơm lại ngây ngất kì lạ đến như thế. Mới đầu xuân năm kia, những hạt thảo quả gieo trên đất rừng , qua một năm, đã lớn cao tới bụng người. Một năm sau nữa, từ một thân lẻ, thảo quả đâm thêm hai nhánh mới. Sự sinh sôi sao mà mạnh mẽ vậy. Thoáng cái, dưới bóng râm của rừng già, thảo quả lan tỏa nơi tầng rừng thấp, vươn ngọn, xòe lá, lấn chiếm không gian.</a:t>
            </a:r>
          </a:p>
          <a:p>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3.</a:t>
            </a:r>
            <a:r>
              <a:rPr lang="vi-VN" sz="2200" dirty="0">
                <a:latin typeface="Times New Roman" pitchFamily="18" charset="0"/>
                <a:cs typeface="Times New Roman" pitchFamily="18" charset="0"/>
              </a:rPr>
              <a:t> Sự sống cứ tiếp tục trong âm thầm, hoa thảo quả nảy dưới gốc cây kín đáo và lặng lẽ. Ngày qua, trong sương thu ẩm ướt và mưa rây bụi mùa đông, những chùm hoa khép miệng bắt đầu kết trái. Thảo quả chín dần. Dưới đáy rừng, tựa như đột ngột, bỗng rực lên những chùm thảo quả đỏ chon chót, như chứa lửa, chứa nắng. Rừng ngập hương thơm. Rừng sáng như có lửa hắt lên từ dưới đáy rừng.  </a:t>
            </a:r>
          </a:p>
          <a:p>
            <a:r>
              <a:rPr lang="vi-VN" sz="2200" dirty="0">
                <a:latin typeface="Times New Roman" pitchFamily="18" charset="0"/>
                <a:cs typeface="Times New Roman" pitchFamily="18" charset="0"/>
              </a:rPr>
              <a:t>          Rừng say ngây và ấm nóng. Thảo quả như những đốm lửa hồng, ngày qua ngày lại tiếp thêm nhiều ngọn mới, nhấp nháy vui mắt.</a:t>
            </a:r>
          </a:p>
          <a:p>
            <a:pPr algn="r"/>
            <a:r>
              <a:rPr lang="vi-VN" sz="2000" dirty="0">
                <a:latin typeface="Times New Roman" pitchFamily="18" charset="0"/>
                <a:cs typeface="Times New Roman" pitchFamily="18" charset="0"/>
              </a:rPr>
              <a:t>Theo </a:t>
            </a:r>
            <a:r>
              <a:rPr lang="vi-VN" sz="2000" b="1" dirty="0">
                <a:latin typeface="Times New Roman" pitchFamily="18" charset="0"/>
                <a:cs typeface="Times New Roman" pitchFamily="18" charset="0"/>
              </a:rPr>
              <a:t>MA VĂN KHÁNG</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38464763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04E67CF5-C143-4C11-A6C5-41E83F7651A5}"/>
              </a:ext>
            </a:extLst>
          </p:cNvPr>
          <p:cNvSpPr txBox="1">
            <a:spLocks noChangeArrowheads="1"/>
          </p:cNvSpPr>
          <p:nvPr/>
        </p:nvSpPr>
        <p:spPr bwMode="auto">
          <a:xfrm>
            <a:off x="2013873" y="522514"/>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59FEC76-1EBC-425E-A066-77BBCEE9EAAC}"/>
              </a:ext>
            </a:extLst>
          </p:cNvPr>
          <p:cNvSpPr txBox="1"/>
          <p:nvPr/>
        </p:nvSpPr>
        <p:spPr>
          <a:xfrm>
            <a:off x="457200" y="2200940"/>
            <a:ext cx="11217349" cy="2308324"/>
          </a:xfrm>
          <a:prstGeom prst="rect">
            <a:avLst/>
          </a:prstGeom>
          <a:noFill/>
        </p:spPr>
        <p:txBody>
          <a:bodyPr wrap="squar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Chia </a:t>
            </a: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a:t>
            </a:r>
          </a:p>
          <a:p>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1: </a:t>
            </a:r>
            <a:r>
              <a:rPr lang="en-US" sz="3600" dirty="0" err="1">
                <a:solidFill>
                  <a:srgbClr val="0070C0"/>
                </a:solidFill>
                <a:latin typeface="Times New Roman" panose="02020603050405020304" pitchFamily="18" charset="0"/>
                <a:cs typeface="Times New Roman" panose="02020603050405020304" pitchFamily="18" charset="0"/>
              </a:rPr>
              <a:t>từ</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đầu</a:t>
            </a:r>
            <a:r>
              <a:rPr lang="en-US" sz="3600" dirty="0">
                <a:solidFill>
                  <a:srgbClr val="0070C0"/>
                </a:solidFill>
                <a:latin typeface="Times New Roman" panose="02020603050405020304" pitchFamily="18" charset="0"/>
                <a:cs typeface="Times New Roman" panose="02020603050405020304" pitchFamily="18" charset="0"/>
              </a:rPr>
              <a:t> … </a:t>
            </a:r>
            <a:r>
              <a:rPr lang="en-US" sz="3600" dirty="0" err="1">
                <a:solidFill>
                  <a:srgbClr val="0070C0"/>
                </a:solidFill>
                <a:latin typeface="Times New Roman" panose="02020603050405020304" pitchFamily="18" charset="0"/>
                <a:cs typeface="Times New Roman" panose="02020603050405020304" pitchFamily="18" charset="0"/>
              </a:rPr>
              <a:t>đến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nếp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áo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nếp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khăn</a:t>
            </a:r>
            <a:r>
              <a:rPr lang="en-US" sz="3600" dirty="0">
                <a:solidFill>
                  <a:srgbClr val="0070C0"/>
                </a:solidFill>
                <a:latin typeface="Times New Roman" panose="02020603050405020304" pitchFamily="18" charset="0"/>
                <a:cs typeface="Times New Roman" panose="02020603050405020304" pitchFamily="18" charset="0"/>
              </a:rPr>
              <a:t>.</a:t>
            </a:r>
          </a:p>
          <a:p>
            <a:pPr marL="285750" indent="-285750">
              <a:buFontTx/>
              <a:buChar char="-"/>
            </a:pP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2: </a:t>
            </a:r>
            <a:r>
              <a:rPr lang="en-US" sz="3600" dirty="0" err="1">
                <a:solidFill>
                  <a:srgbClr val="0070C0"/>
                </a:solidFill>
                <a:latin typeface="Times New Roman" panose="02020603050405020304" pitchFamily="18" charset="0"/>
                <a:cs typeface="Times New Roman" panose="02020603050405020304" pitchFamily="18" charset="0"/>
              </a:rPr>
              <a:t>Thảo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quả</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rừng</a:t>
            </a:r>
            <a:r>
              <a:rPr lang="en-US" sz="3600" dirty="0">
                <a:solidFill>
                  <a:srgbClr val="0070C0"/>
                </a:solidFill>
                <a:latin typeface="Times New Roman" panose="02020603050405020304" pitchFamily="18" charset="0"/>
                <a:cs typeface="Times New Roman" panose="02020603050405020304" pitchFamily="18" charset="0"/>
              </a:rPr>
              <a:t> ... </a:t>
            </a:r>
            <a:r>
              <a:rPr lang="en-US" sz="3600" dirty="0" err="1">
                <a:solidFill>
                  <a:srgbClr val="0070C0"/>
                </a:solidFill>
                <a:latin typeface="Times New Roman" panose="02020603050405020304" pitchFamily="18" charset="0"/>
                <a:cs typeface="Times New Roman" panose="02020603050405020304" pitchFamily="18" charset="0"/>
              </a:rPr>
              <a:t>đến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lấn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chiếm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gian</a:t>
            </a:r>
            <a:r>
              <a:rPr lang="en-US" sz="3600" dirty="0">
                <a:solidFill>
                  <a:srgbClr val="0070C0"/>
                </a:solidFill>
                <a:latin typeface="Times New Roman" panose="02020603050405020304" pitchFamily="18" charset="0"/>
                <a:cs typeface="Times New Roman" panose="02020603050405020304" pitchFamily="18" charset="0"/>
              </a:rPr>
              <a:t>.</a:t>
            </a:r>
          </a:p>
          <a:p>
            <a:pPr marL="285750" indent="-285750">
              <a:buFontTx/>
              <a:buChar char="-"/>
            </a:pP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3: </a:t>
            </a:r>
            <a:r>
              <a:rPr lang="en-US" sz="3600" dirty="0" err="1">
                <a:solidFill>
                  <a:srgbClr val="0070C0"/>
                </a:solidFill>
                <a:latin typeface="Times New Roman" panose="02020603050405020304" pitchFamily="18" charset="0"/>
                <a:cs typeface="Times New Roman" panose="02020603050405020304" pitchFamily="18" charset="0"/>
              </a:rPr>
              <a:t>Sự</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sống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tiếp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tục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hết</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1802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6" descr="1463473183_8389b7d422"/>
          <p:cNvPicPr>
            <a:picLocks noGrp="1" noChangeAspect="1" noChangeArrowheads="1"/>
          </p:cNvPicPr>
          <p:nvPr>
            <p:ph type="body" idx="1"/>
          </p:nvPr>
        </p:nvPicPr>
        <p:blipFill>
          <a:blip r:embed="rId2"/>
          <a:srcRect/>
          <a:stretch>
            <a:fillRect/>
          </a:stretch>
        </p:blipFill>
        <p:spPr>
          <a:xfrm>
            <a:off x="0" y="1828800"/>
            <a:ext cx="6096000" cy="3810000"/>
          </a:xfrm>
          <a:noFill/>
          <a:ln w="28575">
            <a:solidFill>
              <a:srgbClr val="0000FF"/>
            </a:solidFill>
          </a:ln>
        </p:spPr>
      </p:pic>
      <p:sp>
        <p:nvSpPr>
          <p:cNvPr id="34821" name="Text Box 5"/>
          <p:cNvSpPr txBox="1">
            <a:spLocks noChangeArrowheads="1"/>
          </p:cNvSpPr>
          <p:nvPr/>
        </p:nvSpPr>
        <p:spPr bwMode="auto">
          <a:xfrm>
            <a:off x="0" y="5715000"/>
            <a:ext cx="12192000" cy="946150"/>
          </a:xfrm>
          <a:prstGeom prst="rect">
            <a:avLst/>
          </a:prstGeom>
          <a:noFill/>
          <a:ln w="9525">
            <a:noFill/>
            <a:miter lim="800000"/>
            <a:headEnd/>
            <a:tailEnd/>
          </a:ln>
        </p:spPr>
        <p:txBody>
          <a:bodyPr>
            <a:spAutoFit/>
          </a:bodyPr>
          <a:lstStyle/>
          <a:p>
            <a:pPr eaLnBrk="1" hangingPunct="1">
              <a:spcBef>
                <a:spcPct val="50000"/>
              </a:spcBef>
            </a:pPr>
            <a:r>
              <a:rPr lang="en-US" sz="2800" b="1" dirty="0">
                <a:solidFill>
                  <a:srgbClr val="0000FF"/>
                </a:solidFill>
                <a:latin typeface="Times New Roman" pitchFamily="18" charset="0"/>
              </a:rPr>
              <a:t> - </a:t>
            </a:r>
            <a:r>
              <a:rPr lang="en-US" sz="2800" b="1" dirty="0" err="1">
                <a:solidFill>
                  <a:srgbClr val="0000FF"/>
                </a:solidFill>
                <a:latin typeface="Times New Roman" pitchFamily="18" charset="0"/>
              </a:rPr>
              <a:t>Thảo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cây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thân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cỏ</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bầu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dục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lúc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chín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màu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đỏ</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tỏa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mùi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thơm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ngạt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dùng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thuốc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hoặc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vị</a:t>
            </a:r>
            <a:r>
              <a:rPr lang="en-US" sz="2800" b="1" dirty="0">
                <a:solidFill>
                  <a:srgbClr val="0000FF"/>
                </a:solidFill>
                <a:latin typeface="Times New Roman" pitchFamily="18" charset="0"/>
              </a:rPr>
              <a:t>.</a:t>
            </a:r>
          </a:p>
        </p:txBody>
      </p:sp>
      <p:pic>
        <p:nvPicPr>
          <p:cNvPr id="34822" name="Picture 8" descr="2009_08_24_113003_Thao%20qua%202[1]"/>
          <p:cNvPicPr>
            <a:picLocks noChangeAspect="1" noChangeArrowheads="1"/>
          </p:cNvPicPr>
          <p:nvPr/>
        </p:nvPicPr>
        <p:blipFill>
          <a:blip r:embed="rId3">
            <a:lum bright="10000" contrast="38000"/>
          </a:blip>
          <a:srcRect/>
          <a:stretch>
            <a:fillRect/>
          </a:stretch>
        </p:blipFill>
        <p:spPr bwMode="auto">
          <a:xfrm>
            <a:off x="6197600" y="1828800"/>
            <a:ext cx="5994400" cy="3810000"/>
          </a:xfrm>
          <a:prstGeom prst="rect">
            <a:avLst/>
          </a:prstGeom>
          <a:noFill/>
          <a:ln w="28575">
            <a:solidFill>
              <a:srgbClr val="0000FF"/>
            </a:solidFill>
            <a:miter lim="800000"/>
            <a:headEnd/>
            <a:tailEnd/>
          </a:ln>
        </p:spPr>
      </p:pic>
      <p:sp>
        <p:nvSpPr>
          <p:cNvPr id="9" name="Text Box 6">
            <a:extLst>
              <a:ext uri="{FF2B5EF4-FFF2-40B4-BE49-F238E27FC236}">
                <a16:creationId xmlns:a16="http://schemas.microsoft.com/office/drawing/2014/main" id="{92950F57-4F9D-444F-A7D1-50D2311F3245}"/>
              </a:ext>
            </a:extLst>
          </p:cNvPr>
          <p:cNvSpPr txBox="1">
            <a:spLocks noChangeArrowheads="1"/>
          </p:cNvSpPr>
          <p:nvPr/>
        </p:nvSpPr>
        <p:spPr bwMode="auto">
          <a:xfrm>
            <a:off x="2013873" y="522514"/>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wedge">
                                      <p:cBhvr>
                                        <p:cTn id="7" dur="2000"/>
                                        <p:tgtEl>
                                          <p:spTgt spid="7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checkerboard(across)">
                                      <p:cBhvr>
                                        <p:cTn id="12" dur="500"/>
                                        <p:tgtEl>
                                          <p:spTgt spid="348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blinds(horizontal)">
                                      <p:cBhvr>
                                        <p:cTn id="1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67542" y="5822496"/>
            <a:ext cx="10014857" cy="685800"/>
          </a:xfrm>
        </p:spPr>
        <p:txBody>
          <a:bodyPr>
            <a:normAutofit/>
          </a:bodyPr>
          <a:lstStyle/>
          <a:p>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Rừng</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Đản</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Khao</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Thôn</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xóm</a:t>
            </a:r>
            <a:r>
              <a:rPr lang="en-US" sz="2800" b="1" dirty="0">
                <a:solidFill>
                  <a:srgbClr val="CC0000"/>
                </a:solidFill>
                <a:latin typeface="Times New Roman" pitchFamily="18" charset="0"/>
              </a:rPr>
              <a:t> Chin San</a:t>
            </a:r>
          </a:p>
        </p:txBody>
      </p:sp>
      <p:pic>
        <p:nvPicPr>
          <p:cNvPr id="77828" name="Picture 4" descr="2422433577_ddca2964de"/>
          <p:cNvPicPr>
            <a:picLocks noGrp="1" noChangeAspect="1" noChangeArrowheads="1"/>
          </p:cNvPicPr>
          <p:nvPr>
            <p:ph type="body" idx="1"/>
          </p:nvPr>
        </p:nvPicPr>
        <p:blipFill>
          <a:blip r:embed="rId2"/>
          <a:srcRect/>
          <a:stretch>
            <a:fillRect/>
          </a:stretch>
        </p:blipFill>
        <p:spPr>
          <a:xfrm>
            <a:off x="6284686" y="1625374"/>
            <a:ext cx="5689600" cy="4267200"/>
          </a:xfrm>
          <a:noFill/>
          <a:ln w="28575">
            <a:solidFill>
              <a:srgbClr val="0000FF"/>
            </a:solidFill>
          </a:ln>
        </p:spPr>
      </p:pic>
      <p:sp>
        <p:nvSpPr>
          <p:cNvPr id="35845" name="Text Box 5"/>
          <p:cNvSpPr txBox="1">
            <a:spLocks noChangeArrowheads="1"/>
          </p:cNvSpPr>
          <p:nvPr/>
        </p:nvSpPr>
        <p:spPr bwMode="auto">
          <a:xfrm>
            <a:off x="711200" y="6295569"/>
            <a:ext cx="10769600" cy="519113"/>
          </a:xfrm>
          <a:prstGeom prst="rect">
            <a:avLst/>
          </a:prstGeom>
          <a:noFill/>
          <a:ln w="9525">
            <a:noFill/>
            <a:miter lim="800000"/>
            <a:headEnd/>
            <a:tailEnd/>
          </a:ln>
        </p:spPr>
        <p:txBody>
          <a:bodyPr>
            <a:spAutoFit/>
          </a:bodyPr>
          <a:lstStyle/>
          <a:p>
            <a:pPr algn="ctr" eaLnBrk="1" hangingPunct="1">
              <a:spcBef>
                <a:spcPct val="50000"/>
              </a:spcBef>
            </a:pPr>
            <a:r>
              <a:rPr lang="en-US" sz="2800" b="1" dirty="0" err="1">
                <a:solidFill>
                  <a:srgbClr val="0000FF"/>
                </a:solidFill>
                <a:latin typeface="Times New Roman" pitchFamily="18" charset="0"/>
              </a:rPr>
              <a:t>Tên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vùng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đất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thuộc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tỉnh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Cai</a:t>
            </a:r>
            <a:endParaRPr lang="en-US" sz="2800" b="1" dirty="0">
              <a:solidFill>
                <a:srgbClr val="0000FF"/>
              </a:solidFill>
              <a:latin typeface="Times New Roman" pitchFamily="18" charset="0"/>
            </a:endParaRPr>
          </a:p>
        </p:txBody>
      </p:sp>
      <p:pic>
        <p:nvPicPr>
          <p:cNvPr id="8205" name="Picture 13" descr="1-14thaoqua[1]"/>
          <p:cNvPicPr>
            <a:picLocks noChangeAspect="1" noChangeArrowheads="1"/>
          </p:cNvPicPr>
          <p:nvPr/>
        </p:nvPicPr>
        <p:blipFill>
          <a:blip r:embed="rId3">
            <a:lum bright="12000" contrast="24000"/>
          </a:blip>
          <a:srcRect/>
          <a:stretch>
            <a:fillRect/>
          </a:stretch>
        </p:blipFill>
        <p:spPr bwMode="auto">
          <a:xfrm>
            <a:off x="203200" y="1639888"/>
            <a:ext cx="5689600" cy="4267200"/>
          </a:xfrm>
          <a:prstGeom prst="rect">
            <a:avLst/>
          </a:prstGeom>
          <a:noFill/>
          <a:ln w="28575">
            <a:solidFill>
              <a:srgbClr val="0000FF"/>
            </a:solidFill>
            <a:miter lim="800000"/>
            <a:headEnd/>
            <a:tailEnd/>
          </a:ln>
        </p:spPr>
      </p:pic>
      <p:sp>
        <p:nvSpPr>
          <p:cNvPr id="8" name="Text Box 6">
            <a:extLst>
              <a:ext uri="{FF2B5EF4-FFF2-40B4-BE49-F238E27FC236}">
                <a16:creationId xmlns:a16="http://schemas.microsoft.com/office/drawing/2014/main" id="{A1B2E24D-313B-4C1D-B2AD-59977254B313}"/>
              </a:ext>
            </a:extLst>
          </p:cNvPr>
          <p:cNvSpPr txBox="1">
            <a:spLocks noChangeArrowheads="1"/>
          </p:cNvSpPr>
          <p:nvPr/>
        </p:nvSpPr>
        <p:spPr bwMode="auto">
          <a:xfrm>
            <a:off x="1963073" y="256284"/>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edge">
                                      <p:cBhvr>
                                        <p:cTn id="7" dur="2000"/>
                                        <p:tgtEl>
                                          <p:spTgt spid="77828"/>
                                        </p:tgtEl>
                                      </p:cBhvr>
                                    </p:animEffect>
                                  </p:childTnLst>
                                </p:cTn>
                              </p:par>
                              <p:par>
                                <p:cTn id="8" presetID="13" presetClass="entr" presetSubtype="16" fill="hold" nodeType="withEffect">
                                  <p:stCondLst>
                                    <p:cond delay="0"/>
                                  </p:stCondLst>
                                  <p:childTnLst>
                                    <p:set>
                                      <p:cBhvr>
                                        <p:cTn id="9" dur="1" fill="hold">
                                          <p:stCondLst>
                                            <p:cond delay="0"/>
                                          </p:stCondLst>
                                        </p:cTn>
                                        <p:tgtEl>
                                          <p:spTgt spid="8205"/>
                                        </p:tgtEl>
                                        <p:attrNameLst>
                                          <p:attrName>style.visibility</p:attrName>
                                        </p:attrNameLst>
                                      </p:cBhvr>
                                      <p:to>
                                        <p:strVal val="visible"/>
                                      </p:to>
                                    </p:set>
                                    <p:animEffect transition="in" filter="plus(in)">
                                      <p:cBhvr>
                                        <p:cTn id="10" dur="2000"/>
                                        <p:tgtEl>
                                          <p:spTgt spid="820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58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74700" y="2039938"/>
            <a:ext cx="1828800" cy="685800"/>
          </a:xfrm>
        </p:spPr>
        <p:txBody>
          <a:bodyPr>
            <a:noAutofit/>
          </a:bodyPr>
          <a:lstStyle/>
          <a:p>
            <a:r>
              <a:rPr lang="en-US" sz="3200" b="1" dirty="0" err="1">
                <a:solidFill>
                  <a:srgbClr val="CC0000"/>
                </a:solidFill>
                <a:latin typeface="Times New Roman" pitchFamily="18" charset="0"/>
              </a:rPr>
              <a:t>Tầng</a:t>
            </a:r>
            <a:r>
              <a:rPr lang="en-US" sz="3200" b="1" dirty="0">
                <a:solidFill>
                  <a:srgbClr val="CC0000"/>
                </a:solidFill>
                <a:latin typeface="Times New Roman" pitchFamily="18" charset="0"/>
              </a:rPr>
              <a:t> </a:t>
            </a:r>
            <a:r>
              <a:rPr lang="en-US" sz="3200" b="1" dirty="0" err="1">
                <a:solidFill>
                  <a:srgbClr val="CC0000"/>
                </a:solidFill>
                <a:latin typeface="Times New Roman" pitchFamily="18" charset="0"/>
              </a:rPr>
              <a:t>rừng</a:t>
            </a:r>
            <a:r>
              <a:rPr lang="en-US" sz="3200" b="1" dirty="0">
                <a:solidFill>
                  <a:srgbClr val="CC0000"/>
                </a:solidFill>
                <a:latin typeface="Times New Roman" pitchFamily="18" charset="0"/>
              </a:rPr>
              <a:t> </a:t>
            </a:r>
            <a:br>
              <a:rPr lang="en-US" sz="3200" b="1" dirty="0">
                <a:solidFill>
                  <a:srgbClr val="CC0000"/>
                </a:solidFill>
                <a:latin typeface="Times New Roman" pitchFamily="18" charset="0"/>
              </a:rPr>
            </a:br>
            <a:r>
              <a:rPr lang="en-US" sz="3200" b="1" dirty="0" err="1">
                <a:solidFill>
                  <a:srgbClr val="CC0000"/>
                </a:solidFill>
                <a:latin typeface="Times New Roman" pitchFamily="18" charset="0"/>
              </a:rPr>
              <a:t>thấp</a:t>
            </a:r>
            <a:endParaRPr lang="en-US" sz="3200" b="1" dirty="0">
              <a:solidFill>
                <a:srgbClr val="CC0000"/>
              </a:solidFill>
              <a:latin typeface="Times New Roman" pitchFamily="18" charset="0"/>
            </a:endParaRPr>
          </a:p>
        </p:txBody>
      </p:sp>
      <p:pic>
        <p:nvPicPr>
          <p:cNvPr id="8198" name="Picture 6" descr="18"/>
          <p:cNvPicPr>
            <a:picLocks noGrp="1" noChangeAspect="1" noChangeArrowheads="1"/>
          </p:cNvPicPr>
          <p:nvPr>
            <p:ph type="body" idx="1"/>
          </p:nvPr>
        </p:nvPicPr>
        <p:blipFill>
          <a:blip r:embed="rId2"/>
          <a:srcRect/>
          <a:stretch>
            <a:fillRect/>
          </a:stretch>
        </p:blipFill>
        <p:spPr>
          <a:xfrm>
            <a:off x="2641600" y="1600200"/>
            <a:ext cx="8229600" cy="4419600"/>
          </a:xfrm>
          <a:noFill/>
          <a:ln w="28575">
            <a:solidFill>
              <a:srgbClr val="0000FF"/>
            </a:solidFill>
          </a:ln>
        </p:spPr>
      </p:pic>
      <p:sp>
        <p:nvSpPr>
          <p:cNvPr id="41989" name="Text Box 5"/>
          <p:cNvSpPr txBox="1">
            <a:spLocks noChangeArrowheads="1"/>
          </p:cNvSpPr>
          <p:nvPr/>
        </p:nvSpPr>
        <p:spPr bwMode="auto">
          <a:xfrm>
            <a:off x="406400" y="6196013"/>
            <a:ext cx="11988800" cy="52070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FF"/>
                </a:solidFill>
                <a:latin typeface="Times New Roman" pitchFamily="18" charset="0"/>
              </a:rPr>
              <a:t>Tầng rừng gồm các loại cây bụi và dây leo dưới đất</a:t>
            </a:r>
            <a:r>
              <a:rPr lang="en-US" sz="2800">
                <a:latin typeface="Times New Roman" pitchFamily="18" charset="0"/>
              </a:rPr>
              <a:t>.</a:t>
            </a:r>
          </a:p>
        </p:txBody>
      </p:sp>
      <p:sp>
        <p:nvSpPr>
          <p:cNvPr id="8" name="Text Box 6">
            <a:extLst>
              <a:ext uri="{FF2B5EF4-FFF2-40B4-BE49-F238E27FC236}">
                <a16:creationId xmlns:a16="http://schemas.microsoft.com/office/drawing/2014/main" id="{2EFBE903-064C-4279-9C0F-9527F510DD7C}"/>
              </a:ext>
            </a:extLst>
          </p:cNvPr>
          <p:cNvSpPr txBox="1">
            <a:spLocks noChangeArrowheads="1"/>
          </p:cNvSpPr>
          <p:nvPr/>
        </p:nvSpPr>
        <p:spPr bwMode="auto">
          <a:xfrm>
            <a:off x="2057400" y="299591"/>
            <a:ext cx="8077200" cy="1077218"/>
          </a:xfrm>
          <a:prstGeom prst="rect">
            <a:avLst/>
          </a:prstGeom>
          <a:no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MÙA THẢO QUẢ</a:t>
            </a:r>
          </a:p>
          <a:p>
            <a:pPr algn="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Kháng</a:t>
            </a:r>
            <a:r>
              <a:rPr lang="en-US" sz="3200" b="1" dirty="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ppt_x</p:attrName>
                                        </p:attrNameLst>
                                      </p:cBhvr>
                                      <p:tavLst>
                                        <p:tav tm="0">
                                          <p:val>
                                            <p:strVal val="#ppt_x-.2"/>
                                          </p:val>
                                        </p:tav>
                                        <p:tav tm="100000">
                                          <p:val>
                                            <p:strVal val="#ppt_x"/>
                                          </p:val>
                                        </p:tav>
                                      </p:tavLst>
                                    </p:anim>
                                    <p:anim calcmode="lin" valueType="num">
                                      <p:cBhvr>
                                        <p:cTn id="8"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1989"/>
                                        </p:tgtEl>
                                        <p:attrNameLst>
                                          <p:attrName>style.visibility</p:attrName>
                                        </p:attrNameLst>
                                      </p:cBhvr>
                                      <p:to>
                                        <p:strVal val="visible"/>
                                      </p:to>
                                    </p:set>
                                    <p:animEffect transition="in" filter="blinds(horizontal)">
                                      <p:cBhvr>
                                        <p:cTn id="14"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4633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1188</Words>
  <Application>Microsoft Office PowerPoint</Application>
  <PresentationFormat>Widescreen</PresentationFormat>
  <Paragraphs>113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Rừng Đản Khao                               Thôn xóm Chin San</vt:lpstr>
      <vt:lpstr>Tầng rừng  thấp</vt:lpstr>
      <vt:lpstr>Tầng rừng  giữa</vt:lpstr>
      <vt:lpstr>Tầng rừng  cao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3 tháng 11 năm 2021 Tập đọc </dc:title>
  <dc:creator>DELL</dc:creator>
  <cp:lastModifiedBy>Pham Cong Khai</cp:lastModifiedBy>
  <cp:revision>79</cp:revision>
  <dcterms:created xsi:type="dcterms:W3CDTF">2021-11-02T07:49:42Z</dcterms:created>
  <dcterms:modified xsi:type="dcterms:W3CDTF">2022-11-12T03:14:05Z</dcterms:modified>
</cp:coreProperties>
</file>