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73" r:id="rId7"/>
    <p:sldId id="292" r:id="rId8"/>
    <p:sldId id="260" r:id="rId9"/>
    <p:sldId id="287" r:id="rId10"/>
    <p:sldId id="276" r:id="rId11"/>
    <p:sldId id="277" r:id="rId12"/>
    <p:sldId id="278" r:id="rId13"/>
    <p:sldId id="261" r:id="rId14"/>
    <p:sldId id="279" r:id="rId15"/>
    <p:sldId id="281" r:id="rId16"/>
    <p:sldId id="280" r:id="rId17"/>
    <p:sldId id="284" r:id="rId18"/>
    <p:sldId id="282" r:id="rId19"/>
    <p:sldId id="265" r:id="rId20"/>
    <p:sldId id="288" r:id="rId21"/>
    <p:sldId id="290" r:id="rId22"/>
    <p:sldId id="283" r:id="rId23"/>
    <p:sldId id="268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0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3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47BD08-BC6D-4992-8AEE-17851FCEEF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4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5F5869-CCBC-4917-B08C-2A2BEEE78E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0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70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8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0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8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4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7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2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9DFFF-6AFB-4736-88B2-EE703E4254C8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D69C-A23A-42AA-9D4F-4E0ECABDF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../../../Desktop/Chuan/Movie.wmv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../../../Desktop/Chuan/ClipHoanhipcontim.flv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-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weatherwoman_without_map_hg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XMASC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4989513"/>
            <a:ext cx="1522412" cy="18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3" descr="lights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lights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9525"/>
            <a:ext cx="4495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2400"/>
            <a:ext cx="11525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6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0"/>
            <a:ext cx="11525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5" descr="bellcoll_e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XMASC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9513"/>
            <a:ext cx="1522413" cy="18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Book-09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1676400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8" name="WordArt 14"/>
          <p:cNvSpPr>
            <a:spLocks noChangeArrowheads="1" noChangeShapeType="1" noTextEdit="1"/>
          </p:cNvSpPr>
          <p:nvPr/>
        </p:nvSpPr>
        <p:spPr bwMode="auto">
          <a:xfrm>
            <a:off x="1905000" y="2101334"/>
            <a:ext cx="5257800" cy="12514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KHOA HỌC </a:t>
            </a:r>
          </a:p>
        </p:txBody>
      </p:sp>
      <p:sp>
        <p:nvSpPr>
          <p:cNvPr id="16399" name="WordArt 15"/>
          <p:cNvSpPr>
            <a:spLocks noChangeArrowheads="1" noChangeShapeType="1" noTextEdit="1"/>
          </p:cNvSpPr>
          <p:nvPr/>
        </p:nvSpPr>
        <p:spPr bwMode="auto">
          <a:xfrm>
            <a:off x="685800" y="3581400"/>
            <a:ext cx="8000999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8605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BÀI: THÁI ĐỘ ĐỐI VỚI NGƯỜI NHIỄM HIV/ AIDS</a:t>
            </a:r>
            <a:endParaRPr lang="en-US" sz="3600" b="1" kern="1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294"/>
          <p:cNvSpPr txBox="1">
            <a:spLocks noChangeArrowheads="1"/>
          </p:cNvSpPr>
          <p:nvPr/>
        </p:nvSpPr>
        <p:spPr bwMode="auto">
          <a:xfrm>
            <a:off x="1619250" y="473591"/>
            <a:ext cx="59769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897" y="427112"/>
            <a:ext cx="1173088" cy="11730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3905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5855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" y="575149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52400" y="76200"/>
            <a:ext cx="8798968" cy="83099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99647205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35855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57200" y="5867400"/>
            <a:ext cx="83702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CÙNG CHƠI, KHÔNG XA LÁNH, AN ỦI GIA ĐÌNH NGƯỜI NHIỄM HIV/AIDS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600" y="159603"/>
            <a:ext cx="8598877" cy="83099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97213271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-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1219200"/>
            <a:ext cx="859887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638" y="5791200"/>
            <a:ext cx="794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Theo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HIV/AIDS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6523" y="159603"/>
            <a:ext cx="8446477" cy="83099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991135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-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382000" cy="406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5638800"/>
            <a:ext cx="79482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 AN ỦI GIA ĐÌNH NGƯỜI NHIỄM HIV/AIDS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VIÊN, CHĂM SÓC, NGƯỜI NHIỄM HIV/AIDS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46184" y="210532"/>
            <a:ext cx="8522677" cy="83099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200810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2" name="Picture 12" descr="Untitled-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064732"/>
            <a:ext cx="8522677" cy="47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6096000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“DIỄN ĐÀN”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" y="199100"/>
            <a:ext cx="8522677" cy="83099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240172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2" name="Picture 12" descr="Untitled-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7116"/>
            <a:ext cx="8566638" cy="45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5791200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TUYÊN TRUYỀN CHO MỌI NGƯỜI HIỂU VỀ HIV/AIDS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PHÂN BIỆT ĐỒI XỬ VỚI NGƯỜI NHIỄM HIV/AIDS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4961" y="172796"/>
            <a:ext cx="8446477" cy="83099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998588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3400" y="1371600"/>
            <a:ext cx="8382000" cy="83099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4909" y="304800"/>
            <a:ext cx="8278091" cy="46166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1. HIV/AIDS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81000" y="2667000"/>
            <a:ext cx="8382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HIV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HIV,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9078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ros022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75188"/>
            <a:ext cx="2209800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04800" y="152400"/>
            <a:ext cx="8382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HIV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HIV,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4764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381000" y="1676400"/>
            <a:ext cx="7848600" cy="3276600"/>
            <a:chOff x="32" y="816"/>
            <a:chExt cx="1888" cy="3408"/>
          </a:xfrm>
        </p:grpSpPr>
        <p:sp>
          <p:nvSpPr>
            <p:cNvPr id="13317" name="AutoShape 5"/>
            <p:cNvSpPr>
              <a:spLocks noChangeArrowheads="1"/>
            </p:cNvSpPr>
            <p:nvPr/>
          </p:nvSpPr>
          <p:spPr bwMode="auto">
            <a:xfrm rot="16200000">
              <a:off x="-728" y="1576"/>
              <a:ext cx="3408" cy="1888"/>
            </a:xfrm>
            <a:prstGeom prst="horizontalScroll">
              <a:avLst>
                <a:gd name="adj" fmla="val 18750"/>
              </a:avLst>
            </a:prstGeom>
            <a:solidFill>
              <a:srgbClr val="FFFF99"/>
            </a:solidFill>
            <a:ln w="5715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18" name="Text Box 6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00" y="894"/>
              <a:ext cx="1152" cy="2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Bày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tỏ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ctr">
                <a:spcBef>
                  <a:spcPct val="50000"/>
                </a:spcBef>
              </a:pP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chia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ẻ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HIV/ADIS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5428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1" y="533400"/>
            <a:ext cx="8593666" cy="558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4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36638" y="1447800"/>
            <a:ext cx="2697162" cy="4572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BÀI CŨ:</a:t>
            </a:r>
          </a:p>
        </p:txBody>
      </p: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533689" y="2517531"/>
            <a:ext cx="7620000" cy="1219200"/>
            <a:chOff x="336" y="1200"/>
            <a:chExt cx="4800" cy="768"/>
          </a:xfrm>
        </p:grpSpPr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>
              <a:off x="816" y="1200"/>
              <a:ext cx="4320" cy="768"/>
            </a:xfrm>
            <a:prstGeom prst="rect">
              <a:avLst/>
            </a:prstGeom>
            <a:solidFill>
              <a:srgbClr val="65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>
                <a:spcBef>
                  <a:spcPct val="2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1. HIV/AIDS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 HIV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lây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092" name="Picture 20" descr="138">
              <a:hlinkClick r:id="rId2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200"/>
              <a:ext cx="317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00" name="Group 28"/>
          <p:cNvGrpSpPr>
            <a:grpSpLocks/>
          </p:cNvGrpSpPr>
          <p:nvPr/>
        </p:nvGrpSpPr>
        <p:grpSpPr bwMode="auto">
          <a:xfrm>
            <a:off x="533400" y="4343400"/>
            <a:ext cx="7620289" cy="914400"/>
            <a:chOff x="384" y="2400"/>
            <a:chExt cx="4659" cy="576"/>
          </a:xfrm>
        </p:grpSpPr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850" y="2400"/>
              <a:ext cx="4193" cy="576"/>
            </a:xfrm>
            <a:prstGeom prst="rect">
              <a:avLst/>
            </a:prstGeom>
            <a:solidFill>
              <a:srgbClr val="65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just">
                <a:spcBef>
                  <a:spcPct val="2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2.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tránh</a:t>
              </a: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HIV/AIDS?  </a:t>
              </a:r>
            </a:p>
          </p:txBody>
        </p:sp>
        <p:pic>
          <p:nvPicPr>
            <p:cNvPr id="3094" name="Picture 22" descr="138">
              <a:hlinkClick r:id="rId4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96"/>
              <a:ext cx="317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962400" y="1447800"/>
            <a:ext cx="4191000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tránh HIV/AIDS</a:t>
            </a:r>
          </a:p>
        </p:txBody>
      </p:sp>
    </p:spTree>
    <p:extLst>
      <p:ext uri="{BB962C8B-B14F-4D97-AF65-F5344CB8AC3E}">
        <p14:creationId xmlns:p14="http://schemas.microsoft.com/office/powerpoint/2010/main" val="262059501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905000"/>
            <a:ext cx="8534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HIV/AIDS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4495800" cy="58477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9793367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457200" y="533400"/>
            <a:ext cx="8229600" cy="1828800"/>
          </a:xfrm>
          <a:prstGeom prst="horizontalScroll">
            <a:avLst>
              <a:gd name="adj" fmla="val 18750"/>
            </a:avLst>
          </a:prstGeom>
          <a:solidFill>
            <a:srgbClr val="FFFF99"/>
          </a:solidFill>
          <a:ln w="5715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nhiễmHIV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/ADIS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521677" y="3095971"/>
            <a:ext cx="8229600" cy="2133600"/>
          </a:xfrm>
          <a:prstGeom prst="horizontalScroll">
            <a:avLst>
              <a:gd name="adj" fmla="val 18750"/>
            </a:avLst>
          </a:prstGeom>
          <a:solidFill>
            <a:srgbClr val="FFFF99"/>
          </a:solidFill>
          <a:ln w="5715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HIV/ADIS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0713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ros022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75188"/>
            <a:ext cx="2209800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04800" y="990600"/>
            <a:ext cx="83820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HIV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HIV,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55128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dovefacelef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04" y="504824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ovefacelef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543664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ovefacelef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20" y="1688017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dovefacelef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84857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3" name="WordArt 11"/>
          <p:cNvSpPr>
            <a:spLocks noChangeArrowheads="1" noChangeShapeType="1" noTextEdit="1"/>
          </p:cNvSpPr>
          <p:nvPr/>
        </p:nvSpPr>
        <p:spPr bwMode="auto">
          <a:xfrm>
            <a:off x="1560321" y="2971800"/>
            <a:ext cx="5562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 thành cảm ơn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447" name="Group 15"/>
          <p:cNvGrpSpPr>
            <a:grpSpLocks/>
          </p:cNvGrpSpPr>
          <p:nvPr/>
        </p:nvGrpSpPr>
        <p:grpSpPr bwMode="auto">
          <a:xfrm>
            <a:off x="503918" y="439334"/>
            <a:ext cx="6064250" cy="1720170"/>
            <a:chOff x="1644" y="2406"/>
            <a:chExt cx="2346" cy="504"/>
          </a:xfrm>
        </p:grpSpPr>
        <p:sp>
          <p:nvSpPr>
            <p:cNvPr id="18448" name="AutoShape 16"/>
            <p:cNvSpPr>
              <a:spLocks noChangeArrowheads="1"/>
            </p:cNvSpPr>
            <p:nvPr/>
          </p:nvSpPr>
          <p:spPr bwMode="auto">
            <a:xfrm>
              <a:off x="1668" y="2475"/>
              <a:ext cx="2322" cy="435"/>
            </a:xfrm>
            <a:prstGeom prst="flowChartTerminator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40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Tiết học kết thúc</a:t>
              </a:r>
            </a:p>
          </p:txBody>
        </p:sp>
        <p:sp>
          <p:nvSpPr>
            <p:cNvPr id="18449" name="Freeform 17"/>
            <p:cNvSpPr>
              <a:spLocks/>
            </p:cNvSpPr>
            <p:nvPr/>
          </p:nvSpPr>
          <p:spPr bwMode="auto">
            <a:xfrm>
              <a:off x="1644" y="2406"/>
              <a:ext cx="2340" cy="492"/>
            </a:xfrm>
            <a:custGeom>
              <a:avLst/>
              <a:gdLst>
                <a:gd name="T0" fmla="*/ 192 w 2340"/>
                <a:gd name="T1" fmla="*/ 492 h 492"/>
                <a:gd name="T2" fmla="*/ 156 w 2340"/>
                <a:gd name="T3" fmla="*/ 456 h 492"/>
                <a:gd name="T4" fmla="*/ 84 w 2340"/>
                <a:gd name="T5" fmla="*/ 432 h 492"/>
                <a:gd name="T6" fmla="*/ 48 w 2340"/>
                <a:gd name="T7" fmla="*/ 408 h 492"/>
                <a:gd name="T8" fmla="*/ 24 w 2340"/>
                <a:gd name="T9" fmla="*/ 372 h 492"/>
                <a:gd name="T10" fmla="*/ 0 w 2340"/>
                <a:gd name="T11" fmla="*/ 300 h 492"/>
                <a:gd name="T12" fmla="*/ 12 w 2340"/>
                <a:gd name="T13" fmla="*/ 240 h 492"/>
                <a:gd name="T14" fmla="*/ 144 w 2340"/>
                <a:gd name="T15" fmla="*/ 132 h 492"/>
                <a:gd name="T16" fmla="*/ 936 w 2340"/>
                <a:gd name="T17" fmla="*/ 72 h 492"/>
                <a:gd name="T18" fmla="*/ 1248 w 2340"/>
                <a:gd name="T19" fmla="*/ 84 h 492"/>
                <a:gd name="T20" fmla="*/ 1944 w 2340"/>
                <a:gd name="T21" fmla="*/ 96 h 492"/>
                <a:gd name="T22" fmla="*/ 2292 w 2340"/>
                <a:gd name="T23" fmla="*/ 168 h 492"/>
                <a:gd name="T24" fmla="*/ 2316 w 2340"/>
                <a:gd name="T25" fmla="*/ 204 h 492"/>
                <a:gd name="T26" fmla="*/ 2340 w 2340"/>
                <a:gd name="T27" fmla="*/ 276 h 492"/>
                <a:gd name="T28" fmla="*/ 2316 w 2340"/>
                <a:gd name="T29" fmla="*/ 372 h 492"/>
                <a:gd name="T30" fmla="*/ 2208 w 2340"/>
                <a:gd name="T31" fmla="*/ 432 h 492"/>
                <a:gd name="T32" fmla="*/ 2160 w 2340"/>
                <a:gd name="T33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40" h="492">
                  <a:moveTo>
                    <a:pt x="192" y="492"/>
                  </a:moveTo>
                  <a:cubicBezTo>
                    <a:pt x="180" y="480"/>
                    <a:pt x="171" y="464"/>
                    <a:pt x="156" y="456"/>
                  </a:cubicBezTo>
                  <a:cubicBezTo>
                    <a:pt x="134" y="444"/>
                    <a:pt x="105" y="446"/>
                    <a:pt x="84" y="432"/>
                  </a:cubicBezTo>
                  <a:cubicBezTo>
                    <a:pt x="72" y="424"/>
                    <a:pt x="60" y="416"/>
                    <a:pt x="48" y="408"/>
                  </a:cubicBezTo>
                  <a:cubicBezTo>
                    <a:pt x="40" y="396"/>
                    <a:pt x="30" y="385"/>
                    <a:pt x="24" y="372"/>
                  </a:cubicBezTo>
                  <a:cubicBezTo>
                    <a:pt x="14" y="349"/>
                    <a:pt x="0" y="300"/>
                    <a:pt x="0" y="300"/>
                  </a:cubicBezTo>
                  <a:cubicBezTo>
                    <a:pt x="4" y="280"/>
                    <a:pt x="7" y="260"/>
                    <a:pt x="12" y="240"/>
                  </a:cubicBezTo>
                  <a:cubicBezTo>
                    <a:pt x="39" y="142"/>
                    <a:pt x="40" y="149"/>
                    <a:pt x="144" y="132"/>
                  </a:cubicBezTo>
                  <a:cubicBezTo>
                    <a:pt x="343" y="0"/>
                    <a:pt x="893" y="73"/>
                    <a:pt x="936" y="72"/>
                  </a:cubicBezTo>
                  <a:cubicBezTo>
                    <a:pt x="1041" y="51"/>
                    <a:pt x="1146" y="81"/>
                    <a:pt x="1248" y="84"/>
                  </a:cubicBezTo>
                  <a:cubicBezTo>
                    <a:pt x="1480" y="92"/>
                    <a:pt x="1712" y="92"/>
                    <a:pt x="1944" y="96"/>
                  </a:cubicBezTo>
                  <a:cubicBezTo>
                    <a:pt x="2062" y="106"/>
                    <a:pt x="2190" y="100"/>
                    <a:pt x="2292" y="168"/>
                  </a:cubicBezTo>
                  <a:cubicBezTo>
                    <a:pt x="2300" y="180"/>
                    <a:pt x="2310" y="191"/>
                    <a:pt x="2316" y="204"/>
                  </a:cubicBezTo>
                  <a:cubicBezTo>
                    <a:pt x="2326" y="227"/>
                    <a:pt x="2340" y="276"/>
                    <a:pt x="2340" y="276"/>
                  </a:cubicBezTo>
                  <a:cubicBezTo>
                    <a:pt x="2339" y="279"/>
                    <a:pt x="2326" y="360"/>
                    <a:pt x="2316" y="372"/>
                  </a:cubicBezTo>
                  <a:cubicBezTo>
                    <a:pt x="2293" y="400"/>
                    <a:pt x="2238" y="412"/>
                    <a:pt x="2208" y="432"/>
                  </a:cubicBezTo>
                  <a:cubicBezTo>
                    <a:pt x="2178" y="477"/>
                    <a:pt x="2194" y="458"/>
                    <a:pt x="2160" y="492"/>
                  </a:cubicBezTo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350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 animBg="1"/>
      <p:bldP spid="1844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0"/>
            <a:ext cx="899160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 THƯ ĐẠT GIẢI NHẤT CUỘC THI VIẾT THƯ QUỐC TẾ UPU LẦN 39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457200"/>
            <a:ext cx="9144000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2009</a:t>
            </a:r>
          </a:p>
          <a:p>
            <a:pPr algn="just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UPU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39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AISD.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AIDS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“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kẻo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“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AIDS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“AIDS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do vi-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nghiện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: “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con.” -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</a:p>
          <a:p>
            <a:pPr algn="r"/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HỒ THỊ HIẾU HIỀN</a:t>
            </a:r>
            <a:b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6/9,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TP.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71664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8001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1/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524000" y="990600"/>
            <a:ext cx="6309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HIV/AIDS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39262" y="2895600"/>
            <a:ext cx="8001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2/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HIV/AIDS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20786794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09601" y="133290"/>
            <a:ext cx="8277496" cy="46166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HIV/AIDS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0" y="533400"/>
            <a:ext cx="91440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HIV </a:t>
            </a:r>
            <a:r>
              <a:rPr lang="en-US" sz="24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LÂY  </a:t>
            </a:r>
            <a:r>
              <a:rPr lang="en-US" sz="2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TRUYỀN </a:t>
            </a:r>
            <a:r>
              <a:rPr lang="en-US" sz="24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  </a:t>
            </a:r>
            <a:r>
              <a:rPr lang="en-US" sz="24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KHÔNG  LÂY  TRUYỀN</a:t>
            </a:r>
          </a:p>
          <a:p>
            <a:pPr algn="ctr">
              <a:spcBef>
                <a:spcPts val="600"/>
              </a:spcBef>
            </a:pP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  NHỮNG  HÀNH  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NÀO  SAU  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ĐÂY?</a:t>
            </a:r>
          </a:p>
        </p:txBody>
      </p:sp>
      <p:grpSp>
        <p:nvGrpSpPr>
          <p:cNvPr id="7218" name="Group 50"/>
          <p:cNvGrpSpPr>
            <a:grpSpLocks/>
          </p:cNvGrpSpPr>
          <p:nvPr/>
        </p:nvGrpSpPr>
        <p:grpSpPr bwMode="auto">
          <a:xfrm>
            <a:off x="756" y="1447800"/>
            <a:ext cx="9143244" cy="5410200"/>
            <a:chOff x="587" y="1248"/>
            <a:chExt cx="5125" cy="3180"/>
          </a:xfrm>
        </p:grpSpPr>
        <p:sp>
          <p:nvSpPr>
            <p:cNvPr id="7192" name="Text Box 24"/>
            <p:cNvSpPr txBox="1">
              <a:spLocks noChangeArrowheads="1"/>
            </p:cNvSpPr>
            <p:nvPr/>
          </p:nvSpPr>
          <p:spPr bwMode="auto">
            <a:xfrm>
              <a:off x="672" y="2400"/>
              <a:ext cx="489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- Xăm mình chung dụng cụ không khử trùng</a:t>
              </a:r>
            </a:p>
          </p:txBody>
        </p:sp>
        <p:grpSp>
          <p:nvGrpSpPr>
            <p:cNvPr id="7217" name="Group 49"/>
            <p:cNvGrpSpPr>
              <a:grpSpLocks/>
            </p:cNvGrpSpPr>
            <p:nvPr/>
          </p:nvGrpSpPr>
          <p:grpSpPr bwMode="auto">
            <a:xfrm>
              <a:off x="587" y="1248"/>
              <a:ext cx="5125" cy="3180"/>
              <a:chOff x="587" y="1248"/>
              <a:chExt cx="5125" cy="3180"/>
            </a:xfrm>
          </p:grpSpPr>
          <p:sp>
            <p:nvSpPr>
              <p:cNvPr id="7176" name="Text Box 8"/>
              <p:cNvSpPr txBox="1">
                <a:spLocks noChangeArrowheads="1"/>
              </p:cNvSpPr>
              <p:nvPr/>
            </p:nvSpPr>
            <p:spPr bwMode="auto">
              <a:xfrm>
                <a:off x="672" y="1248"/>
                <a:ext cx="384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Ngồi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bàn</a:t>
                </a:r>
                <a:r>
                  <a:rPr lang="en-US" sz="24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cầm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tay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khoác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vai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672" y="1440"/>
                <a:ext cx="182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Uống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li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nước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78" name="Text Box 10"/>
              <p:cNvSpPr txBox="1">
                <a:spLocks noChangeArrowheads="1"/>
              </p:cNvSpPr>
              <p:nvPr/>
            </p:nvSpPr>
            <p:spPr bwMode="auto">
              <a:xfrm>
                <a:off x="672" y="1632"/>
                <a:ext cx="182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dao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cạo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79" name="Text Box 11"/>
              <p:cNvSpPr txBox="1">
                <a:spLocks noChangeArrowheads="1"/>
              </p:cNvSpPr>
              <p:nvPr/>
            </p:nvSpPr>
            <p:spPr bwMode="auto">
              <a:xfrm>
                <a:off x="672" y="1824"/>
                <a:ext cx="446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khăn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tắm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mặc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quần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áo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80" name="Text Box 12"/>
              <p:cNvSpPr txBox="1">
                <a:spLocks noChangeArrowheads="1"/>
              </p:cNvSpPr>
              <p:nvPr/>
            </p:nvSpPr>
            <p:spPr bwMode="auto">
              <a:xfrm>
                <a:off x="587" y="2016"/>
                <a:ext cx="5125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Băng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bó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vết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thương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chảy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máu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găng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tay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su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bảo</a:t>
                </a:r>
                <a:r>
                  <a:rPr lang="en-US" sz="23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3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vệ</a:t>
                </a:r>
                <a:endPara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672" y="2208"/>
                <a:ext cx="316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chơi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bi.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Ngồi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bàn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82" name="Text Box 14"/>
              <p:cNvSpPr txBox="1">
                <a:spLocks noChangeArrowheads="1"/>
              </p:cNvSpPr>
              <p:nvPr/>
            </p:nvSpPr>
            <p:spPr bwMode="auto">
              <a:xfrm>
                <a:off x="672" y="4137"/>
                <a:ext cx="182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Bị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muỗi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đốt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83" name="Text Box 15"/>
              <p:cNvSpPr txBox="1">
                <a:spLocks noChangeArrowheads="1"/>
              </p:cNvSpPr>
              <p:nvPr/>
            </p:nvSpPr>
            <p:spPr bwMode="auto">
              <a:xfrm>
                <a:off x="672" y="2784"/>
                <a:ext cx="316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nhà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vệ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sinh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84" name="Text Box 16"/>
              <p:cNvSpPr txBox="1">
                <a:spLocks noChangeArrowheads="1"/>
              </p:cNvSpPr>
              <p:nvPr/>
            </p:nvSpPr>
            <p:spPr bwMode="auto">
              <a:xfrm>
                <a:off x="672" y="3168"/>
                <a:ext cx="182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Ăn cơm cùng mâm</a:t>
                </a:r>
              </a:p>
            </p:txBody>
          </p:sp>
          <p:sp>
            <p:nvSpPr>
              <p:cNvPr id="7185" name="Text Box 17"/>
              <p:cNvSpPr txBox="1">
                <a:spLocks noChangeArrowheads="1"/>
              </p:cNvSpPr>
              <p:nvPr/>
            </p:nvSpPr>
            <p:spPr bwMode="auto">
              <a:xfrm>
                <a:off x="672" y="2976"/>
                <a:ext cx="417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Truyền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máu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rõ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nguồn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gốc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  <p:sp>
            <p:nvSpPr>
              <p:cNvPr id="7193" name="Text Box 25"/>
              <p:cNvSpPr txBox="1">
                <a:spLocks noChangeArrowheads="1"/>
              </p:cNvSpPr>
              <p:nvPr/>
            </p:nvSpPr>
            <p:spPr bwMode="auto">
              <a:xfrm>
                <a:off x="672" y="2592"/>
                <a:ext cx="39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Nói chuyện, an ủi bệnh nhân HIV/AIDS</a:t>
                </a:r>
              </a:p>
            </p:txBody>
          </p:sp>
          <p:sp>
            <p:nvSpPr>
              <p:cNvPr id="7194" name="Text Box 26"/>
              <p:cNvSpPr txBox="1">
                <a:spLocks noChangeArrowheads="1"/>
              </p:cNvSpPr>
              <p:nvPr/>
            </p:nvSpPr>
            <p:spPr bwMode="auto">
              <a:xfrm>
                <a:off x="689" y="3408"/>
                <a:ext cx="361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bơm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kim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tiêm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đã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dụng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11" name="Text Box 43"/>
              <p:cNvSpPr txBox="1">
                <a:spLocks noChangeArrowheads="1"/>
              </p:cNvSpPr>
              <p:nvPr/>
            </p:nvSpPr>
            <p:spPr bwMode="auto">
              <a:xfrm>
                <a:off x="672" y="3648"/>
                <a:ext cx="182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ngủ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12" name="Text Box 44"/>
              <p:cNvSpPr txBox="1">
                <a:spLocks noChangeArrowheads="1"/>
              </p:cNvSpPr>
              <p:nvPr/>
            </p:nvSpPr>
            <p:spPr bwMode="auto">
              <a:xfrm>
                <a:off x="672" y="3888"/>
                <a:ext cx="4271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bơm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kim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tiêm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khử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trùng</a:t>
                </a:r>
                <a:endPara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4380139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43" name="Group 6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3911116"/>
              </p:ext>
            </p:extLst>
          </p:nvPr>
        </p:nvGraphicFramePr>
        <p:xfrm>
          <a:off x="381000" y="228600"/>
          <a:ext cx="8382000" cy="5932693"/>
        </p:xfrm>
        <a:graphic>
          <a:graphicData uri="http://schemas.openxmlformats.org/drawingml/2006/table">
            <a:tbl>
              <a:tblPr/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kumimoji="0" lang="en-US" sz="2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4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244" name="Rectangle 68"/>
          <p:cNvSpPr>
            <a:spLocks noChangeArrowheads="1"/>
          </p:cNvSpPr>
          <p:nvPr/>
        </p:nvSpPr>
        <p:spPr bwMode="auto">
          <a:xfrm>
            <a:off x="545123" y="1322006"/>
            <a:ext cx="3886200" cy="5685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trùng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45" name="Rectangle 69"/>
          <p:cNvSpPr>
            <a:spLocks noChangeArrowheads="1"/>
          </p:cNvSpPr>
          <p:nvPr/>
        </p:nvSpPr>
        <p:spPr bwMode="auto">
          <a:xfrm>
            <a:off x="543855" y="2170176"/>
            <a:ext cx="3886200" cy="4923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trùng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545123" y="2883225"/>
            <a:ext cx="3886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47" name="Rectangle 71"/>
          <p:cNvSpPr>
            <a:spLocks noChangeArrowheads="1"/>
          </p:cNvSpPr>
          <p:nvPr/>
        </p:nvSpPr>
        <p:spPr bwMode="auto">
          <a:xfrm>
            <a:off x="533400" y="3571405"/>
            <a:ext cx="3886200" cy="5744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48" name="Rectangle 72"/>
          <p:cNvSpPr>
            <a:spLocks noChangeArrowheads="1"/>
          </p:cNvSpPr>
          <p:nvPr/>
        </p:nvSpPr>
        <p:spPr bwMode="auto">
          <a:xfrm>
            <a:off x="519775" y="4380776"/>
            <a:ext cx="3886200" cy="6154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cạo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0249" name="Rectangle 73"/>
          <p:cNvSpPr>
            <a:spLocks noChangeArrowheads="1"/>
          </p:cNvSpPr>
          <p:nvPr/>
        </p:nvSpPr>
        <p:spPr bwMode="auto">
          <a:xfrm>
            <a:off x="521677" y="5290030"/>
            <a:ext cx="3886200" cy="5802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50251" name="Rectangle 75"/>
          <p:cNvSpPr>
            <a:spLocks noChangeArrowheads="1"/>
          </p:cNvSpPr>
          <p:nvPr/>
        </p:nvSpPr>
        <p:spPr bwMode="auto">
          <a:xfrm>
            <a:off x="4724400" y="1281004"/>
            <a:ext cx="3886200" cy="4156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52" name="Rectangle 76"/>
          <p:cNvSpPr>
            <a:spLocks noChangeArrowheads="1"/>
          </p:cNvSpPr>
          <p:nvPr/>
        </p:nvSpPr>
        <p:spPr bwMode="auto">
          <a:xfrm>
            <a:off x="4724400" y="1943358"/>
            <a:ext cx="3886200" cy="4156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0253" name="Rectangle 77"/>
          <p:cNvSpPr>
            <a:spLocks noChangeArrowheads="1"/>
          </p:cNvSpPr>
          <p:nvPr/>
        </p:nvSpPr>
        <p:spPr bwMode="auto">
          <a:xfrm>
            <a:off x="4724400" y="2611573"/>
            <a:ext cx="3886200" cy="4156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0254" name="Rectangle 78"/>
          <p:cNvSpPr>
            <a:spLocks noChangeArrowheads="1"/>
          </p:cNvSpPr>
          <p:nvPr/>
        </p:nvSpPr>
        <p:spPr bwMode="auto">
          <a:xfrm>
            <a:off x="4724400" y="3229700"/>
            <a:ext cx="3886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AIDS  </a:t>
            </a:r>
          </a:p>
        </p:txBody>
      </p:sp>
      <p:sp>
        <p:nvSpPr>
          <p:cNvPr id="50255" name="Rectangle 79"/>
          <p:cNvSpPr>
            <a:spLocks noChangeArrowheads="1"/>
          </p:cNvSpPr>
          <p:nvPr/>
        </p:nvSpPr>
        <p:spPr bwMode="auto">
          <a:xfrm>
            <a:off x="4718538" y="3827576"/>
            <a:ext cx="3886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Ăn cùng mâm , uống chung ly nước  </a:t>
            </a:r>
          </a:p>
        </p:txBody>
      </p:sp>
      <p:sp>
        <p:nvSpPr>
          <p:cNvPr id="50256" name="Rectangle 80"/>
          <p:cNvSpPr>
            <a:spLocks noChangeArrowheads="1"/>
          </p:cNvSpPr>
          <p:nvPr/>
        </p:nvSpPr>
        <p:spPr bwMode="auto">
          <a:xfrm>
            <a:off x="4718538" y="4413729"/>
            <a:ext cx="3886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Cùng chơi bi . Ngồi học cùng bàn  </a:t>
            </a:r>
          </a:p>
        </p:txBody>
      </p:sp>
      <p:sp>
        <p:nvSpPr>
          <p:cNvPr id="50257" name="Rectangle 81"/>
          <p:cNvSpPr>
            <a:spLocks noChangeArrowheads="1"/>
          </p:cNvSpPr>
          <p:nvPr/>
        </p:nvSpPr>
        <p:spPr bwMode="auto">
          <a:xfrm>
            <a:off x="4771293" y="4994021"/>
            <a:ext cx="3886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0258" name="Rectangle 82"/>
          <p:cNvSpPr>
            <a:spLocks noChangeArrowheads="1"/>
          </p:cNvSpPr>
          <p:nvPr/>
        </p:nvSpPr>
        <p:spPr bwMode="auto">
          <a:xfrm>
            <a:off x="4741985" y="5580176"/>
            <a:ext cx="3886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Sử dụng chung nhà vệ sinh  </a:t>
            </a:r>
          </a:p>
        </p:txBody>
      </p:sp>
    </p:spTree>
    <p:extLst>
      <p:ext uri="{BB962C8B-B14F-4D97-AF65-F5344CB8AC3E}">
        <p14:creationId xmlns:p14="http://schemas.microsoft.com/office/powerpoint/2010/main" val="304812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5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5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5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5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5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5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5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4" grpId="0" animBg="1"/>
      <p:bldP spid="50245" grpId="0" animBg="1"/>
      <p:bldP spid="50246" grpId="0" animBg="1"/>
      <p:bldP spid="50247" grpId="0" animBg="1"/>
      <p:bldP spid="50248" grpId="0" animBg="1"/>
      <p:bldP spid="50249" grpId="0" animBg="1"/>
      <p:bldP spid="50251" grpId="0" animBg="1"/>
      <p:bldP spid="50252" grpId="0" animBg="1"/>
      <p:bldP spid="50253" grpId="0" animBg="1"/>
      <p:bldP spid="50254" grpId="0" animBg="1"/>
      <p:bldP spid="50255" grpId="0" animBg="1"/>
      <p:bldP spid="50256" grpId="0" animBg="1"/>
      <p:bldP spid="50257" grpId="0" animBg="1"/>
      <p:bldP spid="502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1066800" y="1810645"/>
            <a:ext cx="702159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1117955" y="2446314"/>
            <a:ext cx="7000409" cy="4572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  <a:buFontTx/>
              <a:buChar char="-"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ôm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1131277" y="3106499"/>
            <a:ext cx="702159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- Dùng chung khăn tắm , quần áo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1117955" y="3738295"/>
            <a:ext cx="702159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Nói chuyện, an ủi bệnh nhân AIDS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1131277" y="4295489"/>
            <a:ext cx="702159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1090246" y="4926623"/>
            <a:ext cx="7021590" cy="331177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bi.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1079056" y="5486400"/>
            <a:ext cx="702159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1090246" y="6070436"/>
            <a:ext cx="7021590" cy="381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85800" y="181405"/>
            <a:ext cx="8077200" cy="120032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HIV/AIDS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74725997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3" grpId="0" animBg="1"/>
      <p:bldP spid="8214" grpId="0" animBg="1"/>
      <p:bldP spid="8215" grpId="0" animBg="1"/>
      <p:bldP spid="8216" grpId="0" animBg="1"/>
      <p:bldP spid="8217" grpId="0" animBg="1"/>
      <p:bldP spid="8218" grpId="0" animBg="1"/>
      <p:bldP spid="8219" grpId="0" animBg="1"/>
      <p:bldP spid="82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1" name="Picture 29" descr="6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37341"/>
            <a:ext cx="8903677" cy="431952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4" y="2159546"/>
            <a:ext cx="2682875" cy="9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3" name="Picture 31" descr="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3" y="3568089"/>
            <a:ext cx="1909763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62" y="1971977"/>
            <a:ext cx="2819400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5" name="Picture 33" descr="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956" y="2988284"/>
            <a:ext cx="22256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814754" y="471560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5257800" y="2654361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7913077" y="4064977"/>
            <a:ext cx="106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1241791" y="3012097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 (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HIV)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0323" y="114990"/>
            <a:ext cx="8446477" cy="1077218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66156040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8" grpId="0"/>
      <p:bldP spid="8228" grpId="1"/>
      <p:bldP spid="8229" grpId="0"/>
      <p:bldP spid="8229" grpId="1"/>
      <p:bldP spid="8230" grpId="0"/>
      <p:bldP spid="8230" grpId="1"/>
      <p:bldP spid="8231" grpId="0"/>
      <p:bldP spid="82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1" name="Picture 29" descr="6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9" y="1430749"/>
            <a:ext cx="8751277" cy="431952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4" y="2159546"/>
            <a:ext cx="2682875" cy="9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3" name="Picture 31" descr="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3" y="3568089"/>
            <a:ext cx="1909763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62" y="1971977"/>
            <a:ext cx="2819400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5" name="Picture 33" descr="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956" y="2988284"/>
            <a:ext cx="22256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814754" y="471560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5257800" y="2654361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7913077" y="4064977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1241791" y="3012097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 (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HIV)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HIV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8759" y="6017482"/>
            <a:ext cx="90326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CÙNG CHƠI, KHÔNG XA LÁNH NGƯỜI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 HIV/AIDS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2046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72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73&quot;/&gt;&lt;/object&gt;&lt;object type=&quot;3&quot; unique_id=&quot;10009&quot;&gt;&lt;property id=&quot;20148&quot; value=&quot;5&quot;/&gt;&lt;property id=&quot;20300&quot; value=&quot;Slide 7&quot;/&gt;&lt;property id=&quot;20307&quot; value=&quot;274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11&quot;&gt;&lt;property id=&quot;20148&quot; value=&quot;5&quot;/&gt;&lt;property id=&quot;20300&quot; value=&quot;Slide 9&quot;/&gt;&lt;property id=&quot;20307&quot; value=&quot;287&quot;/&gt;&lt;/object&gt;&lt;object type=&quot;3&quot; unique_id=&quot;10012&quot;&gt;&lt;property id=&quot;20148&quot; value=&quot;5&quot;/&gt;&lt;property id=&quot;20300&quot; value=&quot;Slide 10&quot;/&gt;&lt;property id=&quot;20307&quot; value=&quot;286&quot;/&gt;&lt;/object&gt;&lt;object type=&quot;3&quot; unique_id=&quot;10013&quot;&gt;&lt;property id=&quot;20148&quot; value=&quot;5&quot;/&gt;&lt;property id=&quot;20300&quot; value=&quot;Slide 11&quot;/&gt;&lt;property id=&quot;20307&quot; value=&quot;276&quot;/&gt;&lt;/object&gt;&lt;object type=&quot;3&quot; unique_id=&quot;10014&quot;&gt;&lt;property id=&quot;20148&quot; value=&quot;5&quot;/&gt;&lt;property id=&quot;20300&quot; value=&quot;Slide 12&quot;/&gt;&lt;property id=&quot;20307&quot; value=&quot;277&quot;/&gt;&lt;/object&gt;&lt;object type=&quot;3&quot; unique_id=&quot;10015&quot;&gt;&lt;property id=&quot;20148&quot; value=&quot;5&quot;/&gt;&lt;property id=&quot;20300&quot; value=&quot;Slide 13&quot;/&gt;&lt;property id=&quot;20307&quot; value=&quot;278&quot;/&gt;&lt;/object&gt;&lt;object type=&quot;3&quot; unique_id=&quot;10016&quot;&gt;&lt;property id=&quot;20148&quot; value=&quot;5&quot;/&gt;&lt;property id=&quot;20300&quot; value=&quot;Slide 14&quot;/&gt;&lt;property id=&quot;20307&quot; value=&quot;261&quot;/&gt;&lt;/object&gt;&lt;object type=&quot;3&quot; unique_id=&quot;10017&quot;&gt;&lt;property id=&quot;20148&quot; value=&quot;5&quot;/&gt;&lt;property id=&quot;20300&quot; value=&quot;Slide 15&quot;/&gt;&lt;property id=&quot;20307&quot; value=&quot;279&quot;/&gt;&lt;/object&gt;&lt;object type=&quot;3&quot; unique_id=&quot;10018&quot;&gt;&lt;property id=&quot;20148&quot; value=&quot;5&quot;/&gt;&lt;property id=&quot;20300&quot; value=&quot;Slide 16&quot;/&gt;&lt;property id=&quot;20307&quot; value=&quot;281&quot;/&gt;&lt;/object&gt;&lt;object type=&quot;3&quot; unique_id=&quot;10019&quot;&gt;&lt;property id=&quot;20148&quot; value=&quot;5&quot;/&gt;&lt;property id=&quot;20300&quot; value=&quot;Slide 17&quot;/&gt;&lt;property id=&quot;20307&quot; value=&quot;280&quot;/&gt;&lt;/object&gt;&lt;object type=&quot;3&quot; unique_id=&quot;10020&quot;&gt;&lt;property id=&quot;20148&quot; value=&quot;5&quot;/&gt;&lt;property id=&quot;20300&quot; value=&quot;Slide 18&quot;/&gt;&lt;property id=&quot;20307&quot; value=&quot;284&quot;/&gt;&lt;/object&gt;&lt;object type=&quot;3&quot; unique_id=&quot;10021&quot;&gt;&lt;property id=&quot;20148&quot; value=&quot;5&quot;/&gt;&lt;property id=&quot;20300&quot; value=&quot;Slide 19&quot;/&gt;&lt;property id=&quot;20307&quot; value=&quot;282&quot;/&gt;&lt;/object&gt;&lt;object type=&quot;3&quot; unique_id=&quot;10022&quot;&gt;&lt;property id=&quot;20148&quot; value=&quot;5&quot;/&gt;&lt;property id=&quot;20300&quot; value=&quot;Slide 20&quot;/&gt;&lt;property id=&quot;20307&quot; value=&quot;265&quot;/&gt;&lt;/object&gt;&lt;object type=&quot;3&quot; unique_id=&quot;10024&quot;&gt;&lt;property id=&quot;20148&quot; value=&quot;5&quot;/&gt;&lt;property id=&quot;20300&quot; value=&quot;Slide 21&quot;/&gt;&lt;property id=&quot;20307&quot; value=&quot;288&quot;/&gt;&lt;/object&gt;&lt;object type=&quot;3&quot; unique_id=&quot;10025&quot;&gt;&lt;property id=&quot;20148&quot; value=&quot;5&quot;/&gt;&lt;property id=&quot;20300&quot; value=&quot;Slide 22&quot;/&gt;&lt;property id=&quot;20307&quot; value=&quot;290&quot;/&gt;&lt;/object&gt;&lt;object type=&quot;3&quot; unique_id=&quot;10027&quot;&gt;&lt;property id=&quot;20148&quot; value=&quot;5&quot;/&gt;&lt;property id=&quot;20300&quot; value=&quot;Slide 23&quot;/&gt;&lt;property id=&quot;20307&quot; value=&quot;283&quot;/&gt;&lt;/object&gt;&lt;object type=&quot;3&quot; unique_id=&quot;10029&quot;&gt;&lt;property id=&quot;20148&quot; value=&quot;5&quot;/&gt;&lt;property id=&quot;20300&quot; value=&quot;Slide 24&quot;/&gt;&lt;property id=&quot;20307&quot; value=&quot;268&quot;/&gt;&lt;/object&gt;&lt;/object&gt;&lt;object type=&quot;8&quot; unique_id=&quot;10058&quot;&gt;&lt;/object&gt;&lt;/object&gt;&lt;/database&gt;"/>
  <p:tag name="SECTOMILLISECCONVERTED" val="1"/>
  <p:tag name="ISPRING_RESOURCE_PATHS_HASH_PRESENTER" val="5356c57d80a98a0a4f61cae452521345475b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1545</Words>
  <Application>Microsoft Office PowerPoint</Application>
  <PresentationFormat>On-screen Show (4:3)</PresentationFormat>
  <Paragraphs>109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LaptopDT</cp:lastModifiedBy>
  <cp:revision>69</cp:revision>
  <dcterms:created xsi:type="dcterms:W3CDTF">2014-10-09T14:29:22Z</dcterms:created>
  <dcterms:modified xsi:type="dcterms:W3CDTF">2021-10-21T06:05:58Z</dcterms:modified>
</cp:coreProperties>
</file>