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7"/>
  </p:notesMasterIdLst>
  <p:sldIdLst>
    <p:sldId id="355" r:id="rId2"/>
    <p:sldId id="257" r:id="rId3"/>
    <p:sldId id="348" r:id="rId4"/>
    <p:sldId id="286" r:id="rId5"/>
    <p:sldId id="283" r:id="rId6"/>
    <p:sldId id="285" r:id="rId7"/>
    <p:sldId id="259" r:id="rId8"/>
    <p:sldId id="330" r:id="rId9"/>
    <p:sldId id="329" r:id="rId10"/>
    <p:sldId id="344" r:id="rId11"/>
    <p:sldId id="352" r:id="rId12"/>
    <p:sldId id="287" r:id="rId13"/>
    <p:sldId id="345" r:id="rId14"/>
    <p:sldId id="346" r:id="rId15"/>
    <p:sldId id="325" r:id="rId16"/>
    <p:sldId id="347" r:id="rId17"/>
    <p:sldId id="353" r:id="rId18"/>
    <p:sldId id="349" r:id="rId19"/>
    <p:sldId id="351" r:id="rId20"/>
    <p:sldId id="356" r:id="rId21"/>
    <p:sldId id="354" r:id="rId22"/>
    <p:sldId id="338" r:id="rId23"/>
    <p:sldId id="326" r:id="rId24"/>
    <p:sldId id="295" r:id="rId25"/>
    <p:sldId id="322" r:id="rId26"/>
  </p:sldIdLst>
  <p:sldSz cx="9144000" cy="5143500" type="screen16x9"/>
  <p:notesSz cx="6858000" cy="9144000"/>
  <p:embeddedFontLst>
    <p:embeddedFont>
      <p:font typeface="Calibri Light" panose="020F0302020204030204" pitchFamily="34" charset="0"/>
      <p:regular r:id="rId28"/>
      <p:italic r:id="rId29"/>
    </p:embeddedFont>
    <p:embeddedFont>
      <p:font typeface="Calibri" panose="020F0502020204030204" pitchFamily="34" charset="0"/>
      <p:regular r:id="rId30"/>
      <p:bold r:id="rId31"/>
      <p:italic r:id="rId32"/>
      <p:boldItalic r:id="rId33"/>
    </p:embeddedFont>
    <p:embeddedFont>
      <p:font typeface="Roboto Mono Regular" panose="020B0604020202020204" charset="0"/>
      <p:regular r:id="rId34"/>
      <p:bold r:id="rId35"/>
      <p:italic r:id="rId36"/>
      <p:boldItalic r:id="rId37"/>
    </p:embeddedFont>
    <p:embeddedFont>
      <p:font typeface="Coming Soon" panose="020B0604020202020204" charset="0"/>
      <p:regular r:id="rId38"/>
    </p:embeddedFont>
    <p:embeddedFont>
      <p:font typeface="Monotype Sorts" panose="020B0604020202020204"/>
      <p:regular r:id="rId39"/>
    </p:embeddedFont>
    <p:embeddedFont>
      <p:font typeface="Concert One" panose="020B0604020202020204" charset="0"/>
      <p:regular r:id="rId40"/>
    </p:embeddedFont>
    <p:embeddedFont>
      <p:font typeface="SimSun" panose="02010600030101010101" pitchFamily="2" charset="-122"/>
      <p:regular r:id="rId41"/>
    </p:embeddedFont>
    <p:embeddedFont>
      <p:font typeface=".VnTime" panose="020B7200000000000000"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D49715-0FD8-49F5-9F75-9C850765EA34}">
  <a:tblStyle styleId="{24D49715-0FD8-49F5-9F75-9C850765EA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nmai2909@gmail.com" userId="43cefd8f295b925f" providerId="LiveId" clId="{20CFC840-A391-4D9B-B27A-CB0269A21819}"/>
    <pc:docChg chg="delSld modSld">
      <pc:chgData name="hnmai2909@gmail.com" userId="43cefd8f295b925f" providerId="LiveId" clId="{20CFC840-A391-4D9B-B27A-CB0269A21819}" dt="2021-09-07T13:02:30.084" v="51" actId="20577"/>
      <pc:docMkLst>
        <pc:docMk/>
      </pc:docMkLst>
      <pc:sldChg chg="modSp mod">
        <pc:chgData name="hnmai2909@gmail.com" userId="43cefd8f295b925f" providerId="LiveId" clId="{20CFC840-A391-4D9B-B27A-CB0269A21819}" dt="2021-09-07T13:02:30.084" v="51" actId="20577"/>
        <pc:sldMkLst>
          <pc:docMk/>
          <pc:sldMk cId="0" sldId="283"/>
        </pc:sldMkLst>
        <pc:spChg chg="mod">
          <ac:chgData name="hnmai2909@gmail.com" userId="43cefd8f295b925f" providerId="LiveId" clId="{20CFC840-A391-4D9B-B27A-CB0269A21819}" dt="2021-09-07T13:02:30.084" v="51" actId="20577"/>
          <ac:spMkLst>
            <pc:docMk/>
            <pc:sldMk cId="0" sldId="283"/>
            <ac:spMk id="35841" creationId="{00000000-0000-0000-0000-000000000000}"/>
          </ac:spMkLst>
        </pc:spChg>
        <pc:spChg chg="mod">
          <ac:chgData name="hnmai2909@gmail.com" userId="43cefd8f295b925f" providerId="LiveId" clId="{20CFC840-A391-4D9B-B27A-CB0269A21819}" dt="2021-09-07T12:51:36.112" v="3" actId="255"/>
          <ac:spMkLst>
            <pc:docMk/>
            <pc:sldMk cId="0" sldId="283"/>
            <ac:spMk id="35842" creationId="{00000000-0000-0000-0000-000000000000}"/>
          </ac:spMkLst>
        </pc:spChg>
        <pc:spChg chg="mod">
          <ac:chgData name="hnmai2909@gmail.com" userId="43cefd8f295b925f" providerId="LiveId" clId="{20CFC840-A391-4D9B-B27A-CB0269A21819}" dt="2021-09-07T12:51:28.575" v="2" actId="255"/>
          <ac:spMkLst>
            <pc:docMk/>
            <pc:sldMk cId="0" sldId="283"/>
            <ac:spMk id="35843" creationId="{00000000-0000-0000-0000-000000000000}"/>
          </ac:spMkLst>
        </pc:spChg>
      </pc:sldChg>
      <pc:sldChg chg="modSp mod">
        <pc:chgData name="hnmai2909@gmail.com" userId="43cefd8f295b925f" providerId="LiveId" clId="{20CFC840-A391-4D9B-B27A-CB0269A21819}" dt="2021-09-07T13:02:07.688" v="43" actId="20577"/>
        <pc:sldMkLst>
          <pc:docMk/>
          <pc:sldMk cId="0" sldId="286"/>
        </pc:sldMkLst>
        <pc:spChg chg="mod">
          <ac:chgData name="hnmai2909@gmail.com" userId="43cefd8f295b925f" providerId="LiveId" clId="{20CFC840-A391-4D9B-B27A-CB0269A21819}" dt="2021-09-07T13:02:07.688" v="43" actId="20577"/>
          <ac:spMkLst>
            <pc:docMk/>
            <pc:sldMk cId="0" sldId="286"/>
            <ac:spMk id="6" creationId="{00000000-0000-0000-0000-000000000000}"/>
          </ac:spMkLst>
        </pc:spChg>
      </pc:sldChg>
      <pc:sldChg chg="modSp mod">
        <pc:chgData name="hnmai2909@gmail.com" userId="43cefd8f295b925f" providerId="LiveId" clId="{20CFC840-A391-4D9B-B27A-CB0269A21819}" dt="2021-09-07T13:01:48.630" v="20" actId="20577"/>
        <pc:sldMkLst>
          <pc:docMk/>
          <pc:sldMk cId="0" sldId="322"/>
        </pc:sldMkLst>
        <pc:spChg chg="mod">
          <ac:chgData name="hnmai2909@gmail.com" userId="43cefd8f295b925f" providerId="LiveId" clId="{20CFC840-A391-4D9B-B27A-CB0269A21819}" dt="2021-09-07T13:01:48.630" v="20" actId="20577"/>
          <ac:spMkLst>
            <pc:docMk/>
            <pc:sldMk cId="0" sldId="322"/>
            <ac:spMk id="6" creationId="{00000000-0000-0000-0000-000000000000}"/>
          </ac:spMkLst>
        </pc:spChg>
      </pc:sldChg>
      <pc:sldChg chg="del">
        <pc:chgData name="hnmai2909@gmail.com" userId="43cefd8f295b925f" providerId="LiveId" clId="{20CFC840-A391-4D9B-B27A-CB0269A21819}" dt="2021-09-07T12:54:21.634" v="4" actId="2696"/>
        <pc:sldMkLst>
          <pc:docMk/>
          <pc:sldMk cId="0" sldId="3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54093A-CB59-428E-852E-3C06C102E6A0}"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5A81E-185F-4A85-8F83-DCBEF339F8A8}" type="slidenum">
              <a:rPr lang="en-US" smtClean="0"/>
              <a:t>‹#›</a:t>
            </a:fld>
            <a:endParaRPr lang="en-US"/>
          </a:p>
        </p:txBody>
      </p:sp>
    </p:spTree>
    <p:extLst>
      <p:ext uri="{BB962C8B-B14F-4D97-AF65-F5344CB8AC3E}">
        <p14:creationId xmlns:p14="http://schemas.microsoft.com/office/powerpoint/2010/main" val="159423280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4093A-CB59-428E-852E-3C06C102E6A0}"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5A81E-185F-4A85-8F83-DCBEF339F8A8}" type="slidenum">
              <a:rPr lang="en-US" smtClean="0"/>
              <a:t>‹#›</a:t>
            </a:fld>
            <a:endParaRPr lang="en-US"/>
          </a:p>
        </p:txBody>
      </p:sp>
    </p:spTree>
    <p:extLst>
      <p:ext uri="{BB962C8B-B14F-4D97-AF65-F5344CB8AC3E}">
        <p14:creationId xmlns:p14="http://schemas.microsoft.com/office/powerpoint/2010/main" val="19303906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4093A-CB59-428E-852E-3C06C102E6A0}"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5A81E-185F-4A85-8F83-DCBEF339F8A8}" type="slidenum">
              <a:rPr lang="en-US" smtClean="0"/>
              <a:t>‹#›</a:t>
            </a:fld>
            <a:endParaRPr lang="en-US"/>
          </a:p>
        </p:txBody>
      </p:sp>
    </p:spTree>
    <p:extLst>
      <p:ext uri="{BB962C8B-B14F-4D97-AF65-F5344CB8AC3E}">
        <p14:creationId xmlns:p14="http://schemas.microsoft.com/office/powerpoint/2010/main" val="11543029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extLst>
      <p:ext uri="{BB962C8B-B14F-4D97-AF65-F5344CB8AC3E}">
        <p14:creationId xmlns:p14="http://schemas.microsoft.com/office/powerpoint/2010/main" val="3036516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ercentages">
  <p:cSld name="Percentages">
    <p:spTree>
      <p:nvGrpSpPr>
        <p:cNvPr id="1" name="Shape 103"/>
        <p:cNvGrpSpPr/>
        <p:nvPr/>
      </p:nvGrpSpPr>
      <p:grpSpPr>
        <a:xfrm>
          <a:off x="0" y="0"/>
          <a:ext cx="0" cy="0"/>
          <a:chOff x="0" y="0"/>
          <a:chExt cx="0" cy="0"/>
        </a:xfrm>
      </p:grpSpPr>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2470931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extLst>
      <p:ext uri="{BB962C8B-B14F-4D97-AF65-F5344CB8AC3E}">
        <p14:creationId xmlns:p14="http://schemas.microsoft.com/office/powerpoint/2010/main" val="3164203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4269010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42900"/>
            <a:ext cx="7772400" cy="4229100"/>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3" name="Date Placeholder 24579"/>
          <p:cNvSpPr>
            <a:spLocks noGrp="1"/>
          </p:cNvSpPr>
          <p:nvPr>
            <p:ph type="dt" sz="half" idx="10"/>
          </p:nvPr>
        </p:nvSpPr>
        <p:spPr>
          <a:xfrm>
            <a:off x="685800" y="4686300"/>
            <a:ext cx="1905000" cy="342900"/>
          </a:xfrm>
          <a:prstGeom prst="rect">
            <a:avLst/>
          </a:prstGeom>
          <a:ln/>
        </p:spPr>
        <p:txBody>
          <a:bodyPr/>
          <a:lstStyle>
            <a:lvl1pPr>
              <a:defRPr/>
            </a:lvl1pPr>
          </a:lstStyle>
          <a:p>
            <a:endParaRPr lang="en-US"/>
          </a:p>
        </p:txBody>
      </p:sp>
      <p:sp>
        <p:nvSpPr>
          <p:cNvPr id="4" name="Footer Placeholder 24580"/>
          <p:cNvSpPr>
            <a:spLocks noGrp="1"/>
          </p:cNvSpPr>
          <p:nvPr>
            <p:ph type="ftr" sz="quarter" idx="11"/>
          </p:nvPr>
        </p:nvSpPr>
        <p:spPr>
          <a:xfrm>
            <a:off x="3124200" y="4686300"/>
            <a:ext cx="2895600" cy="342900"/>
          </a:xfrm>
          <a:prstGeom prst="rect">
            <a:avLst/>
          </a:prstGeom>
          <a:ln/>
        </p:spPr>
        <p:txBody>
          <a:bodyPr/>
          <a:lstStyle>
            <a:lvl1pPr>
              <a:defRPr/>
            </a:lvl1pPr>
          </a:lstStyle>
          <a:p>
            <a:endParaRPr lang="en-US"/>
          </a:p>
        </p:txBody>
      </p:sp>
      <p:sp>
        <p:nvSpPr>
          <p:cNvPr id="5" name="Slide Number Placeholder 24581"/>
          <p:cNvSpPr>
            <a:spLocks noGrp="1"/>
          </p:cNvSpPr>
          <p:nvPr>
            <p:ph type="sldNum" sz="quarter" idx="12"/>
          </p:nvPr>
        </p:nvSpPr>
        <p:spPr>
          <a:xfrm>
            <a:off x="6553200" y="4686300"/>
            <a:ext cx="1905000" cy="342900"/>
          </a:xfrm>
          <a:prstGeom prst="rect">
            <a:avLst/>
          </a:prstGeom>
          <a:ln/>
        </p:spPr>
        <p:txBody>
          <a:bodyPr/>
          <a:lstStyle>
            <a:lvl1pPr>
              <a:defRPr/>
            </a:lvl1pPr>
          </a:lstStyle>
          <a:p>
            <a:fld id="{8554E8DB-CB0B-494B-81A5-F519A26747BC}" type="slidenum">
              <a:rPr lang="en-US" altLang="zh-CN"/>
              <a:pPr/>
              <a:t>‹#›</a:t>
            </a:fld>
            <a:endParaRPr lang="en-US" altLang="zh-CN"/>
          </a:p>
        </p:txBody>
      </p:sp>
    </p:spTree>
    <p:extLst>
      <p:ext uri="{BB962C8B-B14F-4D97-AF65-F5344CB8AC3E}">
        <p14:creationId xmlns:p14="http://schemas.microsoft.com/office/powerpoint/2010/main" val="3462943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4093A-CB59-428E-852E-3C06C102E6A0}"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5A81E-185F-4A85-8F83-DCBEF339F8A8}" type="slidenum">
              <a:rPr lang="en-US" smtClean="0"/>
              <a:t>‹#›</a:t>
            </a:fld>
            <a:endParaRPr lang="en-US"/>
          </a:p>
        </p:txBody>
      </p:sp>
    </p:spTree>
    <p:extLst>
      <p:ext uri="{BB962C8B-B14F-4D97-AF65-F5344CB8AC3E}">
        <p14:creationId xmlns:p14="http://schemas.microsoft.com/office/powerpoint/2010/main" val="139646310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54093A-CB59-428E-852E-3C06C102E6A0}"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5A81E-185F-4A85-8F83-DCBEF339F8A8}" type="slidenum">
              <a:rPr lang="en-US" smtClean="0"/>
              <a:t>‹#›</a:t>
            </a:fld>
            <a:endParaRPr lang="en-US"/>
          </a:p>
        </p:txBody>
      </p:sp>
    </p:spTree>
    <p:extLst>
      <p:ext uri="{BB962C8B-B14F-4D97-AF65-F5344CB8AC3E}">
        <p14:creationId xmlns:p14="http://schemas.microsoft.com/office/powerpoint/2010/main" val="97742598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54093A-CB59-428E-852E-3C06C102E6A0}"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45A81E-185F-4A85-8F83-DCBEF339F8A8}" type="slidenum">
              <a:rPr lang="en-US" smtClean="0"/>
              <a:t>‹#›</a:t>
            </a:fld>
            <a:endParaRPr lang="en-US"/>
          </a:p>
        </p:txBody>
      </p:sp>
    </p:spTree>
    <p:extLst>
      <p:ext uri="{BB962C8B-B14F-4D97-AF65-F5344CB8AC3E}">
        <p14:creationId xmlns:p14="http://schemas.microsoft.com/office/powerpoint/2010/main" val="1555662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54093A-CB59-428E-852E-3C06C102E6A0}" type="datetimeFigureOut">
              <a:rPr lang="en-US" smtClean="0"/>
              <a:t>8/24/2022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45A81E-185F-4A85-8F83-DCBEF339F8A8}" type="slidenum">
              <a:rPr lang="en-US" smtClean="0"/>
              <a:t>‹#›</a:t>
            </a:fld>
            <a:endParaRPr lang="en-US"/>
          </a:p>
        </p:txBody>
      </p:sp>
    </p:spTree>
    <p:extLst>
      <p:ext uri="{BB962C8B-B14F-4D97-AF65-F5344CB8AC3E}">
        <p14:creationId xmlns:p14="http://schemas.microsoft.com/office/powerpoint/2010/main" val="207669602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54093A-CB59-428E-852E-3C06C102E6A0}" type="datetimeFigureOut">
              <a:rPr lang="en-US" smtClean="0"/>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45A81E-185F-4A85-8F83-DCBEF339F8A8}" type="slidenum">
              <a:rPr lang="en-US" smtClean="0"/>
              <a:t>‹#›</a:t>
            </a:fld>
            <a:endParaRPr lang="en-US"/>
          </a:p>
        </p:txBody>
      </p:sp>
    </p:spTree>
    <p:extLst>
      <p:ext uri="{BB962C8B-B14F-4D97-AF65-F5344CB8AC3E}">
        <p14:creationId xmlns:p14="http://schemas.microsoft.com/office/powerpoint/2010/main" val="240473819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7B3D5C41-C88B-42B6-AABA-503ABFC5ECB5}" type="slidenum">
              <a:rPr lang="vi-VN" smtClean="0"/>
              <a:pPr>
                <a:defRPr/>
              </a:pPr>
              <a:t>‹#›</a:t>
            </a:fld>
            <a:endParaRPr lang="vi-VN"/>
          </a:p>
        </p:txBody>
      </p:sp>
    </p:spTree>
    <p:extLst>
      <p:ext uri="{BB962C8B-B14F-4D97-AF65-F5344CB8AC3E}">
        <p14:creationId xmlns:p14="http://schemas.microsoft.com/office/powerpoint/2010/main" val="420884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454093A-CB59-428E-852E-3C06C102E6A0}"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45A81E-185F-4A85-8F83-DCBEF339F8A8}" type="slidenum">
              <a:rPr lang="en-US" smtClean="0"/>
              <a:t>‹#›</a:t>
            </a:fld>
            <a:endParaRPr lang="en-US"/>
          </a:p>
        </p:txBody>
      </p:sp>
    </p:spTree>
    <p:extLst>
      <p:ext uri="{BB962C8B-B14F-4D97-AF65-F5344CB8AC3E}">
        <p14:creationId xmlns:p14="http://schemas.microsoft.com/office/powerpoint/2010/main" val="362715334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454093A-CB59-428E-852E-3C06C102E6A0}"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45A81E-185F-4A85-8F83-DCBEF339F8A8}" type="slidenum">
              <a:rPr lang="en-US" smtClean="0"/>
              <a:t>‹#›</a:t>
            </a:fld>
            <a:endParaRPr lang="en-US"/>
          </a:p>
        </p:txBody>
      </p:sp>
    </p:spTree>
    <p:extLst>
      <p:ext uri="{BB962C8B-B14F-4D97-AF65-F5344CB8AC3E}">
        <p14:creationId xmlns:p14="http://schemas.microsoft.com/office/powerpoint/2010/main" val="160483260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454093A-CB59-428E-852E-3C06C102E6A0}" type="datetimeFigureOut">
              <a:rPr lang="en-US" smtClean="0"/>
              <a:t>8/24/2022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245A81E-185F-4A85-8F83-DCBEF339F8A8}" type="slidenum">
              <a:rPr lang="en-US" smtClean="0"/>
              <a:t>‹#›</a:t>
            </a:fld>
            <a:endParaRPr lang="en-US"/>
          </a:p>
        </p:txBody>
      </p:sp>
    </p:spTree>
    <p:extLst>
      <p:ext uri="{BB962C8B-B14F-4D97-AF65-F5344CB8AC3E}">
        <p14:creationId xmlns:p14="http://schemas.microsoft.com/office/powerpoint/2010/main" val="242822787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90" r:id="rId12"/>
    <p:sldLayoutId id="2147483691" r:id="rId13"/>
    <p:sldLayoutId id="2147483692" r:id="rId14"/>
    <p:sldLayoutId id="2147483693" r:id="rId15"/>
    <p:sldLayoutId id="2147483694" r:id="rId16"/>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4.png"/><Relationship Id="rId7"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audio" Target="../media/audio2.wav"/><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762000" y="361950"/>
            <a:ext cx="7620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800" b="1">
                <a:latin typeface="Times New Roman" panose="02020603050405020304" pitchFamily="18" charset="0"/>
                <a:cs typeface="Times New Roman" panose="02020603050405020304" pitchFamily="18" charset="0"/>
              </a:rPr>
              <a:t>ỦY BAN NHÂN DÂN QUẬN LONG BIÊN</a:t>
            </a:r>
          </a:p>
          <a:p>
            <a:pPr algn="ctr"/>
            <a:r>
              <a:rPr lang="en-US" altLang="en-US" sz="1800" b="1">
                <a:latin typeface="Times New Roman" panose="02020603050405020304" pitchFamily="18" charset="0"/>
                <a:cs typeface="Times New Roman" panose="02020603050405020304" pitchFamily="18" charset="0"/>
              </a:rPr>
              <a:t>TRƯỜNG TIỂU HỌC ÁI MỘ B</a:t>
            </a:r>
          </a:p>
          <a:p>
            <a:pPr algn="ctr"/>
            <a:endParaRPr lang="en-US" altLang="en-US" sz="2800" b="1">
              <a:latin typeface="Times New Roman" panose="02020603050405020304" pitchFamily="18" charset="0"/>
              <a:cs typeface="Times New Roman" panose="02020603050405020304" pitchFamily="18" charset="0"/>
            </a:endParaRPr>
          </a:p>
          <a:p>
            <a:pPr algn="ctr"/>
            <a:endParaRPr lang="en-US" altLang="en-US" sz="2800" b="1">
              <a:latin typeface="Times New Roman" panose="02020603050405020304" pitchFamily="18" charset="0"/>
              <a:cs typeface="Times New Roman" panose="02020603050405020304" pitchFamily="18" charset="0"/>
            </a:endParaRPr>
          </a:p>
          <a:p>
            <a:pPr algn="ctr"/>
            <a:r>
              <a:rPr lang="en-US" altLang="en-US" sz="2800" b="1" smtClean="0">
                <a:solidFill>
                  <a:srgbClr val="FF0000"/>
                </a:solidFill>
                <a:latin typeface="Times New Roman" panose="02020603050405020304" pitchFamily="18" charset="0"/>
                <a:cs typeface="Times New Roman" panose="02020603050405020304" pitchFamily="18" charset="0"/>
              </a:rPr>
              <a:t>MÔN: KHOA HỌC</a:t>
            </a:r>
            <a:endParaRPr lang="en-US" altLang="en-US" sz="2800" b="1">
              <a:solidFill>
                <a:srgbClr val="FF0000"/>
              </a:solidFill>
              <a:latin typeface="Times New Roman" panose="02020603050405020304" pitchFamily="18" charset="0"/>
              <a:cs typeface="Times New Roman" panose="02020603050405020304" pitchFamily="18" charset="0"/>
            </a:endParaRPr>
          </a:p>
          <a:p>
            <a:pPr algn="ctr"/>
            <a:r>
              <a:rPr lang="vi-VN" altLang="en-US" sz="2800" b="1" smtClean="0">
                <a:solidFill>
                  <a:srgbClr val="FF0000"/>
                </a:solidFill>
                <a:latin typeface="Times New Roman" panose="02020603050405020304" pitchFamily="18" charset="0"/>
                <a:cs typeface="Times New Roman" panose="02020603050405020304" pitchFamily="18" charset="0"/>
              </a:rPr>
              <a:t>VAI TRÒ CỦA VI – TA – MIN, CHẤT KHOÁNG VÀ CHẤT XƠ</a:t>
            </a:r>
            <a:endParaRPr lang="vi-VN" altLang="en-US" sz="2800" b="1">
              <a:solidFill>
                <a:srgbClr val="FF0000"/>
              </a:solidFill>
              <a:latin typeface="Times New Roman" panose="02020603050405020304" pitchFamily="18" charset="0"/>
              <a:cs typeface="Times New Roman" panose="02020603050405020304" pitchFamily="18" charset="0"/>
            </a:endParaRPr>
          </a:p>
        </p:txBody>
      </p:sp>
      <p:pic>
        <p:nvPicPr>
          <p:cNvPr id="58371" name="Picture 8" descr="http://previews.123rf.com/images/yuyuyi/yuyuyi1209/yuyuyi120900222/15452353-Multicultural-children-and-banner--Stock-Vector-children-school-holding.jpg"/>
          <p:cNvPicPr>
            <a:picLocks noChangeAspect="1" noChangeArrowheads="1"/>
          </p:cNvPicPr>
          <p:nvPr/>
        </p:nvPicPr>
        <p:blipFill>
          <a:blip r:embed="rId2">
            <a:extLst>
              <a:ext uri="{28A0092B-C50C-407E-A947-70E740481C1C}">
                <a14:useLocalDpi xmlns:a14="http://schemas.microsoft.com/office/drawing/2010/main" val="0"/>
              </a:ext>
            </a:extLst>
          </a:blip>
          <a:srcRect t="49277"/>
          <a:stretch>
            <a:fillRect/>
          </a:stretch>
        </p:blipFill>
        <p:spPr bwMode="auto">
          <a:xfrm>
            <a:off x="609600" y="3571875"/>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0823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743200" y="8191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MỞ RỘNG</a:t>
            </a:r>
            <a:endParaRPr lang="en-US" sz="4400" b="1" cap="none" spc="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nl-NL" sz="2400" b="1">
                <a:solidFill>
                  <a:srgbClr val="0000CC"/>
                </a:solidFill>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Nhóm thức ăn chứa nhiều chất bột đường như sắn, khoai lang, khoai tây… cũng chứa nhiều chất xơ.</a:t>
            </a:r>
            <a:endParaRPr lang="en-US" sz="2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a16="http://schemas.microsoft.com/office/drawing/2014/main" id="{0FC4A381-9CA8-4800-B201-7F024E6946BE}"/>
              </a:ext>
            </a:extLst>
          </p:cNvPr>
          <p:cNvSpPr/>
          <p:nvPr/>
        </p:nvSpPr>
        <p:spPr>
          <a:xfrm>
            <a:off x="1143000" y="906240"/>
            <a:ext cx="7010400" cy="152400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a:solidFill>
                  <a:srgbClr val="FF0000"/>
                </a:solidFill>
                <a:latin typeface="Times New Roman" panose="02020603050405020304" pitchFamily="18" charset="0"/>
                <a:cs typeface="Times New Roman" panose="02020603050405020304" pitchFamily="18" charset="0"/>
              </a:rPr>
              <a:t>.</a:t>
            </a:r>
            <a:endParaRPr lang="en-US">
              <a:solidFill>
                <a:srgbClr val="FF0000"/>
              </a:solidFill>
              <a:latin typeface="Times New Roman" panose="02020603050405020304" pitchFamily="18" charset="0"/>
              <a:cs typeface="Times New Roman" panose="02020603050405020304" pitchFamily="18" charset="0"/>
            </a:endParaRPr>
          </a:p>
          <a:p>
            <a:endParaRPr lang="vi-VN">
              <a:latin typeface="Times New Roman" panose="02020603050405020304" pitchFamily="18" charset="0"/>
              <a:cs typeface="Times New Roman" panose="02020603050405020304" pitchFamily="18" charset="0"/>
            </a:endParaRPr>
          </a:p>
        </p:txBody>
      </p:sp>
      <p:sp>
        <p:nvSpPr>
          <p:cNvPr id="18" name="Rectangle: Rounded Corners 22">
            <a:extLst>
              <a:ext uri="{FF2B5EF4-FFF2-40B4-BE49-F238E27FC236}">
                <a16:creationId xmlns:a16="http://schemas.microsoft.com/office/drawing/2014/main" id="{C75F9EF8-FA75-4284-9B32-A058F472DA4C}"/>
              </a:ext>
            </a:extLst>
          </p:cNvPr>
          <p:cNvSpPr/>
          <p:nvPr/>
        </p:nvSpPr>
        <p:spPr>
          <a:xfrm>
            <a:off x="1143000" y="2582640"/>
            <a:ext cx="7086600" cy="91723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solidFill>
                  <a:srgbClr val="FF0000"/>
                </a:solidFill>
                <a:latin typeface="Times New Roman" panose="02020603050405020304" pitchFamily="18" charset="0"/>
                <a:cs typeface="Times New Roman" panose="02020603050405020304" pitchFamily="18" charset="0"/>
              </a:rPr>
              <a:t> </a:t>
            </a:r>
            <a:endParaRPr lang="vi-VN" i="1" dirty="0">
              <a:solidFill>
                <a:srgbClr val="FF0000"/>
              </a:solidFill>
              <a:latin typeface="Times New Roman" panose="02020603050405020304" pitchFamily="18" charset="0"/>
              <a:cs typeface="Times New Roman" panose="02020603050405020304" pitchFamily="18" charset="0"/>
            </a:endParaRPr>
          </a:p>
        </p:txBody>
      </p:sp>
      <p:sp>
        <p:nvSpPr>
          <p:cNvPr id="23" name="Rectangle: Rounded Corners 29">
            <a:extLst>
              <a:ext uri="{FF2B5EF4-FFF2-40B4-BE49-F238E27FC236}">
                <a16:creationId xmlns:a16="http://schemas.microsoft.com/office/drawing/2014/main" id="{90261F55-FCEE-4E62-8B1F-00DC53C76233}"/>
              </a:ext>
            </a:extLst>
          </p:cNvPr>
          <p:cNvSpPr/>
          <p:nvPr/>
        </p:nvSpPr>
        <p:spPr>
          <a:xfrm>
            <a:off x="1066800" y="3696730"/>
            <a:ext cx="7086600" cy="917234"/>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FF0000"/>
                </a:solidFill>
                <a:latin typeface="Times New Roman" panose="02020603050405020304" pitchFamily="18" charset="0"/>
                <a:cs typeface="Times New Roman" panose="02020603050405020304" pitchFamily="18" charset="0"/>
              </a:rPr>
              <a:t> </a:t>
            </a:r>
            <a:endParaRPr lang="vi-VN" dirty="0">
              <a:solidFill>
                <a:srgbClr val="FF000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1981200" y="274864"/>
            <a:ext cx="54102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YÊU CẦU CẦN ĐẠT</a:t>
            </a:r>
            <a:endParaRPr lang="en-US" sz="3600" b="1" cap="none" spc="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35841" name="Rectangle 1"/>
          <p:cNvSpPr>
            <a:spLocks noChangeArrowheads="1"/>
          </p:cNvSpPr>
          <p:nvPr/>
        </p:nvSpPr>
        <p:spPr bwMode="auto">
          <a:xfrm>
            <a:off x="1295400" y="1287240"/>
            <a:ext cx="6629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vi-VN" altLang="en-US" sz="2000" b="1" smtClean="0">
                <a:solidFill>
                  <a:srgbClr val="0000FF"/>
                </a:solidFill>
                <a:latin typeface="Times New Roman" pitchFamily="18" charset="0"/>
                <a:ea typeface="Times New Roman" pitchFamily="18" charset="0"/>
                <a:cs typeface="Times New Roman" pitchFamily="18" charset="0"/>
              </a:rPr>
              <a:t>+ </a:t>
            </a:r>
            <a:r>
              <a:rPr lang="en-US" sz="2000" b="1" smtClean="0">
                <a:solidFill>
                  <a:srgbClr val="0000FF"/>
                </a:solidFill>
                <a:latin typeface="Times New Roman" pitchFamily="18" charset="0"/>
                <a:ea typeface="Times New Roman" pitchFamily="18" charset="0"/>
                <a:cs typeface="Times New Roman" pitchFamily="18" charset="0"/>
              </a:rPr>
              <a:t>Nêu được tên của 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p>
        </p:txBody>
      </p:sp>
      <p:sp>
        <p:nvSpPr>
          <p:cNvPr id="35842" name="Rectangle 2"/>
          <p:cNvSpPr>
            <a:spLocks noChangeArrowheads="1"/>
          </p:cNvSpPr>
          <p:nvPr/>
        </p:nvSpPr>
        <p:spPr bwMode="auto">
          <a:xfrm>
            <a:off x="1295400" y="2673485"/>
            <a:ext cx="6858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en-US" altLang="en-US" sz="2000" b="1" smtClean="0">
                <a:solidFill>
                  <a:srgbClr val="0000FF"/>
                </a:solidFill>
                <a:latin typeface="Times New Roman" pitchFamily="18" charset="0"/>
                <a:ea typeface="Times New Roman" pitchFamily="18" charset="0"/>
                <a:cs typeface="Times New Roman" pitchFamily="18" charset="0"/>
              </a:rPr>
              <a:t>+ </a:t>
            </a:r>
            <a:r>
              <a:rPr lang="vi-VN" altLang="en-US" sz="2000" b="1" smtClean="0">
                <a:solidFill>
                  <a:srgbClr val="0000FF"/>
                </a:solidFill>
                <a:latin typeface="Times New Roman" pitchFamily="18" charset="0"/>
                <a:ea typeface="Times New Roman" pitchFamily="18" charset="0"/>
                <a:cs typeface="Times New Roman" pitchFamily="18" charset="0"/>
              </a:rPr>
              <a:t>Nêu được vai trò của </a:t>
            </a:r>
            <a:r>
              <a:rPr lang="en-US" sz="2000" b="1" smtClean="0">
                <a:solidFill>
                  <a:srgbClr val="0000FF"/>
                </a:solidFill>
                <a:latin typeface="Times New Roman" pitchFamily="18" charset="0"/>
                <a:ea typeface="Times New Roman" pitchFamily="18" charset="0"/>
                <a:cs typeface="Times New Roman" pitchFamily="18" charset="0"/>
              </a:rPr>
              <a:t>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endParaRPr lang="pt-BR" sz="2000" b="1" dirty="0">
              <a:solidFill>
                <a:srgbClr val="0000FF"/>
              </a:solidFill>
              <a:latin typeface="Times New Roman" pitchFamily="18" charset="0"/>
              <a:ea typeface="Times New Roman" pitchFamily="18" charset="0"/>
              <a:cs typeface="Times New Roman" pitchFamily="18" charset="0"/>
            </a:endParaRPr>
          </a:p>
        </p:txBody>
      </p:sp>
      <p:sp>
        <p:nvSpPr>
          <p:cNvPr id="35843" name="Rectangle 3"/>
          <p:cNvSpPr>
            <a:spLocks noChangeArrowheads="1"/>
          </p:cNvSpPr>
          <p:nvPr/>
        </p:nvSpPr>
        <p:spPr bwMode="auto">
          <a:xfrm>
            <a:off x="1219200" y="3878040"/>
            <a:ext cx="6705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74638" algn="just" fontAlgn="base">
              <a:spcBef>
                <a:spcPct val="0"/>
              </a:spcBef>
              <a:spcAft>
                <a:spcPct val="0"/>
              </a:spcAft>
              <a:buClrTx/>
            </a:pPr>
            <a:r>
              <a:rPr lang="nl-NL" sz="20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Biết nguồn gốc các loại thức ăn</a:t>
            </a:r>
            <a:endParaRPr lang="nl-NL" sz="2000" b="1" dirty="0">
              <a:solidFill>
                <a:srgbClr val="0000FF"/>
              </a:solidFill>
              <a:latin typeface="Times New Roman" panose="02020603050405020304" pitchFamily="18" charset="0"/>
              <a:cs typeface="Times New Roman" panose="02020603050405020304" pitchFamily="18" charset="0"/>
            </a:endParaRPr>
          </a:p>
        </p:txBody>
      </p:sp>
      <p:pic>
        <p:nvPicPr>
          <p:cNvPr id="9" name="Picture 8" descr="DAU TICH.png"/>
          <p:cNvPicPr>
            <a:picLocks noChangeAspect="1"/>
          </p:cNvPicPr>
          <p:nvPr/>
        </p:nvPicPr>
        <p:blipFill>
          <a:blip r:embed="rId2">
            <a:clrChange>
              <a:clrFrom>
                <a:srgbClr val="FFFFFF"/>
              </a:clrFrom>
              <a:clrTo>
                <a:srgbClr val="FFFFFF">
                  <a:alpha val="0"/>
                </a:srgbClr>
              </a:clrTo>
            </a:clrChange>
          </a:blip>
          <a:stretch>
            <a:fillRect/>
          </a:stretch>
        </p:blipFill>
        <p:spPr>
          <a:xfrm>
            <a:off x="7696200" y="971550"/>
            <a:ext cx="1071563" cy="1071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819400" y="15049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2</a:t>
            </a:r>
            <a:endParaRPr>
              <a:latin typeface="Times New Roman" pitchFamily="18" charset="0"/>
              <a:cs typeface="Times New Roman" pitchFamily="18" charset="0"/>
            </a:endParaRPr>
          </a:p>
        </p:txBody>
      </p:sp>
      <p:sp>
        <p:nvSpPr>
          <p:cNvPr id="5" name="Google Shape;214;p32"/>
          <p:cNvSpPr txBox="1">
            <a:spLocks noGrp="1"/>
          </p:cNvSpPr>
          <p:nvPr>
            <p:ph type="title" idx="2"/>
          </p:nvPr>
        </p:nvSpPr>
        <p:spPr>
          <a:xfrm>
            <a:off x="2286000" y="2495550"/>
            <a:ext cx="4724400" cy="167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smtClean="0">
                <a:solidFill>
                  <a:srgbClr val="FF0000"/>
                </a:solidFill>
                <a:latin typeface="Times New Roman" pitchFamily="18" charset="0"/>
                <a:cs typeface="Times New Roman" pitchFamily="18" charset="0"/>
              </a:rPr>
              <a:t>Vai trò của Vi – ta – min, chất khoáng và chất xơ</a:t>
            </a:r>
            <a:endParaRPr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smtClean="0">
                <a:solidFill>
                  <a:srgbClr val="0000CC"/>
                </a:solidFill>
                <a:latin typeface="Times New Roman" pitchFamily="18" charset="0"/>
                <a:cs typeface="Times New Roman" pitchFamily="18" charset="0"/>
              </a:rPr>
              <a:t>Đọc mục Bạn cần biết trả lời các câu hỏi:</a:t>
            </a:r>
            <a:endParaRPr sz="2000">
              <a:solidFill>
                <a:srgbClr val="0000CC"/>
              </a:solidFill>
              <a:latin typeface="Times New Roman" pitchFamily="18" charset="0"/>
              <a:cs typeface="Times New Roman" pitchFamily="18" charset="0"/>
            </a:endParaRPr>
          </a:p>
        </p:txBody>
      </p:sp>
      <p:sp>
        <p:nvSpPr>
          <p:cNvPr id="10" name="Google Shape;221;p33"/>
          <p:cNvSpPr txBox="1">
            <a:spLocks/>
          </p:cNvSpPr>
          <p:nvPr/>
        </p:nvSpPr>
        <p:spPr>
          <a:xfrm>
            <a:off x="609600" y="895350"/>
            <a:ext cx="3722075" cy="3483438"/>
          </a:xfrm>
          <a:prstGeom prst="rect">
            <a:avLst/>
          </a:prstGeom>
          <a:noFill/>
          <a:ln>
            <a:noFill/>
          </a:ln>
        </p:spPr>
        <p:txBody>
          <a:bodyPr spcFirstLastPara="1" wrap="square" lIns="91425" tIns="91425" rIns="91425" bIns="91425" anchor="t" anchorCtr="0">
            <a:noAutofit/>
          </a:bodyPr>
          <a:lstStyle/>
          <a:p>
            <a:pPr marL="457200" indent="-457200" algn="just">
              <a:buAutoNum type="arabicPeriod"/>
            </a:pPr>
            <a:r>
              <a:rPr lang="en-US" sz="2000" b="1">
                <a:solidFill>
                  <a:srgbClr val="FF0000"/>
                </a:solidFill>
                <a:latin typeface="Times New Roman" pitchFamily="18" charset="0"/>
                <a:cs typeface="Times New Roman" pitchFamily="18" charset="0"/>
              </a:rPr>
              <a:t>Kể tên </a:t>
            </a:r>
            <a:r>
              <a:rPr lang="en-US" sz="2000" b="1" smtClean="0">
                <a:solidFill>
                  <a:srgbClr val="FF0000"/>
                </a:solidFill>
                <a:latin typeface="Times New Roman" pitchFamily="18" charset="0"/>
                <a:cs typeface="Times New Roman" pitchFamily="18" charset="0"/>
              </a:rPr>
              <a:t>một số vi – ta – min, chất khoáng  mà em biết?</a:t>
            </a:r>
            <a:endParaRPr lang="en-US" sz="2000" b="1">
              <a:solidFill>
                <a:srgbClr val="FF0000"/>
              </a:solidFill>
              <a:latin typeface="Times New Roman" pitchFamily="18" charset="0"/>
              <a:cs typeface="Times New Roman" pitchFamily="18" charset="0"/>
            </a:endParaRPr>
          </a:p>
          <a:p>
            <a:pPr marL="457200" indent="-457200" algn="just">
              <a:buAutoNum type="arabicPeriod"/>
            </a:pPr>
            <a:r>
              <a:rPr lang="en-US" sz="2000" b="1" smtClean="0">
                <a:solidFill>
                  <a:srgbClr val="FF0000"/>
                </a:solidFill>
                <a:latin typeface="Times New Roman" pitchFamily="18" charset="0"/>
                <a:cs typeface="Times New Roman" pitchFamily="18" charset="0"/>
              </a:rPr>
              <a:t>Nêu vai trò của các loại vi – ta – min, chất khoáng đó?</a:t>
            </a:r>
            <a:endParaRPr lang="en-US" sz="2000" b="1">
              <a:solidFill>
                <a:srgbClr val="FF0000"/>
              </a:solidFill>
              <a:latin typeface="Times New Roman" pitchFamily="18" charset="0"/>
              <a:cs typeface="Times New Roman" pitchFamily="18" charset="0"/>
            </a:endParaRPr>
          </a:p>
          <a:p>
            <a:pPr marL="457200" indent="-457200" algn="just">
              <a:buAutoNum type="arabicPeriod"/>
            </a:pPr>
            <a:r>
              <a:rPr lang="en-US" sz="2000" b="1" smtClean="0">
                <a:solidFill>
                  <a:srgbClr val="FF0000"/>
                </a:solidFill>
                <a:latin typeface="Times New Roman" pitchFamily="18" charset="0"/>
                <a:cs typeface="Times New Roman" pitchFamily="18" charset="0"/>
              </a:rPr>
              <a:t>Thức ăn chứa nhiều vi – ta – min, chất xơ có vai trò gì đối với cơ thể?</a:t>
            </a:r>
          </a:p>
          <a:p>
            <a:pPr marL="457200" indent="-457200" algn="just">
              <a:buAutoNum type="arabicPeriod"/>
            </a:pPr>
            <a:r>
              <a:rPr lang="en-US" sz="2000" b="1" smtClean="0">
                <a:solidFill>
                  <a:srgbClr val="FF0000"/>
                </a:solidFill>
                <a:latin typeface="Times New Roman" pitchFamily="18" charset="0"/>
                <a:cs typeface="Times New Roman" pitchFamily="18" charset="0"/>
              </a:rPr>
              <a:t>Nếu thiếu vi – ta – min, chất khoáng và chất xơ cơ thể sẽ ra sao?</a:t>
            </a:r>
            <a:endParaRPr lang="en-US" sz="2000" b="1">
              <a:solidFill>
                <a:srgbClr val="FF0000"/>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4574931" y="438150"/>
            <a:ext cx="4035669" cy="2057400"/>
          </a:xfrm>
          <a:prstGeom prst="rect">
            <a:avLst/>
          </a:prstGeom>
          <a:noFill/>
          <a:ln w="9525">
            <a:noFill/>
            <a:miter lim="800000"/>
            <a:headEnd/>
            <a:tailEnd/>
          </a:ln>
          <a:effectLst/>
        </p:spPr>
      </p:pic>
      <p:pic>
        <p:nvPicPr>
          <p:cNvPr id="13" name="Picture 4" descr="Premium Vector | Happy cute little kid girl with idea lamp sig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228600" y="3181350"/>
            <a:ext cx="1958936" cy="2190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CC"/>
                </a:solidFill>
                <a:latin typeface="Times New Roman" pitchFamily="18" charset="0"/>
                <a:cs typeface="Times New Roman" pitchFamily="18" charset="0"/>
              </a:rPr>
              <a:t>Quan sát hình minh họa trả lời câu hỏi:</a:t>
            </a:r>
            <a:endParaRPr sz="2400">
              <a:solidFill>
                <a:srgbClr val="0000CC"/>
              </a:solidFill>
              <a:latin typeface="Times New Roman" pitchFamily="18" charset="0"/>
              <a:cs typeface="Times New Roman" pitchFamily="18" charset="0"/>
            </a:endParaRPr>
          </a:p>
        </p:txBody>
      </p:sp>
      <p:sp>
        <p:nvSpPr>
          <p:cNvPr id="10" name="Google Shape;221;p33"/>
          <p:cNvSpPr txBox="1">
            <a:spLocks/>
          </p:cNvSpPr>
          <p:nvPr/>
        </p:nvSpPr>
        <p:spPr>
          <a:xfrm>
            <a:off x="609600" y="1047750"/>
            <a:ext cx="3722075" cy="3712038"/>
          </a:xfrm>
          <a:prstGeom prst="rect">
            <a:avLst/>
          </a:prstGeom>
          <a:noFill/>
          <a:ln>
            <a:noFill/>
          </a:ln>
        </p:spPr>
        <p:txBody>
          <a:bodyPr spcFirstLastPara="1" wrap="square" lIns="91425" tIns="91425" rIns="91425" bIns="91425" anchor="t" anchorCtr="0">
            <a:noAutofit/>
          </a:bodyPr>
          <a:lstStyle/>
          <a:p>
            <a:pPr marL="457200" indent="-457200" algn="just">
              <a:buAutoNum type="arabicPeriod"/>
            </a:pPr>
            <a:r>
              <a:rPr lang="en-US" sz="2000" b="1" smtClean="0">
                <a:solidFill>
                  <a:srgbClr val="FF0000"/>
                </a:solidFill>
                <a:latin typeface="Times New Roman" pitchFamily="18" charset="0"/>
                <a:cs typeface="Times New Roman" pitchFamily="18" charset="0"/>
              </a:rPr>
              <a:t>Kể tên một số vi – ta – min, chất khoáng  mà em biết?</a:t>
            </a:r>
          </a:p>
          <a:p>
            <a:pPr marL="457200" indent="-457200" algn="just"/>
            <a:r>
              <a:rPr lang="en-US" sz="2000" b="1" smtClean="0">
                <a:solidFill>
                  <a:srgbClr val="FF0000"/>
                </a:solidFill>
                <a:latin typeface="Times New Roman" pitchFamily="18" charset="0"/>
                <a:cs typeface="Times New Roman" pitchFamily="18" charset="0"/>
              </a:rPr>
              <a:t>2. Nêu vai trò của các loại vi – ta – min, chất khoáng đó?</a:t>
            </a:r>
          </a:p>
          <a:p>
            <a:pPr marL="457200" indent="-457200" algn="just"/>
            <a:r>
              <a:rPr lang="en-US" sz="2000" b="1" smtClean="0">
                <a:solidFill>
                  <a:srgbClr val="FF0000"/>
                </a:solidFill>
                <a:latin typeface="Times New Roman" pitchFamily="18" charset="0"/>
                <a:cs typeface="Times New Roman" pitchFamily="18" charset="0"/>
              </a:rPr>
              <a:t>3. Thức ăn chứa nhiều vi – ta – min, chất xơ có vai trò gì đối với cơ thể?</a:t>
            </a:r>
          </a:p>
          <a:p>
            <a:pPr marL="457200" indent="-457200" algn="just"/>
            <a:endParaRPr lang="en-US" sz="2000" b="1" smtClean="0">
              <a:solidFill>
                <a:srgbClr val="FF0000"/>
              </a:solidFill>
              <a:latin typeface="Times New Roman" pitchFamily="18" charset="0"/>
              <a:cs typeface="Times New Roman" pitchFamily="18" charset="0"/>
            </a:endParaRPr>
          </a:p>
          <a:p>
            <a:pPr marL="457200" indent="-457200" algn="just"/>
            <a:r>
              <a:rPr lang="en-US" sz="2000" b="1" smtClean="0">
                <a:solidFill>
                  <a:srgbClr val="FF0000"/>
                </a:solidFill>
                <a:latin typeface="Times New Roman" pitchFamily="18" charset="0"/>
                <a:cs typeface="Times New Roman" pitchFamily="18" charset="0"/>
              </a:rPr>
              <a:t>4. Nếu thiếu vi – ta – min, chất khoáng và chất xơ cơ thể sẽ ra sao?</a:t>
            </a:r>
          </a:p>
          <a:p>
            <a:pPr marL="457200" indent="-457200" algn="just"/>
            <a:endParaRPr lang="en-US" sz="2000" b="1">
              <a:solidFill>
                <a:srgbClr val="FF0000"/>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Google Shape;228;p33"/>
          <p:cNvPicPr preferRelativeResize="0"/>
          <p:nvPr/>
        </p:nvPicPr>
        <p:blipFill>
          <a:blip r:embed="rId3">
            <a:alphaModFix amt="80000"/>
          </a:blip>
          <a:stretch>
            <a:fillRect/>
          </a:stretch>
        </p:blipFill>
        <p:spPr>
          <a:xfrm rot="20379809" flipV="1">
            <a:off x="4430416" y="742519"/>
            <a:ext cx="543334" cy="598214"/>
          </a:xfrm>
          <a:prstGeom prst="rect">
            <a:avLst/>
          </a:prstGeom>
          <a:noFill/>
          <a:ln>
            <a:noFill/>
          </a:ln>
        </p:spPr>
      </p:pic>
      <p:sp>
        <p:nvSpPr>
          <p:cNvPr id="14" name="TextBox 13"/>
          <p:cNvSpPr txBox="1"/>
          <p:nvPr/>
        </p:nvSpPr>
        <p:spPr>
          <a:xfrm>
            <a:off x="5029200" y="666750"/>
            <a:ext cx="3733800" cy="584775"/>
          </a:xfrm>
          <a:prstGeom prst="rect">
            <a:avLst/>
          </a:prstGeom>
          <a:solidFill>
            <a:srgbClr val="FFCCFF"/>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1600" b="1" smtClean="0">
                <a:solidFill>
                  <a:srgbClr val="0000CC"/>
                </a:solidFill>
                <a:latin typeface="Times New Roman" pitchFamily="18" charset="0"/>
                <a:cs typeface="Times New Roman" pitchFamily="18" charset="0"/>
              </a:rPr>
              <a:t>Vi ta min A, B, C, D; Chất khoáng Can – xi, sắt, phốt pho</a:t>
            </a:r>
            <a:endParaRPr lang="en-US" sz="1050">
              <a:solidFill>
                <a:srgbClr val="0000CC"/>
              </a:solidFill>
            </a:endParaRPr>
          </a:p>
        </p:txBody>
      </p:sp>
      <p:sp>
        <p:nvSpPr>
          <p:cNvPr id="17" name="TextBox 16"/>
          <p:cNvSpPr txBox="1"/>
          <p:nvPr/>
        </p:nvSpPr>
        <p:spPr>
          <a:xfrm>
            <a:off x="5029200" y="1385202"/>
            <a:ext cx="3733800" cy="1323439"/>
          </a:xfrm>
          <a:prstGeom prst="rect">
            <a:avLst/>
          </a:prstGeom>
          <a:solidFill>
            <a:srgbClr val="FFCCFF"/>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1600" b="1" smtClean="0">
                <a:solidFill>
                  <a:srgbClr val="0000CC"/>
                </a:solidFill>
                <a:latin typeface="Times New Roman" pitchFamily="18" charset="0"/>
                <a:cs typeface="Times New Roman" pitchFamily="18" charset="0"/>
              </a:rPr>
              <a:t>Vi ta min A giúp sáng mắt, Vi ta min D giúp xương cứng; Vi ta min C chống chảy máu chân răng…; Can xi chống bệnh còi xương; Sắt tạo máu cho cơ thể…</a:t>
            </a:r>
            <a:endParaRPr lang="en-US" sz="1100">
              <a:solidFill>
                <a:srgbClr val="0000CC"/>
              </a:solidFill>
            </a:endParaRPr>
          </a:p>
        </p:txBody>
      </p:sp>
      <p:pic>
        <p:nvPicPr>
          <p:cNvPr id="18" name="Google Shape;228;p33"/>
          <p:cNvPicPr preferRelativeResize="0"/>
          <p:nvPr/>
        </p:nvPicPr>
        <p:blipFill>
          <a:blip r:embed="rId3">
            <a:alphaModFix amt="80000"/>
          </a:blip>
          <a:stretch>
            <a:fillRect/>
          </a:stretch>
        </p:blipFill>
        <p:spPr>
          <a:xfrm rot="20379809" flipV="1">
            <a:off x="4351111" y="1826635"/>
            <a:ext cx="642980" cy="598214"/>
          </a:xfrm>
          <a:prstGeom prst="rect">
            <a:avLst/>
          </a:prstGeom>
          <a:noFill/>
          <a:ln>
            <a:noFill/>
          </a:ln>
        </p:spPr>
      </p:pic>
      <p:sp>
        <p:nvSpPr>
          <p:cNvPr id="19" name="TextBox 18"/>
          <p:cNvSpPr txBox="1"/>
          <p:nvPr/>
        </p:nvSpPr>
        <p:spPr>
          <a:xfrm>
            <a:off x="4996546" y="4171950"/>
            <a:ext cx="3810000" cy="584775"/>
          </a:xfrm>
          <a:prstGeom prst="rect">
            <a:avLst/>
          </a:prstGeom>
          <a:solidFill>
            <a:srgbClr val="FFCCFF"/>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1600" b="1" smtClean="0">
                <a:solidFill>
                  <a:srgbClr val="0000CC"/>
                </a:solidFill>
                <a:latin typeface="Times New Roman" pitchFamily="18" charset="0"/>
                <a:cs typeface="Times New Roman" pitchFamily="18" charset="0"/>
              </a:rPr>
              <a:t>Nếu thiếu vi ta min, chất khoáng cơ thể sẽ bị bệnh. </a:t>
            </a:r>
            <a:endParaRPr lang="en-US" sz="1050">
              <a:solidFill>
                <a:srgbClr val="0000CC"/>
              </a:solidFill>
            </a:endParaRPr>
          </a:p>
        </p:txBody>
      </p:sp>
      <p:pic>
        <p:nvPicPr>
          <p:cNvPr id="20" name="Google Shape;228;p33"/>
          <p:cNvPicPr preferRelativeResize="0"/>
          <p:nvPr/>
        </p:nvPicPr>
        <p:blipFill>
          <a:blip r:embed="rId3">
            <a:alphaModFix amt="80000"/>
          </a:blip>
          <a:stretch>
            <a:fillRect/>
          </a:stretch>
        </p:blipFill>
        <p:spPr>
          <a:xfrm rot="20379809" flipV="1">
            <a:off x="4274910" y="3884034"/>
            <a:ext cx="642980" cy="598214"/>
          </a:xfrm>
          <a:prstGeom prst="rect">
            <a:avLst/>
          </a:prstGeom>
          <a:noFill/>
          <a:ln>
            <a:noFill/>
          </a:ln>
        </p:spPr>
      </p:pic>
      <p:sp>
        <p:nvSpPr>
          <p:cNvPr id="21" name="TextBox 20"/>
          <p:cNvSpPr txBox="1"/>
          <p:nvPr/>
        </p:nvSpPr>
        <p:spPr>
          <a:xfrm>
            <a:off x="4974772" y="2778574"/>
            <a:ext cx="3810000" cy="1323439"/>
          </a:xfrm>
          <a:prstGeom prst="rect">
            <a:avLst/>
          </a:prstGeom>
          <a:solidFill>
            <a:srgbClr val="FFCCFF"/>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1600" b="1">
                <a:solidFill>
                  <a:srgbClr val="0000CC"/>
                </a:solidFill>
                <a:latin typeface="Times New Roman" pitchFamily="18" charset="0"/>
                <a:cs typeface="Times New Roman" pitchFamily="18" charset="0"/>
              </a:rPr>
              <a:t>Thức ăn chứa nhiều </a:t>
            </a:r>
            <a:r>
              <a:rPr lang="en-US" sz="1600" b="1" smtClean="0">
                <a:solidFill>
                  <a:srgbClr val="0000CC"/>
                </a:solidFill>
                <a:latin typeface="Times New Roman" pitchFamily="18" charset="0"/>
                <a:cs typeface="Times New Roman" pitchFamily="18" charset="0"/>
              </a:rPr>
              <a:t> vi ta min rất cần thiết cho hoạt động sống của cơ thể; chất khoáng tham gia vào việc xây dựng cơ thể; Chất xơ đảm bảo hoạt động bình thường của bộ máy tiêu hóa.</a:t>
            </a:r>
            <a:endParaRPr lang="en-US" sz="1050">
              <a:solidFill>
                <a:srgbClr val="0000CC"/>
              </a:solidFill>
            </a:endParaRPr>
          </a:p>
        </p:txBody>
      </p:sp>
      <p:pic>
        <p:nvPicPr>
          <p:cNvPr id="22" name="Google Shape;228;p33"/>
          <p:cNvPicPr preferRelativeResize="0"/>
          <p:nvPr/>
        </p:nvPicPr>
        <p:blipFill>
          <a:blip r:embed="rId3">
            <a:alphaModFix amt="80000"/>
          </a:blip>
          <a:stretch>
            <a:fillRect/>
          </a:stretch>
        </p:blipFill>
        <p:spPr>
          <a:xfrm rot="20379809" flipV="1">
            <a:off x="4274911" y="2664835"/>
            <a:ext cx="642980" cy="5982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1143000" y="666750"/>
            <a:ext cx="7282536" cy="3886200"/>
          </a:xfrm>
        </p:spPr>
        <p:txBody>
          <a:bodyPr/>
          <a:lstStyle/>
          <a:p>
            <a:pPr algn="l" eaLnBrk="0" hangingPunct="0"/>
            <a:r>
              <a:rPr lang="en-US" altLang="en-US" sz="3600" b="1" smtClean="0">
                <a:solidFill>
                  <a:srgbClr val="FF0000"/>
                </a:solidFill>
                <a:latin typeface="Times New Roman" pitchFamily="18" charset="0"/>
                <a:cs typeface="Times New Roman" pitchFamily="18" charset="0"/>
              </a:rPr>
              <a:t>Kết luận:</a:t>
            </a:r>
            <a:r>
              <a:rPr lang="en-US" altLang="en-US" sz="3600" smtClean="0">
                <a:solidFill>
                  <a:srgbClr val="0000CC"/>
                </a:solidFill>
                <a:latin typeface="Times New Roman" pitchFamily="18" charset="0"/>
                <a:cs typeface="Times New Roman" pitchFamily="18" charset="0"/>
              </a:rPr>
              <a:t/>
            </a:r>
            <a:br>
              <a:rPr lang="en-US" altLang="en-US" sz="3600" smtClean="0">
                <a:solidFill>
                  <a:srgbClr val="0000CC"/>
                </a:solidFill>
                <a:latin typeface="Times New Roman" pitchFamily="18" charset="0"/>
                <a:cs typeface="Times New Roman" pitchFamily="18" charset="0"/>
              </a:rPr>
            </a:br>
            <a:r>
              <a:rPr lang="en-US" altLang="zh-CN" sz="2000" b="1" smtClean="0">
                <a:solidFill>
                  <a:srgbClr val="0000FF"/>
                </a:solidFill>
                <a:latin typeface="Times New Roman" pitchFamily="18" charset="0"/>
                <a:ea typeface="SimSun" pitchFamily="2" charset="-122"/>
                <a:cs typeface="Times New Roman" pitchFamily="18" charset="0"/>
              </a:rPr>
              <a:t> </a:t>
            </a:r>
            <a:r>
              <a:rPr lang="en-US" altLang="zh-CN" sz="2000" b="1" smtClean="0">
                <a:solidFill>
                  <a:srgbClr val="0000FF"/>
                </a:solidFill>
                <a:latin typeface="Times New Roman" pitchFamily="18" charset="0"/>
                <a:ea typeface="SimSun" pitchFamily="2" charset="-122"/>
                <a:cs typeface="Times New Roman" pitchFamily="18" charset="0"/>
              </a:rPr>
              <a:t>- Vi-ta-min không tham gia trực tiếp vào việc xây dựng cơ thể hay cung cấp năng lượng cho cơ thể hoạt động. Nhưng chúng lại rất cần cho hoạt động sống của cơ thể. Nếu thiếu vi-ta-min cơ thể sẽ bị bệnh.</a:t>
            </a:r>
            <a:br>
              <a:rPr lang="en-US" altLang="zh-CN" sz="2000" b="1" smtClean="0">
                <a:solidFill>
                  <a:srgbClr val="0000FF"/>
                </a:solidFill>
                <a:latin typeface="Times New Roman" pitchFamily="18" charset="0"/>
                <a:ea typeface="SimSun" pitchFamily="2" charset="-122"/>
                <a:cs typeface="Times New Roman" pitchFamily="18" charset="0"/>
              </a:rPr>
            </a:br>
            <a:r>
              <a:rPr lang="en-US" altLang="zh-CN" sz="2000" b="1" smtClean="0">
                <a:solidFill>
                  <a:srgbClr val="0000FF"/>
                </a:solidFill>
                <a:latin typeface="Times New Roman" pitchFamily="18" charset="0"/>
                <a:ea typeface="SimSun" pitchFamily="2" charset="-122"/>
                <a:cs typeface="Times New Roman" pitchFamily="18" charset="0"/>
              </a:rPr>
              <a:t>- Một số chất khoáng như sắt, canxi tham gia vào việc xây dựng cơ thể. Một số chất khoáng khác cơ thể chỉ cần một lượng nhỏ để tạo ra các men thúc đẩy và điều khiển hoạt động sống.Nếu thiếu các chất khoáng cơ thể sẽ bị bệnh</a:t>
            </a:r>
            <a:br>
              <a:rPr lang="en-US" altLang="zh-CN" sz="2000" b="1" smtClean="0">
                <a:solidFill>
                  <a:srgbClr val="0000FF"/>
                </a:solidFill>
                <a:latin typeface="Times New Roman" pitchFamily="18" charset="0"/>
                <a:ea typeface="SimSun" pitchFamily="2" charset="-122"/>
                <a:cs typeface="Times New Roman" pitchFamily="18" charset="0"/>
              </a:rPr>
            </a:br>
            <a:r>
              <a:rPr lang="en-US" altLang="zh-CN" sz="2000" b="1" smtClean="0">
                <a:solidFill>
                  <a:srgbClr val="0000FF"/>
                </a:solidFill>
                <a:latin typeface="Times New Roman" pitchFamily="18" charset="0"/>
                <a:ea typeface="SimSun" pitchFamily="2" charset="-122"/>
                <a:cs typeface="Times New Roman" pitchFamily="18" charset="0"/>
              </a:rPr>
              <a:t>- Chất xơ không có gía trị dinh dưỡng,  nhưng rất cần thiết để đảm bảo hoạt động bình thường của bộ máy tiêu hóa. Giúp cơ thể thải được chất cặn bã ra </a:t>
            </a:r>
            <a:r>
              <a:rPr lang="en-US" altLang="zh-CN" sz="2000" b="1" smtClean="0">
                <a:solidFill>
                  <a:srgbClr val="0000FF"/>
                </a:solidFill>
                <a:latin typeface="Times New Roman" pitchFamily="18" charset="0"/>
                <a:ea typeface="SimSun" pitchFamily="2" charset="-122"/>
                <a:cs typeface="Times New Roman" pitchFamily="18" charset="0"/>
              </a:rPr>
              <a:t>ngoài</a:t>
            </a:r>
            <a:br>
              <a:rPr lang="en-US" altLang="zh-CN" sz="2000" b="1" smtClean="0">
                <a:solidFill>
                  <a:srgbClr val="0000FF"/>
                </a:solidFill>
                <a:latin typeface="Times New Roman" pitchFamily="18" charset="0"/>
                <a:ea typeface="SimSun" pitchFamily="2" charset="-122"/>
                <a:cs typeface="Times New Roman" pitchFamily="18" charset="0"/>
              </a:rPr>
            </a:br>
            <a:r>
              <a:rPr lang="en-US" altLang="zh-CN" sz="2000" b="1" smtClean="0">
                <a:solidFill>
                  <a:srgbClr val="0000FF"/>
                </a:solidFill>
                <a:latin typeface="Times New Roman" pitchFamily="18" charset="0"/>
                <a:ea typeface="SimSun" pitchFamily="2" charset="-122"/>
                <a:cs typeface="Times New Roman" pitchFamily="18" charset="0"/>
              </a:rPr>
              <a:t>- </a:t>
            </a:r>
            <a:r>
              <a:rPr lang="en-US" altLang="zh-CN" sz="2000" smtClean="0">
                <a:solidFill>
                  <a:srgbClr val="0000FF"/>
                </a:solidFill>
                <a:latin typeface="Times New Roman" pitchFamily="18" charset="0"/>
                <a:ea typeface="SimSun" pitchFamily="2" charset="-122"/>
                <a:cs typeface="Times New Roman" pitchFamily="18" charset="0"/>
              </a:rPr>
              <a:t/>
            </a:r>
            <a:br>
              <a:rPr lang="en-US" altLang="zh-CN" sz="2000" smtClean="0">
                <a:solidFill>
                  <a:srgbClr val="0000FF"/>
                </a:solidFill>
                <a:latin typeface="Times New Roman" pitchFamily="18" charset="0"/>
                <a:ea typeface="SimSun" pitchFamily="2" charset="-122"/>
                <a:cs typeface="Times New Roman" pitchFamily="18" charset="0"/>
              </a:rPr>
            </a:br>
            <a:endParaRPr lang="en-US" altLang="en-US" sz="2400" b="1">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743200" y="8191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MỞ RỘNG</a:t>
            </a:r>
            <a:endParaRPr lang="en-US" sz="4400" b="1" cap="none" spc="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990600" y="1809750"/>
            <a:ext cx="7239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FontTx/>
              <a:buChar char="-"/>
            </a:pPr>
            <a:r>
              <a:rPr lang="en-US" altLang="zh-CN" sz="2400" b="1" smtClean="0">
                <a:solidFill>
                  <a:srgbClr val="0000FF"/>
                </a:solidFill>
                <a:latin typeface="Times New Roman" pitchFamily="18" charset="0"/>
                <a:ea typeface="SimSun" pitchFamily="2" charset="-122"/>
                <a:cs typeface="Times New Roman" pitchFamily="18" charset="0"/>
              </a:rPr>
              <a:t>Hàng ngày chúng ta cần uống khoảng bao nhiêu lít nước.  Nước có tác dụng gì đối với cơ thể?</a:t>
            </a:r>
          </a:p>
          <a:p>
            <a:pPr algn="just">
              <a:buFontTx/>
              <a:buChar char="-"/>
            </a:pPr>
            <a:endParaRPr lang="en-US" altLang="zh-CN" sz="2400" b="1" smtClean="0">
              <a:solidFill>
                <a:srgbClr val="0000FF"/>
              </a:solidFill>
              <a:latin typeface="Times New Roman" pitchFamily="18" charset="0"/>
              <a:ea typeface="SimSun" pitchFamily="2" charset="-122"/>
              <a:cs typeface="Times New Roman" pitchFamily="18" charset="0"/>
            </a:endParaRPr>
          </a:p>
          <a:p>
            <a:pPr algn="just"/>
            <a:r>
              <a:rPr lang="en-US" altLang="zh-CN" sz="2400" b="1" smtClean="0">
                <a:solidFill>
                  <a:srgbClr val="FF0000"/>
                </a:solidFill>
                <a:latin typeface="Times New Roman" pitchFamily="18" charset="0"/>
                <a:ea typeface="SimSun" pitchFamily="2" charset="-122"/>
                <a:cs typeface="Times New Roman" pitchFamily="18" charset="0"/>
              </a:rPr>
              <a:t>=&gt; Hàng ngày chúng ta cần uống khoảng 2 lít nước. Nước giúp cho việc thải các chất thừa, chất độc hại ra khỏi cơ thể.</a:t>
            </a:r>
            <a:endParaRPr lang="nl-NL" sz="2400" b="1">
              <a:solidFill>
                <a:srgbClr val="FF0000"/>
              </a:solidFill>
              <a:latin typeface="Times New Roman" pitchFamily="18" charset="0"/>
              <a:cs typeface="Times New Roman" pitchFamily="18" charset="0"/>
            </a:endParaRPr>
          </a:p>
          <a:p>
            <a:pPr algn="just"/>
            <a:endParaRPr lang="nl-NL" sz="2400" b="1">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a16="http://schemas.microsoft.com/office/drawing/2014/main" id="{0FC4A381-9CA8-4800-B201-7F024E6946BE}"/>
              </a:ext>
            </a:extLst>
          </p:cNvPr>
          <p:cNvSpPr/>
          <p:nvPr/>
        </p:nvSpPr>
        <p:spPr>
          <a:xfrm>
            <a:off x="1143000" y="906240"/>
            <a:ext cx="7010400" cy="152400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a:solidFill>
                  <a:srgbClr val="FF0000"/>
                </a:solidFill>
                <a:latin typeface="Times New Roman" panose="02020603050405020304" pitchFamily="18" charset="0"/>
                <a:cs typeface="Times New Roman" panose="02020603050405020304" pitchFamily="18" charset="0"/>
              </a:rPr>
              <a:t>.</a:t>
            </a:r>
            <a:endParaRPr lang="en-US">
              <a:solidFill>
                <a:srgbClr val="FF0000"/>
              </a:solidFill>
              <a:latin typeface="Times New Roman" panose="02020603050405020304" pitchFamily="18" charset="0"/>
              <a:cs typeface="Times New Roman" panose="02020603050405020304" pitchFamily="18" charset="0"/>
            </a:endParaRPr>
          </a:p>
          <a:p>
            <a:endParaRPr lang="vi-VN">
              <a:latin typeface="Times New Roman" panose="02020603050405020304" pitchFamily="18" charset="0"/>
              <a:cs typeface="Times New Roman" panose="02020603050405020304" pitchFamily="18" charset="0"/>
            </a:endParaRPr>
          </a:p>
        </p:txBody>
      </p:sp>
      <p:sp>
        <p:nvSpPr>
          <p:cNvPr id="18" name="Rectangle: Rounded Corners 22">
            <a:extLst>
              <a:ext uri="{FF2B5EF4-FFF2-40B4-BE49-F238E27FC236}">
                <a16:creationId xmlns:a16="http://schemas.microsoft.com/office/drawing/2014/main" id="{C75F9EF8-FA75-4284-9B32-A058F472DA4C}"/>
              </a:ext>
            </a:extLst>
          </p:cNvPr>
          <p:cNvSpPr/>
          <p:nvPr/>
        </p:nvSpPr>
        <p:spPr>
          <a:xfrm>
            <a:off x="1143000" y="2582640"/>
            <a:ext cx="7086600" cy="91723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solidFill>
                  <a:srgbClr val="FF0000"/>
                </a:solidFill>
                <a:latin typeface="Times New Roman" panose="02020603050405020304" pitchFamily="18" charset="0"/>
                <a:cs typeface="Times New Roman" panose="02020603050405020304" pitchFamily="18" charset="0"/>
              </a:rPr>
              <a:t> </a:t>
            </a:r>
            <a:endParaRPr lang="vi-VN" i="1" dirty="0">
              <a:solidFill>
                <a:srgbClr val="FF0000"/>
              </a:solidFill>
              <a:latin typeface="Times New Roman" panose="02020603050405020304" pitchFamily="18" charset="0"/>
              <a:cs typeface="Times New Roman" panose="02020603050405020304" pitchFamily="18" charset="0"/>
            </a:endParaRPr>
          </a:p>
        </p:txBody>
      </p:sp>
      <p:sp>
        <p:nvSpPr>
          <p:cNvPr id="23" name="Rectangle: Rounded Corners 29">
            <a:extLst>
              <a:ext uri="{FF2B5EF4-FFF2-40B4-BE49-F238E27FC236}">
                <a16:creationId xmlns:a16="http://schemas.microsoft.com/office/drawing/2014/main" id="{90261F55-FCEE-4E62-8B1F-00DC53C76233}"/>
              </a:ext>
            </a:extLst>
          </p:cNvPr>
          <p:cNvSpPr/>
          <p:nvPr/>
        </p:nvSpPr>
        <p:spPr>
          <a:xfrm>
            <a:off x="1066800" y="3696730"/>
            <a:ext cx="7086600" cy="917234"/>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FF0000"/>
                </a:solidFill>
                <a:latin typeface="Times New Roman" panose="02020603050405020304" pitchFamily="18" charset="0"/>
                <a:cs typeface="Times New Roman" panose="02020603050405020304" pitchFamily="18" charset="0"/>
              </a:rPr>
              <a:t> </a:t>
            </a:r>
            <a:endParaRPr lang="vi-VN" dirty="0">
              <a:solidFill>
                <a:srgbClr val="FF000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1981200" y="274864"/>
            <a:ext cx="54102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YÊU CẦU CẦN ĐẠT</a:t>
            </a:r>
            <a:endParaRPr lang="en-US" sz="3600" b="1" cap="none" spc="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35841" name="Rectangle 1"/>
          <p:cNvSpPr>
            <a:spLocks noChangeArrowheads="1"/>
          </p:cNvSpPr>
          <p:nvPr/>
        </p:nvSpPr>
        <p:spPr bwMode="auto">
          <a:xfrm>
            <a:off x="1295400" y="1287240"/>
            <a:ext cx="6629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vi-VN" altLang="en-US" sz="2000" b="1" smtClean="0">
                <a:solidFill>
                  <a:srgbClr val="0000FF"/>
                </a:solidFill>
                <a:latin typeface="Times New Roman" pitchFamily="18" charset="0"/>
                <a:ea typeface="Times New Roman" pitchFamily="18" charset="0"/>
                <a:cs typeface="Times New Roman" pitchFamily="18" charset="0"/>
              </a:rPr>
              <a:t>+ </a:t>
            </a:r>
            <a:r>
              <a:rPr lang="en-US" sz="2000" b="1" smtClean="0">
                <a:solidFill>
                  <a:srgbClr val="0000FF"/>
                </a:solidFill>
                <a:latin typeface="Times New Roman" pitchFamily="18" charset="0"/>
                <a:ea typeface="Times New Roman" pitchFamily="18" charset="0"/>
                <a:cs typeface="Times New Roman" pitchFamily="18" charset="0"/>
              </a:rPr>
              <a:t>Nêu được tên của 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p>
        </p:txBody>
      </p:sp>
      <p:sp>
        <p:nvSpPr>
          <p:cNvPr id="35842" name="Rectangle 2"/>
          <p:cNvSpPr>
            <a:spLocks noChangeArrowheads="1"/>
          </p:cNvSpPr>
          <p:nvPr/>
        </p:nvSpPr>
        <p:spPr bwMode="auto">
          <a:xfrm>
            <a:off x="1295400" y="2673485"/>
            <a:ext cx="6858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en-US" altLang="en-US" sz="2000" b="1" smtClean="0">
                <a:solidFill>
                  <a:srgbClr val="0000FF"/>
                </a:solidFill>
                <a:latin typeface="Times New Roman" pitchFamily="18" charset="0"/>
                <a:ea typeface="Times New Roman" pitchFamily="18" charset="0"/>
                <a:cs typeface="Times New Roman" pitchFamily="18" charset="0"/>
              </a:rPr>
              <a:t>+ </a:t>
            </a:r>
            <a:r>
              <a:rPr lang="vi-VN" altLang="en-US" sz="2000" b="1" smtClean="0">
                <a:solidFill>
                  <a:srgbClr val="0000FF"/>
                </a:solidFill>
                <a:latin typeface="Times New Roman" pitchFamily="18" charset="0"/>
                <a:ea typeface="Times New Roman" pitchFamily="18" charset="0"/>
                <a:cs typeface="Times New Roman" pitchFamily="18" charset="0"/>
              </a:rPr>
              <a:t>Nêu được vai trò của </a:t>
            </a:r>
            <a:r>
              <a:rPr lang="en-US" sz="2000" b="1" smtClean="0">
                <a:solidFill>
                  <a:srgbClr val="0000FF"/>
                </a:solidFill>
                <a:latin typeface="Times New Roman" pitchFamily="18" charset="0"/>
                <a:ea typeface="Times New Roman" pitchFamily="18" charset="0"/>
                <a:cs typeface="Times New Roman" pitchFamily="18" charset="0"/>
              </a:rPr>
              <a:t>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endParaRPr lang="pt-BR" sz="2000" b="1" dirty="0">
              <a:solidFill>
                <a:srgbClr val="0000FF"/>
              </a:solidFill>
              <a:latin typeface="Times New Roman" pitchFamily="18" charset="0"/>
              <a:ea typeface="Times New Roman" pitchFamily="18" charset="0"/>
              <a:cs typeface="Times New Roman" pitchFamily="18" charset="0"/>
            </a:endParaRPr>
          </a:p>
        </p:txBody>
      </p:sp>
      <p:sp>
        <p:nvSpPr>
          <p:cNvPr id="35843" name="Rectangle 3"/>
          <p:cNvSpPr>
            <a:spLocks noChangeArrowheads="1"/>
          </p:cNvSpPr>
          <p:nvPr/>
        </p:nvSpPr>
        <p:spPr bwMode="auto">
          <a:xfrm>
            <a:off x="1219200" y="3878040"/>
            <a:ext cx="6705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4638" algn="just"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Biết</a:t>
            </a:r>
            <a:r>
              <a:rPr kumimoji="0" lang="nl-NL" sz="2000" b="1" i="0" u="none" strike="noStrike" cap="none" normalizeH="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nguồn gốc các loại thức ăn</a:t>
            </a:r>
            <a:endParaRPr kumimoji="0" lang="nl-NL"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pic>
        <p:nvPicPr>
          <p:cNvPr id="9" name="Picture 8" descr="DAU TICH.png"/>
          <p:cNvPicPr>
            <a:picLocks noChangeAspect="1"/>
          </p:cNvPicPr>
          <p:nvPr/>
        </p:nvPicPr>
        <p:blipFill>
          <a:blip r:embed="rId2">
            <a:clrChange>
              <a:clrFrom>
                <a:srgbClr val="FFFFFF"/>
              </a:clrFrom>
              <a:clrTo>
                <a:srgbClr val="FFFFFF">
                  <a:alpha val="0"/>
                </a:srgbClr>
              </a:clrTo>
            </a:clrChange>
          </a:blip>
          <a:stretch>
            <a:fillRect/>
          </a:stretch>
        </p:blipFill>
        <p:spPr>
          <a:xfrm>
            <a:off x="7696200" y="971550"/>
            <a:ext cx="1071563" cy="1071563"/>
          </a:xfrm>
          <a:prstGeom prst="rect">
            <a:avLst/>
          </a:prstGeom>
        </p:spPr>
      </p:pic>
      <p:pic>
        <p:nvPicPr>
          <p:cNvPr id="10" name="Picture 9" descr="DAU TICH.png"/>
          <p:cNvPicPr>
            <a:picLocks noChangeAspect="1"/>
          </p:cNvPicPr>
          <p:nvPr/>
        </p:nvPicPr>
        <p:blipFill>
          <a:blip r:embed="rId2">
            <a:clrChange>
              <a:clrFrom>
                <a:srgbClr val="FFFFFF"/>
              </a:clrFrom>
              <a:clrTo>
                <a:srgbClr val="FFFFFF">
                  <a:alpha val="0"/>
                </a:srgbClr>
              </a:clrTo>
            </a:clrChange>
          </a:blip>
          <a:stretch>
            <a:fillRect/>
          </a:stretch>
        </p:blipFill>
        <p:spPr>
          <a:xfrm>
            <a:off x="7924800" y="2266950"/>
            <a:ext cx="1071563" cy="1071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819400" y="15049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a:t>
            </a:r>
            <a:r>
              <a:rPr lang="en-US" smtClean="0">
                <a:latin typeface="Times New Roman" pitchFamily="18" charset="0"/>
                <a:cs typeface="Times New Roman" pitchFamily="18" charset="0"/>
              </a:rPr>
              <a:t>3</a:t>
            </a:r>
            <a:endParaRPr>
              <a:latin typeface="Times New Roman" pitchFamily="18" charset="0"/>
              <a:cs typeface="Times New Roman" pitchFamily="18" charset="0"/>
            </a:endParaRPr>
          </a:p>
        </p:txBody>
      </p:sp>
      <p:sp>
        <p:nvSpPr>
          <p:cNvPr id="5" name="Google Shape;214;p32"/>
          <p:cNvSpPr txBox="1">
            <a:spLocks noGrp="1"/>
          </p:cNvSpPr>
          <p:nvPr>
            <p:ph type="title" idx="2"/>
          </p:nvPr>
        </p:nvSpPr>
        <p:spPr>
          <a:xfrm>
            <a:off x="2286000" y="2495550"/>
            <a:ext cx="4724400" cy="167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smtClean="0">
                <a:solidFill>
                  <a:srgbClr val="FF0000"/>
                </a:solidFill>
                <a:latin typeface="Times New Roman" pitchFamily="18" charset="0"/>
                <a:cs typeface="Times New Roman" pitchFamily="18" charset="0"/>
              </a:rPr>
              <a:t>Nguồn gốc của nhóm thức ăn chứa nhiều vi- ta -min, chất khoáng và chất xơ</a:t>
            </a:r>
            <a:endParaRPr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7852" name="Content Placeholder 107851"/>
          <p:cNvGraphicFramePr>
            <a:graphicFrameLocks noGrp="1"/>
          </p:cNvGraphicFramePr>
          <p:nvPr>
            <p:ph/>
            <p:extLst>
              <p:ext uri="{D42A27DB-BD31-4B8C-83A1-F6EECF244321}">
                <p14:modId xmlns:p14="http://schemas.microsoft.com/office/powerpoint/2010/main" val="1883116392"/>
              </p:ext>
            </p:extLst>
          </p:nvPr>
        </p:nvGraphicFramePr>
        <p:xfrm>
          <a:off x="4114800" y="209550"/>
          <a:ext cx="4648200" cy="4732020"/>
        </p:xfrm>
        <a:graphic>
          <a:graphicData uri="http://schemas.openxmlformats.org/drawingml/2006/table">
            <a:tbl>
              <a:tblPr/>
              <a:tblGrid>
                <a:gridCol w="1600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57150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Tên thức ăn</a:t>
                      </a:r>
                      <a:endParaRPr kumimoji="0" lang="en-US" altLang="zh-CN" sz="1800" b="1" i="0" u="none" strike="noStrike" cap="none" normalizeH="0" baseline="0" smtClean="0">
                        <a:ln>
                          <a:noFill/>
                        </a:ln>
                        <a:solidFill>
                          <a:srgbClr val="FF0000"/>
                        </a:solidFill>
                        <a:effectLst/>
                        <a:latin typeface="Times New Roman" panose="02020603050405020304" pitchFamily="18" charset="0"/>
                        <a:ea typeface="SimSun" pitchFamily="2" charset="-122"/>
                        <a:cs typeface="Times New Roman" panose="02020603050405020304" pitchFamily="18" charset="0"/>
                      </a:endParaRPr>
                    </a:p>
                  </a:txBody>
                  <a:tcPr marT="34290" marB="34290" anchor="ctr"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28575"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Có nguồn gốc thực vật</a:t>
                      </a:r>
                      <a:endParaRPr kumimoji="0" lang="en-US" altLang="zh-CN" sz="1800" b="1" i="0" u="none" strike="noStrike" cap="none" normalizeH="0" baseline="0" smtClean="0">
                        <a:ln>
                          <a:noFill/>
                        </a:ln>
                        <a:solidFill>
                          <a:srgbClr val="FF0000"/>
                        </a:solidFill>
                        <a:effectLst/>
                        <a:latin typeface="Times New Roman" panose="02020603050405020304" pitchFamily="18" charset="0"/>
                        <a:ea typeface="SimSun" pitchFamily="2" charset="-122"/>
                        <a:cs typeface="Times New Roman" panose="02020603050405020304" pitchFamily="18" charset="0"/>
                      </a:endParaRPr>
                    </a:p>
                  </a:txBody>
                  <a:tcPr marT="34290" marB="34290" anchor="ctr"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28575"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Có nguồn gốc động vật</a:t>
                      </a:r>
                      <a:endParaRPr kumimoji="0" lang="en-US" altLang="zh-CN" sz="1800" b="1" i="0" u="none" strike="noStrike" cap="none" normalizeH="0" baseline="0" smtClean="0">
                        <a:ln>
                          <a:noFill/>
                        </a:ln>
                        <a:solidFill>
                          <a:srgbClr val="FF0000"/>
                        </a:solidFill>
                        <a:effectLst/>
                        <a:latin typeface="Times New Roman" panose="02020603050405020304" pitchFamily="18" charset="0"/>
                        <a:ea typeface="SimSun" pitchFamily="2" charset="-122"/>
                        <a:cs typeface="Times New Roman" panose="02020603050405020304" pitchFamily="18" charset="0"/>
                      </a:endParaRPr>
                    </a:p>
                  </a:txBody>
                  <a:tcPr marT="34290" marB="34290" anchor="ctr"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28575"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Sữa</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Trứng</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Cà rốt</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Cải bắp</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Gạo</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Thịt lợn</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Cua</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Cà chua</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Cam</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Các loại rau</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Cá</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28575"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28575"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28575"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45" name="Google Shape;214;p32"/>
          <p:cNvSpPr txBox="1">
            <a:spLocks/>
          </p:cNvSpPr>
          <p:nvPr/>
        </p:nvSpPr>
        <p:spPr>
          <a:xfrm>
            <a:off x="381000" y="1200150"/>
            <a:ext cx="3276600" cy="1676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accent2"/>
              </a:buClr>
              <a:buSzPts val="1800"/>
              <a:buFont typeface="Roboto Mono Regular"/>
              <a:buNone/>
              <a:tabLst/>
              <a:defRPr/>
            </a:pPr>
            <a:r>
              <a:rPr kumimoji="0" lang="en-US" sz="2800" b="0" i="0" u="none" strike="noStrike" kern="0" cap="none" spc="0" normalizeH="0" baseline="0" noProof="0" smtClean="0">
                <a:ln>
                  <a:noFill/>
                </a:ln>
                <a:solidFill>
                  <a:srgbClr val="FF0000"/>
                </a:solidFill>
                <a:effectLst/>
                <a:uLnTx/>
                <a:uFillTx/>
                <a:latin typeface="Times New Roman" pitchFamily="18" charset="0"/>
                <a:ea typeface="Roboto Mono Regular"/>
                <a:cs typeface="Times New Roman" pitchFamily="18" charset="0"/>
                <a:sym typeface="Roboto Mono Regular"/>
              </a:rPr>
              <a:t>Em hãy</a:t>
            </a:r>
            <a:r>
              <a:rPr kumimoji="0" lang="en-US" sz="2800" b="0" i="0" u="none" strike="noStrike" kern="0" cap="none" spc="0" normalizeH="0" noProof="0" smtClean="0">
                <a:ln>
                  <a:noFill/>
                </a:ln>
                <a:solidFill>
                  <a:srgbClr val="FF0000"/>
                </a:solidFill>
                <a:effectLst/>
                <a:uLnTx/>
                <a:uFillTx/>
                <a:latin typeface="Times New Roman" pitchFamily="18" charset="0"/>
                <a:ea typeface="Roboto Mono Regular"/>
                <a:cs typeface="Times New Roman" pitchFamily="18" charset="0"/>
                <a:sym typeface="Roboto Mono Regular"/>
              </a:rPr>
              <a:t> đánh dấu x vào ô trống chỉ đúng nguồn gốc của thức ăn?</a:t>
            </a:r>
            <a:endParaRPr kumimoji="0" lang="vi-VN" sz="2800" b="0" i="0" u="none" strike="noStrike" kern="0" cap="none" spc="0" normalizeH="0" baseline="0" noProof="0">
              <a:ln>
                <a:noFill/>
              </a:ln>
              <a:solidFill>
                <a:srgbClr val="FF0000"/>
              </a:solidFill>
              <a:effectLst/>
              <a:uLnTx/>
              <a:uFillTx/>
              <a:latin typeface="Times New Roman" pitchFamily="18" charset="0"/>
              <a:ea typeface="Roboto Mono Regular"/>
              <a:cs typeface="Times New Roman" pitchFamily="18" charset="0"/>
              <a:sym typeface="Roboto Mono Regul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7" name="Picture 6"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371600" y="1809750"/>
            <a:ext cx="6553200" cy="29961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encrypted-tbn0.gstatic.com/images?q=tbn:ANd9GcS6ps_4f-eKUw0YYIqlH7vqLOPmdHKQi1qYXQ&amp;usqp=CAU"/>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473723" y="514350"/>
            <a:ext cx="43204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7"/>
                                        </p:tgtEl>
                                        <p:attrNameLst>
                                          <p:attrName>r</p:attrName>
                                        </p:attrNameLst>
                                      </p:cBhvr>
                                    </p:animRot>
                                    <p:animRot by="-240000">
                                      <p:cBhvr>
                                        <p:cTn id="16" dur="200" fill="hold">
                                          <p:stCondLst>
                                            <p:cond delay="200"/>
                                          </p:stCondLst>
                                        </p:cTn>
                                        <p:tgtEl>
                                          <p:spTgt spid="7"/>
                                        </p:tgtEl>
                                        <p:attrNameLst>
                                          <p:attrName>r</p:attrName>
                                        </p:attrNameLst>
                                      </p:cBhvr>
                                    </p:animRot>
                                    <p:animRot by="240000">
                                      <p:cBhvr>
                                        <p:cTn id="17" dur="200" fill="hold">
                                          <p:stCondLst>
                                            <p:cond delay="400"/>
                                          </p:stCondLst>
                                        </p:cTn>
                                        <p:tgtEl>
                                          <p:spTgt spid="7"/>
                                        </p:tgtEl>
                                        <p:attrNameLst>
                                          <p:attrName>r</p:attrName>
                                        </p:attrNameLst>
                                      </p:cBhvr>
                                    </p:animRot>
                                    <p:animRot by="-240000">
                                      <p:cBhvr>
                                        <p:cTn id="18" dur="200" fill="hold">
                                          <p:stCondLst>
                                            <p:cond delay="600"/>
                                          </p:stCondLst>
                                        </p:cTn>
                                        <p:tgtEl>
                                          <p:spTgt spid="7"/>
                                        </p:tgtEl>
                                        <p:attrNameLst>
                                          <p:attrName>r</p:attrName>
                                        </p:attrNameLst>
                                      </p:cBhvr>
                                    </p:animRot>
                                    <p:animRot by="120000">
                                      <p:cBhvr>
                                        <p:cTn id="19"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7852" name="Content Placeholder 107851"/>
          <p:cNvGraphicFramePr>
            <a:graphicFrameLocks noGrp="1"/>
          </p:cNvGraphicFramePr>
          <p:nvPr>
            <p:ph/>
            <p:extLst>
              <p:ext uri="{D42A27DB-BD31-4B8C-83A1-F6EECF244321}">
                <p14:modId xmlns:p14="http://schemas.microsoft.com/office/powerpoint/2010/main" val="801501348"/>
              </p:ext>
            </p:extLst>
          </p:nvPr>
        </p:nvGraphicFramePr>
        <p:xfrm>
          <a:off x="4038600" y="285750"/>
          <a:ext cx="4648200" cy="4733584"/>
        </p:xfrm>
        <a:graphic>
          <a:graphicData uri="http://schemas.openxmlformats.org/drawingml/2006/table">
            <a:tbl>
              <a:tblPr/>
              <a:tblGrid>
                <a:gridCol w="1600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618784">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Tên thức ăn</a:t>
                      </a:r>
                      <a:endParaRPr kumimoji="0" lang="en-US" altLang="zh-CN" sz="1500" b="1" i="0" u="none" strike="noStrike" cap="none" normalizeH="0" baseline="0" smtClean="0">
                        <a:ln>
                          <a:noFill/>
                        </a:ln>
                        <a:solidFill>
                          <a:srgbClr val="FF0000"/>
                        </a:solidFill>
                        <a:effectLst/>
                        <a:latin typeface="Times New Roman" panose="02020603050405020304" pitchFamily="18" charset="0"/>
                        <a:ea typeface="SimSun" pitchFamily="2" charset="-122"/>
                        <a:cs typeface="Times New Roman" panose="02020603050405020304" pitchFamily="18" charset="0"/>
                      </a:endParaRPr>
                    </a:p>
                  </a:txBody>
                  <a:tcPr marT="34290" marB="34290" anchor="ctr"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28575"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Có nguồn gốc thực vật</a:t>
                      </a:r>
                      <a:endParaRPr kumimoji="0" lang="en-US" altLang="zh-CN" sz="1500" b="1" i="0" u="none" strike="noStrike" cap="none" normalizeH="0" baseline="0" smtClean="0">
                        <a:ln>
                          <a:noFill/>
                        </a:ln>
                        <a:solidFill>
                          <a:srgbClr val="FF0000"/>
                        </a:solidFill>
                        <a:effectLst/>
                        <a:latin typeface="Times New Roman" panose="02020603050405020304" pitchFamily="18" charset="0"/>
                        <a:ea typeface="SimSun" pitchFamily="2" charset="-122"/>
                        <a:cs typeface="Times New Roman" panose="02020603050405020304" pitchFamily="18" charset="0"/>
                      </a:endParaRPr>
                    </a:p>
                  </a:txBody>
                  <a:tcPr marT="34290" marB="34290" anchor="ctr"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28575"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5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Có nguồn gốc động vật</a:t>
                      </a:r>
                      <a:endParaRPr kumimoji="0" lang="en-US" altLang="zh-CN" sz="1500" b="1" i="0" u="none" strike="noStrike" cap="none" normalizeH="0" baseline="0" smtClean="0">
                        <a:ln>
                          <a:noFill/>
                        </a:ln>
                        <a:solidFill>
                          <a:srgbClr val="FF0000"/>
                        </a:solidFill>
                        <a:effectLst/>
                        <a:latin typeface="Times New Roman" panose="02020603050405020304" pitchFamily="18" charset="0"/>
                        <a:ea typeface="SimSun" pitchFamily="2" charset="-122"/>
                        <a:cs typeface="Times New Roman" panose="02020603050405020304" pitchFamily="18" charset="0"/>
                      </a:endParaRPr>
                    </a:p>
                  </a:txBody>
                  <a:tcPr marT="34290" marB="34290" anchor="ctr"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28575"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Sữa</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altLang="zh-CN" sz="1800" b="0" i="0" u="none" strike="noStrike" cap="none" normalizeH="0" baseline="0" smtClean="0">
                          <a:ln>
                            <a:noFill/>
                          </a:ln>
                          <a:solidFill>
                            <a:schemeClr val="tx1"/>
                          </a:solidFill>
                          <a:effectLst/>
                          <a:latin typeface=".VnTime" pitchFamily="34" charset="0"/>
                          <a:ea typeface="SimSun" pitchFamily="2" charset="-122"/>
                        </a:rPr>
                        <a:t>x</a:t>
                      </a: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Trứng</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altLang="zh-CN" sz="1800" b="0" i="0" u="none" strike="noStrike" cap="none" normalizeH="0" baseline="0" smtClean="0">
                          <a:ln>
                            <a:noFill/>
                          </a:ln>
                          <a:solidFill>
                            <a:schemeClr val="tx1"/>
                          </a:solidFill>
                          <a:effectLst/>
                          <a:latin typeface=".VnTime" pitchFamily="34" charset="0"/>
                          <a:ea typeface="SimSun" pitchFamily="2" charset="-122"/>
                        </a:rPr>
                        <a:t>x</a:t>
                      </a: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Cà rốt</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altLang="zh-CN" sz="1800" b="0" i="0" u="none" strike="noStrike" cap="none" normalizeH="0" baseline="0" smtClean="0">
                          <a:ln>
                            <a:noFill/>
                          </a:ln>
                          <a:solidFill>
                            <a:schemeClr val="tx1"/>
                          </a:solidFill>
                          <a:effectLst/>
                          <a:latin typeface=".VnTime" pitchFamily="34" charset="0"/>
                          <a:ea typeface="SimSun" pitchFamily="2" charset="-122"/>
                        </a:rPr>
                        <a:t>x</a:t>
                      </a: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Cải bắp</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altLang="zh-CN" sz="1800" b="0" i="0" u="none" strike="noStrike" cap="none" normalizeH="0" baseline="0" smtClean="0">
                          <a:ln>
                            <a:noFill/>
                          </a:ln>
                          <a:solidFill>
                            <a:schemeClr val="tx1"/>
                          </a:solidFill>
                          <a:effectLst/>
                          <a:latin typeface=".VnTime" pitchFamily="34" charset="0"/>
                          <a:ea typeface="SimSun" pitchFamily="2" charset="-122"/>
                        </a:rPr>
                        <a:t>x</a:t>
                      </a: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Gạo</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altLang="zh-CN" sz="1800" b="0" i="0" u="none" strike="noStrike" cap="none" normalizeH="0" baseline="0" smtClean="0">
                          <a:ln>
                            <a:noFill/>
                          </a:ln>
                          <a:solidFill>
                            <a:schemeClr val="tx1"/>
                          </a:solidFill>
                          <a:effectLst/>
                          <a:latin typeface=".VnTime" pitchFamily="34" charset="0"/>
                          <a:ea typeface="SimSun" pitchFamily="2" charset="-122"/>
                        </a:rPr>
                        <a:t>x</a:t>
                      </a: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Thịt lợn</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altLang="zh-CN" sz="1800" b="0" i="0" u="none" strike="noStrike" cap="none" normalizeH="0" baseline="0" smtClean="0">
                          <a:ln>
                            <a:noFill/>
                          </a:ln>
                          <a:solidFill>
                            <a:schemeClr val="tx1"/>
                          </a:solidFill>
                          <a:effectLst/>
                          <a:latin typeface=".VnTime" pitchFamily="34" charset="0"/>
                          <a:ea typeface="SimSun" pitchFamily="2" charset="-122"/>
                        </a:rPr>
                        <a:t>x</a:t>
                      </a: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Cua</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altLang="zh-CN" sz="1800" b="0" i="0" u="none" strike="noStrike" cap="none" normalizeH="0" baseline="0" smtClean="0">
                          <a:ln>
                            <a:noFill/>
                          </a:ln>
                          <a:solidFill>
                            <a:schemeClr val="tx1"/>
                          </a:solidFill>
                          <a:effectLst/>
                          <a:latin typeface=".VnTime" pitchFamily="34" charset="0"/>
                          <a:ea typeface="SimSun" pitchFamily="2" charset="-122"/>
                        </a:rPr>
                        <a:t>x</a:t>
                      </a: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Cà chua</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altLang="zh-CN" sz="1800" b="0" i="0" u="none" strike="noStrike" cap="none" normalizeH="0" baseline="0" smtClean="0">
                          <a:ln>
                            <a:noFill/>
                          </a:ln>
                          <a:solidFill>
                            <a:schemeClr val="tx1"/>
                          </a:solidFill>
                          <a:effectLst/>
                          <a:latin typeface=".VnTime" pitchFamily="34" charset="0"/>
                          <a:ea typeface="SimSun" pitchFamily="2" charset="-122"/>
                        </a:rPr>
                        <a:t>x</a:t>
                      </a: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7180">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Cam</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altLang="zh-CN" sz="1800" b="0" i="0" u="none" strike="noStrike" cap="none" normalizeH="0" baseline="0" smtClean="0">
                          <a:ln>
                            <a:noFill/>
                          </a:ln>
                          <a:solidFill>
                            <a:schemeClr val="tx1"/>
                          </a:solidFill>
                          <a:effectLst/>
                          <a:latin typeface=".VnTime" pitchFamily="34" charset="0"/>
                          <a:ea typeface="SimSun" pitchFamily="2" charset="-122"/>
                        </a:rPr>
                        <a:t>x</a:t>
                      </a: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Các loại rau</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altLang="zh-CN" sz="1800" b="0" i="0" u="none" strike="noStrike" cap="none" normalizeH="0" baseline="0" smtClean="0">
                          <a:ln>
                            <a:noFill/>
                          </a:ln>
                          <a:solidFill>
                            <a:schemeClr val="tx1"/>
                          </a:solidFill>
                          <a:effectLst/>
                          <a:latin typeface=".VnTime" pitchFamily="34" charset="0"/>
                          <a:ea typeface="SimSun" pitchFamily="2" charset="-122"/>
                        </a:rPr>
                        <a:t>x</a:t>
                      </a: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Cá</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altLang="zh-CN" sz="1800" b="0" i="0" u="none" strike="noStrike" cap="none" normalizeH="0" baseline="0" smtClean="0">
                          <a:ln>
                            <a:noFill/>
                          </a:ln>
                          <a:solidFill>
                            <a:schemeClr val="tx1"/>
                          </a:solidFill>
                          <a:effectLst/>
                          <a:latin typeface=".VnTime" pitchFamily="34" charset="0"/>
                          <a:ea typeface="SimSun" pitchFamily="2" charset="-122"/>
                        </a:rPr>
                        <a:t>x</a:t>
                      </a: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97656">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endParaRPr>
                    </a:p>
                  </a:txBody>
                  <a:tcPr marT="34290" marB="34290" horzOverflow="overflow">
                    <a:lnL w="28575"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28575"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28575"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Tx/>
                        <a:buFont typeface="Monotype Sorts" pitchFamily="2" charset="2"/>
                        <a:buNone/>
                        <a:tabLst/>
                      </a:pPr>
                      <a:endParaRPr kumimoji="0" lang="en-US" altLang="zh-CN" sz="1800" b="0" i="0" u="none" strike="noStrike" cap="none" normalizeH="0" baseline="0" smtClean="0">
                        <a:ln>
                          <a:noFill/>
                        </a:ln>
                        <a:solidFill>
                          <a:schemeClr val="tx1"/>
                        </a:solidFill>
                        <a:effectLst/>
                        <a:latin typeface=".VnTime" pitchFamily="34" charset="0"/>
                        <a:ea typeface="SimSun" pitchFamily="2" charset="-122"/>
                      </a:endParaRPr>
                    </a:p>
                  </a:txBody>
                  <a:tcPr marT="34290" marB="34290" horzOverflow="overflow">
                    <a:lnL w="12700"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28575"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4" name="Google Shape;214;p32"/>
          <p:cNvSpPr txBox="1">
            <a:spLocks/>
          </p:cNvSpPr>
          <p:nvPr/>
        </p:nvSpPr>
        <p:spPr>
          <a:xfrm>
            <a:off x="152400" y="285750"/>
            <a:ext cx="3657600" cy="16764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chemeClr val="accent2"/>
              </a:buClr>
              <a:buSzPts val="1800"/>
              <a:buFont typeface="Roboto Mono Regular"/>
              <a:buNone/>
              <a:tabLst/>
              <a:defRPr/>
            </a:pPr>
            <a:r>
              <a:rPr kumimoji="0" lang="en-US" sz="2800" b="1" i="0" u="none" strike="noStrike" kern="0" cap="none" spc="0" normalizeH="0" baseline="0" noProof="0" smtClean="0">
                <a:ln>
                  <a:noFill/>
                </a:ln>
                <a:solidFill>
                  <a:srgbClr val="0000CC"/>
                </a:solidFill>
                <a:effectLst/>
                <a:uLnTx/>
                <a:uFillTx/>
                <a:latin typeface="Times New Roman" pitchFamily="18" charset="0"/>
                <a:ea typeface="Roboto Mono Regular"/>
                <a:cs typeface="Times New Roman" pitchFamily="18" charset="0"/>
                <a:sym typeface="Roboto Mono Regular"/>
              </a:rPr>
              <a:t>Các</a:t>
            </a:r>
            <a:r>
              <a:rPr kumimoji="0" lang="en-US" sz="2800" b="1" i="0" u="none" strike="noStrike" kern="0" cap="none" spc="0" normalizeH="0" noProof="0" smtClean="0">
                <a:ln>
                  <a:noFill/>
                </a:ln>
                <a:solidFill>
                  <a:srgbClr val="0000CC"/>
                </a:solidFill>
                <a:effectLst/>
                <a:uLnTx/>
                <a:uFillTx/>
                <a:latin typeface="Times New Roman" pitchFamily="18" charset="0"/>
                <a:ea typeface="Roboto Mono Regular"/>
                <a:cs typeface="Times New Roman" pitchFamily="18" charset="0"/>
                <a:sym typeface="Roboto Mono Regular"/>
              </a:rPr>
              <a:t> thức ăn chứa nhiều vi ta min, chất khoáng và chất xơ có nguồn gốc từ đâu?</a:t>
            </a:r>
            <a:endParaRPr kumimoji="0" lang="vi-VN" sz="2800" b="1" i="0" u="none" strike="noStrike" kern="0" cap="none" spc="0" normalizeH="0" baseline="0" noProof="0">
              <a:ln>
                <a:noFill/>
              </a:ln>
              <a:solidFill>
                <a:srgbClr val="0000CC"/>
              </a:solidFill>
              <a:effectLst/>
              <a:uLnTx/>
              <a:uFillTx/>
              <a:latin typeface="Times New Roman" pitchFamily="18" charset="0"/>
              <a:ea typeface="Roboto Mono Regular"/>
              <a:cs typeface="Times New Roman" pitchFamily="18" charset="0"/>
              <a:sym typeface="Roboto Mono Regular"/>
            </a:endParaRPr>
          </a:p>
        </p:txBody>
      </p:sp>
      <p:sp>
        <p:nvSpPr>
          <p:cNvPr id="5" name="Google Shape;214;p32"/>
          <p:cNvSpPr txBox="1">
            <a:spLocks/>
          </p:cNvSpPr>
          <p:nvPr/>
        </p:nvSpPr>
        <p:spPr>
          <a:xfrm>
            <a:off x="152400" y="2190750"/>
            <a:ext cx="3657600" cy="25146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chemeClr val="accent2"/>
              </a:buClr>
              <a:buSzPts val="1800"/>
              <a:buFont typeface="Roboto Mono Regular"/>
              <a:buNone/>
              <a:tabLst/>
              <a:defRPr/>
            </a:pPr>
            <a:r>
              <a:rPr kumimoji="0" lang="en-US" sz="2800" b="1" i="0" u="none" strike="noStrike" kern="0" cap="none" spc="0" normalizeH="0" baseline="0" noProof="0" smtClean="0">
                <a:ln>
                  <a:noFill/>
                </a:ln>
                <a:solidFill>
                  <a:srgbClr val="FF0000"/>
                </a:solidFill>
                <a:effectLst/>
                <a:uLnTx/>
                <a:uFillTx/>
                <a:latin typeface="Times New Roman" pitchFamily="18" charset="0"/>
                <a:ea typeface="Roboto Mono Regular"/>
                <a:cs typeface="Times New Roman" pitchFamily="18" charset="0"/>
                <a:sym typeface="Roboto Mono Regular"/>
              </a:rPr>
              <a:t>=&gt; Các</a:t>
            </a:r>
            <a:r>
              <a:rPr kumimoji="0" lang="en-US" sz="2800" b="1" i="0" u="none" strike="noStrike" kern="0" cap="none" spc="0" normalizeH="0" noProof="0" smtClean="0">
                <a:ln>
                  <a:noFill/>
                </a:ln>
                <a:solidFill>
                  <a:srgbClr val="FF0000"/>
                </a:solidFill>
                <a:effectLst/>
                <a:uLnTx/>
                <a:uFillTx/>
                <a:latin typeface="Times New Roman" pitchFamily="18" charset="0"/>
                <a:ea typeface="Roboto Mono Regular"/>
                <a:cs typeface="Times New Roman" pitchFamily="18" charset="0"/>
                <a:sym typeface="Roboto Mono Regular"/>
              </a:rPr>
              <a:t> thức ăn chứa nhiều vi ta min, chất khoáng và chất xơ có nguồn gốc thực vật và động vật.</a:t>
            </a:r>
            <a:endParaRPr kumimoji="0" lang="vi-VN" sz="2800" b="1" i="0" u="none" strike="noStrike" kern="0" cap="none" spc="0" normalizeH="0" baseline="0" noProof="0">
              <a:ln>
                <a:noFill/>
              </a:ln>
              <a:solidFill>
                <a:srgbClr val="FF0000"/>
              </a:solidFill>
              <a:effectLst/>
              <a:uLnTx/>
              <a:uFillTx/>
              <a:latin typeface="Times New Roman" pitchFamily="18" charset="0"/>
              <a:ea typeface="Roboto Mono Regular"/>
              <a:cs typeface="Times New Roman" pitchFamily="18" charset="0"/>
              <a:sym typeface="Roboto Mono Regular"/>
            </a:endParaRPr>
          </a:p>
        </p:txBody>
      </p:sp>
    </p:spTree>
    <p:extLst>
      <p:ext uri="{BB962C8B-B14F-4D97-AF65-F5344CB8AC3E}">
        <p14:creationId xmlns:p14="http://schemas.microsoft.com/office/powerpoint/2010/main" val="5101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a16="http://schemas.microsoft.com/office/drawing/2014/main" id="{0FC4A381-9CA8-4800-B201-7F024E6946BE}"/>
              </a:ext>
            </a:extLst>
          </p:cNvPr>
          <p:cNvSpPr/>
          <p:nvPr/>
        </p:nvSpPr>
        <p:spPr>
          <a:xfrm>
            <a:off x="1143000" y="906240"/>
            <a:ext cx="7010400" cy="152400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a:solidFill>
                  <a:srgbClr val="FF0000"/>
                </a:solidFill>
                <a:latin typeface="Times New Roman" panose="02020603050405020304" pitchFamily="18" charset="0"/>
                <a:cs typeface="Times New Roman" panose="02020603050405020304" pitchFamily="18" charset="0"/>
              </a:rPr>
              <a:t>.</a:t>
            </a:r>
            <a:endParaRPr lang="en-US">
              <a:solidFill>
                <a:srgbClr val="FF0000"/>
              </a:solidFill>
              <a:latin typeface="Times New Roman" panose="02020603050405020304" pitchFamily="18" charset="0"/>
              <a:cs typeface="Times New Roman" panose="02020603050405020304" pitchFamily="18" charset="0"/>
            </a:endParaRPr>
          </a:p>
          <a:p>
            <a:endParaRPr lang="vi-VN">
              <a:latin typeface="Times New Roman" panose="02020603050405020304" pitchFamily="18" charset="0"/>
              <a:cs typeface="Times New Roman" panose="02020603050405020304" pitchFamily="18" charset="0"/>
            </a:endParaRPr>
          </a:p>
        </p:txBody>
      </p:sp>
      <p:sp>
        <p:nvSpPr>
          <p:cNvPr id="18" name="Rectangle: Rounded Corners 22">
            <a:extLst>
              <a:ext uri="{FF2B5EF4-FFF2-40B4-BE49-F238E27FC236}">
                <a16:creationId xmlns:a16="http://schemas.microsoft.com/office/drawing/2014/main" id="{C75F9EF8-FA75-4284-9B32-A058F472DA4C}"/>
              </a:ext>
            </a:extLst>
          </p:cNvPr>
          <p:cNvSpPr/>
          <p:nvPr/>
        </p:nvSpPr>
        <p:spPr>
          <a:xfrm>
            <a:off x="1143000" y="2582640"/>
            <a:ext cx="7086600" cy="91723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solidFill>
                  <a:srgbClr val="FF0000"/>
                </a:solidFill>
                <a:latin typeface="Times New Roman" panose="02020603050405020304" pitchFamily="18" charset="0"/>
                <a:cs typeface="Times New Roman" panose="02020603050405020304" pitchFamily="18" charset="0"/>
              </a:rPr>
              <a:t> </a:t>
            </a:r>
            <a:endParaRPr lang="vi-VN" i="1" dirty="0">
              <a:solidFill>
                <a:srgbClr val="FF0000"/>
              </a:solidFill>
              <a:latin typeface="Times New Roman" panose="02020603050405020304" pitchFamily="18" charset="0"/>
              <a:cs typeface="Times New Roman" panose="02020603050405020304" pitchFamily="18" charset="0"/>
            </a:endParaRPr>
          </a:p>
        </p:txBody>
      </p:sp>
      <p:sp>
        <p:nvSpPr>
          <p:cNvPr id="23" name="Rectangle: Rounded Corners 29">
            <a:extLst>
              <a:ext uri="{FF2B5EF4-FFF2-40B4-BE49-F238E27FC236}">
                <a16:creationId xmlns:a16="http://schemas.microsoft.com/office/drawing/2014/main" id="{90261F55-FCEE-4E62-8B1F-00DC53C76233}"/>
              </a:ext>
            </a:extLst>
          </p:cNvPr>
          <p:cNvSpPr/>
          <p:nvPr/>
        </p:nvSpPr>
        <p:spPr>
          <a:xfrm>
            <a:off x="1066800" y="3696730"/>
            <a:ext cx="7086600" cy="917234"/>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FF0000"/>
                </a:solidFill>
                <a:latin typeface="Times New Roman" panose="02020603050405020304" pitchFamily="18" charset="0"/>
                <a:cs typeface="Times New Roman" panose="02020603050405020304" pitchFamily="18" charset="0"/>
              </a:rPr>
              <a:t> </a:t>
            </a:r>
            <a:endParaRPr lang="vi-VN" dirty="0">
              <a:solidFill>
                <a:srgbClr val="FF000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1981200" y="274864"/>
            <a:ext cx="54102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YÊU CẦU CẦN ĐẠT</a:t>
            </a:r>
            <a:endParaRPr lang="en-US" sz="3600" b="1" cap="none" spc="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35841" name="Rectangle 1"/>
          <p:cNvSpPr>
            <a:spLocks noChangeArrowheads="1"/>
          </p:cNvSpPr>
          <p:nvPr/>
        </p:nvSpPr>
        <p:spPr bwMode="auto">
          <a:xfrm>
            <a:off x="1295400" y="1287240"/>
            <a:ext cx="6629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vi-VN" altLang="en-US" sz="2000" b="1" smtClean="0">
                <a:solidFill>
                  <a:srgbClr val="0000FF"/>
                </a:solidFill>
                <a:latin typeface="Times New Roman" pitchFamily="18" charset="0"/>
                <a:ea typeface="Times New Roman" pitchFamily="18" charset="0"/>
                <a:cs typeface="Times New Roman" pitchFamily="18" charset="0"/>
              </a:rPr>
              <a:t>+ </a:t>
            </a:r>
            <a:r>
              <a:rPr lang="en-US" sz="2000" b="1" smtClean="0">
                <a:solidFill>
                  <a:srgbClr val="0000FF"/>
                </a:solidFill>
                <a:latin typeface="Times New Roman" pitchFamily="18" charset="0"/>
                <a:ea typeface="Times New Roman" pitchFamily="18" charset="0"/>
                <a:cs typeface="Times New Roman" pitchFamily="18" charset="0"/>
              </a:rPr>
              <a:t>Nêu được tên của 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p>
        </p:txBody>
      </p:sp>
      <p:sp>
        <p:nvSpPr>
          <p:cNvPr id="35842" name="Rectangle 2"/>
          <p:cNvSpPr>
            <a:spLocks noChangeArrowheads="1"/>
          </p:cNvSpPr>
          <p:nvPr/>
        </p:nvSpPr>
        <p:spPr bwMode="auto">
          <a:xfrm>
            <a:off x="1295400" y="2673485"/>
            <a:ext cx="6858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en-US" altLang="en-US" sz="2000" b="1" smtClean="0">
                <a:solidFill>
                  <a:srgbClr val="0000FF"/>
                </a:solidFill>
                <a:latin typeface="Times New Roman" pitchFamily="18" charset="0"/>
                <a:ea typeface="Times New Roman" pitchFamily="18" charset="0"/>
                <a:cs typeface="Times New Roman" pitchFamily="18" charset="0"/>
              </a:rPr>
              <a:t>+ </a:t>
            </a:r>
            <a:r>
              <a:rPr lang="vi-VN" altLang="en-US" sz="2000" b="1" smtClean="0">
                <a:solidFill>
                  <a:srgbClr val="0000FF"/>
                </a:solidFill>
                <a:latin typeface="Times New Roman" pitchFamily="18" charset="0"/>
                <a:ea typeface="Times New Roman" pitchFamily="18" charset="0"/>
                <a:cs typeface="Times New Roman" pitchFamily="18" charset="0"/>
              </a:rPr>
              <a:t>Nêu được vai trò của </a:t>
            </a:r>
            <a:r>
              <a:rPr lang="en-US" sz="2000" b="1" smtClean="0">
                <a:solidFill>
                  <a:srgbClr val="0000FF"/>
                </a:solidFill>
                <a:latin typeface="Times New Roman" pitchFamily="18" charset="0"/>
                <a:ea typeface="Times New Roman" pitchFamily="18" charset="0"/>
                <a:cs typeface="Times New Roman" pitchFamily="18" charset="0"/>
              </a:rPr>
              <a:t>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endParaRPr lang="pt-BR" sz="2000" b="1" dirty="0">
              <a:solidFill>
                <a:srgbClr val="0000FF"/>
              </a:solidFill>
              <a:latin typeface="Times New Roman" pitchFamily="18" charset="0"/>
              <a:ea typeface="Times New Roman" pitchFamily="18" charset="0"/>
              <a:cs typeface="Times New Roman" pitchFamily="18" charset="0"/>
            </a:endParaRPr>
          </a:p>
        </p:txBody>
      </p:sp>
      <p:sp>
        <p:nvSpPr>
          <p:cNvPr id="35843" name="Rectangle 3"/>
          <p:cNvSpPr>
            <a:spLocks noChangeArrowheads="1"/>
          </p:cNvSpPr>
          <p:nvPr/>
        </p:nvSpPr>
        <p:spPr bwMode="auto">
          <a:xfrm>
            <a:off x="1219200" y="3878040"/>
            <a:ext cx="6705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4638" algn="just"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Biết</a:t>
            </a:r>
            <a:r>
              <a:rPr kumimoji="0" lang="nl-NL" sz="2000" b="1" i="0" u="none" strike="noStrike" cap="none" normalizeH="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nguồn gốc các loại thức ăn</a:t>
            </a:r>
            <a:endParaRPr kumimoji="0" lang="nl-NL"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pic>
        <p:nvPicPr>
          <p:cNvPr id="9" name="Picture 8" descr="DAU TICH.png"/>
          <p:cNvPicPr>
            <a:picLocks noChangeAspect="1"/>
          </p:cNvPicPr>
          <p:nvPr/>
        </p:nvPicPr>
        <p:blipFill>
          <a:blip r:embed="rId2">
            <a:clrChange>
              <a:clrFrom>
                <a:srgbClr val="FFFFFF"/>
              </a:clrFrom>
              <a:clrTo>
                <a:srgbClr val="FFFFFF">
                  <a:alpha val="0"/>
                </a:srgbClr>
              </a:clrTo>
            </a:clrChange>
          </a:blip>
          <a:stretch>
            <a:fillRect/>
          </a:stretch>
        </p:blipFill>
        <p:spPr>
          <a:xfrm>
            <a:off x="7696200" y="971550"/>
            <a:ext cx="1071563" cy="1071563"/>
          </a:xfrm>
          <a:prstGeom prst="rect">
            <a:avLst/>
          </a:prstGeom>
        </p:spPr>
      </p:pic>
      <p:pic>
        <p:nvPicPr>
          <p:cNvPr id="10" name="Picture 9" descr="DAU TICH.png"/>
          <p:cNvPicPr>
            <a:picLocks noChangeAspect="1"/>
          </p:cNvPicPr>
          <p:nvPr/>
        </p:nvPicPr>
        <p:blipFill>
          <a:blip r:embed="rId2">
            <a:clrChange>
              <a:clrFrom>
                <a:srgbClr val="FFFFFF"/>
              </a:clrFrom>
              <a:clrTo>
                <a:srgbClr val="FFFFFF">
                  <a:alpha val="0"/>
                </a:srgbClr>
              </a:clrTo>
            </a:clrChange>
          </a:blip>
          <a:stretch>
            <a:fillRect/>
          </a:stretch>
        </p:blipFill>
        <p:spPr>
          <a:xfrm>
            <a:off x="7772400" y="3409950"/>
            <a:ext cx="1071563" cy="1071563"/>
          </a:xfrm>
          <a:prstGeom prst="rect">
            <a:avLst/>
          </a:prstGeom>
        </p:spPr>
      </p:pic>
      <p:pic>
        <p:nvPicPr>
          <p:cNvPr id="11" name="Picture 10" descr="DAU TICH.png"/>
          <p:cNvPicPr>
            <a:picLocks noChangeAspect="1"/>
          </p:cNvPicPr>
          <p:nvPr/>
        </p:nvPicPr>
        <p:blipFill>
          <a:blip r:embed="rId2">
            <a:clrChange>
              <a:clrFrom>
                <a:srgbClr val="FFFFFF"/>
              </a:clrFrom>
              <a:clrTo>
                <a:srgbClr val="FFFFFF">
                  <a:alpha val="0"/>
                </a:srgbClr>
              </a:clrTo>
            </a:clrChange>
          </a:blip>
          <a:stretch>
            <a:fillRect/>
          </a:stretch>
        </p:blipFill>
        <p:spPr>
          <a:xfrm>
            <a:off x="7772400" y="2343150"/>
            <a:ext cx="1071563" cy="1071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VẬN DỤNG, KẾT NỐI</a:t>
            </a:r>
          </a:p>
        </p:txBody>
      </p:sp>
      <p:sp>
        <p:nvSpPr>
          <p:cNvPr id="7" name="Rectangle 6"/>
          <p:cNvSpPr/>
          <p:nvPr/>
        </p:nvSpPr>
        <p:spPr>
          <a:xfrm>
            <a:off x="1143000" y="2114550"/>
            <a:ext cx="7162800" cy="1569660"/>
          </a:xfrm>
          <a:prstGeom prst="rect">
            <a:avLst/>
          </a:prstGeom>
        </p:spPr>
        <p:txBody>
          <a:bodyPr wrap="square">
            <a:spAutoFit/>
          </a:bodyPr>
          <a:lstStyle/>
          <a:p>
            <a:r>
              <a:rPr lang="vi-VN" sz="2400" smtClean="0">
                <a:solidFill>
                  <a:srgbClr val="0000CC"/>
                </a:solidFill>
                <a:latin typeface="Times New Roman" pitchFamily="18" charset="0"/>
                <a:cs typeface="Times New Roman" pitchFamily="18" charset="0"/>
              </a:rPr>
              <a:t>K</a:t>
            </a:r>
            <a:r>
              <a:rPr lang="en-US" altLang="zh-CN" sz="2400" smtClean="0">
                <a:solidFill>
                  <a:srgbClr val="0000CC"/>
                </a:solidFill>
                <a:latin typeface="Times New Roman" pitchFamily="18" charset="0"/>
                <a:cs typeface="Times New Roman" pitchFamily="18" charset="0"/>
              </a:rPr>
              <a:t>ết nối cuộc sống: </a:t>
            </a:r>
            <a:endParaRPr lang="zh-CN" altLang="en-US" sz="2400" smtClean="0">
              <a:solidFill>
                <a:srgbClr val="0000CC"/>
              </a:solidFill>
              <a:latin typeface="Times New Roman" pitchFamily="18" charset="0"/>
              <a:cs typeface="Times New Roman" pitchFamily="18" charset="0"/>
            </a:endParaRPr>
          </a:p>
          <a:p>
            <a:r>
              <a:rPr lang="en-US" altLang="zh-CN" sz="2400" smtClean="0">
                <a:solidFill>
                  <a:srgbClr val="0000CC"/>
                </a:solidFill>
                <a:latin typeface="Times New Roman" pitchFamily="18" charset="0"/>
                <a:cs typeface="Times New Roman" pitchFamily="18" charset="0"/>
              </a:rPr>
              <a:t>+ Học thuộc phần Bạn cần biết</a:t>
            </a:r>
            <a:r>
              <a:rPr lang="vi-VN" altLang="zh-CN" sz="2400" smtClean="0">
                <a:solidFill>
                  <a:srgbClr val="0000CC"/>
                </a:solidFill>
                <a:latin typeface="Times New Roman" pitchFamily="18" charset="0"/>
                <a:cs typeface="Times New Roman" pitchFamily="18" charset="0"/>
              </a:rPr>
              <a:t>.</a:t>
            </a:r>
            <a:endParaRPr lang="zh-CN" altLang="en-US" sz="2400" smtClean="0">
              <a:solidFill>
                <a:srgbClr val="0000CC"/>
              </a:solidFill>
              <a:latin typeface="Times New Roman" pitchFamily="18" charset="0"/>
              <a:cs typeface="Times New Roman" pitchFamily="18" charset="0"/>
            </a:endParaRPr>
          </a:p>
          <a:p>
            <a:r>
              <a:rPr lang="en-US" altLang="zh-CN" sz="2400" smtClean="0">
                <a:solidFill>
                  <a:srgbClr val="0000CC"/>
                </a:solidFill>
                <a:latin typeface="Times New Roman" pitchFamily="18" charset="0"/>
                <a:cs typeface="Times New Roman" pitchFamily="18" charset="0"/>
              </a:rPr>
              <a:t>+ </a:t>
            </a:r>
            <a:r>
              <a:rPr lang="vi-VN" altLang="zh-CN" sz="2400" smtClean="0">
                <a:solidFill>
                  <a:srgbClr val="0000CC"/>
                </a:solidFill>
                <a:latin typeface="Times New Roman" pitchFamily="18" charset="0"/>
                <a:cs typeface="Times New Roman" pitchFamily="18" charset="0"/>
              </a:rPr>
              <a:t>L</a:t>
            </a:r>
            <a:r>
              <a:rPr lang="en-US" altLang="zh-CN" sz="2400" smtClean="0">
                <a:solidFill>
                  <a:srgbClr val="0000CC"/>
                </a:solidFill>
                <a:latin typeface="Times New Roman" pitchFamily="18" charset="0"/>
                <a:cs typeface="Times New Roman" pitchFamily="18" charset="0"/>
              </a:rPr>
              <a:t>ê</a:t>
            </a:r>
            <a:r>
              <a:rPr lang="vi-VN" altLang="zh-CN" sz="2400" smtClean="0">
                <a:solidFill>
                  <a:srgbClr val="0000CC"/>
                </a:solidFill>
                <a:latin typeface="Times New Roman" pitchFamily="18" charset="0"/>
                <a:cs typeface="Times New Roman" pitchFamily="18" charset="0"/>
              </a:rPr>
              <a:t>n thực đơn cho 1 tuần với c</a:t>
            </a:r>
            <a:r>
              <a:rPr lang="en-US" altLang="zh-CN" sz="2400" smtClean="0">
                <a:solidFill>
                  <a:srgbClr val="0000CC"/>
                </a:solidFill>
                <a:latin typeface="Times New Roman" pitchFamily="18" charset="0"/>
                <a:cs typeface="Times New Roman" pitchFamily="18" charset="0"/>
              </a:rPr>
              <a:t>á</a:t>
            </a:r>
            <a:r>
              <a:rPr lang="vi-VN" altLang="zh-CN" sz="2400" smtClean="0">
                <a:solidFill>
                  <a:srgbClr val="0000CC"/>
                </a:solidFill>
                <a:latin typeface="Times New Roman" pitchFamily="18" charset="0"/>
                <a:cs typeface="Times New Roman" pitchFamily="18" charset="0"/>
              </a:rPr>
              <a:t>c nh</a:t>
            </a:r>
            <a:r>
              <a:rPr lang="en-US" altLang="zh-CN" sz="2400" smtClean="0">
                <a:solidFill>
                  <a:srgbClr val="0000CC"/>
                </a:solidFill>
                <a:latin typeface="Times New Roman" pitchFamily="18" charset="0"/>
                <a:cs typeface="Times New Roman" pitchFamily="18" charset="0"/>
              </a:rPr>
              <a:t>óm</a:t>
            </a:r>
            <a:r>
              <a:rPr lang="vi-VN" altLang="zh-CN" sz="2400" smtClean="0">
                <a:solidFill>
                  <a:srgbClr val="0000CC"/>
                </a:solidFill>
                <a:latin typeface="Times New Roman" pitchFamily="18" charset="0"/>
                <a:cs typeface="Times New Roman" pitchFamily="18" charset="0"/>
              </a:rPr>
              <a:t> thức ăn cho hợp l</a:t>
            </a:r>
            <a:r>
              <a:rPr lang="en-US" altLang="zh-CN" sz="2400" smtClean="0">
                <a:solidFill>
                  <a:srgbClr val="0000CC"/>
                </a:solidFill>
                <a:latin typeface="Times New Roman" pitchFamily="18" charset="0"/>
                <a:cs typeface="Times New Roman" pitchFamily="18" charset="0"/>
              </a:rPr>
              <a:t>í</a:t>
            </a:r>
            <a:endParaRPr lang="vi-VN" altLang="zh-CN" sz="240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344670" y="438150"/>
            <a:ext cx="235833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Bài sau</a:t>
            </a:r>
          </a:p>
        </p:txBody>
      </p:sp>
      <p:sp>
        <p:nvSpPr>
          <p:cNvPr id="5" name="Rectangle 1"/>
          <p:cNvSpPr>
            <a:spLocks noChangeArrowheads="1"/>
          </p:cNvSpPr>
          <p:nvPr/>
        </p:nvSpPr>
        <p:spPr bwMode="auto">
          <a:xfrm>
            <a:off x="762000" y="2665571"/>
            <a:ext cx="7696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nl-NL" sz="3200" b="1" smtClean="0">
                <a:solidFill>
                  <a:srgbClr val="0000CC"/>
                </a:solidFill>
                <a:latin typeface="Times New Roman" panose="02020603050405020304" pitchFamily="18" charset="0"/>
                <a:cs typeface="Times New Roman" panose="02020603050405020304" pitchFamily="18" charset="0"/>
              </a:rPr>
              <a:t>Tại sao cần ăn phối hợp nhiều loại thức ăn</a:t>
            </a:r>
            <a:endParaRPr lang="en-US" sz="3200" b="1">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a:stretch>
            <a:fillRect/>
          </a:stretch>
        </p:blipFill>
        <p:spPr>
          <a:xfrm>
            <a:off x="1143000" y="819150"/>
            <a:ext cx="6794553" cy="35052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57543" y="209550"/>
            <a:ext cx="1680267"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Ghi vở</a:t>
            </a:r>
            <a:endParaRPr lang="en-US" sz="4000" b="1" cap="none" spc="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1066800" y="12001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CC"/>
                </a:solidFill>
                <a:effectLst/>
                <a:latin typeface="Times New Roman" pitchFamily="18" charset="0"/>
                <a:cs typeface="Times New Roman" pitchFamily="18" charset="0"/>
              </a:rPr>
              <a:t>Khoa học</a:t>
            </a:r>
          </a:p>
          <a:p>
            <a:pPr marL="0" marR="0" lvl="0" indent="0" algn="ctr" defTabSz="914400" rtl="0" eaLnBrk="1" fontAlgn="base" latinLnBrk="0" hangingPunct="1">
              <a:lnSpc>
                <a:spcPct val="100000"/>
              </a:lnSpc>
              <a:spcBef>
                <a:spcPct val="0"/>
              </a:spcBef>
              <a:spcAft>
                <a:spcPct val="0"/>
              </a:spcAft>
              <a:buClrTx/>
              <a:buSzTx/>
              <a:buFontTx/>
              <a:buNone/>
              <a:tabLst/>
            </a:pPr>
            <a:r>
              <a:rPr lang="en-US" sz="2400" b="1" smtClean="0">
                <a:solidFill>
                  <a:srgbClr val="0000CC"/>
                </a:solidFill>
                <a:latin typeface="Times New Roman" pitchFamily="18" charset="0"/>
                <a:cs typeface="Times New Roman" pitchFamily="18" charset="0"/>
              </a:rPr>
              <a:t>Vai trò của vi – ta- min, chất khoáng và chất xơ</a:t>
            </a:r>
            <a:endParaRPr kumimoji="0" lang="nl-NL" sz="32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1066800" y="2038350"/>
            <a:ext cx="7162800" cy="2585323"/>
          </a:xfrm>
          <a:prstGeom prst="rect">
            <a:avLst/>
          </a:prstGeom>
        </p:spPr>
        <p:txBody>
          <a:bodyPr wrap="square">
            <a:spAutoFit/>
          </a:bodyPr>
          <a:lstStyle/>
          <a:p>
            <a:r>
              <a:rPr lang="fr-FR" sz="1800" b="1" u="sng" smtClean="0">
                <a:solidFill>
                  <a:srgbClr val="0000FF"/>
                </a:solidFill>
                <a:latin typeface="Times New Roman" panose="02020603050405020304" pitchFamily="18" charset="0"/>
                <a:cs typeface="Times New Roman" panose="02020603050405020304" pitchFamily="18" charset="0"/>
              </a:rPr>
              <a:t>1. Nguồn gốc</a:t>
            </a:r>
            <a:endParaRPr lang="en-US" sz="1800" smtClean="0">
              <a:solidFill>
                <a:srgbClr val="0000FF"/>
              </a:solidFill>
              <a:latin typeface="Times New Roman" panose="02020603050405020304" pitchFamily="18" charset="0"/>
              <a:cs typeface="Times New Roman" panose="02020603050405020304" pitchFamily="18" charset="0"/>
            </a:endParaRPr>
          </a:p>
          <a:p>
            <a:r>
              <a:rPr lang="fr-FR" sz="1800" smtClean="0">
                <a:solidFill>
                  <a:srgbClr val="0000FF"/>
                </a:solidFill>
                <a:latin typeface="Times New Roman" panose="02020603050405020304" pitchFamily="18" charset="0"/>
                <a:cs typeface="Times New Roman" panose="02020603050405020304" pitchFamily="18" charset="0"/>
              </a:rPr>
              <a:t>+ Vi-ta-min : Các loại rau, củ quả.....</a:t>
            </a:r>
            <a:endParaRPr lang="en-US" sz="1800" smtClean="0">
              <a:solidFill>
                <a:srgbClr val="0000FF"/>
              </a:solidFill>
              <a:latin typeface="Times New Roman" panose="02020603050405020304" pitchFamily="18" charset="0"/>
              <a:cs typeface="Times New Roman" panose="02020603050405020304" pitchFamily="18" charset="0"/>
            </a:endParaRPr>
          </a:p>
          <a:p>
            <a:r>
              <a:rPr lang="fr-FR" sz="1800" smtClean="0">
                <a:solidFill>
                  <a:srgbClr val="0000FF"/>
                </a:solidFill>
                <a:latin typeface="Times New Roman" panose="02020603050405020304" pitchFamily="18" charset="0"/>
                <a:cs typeface="Times New Roman" panose="02020603050405020304" pitchFamily="18" charset="0"/>
              </a:rPr>
              <a:t>+ Chất khoáng : Thịt gà, cá trứng, các loại rau màu xanh sẫm...</a:t>
            </a:r>
            <a:endParaRPr lang="en-US" sz="1800" smtClean="0">
              <a:solidFill>
                <a:srgbClr val="0000FF"/>
              </a:solidFill>
              <a:latin typeface="Times New Roman" panose="02020603050405020304" pitchFamily="18" charset="0"/>
              <a:cs typeface="Times New Roman" panose="02020603050405020304" pitchFamily="18" charset="0"/>
            </a:endParaRPr>
          </a:p>
          <a:p>
            <a:r>
              <a:rPr lang="fr-FR" sz="1800" smtClean="0">
                <a:solidFill>
                  <a:srgbClr val="0000FF"/>
                </a:solidFill>
                <a:latin typeface="Times New Roman" panose="02020603050405020304" pitchFamily="18" charset="0"/>
                <a:cs typeface="Times New Roman" panose="02020603050405020304" pitchFamily="18" charset="0"/>
              </a:rPr>
              <a:t>+ Chất xơ : Các loại rau</a:t>
            </a:r>
            <a:endParaRPr lang="en-US" sz="1800" smtClean="0">
              <a:solidFill>
                <a:srgbClr val="0000FF"/>
              </a:solidFill>
              <a:latin typeface="Times New Roman" panose="02020603050405020304" pitchFamily="18" charset="0"/>
              <a:cs typeface="Times New Roman" panose="02020603050405020304" pitchFamily="18" charset="0"/>
            </a:endParaRPr>
          </a:p>
          <a:p>
            <a:r>
              <a:rPr lang="fr-FR" sz="1800" b="1" u="sng" smtClean="0">
                <a:solidFill>
                  <a:srgbClr val="0000FF"/>
                </a:solidFill>
                <a:latin typeface="Times New Roman" panose="02020603050405020304" pitchFamily="18" charset="0"/>
                <a:cs typeface="Times New Roman" panose="02020603050405020304" pitchFamily="18" charset="0"/>
              </a:rPr>
              <a:t>2. Vai trò </a:t>
            </a:r>
            <a:endParaRPr lang="en-US" sz="1800" smtClean="0">
              <a:solidFill>
                <a:srgbClr val="0000FF"/>
              </a:solidFill>
              <a:latin typeface="Times New Roman" panose="02020603050405020304" pitchFamily="18" charset="0"/>
              <a:cs typeface="Times New Roman" panose="02020603050405020304" pitchFamily="18" charset="0"/>
            </a:endParaRPr>
          </a:p>
          <a:p>
            <a:r>
              <a:rPr lang="fr-FR" sz="1800" smtClean="0">
                <a:solidFill>
                  <a:srgbClr val="0000FF"/>
                </a:solidFill>
                <a:latin typeface="Times New Roman" panose="02020603050405020304" pitchFamily="18" charset="0"/>
                <a:cs typeface="Times New Roman" panose="02020603050405020304" pitchFamily="18" charset="0"/>
              </a:rPr>
              <a:t>+ Vi- ta- min : Cần thiết, thiếu =&gt; cơ thể sẽ bị bệnh</a:t>
            </a:r>
            <a:endParaRPr lang="en-US" sz="1800" smtClean="0">
              <a:solidFill>
                <a:srgbClr val="0000FF"/>
              </a:solidFill>
              <a:latin typeface="Times New Roman" panose="02020603050405020304" pitchFamily="18" charset="0"/>
              <a:cs typeface="Times New Roman" panose="02020603050405020304" pitchFamily="18" charset="0"/>
            </a:endParaRPr>
          </a:p>
          <a:p>
            <a:r>
              <a:rPr lang="fr-FR" sz="1800" smtClean="0">
                <a:solidFill>
                  <a:srgbClr val="0000FF"/>
                </a:solidFill>
                <a:latin typeface="Times New Roman" panose="02020603050405020304" pitchFamily="18" charset="0"/>
                <a:cs typeface="Times New Roman" panose="02020603050405020304" pitchFamily="18" charset="0"/>
              </a:rPr>
              <a:t>+ Chất khoáng : Xây dựng và đổi mới cơ thể, tạo men thúc đẩy hoạt động sống, nếu thiếu sẽ bị bệnh</a:t>
            </a:r>
            <a:endParaRPr lang="en-US" sz="1800" smtClean="0">
              <a:solidFill>
                <a:srgbClr val="0000FF"/>
              </a:solidFill>
              <a:latin typeface="Times New Roman" panose="02020603050405020304" pitchFamily="18" charset="0"/>
              <a:cs typeface="Times New Roman" panose="02020603050405020304" pitchFamily="18" charset="0"/>
            </a:endParaRPr>
          </a:p>
          <a:p>
            <a:r>
              <a:rPr lang="fr-FR" sz="1800" smtClean="0">
                <a:solidFill>
                  <a:srgbClr val="0000FF"/>
                </a:solidFill>
                <a:latin typeface="Times New Roman" panose="02020603050405020304" pitchFamily="18" charset="0"/>
                <a:cs typeface="Times New Roman" panose="02020603050405020304" pitchFamily="18" charset="0"/>
              </a:rPr>
              <a:t>+ Chất xơ : Đảm bảo cho bộ máy tiêu hoá hoạt động bình thường</a:t>
            </a:r>
            <a:endParaRPr lang="en-US" sz="180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a:grpSpLocks/>
          </p:cNvGrpSpPr>
          <p:nvPr/>
        </p:nvGrpSpPr>
        <p:grpSpPr bwMode="auto">
          <a:xfrm>
            <a:off x="201613" y="-241697"/>
            <a:ext cx="320675" cy="5385197"/>
            <a:chOff x="202295" y="-322943"/>
            <a:chExt cx="319314" cy="7180943"/>
          </a:xfrm>
        </p:grpSpPr>
        <p:sp>
          <p:nvSpPr>
            <p:cNvPr id="10" name="Rectangle 9"/>
            <p:cNvSpPr/>
            <p:nvPr/>
          </p:nvSpPr>
          <p:spPr bwMode="auto">
            <a:xfrm>
              <a:off x="202295" y="-322943"/>
              <a:ext cx="319314" cy="7166655"/>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0">
                <a:latin typeface="Times New Roman" panose="02020603050405020304" pitchFamily="18" charset="0"/>
                <a:cs typeface="Times New Roman" panose="02020603050405020304" pitchFamily="18" charset="0"/>
              </a:endParaRPr>
            </a:p>
          </p:txBody>
        </p:sp>
        <p:sp>
          <p:nvSpPr>
            <p:cNvPr id="5150"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b="0">
                <a:latin typeface="Times New Roman" panose="02020603050405020304" pitchFamily="18" charset="0"/>
                <a:cs typeface="Times New Roman" panose="02020603050405020304" pitchFamily="18" charset="0"/>
              </a:endParaRPr>
            </a:p>
          </p:txBody>
        </p:sp>
        <p:sp>
          <p:nvSpPr>
            <p:cNvPr id="14" name="Rectangle 13"/>
            <p:cNvSpPr/>
            <p:nvPr/>
          </p:nvSpPr>
          <p:spPr bwMode="auto">
            <a:xfrm>
              <a:off x="324013" y="-308654"/>
              <a:ext cx="75877" cy="7166654"/>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b="0">
                <a:effectLst>
                  <a:glow rad="101600">
                    <a:schemeClr val="accent1">
                      <a:satMod val="175000"/>
                      <a:alpha val="40000"/>
                    </a:schemeClr>
                  </a:glow>
                </a:effectLst>
                <a:latin typeface="Times New Roman" panose="02020603050405020304" pitchFamily="18" charset="0"/>
                <a:cs typeface="Times New Roman" panose="02020603050405020304" pitchFamily="18" charset="0"/>
              </a:endParaRPr>
            </a:p>
          </p:txBody>
        </p:sp>
      </p:grpSp>
      <p:sp>
        <p:nvSpPr>
          <p:cNvPr id="18" name="AutoShape 51"/>
          <p:cNvSpPr>
            <a:spLocks noChangeArrowheads="1"/>
          </p:cNvSpPr>
          <p:nvPr/>
        </p:nvSpPr>
        <p:spPr bwMode="auto">
          <a:xfrm>
            <a:off x="1752600" y="1200151"/>
            <a:ext cx="6858000" cy="1108472"/>
          </a:xfrm>
          <a:prstGeom prst="roundRect">
            <a:avLst>
              <a:gd name="adj" fmla="val 16667"/>
            </a:avLst>
          </a:prstGeom>
          <a:solidFill>
            <a:srgbClr val="FFCCFF"/>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0" hangingPunct="0">
              <a:defRPr/>
            </a:pPr>
            <a:endParaRPr lang="en-US" sz="2000" b="0">
              <a:solidFill>
                <a:schemeClr val="bg1">
                  <a:lumMod val="95000"/>
                </a:schemeClr>
              </a:solidFill>
              <a:latin typeface="Times New Roman" panose="02020603050405020304" pitchFamily="18" charset="0"/>
              <a:cs typeface="Times New Roman" panose="02020603050405020304" pitchFamily="18" charset="0"/>
            </a:endParaRPr>
          </a:p>
        </p:txBody>
      </p:sp>
      <p:pic>
        <p:nvPicPr>
          <p:cNvPr id="22" name="Picture 37" descr="Blue_chapterli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404937"/>
            <a:ext cx="685800" cy="423863"/>
          </a:xfrm>
          <a:prstGeom prst="rect">
            <a:avLst/>
          </a:prstGeom>
          <a:noFill/>
          <a:ln w="9525">
            <a:noFill/>
            <a:miter lim="800000"/>
            <a:headEnd/>
            <a:tailEnd/>
          </a:ln>
          <a:effectLst>
            <a:outerShdw dist="107763" dir="18900000" algn="ctr" rotWithShape="0">
              <a:srgbClr val="808080">
                <a:alpha val="50000"/>
              </a:srgbClr>
            </a:outerShdw>
          </a:effectLst>
        </p:spPr>
      </p:pic>
      <p:pic>
        <p:nvPicPr>
          <p:cNvPr id="23" name="Picture 39" descr="Classicmode"/>
          <p:cNvPicPr>
            <a:picLocks noChangeAspect="1" noChangeArrowheads="1"/>
          </p:cNvPicPr>
          <p:nvPr/>
        </p:nvPicPr>
        <p:blipFill>
          <a:blip r:embed="rId4">
            <a:clrChange>
              <a:clrFrom>
                <a:srgbClr val="2C2761"/>
              </a:clrFrom>
              <a:clrTo>
                <a:srgbClr val="2C2761">
                  <a:alpha val="0"/>
                </a:srgbClr>
              </a:clrTo>
            </a:clrChange>
          </a:blip>
          <a:srcRect/>
          <a:stretch>
            <a:fillRect/>
          </a:stretch>
        </p:blipFill>
        <p:spPr bwMode="auto">
          <a:xfrm>
            <a:off x="533400" y="1143000"/>
            <a:ext cx="1728788" cy="966788"/>
          </a:xfrm>
          <a:prstGeom prst="rect">
            <a:avLst/>
          </a:prstGeom>
          <a:noFill/>
          <a:ln w="9525">
            <a:noFill/>
            <a:miter lim="800000"/>
            <a:headEnd/>
            <a:tailEnd/>
          </a:ln>
          <a:effectLst>
            <a:outerShdw dist="107763" dir="18900000" algn="ctr" rotWithShape="0">
              <a:srgbClr val="808080">
                <a:alpha val="50000"/>
              </a:srgbClr>
            </a:outerShdw>
          </a:effectLst>
        </p:spPr>
      </p:pic>
      <p:sp>
        <p:nvSpPr>
          <p:cNvPr id="1052" name="Oval 59">
            <a:hlinkHover r:id="" action="ppaction://noaction" highlightClick="1">
              <a:snd r:embed="rId5" name="cached_combo42.wav"/>
            </a:hlinkHover>
          </p:cNvPr>
          <p:cNvSpPr>
            <a:spLocks noChangeArrowheads="1"/>
          </p:cNvSpPr>
          <p:nvPr/>
        </p:nvSpPr>
        <p:spPr bwMode="auto">
          <a:xfrm>
            <a:off x="657226" y="1257300"/>
            <a:ext cx="942975" cy="739379"/>
          </a:xfrm>
          <a:prstGeom prst="ellipse">
            <a:avLst/>
          </a:prstGeom>
          <a:solidFill>
            <a:srgbClr val="FFCCFF"/>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0" hangingPunct="0"/>
            <a:endParaRPr lang="en-US" sz="2000" b="0">
              <a:latin typeface="Times New Roman" panose="02020603050405020304" pitchFamily="18" charset="0"/>
              <a:cs typeface="Times New Roman" panose="02020603050405020304" pitchFamily="18" charset="0"/>
            </a:endParaRPr>
          </a:p>
        </p:txBody>
      </p:sp>
      <p:sp>
        <p:nvSpPr>
          <p:cNvPr id="1053" name="WordArt 226"/>
          <p:cNvSpPr>
            <a:spLocks noChangeArrowheads="1" noChangeShapeType="1" noTextEdit="1"/>
          </p:cNvSpPr>
          <p:nvPr/>
        </p:nvSpPr>
        <p:spPr bwMode="auto">
          <a:xfrm>
            <a:off x="719138" y="1482328"/>
            <a:ext cx="762000" cy="336947"/>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Câu</a:t>
            </a:r>
          </a:p>
        </p:txBody>
      </p:sp>
      <p:sp>
        <p:nvSpPr>
          <p:cNvPr id="1054" name="Oval 227">
            <a:hlinkHover r:id="" action="ppaction://noaction" highlightClick="1">
              <a:snd r:embed="rId5" name="cached_combo42.wav"/>
            </a:hlinkHover>
          </p:cNvPr>
          <p:cNvSpPr>
            <a:spLocks noChangeArrowheads="1"/>
          </p:cNvSpPr>
          <p:nvPr/>
        </p:nvSpPr>
        <p:spPr bwMode="auto">
          <a:xfrm>
            <a:off x="1666876" y="1396604"/>
            <a:ext cx="582613" cy="457200"/>
          </a:xfrm>
          <a:prstGeom prst="ellipse">
            <a:avLst/>
          </a:prstGeom>
          <a:solidFill>
            <a:srgbClr val="FFCCFF"/>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0" hangingPunct="0"/>
            <a:endParaRPr lang="en-US" sz="2000" b="0">
              <a:latin typeface="Times New Roman" panose="02020603050405020304" pitchFamily="18" charset="0"/>
              <a:cs typeface="Times New Roman" panose="02020603050405020304" pitchFamily="18" charset="0"/>
            </a:endParaRPr>
          </a:p>
        </p:txBody>
      </p:sp>
      <p:sp>
        <p:nvSpPr>
          <p:cNvPr id="1055" name="WordArt 226"/>
          <p:cNvSpPr>
            <a:spLocks noChangeArrowheads="1" noChangeShapeType="1" noTextEdit="1"/>
          </p:cNvSpPr>
          <p:nvPr/>
        </p:nvSpPr>
        <p:spPr bwMode="auto">
          <a:xfrm>
            <a:off x="1825625" y="1451372"/>
            <a:ext cx="228600" cy="336947"/>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1</a:t>
            </a:r>
          </a:p>
        </p:txBody>
      </p:sp>
      <p:sp>
        <p:nvSpPr>
          <p:cNvPr id="34" name="Text Box 15"/>
          <p:cNvSpPr txBox="1">
            <a:spLocks noChangeArrowheads="1"/>
          </p:cNvSpPr>
          <p:nvPr/>
        </p:nvSpPr>
        <p:spPr bwMode="auto">
          <a:xfrm>
            <a:off x="1905000" y="1257300"/>
            <a:ext cx="6324600" cy="830997"/>
          </a:xfrm>
          <a:prstGeom prst="rect">
            <a:avLst/>
          </a:prstGeom>
          <a:noFill/>
          <a:ln w="9525">
            <a:noFill/>
            <a:miter lim="800000"/>
            <a:headEnd/>
            <a:tailEnd/>
          </a:ln>
        </p:spPr>
        <p:txBody>
          <a:bodyPr>
            <a:spAutoFit/>
          </a:bodyPr>
          <a:lstStyle/>
          <a:p>
            <a:pPr marL="457200" indent="-457200" algn="just" eaLnBrk="0" hangingPunct="0">
              <a:spcBef>
                <a:spcPct val="50000"/>
              </a:spcBef>
            </a:pPr>
            <a:r>
              <a:rPr lang="en-US" sz="2400">
                <a:solidFill>
                  <a:srgbClr val="0000FF"/>
                </a:solidFill>
                <a:latin typeface="Times New Roman" panose="02020603050405020304" pitchFamily="18" charset="0"/>
                <a:cs typeface="Times New Roman" panose="02020603050405020304" pitchFamily="18" charset="0"/>
              </a:rPr>
              <a:t>     Em hãy kể tên các thức ăn mà gia đình em ăn hàng ngày ?</a:t>
            </a:r>
          </a:p>
        </p:txBody>
      </p:sp>
      <p:grpSp>
        <p:nvGrpSpPr>
          <p:cNvPr id="3" name="Group 37"/>
          <p:cNvGrpSpPr>
            <a:grpSpLocks/>
          </p:cNvGrpSpPr>
          <p:nvPr/>
        </p:nvGrpSpPr>
        <p:grpSpPr bwMode="auto">
          <a:xfrm>
            <a:off x="166688" y="2571750"/>
            <a:ext cx="8596312" cy="2228850"/>
            <a:chOff x="186" y="2112"/>
            <a:chExt cx="5271" cy="1872"/>
          </a:xfrm>
          <a:solidFill>
            <a:srgbClr val="FFCCFF"/>
          </a:solidFill>
        </p:grpSpPr>
        <p:sp>
          <p:nvSpPr>
            <p:cNvPr id="37" name="AutoShape 51"/>
            <p:cNvSpPr>
              <a:spLocks noChangeArrowheads="1"/>
            </p:cNvSpPr>
            <p:nvPr/>
          </p:nvSpPr>
          <p:spPr bwMode="auto">
            <a:xfrm>
              <a:off x="1185" y="2112"/>
              <a:ext cx="4272" cy="1872"/>
            </a:xfrm>
            <a:prstGeom prst="roundRect">
              <a:avLst>
                <a:gd name="adj" fmla="val 16667"/>
              </a:avLst>
            </a:prstGeom>
            <a:grp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0" hangingPunct="0">
                <a:defRPr/>
              </a:pPr>
              <a:endParaRPr lang="en-US" sz="2000" b="0">
                <a:solidFill>
                  <a:schemeClr val="bg1">
                    <a:lumMod val="95000"/>
                  </a:schemeClr>
                </a:solidFill>
                <a:latin typeface="Times New Roman" panose="02020603050405020304" pitchFamily="18" charset="0"/>
                <a:cs typeface="Times New Roman" panose="02020603050405020304" pitchFamily="18" charset="0"/>
              </a:endParaRPr>
            </a:p>
          </p:txBody>
        </p:sp>
        <p:pic>
          <p:nvPicPr>
            <p:cNvPr id="5143" name="Picture 37" descr="Blue_chapterli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6" y="2496"/>
              <a:ext cx="432" cy="356"/>
            </a:xfrm>
            <a:prstGeom prst="rect">
              <a:avLst/>
            </a:prstGeom>
            <a:grpFill/>
            <a:ln>
              <a:headEnd/>
              <a:tailEnd/>
            </a:ln>
          </p:spPr>
          <p:style>
            <a:lnRef idx="1">
              <a:schemeClr val="accent5"/>
            </a:lnRef>
            <a:fillRef idx="2">
              <a:schemeClr val="accent5"/>
            </a:fillRef>
            <a:effectRef idx="1">
              <a:schemeClr val="accent5"/>
            </a:effectRef>
            <a:fontRef idx="minor">
              <a:schemeClr val="dk1"/>
            </a:fontRef>
          </p:style>
        </p:pic>
        <p:pic>
          <p:nvPicPr>
            <p:cNvPr id="5144" name="Picture 39" descr="Classicmode"/>
            <p:cNvPicPr>
              <a:picLocks noChangeAspect="1" noChangeArrowheads="1"/>
            </p:cNvPicPr>
            <p:nvPr/>
          </p:nvPicPr>
          <p:blipFill>
            <a:blip r:embed="rId4">
              <a:clrChange>
                <a:clrFrom>
                  <a:srgbClr val="2C2761"/>
                </a:clrFrom>
                <a:clrTo>
                  <a:srgbClr val="2C2761">
                    <a:alpha val="0"/>
                  </a:srgbClr>
                </a:clrTo>
              </a:clrChange>
            </a:blip>
            <a:srcRect/>
            <a:stretch>
              <a:fillRect/>
            </a:stretch>
          </p:blipFill>
          <p:spPr bwMode="auto">
            <a:xfrm>
              <a:off x="432" y="2304"/>
              <a:ext cx="1086" cy="812"/>
            </a:xfrm>
            <a:prstGeom prst="rect">
              <a:avLst/>
            </a:prstGeom>
            <a:grpFill/>
            <a:ln>
              <a:headEnd/>
              <a:tailEnd/>
            </a:ln>
          </p:spPr>
          <p:style>
            <a:lnRef idx="1">
              <a:schemeClr val="accent5"/>
            </a:lnRef>
            <a:fillRef idx="2">
              <a:schemeClr val="accent5"/>
            </a:fillRef>
            <a:effectRef idx="1">
              <a:schemeClr val="accent5"/>
            </a:effectRef>
            <a:fontRef idx="minor">
              <a:schemeClr val="dk1"/>
            </a:fontRef>
          </p:style>
        </p:pic>
        <p:sp>
          <p:nvSpPr>
            <p:cNvPr id="5145" name="Oval 59">
              <a:hlinkHover r:id="" action="ppaction://noaction" highlightClick="1">
                <a:snd r:embed="rId5" name="cached_combo42.wav"/>
              </a:hlinkHover>
            </p:cNvPr>
            <p:cNvSpPr>
              <a:spLocks noChangeArrowheads="1"/>
            </p:cNvSpPr>
            <p:nvPr/>
          </p:nvSpPr>
          <p:spPr bwMode="auto">
            <a:xfrm>
              <a:off x="480" y="2396"/>
              <a:ext cx="594" cy="621"/>
            </a:xfrm>
            <a:prstGeom prst="ellipse">
              <a:avLst/>
            </a:prstGeom>
            <a:grp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0" hangingPunct="0"/>
              <a:endParaRPr lang="en-US" sz="2000" b="0">
                <a:latin typeface="Times New Roman" panose="02020603050405020304" pitchFamily="18" charset="0"/>
                <a:cs typeface="Times New Roman" panose="02020603050405020304" pitchFamily="18" charset="0"/>
              </a:endParaRPr>
            </a:p>
          </p:txBody>
        </p:sp>
        <p:sp>
          <p:nvSpPr>
            <p:cNvPr id="5146" name="WordArt 226"/>
            <p:cNvSpPr>
              <a:spLocks noChangeArrowheads="1" noChangeShapeType="1" noTextEdit="1"/>
            </p:cNvSpPr>
            <p:nvPr/>
          </p:nvSpPr>
          <p:spPr bwMode="auto">
            <a:xfrm>
              <a:off x="534" y="2588"/>
              <a:ext cx="480" cy="283"/>
            </a:xfrm>
            <a:prstGeom prst="rect">
              <a:avLst/>
            </a:prstGeom>
            <a:grpFill/>
          </p:spPr>
          <p:style>
            <a:lnRef idx="1">
              <a:schemeClr val="accent5"/>
            </a:lnRef>
            <a:fillRef idx="2">
              <a:schemeClr val="accent5"/>
            </a:fillRef>
            <a:effectRef idx="1">
              <a:schemeClr val="accent5"/>
            </a:effectRef>
            <a:fontRef idx="minor">
              <a:schemeClr val="dk1"/>
            </a:fontRef>
          </p:style>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Câu</a:t>
              </a:r>
            </a:p>
          </p:txBody>
        </p:sp>
        <p:sp>
          <p:nvSpPr>
            <p:cNvPr id="5147" name="Oval 227">
              <a:hlinkHover r:id="" action="ppaction://noaction" highlightClick="1">
                <a:snd r:embed="rId5" name="cached_combo42.wav"/>
              </a:hlinkHover>
            </p:cNvPr>
            <p:cNvSpPr>
              <a:spLocks noChangeArrowheads="1"/>
            </p:cNvSpPr>
            <p:nvPr/>
          </p:nvSpPr>
          <p:spPr bwMode="auto">
            <a:xfrm>
              <a:off x="1110" y="2496"/>
              <a:ext cx="367" cy="384"/>
            </a:xfrm>
            <a:prstGeom prst="ellipse">
              <a:avLst/>
            </a:prstGeom>
            <a:grp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0" hangingPunct="0"/>
              <a:endParaRPr lang="en-US" sz="2000" b="0">
                <a:latin typeface="Times New Roman" panose="02020603050405020304" pitchFamily="18" charset="0"/>
                <a:cs typeface="Times New Roman" panose="02020603050405020304" pitchFamily="18" charset="0"/>
              </a:endParaRPr>
            </a:p>
          </p:txBody>
        </p:sp>
        <p:sp>
          <p:nvSpPr>
            <p:cNvPr id="5148" name="WordArt 226"/>
            <p:cNvSpPr>
              <a:spLocks noChangeArrowheads="1" noChangeShapeType="1" noTextEdit="1"/>
            </p:cNvSpPr>
            <p:nvPr/>
          </p:nvSpPr>
          <p:spPr bwMode="auto">
            <a:xfrm>
              <a:off x="1248" y="2540"/>
              <a:ext cx="144" cy="283"/>
            </a:xfrm>
            <a:prstGeom prst="rect">
              <a:avLst/>
            </a:prstGeom>
            <a:grpFill/>
          </p:spPr>
          <p:style>
            <a:lnRef idx="1">
              <a:schemeClr val="accent5"/>
            </a:lnRef>
            <a:fillRef idx="2">
              <a:schemeClr val="accent5"/>
            </a:fillRef>
            <a:effectRef idx="1">
              <a:schemeClr val="accent5"/>
            </a:effectRef>
            <a:fontRef idx="minor">
              <a:schemeClr val="dk1"/>
            </a:fontRef>
          </p:style>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2</a:t>
              </a:r>
            </a:p>
          </p:txBody>
        </p:sp>
      </p:grpSp>
      <p:sp>
        <p:nvSpPr>
          <p:cNvPr id="49" name="Text Box 15"/>
          <p:cNvSpPr txBox="1">
            <a:spLocks noChangeArrowheads="1"/>
          </p:cNvSpPr>
          <p:nvPr/>
        </p:nvSpPr>
        <p:spPr bwMode="auto">
          <a:xfrm>
            <a:off x="1905001" y="2571750"/>
            <a:ext cx="6391275" cy="830997"/>
          </a:xfrm>
          <a:prstGeom prst="rect">
            <a:avLst/>
          </a:prstGeom>
          <a:noFill/>
          <a:ln w="9525">
            <a:noFill/>
            <a:miter lim="800000"/>
            <a:headEnd/>
            <a:tailEnd/>
          </a:ln>
        </p:spPr>
        <p:txBody>
          <a:bodyPr>
            <a:spAutoFit/>
          </a:bodyPr>
          <a:lstStyle/>
          <a:p>
            <a:pPr marL="457200" indent="-457200" algn="just" eaLnBrk="0" hangingPunct="0"/>
            <a:r>
              <a:rPr lang="en-US" sz="2400" b="0">
                <a:solidFill>
                  <a:schemeClr val="bg1"/>
                </a:solidFill>
                <a:latin typeface="Times New Roman" panose="02020603050405020304" pitchFamily="18" charset="0"/>
                <a:cs typeface="Times New Roman" panose="02020603050405020304" pitchFamily="18" charset="0"/>
              </a:rPr>
              <a:t>     </a:t>
            </a:r>
            <a:r>
              <a:rPr lang="en-US" sz="2400">
                <a:solidFill>
                  <a:srgbClr val="0000FF"/>
                </a:solidFill>
                <a:latin typeface="Times New Roman" panose="02020603050405020304" pitchFamily="18" charset="0"/>
                <a:cs typeface="Times New Roman" panose="02020603050405020304" pitchFamily="18" charset="0"/>
              </a:rPr>
              <a:t>Nêu vai trò của chất đạm, chất béo đối với cơ thể ?</a:t>
            </a:r>
          </a:p>
        </p:txBody>
      </p:sp>
      <p:grpSp>
        <p:nvGrpSpPr>
          <p:cNvPr id="4" name="Group 47"/>
          <p:cNvGrpSpPr>
            <a:grpSpLocks/>
          </p:cNvGrpSpPr>
          <p:nvPr/>
        </p:nvGrpSpPr>
        <p:grpSpPr bwMode="auto">
          <a:xfrm>
            <a:off x="-115888" y="285750"/>
            <a:ext cx="923926" cy="410766"/>
            <a:chOff x="5106" y="3426"/>
            <a:chExt cx="582" cy="345"/>
          </a:xfrm>
        </p:grpSpPr>
        <p:pic>
          <p:nvPicPr>
            <p:cNvPr id="5140" name="Picture 40" descr="Thumb"/>
            <p:cNvPicPr>
              <a:picLocks noChangeAspect="1" noChangeArrowheads="1"/>
            </p:cNvPicPr>
            <p:nvPr/>
          </p:nvPicPr>
          <p:blipFill>
            <a:blip r:embed="rId6">
              <a:clrChange>
                <a:clrFrom>
                  <a:srgbClr val="000300"/>
                </a:clrFrom>
                <a:clrTo>
                  <a:srgbClr val="000300">
                    <a:alpha val="0"/>
                  </a:srgbClr>
                </a:clrTo>
              </a:clrChange>
            </a:blip>
            <a:srcRect/>
            <a:stretch>
              <a:fillRect/>
            </a:stretch>
          </p:blipFill>
          <p:spPr bwMode="auto">
            <a:xfrm>
              <a:off x="5106" y="3426"/>
              <a:ext cx="582" cy="345"/>
            </a:xfrm>
            <a:prstGeom prst="rect">
              <a:avLst/>
            </a:prstGeom>
            <a:noFill/>
            <a:ln w="9525">
              <a:noFill/>
              <a:miter lim="800000"/>
              <a:headEnd/>
              <a:tailEnd/>
            </a:ln>
          </p:spPr>
        </p:pic>
        <p:pic>
          <p:nvPicPr>
            <p:cNvPr id="5141" name="Picture 43" descr="abu061[1]"/>
            <p:cNvPicPr>
              <a:picLocks noChangeAspect="1" noChangeArrowheads="1" noCrop="1"/>
            </p:cNvPicPr>
            <p:nvPr/>
          </p:nvPicPr>
          <p:blipFill>
            <a:blip r:embed="rId7"/>
            <a:srcRect/>
            <a:stretch>
              <a:fillRect/>
            </a:stretch>
          </p:blipFill>
          <p:spPr bwMode="auto">
            <a:xfrm rot="11938225" flipV="1">
              <a:off x="5268" y="3513"/>
              <a:ext cx="250" cy="140"/>
            </a:xfrm>
            <a:prstGeom prst="rect">
              <a:avLst/>
            </a:prstGeom>
            <a:noFill/>
            <a:ln w="9525">
              <a:noFill/>
              <a:miter lim="800000"/>
              <a:headEnd/>
              <a:tailEnd/>
            </a:ln>
          </p:spPr>
        </p:pic>
      </p:grpSp>
      <p:sp>
        <p:nvSpPr>
          <p:cNvPr id="70687" name="Text Box 31"/>
          <p:cNvSpPr txBox="1">
            <a:spLocks noChangeArrowheads="1"/>
          </p:cNvSpPr>
          <p:nvPr/>
        </p:nvSpPr>
        <p:spPr bwMode="auto">
          <a:xfrm>
            <a:off x="2438400" y="3211116"/>
            <a:ext cx="1371600" cy="369332"/>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1800" i="1" u="sng">
                <a:solidFill>
                  <a:schemeClr val="bg1"/>
                </a:solidFill>
                <a:latin typeface="Times New Roman" panose="02020603050405020304" pitchFamily="18" charset="0"/>
                <a:cs typeface="Times New Roman" panose="02020603050405020304" pitchFamily="18" charset="0"/>
              </a:rPr>
              <a:t>Trả lời :</a:t>
            </a:r>
            <a:endParaRPr lang="en-US" sz="1800" i="1" u="sng">
              <a:solidFill>
                <a:schemeClr val="bg1"/>
              </a:solidFill>
              <a:latin typeface="Times New Roman" panose="02020603050405020304" pitchFamily="18" charset="0"/>
              <a:cs typeface="Times New Roman" panose="02020603050405020304" pitchFamily="18" charset="0"/>
              <a:sym typeface="Symbol" pitchFamily="18" charset="2"/>
            </a:endParaRPr>
          </a:p>
        </p:txBody>
      </p:sp>
      <p:pic>
        <p:nvPicPr>
          <p:cNvPr id="70688" name="Picture 32" descr="Cau hoi"/>
          <p:cNvPicPr>
            <a:picLocks noChangeAspect="1" noChangeArrowheads="1" noCrop="1"/>
          </p:cNvPicPr>
          <p:nvPr/>
        </p:nvPicPr>
        <p:blipFill>
          <a:blip r:embed="rId8"/>
          <a:srcRect/>
          <a:stretch>
            <a:fillRect/>
          </a:stretch>
        </p:blipFill>
        <p:spPr bwMode="auto">
          <a:xfrm>
            <a:off x="8001000" y="57150"/>
            <a:ext cx="1143000" cy="785813"/>
          </a:xfrm>
          <a:prstGeom prst="rect">
            <a:avLst/>
          </a:prstGeom>
          <a:noFill/>
          <a:ln w="9525">
            <a:noFill/>
            <a:miter lim="800000"/>
            <a:headEnd/>
            <a:tailEnd/>
          </a:ln>
        </p:spPr>
      </p:pic>
      <p:sp>
        <p:nvSpPr>
          <p:cNvPr id="70689" name="Text Box 33"/>
          <p:cNvSpPr txBox="1">
            <a:spLocks noChangeArrowheads="1"/>
          </p:cNvSpPr>
          <p:nvPr/>
        </p:nvSpPr>
        <p:spPr bwMode="auto">
          <a:xfrm>
            <a:off x="2362200" y="3486150"/>
            <a:ext cx="6096000" cy="1338828"/>
          </a:xfrm>
          <a:prstGeom prst="rect">
            <a:avLst/>
          </a:prstGeom>
          <a:noFill/>
          <a:ln w="12700" cap="sq">
            <a:noFill/>
            <a:miter lim="800000"/>
            <a:headEnd type="none" w="sm" len="sm"/>
            <a:tailEnd type="none" w="sm" len="sm"/>
          </a:ln>
        </p:spPr>
        <p:txBody>
          <a:bodyPr wrap="square">
            <a:spAutoFit/>
          </a:bodyPr>
          <a:lstStyle/>
          <a:p>
            <a:pPr algn="just" eaLnBrk="0" hangingPunct="0">
              <a:spcBef>
                <a:spcPct val="50000"/>
              </a:spcBef>
              <a:buFontTx/>
              <a:buChar char="-"/>
            </a:pPr>
            <a:r>
              <a:rPr lang="en-US" sz="1800" b="1">
                <a:solidFill>
                  <a:srgbClr val="FF0000"/>
                </a:solidFill>
                <a:latin typeface="Times New Roman" panose="02020603050405020304" pitchFamily="18" charset="0"/>
                <a:cs typeface="Times New Roman" panose="02020603050405020304" pitchFamily="18" charset="0"/>
              </a:rPr>
              <a:t> Chất đạm giúp xây dựng và đổi mới cơ thể: tạo ra những tế bào mới làm cho cơ thể lớn lên,thay thế những tế bào già bị hủy hoại trong hoạt động sống của con người.</a:t>
            </a:r>
          </a:p>
          <a:p>
            <a:pPr algn="just" eaLnBrk="0" hangingPunct="0">
              <a:spcBef>
                <a:spcPct val="50000"/>
              </a:spcBef>
              <a:buFontTx/>
              <a:buChar char="-"/>
            </a:pPr>
            <a:r>
              <a:rPr lang="en-US" sz="1800" b="1">
                <a:solidFill>
                  <a:srgbClr val="FF0000"/>
                </a:solidFill>
                <a:latin typeface="Times New Roman" panose="02020603050405020304" pitchFamily="18" charset="0"/>
                <a:cs typeface="Times New Roman" panose="02020603050405020304" pitchFamily="18" charset="0"/>
              </a:rPr>
              <a:t> Chất béo giúp cơ thể hấp thụ các vi-ta-min: A,D,E,K.</a:t>
            </a:r>
          </a:p>
        </p:txBody>
      </p:sp>
      <p:grpSp>
        <p:nvGrpSpPr>
          <p:cNvPr id="5" name="Group 42"/>
          <p:cNvGrpSpPr>
            <a:grpSpLocks/>
          </p:cNvGrpSpPr>
          <p:nvPr/>
        </p:nvGrpSpPr>
        <p:grpSpPr bwMode="auto">
          <a:xfrm>
            <a:off x="609600" y="228600"/>
            <a:ext cx="3352800" cy="628650"/>
            <a:chOff x="384" y="192"/>
            <a:chExt cx="2112" cy="528"/>
          </a:xfrm>
          <a:solidFill>
            <a:srgbClr val="FFCCFF"/>
          </a:solidFill>
        </p:grpSpPr>
        <p:sp>
          <p:nvSpPr>
            <p:cNvPr id="5138" name="AutoShape 62"/>
            <p:cNvSpPr>
              <a:spLocks noChangeArrowheads="1"/>
            </p:cNvSpPr>
            <p:nvPr/>
          </p:nvSpPr>
          <p:spPr bwMode="auto">
            <a:xfrm>
              <a:off x="384" y="192"/>
              <a:ext cx="2112" cy="528"/>
            </a:xfrm>
            <a:prstGeom prst="roundRect">
              <a:avLst>
                <a:gd name="adj" fmla="val 36292"/>
              </a:avLst>
            </a:prstGeom>
            <a:grpFill/>
            <a:ln w="9525">
              <a:noFill/>
              <a:round/>
              <a:headEnd/>
              <a:tailEnd/>
            </a:ln>
            <a:effectLst>
              <a:outerShdw dist="107763" dir="18900000" algn="ctr" rotWithShape="0">
                <a:srgbClr val="808080">
                  <a:alpha val="50000"/>
                </a:srgbClr>
              </a:outerShdw>
            </a:effectLst>
          </p:spPr>
          <p:txBody>
            <a:bodyPr wrap="none" anchor="ctr"/>
            <a:lstStyle/>
            <a:p>
              <a:pPr algn="ctr" eaLnBrk="0" hangingPunct="0"/>
              <a:endParaRPr lang="en-US" sz="2800">
                <a:latin typeface="Times New Roman" panose="02020603050405020304" pitchFamily="18" charset="0"/>
                <a:cs typeface="Times New Roman" panose="02020603050405020304" pitchFamily="18" charset="0"/>
              </a:endParaRPr>
            </a:p>
          </p:txBody>
        </p:sp>
        <p:sp>
          <p:nvSpPr>
            <p:cNvPr id="5139" name="WordArt 40"/>
            <p:cNvSpPr>
              <a:spLocks noChangeArrowheads="1" noChangeShapeType="1" noTextEdit="1"/>
            </p:cNvSpPr>
            <p:nvPr/>
          </p:nvSpPr>
          <p:spPr bwMode="auto">
            <a:xfrm>
              <a:off x="576" y="288"/>
              <a:ext cx="1632" cy="294"/>
            </a:xfrm>
            <a:prstGeom prst="rect">
              <a:avLst/>
            </a:prstGeom>
            <a:grpFill/>
          </p:spPr>
          <p:txBody>
            <a:bodyPr wrap="none" fromWordArt="1">
              <a:prstTxWarp prst="textPlain">
                <a:avLst>
                  <a:gd name="adj" fmla="val 50000"/>
                </a:avLst>
              </a:prstTxWarp>
            </a:bodyPr>
            <a:lstStyle/>
            <a:p>
              <a:pPr algn="ctr"/>
              <a:r>
                <a:rPr lang="en-US" sz="3200" kern="10">
                  <a:ln w="19050">
                    <a:solidFill>
                      <a:srgbClr val="990033"/>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 hỏi</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 presetClass="entr" presetSubtype="1"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par>
                                <p:cTn id="16" presetID="2" presetClass="entr" presetSubtype="8" fill="hold" nodeType="withEffect">
                                  <p:stCondLst>
                                    <p:cond delay="1500"/>
                                  </p:stCondLst>
                                  <p:iterate type="lt">
                                    <p:tmPct val="0"/>
                                  </p:iterate>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1000" fill="hold"/>
                                        <p:tgtEl>
                                          <p:spTgt spid="22"/>
                                        </p:tgtEl>
                                        <p:attrNameLst>
                                          <p:attrName>ppt_x</p:attrName>
                                        </p:attrNameLst>
                                      </p:cBhvr>
                                      <p:tavLst>
                                        <p:tav tm="0">
                                          <p:val>
                                            <p:strVal val="0-#ppt_w/2"/>
                                          </p:val>
                                        </p:tav>
                                        <p:tav tm="100000">
                                          <p:val>
                                            <p:strVal val="#ppt_x"/>
                                          </p:val>
                                        </p:tav>
                                      </p:tavLst>
                                    </p:anim>
                                    <p:anim calcmode="lin" valueType="num">
                                      <p:cBhvr additive="base">
                                        <p:cTn id="19" dur="1000" fill="hold"/>
                                        <p:tgtEl>
                                          <p:spTgt spid="22"/>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1500"/>
                                  </p:stCondLst>
                                  <p:iterate type="lt">
                                    <p:tmPct val="0"/>
                                  </p:iterate>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1000" fill="hold"/>
                                        <p:tgtEl>
                                          <p:spTgt spid="23"/>
                                        </p:tgtEl>
                                        <p:attrNameLst>
                                          <p:attrName>ppt_x</p:attrName>
                                        </p:attrNameLst>
                                      </p:cBhvr>
                                      <p:tavLst>
                                        <p:tav tm="0">
                                          <p:val>
                                            <p:strVal val="0-#ppt_w/2"/>
                                          </p:val>
                                        </p:tav>
                                        <p:tav tm="100000">
                                          <p:val>
                                            <p:strVal val="#ppt_x"/>
                                          </p:val>
                                        </p:tav>
                                      </p:tavLst>
                                    </p:anim>
                                    <p:anim calcmode="lin" valueType="num">
                                      <p:cBhvr additive="base">
                                        <p:cTn id="23" dur="1000" fill="hold"/>
                                        <p:tgtEl>
                                          <p:spTgt spid="2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500"/>
                                  </p:stCondLst>
                                  <p:iterate type="lt">
                                    <p:tmPct val="0"/>
                                  </p:iterate>
                                  <p:childTnLst>
                                    <p:set>
                                      <p:cBhvr>
                                        <p:cTn id="25" dur="1" fill="hold">
                                          <p:stCondLst>
                                            <p:cond delay="0"/>
                                          </p:stCondLst>
                                        </p:cTn>
                                        <p:tgtEl>
                                          <p:spTgt spid="1052"/>
                                        </p:tgtEl>
                                        <p:attrNameLst>
                                          <p:attrName>style.visibility</p:attrName>
                                        </p:attrNameLst>
                                      </p:cBhvr>
                                      <p:to>
                                        <p:strVal val="visible"/>
                                      </p:to>
                                    </p:set>
                                    <p:anim calcmode="lin" valueType="num">
                                      <p:cBhvr additive="base">
                                        <p:cTn id="26" dur="1000" fill="hold"/>
                                        <p:tgtEl>
                                          <p:spTgt spid="1052"/>
                                        </p:tgtEl>
                                        <p:attrNameLst>
                                          <p:attrName>ppt_x</p:attrName>
                                        </p:attrNameLst>
                                      </p:cBhvr>
                                      <p:tavLst>
                                        <p:tav tm="0">
                                          <p:val>
                                            <p:strVal val="0-#ppt_w/2"/>
                                          </p:val>
                                        </p:tav>
                                        <p:tav tm="100000">
                                          <p:val>
                                            <p:strVal val="#ppt_x"/>
                                          </p:val>
                                        </p:tav>
                                      </p:tavLst>
                                    </p:anim>
                                    <p:anim calcmode="lin" valueType="num">
                                      <p:cBhvr additive="base">
                                        <p:cTn id="27" dur="1000" fill="hold"/>
                                        <p:tgtEl>
                                          <p:spTgt spid="105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1500"/>
                                  </p:stCondLst>
                                  <p:iterate type="lt">
                                    <p:tmPct val="0"/>
                                  </p:iterate>
                                  <p:childTnLst>
                                    <p:set>
                                      <p:cBhvr>
                                        <p:cTn id="29" dur="1" fill="hold">
                                          <p:stCondLst>
                                            <p:cond delay="0"/>
                                          </p:stCondLst>
                                        </p:cTn>
                                        <p:tgtEl>
                                          <p:spTgt spid="1053"/>
                                        </p:tgtEl>
                                        <p:attrNameLst>
                                          <p:attrName>style.visibility</p:attrName>
                                        </p:attrNameLst>
                                      </p:cBhvr>
                                      <p:to>
                                        <p:strVal val="visible"/>
                                      </p:to>
                                    </p:set>
                                    <p:anim calcmode="lin" valueType="num">
                                      <p:cBhvr additive="base">
                                        <p:cTn id="30" dur="1000" fill="hold"/>
                                        <p:tgtEl>
                                          <p:spTgt spid="1053"/>
                                        </p:tgtEl>
                                        <p:attrNameLst>
                                          <p:attrName>ppt_x</p:attrName>
                                        </p:attrNameLst>
                                      </p:cBhvr>
                                      <p:tavLst>
                                        <p:tav tm="0">
                                          <p:val>
                                            <p:strVal val="0-#ppt_w/2"/>
                                          </p:val>
                                        </p:tav>
                                        <p:tav tm="100000">
                                          <p:val>
                                            <p:strVal val="#ppt_x"/>
                                          </p:val>
                                        </p:tav>
                                      </p:tavLst>
                                    </p:anim>
                                    <p:anim calcmode="lin" valueType="num">
                                      <p:cBhvr additive="base">
                                        <p:cTn id="31" dur="1000" fill="hold"/>
                                        <p:tgtEl>
                                          <p:spTgt spid="1053"/>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500"/>
                                  </p:stCondLst>
                                  <p:iterate type="lt">
                                    <p:tmPct val="0"/>
                                  </p:iterate>
                                  <p:childTnLst>
                                    <p:set>
                                      <p:cBhvr>
                                        <p:cTn id="33" dur="1" fill="hold">
                                          <p:stCondLst>
                                            <p:cond delay="0"/>
                                          </p:stCondLst>
                                        </p:cTn>
                                        <p:tgtEl>
                                          <p:spTgt spid="1054"/>
                                        </p:tgtEl>
                                        <p:attrNameLst>
                                          <p:attrName>style.visibility</p:attrName>
                                        </p:attrNameLst>
                                      </p:cBhvr>
                                      <p:to>
                                        <p:strVal val="visible"/>
                                      </p:to>
                                    </p:set>
                                    <p:anim calcmode="lin" valueType="num">
                                      <p:cBhvr additive="base">
                                        <p:cTn id="34" dur="1000" fill="hold"/>
                                        <p:tgtEl>
                                          <p:spTgt spid="1054"/>
                                        </p:tgtEl>
                                        <p:attrNameLst>
                                          <p:attrName>ppt_x</p:attrName>
                                        </p:attrNameLst>
                                      </p:cBhvr>
                                      <p:tavLst>
                                        <p:tav tm="0">
                                          <p:val>
                                            <p:strVal val="0-#ppt_w/2"/>
                                          </p:val>
                                        </p:tav>
                                        <p:tav tm="100000">
                                          <p:val>
                                            <p:strVal val="#ppt_x"/>
                                          </p:val>
                                        </p:tav>
                                      </p:tavLst>
                                    </p:anim>
                                    <p:anim calcmode="lin" valueType="num">
                                      <p:cBhvr additive="base">
                                        <p:cTn id="35" dur="1000" fill="hold"/>
                                        <p:tgtEl>
                                          <p:spTgt spid="1054"/>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1500"/>
                                  </p:stCondLst>
                                  <p:iterate type="lt">
                                    <p:tmPct val="0"/>
                                  </p:iterate>
                                  <p:childTnLst>
                                    <p:set>
                                      <p:cBhvr>
                                        <p:cTn id="37" dur="1" fill="hold">
                                          <p:stCondLst>
                                            <p:cond delay="0"/>
                                          </p:stCondLst>
                                        </p:cTn>
                                        <p:tgtEl>
                                          <p:spTgt spid="1055"/>
                                        </p:tgtEl>
                                        <p:attrNameLst>
                                          <p:attrName>style.visibility</p:attrName>
                                        </p:attrNameLst>
                                      </p:cBhvr>
                                      <p:to>
                                        <p:strVal val="visible"/>
                                      </p:to>
                                    </p:set>
                                    <p:anim calcmode="lin" valueType="num">
                                      <p:cBhvr additive="base">
                                        <p:cTn id="38" dur="1000" fill="hold"/>
                                        <p:tgtEl>
                                          <p:spTgt spid="1055"/>
                                        </p:tgtEl>
                                        <p:attrNameLst>
                                          <p:attrName>ppt_x</p:attrName>
                                        </p:attrNameLst>
                                      </p:cBhvr>
                                      <p:tavLst>
                                        <p:tav tm="0">
                                          <p:val>
                                            <p:strVal val="0-#ppt_w/2"/>
                                          </p:val>
                                        </p:tav>
                                        <p:tav tm="100000">
                                          <p:val>
                                            <p:strVal val="#ppt_x"/>
                                          </p:val>
                                        </p:tav>
                                      </p:tavLst>
                                    </p:anim>
                                    <p:anim calcmode="lin" valueType="num">
                                      <p:cBhvr additive="base">
                                        <p:cTn id="39" dur="1000" fill="hold"/>
                                        <p:tgtEl>
                                          <p:spTgt spid="1055"/>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2000"/>
                                        <p:tgtEl>
                                          <p:spTgt spid="18"/>
                                        </p:tgtEl>
                                      </p:cBhvr>
                                    </p:animEffect>
                                  </p:childTnLst>
                                </p:cTn>
                              </p:par>
                              <p:par>
                                <p:cTn id="44" presetID="29" presetClass="entr" presetSubtype="0" fill="hold" nodeType="withEffect">
                                  <p:stCondLst>
                                    <p:cond delay="3000"/>
                                  </p:stCondLst>
                                  <p:childTnLst>
                                    <p:set>
                                      <p:cBhvr>
                                        <p:cTn id="45" dur="1" fill="hold">
                                          <p:stCondLst>
                                            <p:cond delay="0"/>
                                          </p:stCondLst>
                                        </p:cTn>
                                        <p:tgtEl>
                                          <p:spTgt spid="34"/>
                                        </p:tgtEl>
                                        <p:attrNameLst>
                                          <p:attrName>style.visibility</p:attrName>
                                        </p:attrNameLst>
                                      </p:cBhvr>
                                      <p:to>
                                        <p:strVal val="visible"/>
                                      </p:to>
                                    </p:set>
                                    <p:anim calcmode="lin" valueType="num">
                                      <p:cBhvr>
                                        <p:cTn id="46" dur="1000" fill="hold"/>
                                        <p:tgtEl>
                                          <p:spTgt spid="34"/>
                                        </p:tgtEl>
                                        <p:attrNameLst>
                                          <p:attrName>ppt_x</p:attrName>
                                        </p:attrNameLst>
                                      </p:cBhvr>
                                      <p:tavLst>
                                        <p:tav tm="0">
                                          <p:val>
                                            <p:strVal val="#ppt_x-.2"/>
                                          </p:val>
                                        </p:tav>
                                        <p:tav tm="100000">
                                          <p:val>
                                            <p:strVal val="#ppt_x"/>
                                          </p:val>
                                        </p:tav>
                                      </p:tavLst>
                                    </p:anim>
                                    <p:anim calcmode="lin" valueType="num">
                                      <p:cBhvr>
                                        <p:cTn id="47"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4"/>
                                        </p:tgtEl>
                                      </p:cBhvr>
                                    </p:animEffect>
                                  </p:childTnLst>
                                </p:cTn>
                              </p:par>
                            </p:childTnLst>
                          </p:cTn>
                        </p:par>
                        <p:par>
                          <p:cTn id="49" fill="hold" nodeType="afterGroup">
                            <p:stCondLst>
                              <p:cond delay="7500"/>
                            </p:stCondLst>
                            <p:childTnLst>
                              <p:par>
                                <p:cTn id="50" presetID="22" presetClass="entr" presetSubtype="1" fill="hold" nodeType="afterEffect">
                                  <p:stCondLst>
                                    <p:cond delay="0"/>
                                  </p:stCondLst>
                                  <p:childTnLst>
                                    <p:set>
                                      <p:cBhvr>
                                        <p:cTn id="51" dur="1" fill="hold">
                                          <p:stCondLst>
                                            <p:cond delay="0"/>
                                          </p:stCondLst>
                                        </p:cTn>
                                        <p:tgtEl>
                                          <p:spTgt spid="70688"/>
                                        </p:tgtEl>
                                        <p:attrNameLst>
                                          <p:attrName>style.visibility</p:attrName>
                                        </p:attrNameLst>
                                      </p:cBhvr>
                                      <p:to>
                                        <p:strVal val="visible"/>
                                      </p:to>
                                    </p:set>
                                    <p:animEffect transition="in" filter="wipe(up)">
                                      <p:cBhvr>
                                        <p:cTn id="52" dur="500"/>
                                        <p:tgtEl>
                                          <p:spTgt spid="7068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left)">
                                      <p:cBhvr>
                                        <p:cTn id="57" dur="1000"/>
                                        <p:tgtEl>
                                          <p:spTgt spid="3"/>
                                        </p:tgtEl>
                                      </p:cBhvr>
                                    </p:animEffect>
                                  </p:childTnLst>
                                </p:cTn>
                              </p:par>
                            </p:childTnLst>
                          </p:cTn>
                        </p:par>
                        <p:par>
                          <p:cTn id="58" fill="hold" nodeType="afterGroup">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1000"/>
                                        <p:tgtEl>
                                          <p:spTgt spid="4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70687"/>
                                        </p:tgtEl>
                                        <p:attrNameLst>
                                          <p:attrName>style.visibility</p:attrName>
                                        </p:attrNameLst>
                                      </p:cBhvr>
                                      <p:to>
                                        <p:strVal val="visible"/>
                                      </p:to>
                                    </p:set>
                                    <p:anim calcmode="lin" valueType="num">
                                      <p:cBhvr additive="base">
                                        <p:cTn id="66" dur="1000" fill="hold"/>
                                        <p:tgtEl>
                                          <p:spTgt spid="70687"/>
                                        </p:tgtEl>
                                        <p:attrNameLst>
                                          <p:attrName>ppt_x</p:attrName>
                                        </p:attrNameLst>
                                      </p:cBhvr>
                                      <p:tavLst>
                                        <p:tav tm="0">
                                          <p:val>
                                            <p:strVal val="#ppt_x"/>
                                          </p:val>
                                        </p:tav>
                                        <p:tav tm="100000">
                                          <p:val>
                                            <p:strVal val="#ppt_x"/>
                                          </p:val>
                                        </p:tav>
                                      </p:tavLst>
                                    </p:anim>
                                    <p:anim calcmode="lin" valueType="num">
                                      <p:cBhvr additive="base">
                                        <p:cTn id="67" dur="1000" fill="hold"/>
                                        <p:tgtEl>
                                          <p:spTgt spid="70687"/>
                                        </p:tgtEl>
                                        <p:attrNameLst>
                                          <p:attrName>ppt_y</p:attrName>
                                        </p:attrNameLst>
                                      </p:cBhvr>
                                      <p:tavLst>
                                        <p:tav tm="0">
                                          <p:val>
                                            <p:strVal val="1+#ppt_h/2"/>
                                          </p:val>
                                        </p:tav>
                                        <p:tav tm="100000">
                                          <p:val>
                                            <p:strVal val="#ppt_y"/>
                                          </p:val>
                                        </p:tav>
                                      </p:tavLst>
                                    </p:anim>
                                  </p:childTnLst>
                                </p:cTn>
                              </p:par>
                            </p:childTnLst>
                          </p:cTn>
                        </p:par>
                        <p:par>
                          <p:cTn id="68" fill="hold" nodeType="afterGroup">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70689"/>
                                        </p:tgtEl>
                                        <p:attrNameLst>
                                          <p:attrName>style.visibility</p:attrName>
                                        </p:attrNameLst>
                                      </p:cBhvr>
                                      <p:to>
                                        <p:strVal val="visible"/>
                                      </p:to>
                                    </p:set>
                                    <p:animEffect transition="in" filter="wipe(left)">
                                      <p:cBhvr>
                                        <p:cTn id="71" dur="1000"/>
                                        <p:tgtEl>
                                          <p:spTgt spid="70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53" grpId="0" animBg="1"/>
      <p:bldP spid="1055" grpId="0" animBg="1"/>
      <p:bldP spid="49" grpId="0"/>
      <p:bldP spid="70687" grpId="0"/>
      <p:bldP spid="706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333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066800" y="1978477"/>
            <a:ext cx="6934200"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Vai trò của Vi – ta – min, </a:t>
            </a:r>
          </a:p>
          <a:p>
            <a:pPr algn="ctr"/>
            <a:r>
              <a:rPr lang="en-US" sz="3200" b="1" cap="none" spc="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chất khoáng và chất xơ</a:t>
            </a:r>
            <a:endParaRPr lang="en-US" sz="3200" b="1" cap="none" spc="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5" name="Picture 4"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905000" y="3105150"/>
            <a:ext cx="5410200" cy="17877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43000" y="1466851"/>
            <a:ext cx="69342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Khoa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a16="http://schemas.microsoft.com/office/drawing/2014/main" id="{0FC4A381-9CA8-4800-B201-7F024E6946BE}"/>
              </a:ext>
            </a:extLst>
          </p:cNvPr>
          <p:cNvSpPr/>
          <p:nvPr/>
        </p:nvSpPr>
        <p:spPr>
          <a:xfrm>
            <a:off x="1143000" y="906240"/>
            <a:ext cx="7010400" cy="152400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a:solidFill>
                  <a:srgbClr val="FF0000"/>
                </a:solidFill>
                <a:latin typeface="Times New Roman" panose="02020603050405020304" pitchFamily="18" charset="0"/>
                <a:cs typeface="Times New Roman" panose="02020603050405020304" pitchFamily="18" charset="0"/>
              </a:rPr>
              <a:t>.</a:t>
            </a:r>
            <a:endParaRPr lang="en-US">
              <a:solidFill>
                <a:srgbClr val="FF0000"/>
              </a:solidFill>
              <a:latin typeface="Times New Roman" panose="02020603050405020304" pitchFamily="18" charset="0"/>
              <a:cs typeface="Times New Roman" panose="02020603050405020304" pitchFamily="18" charset="0"/>
            </a:endParaRPr>
          </a:p>
          <a:p>
            <a:endParaRPr lang="vi-VN">
              <a:latin typeface="Times New Roman" panose="02020603050405020304" pitchFamily="18" charset="0"/>
              <a:cs typeface="Times New Roman" panose="02020603050405020304" pitchFamily="18" charset="0"/>
            </a:endParaRPr>
          </a:p>
        </p:txBody>
      </p:sp>
      <p:sp>
        <p:nvSpPr>
          <p:cNvPr id="18" name="Rectangle: Rounded Corners 22">
            <a:extLst>
              <a:ext uri="{FF2B5EF4-FFF2-40B4-BE49-F238E27FC236}">
                <a16:creationId xmlns:a16="http://schemas.microsoft.com/office/drawing/2014/main" id="{C75F9EF8-FA75-4284-9B32-A058F472DA4C}"/>
              </a:ext>
            </a:extLst>
          </p:cNvPr>
          <p:cNvSpPr/>
          <p:nvPr/>
        </p:nvSpPr>
        <p:spPr>
          <a:xfrm>
            <a:off x="1143000" y="2582640"/>
            <a:ext cx="7086600" cy="91723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solidFill>
                  <a:srgbClr val="FF0000"/>
                </a:solidFill>
                <a:latin typeface="Times New Roman" panose="02020603050405020304" pitchFamily="18" charset="0"/>
                <a:cs typeface="Times New Roman" panose="02020603050405020304" pitchFamily="18" charset="0"/>
              </a:rPr>
              <a:t> </a:t>
            </a:r>
            <a:endParaRPr lang="vi-VN" i="1" dirty="0">
              <a:solidFill>
                <a:srgbClr val="FF0000"/>
              </a:solidFill>
              <a:latin typeface="Times New Roman" panose="02020603050405020304" pitchFamily="18" charset="0"/>
              <a:cs typeface="Times New Roman" panose="02020603050405020304" pitchFamily="18" charset="0"/>
            </a:endParaRPr>
          </a:p>
        </p:txBody>
      </p:sp>
      <p:sp>
        <p:nvSpPr>
          <p:cNvPr id="23" name="Rectangle: Rounded Corners 29">
            <a:extLst>
              <a:ext uri="{FF2B5EF4-FFF2-40B4-BE49-F238E27FC236}">
                <a16:creationId xmlns:a16="http://schemas.microsoft.com/office/drawing/2014/main" id="{90261F55-FCEE-4E62-8B1F-00DC53C76233}"/>
              </a:ext>
            </a:extLst>
          </p:cNvPr>
          <p:cNvSpPr/>
          <p:nvPr/>
        </p:nvSpPr>
        <p:spPr>
          <a:xfrm>
            <a:off x="1066800" y="3696730"/>
            <a:ext cx="7086600" cy="917234"/>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FF0000"/>
                </a:solidFill>
                <a:latin typeface="Times New Roman" panose="02020603050405020304" pitchFamily="18" charset="0"/>
                <a:cs typeface="Times New Roman" panose="02020603050405020304" pitchFamily="18" charset="0"/>
              </a:rPr>
              <a:t> </a:t>
            </a:r>
            <a:endParaRPr lang="vi-VN" dirty="0">
              <a:solidFill>
                <a:srgbClr val="FF000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1981200" y="274864"/>
            <a:ext cx="54102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YÊU CẦU CẦN ĐẠT</a:t>
            </a:r>
            <a:endParaRPr lang="en-US" sz="3600" b="1" cap="none" spc="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35841" name="Rectangle 1"/>
          <p:cNvSpPr>
            <a:spLocks noChangeArrowheads="1"/>
          </p:cNvSpPr>
          <p:nvPr/>
        </p:nvSpPr>
        <p:spPr bwMode="auto">
          <a:xfrm>
            <a:off x="1295400" y="1287240"/>
            <a:ext cx="6629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vi-VN" altLang="en-US" sz="2000" b="1" smtClean="0">
                <a:solidFill>
                  <a:srgbClr val="0000FF"/>
                </a:solidFill>
                <a:latin typeface="Times New Roman" pitchFamily="18" charset="0"/>
                <a:ea typeface="Times New Roman" pitchFamily="18" charset="0"/>
                <a:cs typeface="Times New Roman" pitchFamily="18" charset="0"/>
              </a:rPr>
              <a:t>+ </a:t>
            </a:r>
            <a:r>
              <a:rPr lang="en-US" sz="2000" b="1" smtClean="0">
                <a:solidFill>
                  <a:srgbClr val="0000FF"/>
                </a:solidFill>
                <a:latin typeface="Times New Roman" pitchFamily="18" charset="0"/>
                <a:ea typeface="Times New Roman" pitchFamily="18" charset="0"/>
                <a:cs typeface="Times New Roman" pitchFamily="18" charset="0"/>
              </a:rPr>
              <a:t>Nêu được tên của 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p>
        </p:txBody>
      </p:sp>
      <p:sp>
        <p:nvSpPr>
          <p:cNvPr id="35842" name="Rectangle 2"/>
          <p:cNvSpPr>
            <a:spLocks noChangeArrowheads="1"/>
          </p:cNvSpPr>
          <p:nvPr/>
        </p:nvSpPr>
        <p:spPr bwMode="auto">
          <a:xfrm>
            <a:off x="1295400" y="2673485"/>
            <a:ext cx="6858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4638" algn="just" fontAlgn="base">
              <a:spcBef>
                <a:spcPct val="0"/>
              </a:spcBef>
              <a:spcAft>
                <a:spcPct val="0"/>
              </a:spcAft>
              <a:buClrTx/>
            </a:pPr>
            <a:r>
              <a:rPr lang="en-US" altLang="en-US" sz="2000" b="1" smtClean="0">
                <a:solidFill>
                  <a:srgbClr val="0000FF"/>
                </a:solidFill>
                <a:latin typeface="Times New Roman" pitchFamily="18" charset="0"/>
                <a:ea typeface="Times New Roman" pitchFamily="18" charset="0"/>
                <a:cs typeface="Times New Roman" pitchFamily="18" charset="0"/>
              </a:rPr>
              <a:t>+ </a:t>
            </a:r>
            <a:r>
              <a:rPr lang="vi-VN" altLang="en-US" sz="2000" b="1" smtClean="0">
                <a:solidFill>
                  <a:srgbClr val="0000FF"/>
                </a:solidFill>
                <a:latin typeface="Times New Roman" pitchFamily="18" charset="0"/>
                <a:ea typeface="Times New Roman" pitchFamily="18" charset="0"/>
                <a:cs typeface="Times New Roman" pitchFamily="18" charset="0"/>
              </a:rPr>
              <a:t>Nêu được vai trò của </a:t>
            </a:r>
            <a:r>
              <a:rPr lang="en-US" sz="2000" b="1" smtClean="0">
                <a:solidFill>
                  <a:srgbClr val="0000FF"/>
                </a:solidFill>
                <a:latin typeface="Times New Roman" pitchFamily="18" charset="0"/>
                <a:ea typeface="Times New Roman" pitchFamily="18" charset="0"/>
                <a:cs typeface="Times New Roman" pitchFamily="18" charset="0"/>
              </a:rPr>
              <a:t>các </a:t>
            </a:r>
            <a:r>
              <a:rPr lang="vi-VN" altLang="en-US" sz="2000" b="1" smtClean="0">
                <a:solidFill>
                  <a:srgbClr val="0000FF"/>
                </a:solidFill>
                <a:latin typeface="Times New Roman" pitchFamily="18" charset="0"/>
                <a:ea typeface="Times New Roman" pitchFamily="18" charset="0"/>
                <a:cs typeface="Times New Roman" pitchFamily="18" charset="0"/>
              </a:rPr>
              <a:t>thức ăn</a:t>
            </a:r>
            <a:r>
              <a:rPr lang="en-US" sz="2000" b="1" smtClean="0">
                <a:solidFill>
                  <a:srgbClr val="0000FF"/>
                </a:solidFill>
                <a:latin typeface="Times New Roman" pitchFamily="18" charset="0"/>
                <a:ea typeface="Times New Roman" pitchFamily="18" charset="0"/>
                <a:cs typeface="Times New Roman" pitchFamily="18" charset="0"/>
              </a:rPr>
              <a:t> chứa nhiều vitamin, chất khoáng, chất xơ.</a:t>
            </a:r>
            <a:endParaRPr lang="pt-BR" sz="2000" b="1" dirty="0">
              <a:solidFill>
                <a:srgbClr val="0000FF"/>
              </a:solidFill>
              <a:latin typeface="Times New Roman" pitchFamily="18" charset="0"/>
              <a:ea typeface="Times New Roman" pitchFamily="18" charset="0"/>
              <a:cs typeface="Times New Roman" pitchFamily="18" charset="0"/>
            </a:endParaRPr>
          </a:p>
        </p:txBody>
      </p:sp>
      <p:sp>
        <p:nvSpPr>
          <p:cNvPr id="35843" name="Rectangle 3"/>
          <p:cNvSpPr>
            <a:spLocks noChangeArrowheads="1"/>
          </p:cNvSpPr>
          <p:nvPr/>
        </p:nvSpPr>
        <p:spPr bwMode="auto">
          <a:xfrm>
            <a:off x="1219200" y="3878040"/>
            <a:ext cx="6705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74638" algn="just" fontAlgn="base">
              <a:spcBef>
                <a:spcPct val="0"/>
              </a:spcBef>
              <a:spcAft>
                <a:spcPct val="0"/>
              </a:spcAft>
              <a:buClrTx/>
            </a:pPr>
            <a:r>
              <a:rPr lang="nl-NL" sz="20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Biết nguồn gốc các loại thức ăn</a:t>
            </a:r>
            <a:endParaRPr lang="nl-NL" sz="20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1066800" y="1809750"/>
            <a:ext cx="6858000" cy="3135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447274" y="514350"/>
            <a:ext cx="40511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14287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1</a:t>
            </a:r>
            <a:endParaRPr>
              <a:latin typeface="Times New Roman" pitchFamily="18" charset="0"/>
              <a:cs typeface="Times New Roman" pitchFamily="18" charset="0"/>
            </a:endParaRPr>
          </a:p>
        </p:txBody>
      </p:sp>
      <p:sp>
        <p:nvSpPr>
          <p:cNvPr id="5" name="Google Shape;214;p32"/>
          <p:cNvSpPr txBox="1">
            <a:spLocks noGrp="1"/>
          </p:cNvSpPr>
          <p:nvPr>
            <p:ph type="title" idx="2"/>
          </p:nvPr>
        </p:nvSpPr>
        <p:spPr>
          <a:xfrm>
            <a:off x="2286000" y="2419350"/>
            <a:ext cx="5257800" cy="815700"/>
          </a:xfrm>
          <a:prstGeom prst="rect">
            <a:avLst/>
          </a:prstGeom>
        </p:spPr>
        <p:txBody>
          <a:bodyPr spcFirstLastPara="1" wrap="square" lIns="91425" tIns="91425" rIns="91425" bIns="91425" anchor="t" anchorCtr="0">
            <a:noAutofit/>
          </a:bodyPr>
          <a:lstStyle/>
          <a:p>
            <a:pPr fontAlgn="base"/>
            <a:r>
              <a:rPr lang="en-US" sz="2800" smtClean="0">
                <a:latin typeface="Times New Roman" pitchFamily="18" charset="0"/>
                <a:cs typeface="Times New Roman" pitchFamily="18" charset="0"/>
              </a:rPr>
              <a:t>Những loại thức ăn chứa nhiều vi tamin, chất khoáng và chất xơ</a:t>
            </a: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83820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smtClean="0">
                <a:solidFill>
                  <a:srgbClr val="0000CC"/>
                </a:solidFill>
                <a:latin typeface="Times New Roman" pitchFamily="18" charset="0"/>
                <a:cs typeface="Times New Roman" pitchFamily="18" charset="0"/>
              </a:rPr>
              <a:t>Kể tên các loại thức ăn chứa nhiều vi – ta – min, chất khoáng và chất xơ trong 2 bức tranh dưới đây</a:t>
            </a:r>
            <a:endParaRPr sz="2000">
              <a:solidFill>
                <a:srgbClr val="0000CC"/>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609600" y="895350"/>
            <a:ext cx="3733800" cy="3733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648200" y="742950"/>
            <a:ext cx="4038600" cy="2762250"/>
          </a:xfrm>
          <a:prstGeom prst="rect">
            <a:avLst/>
          </a:prstGeom>
          <a:noFill/>
          <a:ln w="9525">
            <a:noFill/>
            <a:miter lim="800000"/>
            <a:headEnd/>
            <a:tailEnd/>
          </a:ln>
          <a:effectLst/>
        </p:spPr>
      </p:pic>
      <p:sp>
        <p:nvSpPr>
          <p:cNvPr id="14" name="Google Shape;221;p33"/>
          <p:cNvSpPr txBox="1">
            <a:spLocks/>
          </p:cNvSpPr>
          <p:nvPr/>
        </p:nvSpPr>
        <p:spPr>
          <a:xfrm>
            <a:off x="4648200" y="3409951"/>
            <a:ext cx="4191000" cy="5334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1800" b="1" i="0" u="none" strike="noStrike" kern="0" cap="none" spc="0" normalizeH="0" baseline="0" noProof="0" smtClean="0">
                <a:ln>
                  <a:noFill/>
                </a:ln>
                <a:solidFill>
                  <a:srgbClr val="0000CC"/>
                </a:solidFill>
                <a:effectLst/>
                <a:uLnTx/>
                <a:uFillTx/>
                <a:latin typeface="Times New Roman" pitchFamily="18" charset="0"/>
                <a:ea typeface="Concert One"/>
                <a:cs typeface="Times New Roman" pitchFamily="18" charset="0"/>
                <a:sym typeface="Concert One"/>
              </a:rPr>
              <a:t>- Các</a:t>
            </a:r>
            <a:r>
              <a:rPr kumimoji="0" lang="en-US" sz="1800" b="1" i="0" u="none" strike="noStrike" kern="0" cap="none" spc="0" normalizeH="0" noProof="0" smtClean="0">
                <a:ln>
                  <a:noFill/>
                </a:ln>
                <a:solidFill>
                  <a:srgbClr val="0000CC"/>
                </a:solidFill>
                <a:effectLst/>
                <a:uLnTx/>
                <a:uFillTx/>
                <a:latin typeface="Times New Roman" pitchFamily="18" charset="0"/>
                <a:ea typeface="Concert One"/>
                <a:cs typeface="Times New Roman" pitchFamily="18" charset="0"/>
                <a:sym typeface="Concert One"/>
              </a:rPr>
              <a:t> thức ăn chứa nhiều vi – ta – min và chất khoáng: Sữa, trứng, cà rốt, chuối, thịt, gạo, cà chua, cam, thanh long, khế, dầu ăn, cá, cua…</a:t>
            </a:r>
            <a:endParaRPr kumimoji="0" lang="vi-VN" sz="1800" b="1" i="0" u="none" strike="noStrike" kern="0" cap="none" spc="0" normalizeH="0" baseline="0" noProof="0">
              <a:ln>
                <a:noFill/>
              </a:ln>
              <a:solidFill>
                <a:srgbClr val="0000CC"/>
              </a:solidFill>
              <a:effectLst/>
              <a:uLnTx/>
              <a:uFillTx/>
              <a:latin typeface="Times New Roman" pitchFamily="18" charset="0"/>
              <a:ea typeface="Concert One"/>
              <a:cs typeface="Times New Roman" pitchFamily="18" charset="0"/>
              <a:sym typeface="Concert One"/>
            </a:endParaRPr>
          </a:p>
        </p:txBody>
      </p:sp>
      <p:sp>
        <p:nvSpPr>
          <p:cNvPr id="17" name="Google Shape;221;p33"/>
          <p:cNvSpPr txBox="1">
            <a:spLocks/>
          </p:cNvSpPr>
          <p:nvPr/>
        </p:nvSpPr>
        <p:spPr>
          <a:xfrm>
            <a:off x="4648200" y="4362450"/>
            <a:ext cx="4191000" cy="5334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1800" b="1" i="0" u="none" strike="noStrike" kern="0" cap="none" spc="0" normalizeH="0" baseline="0" noProof="0" smtClean="0">
                <a:ln>
                  <a:noFill/>
                </a:ln>
                <a:solidFill>
                  <a:srgbClr val="0000CC"/>
                </a:solidFill>
                <a:effectLst/>
                <a:uLnTx/>
                <a:uFillTx/>
                <a:latin typeface="Times New Roman" pitchFamily="18" charset="0"/>
                <a:ea typeface="Concert One"/>
                <a:cs typeface="Times New Roman" pitchFamily="18" charset="0"/>
                <a:sym typeface="Concert One"/>
              </a:rPr>
              <a:t>- Các</a:t>
            </a:r>
            <a:r>
              <a:rPr kumimoji="0" lang="en-US" sz="1800" b="1" i="0" u="none" strike="noStrike" kern="0" cap="none" spc="0" normalizeH="0" noProof="0" smtClean="0">
                <a:ln>
                  <a:noFill/>
                </a:ln>
                <a:solidFill>
                  <a:srgbClr val="0000CC"/>
                </a:solidFill>
                <a:effectLst/>
                <a:uLnTx/>
                <a:uFillTx/>
                <a:latin typeface="Times New Roman" pitchFamily="18" charset="0"/>
                <a:ea typeface="Concert One"/>
                <a:cs typeface="Times New Roman" pitchFamily="18" charset="0"/>
                <a:sym typeface="Concert One"/>
              </a:rPr>
              <a:t> thức ăn chứa chất xơ: Cà rốt, bắp cải, rau cải, các loại rau, rau muống….</a:t>
            </a:r>
            <a:endParaRPr kumimoji="0" lang="vi-VN" sz="1800" b="1" i="0" u="none" strike="noStrike" kern="0" cap="none" spc="0" normalizeH="0" baseline="0" noProof="0">
              <a:ln>
                <a:noFill/>
              </a:ln>
              <a:solidFill>
                <a:srgbClr val="0000CC"/>
              </a:solidFill>
              <a:effectLst/>
              <a:uLnTx/>
              <a:uFillTx/>
              <a:latin typeface="Times New Roman" pitchFamily="18" charset="0"/>
              <a:ea typeface="Concert One"/>
              <a:cs typeface="Times New Roman" pitchFamily="18" charset="0"/>
              <a:sym typeface="Concert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0" name="Google Shape;221;p33"/>
          <p:cNvSpPr txBox="1">
            <a:spLocks/>
          </p:cNvSpPr>
          <p:nvPr/>
        </p:nvSpPr>
        <p:spPr>
          <a:xfrm>
            <a:off x="4572000" y="1276350"/>
            <a:ext cx="3733800" cy="2362200"/>
          </a:xfrm>
          <a:prstGeom prst="rect">
            <a:avLst/>
          </a:prstGeom>
          <a:noFill/>
          <a:ln>
            <a:noFill/>
          </a:ln>
        </p:spPr>
        <p:txBody>
          <a:bodyPr spcFirstLastPara="1" wrap="square" lIns="91425" tIns="91425" rIns="91425" bIns="91425" anchor="t" anchorCtr="0">
            <a:noAutofit/>
          </a:bodyPr>
          <a:lstStyle/>
          <a:p>
            <a:pPr algn="just">
              <a:buFontTx/>
              <a:buChar char="-"/>
            </a:pPr>
            <a:r>
              <a:rPr lang="en-US" sz="2800" b="1" smtClean="0">
                <a:solidFill>
                  <a:srgbClr val="FF0000"/>
                </a:solidFill>
                <a:latin typeface="Times New Roman" pitchFamily="18" charset="0"/>
                <a:cs typeface="Times New Roman" pitchFamily="18" charset="0"/>
              </a:rPr>
              <a:t>Nhóm thức ăn chứa nhiều chất bột đường như sắn, khoai lang, khoai tây… cũng chứa nhiều chất xơ.</a:t>
            </a:r>
            <a:endParaRPr lang="en-US" sz="2800" b="1">
              <a:solidFill>
                <a:srgbClr val="FF0000"/>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 name="Picture 4" descr="Premium Vector | Happy cute little kid girl with idea lamp sign"/>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533400" y="1138288"/>
            <a:ext cx="3581400" cy="4005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TotalTime>
  <Words>1103</Words>
  <Application>Microsoft Office PowerPoint</Application>
  <PresentationFormat>On-screen Show (16:9)</PresentationFormat>
  <Paragraphs>142</Paragraphs>
  <Slides>25</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Calibri Light</vt:lpstr>
      <vt:lpstr>Calibri</vt:lpstr>
      <vt:lpstr>Roboto Mono Regular</vt:lpstr>
      <vt:lpstr>Arial</vt:lpstr>
      <vt:lpstr>Times New Roman</vt:lpstr>
      <vt:lpstr>Coming Soon</vt:lpstr>
      <vt:lpstr>Symbol</vt:lpstr>
      <vt:lpstr>Monotype Sorts</vt:lpstr>
      <vt:lpstr>Concert One</vt:lpstr>
      <vt:lpstr>SimSun</vt:lpstr>
      <vt:lpstr>.VnTime</vt:lpstr>
      <vt:lpstr>Office Theme</vt:lpstr>
      <vt:lpstr>PowerPoint Presentation</vt:lpstr>
      <vt:lpstr>PowerPoint Presentation</vt:lpstr>
      <vt:lpstr>PowerPoint Presentation</vt:lpstr>
      <vt:lpstr>PowerPoint Presentation</vt:lpstr>
      <vt:lpstr>PowerPoint Presentation</vt:lpstr>
      <vt:lpstr>PowerPoint Presentation</vt:lpstr>
      <vt:lpstr>HOẠT ĐỘNG 1</vt:lpstr>
      <vt:lpstr>Kể tên các loại thức ăn chứa nhiều vi – ta – min, chất khoáng và chất xơ trong 2 bức tranh dưới đây</vt:lpstr>
      <vt:lpstr>PowerPoint Presentation</vt:lpstr>
      <vt:lpstr>PowerPoint Presentation</vt:lpstr>
      <vt:lpstr>PowerPoint Presentation</vt:lpstr>
      <vt:lpstr>HOẠT ĐỘNG 2</vt:lpstr>
      <vt:lpstr>Đọc mục Bạn cần biết trả lời các câu hỏi:</vt:lpstr>
      <vt:lpstr>Quan sát hình minh họa trả lời câu hỏi:</vt:lpstr>
      <vt:lpstr>Kết luận:  - Vi-ta-min không tham gia trực tiếp vào việc xây dựng cơ thể hay cung cấp năng lượng cho cơ thể hoạt động. Nhưng chúng lại rất cần cho hoạt động sống của cơ thể. Nếu thiếu vi-ta-min cơ thể sẽ bị bệnh. - Một số chất khoáng như sắt, canxi tham gia vào việc xây dựng cơ thể. Một số chất khoáng khác cơ thể chỉ cần một lượng nhỏ để tạo ra các men thúc đẩy và điều khiển hoạt động sống.Nếu thiếu các chất khoáng cơ thể sẽ bị bệnh - Chất xơ không có gía trị dinh dưỡng,  nhưng rất cần thiết để đảm bảo hoạt động bình thường của bộ máy tiêu hóa. Giúp cơ thể thải được chất cặn bã ra ngoài -  </vt:lpstr>
      <vt:lpstr>PowerPoint Presentation</vt:lpstr>
      <vt:lpstr>PowerPoint Presentation</vt:lpstr>
      <vt:lpstr>HOẠT ĐỘNG 3</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cam le</dc:creator>
  <cp:lastModifiedBy>Admin</cp:lastModifiedBy>
  <cp:revision>249</cp:revision>
  <dcterms:modified xsi:type="dcterms:W3CDTF">2022-08-24T15:46:05Z</dcterms:modified>
</cp:coreProperties>
</file>