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8"/>
  </p:notesMasterIdLst>
  <p:sldIdLst>
    <p:sldId id="351" r:id="rId2"/>
    <p:sldId id="339" r:id="rId3"/>
    <p:sldId id="340" r:id="rId4"/>
    <p:sldId id="286" r:id="rId5"/>
    <p:sldId id="283" r:id="rId6"/>
    <p:sldId id="285" r:id="rId7"/>
    <p:sldId id="259" r:id="rId8"/>
    <p:sldId id="330" r:id="rId9"/>
    <p:sldId id="297" r:id="rId10"/>
    <p:sldId id="329" r:id="rId11"/>
    <p:sldId id="331" r:id="rId12"/>
    <p:sldId id="324" r:id="rId13"/>
    <p:sldId id="342" r:id="rId14"/>
    <p:sldId id="323" r:id="rId15"/>
    <p:sldId id="344" r:id="rId16"/>
    <p:sldId id="287" r:id="rId17"/>
    <p:sldId id="345" r:id="rId18"/>
    <p:sldId id="346" r:id="rId19"/>
    <p:sldId id="325" r:id="rId20"/>
    <p:sldId id="347" r:id="rId21"/>
    <p:sldId id="338" r:id="rId22"/>
    <p:sldId id="289" r:id="rId23"/>
    <p:sldId id="352" r:id="rId24"/>
    <p:sldId id="326" r:id="rId25"/>
    <p:sldId id="295" r:id="rId26"/>
    <p:sldId id="349" r:id="rId27"/>
  </p:sldIdLst>
  <p:sldSz cx="9144000" cy="5143500" type="screen16x9"/>
  <p:notesSz cx="6858000" cy="9144000"/>
  <p:embeddedFontLst>
    <p:embeddedFont>
      <p:font typeface="Coming Soon" panose="020B0604020202020204" charset="0"/>
      <p:regular r:id="rId29"/>
    </p:embeddedFont>
    <p:embeddedFont>
      <p:font typeface="Calibri Light" panose="020F0302020204030204" pitchFamily="34" charset="0"/>
      <p:regular r:id="rId30"/>
      <p:italic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D49715-0FD8-49F5-9F75-9C850765EA34}">
  <a:tblStyle styleId="{24D49715-0FD8-49F5-9F75-9C850765EA3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841305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8799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2936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763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492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4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5105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2094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8251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2AF308-DB3C-4912-9E9E-71607F983AFF}"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140E3-2056-40D6-946A-1ACD8B283976}" type="slidenum">
              <a:rPr lang="en-US" smtClean="0"/>
              <a:t>‹#›</a:t>
            </a:fld>
            <a:endParaRPr lang="en-US"/>
          </a:p>
        </p:txBody>
      </p:sp>
    </p:spTree>
    <p:extLst>
      <p:ext uri="{BB962C8B-B14F-4D97-AF65-F5344CB8AC3E}">
        <p14:creationId xmlns:p14="http://schemas.microsoft.com/office/powerpoint/2010/main" val="405652434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AF308-DB3C-4912-9E9E-71607F983AFF}"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140E3-2056-40D6-946A-1ACD8B283976}" type="slidenum">
              <a:rPr lang="en-US" smtClean="0"/>
              <a:t>‹#›</a:t>
            </a:fld>
            <a:endParaRPr lang="en-US"/>
          </a:p>
        </p:txBody>
      </p:sp>
    </p:spTree>
    <p:extLst>
      <p:ext uri="{BB962C8B-B14F-4D97-AF65-F5344CB8AC3E}">
        <p14:creationId xmlns:p14="http://schemas.microsoft.com/office/powerpoint/2010/main" val="99137679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AF308-DB3C-4912-9E9E-71607F983AFF}"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140E3-2056-40D6-946A-1ACD8B283976}" type="slidenum">
              <a:rPr lang="en-US" smtClean="0"/>
              <a:t>‹#›</a:t>
            </a:fld>
            <a:endParaRPr lang="en-US"/>
          </a:p>
        </p:txBody>
      </p:sp>
    </p:spTree>
    <p:extLst>
      <p:ext uri="{BB962C8B-B14F-4D97-AF65-F5344CB8AC3E}">
        <p14:creationId xmlns:p14="http://schemas.microsoft.com/office/powerpoint/2010/main" val="161054060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ercentages">
  <p:cSld name="Percentages">
    <p:spTree>
      <p:nvGrpSpPr>
        <p:cNvPr id="1" name="Shape 103"/>
        <p:cNvGrpSpPr/>
        <p:nvPr/>
      </p:nvGrpSpPr>
      <p:grpSpPr>
        <a:xfrm>
          <a:off x="0" y="0"/>
          <a:ext cx="0" cy="0"/>
          <a:chOff x="0" y="0"/>
          <a:chExt cx="0" cy="0"/>
        </a:xfrm>
      </p:grpSpPr>
      <p:sp>
        <p:nvSpPr>
          <p:cNvPr id="108" name="Google Shape;108;p17"/>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9" name="Google Shape;109;p17"/>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1" name="Google Shape;111;p17"/>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3" name="Google Shape;113;p17"/>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extLst>
      <p:ext uri="{BB962C8B-B14F-4D97-AF65-F5344CB8AC3E}">
        <p14:creationId xmlns:p14="http://schemas.microsoft.com/office/powerpoint/2010/main" val="1316692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extLst>
      <p:ext uri="{BB962C8B-B14F-4D97-AF65-F5344CB8AC3E}">
        <p14:creationId xmlns:p14="http://schemas.microsoft.com/office/powerpoint/2010/main" val="2676872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1270001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C7836F6-3796-4F76-8CE4-F4F514613BC6}" type="slidenum">
              <a:rPr lang="en-US" altLang="zh-CN" smtClean="0"/>
              <a:pPr/>
              <a:t>‹#›</a:t>
            </a:fld>
            <a:endParaRPr lang="en-US" altLang="zh-CN"/>
          </a:p>
        </p:txBody>
      </p:sp>
    </p:spTree>
    <p:extLst>
      <p:ext uri="{BB962C8B-B14F-4D97-AF65-F5344CB8AC3E}">
        <p14:creationId xmlns:p14="http://schemas.microsoft.com/office/powerpoint/2010/main" val="3260430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2AF308-DB3C-4912-9E9E-71607F983AFF}"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140E3-2056-40D6-946A-1ACD8B283976}" type="slidenum">
              <a:rPr lang="en-US" smtClean="0"/>
              <a:t>‹#›</a:t>
            </a:fld>
            <a:endParaRPr lang="en-US"/>
          </a:p>
        </p:txBody>
      </p:sp>
    </p:spTree>
    <p:extLst>
      <p:ext uri="{BB962C8B-B14F-4D97-AF65-F5344CB8AC3E}">
        <p14:creationId xmlns:p14="http://schemas.microsoft.com/office/powerpoint/2010/main" val="396466014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2AF308-DB3C-4912-9E9E-71607F983AFF}"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140E3-2056-40D6-946A-1ACD8B283976}" type="slidenum">
              <a:rPr lang="en-US" smtClean="0"/>
              <a:t>‹#›</a:t>
            </a:fld>
            <a:endParaRPr lang="en-US"/>
          </a:p>
        </p:txBody>
      </p:sp>
    </p:spTree>
    <p:extLst>
      <p:ext uri="{BB962C8B-B14F-4D97-AF65-F5344CB8AC3E}">
        <p14:creationId xmlns:p14="http://schemas.microsoft.com/office/powerpoint/2010/main" val="179339212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2AF308-DB3C-4912-9E9E-71607F983AFF}" type="datetimeFigureOut">
              <a:rPr lang="en-US" smtClean="0"/>
              <a:t>8/16/2022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1140E3-2056-40D6-946A-1ACD8B283976}" type="slidenum">
              <a:rPr lang="en-US" smtClean="0"/>
              <a:t>‹#›</a:t>
            </a:fld>
            <a:endParaRPr lang="en-US"/>
          </a:p>
        </p:txBody>
      </p:sp>
    </p:spTree>
    <p:extLst>
      <p:ext uri="{BB962C8B-B14F-4D97-AF65-F5344CB8AC3E}">
        <p14:creationId xmlns:p14="http://schemas.microsoft.com/office/powerpoint/2010/main" val="320950213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2AF308-DB3C-4912-9E9E-71607F983AFF}" type="datetimeFigureOut">
              <a:rPr lang="en-US" smtClean="0"/>
              <a:t>8/16/2022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1140E3-2056-40D6-946A-1ACD8B283976}" type="slidenum">
              <a:rPr lang="en-US" smtClean="0"/>
              <a:t>‹#›</a:t>
            </a:fld>
            <a:endParaRPr lang="en-US"/>
          </a:p>
        </p:txBody>
      </p:sp>
    </p:spTree>
    <p:extLst>
      <p:ext uri="{BB962C8B-B14F-4D97-AF65-F5344CB8AC3E}">
        <p14:creationId xmlns:p14="http://schemas.microsoft.com/office/powerpoint/2010/main" val="215875348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AF308-DB3C-4912-9E9E-71607F983AFF}" type="datetimeFigureOut">
              <a:rPr lang="en-US" smtClean="0"/>
              <a:t>8/16/2022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1140E3-2056-40D6-946A-1ACD8B283976}" type="slidenum">
              <a:rPr lang="en-US" smtClean="0"/>
              <a:t>‹#›</a:t>
            </a:fld>
            <a:endParaRPr lang="en-US"/>
          </a:p>
        </p:txBody>
      </p:sp>
    </p:spTree>
    <p:extLst>
      <p:ext uri="{BB962C8B-B14F-4D97-AF65-F5344CB8AC3E}">
        <p14:creationId xmlns:p14="http://schemas.microsoft.com/office/powerpoint/2010/main" val="26240680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02AF308-DB3C-4912-9E9E-71607F983AFF}"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140E3-2056-40D6-946A-1ACD8B283976}" type="slidenum">
              <a:rPr lang="en-US" smtClean="0"/>
              <a:t>‹#›</a:t>
            </a:fld>
            <a:endParaRPr lang="en-US"/>
          </a:p>
        </p:txBody>
      </p:sp>
    </p:spTree>
    <p:extLst>
      <p:ext uri="{BB962C8B-B14F-4D97-AF65-F5344CB8AC3E}">
        <p14:creationId xmlns:p14="http://schemas.microsoft.com/office/powerpoint/2010/main" val="155133528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02AF308-DB3C-4912-9E9E-71607F983AFF}"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140E3-2056-40D6-946A-1ACD8B283976}" type="slidenum">
              <a:rPr lang="en-US" smtClean="0"/>
              <a:t>‹#›</a:t>
            </a:fld>
            <a:endParaRPr lang="en-US"/>
          </a:p>
        </p:txBody>
      </p:sp>
    </p:spTree>
    <p:extLst>
      <p:ext uri="{BB962C8B-B14F-4D97-AF65-F5344CB8AC3E}">
        <p14:creationId xmlns:p14="http://schemas.microsoft.com/office/powerpoint/2010/main" val="6721276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02AF308-DB3C-4912-9E9E-71607F983AFF}" type="datetimeFigureOut">
              <a:rPr lang="en-US" smtClean="0"/>
              <a:t>8/16/2022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E1140E3-2056-40D6-946A-1ACD8B283976}" type="slidenum">
              <a:rPr lang="en-US" smtClean="0"/>
              <a:t>‹#›</a:t>
            </a:fld>
            <a:endParaRPr lang="en-US"/>
          </a:p>
        </p:txBody>
      </p:sp>
    </p:spTree>
    <p:extLst>
      <p:ext uri="{BB962C8B-B14F-4D97-AF65-F5344CB8AC3E}">
        <p14:creationId xmlns:p14="http://schemas.microsoft.com/office/powerpoint/2010/main" val="67164469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gif"/><Relationship Id="rId4" Type="http://schemas.openxmlformats.org/officeDocument/2006/relationships/image" Target="../media/image8.jpe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1185" y="285750"/>
            <a:ext cx="6686550" cy="3139321"/>
          </a:xfrm>
          <a:prstGeom prst="rect">
            <a:avLst/>
          </a:prstGeom>
          <a:noFill/>
        </p:spPr>
        <p:txBody>
          <a:bodyPr wrap="square" rtlCol="0">
            <a:spAutoFit/>
          </a:bodyPr>
          <a:lstStyle/>
          <a:p>
            <a:pPr algn="ctr"/>
            <a:r>
              <a:rPr lang="en-US" sz="1800" b="1">
                <a:latin typeface="Times New Roman" panose="02020603050405020304" pitchFamily="18" charset="0"/>
                <a:cs typeface="Times New Roman" panose="02020603050405020304" pitchFamily="18" charset="0"/>
              </a:rPr>
              <a:t>ỦY BAN NHÂN DÂN QUẬN LONG BIÊN</a:t>
            </a:r>
          </a:p>
          <a:p>
            <a:pPr algn="ctr"/>
            <a:r>
              <a:rPr lang="en-US" sz="1800" b="1">
                <a:latin typeface="Times New Roman" panose="02020603050405020304" pitchFamily="18" charset="0"/>
                <a:cs typeface="Times New Roman" panose="02020603050405020304" pitchFamily="18" charset="0"/>
              </a:rPr>
              <a:t>TRƯỜNG TIỂU HỌC ÁI MỘ B</a:t>
            </a:r>
          </a:p>
          <a:p>
            <a:pPr algn="ctr"/>
            <a:endParaRPr lang="en-US" sz="2700" b="1">
              <a:latin typeface="Times New Roman" panose="02020603050405020304" pitchFamily="18" charset="0"/>
              <a:cs typeface="Times New Roman" panose="02020603050405020304" pitchFamily="18" charset="0"/>
            </a:endParaRPr>
          </a:p>
          <a:p>
            <a:pPr algn="ctr"/>
            <a:endParaRPr lang="en-US" sz="2700" b="1">
              <a:latin typeface="Times New Roman" panose="02020603050405020304" pitchFamily="18" charset="0"/>
              <a:cs typeface="Times New Roman" panose="02020603050405020304" pitchFamily="18" charset="0"/>
            </a:endParaRPr>
          </a:p>
          <a:p>
            <a:pPr algn="ctr"/>
            <a:r>
              <a:rPr lang="en-US" sz="2700" b="1" smtClean="0">
                <a:solidFill>
                  <a:srgbClr val="FF0000"/>
                </a:solidFill>
                <a:latin typeface="Times New Roman" panose="02020603050405020304" pitchFamily="18" charset="0"/>
                <a:cs typeface="Times New Roman" panose="02020603050405020304" pitchFamily="18" charset="0"/>
              </a:rPr>
              <a:t>MÔN: KHOA HỌC</a:t>
            </a:r>
            <a:endParaRPr lang="en-US" sz="2700" b="1">
              <a:solidFill>
                <a:srgbClr val="FF0000"/>
              </a:solidFill>
              <a:latin typeface="Times New Roman" panose="02020603050405020304" pitchFamily="18" charset="0"/>
              <a:cs typeface="Times New Roman" panose="02020603050405020304" pitchFamily="18" charset="0"/>
            </a:endParaRPr>
          </a:p>
          <a:p>
            <a:pPr algn="ctr"/>
            <a:r>
              <a:rPr lang="vi-VN" sz="2700" b="1" smtClean="0">
                <a:solidFill>
                  <a:srgbClr val="FF0000"/>
                </a:solidFill>
                <a:latin typeface="Times New Roman" panose="02020603050405020304" pitchFamily="18" charset="0"/>
                <a:cs typeface="Times New Roman" panose="02020603050405020304" pitchFamily="18" charset="0"/>
              </a:rPr>
              <a:t>BÀI 4: CÁC CHẤT DINH DƯỠNG CÓ TRONG THỨC ĂN. VAI TRÒ CỦA CHẤT BỘT ĐƯỜNG</a:t>
            </a:r>
            <a:endParaRPr lang="en-US" sz="2700" b="1">
              <a:solidFill>
                <a:srgbClr val="FF0000"/>
              </a:solidFill>
              <a:latin typeface="Times New Roman" panose="02020603050405020304" pitchFamily="18" charset="0"/>
              <a:cs typeface="Times New Roman" panose="02020603050405020304" pitchFamily="18" charset="0"/>
            </a:endParaRPr>
          </a:p>
        </p:txBody>
      </p:sp>
      <p:pic>
        <p:nvPicPr>
          <p:cNvPr id="3" name="Picture 8" descr="http://previews.123rf.com/images/yuyuyi/yuyuyi1209/yuyuyi120900222/15452353-Multicultural-children-and-banner--Stock-Vector-children-school-holding.jpg"/>
          <p:cNvPicPr>
            <a:picLocks noChangeAspect="1" noChangeArrowheads="1"/>
          </p:cNvPicPr>
          <p:nvPr/>
        </p:nvPicPr>
        <p:blipFill>
          <a:blip r:embed="rId2">
            <a:extLst>
              <a:ext uri="{28A0092B-C50C-407E-A947-70E740481C1C}">
                <a14:useLocalDpi xmlns:a14="http://schemas.microsoft.com/office/drawing/2010/main" val="0"/>
              </a:ext>
            </a:extLst>
          </a:blip>
          <a:srcRect t="49277"/>
          <a:stretch>
            <a:fillRect/>
          </a:stretch>
        </p:blipFill>
        <p:spPr bwMode="auto">
          <a:xfrm>
            <a:off x="457200" y="37719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566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0" name="Google Shape;221;p33"/>
          <p:cNvSpPr txBox="1">
            <a:spLocks/>
          </p:cNvSpPr>
          <p:nvPr/>
        </p:nvSpPr>
        <p:spPr>
          <a:xfrm>
            <a:off x="609600" y="590550"/>
            <a:ext cx="7924800" cy="1295400"/>
          </a:xfrm>
          <a:prstGeom prst="rect">
            <a:avLst/>
          </a:prstGeom>
          <a:noFill/>
          <a:ln>
            <a:noFill/>
          </a:ln>
        </p:spPr>
        <p:txBody>
          <a:bodyPr spcFirstLastPara="1" wrap="square" lIns="91425" tIns="91425" rIns="91425" bIns="91425" anchor="t" anchorCtr="0">
            <a:noAutofit/>
          </a:bodyPr>
          <a:lstStyle/>
          <a:p>
            <a:pPr algn="just">
              <a:buFontTx/>
              <a:buChar char="-"/>
            </a:pPr>
            <a:r>
              <a:rPr lang="en-US" sz="2800" b="1" smtClean="0">
                <a:solidFill>
                  <a:srgbClr val="FF0000"/>
                </a:solidFill>
                <a:latin typeface="Times New Roman" pitchFamily="18" charset="0"/>
                <a:cs typeface="Times New Roman" pitchFamily="18" charset="0"/>
              </a:rPr>
              <a:t>Người ta có thể phân loại thức ăn theo cách nào? Hãy đọc các thông tin dưới đây để trả lời câu hỏi?</a:t>
            </a:r>
            <a:endParaRPr lang="en-US" sz="2800" b="1" smtClean="0">
              <a:solidFill>
                <a:srgbClr val="0000CC"/>
              </a:solidFill>
              <a:latin typeface="Times New Roman" pitchFamily="18" charset="0"/>
              <a:cs typeface="Times New Roman" pitchFamily="18" charset="0"/>
            </a:endParaRPr>
          </a:p>
          <a:p>
            <a:pPr algn="just"/>
            <a:endParaRPr lang="en-US" sz="2800" b="1" smtClean="0">
              <a:solidFill>
                <a:srgbClr val="FF0000"/>
              </a:solidFill>
              <a:latin typeface="Times New Roman" pitchFamily="18" charset="0"/>
              <a:cs typeface="Times New Roman" pitchFamily="18" charset="0"/>
            </a:endParaRP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49" name="Picture 1"/>
          <p:cNvPicPr>
            <a:picLocks noChangeAspect="1" noChangeArrowheads="1"/>
          </p:cNvPicPr>
          <p:nvPr/>
        </p:nvPicPr>
        <p:blipFill>
          <a:blip r:embed="rId3"/>
          <a:srcRect/>
          <a:stretch>
            <a:fillRect/>
          </a:stretch>
        </p:blipFill>
        <p:spPr bwMode="auto">
          <a:xfrm>
            <a:off x="1295401" y="1733550"/>
            <a:ext cx="7239000" cy="2819400"/>
          </a:xfrm>
          <a:prstGeom prst="rect">
            <a:avLst/>
          </a:prstGeom>
          <a:noFill/>
          <a:ln w="9525">
            <a:noFill/>
            <a:miter lim="800000"/>
            <a:headEnd/>
            <a:tailEnd/>
          </a:ln>
          <a:effectLst/>
        </p:spPr>
      </p:pic>
      <p:pic>
        <p:nvPicPr>
          <p:cNvPr id="18" name="Picture 4" descr="Premium Vector | Happy cute little kid girl with idea lamp sign"/>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0" y="2416547"/>
            <a:ext cx="2438400" cy="27269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0" name="Google Shape;221;p33"/>
          <p:cNvSpPr txBox="1">
            <a:spLocks/>
          </p:cNvSpPr>
          <p:nvPr/>
        </p:nvSpPr>
        <p:spPr>
          <a:xfrm>
            <a:off x="609600" y="514350"/>
            <a:ext cx="3722075" cy="1066800"/>
          </a:xfrm>
          <a:prstGeom prst="rect">
            <a:avLst/>
          </a:prstGeom>
          <a:noFill/>
          <a:ln>
            <a:noFill/>
          </a:ln>
        </p:spPr>
        <p:txBody>
          <a:bodyPr spcFirstLastPara="1" wrap="square" lIns="91425" tIns="91425" rIns="91425" bIns="91425" anchor="t" anchorCtr="0">
            <a:noAutofit/>
          </a:bodyPr>
          <a:lstStyle/>
          <a:p>
            <a:pPr algn="just">
              <a:buFontTx/>
              <a:buChar char="-"/>
            </a:pPr>
            <a:r>
              <a:rPr lang="en-US" sz="2400" b="1" smtClean="0">
                <a:solidFill>
                  <a:srgbClr val="FF0000"/>
                </a:solidFill>
                <a:latin typeface="Times New Roman" pitchFamily="18" charset="0"/>
                <a:cs typeface="Times New Roman" pitchFamily="18" charset="0"/>
              </a:rPr>
              <a:t> Người ta có thể phân loại thức ăn theo cách nào?</a:t>
            </a: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pPr algn="just"/>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pPr algn="just"/>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pPr algn="just"/>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pPr algn="just"/>
            <a:endParaRPr lang="en-US"/>
          </a:p>
        </p:txBody>
      </p:sp>
      <p:pic>
        <p:nvPicPr>
          <p:cNvPr id="13" name="Picture 4" descr="Premium Vector | Happy cute little kid girl with idea lamp sign"/>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609601" y="1905242"/>
            <a:ext cx="2895600" cy="3238257"/>
          </a:xfrm>
          <a:prstGeom prst="rect">
            <a:avLst/>
          </a:prstGeom>
          <a:noFill/>
          <a:extLst>
            <a:ext uri="{909E8E84-426E-40DD-AFC4-6F175D3DCCD1}">
              <a14:hiddenFill xmlns:a14="http://schemas.microsoft.com/office/drawing/2010/main">
                <a:solidFill>
                  <a:srgbClr val="FFFFFF"/>
                </a:solidFill>
              </a14:hiddenFill>
            </a:ext>
          </a:extLst>
        </p:spPr>
      </p:pic>
      <p:pic>
        <p:nvPicPr>
          <p:cNvPr id="18" name="Google Shape;228;p33"/>
          <p:cNvPicPr preferRelativeResize="0"/>
          <p:nvPr/>
        </p:nvPicPr>
        <p:blipFill>
          <a:blip r:embed="rId4">
            <a:alphaModFix amt="80000"/>
          </a:blip>
          <a:stretch>
            <a:fillRect/>
          </a:stretch>
        </p:blipFill>
        <p:spPr>
          <a:xfrm rot="18410644" flipV="1">
            <a:off x="3163667" y="1632288"/>
            <a:ext cx="1379254" cy="598214"/>
          </a:xfrm>
          <a:prstGeom prst="rect">
            <a:avLst/>
          </a:prstGeom>
          <a:noFill/>
          <a:ln>
            <a:noFill/>
          </a:ln>
        </p:spPr>
      </p:pic>
      <p:sp>
        <p:nvSpPr>
          <p:cNvPr id="19" name="Text Box 20"/>
          <p:cNvSpPr txBox="1">
            <a:spLocks noChangeArrowheads="1"/>
          </p:cNvSpPr>
          <p:nvPr/>
        </p:nvSpPr>
        <p:spPr bwMode="auto">
          <a:xfrm>
            <a:off x="4724400" y="514350"/>
            <a:ext cx="3949700" cy="457200"/>
          </a:xfrm>
          <a:prstGeom prst="rect">
            <a:avLst/>
          </a:prstGeom>
          <a:noFill/>
          <a:ln w="9525">
            <a:noFill/>
            <a:miter lim="800000"/>
            <a:headEnd/>
            <a:tailEnd/>
          </a:ln>
        </p:spPr>
        <p:txBody>
          <a:bodyPr wrap="square">
            <a:spAutoFit/>
          </a:bodyPr>
          <a:lstStyle/>
          <a:p>
            <a:pPr algn="just">
              <a:spcBef>
                <a:spcPct val="50000"/>
              </a:spcBef>
            </a:pPr>
            <a:r>
              <a:rPr lang="en-US" sz="2400">
                <a:solidFill>
                  <a:srgbClr val="0033CC"/>
                </a:solidFill>
                <a:latin typeface="Times New Roman" pitchFamily="18" charset="0"/>
                <a:cs typeface="Times New Roman" pitchFamily="18" charset="0"/>
              </a:rPr>
              <a:t>Có </a:t>
            </a:r>
            <a:r>
              <a:rPr lang="en-US" sz="2400" i="1">
                <a:solidFill>
                  <a:srgbClr val="FF0000"/>
                </a:solidFill>
                <a:latin typeface="Times New Roman" pitchFamily="18" charset="0"/>
                <a:cs typeface="Times New Roman" pitchFamily="18" charset="0"/>
              </a:rPr>
              <a:t>hai cách</a:t>
            </a:r>
            <a:r>
              <a:rPr lang="en-US" sz="2400">
                <a:solidFill>
                  <a:srgbClr val="FF0000"/>
                </a:solidFill>
                <a:latin typeface="Times New Roman" pitchFamily="18" charset="0"/>
                <a:cs typeface="Times New Roman" pitchFamily="18" charset="0"/>
              </a:rPr>
              <a:t> </a:t>
            </a:r>
            <a:r>
              <a:rPr lang="en-US" sz="2400">
                <a:solidFill>
                  <a:srgbClr val="0033CC"/>
                </a:solidFill>
                <a:latin typeface="Times New Roman" pitchFamily="18" charset="0"/>
                <a:cs typeface="Times New Roman" pitchFamily="18" charset="0"/>
              </a:rPr>
              <a:t>phân loại thức ăn:</a:t>
            </a:r>
          </a:p>
        </p:txBody>
      </p:sp>
      <p:sp>
        <p:nvSpPr>
          <p:cNvPr id="20" name="Text Box 21"/>
          <p:cNvSpPr txBox="1">
            <a:spLocks noChangeArrowheads="1"/>
          </p:cNvSpPr>
          <p:nvPr/>
        </p:nvSpPr>
        <p:spPr bwMode="auto">
          <a:xfrm>
            <a:off x="4724400" y="1047750"/>
            <a:ext cx="3949700" cy="1200329"/>
          </a:xfrm>
          <a:prstGeom prst="rect">
            <a:avLst/>
          </a:prstGeom>
          <a:noFill/>
          <a:ln w="9525">
            <a:noFill/>
            <a:miter lim="800000"/>
            <a:headEnd/>
            <a:tailEnd/>
          </a:ln>
        </p:spPr>
        <p:txBody>
          <a:bodyPr wrap="square">
            <a:spAutoFit/>
          </a:bodyPr>
          <a:lstStyle/>
          <a:p>
            <a:pPr algn="just">
              <a:spcBef>
                <a:spcPct val="50000"/>
              </a:spcBef>
            </a:pPr>
            <a:r>
              <a:rPr lang="en-US" sz="2400" b="1" smtClean="0">
                <a:solidFill>
                  <a:srgbClr val="FF0000"/>
                </a:solidFill>
                <a:latin typeface="Times New Roman" pitchFamily="18" charset="0"/>
                <a:cs typeface="Times New Roman" pitchFamily="18" charset="0"/>
              </a:rPr>
              <a:t>Cách 1: </a:t>
            </a:r>
            <a:r>
              <a:rPr lang="en-US" sz="2400" b="1" smtClean="0">
                <a:solidFill>
                  <a:srgbClr val="0000CC"/>
                </a:solidFill>
                <a:latin typeface="Times New Roman" pitchFamily="18" charset="0"/>
                <a:cs typeface="Times New Roman" pitchFamily="18" charset="0"/>
              </a:rPr>
              <a:t>Dựa </a:t>
            </a:r>
            <a:r>
              <a:rPr lang="en-US" sz="2400" b="1">
                <a:solidFill>
                  <a:srgbClr val="0000CC"/>
                </a:solidFill>
                <a:latin typeface="Times New Roman" pitchFamily="18" charset="0"/>
                <a:cs typeface="Times New Roman" pitchFamily="18" charset="0"/>
              </a:rPr>
              <a:t>vào nguồn gốc thức ăn (động vật hay thực vật</a:t>
            </a:r>
            <a:r>
              <a:rPr lang="en-US" sz="2400" b="1" smtClean="0">
                <a:solidFill>
                  <a:srgbClr val="0000CC"/>
                </a:solidFill>
                <a:latin typeface="Times New Roman" pitchFamily="18" charset="0"/>
                <a:cs typeface="Times New Roman" pitchFamily="18" charset="0"/>
              </a:rPr>
              <a:t>).</a:t>
            </a:r>
            <a:endParaRPr lang="en-US" sz="2400">
              <a:solidFill>
                <a:srgbClr val="0033CC"/>
              </a:solidFill>
            </a:endParaRPr>
          </a:p>
        </p:txBody>
      </p:sp>
      <p:sp>
        <p:nvSpPr>
          <p:cNvPr id="21" name="Rectangle 20"/>
          <p:cNvSpPr/>
          <p:nvPr/>
        </p:nvSpPr>
        <p:spPr>
          <a:xfrm>
            <a:off x="4800600" y="2266950"/>
            <a:ext cx="3886200" cy="1569660"/>
          </a:xfrm>
          <a:prstGeom prst="rect">
            <a:avLst/>
          </a:prstGeom>
        </p:spPr>
        <p:txBody>
          <a:bodyPr wrap="square">
            <a:spAutoFit/>
          </a:bodyPr>
          <a:lstStyle/>
          <a:p>
            <a:pPr algn="just"/>
            <a:r>
              <a:rPr lang="en-US" sz="2400" b="1" smtClean="0">
                <a:solidFill>
                  <a:srgbClr val="FF0000"/>
                </a:solidFill>
                <a:latin typeface="Times New Roman" pitchFamily="18" charset="0"/>
                <a:cs typeface="Times New Roman" pitchFamily="18" charset="0"/>
              </a:rPr>
              <a:t>Cách 2:</a:t>
            </a:r>
            <a:r>
              <a:rPr lang="en-US" sz="2400" b="1" smtClean="0">
                <a:solidFill>
                  <a:srgbClr val="0033CC"/>
                </a:solidFill>
                <a:latin typeface="Times New Roman" pitchFamily="18" charset="0"/>
                <a:cs typeface="Times New Roman" pitchFamily="18" charset="0"/>
              </a:rPr>
              <a:t> Dựa vào các chất dinh  dưỡng có trong thức ăn. Chia thức ăn thành 4 nhóm.</a:t>
            </a:r>
            <a:endParaRPr lang="en-US"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remium Vector | Happy cute little kid girl with idea lamp sig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0" y="1352550"/>
            <a:ext cx="3389810" cy="37909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711181"/>
            <a:ext cx="3962400" cy="572700"/>
          </a:xfrm>
        </p:spPr>
        <p:txBody>
          <a:bodyPr/>
          <a:lstStyle/>
          <a:p>
            <a:r>
              <a:rPr lang="en-US" smtClean="0">
                <a:solidFill>
                  <a:srgbClr val="FF0000"/>
                </a:solidFill>
                <a:latin typeface="Times New Roman" pitchFamily="18" charset="0"/>
                <a:cs typeface="Times New Roman" pitchFamily="18" charset="0"/>
              </a:rPr>
              <a:t>4 nhóm thức ăn đó là:</a:t>
            </a:r>
            <a:endParaRPr lang="en-US">
              <a:solidFill>
                <a:srgbClr val="FF0000"/>
              </a:solidFill>
              <a:latin typeface="Times New Roman" pitchFamily="18" charset="0"/>
              <a:cs typeface="Times New Roman" pitchFamily="18" charset="0"/>
            </a:endParaRPr>
          </a:p>
        </p:txBody>
      </p:sp>
      <p:sp>
        <p:nvSpPr>
          <p:cNvPr id="7" name="Text Box 23"/>
          <p:cNvSpPr txBox="1">
            <a:spLocks noChangeArrowheads="1"/>
          </p:cNvSpPr>
          <p:nvPr/>
        </p:nvSpPr>
        <p:spPr bwMode="auto">
          <a:xfrm>
            <a:off x="4724400" y="666750"/>
            <a:ext cx="3962400" cy="3016210"/>
          </a:xfrm>
          <a:prstGeom prst="rect">
            <a:avLst/>
          </a:prstGeom>
          <a:noFill/>
          <a:ln w="9525">
            <a:noFill/>
            <a:miter lim="800000"/>
            <a:headEnd/>
            <a:tailEnd/>
          </a:ln>
        </p:spPr>
        <p:txBody>
          <a:bodyPr wrap="square">
            <a:spAutoFit/>
          </a:bodyPr>
          <a:lstStyle/>
          <a:p>
            <a:pPr algn="just">
              <a:spcBef>
                <a:spcPct val="50000"/>
              </a:spcBef>
            </a:pPr>
            <a:r>
              <a:rPr lang="en-US" sz="2000" b="1">
                <a:solidFill>
                  <a:srgbClr val="0000CC"/>
                </a:solidFill>
                <a:latin typeface="Times New Roman" pitchFamily="18" charset="0"/>
                <a:cs typeface="Times New Roman" pitchFamily="18" charset="0"/>
              </a:rPr>
              <a:t>+ Nhóm thức ăn chứa nhiều </a:t>
            </a:r>
            <a:r>
              <a:rPr lang="en-US" sz="2000" b="1">
                <a:solidFill>
                  <a:srgbClr val="FF0000"/>
                </a:solidFill>
                <a:latin typeface="Times New Roman" pitchFamily="18" charset="0"/>
                <a:cs typeface="Times New Roman" pitchFamily="18" charset="0"/>
              </a:rPr>
              <a:t>chất bột đường.</a:t>
            </a:r>
          </a:p>
          <a:p>
            <a:pPr algn="just">
              <a:spcBef>
                <a:spcPct val="50000"/>
              </a:spcBef>
            </a:pPr>
            <a:r>
              <a:rPr lang="en-US" sz="2000" b="1">
                <a:solidFill>
                  <a:srgbClr val="0000CC"/>
                </a:solidFill>
                <a:latin typeface="Times New Roman" pitchFamily="18" charset="0"/>
                <a:cs typeface="Times New Roman" pitchFamily="18" charset="0"/>
              </a:rPr>
              <a:t>+ Nhóm thức ăn chứa nhiều </a:t>
            </a:r>
            <a:r>
              <a:rPr lang="en-US" sz="2000" b="1">
                <a:solidFill>
                  <a:srgbClr val="FF0000"/>
                </a:solidFill>
                <a:latin typeface="Times New Roman" pitchFamily="18" charset="0"/>
                <a:cs typeface="Times New Roman" pitchFamily="18" charset="0"/>
              </a:rPr>
              <a:t>chất đạm.</a:t>
            </a:r>
          </a:p>
          <a:p>
            <a:pPr algn="just">
              <a:spcBef>
                <a:spcPct val="50000"/>
              </a:spcBef>
            </a:pPr>
            <a:r>
              <a:rPr lang="en-US" sz="2000" b="1">
                <a:solidFill>
                  <a:srgbClr val="0000CC"/>
                </a:solidFill>
                <a:latin typeface="Times New Roman" pitchFamily="18" charset="0"/>
                <a:cs typeface="Times New Roman" pitchFamily="18" charset="0"/>
              </a:rPr>
              <a:t>+ Nhóm thức ăn chứa </a:t>
            </a:r>
            <a:r>
              <a:rPr lang="en-US" sz="2000" b="1" smtClean="0">
                <a:solidFill>
                  <a:srgbClr val="0000CC"/>
                </a:solidFill>
                <a:latin typeface="Times New Roman" pitchFamily="18" charset="0"/>
                <a:cs typeface="Times New Roman" pitchFamily="18" charset="0"/>
              </a:rPr>
              <a:t>nhiều </a:t>
            </a:r>
            <a:r>
              <a:rPr lang="en-US" sz="2000" b="1">
                <a:solidFill>
                  <a:srgbClr val="FF0000"/>
                </a:solidFill>
                <a:latin typeface="Times New Roman" pitchFamily="18" charset="0"/>
                <a:cs typeface="Times New Roman" pitchFamily="18" charset="0"/>
              </a:rPr>
              <a:t>chất béo.</a:t>
            </a:r>
          </a:p>
          <a:p>
            <a:pPr algn="just">
              <a:spcBef>
                <a:spcPct val="50000"/>
              </a:spcBef>
            </a:pPr>
            <a:r>
              <a:rPr lang="en-US" sz="2000" b="1">
                <a:solidFill>
                  <a:srgbClr val="0000CC"/>
                </a:solidFill>
                <a:latin typeface="Times New Roman" pitchFamily="18" charset="0"/>
                <a:cs typeface="Times New Roman" pitchFamily="18" charset="0"/>
              </a:rPr>
              <a:t>+ Nhóm thức ăn chứa nhiều </a:t>
            </a:r>
            <a:r>
              <a:rPr lang="en-US" sz="2000" b="1">
                <a:solidFill>
                  <a:srgbClr val="FF0000"/>
                </a:solidFill>
                <a:latin typeface="Times New Roman" pitchFamily="18" charset="0"/>
                <a:cs typeface="Times New Roman" pitchFamily="18" charset="0"/>
              </a:rPr>
              <a:t>vi-ta-min và chất khoáng</a:t>
            </a:r>
            <a:r>
              <a:rPr lang="en-US" sz="2000" b="1">
                <a:solidFill>
                  <a:srgbClr val="FF0000"/>
                </a:solidFill>
              </a:rPr>
              <a:t>.</a:t>
            </a:r>
          </a:p>
        </p:txBody>
      </p:sp>
      <p:sp>
        <p:nvSpPr>
          <p:cNvPr id="8" name="Text Box 23"/>
          <p:cNvSpPr txBox="1">
            <a:spLocks noChangeArrowheads="1"/>
          </p:cNvSpPr>
          <p:nvPr/>
        </p:nvSpPr>
        <p:spPr bwMode="auto">
          <a:xfrm>
            <a:off x="4648200" y="3638550"/>
            <a:ext cx="3962400" cy="707886"/>
          </a:xfrm>
          <a:prstGeom prst="rect">
            <a:avLst/>
          </a:prstGeom>
          <a:noFill/>
          <a:ln w="9525">
            <a:noFill/>
            <a:miter lim="800000"/>
            <a:headEnd/>
            <a:tailEnd/>
          </a:ln>
        </p:spPr>
        <p:txBody>
          <a:bodyPr wrap="square">
            <a:spAutoFit/>
          </a:bodyPr>
          <a:lstStyle/>
          <a:p>
            <a:pPr algn="just">
              <a:spcBef>
                <a:spcPct val="50000"/>
              </a:spcBef>
            </a:pPr>
            <a:r>
              <a:rPr lang="en-US" sz="2000" b="1" dirty="0" err="1" smtClean="0">
                <a:solidFill>
                  <a:srgbClr val="FF0000"/>
                </a:solidFill>
                <a:latin typeface="Times New Roman" pitchFamily="18" charset="0"/>
                <a:cs typeface="Times New Roman" pitchFamily="18" charset="0"/>
              </a:rPr>
              <a:t>Ngoài</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ra</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trong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nhiều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loại</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thức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ăn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còn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chứa</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chất</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xơ</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và</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nước</a:t>
            </a:r>
            <a:r>
              <a:rPr lang="en-US" sz="2000" b="1" dirty="0" smtClean="0">
                <a:solidFill>
                  <a:srgbClr val="FF0000"/>
                </a:solidFill>
                <a:latin typeface="Times New Roman" pitchFamily="18" charset="0"/>
                <a:cs typeface="Times New Roman" pitchFamily="18" charset="0"/>
              </a:rPr>
              <a:t>.</a:t>
            </a:r>
            <a:endParaRPr lang="en-US" sz="2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remium Vector | Happy cute little kid girl with idea lamp sig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0" y="837184"/>
            <a:ext cx="4114800" cy="460173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648200" y="819150"/>
            <a:ext cx="3962400" cy="1219200"/>
          </a:xfrm>
        </p:spPr>
        <p:txBody>
          <a:bodyPr/>
          <a:lstStyle/>
          <a:p>
            <a:pPr>
              <a:lnSpc>
                <a:spcPct val="150000"/>
              </a:lnSpc>
            </a:pPr>
            <a:r>
              <a:rPr lang="en-US" smtClean="0">
                <a:solidFill>
                  <a:srgbClr val="FF0000"/>
                </a:solidFill>
                <a:latin typeface="Times New Roman" pitchFamily="18" charset="0"/>
                <a:cs typeface="Times New Roman" pitchFamily="18" charset="0"/>
              </a:rPr>
              <a:t>Vậy có mấy cách phân loại thức ăn?</a:t>
            </a:r>
            <a:endParaRPr lang="en-US">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352550"/>
            <a:ext cx="8153400" cy="1938992"/>
          </a:xfrm>
          <a:prstGeom prst="rect">
            <a:avLst/>
          </a:prstGeom>
          <a:solidFill>
            <a:schemeClr val="accent4">
              <a:lumMod val="20000"/>
              <a:lumOff val="80000"/>
            </a:schemeClr>
          </a:solidFill>
        </p:spPr>
        <p:txBody>
          <a:bodyPr wrap="square">
            <a:spAutoFit/>
          </a:bodyPr>
          <a:lstStyle/>
          <a:p>
            <a:pPr algn="just"/>
            <a:r>
              <a:rPr lang="en-US" altLang="en-US" sz="2400" b="1">
                <a:solidFill>
                  <a:srgbClr val="FF0000"/>
                </a:solidFill>
                <a:latin typeface="Times New Roman" pitchFamily="18" charset="0"/>
                <a:cs typeface="Times New Roman" pitchFamily="18" charset="0"/>
              </a:rPr>
              <a:t>Kết </a:t>
            </a:r>
            <a:r>
              <a:rPr lang="en-US" altLang="en-US" sz="2400" b="1">
                <a:solidFill>
                  <a:srgbClr val="FF0000"/>
                </a:solidFill>
                <a:latin typeface="Times New Roman" pitchFamily="18" charset="0"/>
                <a:cs typeface="Times New Roman" pitchFamily="18" charset="0"/>
              </a:rPr>
              <a:t>luận</a:t>
            </a:r>
            <a:r>
              <a:rPr lang="en-US" altLang="en-US" sz="2400" b="1" smtClean="0">
                <a:solidFill>
                  <a:srgbClr val="FF0000"/>
                </a:solidFill>
                <a:latin typeface="Times New Roman" pitchFamily="18" charset="0"/>
                <a:cs typeface="Times New Roman" pitchFamily="18" charset="0"/>
              </a:rPr>
              <a:t>:</a:t>
            </a:r>
          </a:p>
          <a:p>
            <a:pPr algn="just"/>
            <a:r>
              <a:rPr lang="en-US" altLang="en-US" sz="2400" b="1" smtClean="0">
                <a:solidFill>
                  <a:srgbClr val="0000CC"/>
                </a:solidFill>
                <a:latin typeface="Times New Roman" pitchFamily="18" charset="0"/>
                <a:cs typeface="Times New Roman" pitchFamily="18" charset="0"/>
              </a:rPr>
              <a:t>Người </a:t>
            </a:r>
            <a:r>
              <a:rPr lang="en-US" altLang="en-US" sz="2400" b="1">
                <a:solidFill>
                  <a:srgbClr val="0000CC"/>
                </a:solidFill>
                <a:latin typeface="Times New Roman" pitchFamily="18" charset="0"/>
                <a:cs typeface="Times New Roman" pitchFamily="18" charset="0"/>
              </a:rPr>
              <a:t>ta có thể phân loại thức ăn theo 2 </a:t>
            </a:r>
            <a:r>
              <a:rPr lang="en-US" altLang="en-US" sz="2400" b="1">
                <a:solidFill>
                  <a:srgbClr val="0000CC"/>
                </a:solidFill>
                <a:latin typeface="Times New Roman" pitchFamily="18" charset="0"/>
                <a:cs typeface="Times New Roman" pitchFamily="18" charset="0"/>
              </a:rPr>
              <a:t>cách</a:t>
            </a:r>
            <a:r>
              <a:rPr lang="en-US" altLang="en-US" sz="2400" b="1" smtClean="0">
                <a:solidFill>
                  <a:srgbClr val="0000CC"/>
                </a:solidFill>
                <a:latin typeface="Times New Roman" pitchFamily="18" charset="0"/>
                <a:cs typeface="Times New Roman" pitchFamily="18" charset="0"/>
              </a:rPr>
              <a:t>:</a:t>
            </a:r>
          </a:p>
          <a:p>
            <a:pPr algn="just"/>
            <a:r>
              <a:rPr lang="en-US" altLang="en-US" sz="2400" b="1" smtClean="0">
                <a:solidFill>
                  <a:srgbClr val="0000CC"/>
                </a:solidFill>
                <a:latin typeface="Times New Roman" pitchFamily="18" charset="0"/>
                <a:cs typeface="Times New Roman" pitchFamily="18" charset="0"/>
              </a:rPr>
              <a:t>+ </a:t>
            </a:r>
            <a:r>
              <a:rPr lang="en-US" altLang="en-US" sz="2400" b="1">
                <a:solidFill>
                  <a:srgbClr val="0000CC"/>
                </a:solidFill>
                <a:latin typeface="Times New Roman" pitchFamily="18" charset="0"/>
                <a:cs typeface="Times New Roman" pitchFamily="18" charset="0"/>
              </a:rPr>
              <a:t>Phân loại theo nguồn gốc thức ăn (động vật hay thực vật)</a:t>
            </a:r>
            <a:br>
              <a:rPr lang="en-US" altLang="en-US" sz="2400" b="1">
                <a:solidFill>
                  <a:srgbClr val="0000CC"/>
                </a:solidFill>
                <a:latin typeface="Times New Roman" pitchFamily="18" charset="0"/>
                <a:cs typeface="Times New Roman" pitchFamily="18" charset="0"/>
              </a:rPr>
            </a:br>
            <a:r>
              <a:rPr lang="en-US" altLang="en-US" sz="2400" b="1">
                <a:solidFill>
                  <a:srgbClr val="0000CC"/>
                </a:solidFill>
                <a:latin typeface="Times New Roman" pitchFamily="18" charset="0"/>
                <a:cs typeface="Times New Roman" pitchFamily="18" charset="0"/>
              </a:rPr>
              <a:t>+ Phân loại theo lượng các chất dinh dưỡng chứa trong mỗi loại.</a:t>
            </a:r>
            <a:endParaRPr lang="en-US" sz="2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743200" y="8191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MỞ RỘNG</a:t>
            </a:r>
            <a:endParaRPr lang="en-US" sz="4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957262" y="2457451"/>
            <a:ext cx="70104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nl-NL" sz="2400" b="1" dirty="0" smtClean="0">
                <a:solidFill>
                  <a:srgbClr val="0000CC"/>
                </a:solidFill>
                <a:latin typeface="Times New Roman" pitchFamily="18" charset="0"/>
                <a:cs typeface="Times New Roman" pitchFamily="18" charset="0"/>
              </a:rPr>
              <a:t>- Một số loại thức ăn có chứa nhiều chất dinh dưỡng khác nhau nên chúng có thể  được xếp vào nhiều nhóm thức ăn khác nhau. </a:t>
            </a:r>
          </a:p>
          <a:p>
            <a:pPr algn="just"/>
            <a:r>
              <a:rPr lang="nl-NL" sz="2400" b="1" dirty="0" smtClean="0">
                <a:solidFill>
                  <a:srgbClr val="FF0000"/>
                </a:solidFill>
                <a:latin typeface="Times New Roman" pitchFamily="18" charset="0"/>
                <a:cs typeface="Times New Roman" pitchFamily="18" charset="0"/>
              </a:rPr>
              <a:t>+ Ví dụ: Trứng chứa nhiều chất đạm, chất khoáng, can xi, phốt pho, lòng đỏ trứng chứa nhiều vi ta min A, D, nhóm B.</a:t>
            </a:r>
            <a:endParaRPr lang="en-US"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819400" y="15049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mtClean="0">
                <a:latin typeface="Times New Roman" pitchFamily="18" charset="0"/>
                <a:cs typeface="Times New Roman" pitchFamily="18" charset="0"/>
              </a:rPr>
              <a:t>HOẠT ĐỘNG 2</a:t>
            </a:r>
            <a:endParaRPr>
              <a:latin typeface="Times New Roman" pitchFamily="18" charset="0"/>
              <a:cs typeface="Times New Roman" pitchFamily="18" charset="0"/>
            </a:endParaRPr>
          </a:p>
        </p:txBody>
      </p:sp>
      <p:sp>
        <p:nvSpPr>
          <p:cNvPr id="5" name="Google Shape;214;p32"/>
          <p:cNvSpPr txBox="1">
            <a:spLocks noGrp="1"/>
          </p:cNvSpPr>
          <p:nvPr>
            <p:ph type="title" idx="2"/>
          </p:nvPr>
        </p:nvSpPr>
        <p:spPr>
          <a:xfrm>
            <a:off x="2286000" y="2495550"/>
            <a:ext cx="4724400" cy="167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smtClean="0">
                <a:solidFill>
                  <a:srgbClr val="FF0000"/>
                </a:solidFill>
                <a:latin typeface="Times New Roman" pitchFamily="18" charset="0"/>
                <a:cs typeface="Times New Roman" pitchFamily="18" charset="0"/>
              </a:rPr>
              <a:t>Các loại thức ăn có chứa nhiều chất bột đường và vai trò của chúng</a:t>
            </a:r>
            <a:endParaRPr sz="28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457200" y="361950"/>
            <a:ext cx="4114800"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smtClean="0">
                <a:solidFill>
                  <a:srgbClr val="0000CC"/>
                </a:solidFill>
                <a:latin typeface="Times New Roman" pitchFamily="18" charset="0"/>
                <a:cs typeface="Times New Roman" pitchFamily="18" charset="0"/>
              </a:rPr>
              <a:t>Quan sát hình minh họa trả lời câu hỏi:</a:t>
            </a:r>
            <a:endParaRPr sz="2400">
              <a:solidFill>
                <a:srgbClr val="0000CC"/>
              </a:solidFill>
              <a:latin typeface="Times New Roman" pitchFamily="18" charset="0"/>
              <a:cs typeface="Times New Roman" pitchFamily="18" charset="0"/>
            </a:endParaRPr>
          </a:p>
        </p:txBody>
      </p:sp>
      <p:sp>
        <p:nvSpPr>
          <p:cNvPr id="10" name="Google Shape;221;p33"/>
          <p:cNvSpPr txBox="1">
            <a:spLocks/>
          </p:cNvSpPr>
          <p:nvPr/>
        </p:nvSpPr>
        <p:spPr>
          <a:xfrm>
            <a:off x="609600" y="993312"/>
            <a:ext cx="3722075" cy="1730838"/>
          </a:xfrm>
          <a:prstGeom prst="rect">
            <a:avLst/>
          </a:prstGeom>
          <a:noFill/>
          <a:ln>
            <a:noFill/>
          </a:ln>
        </p:spPr>
        <p:txBody>
          <a:bodyPr spcFirstLastPara="1" wrap="square" lIns="91425" tIns="91425" rIns="91425" bIns="91425" anchor="t" anchorCtr="0">
            <a:noAutofit/>
          </a:bodyPr>
          <a:lstStyle/>
          <a:p>
            <a:pPr marL="457200" indent="-457200" algn="just">
              <a:buAutoNum type="arabicPeriod"/>
            </a:pPr>
            <a:r>
              <a:rPr lang="en-US" sz="2400" b="1" smtClean="0">
                <a:solidFill>
                  <a:srgbClr val="FF0000"/>
                </a:solidFill>
                <a:latin typeface="Times New Roman" pitchFamily="18" charset="0"/>
                <a:cs typeface="Times New Roman" pitchFamily="18" charset="0"/>
              </a:rPr>
              <a:t>Kể tên những thức ăn giàu chất bột đường có trong hình.</a:t>
            </a:r>
          </a:p>
          <a:p>
            <a:pPr marL="457200" indent="-457200" algn="just">
              <a:buAutoNum type="arabicPeriod"/>
            </a:pPr>
            <a:r>
              <a:rPr lang="en-US" sz="2400" b="1" smtClean="0">
                <a:solidFill>
                  <a:srgbClr val="FF0000"/>
                </a:solidFill>
                <a:latin typeface="Times New Roman" pitchFamily="18" charset="0"/>
                <a:cs typeface="Times New Roman" pitchFamily="18" charset="0"/>
              </a:rPr>
              <a:t>Hàng ngày, em thường ăn những thức ăn nào có chứa nhiều chất bột đường?</a:t>
            </a:r>
          </a:p>
          <a:p>
            <a:pPr marL="457200" indent="-457200" algn="just">
              <a:buAutoNum type="arabicPeriod"/>
            </a:pPr>
            <a:r>
              <a:rPr lang="en-US" sz="2400" b="1" smtClean="0">
                <a:solidFill>
                  <a:srgbClr val="FF0000"/>
                </a:solidFill>
                <a:latin typeface="Times New Roman" pitchFamily="18" charset="0"/>
                <a:cs typeface="Times New Roman" pitchFamily="18" charset="0"/>
              </a:rPr>
              <a:t>Nhóm thức ăn chứa nhiều chất bột đường có vai trò gì?</a:t>
            </a: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6322" name="Picture 2"/>
          <p:cNvPicPr>
            <a:picLocks noChangeAspect="1" noChangeArrowheads="1"/>
          </p:cNvPicPr>
          <p:nvPr/>
        </p:nvPicPr>
        <p:blipFill>
          <a:blip r:embed="rId3"/>
          <a:srcRect/>
          <a:stretch>
            <a:fillRect/>
          </a:stretch>
        </p:blipFill>
        <p:spPr bwMode="auto">
          <a:xfrm>
            <a:off x="4724400" y="514350"/>
            <a:ext cx="3985278"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457200" y="361950"/>
            <a:ext cx="4114800"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smtClean="0">
                <a:solidFill>
                  <a:srgbClr val="0000CC"/>
                </a:solidFill>
                <a:latin typeface="Times New Roman" pitchFamily="18" charset="0"/>
                <a:cs typeface="Times New Roman" pitchFamily="18" charset="0"/>
              </a:rPr>
              <a:t>Quan sát hình minh họa trả lời câu hỏi:</a:t>
            </a:r>
            <a:endParaRPr sz="2400">
              <a:solidFill>
                <a:srgbClr val="0000CC"/>
              </a:solidFill>
              <a:latin typeface="Times New Roman" pitchFamily="18" charset="0"/>
              <a:cs typeface="Times New Roman" pitchFamily="18" charset="0"/>
            </a:endParaRPr>
          </a:p>
        </p:txBody>
      </p:sp>
      <p:sp>
        <p:nvSpPr>
          <p:cNvPr id="10" name="Google Shape;221;p33"/>
          <p:cNvSpPr txBox="1">
            <a:spLocks/>
          </p:cNvSpPr>
          <p:nvPr/>
        </p:nvSpPr>
        <p:spPr>
          <a:xfrm>
            <a:off x="609600" y="1047750"/>
            <a:ext cx="3722075" cy="3712038"/>
          </a:xfrm>
          <a:prstGeom prst="rect">
            <a:avLst/>
          </a:prstGeom>
          <a:noFill/>
          <a:ln>
            <a:noFill/>
          </a:ln>
        </p:spPr>
        <p:txBody>
          <a:bodyPr spcFirstLastPara="1" wrap="square" lIns="91425" tIns="91425" rIns="91425" bIns="91425" anchor="t" anchorCtr="0">
            <a:noAutofit/>
          </a:bodyPr>
          <a:lstStyle/>
          <a:p>
            <a:pPr marL="457200" indent="-457200" algn="just">
              <a:buAutoNum type="arabicPeriod"/>
            </a:pPr>
            <a:r>
              <a:rPr lang="en-US" sz="2000" b="1" smtClean="0">
                <a:solidFill>
                  <a:srgbClr val="FF0000"/>
                </a:solidFill>
                <a:latin typeface="Times New Roman" pitchFamily="18" charset="0"/>
                <a:cs typeface="Times New Roman" pitchFamily="18" charset="0"/>
              </a:rPr>
              <a:t>Kể tên những thức ăn giàu chất bột đường có trong hình.</a:t>
            </a:r>
          </a:p>
          <a:p>
            <a:pPr marL="457200" indent="-457200" algn="just">
              <a:buAutoNum type="arabicPeriod"/>
            </a:pPr>
            <a:endParaRPr lang="en-US" sz="2000" b="1" smtClean="0">
              <a:solidFill>
                <a:srgbClr val="FF0000"/>
              </a:solidFill>
              <a:latin typeface="Times New Roman" pitchFamily="18" charset="0"/>
              <a:cs typeface="Times New Roman" pitchFamily="18" charset="0"/>
            </a:endParaRPr>
          </a:p>
          <a:p>
            <a:pPr marL="457200" indent="-457200" algn="just">
              <a:buAutoNum type="arabicPeriod"/>
            </a:pPr>
            <a:r>
              <a:rPr lang="en-US" sz="2000" b="1" smtClean="0">
                <a:solidFill>
                  <a:srgbClr val="FF0000"/>
                </a:solidFill>
                <a:latin typeface="Times New Roman" pitchFamily="18" charset="0"/>
                <a:cs typeface="Times New Roman" pitchFamily="18" charset="0"/>
              </a:rPr>
              <a:t>Hàng ngày, em thường ăn những thức ăn nào có chứa nhiều chất bột đường?</a:t>
            </a:r>
          </a:p>
          <a:p>
            <a:pPr marL="457200" indent="-457200" algn="just">
              <a:buAutoNum type="arabicPeriod"/>
            </a:pPr>
            <a:endParaRPr lang="en-US" sz="2000" b="1" smtClean="0">
              <a:solidFill>
                <a:srgbClr val="FF0000"/>
              </a:solidFill>
              <a:latin typeface="Times New Roman" pitchFamily="18" charset="0"/>
              <a:cs typeface="Times New Roman" pitchFamily="18" charset="0"/>
            </a:endParaRPr>
          </a:p>
          <a:p>
            <a:pPr marL="457200" indent="-457200" algn="just">
              <a:buAutoNum type="arabicPeriod"/>
            </a:pPr>
            <a:r>
              <a:rPr lang="en-US" sz="2000" b="1" smtClean="0">
                <a:solidFill>
                  <a:srgbClr val="FF0000"/>
                </a:solidFill>
                <a:latin typeface="Times New Roman" pitchFamily="18" charset="0"/>
                <a:cs typeface="Times New Roman" pitchFamily="18" charset="0"/>
              </a:rPr>
              <a:t>Nhóm thức ăn chứa nhiều chất bột đường có vai trò gì?</a:t>
            </a: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Google Shape;228;p33"/>
          <p:cNvPicPr preferRelativeResize="0"/>
          <p:nvPr/>
        </p:nvPicPr>
        <p:blipFill>
          <a:blip r:embed="rId3">
            <a:alphaModFix amt="80000"/>
          </a:blip>
          <a:stretch>
            <a:fillRect/>
          </a:stretch>
        </p:blipFill>
        <p:spPr>
          <a:xfrm rot="20379809" flipV="1">
            <a:off x="4274910" y="1445635"/>
            <a:ext cx="642980" cy="598214"/>
          </a:xfrm>
          <a:prstGeom prst="rect">
            <a:avLst/>
          </a:prstGeom>
          <a:noFill/>
          <a:ln>
            <a:noFill/>
          </a:ln>
        </p:spPr>
      </p:pic>
      <p:sp>
        <p:nvSpPr>
          <p:cNvPr id="14" name="TextBox 13"/>
          <p:cNvSpPr txBox="1"/>
          <p:nvPr/>
        </p:nvSpPr>
        <p:spPr>
          <a:xfrm>
            <a:off x="4934856" y="1011462"/>
            <a:ext cx="3810000" cy="1015663"/>
          </a:xfrm>
          <a:prstGeom prst="rect">
            <a:avLst/>
          </a:prstGeom>
          <a:solidFill>
            <a:schemeClr val="accent4">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000" b="1" smtClean="0">
                <a:solidFill>
                  <a:srgbClr val="0000CC"/>
                </a:solidFill>
                <a:latin typeface="Times New Roman" pitchFamily="18" charset="0"/>
                <a:cs typeface="Times New Roman" pitchFamily="18" charset="0"/>
              </a:rPr>
              <a:t>Gạo,  bánh mì, mì sợi, ngô, bánh quy, bánh phở, bún, khoai tây, chuối, khoai lang..</a:t>
            </a:r>
            <a:endParaRPr lang="en-US" sz="1200">
              <a:solidFill>
                <a:srgbClr val="0000CC"/>
              </a:solidFill>
            </a:endParaRPr>
          </a:p>
        </p:txBody>
      </p:sp>
      <p:sp>
        <p:nvSpPr>
          <p:cNvPr id="17" name="TextBox 16"/>
          <p:cNvSpPr txBox="1"/>
          <p:nvPr/>
        </p:nvSpPr>
        <p:spPr>
          <a:xfrm>
            <a:off x="4876800" y="2393952"/>
            <a:ext cx="3810000" cy="707886"/>
          </a:xfrm>
          <a:prstGeom prst="rect">
            <a:avLst/>
          </a:prstGeom>
          <a:solidFill>
            <a:schemeClr val="accent4">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000" b="1" smtClean="0">
                <a:solidFill>
                  <a:srgbClr val="0000CC"/>
                </a:solidFill>
                <a:latin typeface="Times New Roman" pitchFamily="18" charset="0"/>
                <a:cs typeface="Times New Roman" pitchFamily="18" charset="0"/>
              </a:rPr>
              <a:t>Em thường ăn cơm, bánh mỳ, chuối, đường, phở, mì</a:t>
            </a:r>
            <a:endParaRPr lang="en-US" sz="1200">
              <a:solidFill>
                <a:srgbClr val="0000CC"/>
              </a:solidFill>
            </a:endParaRPr>
          </a:p>
        </p:txBody>
      </p:sp>
      <p:pic>
        <p:nvPicPr>
          <p:cNvPr id="18" name="Google Shape;228;p33"/>
          <p:cNvPicPr preferRelativeResize="0"/>
          <p:nvPr/>
        </p:nvPicPr>
        <p:blipFill>
          <a:blip r:embed="rId3">
            <a:alphaModFix amt="80000"/>
          </a:blip>
          <a:stretch>
            <a:fillRect/>
          </a:stretch>
        </p:blipFill>
        <p:spPr>
          <a:xfrm rot="20379809" flipV="1">
            <a:off x="4198711" y="2639437"/>
            <a:ext cx="642980" cy="598214"/>
          </a:xfrm>
          <a:prstGeom prst="rect">
            <a:avLst/>
          </a:prstGeom>
          <a:noFill/>
          <a:ln>
            <a:noFill/>
          </a:ln>
        </p:spPr>
      </p:pic>
      <p:sp>
        <p:nvSpPr>
          <p:cNvPr id="19" name="TextBox 18"/>
          <p:cNvSpPr txBox="1"/>
          <p:nvPr/>
        </p:nvSpPr>
        <p:spPr>
          <a:xfrm>
            <a:off x="4894944" y="3446238"/>
            <a:ext cx="3810000" cy="1323439"/>
          </a:xfrm>
          <a:prstGeom prst="rect">
            <a:avLst/>
          </a:prstGeom>
          <a:solidFill>
            <a:schemeClr val="accent4">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000" b="1" smtClean="0">
                <a:solidFill>
                  <a:srgbClr val="0000CC"/>
                </a:solidFill>
                <a:latin typeface="Times New Roman" pitchFamily="18" charset="0"/>
                <a:cs typeface="Times New Roman" pitchFamily="18" charset="0"/>
              </a:rPr>
              <a:t>Thức ăn chứa nhiều chất bột đường  cung cấp năng lượng cần thiết cho mọi hoạt động của cơ thể</a:t>
            </a:r>
            <a:endParaRPr lang="en-US" sz="1200">
              <a:solidFill>
                <a:srgbClr val="0000CC"/>
              </a:solidFill>
            </a:endParaRPr>
          </a:p>
        </p:txBody>
      </p:sp>
      <p:pic>
        <p:nvPicPr>
          <p:cNvPr id="20" name="Google Shape;228;p33"/>
          <p:cNvPicPr preferRelativeResize="0"/>
          <p:nvPr/>
        </p:nvPicPr>
        <p:blipFill>
          <a:blip r:embed="rId3">
            <a:alphaModFix amt="80000"/>
          </a:blip>
          <a:stretch>
            <a:fillRect/>
          </a:stretch>
        </p:blipFill>
        <p:spPr>
          <a:xfrm rot="20379809" flipV="1">
            <a:off x="4216855" y="3691723"/>
            <a:ext cx="642980" cy="5982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1066800" y="438150"/>
            <a:ext cx="7282536" cy="3886200"/>
          </a:xfrm>
        </p:spPr>
        <p:txBody>
          <a:bodyPr/>
          <a:lstStyle/>
          <a:p>
            <a:pPr algn="l" eaLnBrk="1" hangingPunct="1"/>
            <a:r>
              <a:rPr lang="en-US" altLang="en-US" sz="3200" b="1" smtClean="0">
                <a:solidFill>
                  <a:srgbClr val="FF0000"/>
                </a:solidFill>
                <a:latin typeface="Times New Roman" pitchFamily="18" charset="0"/>
                <a:cs typeface="Times New Roman" pitchFamily="18" charset="0"/>
              </a:rPr>
              <a:t>Kết luận:</a:t>
            </a:r>
            <a:r>
              <a:rPr lang="en-US" altLang="en-US" sz="3200" smtClean="0">
                <a:solidFill>
                  <a:srgbClr val="0000CC"/>
                </a:solidFill>
                <a:latin typeface="Times New Roman" pitchFamily="18" charset="0"/>
                <a:cs typeface="Times New Roman" pitchFamily="18" charset="0"/>
              </a:rPr>
              <a:t/>
            </a:r>
            <a:br>
              <a:rPr lang="en-US" altLang="en-US" sz="3200" smtClean="0">
                <a:solidFill>
                  <a:srgbClr val="0000CC"/>
                </a:solidFill>
                <a:latin typeface="Times New Roman" pitchFamily="18" charset="0"/>
                <a:cs typeface="Times New Roman" pitchFamily="18" charset="0"/>
              </a:rPr>
            </a:br>
            <a:r>
              <a:rPr lang="en-US" altLang="en-US" sz="3200" smtClean="0">
                <a:solidFill>
                  <a:srgbClr val="0000CC"/>
                </a:solidFill>
                <a:latin typeface="Times New Roman" pitchFamily="18" charset="0"/>
                <a:cs typeface="Times New Roman" pitchFamily="18" charset="0"/>
              </a:rPr>
              <a:t>	</a:t>
            </a:r>
            <a:r>
              <a:rPr lang="en-US" altLang="en-US" sz="3200" b="1" smtClean="0">
                <a:solidFill>
                  <a:srgbClr val="0000CC"/>
                </a:solidFill>
                <a:latin typeface="Times New Roman" pitchFamily="18" charset="0"/>
                <a:cs typeface="Times New Roman" pitchFamily="18" charset="0"/>
              </a:rPr>
              <a:t>Chất bột đường là nguồn cung cấp năng lượng chủ yếu cho cơ thể và duy trì nhiệt độ của cơ thể. Chất bột đường  có nhiều ở gạo, ngô, bột mì,… ở một số loại củ như khoai, sắn, đậu và đường ăn.</a:t>
            </a:r>
            <a:endParaRPr lang="en-US" altLang="en-US" sz="2000" b="1"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409700" y="483454"/>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KHỞI ĐỘNG</a:t>
            </a:r>
            <a:endParaRPr lang="en-US" sz="4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1066800" y="2266950"/>
            <a:ext cx="701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nl-NL" sz="2400" smtClean="0">
                <a:solidFill>
                  <a:srgbClr val="0000CC"/>
                </a:solidFill>
                <a:latin typeface="Times New Roman" pitchFamily="18" charset="0"/>
                <a:cs typeface="Times New Roman" pitchFamily="18" charset="0"/>
              </a:rPr>
              <a:t>- Điều gì xảy ra nếu một trong các cơ quan tham gia vào quá trình trao đổi chất ngừng hoạt động?</a:t>
            </a:r>
            <a:endParaRPr lang="en-US" sz="2400">
              <a:solidFill>
                <a:srgbClr val="0000CC"/>
              </a:solidFill>
              <a:latin typeface="Times New Roman" pitchFamily="18" charset="0"/>
              <a:cs typeface="Times New Roman" pitchFamily="18" charset="0"/>
            </a:endParaRPr>
          </a:p>
        </p:txBody>
      </p:sp>
      <p:sp>
        <p:nvSpPr>
          <p:cNvPr id="6" name="TextBox 5"/>
          <p:cNvSpPr txBox="1">
            <a:spLocks noChangeArrowheads="1"/>
          </p:cNvSpPr>
          <p:nvPr/>
        </p:nvSpPr>
        <p:spPr bwMode="auto">
          <a:xfrm>
            <a:off x="1087582" y="3123924"/>
            <a:ext cx="7162800" cy="1569660"/>
          </a:xfrm>
          <a:prstGeom prst="rect">
            <a:avLst/>
          </a:prstGeom>
          <a:noFill/>
          <a:ln w="9525">
            <a:noFill/>
            <a:miter lim="800000"/>
            <a:headEnd/>
            <a:tailEnd/>
          </a:ln>
        </p:spPr>
        <p:txBody>
          <a:bodyPr wrap="square">
            <a:spAutoFit/>
          </a:bodyPr>
          <a:lstStyle/>
          <a:p>
            <a:pPr algn="just" eaLnBrk="1" hangingPunct="1"/>
            <a:r>
              <a:rPr lang="en-US" altLang="en-US" sz="2400" smtClean="0">
                <a:solidFill>
                  <a:srgbClr val="FF0000"/>
                </a:solidFill>
                <a:latin typeface="Times New Roman" pitchFamily="18" charset="0"/>
                <a:cs typeface="Times New Roman" pitchFamily="18" charset="0"/>
              </a:rPr>
              <a:t>Khi một cơ quan ngừng hoạt động thì quá trình trao đổi chất  sẽ không diễn ra và con người sẽ không lấy được thức ăn, nước uống, không khí. Khi đó con người sẽ chết.</a:t>
            </a:r>
            <a:endParaRPr lang="en-US" altLang="en-US" sz="24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743200" y="8191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smtClean="0">
                <a:ln w="11430"/>
                <a:solidFill>
                  <a:srgbClr val="FF0000"/>
                </a:solidFill>
                <a:effectLst>
                  <a:outerShdw blurRad="50800" dist="39000" dir="5460000" algn="tl">
                    <a:srgbClr val="000000">
                      <a:alpha val="38000"/>
                    </a:srgbClr>
                  </a:outerShdw>
                </a:effectLst>
              </a:rPr>
              <a:t>MỞ RỘNG</a:t>
            </a:r>
            <a:endParaRPr lang="en-US" sz="4400" b="1" cap="none" spc="0">
              <a:ln w="11430"/>
              <a:solidFill>
                <a:srgbClr val="FF0000"/>
              </a:solidFill>
              <a:effectLst>
                <a:outerShdw blurRad="50800" dist="39000" dir="5460000" algn="tl">
                  <a:srgbClr val="000000">
                    <a:alpha val="38000"/>
                  </a:srgbClr>
                </a:outerShdw>
              </a:effectLst>
            </a:endParaRPr>
          </a:p>
        </p:txBody>
      </p:sp>
      <p:sp>
        <p:nvSpPr>
          <p:cNvPr id="5" name="Rectangle 1"/>
          <p:cNvSpPr>
            <a:spLocks noChangeArrowheads="1"/>
          </p:cNvSpPr>
          <p:nvPr/>
        </p:nvSpPr>
        <p:spPr bwMode="auto">
          <a:xfrm>
            <a:off x="990600" y="1809750"/>
            <a:ext cx="7239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buFontTx/>
              <a:buChar char="-"/>
            </a:pPr>
            <a:r>
              <a:rPr lang="nl-NL" sz="2400" b="1" smtClean="0">
                <a:solidFill>
                  <a:srgbClr val="0000CC"/>
                </a:solidFill>
                <a:latin typeface="Times New Roman" pitchFamily="18" charset="0"/>
                <a:cs typeface="Times New Roman" pitchFamily="18" charset="0"/>
              </a:rPr>
              <a:t>Những thức ăn chứa nhiều chất bột đường có nguồn gốc chủ yếu từ đâu? </a:t>
            </a:r>
          </a:p>
          <a:p>
            <a:pPr algn="just">
              <a:buFontTx/>
              <a:buChar char="-"/>
            </a:pPr>
            <a:endParaRPr lang="nl-NL" sz="2400" b="1" smtClean="0">
              <a:solidFill>
                <a:srgbClr val="0000CC"/>
              </a:solidFill>
              <a:latin typeface="Times New Roman" pitchFamily="18" charset="0"/>
              <a:cs typeface="Times New Roman" pitchFamily="18" charset="0"/>
            </a:endParaRPr>
          </a:p>
          <a:p>
            <a:pPr algn="just"/>
            <a:r>
              <a:rPr lang="nl-NL" sz="2400" b="1" smtClean="0">
                <a:solidFill>
                  <a:srgbClr val="FF0000"/>
                </a:solidFill>
                <a:latin typeface="Times New Roman" pitchFamily="18" charset="0"/>
                <a:cs typeface="Times New Roman" pitchFamily="18" charset="0"/>
              </a:rPr>
              <a:t>Những thức ăn chứa nhiều chất bột đường có nguồn gốc chủ yếu thực vật. </a:t>
            </a:r>
          </a:p>
          <a:p>
            <a:pPr algn="just"/>
            <a:endParaRPr lang="nl-NL" sz="2400" b="1" smtClean="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VẬN DỤNG, KẾT NỐI</a:t>
            </a:r>
            <a:endParaRPr lang="en-US" sz="4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1066800" y="2049240"/>
            <a:ext cx="7010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nl-NL" sz="2400" b="1" dirty="0">
                <a:solidFill>
                  <a:srgbClr val="0000CC"/>
                </a:solidFill>
                <a:latin typeface="Times New Roman" pitchFamily="18" charset="0"/>
                <a:cs typeface="Times New Roman" pitchFamily="18" charset="0"/>
              </a:rPr>
              <a:t>C</a:t>
            </a:r>
            <a:r>
              <a:rPr lang="nl-NL" sz="2400" b="1" dirty="0" smtClean="0">
                <a:solidFill>
                  <a:srgbClr val="0000CC"/>
                </a:solidFill>
                <a:latin typeface="Times New Roman" pitchFamily="18" charset="0"/>
                <a:cs typeface="Times New Roman" pitchFamily="18" charset="0"/>
              </a:rPr>
              <a:t>ó thể phân loại thức ăn theo mấy cách?</a:t>
            </a:r>
            <a:endParaRPr lang="en-US" sz="2400" b="1" dirty="0">
              <a:solidFill>
                <a:srgbClr val="0000CC"/>
              </a:solidFill>
              <a:latin typeface="Times New Roman" pitchFamily="18" charset="0"/>
              <a:cs typeface="Times New Roman" pitchFamily="18" charset="0"/>
            </a:endParaRPr>
          </a:p>
        </p:txBody>
      </p:sp>
      <p:sp>
        <p:nvSpPr>
          <p:cNvPr id="7" name="Rectangle 6"/>
          <p:cNvSpPr/>
          <p:nvPr/>
        </p:nvSpPr>
        <p:spPr>
          <a:xfrm>
            <a:off x="1066800" y="2582640"/>
            <a:ext cx="7162800" cy="1938992"/>
          </a:xfrm>
          <a:prstGeom prst="rect">
            <a:avLst/>
          </a:prstGeom>
        </p:spPr>
        <p:txBody>
          <a:bodyPr wrap="square">
            <a:spAutoFit/>
          </a:bodyPr>
          <a:lstStyle/>
          <a:p>
            <a:r>
              <a:rPr lang="en-US" altLang="en-US" sz="2400" b="1" dirty="0" err="1">
                <a:solidFill>
                  <a:srgbClr val="FF0000"/>
                </a:solidFill>
                <a:latin typeface="Times New Roman" pitchFamily="18" charset="0"/>
                <a:cs typeface="Times New Roman" pitchFamily="18" charset="0"/>
              </a:rPr>
              <a:t>C</a:t>
            </a:r>
            <a:r>
              <a:rPr lang="en-US" altLang="en-US" sz="2400" b="1" dirty="0" err="1" smtClean="0">
                <a:solidFill>
                  <a:srgbClr val="FF0000"/>
                </a:solidFill>
                <a:latin typeface="Times New Roman" pitchFamily="18" charset="0"/>
                <a:cs typeface="Times New Roman" pitchFamily="18" charset="0"/>
              </a:rPr>
              <a:t>ó</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thể</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phân</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loại</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thức</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ăn</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theo</a:t>
            </a:r>
            <a:r>
              <a:rPr lang="en-US" altLang="en-US" sz="2400" b="1" dirty="0" smtClean="0">
                <a:solidFill>
                  <a:srgbClr val="FF0000"/>
                </a:solidFill>
                <a:latin typeface="Times New Roman" pitchFamily="18" charset="0"/>
                <a:cs typeface="Times New Roman" pitchFamily="18" charset="0"/>
              </a:rPr>
              <a:t> 2 </a:t>
            </a:r>
            <a:r>
              <a:rPr lang="en-US" altLang="en-US" sz="2400" b="1" dirty="0" err="1" smtClean="0">
                <a:solidFill>
                  <a:srgbClr val="FF0000"/>
                </a:solidFill>
                <a:latin typeface="Times New Roman" pitchFamily="18" charset="0"/>
                <a:cs typeface="Times New Roman" pitchFamily="18" charset="0"/>
              </a:rPr>
              <a:t>cách</a:t>
            </a:r>
            <a:r>
              <a:rPr lang="en-US" altLang="en-US" sz="2400" b="1" dirty="0" smtClean="0">
                <a:solidFill>
                  <a:srgbClr val="FF0000"/>
                </a:solidFill>
                <a:latin typeface="Times New Roman" pitchFamily="18" charset="0"/>
                <a:cs typeface="Times New Roman" pitchFamily="18" charset="0"/>
              </a:rPr>
              <a:t>:</a:t>
            </a:r>
            <a:br>
              <a:rPr lang="en-US" altLang="en-US" sz="2400" b="1" dirty="0" smtClean="0">
                <a:solidFill>
                  <a:srgbClr val="FF0000"/>
                </a:solidFill>
                <a:latin typeface="Times New Roman" pitchFamily="18" charset="0"/>
                <a:cs typeface="Times New Roman" pitchFamily="18" charset="0"/>
              </a:rPr>
            </a:b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Phân</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loại</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theo</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nguồn</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gốc</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thức</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ăn</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động</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vật</a:t>
            </a:r>
            <a:r>
              <a:rPr lang="en-US" altLang="en-US" sz="2400" b="1" dirty="0" smtClean="0">
                <a:solidFill>
                  <a:srgbClr val="FF0000"/>
                </a:solidFill>
                <a:latin typeface="Times New Roman" pitchFamily="18" charset="0"/>
                <a:cs typeface="Times New Roman" pitchFamily="18" charset="0"/>
              </a:rPr>
              <a:t> hay </a:t>
            </a:r>
            <a:r>
              <a:rPr lang="en-US" altLang="en-US" sz="2400" b="1" dirty="0" err="1" smtClean="0">
                <a:solidFill>
                  <a:srgbClr val="FF0000"/>
                </a:solidFill>
                <a:latin typeface="Times New Roman" pitchFamily="18" charset="0"/>
                <a:cs typeface="Times New Roman" pitchFamily="18" charset="0"/>
              </a:rPr>
              <a:t>thực</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vật</a:t>
            </a:r>
            <a:r>
              <a:rPr lang="en-US" altLang="en-US" sz="2400" b="1" dirty="0" smtClean="0">
                <a:solidFill>
                  <a:srgbClr val="FF0000"/>
                </a:solidFill>
                <a:latin typeface="Times New Roman" pitchFamily="18" charset="0"/>
                <a:cs typeface="Times New Roman" pitchFamily="18" charset="0"/>
              </a:rPr>
              <a:t>)</a:t>
            </a:r>
            <a:br>
              <a:rPr lang="en-US" altLang="en-US" sz="2400" b="1" dirty="0" smtClean="0">
                <a:solidFill>
                  <a:srgbClr val="FF0000"/>
                </a:solidFill>
                <a:latin typeface="Times New Roman" pitchFamily="18" charset="0"/>
                <a:cs typeface="Times New Roman" pitchFamily="18" charset="0"/>
              </a:rPr>
            </a:b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Phân</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loại</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theo</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lượng</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các</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chất</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dinh</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dưỡng</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chứa</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trong</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mỗi</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loại</a:t>
            </a:r>
            <a:r>
              <a:rPr lang="en-US" altLang="en-US" sz="2400" b="1" dirty="0" smtClean="0">
                <a:solidFill>
                  <a:srgbClr val="FF0000"/>
                </a:solidFill>
                <a:latin typeface="Times New Roman" pitchFamily="18" charset="0"/>
                <a:cs typeface="Times New Roman" pitchFamily="18" charset="0"/>
              </a:rPr>
              <a:t>.</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VẬN DỤNG, KẾT NỐI</a:t>
            </a:r>
            <a:endParaRPr lang="en-US" sz="4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1066800" y="2266950"/>
            <a:ext cx="701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nl-NL" sz="2400" b="1" smtClean="0">
                <a:solidFill>
                  <a:srgbClr val="0000CC"/>
                </a:solidFill>
                <a:latin typeface="Times New Roman" pitchFamily="18" charset="0"/>
                <a:cs typeface="Times New Roman" pitchFamily="18" charset="0"/>
              </a:rPr>
              <a:t>Để cơ thể có đủ chất dinh dưỡng, chúng ta nên ăn các loại thức ăn như thế nào?</a:t>
            </a:r>
            <a:endParaRPr lang="en-US" sz="2400" b="1">
              <a:solidFill>
                <a:srgbClr val="0000CC"/>
              </a:solidFill>
              <a:latin typeface="Times New Roman" pitchFamily="18" charset="0"/>
              <a:cs typeface="Times New Roman" pitchFamily="18" charset="0"/>
            </a:endParaRPr>
          </a:p>
        </p:txBody>
      </p:sp>
      <p:sp>
        <p:nvSpPr>
          <p:cNvPr id="6" name="TextBox 5"/>
          <p:cNvSpPr txBox="1">
            <a:spLocks noChangeArrowheads="1"/>
          </p:cNvSpPr>
          <p:nvPr/>
        </p:nvSpPr>
        <p:spPr bwMode="auto">
          <a:xfrm>
            <a:off x="1143000" y="3257550"/>
            <a:ext cx="7315200" cy="830997"/>
          </a:xfrm>
          <a:prstGeom prst="rect">
            <a:avLst/>
          </a:prstGeom>
          <a:noFill/>
          <a:ln w="9525">
            <a:noFill/>
            <a:miter lim="800000"/>
            <a:headEnd/>
            <a:tailEnd/>
          </a:ln>
        </p:spPr>
        <p:txBody>
          <a:bodyPr wrap="square">
            <a:spAutoFit/>
          </a:bodyPr>
          <a:lstStyle/>
          <a:p>
            <a:r>
              <a:rPr lang="nl-NL" sz="2400" b="1" smtClean="0">
                <a:solidFill>
                  <a:srgbClr val="FF0000"/>
                </a:solidFill>
                <a:latin typeface="Times New Roman" pitchFamily="18" charset="0"/>
                <a:cs typeface="Times New Roman" pitchFamily="18" charset="0"/>
              </a:rPr>
              <a:t>Để cơ thể có đủ chất dinh dưỡng, chúng ta nên phối hợp nhiều loại thức ăn.</a:t>
            </a:r>
            <a:endParaRPr lang="en-US" sz="24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a:extLst>
              <a:ext uri="{FF2B5EF4-FFF2-40B4-BE49-F238E27FC236}">
                <a16:creationId xmlns:a16="http://schemas.microsoft.com/office/drawing/2014/main" id="{0FC4A381-9CA8-4800-B201-7F024E6946BE}"/>
              </a:ext>
            </a:extLst>
          </p:cNvPr>
          <p:cNvSpPr/>
          <p:nvPr/>
        </p:nvSpPr>
        <p:spPr>
          <a:xfrm>
            <a:off x="1143000" y="971550"/>
            <a:ext cx="7010400" cy="106680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mtClean="0">
                <a:solidFill>
                  <a:srgbClr val="FF0000"/>
                </a:solidFill>
              </a:rPr>
              <a:t>.</a:t>
            </a:r>
            <a:endParaRPr lang="en-US" smtClean="0">
              <a:solidFill>
                <a:srgbClr val="FF0000"/>
              </a:solidFill>
            </a:endParaRPr>
          </a:p>
          <a:p>
            <a:endParaRPr lang="vi-VN"/>
          </a:p>
        </p:txBody>
      </p:sp>
      <p:sp>
        <p:nvSpPr>
          <p:cNvPr id="18" name="Rectangle: Rounded Corners 22">
            <a:extLst>
              <a:ext uri="{FF2B5EF4-FFF2-40B4-BE49-F238E27FC236}">
                <a16:creationId xmlns:a16="http://schemas.microsoft.com/office/drawing/2014/main" id="{C75F9EF8-FA75-4284-9B32-A058F472DA4C}"/>
              </a:ext>
            </a:extLst>
          </p:cNvPr>
          <p:cNvSpPr/>
          <p:nvPr/>
        </p:nvSpPr>
        <p:spPr>
          <a:xfrm>
            <a:off x="1146464" y="2237835"/>
            <a:ext cx="7086600" cy="917234"/>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smtClean="0">
                <a:solidFill>
                  <a:srgbClr val="FF0000"/>
                </a:solidFill>
              </a:rPr>
              <a:t> </a:t>
            </a:r>
            <a:endParaRPr lang="vi-VN" i="1" dirty="0">
              <a:solidFill>
                <a:srgbClr val="FF0000"/>
              </a:solidFill>
            </a:endParaRPr>
          </a:p>
        </p:txBody>
      </p:sp>
      <p:sp>
        <p:nvSpPr>
          <p:cNvPr id="23" name="Rectangle: Rounded Corners 29">
            <a:extLst>
              <a:ext uri="{FF2B5EF4-FFF2-40B4-BE49-F238E27FC236}">
                <a16:creationId xmlns:a16="http://schemas.microsoft.com/office/drawing/2014/main" id="{90261F55-FCEE-4E62-8B1F-00DC53C76233}"/>
              </a:ext>
            </a:extLst>
          </p:cNvPr>
          <p:cNvSpPr/>
          <p:nvPr/>
        </p:nvSpPr>
        <p:spPr>
          <a:xfrm>
            <a:off x="1156855" y="3354554"/>
            <a:ext cx="7086600" cy="917234"/>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solidFill>
                  <a:srgbClr val="FF0000"/>
                </a:solidFill>
              </a:rPr>
              <a:t> </a:t>
            </a:r>
            <a:endParaRPr lang="vi-VN" dirty="0">
              <a:solidFill>
                <a:srgbClr val="FF0000"/>
              </a:solidFill>
            </a:endParaRPr>
          </a:p>
        </p:txBody>
      </p:sp>
      <p:sp>
        <p:nvSpPr>
          <p:cNvPr id="27" name="Rectangle 26"/>
          <p:cNvSpPr/>
          <p:nvPr/>
        </p:nvSpPr>
        <p:spPr>
          <a:xfrm>
            <a:off x="2244270" y="228600"/>
            <a:ext cx="4480715"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YÊU CẦU CẦN ĐẠT</a:t>
            </a:r>
            <a:endParaRPr lang="en-US" sz="36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35841" name="Rectangle 1"/>
          <p:cNvSpPr>
            <a:spLocks noChangeArrowheads="1"/>
          </p:cNvSpPr>
          <p:nvPr/>
        </p:nvSpPr>
        <p:spPr bwMode="auto">
          <a:xfrm>
            <a:off x="1295400" y="1077039"/>
            <a:ext cx="66294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pt-BR" sz="1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Sắp xếp được các thức ăn hàng ngày vào nhóm thức ăn có nguồn gốc thực vật và động vật và các chất dinh dưỡng có trong thức ăn đó</a:t>
            </a:r>
            <a:endParaRPr kumimoji="0" lang="en-US" sz="10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      </a:t>
            </a:r>
            <a:endParaRPr kumimoji="0" lang="pt-BR" sz="2400" b="1" i="0" u="none" strike="noStrike" cap="none" normalizeH="0" baseline="0" dirty="0" smtClean="0">
              <a:ln>
                <a:noFill/>
              </a:ln>
              <a:solidFill>
                <a:srgbClr val="FF0000"/>
              </a:solidFill>
              <a:effectLst/>
              <a:latin typeface="Arial" pitchFamily="34" charset="0"/>
              <a:cs typeface="Arial" pitchFamily="34" charset="0"/>
            </a:endParaRPr>
          </a:p>
        </p:txBody>
      </p:sp>
      <p:sp>
        <p:nvSpPr>
          <p:cNvPr id="35842" name="Rectangle 2"/>
          <p:cNvSpPr>
            <a:spLocks noChangeArrowheads="1"/>
          </p:cNvSpPr>
          <p:nvPr/>
        </p:nvSpPr>
        <p:spPr bwMode="auto">
          <a:xfrm>
            <a:off x="1353496" y="3490005"/>
            <a:ext cx="657130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a:t>
            </a:r>
            <a:r>
              <a:rPr kumimoji="0" lang="pt-BR" sz="1800" b="1" i="0" u="none" strike="noStrike" cap="none" normalizeH="0" smtClean="0">
                <a:ln>
                  <a:noFill/>
                </a:ln>
                <a:solidFill>
                  <a:srgbClr val="FF0000"/>
                </a:solidFill>
                <a:effectLst/>
                <a:latin typeface="Times New Roman" pitchFamily="18" charset="0"/>
                <a:ea typeface="Times New Roman" pitchFamily="18" charset="0"/>
                <a:cs typeface="Times New Roman" pitchFamily="18" charset="0"/>
              </a:rPr>
              <a:t> </a:t>
            </a:r>
            <a:r>
              <a:rPr kumimoji="0" lang="pt-BR" sz="18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Phân </a:t>
            </a:r>
            <a:r>
              <a:rPr kumimoji="0" lang="pt-BR" sz="18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loại thức ăn dựa vào những chất dinh dưỡng có nhiều trong thức ăn đó.</a:t>
            </a:r>
            <a:endParaRPr kumimoji="0" lang="pt-BR" sz="2400" b="1" i="0" u="none" strike="noStrike" cap="none" normalizeH="0" baseline="0" smtClean="0">
              <a:ln>
                <a:noFill/>
              </a:ln>
              <a:solidFill>
                <a:srgbClr val="FF0000"/>
              </a:solidFill>
              <a:effectLst/>
              <a:latin typeface="Arial" pitchFamily="34" charset="0"/>
              <a:cs typeface="Arial" pitchFamily="34" charset="0"/>
            </a:endParaRPr>
          </a:p>
        </p:txBody>
      </p:sp>
      <p:sp>
        <p:nvSpPr>
          <p:cNvPr id="2" name="Rectangle 1"/>
          <p:cNvSpPr/>
          <p:nvPr/>
        </p:nvSpPr>
        <p:spPr>
          <a:xfrm>
            <a:off x="1353496" y="2373286"/>
            <a:ext cx="6571304" cy="646331"/>
          </a:xfrm>
          <a:prstGeom prst="rect">
            <a:avLst/>
          </a:prstGeom>
        </p:spPr>
        <p:txBody>
          <a:bodyPr wrap="square">
            <a:spAutoFit/>
          </a:bodyPr>
          <a:lstStyle/>
          <a:p>
            <a:pPr lvl="0" algn="just" eaLnBrk="0" fontAlgn="base" hangingPunct="0">
              <a:spcBef>
                <a:spcPct val="0"/>
              </a:spcBef>
              <a:spcAft>
                <a:spcPct val="0"/>
              </a:spcAft>
              <a:buClrTx/>
            </a:pPr>
            <a:r>
              <a:rPr lang="pt-BR" sz="1800" b="1">
                <a:solidFill>
                  <a:srgbClr val="FF0000"/>
                </a:solidFill>
                <a:latin typeface="Times New Roman" pitchFamily="18" charset="0"/>
                <a:ea typeface="Times New Roman" pitchFamily="18" charset="0"/>
                <a:cs typeface="Times New Roman" pitchFamily="18" charset="0"/>
              </a:rPr>
              <a:t>+ Nói tên và vai trò của những thức ăn chứa bột đường. Nhận ra nguồn gốc của những thức ăn chứa chất bột đường.</a:t>
            </a:r>
            <a:endParaRPr lang="pt-BR"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59465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344670" y="438150"/>
            <a:ext cx="235833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Bài sau</a:t>
            </a:r>
            <a:endParaRPr lang="en-US" sz="5400" b="1" cap="none" spc="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990600" y="2419350"/>
            <a:ext cx="7467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nl-NL" sz="3200" b="1" smtClean="0">
                <a:solidFill>
                  <a:srgbClr val="0000CC"/>
                </a:solidFill>
                <a:latin typeface="Times New Roman" panose="02020603050405020304" pitchFamily="18" charset="0"/>
                <a:cs typeface="Times New Roman" panose="02020603050405020304" pitchFamily="18" charset="0"/>
              </a:rPr>
              <a:t>Vai trò của chất đạm và chất béo</a:t>
            </a:r>
            <a:endParaRPr lang="en-US" sz="3200" b="1">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jpg"/>
          <p:cNvPicPr>
            <a:picLocks noChangeAspect="1"/>
          </p:cNvPicPr>
          <p:nvPr/>
        </p:nvPicPr>
        <p:blipFill>
          <a:blip r:embed="rId2"/>
          <a:stretch>
            <a:fillRect/>
          </a:stretch>
        </p:blipFill>
        <p:spPr>
          <a:xfrm>
            <a:off x="1143000" y="819150"/>
            <a:ext cx="6794553" cy="35052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1218529" y="818499"/>
            <a:ext cx="6754942" cy="346249"/>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en-US" sz="1800" b="1" dirty="0" err="1">
                <a:solidFill>
                  <a:schemeClr val="tx1"/>
                </a:solidFill>
                <a:latin typeface="Times New Roman" pitchFamily="18" charset="0"/>
                <a:cs typeface="Times New Roman" pitchFamily="18" charset="0"/>
              </a:rPr>
              <a:t>Khoa</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học</a:t>
            </a:r>
            <a:endParaRPr lang="en-US" sz="1800" b="1" dirty="0">
              <a:solidFill>
                <a:schemeClr val="tx1"/>
              </a:solidFill>
              <a:latin typeface="Times New Roman" pitchFamily="18" charset="0"/>
              <a:cs typeface="Times New Roman" pitchFamily="18" charset="0"/>
            </a:endParaRPr>
          </a:p>
        </p:txBody>
      </p:sp>
      <p:sp>
        <p:nvSpPr>
          <p:cNvPr id="11" name="Rectangle 1"/>
          <p:cNvSpPr>
            <a:spLocks noChangeArrowheads="1"/>
          </p:cNvSpPr>
          <p:nvPr/>
        </p:nvSpPr>
        <p:spPr bwMode="auto">
          <a:xfrm>
            <a:off x="618885" y="1076460"/>
            <a:ext cx="7433060" cy="623248"/>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fontAlgn="base">
              <a:spcBef>
                <a:spcPct val="0"/>
              </a:spcBef>
              <a:spcAft>
                <a:spcPct val="0"/>
              </a:spcAft>
            </a:pPr>
            <a:r>
              <a:rPr lang="nb-NO" sz="1800" b="1" dirty="0">
                <a:solidFill>
                  <a:schemeClr val="tx1"/>
                </a:solidFill>
                <a:latin typeface="Times New Roman" panose="02020603050405020304" pitchFamily="18" charset="0"/>
                <a:cs typeface="Times New Roman" panose="02020603050405020304" pitchFamily="18" charset="0"/>
              </a:rPr>
              <a:t>                   Bài 4: Các chất dinh dưỡng có trong thức ăn. </a:t>
            </a:r>
          </a:p>
          <a:p>
            <a:pPr algn="just" fontAlgn="base">
              <a:spcBef>
                <a:spcPct val="0"/>
              </a:spcBef>
              <a:spcAft>
                <a:spcPct val="0"/>
              </a:spcAft>
            </a:pPr>
            <a:r>
              <a:rPr lang="nb-NO" sz="1800" b="1" dirty="0">
                <a:solidFill>
                  <a:schemeClr val="tx1"/>
                </a:solidFill>
                <a:latin typeface="Times New Roman" panose="02020603050405020304" pitchFamily="18" charset="0"/>
                <a:cs typeface="Times New Roman" panose="02020603050405020304" pitchFamily="18" charset="0"/>
              </a:rPr>
              <a:t>                                     Vai trò của chất bột đường  </a:t>
            </a:r>
            <a:endParaRPr lang="nl-NL" sz="1800" b="1" dirty="0">
              <a:solidFill>
                <a:schemeClr val="tx1"/>
              </a:solidFill>
              <a:latin typeface="Times New Roman" pitchFamily="18" charset="0"/>
              <a:cs typeface="Times New Roman" pitchFamily="18" charset="0"/>
            </a:endParaRPr>
          </a:p>
        </p:txBody>
      </p:sp>
      <p:sp>
        <p:nvSpPr>
          <p:cNvPr id="10" name="Text Box 7">
            <a:extLst/>
          </p:cNvPr>
          <p:cNvSpPr txBox="1">
            <a:spLocks noChangeArrowheads="1"/>
          </p:cNvSpPr>
          <p:nvPr/>
        </p:nvSpPr>
        <p:spPr bwMode="auto">
          <a:xfrm>
            <a:off x="1203087" y="1719562"/>
            <a:ext cx="7127228" cy="252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0000"/>
              </a:lnSpc>
              <a:spcBef>
                <a:spcPts val="0"/>
              </a:spcBef>
              <a:buNone/>
              <a:defRPr/>
            </a:pPr>
            <a:r>
              <a:rPr lang="en-US" altLang="en-US" sz="1800" b="1" smtClean="0">
                <a:latin typeface="Times New Roman" panose="02020603050405020304" pitchFamily="18" charset="0"/>
                <a:cs typeface="Times New Roman" panose="02020603050405020304" pitchFamily="18" charset="0"/>
              </a:rPr>
              <a:t>1. Các </a:t>
            </a:r>
            <a:r>
              <a:rPr lang="en-US" altLang="en-US" sz="1800" b="1" dirty="0" err="1">
                <a:latin typeface="Times New Roman" panose="02020603050405020304" pitchFamily="18" charset="0"/>
                <a:cs typeface="Times New Roman" panose="02020603050405020304" pitchFamily="18" charset="0"/>
              </a:rPr>
              <a:t>nhóm</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thức</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ăn</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có</a:t>
            </a:r>
            <a:r>
              <a:rPr lang="en-US" altLang="en-US" sz="1800" b="1" dirty="0">
                <a:latin typeface="Times New Roman" panose="02020603050405020304" pitchFamily="18" charset="0"/>
                <a:cs typeface="Times New Roman" panose="02020603050405020304" pitchFamily="18" charset="0"/>
              </a:rPr>
              <a:t> </a:t>
            </a:r>
            <a:r>
              <a:rPr lang="en-US" altLang="en-US" sz="1800" b="1">
                <a:latin typeface="Times New Roman" panose="02020603050405020304" pitchFamily="18" charset="0"/>
                <a:cs typeface="Times New Roman" panose="02020603050405020304" pitchFamily="18" charset="0"/>
              </a:rPr>
              <a:t>4 </a:t>
            </a:r>
            <a:r>
              <a:rPr lang="en-US" altLang="en-US" sz="1800" b="1" smtClean="0">
                <a:latin typeface="Times New Roman" panose="02020603050405020304" pitchFamily="18" charset="0"/>
                <a:cs typeface="Times New Roman" panose="02020603050405020304" pitchFamily="18" charset="0"/>
              </a:rPr>
              <a:t>nhóm</a:t>
            </a:r>
            <a:endParaRPr lang="en-US" altLang="en-US" sz="1800" b="1" dirty="0">
              <a:latin typeface="Times New Roman" panose="02020603050405020304" pitchFamily="18" charset="0"/>
              <a:cs typeface="Times New Roman" panose="02020603050405020304" pitchFamily="18" charset="0"/>
            </a:endParaRPr>
          </a:p>
          <a:p>
            <a:pPr>
              <a:lnSpc>
                <a:spcPct val="110000"/>
              </a:lnSpc>
              <a:spcBef>
                <a:spcPts val="0"/>
              </a:spcBef>
              <a:buNone/>
              <a:defRPr/>
            </a:pPr>
            <a:r>
              <a:rPr lang="en-US" altLang="en-US" sz="1800" b="1" smtClean="0">
                <a:latin typeface="Times New Roman" panose="02020603050405020304" pitchFamily="18" charset="0"/>
                <a:cs typeface="Times New Roman" panose="02020603050405020304" pitchFamily="18" charset="0"/>
              </a:rPr>
              <a:t>- Nhóm </a:t>
            </a:r>
            <a:r>
              <a:rPr lang="en-US" altLang="en-US" sz="1800" b="1" dirty="0" err="1">
                <a:latin typeface="Times New Roman" panose="02020603050405020304" pitchFamily="18" charset="0"/>
                <a:cs typeface="Times New Roman" panose="02020603050405020304" pitchFamily="18" charset="0"/>
              </a:rPr>
              <a:t>thức</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ăn</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chứa</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nhiều</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chất</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bột</a:t>
            </a:r>
            <a:r>
              <a:rPr lang="en-US" altLang="en-US" sz="1800" b="1" dirty="0">
                <a:latin typeface="Times New Roman" panose="02020603050405020304" pitchFamily="18" charset="0"/>
                <a:cs typeface="Times New Roman" panose="02020603050405020304" pitchFamily="18" charset="0"/>
              </a:rPr>
              <a:t> đ</a:t>
            </a:r>
            <a:r>
              <a:rPr lang="vi-VN" altLang="en-US" sz="1800" b="1" dirty="0">
                <a:latin typeface="Times New Roman" panose="02020603050405020304" pitchFamily="18" charset="0"/>
                <a:cs typeface="Times New Roman" panose="02020603050405020304" pitchFamily="18" charset="0"/>
              </a:rPr>
              <a:t>ư</a:t>
            </a:r>
            <a:r>
              <a:rPr lang="en-US" altLang="en-US" sz="1800" b="1" dirty="0" err="1">
                <a:latin typeface="Times New Roman" panose="02020603050405020304" pitchFamily="18" charset="0"/>
                <a:cs typeface="Times New Roman" panose="02020603050405020304" pitchFamily="18" charset="0"/>
              </a:rPr>
              <a:t>ờng</a:t>
            </a:r>
            <a:r>
              <a:rPr lang="en-US" altLang="en-US" sz="1800" b="1" dirty="0">
                <a:latin typeface="Times New Roman" panose="02020603050405020304" pitchFamily="18" charset="0"/>
                <a:cs typeface="Times New Roman" panose="02020603050405020304" pitchFamily="18" charset="0"/>
              </a:rPr>
              <a:t>.</a:t>
            </a:r>
          </a:p>
          <a:p>
            <a:pPr>
              <a:lnSpc>
                <a:spcPct val="110000"/>
              </a:lnSpc>
              <a:spcBef>
                <a:spcPts val="0"/>
              </a:spcBef>
              <a:buNone/>
              <a:defRPr/>
            </a:pP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Nhóm</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thức</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ăn</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chứa</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nhiều</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chất</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đạm</a:t>
            </a:r>
            <a:r>
              <a:rPr lang="en-US" altLang="en-US" sz="1800" b="1" dirty="0">
                <a:latin typeface="Times New Roman" panose="02020603050405020304" pitchFamily="18" charset="0"/>
                <a:cs typeface="Times New Roman" panose="02020603050405020304" pitchFamily="18" charset="0"/>
              </a:rPr>
              <a:t>.</a:t>
            </a:r>
          </a:p>
          <a:p>
            <a:pPr>
              <a:lnSpc>
                <a:spcPct val="110000"/>
              </a:lnSpc>
              <a:spcBef>
                <a:spcPts val="0"/>
              </a:spcBef>
              <a:buNone/>
              <a:defRPr/>
            </a:pP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Nhóm</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thức</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ăn</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chứa</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nhiều</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chất</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béo</a:t>
            </a:r>
            <a:r>
              <a:rPr lang="en-US" altLang="en-US" sz="1800" b="1" dirty="0">
                <a:latin typeface="Times New Roman" panose="02020603050405020304" pitchFamily="18" charset="0"/>
                <a:cs typeface="Times New Roman" panose="02020603050405020304" pitchFamily="18" charset="0"/>
              </a:rPr>
              <a:t>.</a:t>
            </a:r>
          </a:p>
          <a:p>
            <a:pPr>
              <a:lnSpc>
                <a:spcPct val="110000"/>
              </a:lnSpc>
              <a:spcBef>
                <a:spcPts val="0"/>
              </a:spcBef>
              <a:buNone/>
              <a:defRPr/>
            </a:pP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Nhóm</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thức</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ăn</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chứa</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nhiều</a:t>
            </a:r>
            <a:r>
              <a:rPr lang="en-US" altLang="en-US" sz="1800" b="1" dirty="0">
                <a:latin typeface="Times New Roman" panose="02020603050405020304" pitchFamily="18" charset="0"/>
                <a:cs typeface="Times New Roman" panose="02020603050405020304" pitchFamily="18" charset="0"/>
              </a:rPr>
              <a:t> vi – ta – min </a:t>
            </a:r>
            <a:r>
              <a:rPr lang="en-US" altLang="en-US" sz="1800" b="1" dirty="0" err="1">
                <a:latin typeface="Times New Roman" panose="02020603050405020304" pitchFamily="18" charset="0"/>
                <a:cs typeface="Times New Roman" panose="02020603050405020304" pitchFamily="18" charset="0"/>
              </a:rPr>
              <a:t>và</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chất</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khoáng</a:t>
            </a:r>
            <a:r>
              <a:rPr lang="en-US" altLang="en-US" sz="1800" b="1" dirty="0">
                <a:latin typeface="Times New Roman" panose="02020603050405020304" pitchFamily="18" charset="0"/>
                <a:cs typeface="Times New Roman" panose="02020603050405020304" pitchFamily="18" charset="0"/>
              </a:rPr>
              <a:t>.</a:t>
            </a:r>
          </a:p>
          <a:p>
            <a:pPr>
              <a:lnSpc>
                <a:spcPct val="110000"/>
              </a:lnSpc>
              <a:spcBef>
                <a:spcPts val="0"/>
              </a:spcBef>
              <a:buNone/>
              <a:defRPr/>
            </a:pPr>
            <a:r>
              <a:rPr lang="en-US" altLang="en-US" sz="1800" b="1" dirty="0">
                <a:latin typeface="Times New Roman" panose="02020603050405020304" pitchFamily="18" charset="0"/>
                <a:cs typeface="Times New Roman" panose="02020603050405020304" pitchFamily="18" charset="0"/>
              </a:rPr>
              <a:t>2. </a:t>
            </a:r>
            <a:r>
              <a:rPr lang="en-US" altLang="en-US" sz="1800" b="1" dirty="0" err="1">
                <a:latin typeface="Times New Roman" panose="02020603050405020304" pitchFamily="18" charset="0"/>
                <a:cs typeface="Times New Roman" panose="02020603050405020304" pitchFamily="18" charset="0"/>
              </a:rPr>
              <a:t>Nguồn</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gốc</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vai</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trò</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của</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chất</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bột</a:t>
            </a:r>
            <a:r>
              <a:rPr lang="en-US" altLang="en-US" sz="1800" b="1" dirty="0">
                <a:latin typeface="Times New Roman" panose="02020603050405020304" pitchFamily="18" charset="0"/>
                <a:cs typeface="Times New Roman" panose="02020603050405020304" pitchFamily="18" charset="0"/>
              </a:rPr>
              <a:t> đ</a:t>
            </a:r>
            <a:r>
              <a:rPr lang="vi-VN" altLang="en-US" sz="1800" b="1" dirty="0">
                <a:latin typeface="Times New Roman" panose="02020603050405020304" pitchFamily="18" charset="0"/>
                <a:cs typeface="Times New Roman" panose="02020603050405020304" pitchFamily="18" charset="0"/>
              </a:rPr>
              <a:t>ư</a:t>
            </a:r>
            <a:r>
              <a:rPr lang="en-US" altLang="en-US" sz="1800" b="1" dirty="0" err="1">
                <a:latin typeface="Times New Roman" panose="02020603050405020304" pitchFamily="18" charset="0"/>
                <a:cs typeface="Times New Roman" panose="02020603050405020304" pitchFamily="18" charset="0"/>
              </a:rPr>
              <a:t>ờng</a:t>
            </a:r>
            <a:endParaRPr lang="en-US" altLang="en-US" sz="1800" b="1" dirty="0">
              <a:latin typeface="Times New Roman" panose="02020603050405020304" pitchFamily="18" charset="0"/>
              <a:cs typeface="Times New Roman" panose="02020603050405020304" pitchFamily="18" charset="0"/>
            </a:endParaRPr>
          </a:p>
          <a:p>
            <a:pPr>
              <a:lnSpc>
                <a:spcPct val="110000"/>
              </a:lnSpc>
              <a:spcBef>
                <a:spcPts val="0"/>
              </a:spcBef>
              <a:buNone/>
              <a:defRPr/>
            </a:pPr>
            <a:r>
              <a:rPr lang="en-US" altLang="en-US" sz="1800" b="1" smtClean="0">
                <a:latin typeface="Times New Roman" panose="02020603050405020304" pitchFamily="18" charset="0"/>
                <a:cs typeface="Times New Roman" panose="02020603050405020304" pitchFamily="18" charset="0"/>
              </a:rPr>
              <a:t>- Nguồn </a:t>
            </a:r>
            <a:r>
              <a:rPr lang="en-US" altLang="en-US" sz="1800" b="1" dirty="0" err="1">
                <a:latin typeface="Times New Roman" panose="02020603050405020304" pitchFamily="18" charset="0"/>
                <a:cs typeface="Times New Roman" panose="02020603050405020304" pitchFamily="18" charset="0"/>
              </a:rPr>
              <a:t>gốc</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từ</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thực</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vật</a:t>
            </a:r>
            <a:endParaRPr lang="en-US" altLang="en-US" sz="1800" b="1" dirty="0">
              <a:latin typeface="Times New Roman" panose="02020603050405020304" pitchFamily="18" charset="0"/>
              <a:cs typeface="Times New Roman" panose="02020603050405020304" pitchFamily="18" charset="0"/>
            </a:endParaRPr>
          </a:p>
          <a:p>
            <a:pPr>
              <a:lnSpc>
                <a:spcPct val="110000"/>
              </a:lnSpc>
              <a:spcBef>
                <a:spcPts val="0"/>
              </a:spcBef>
              <a:buNone/>
              <a:defRPr/>
            </a:pPr>
            <a:r>
              <a:rPr lang="en-US" altLang="en-US" sz="1800" b="1" smtClean="0">
                <a:latin typeface="Times New Roman" panose="02020603050405020304" pitchFamily="18" charset="0"/>
                <a:cs typeface="Times New Roman" panose="02020603050405020304" pitchFamily="18" charset="0"/>
              </a:rPr>
              <a:t>- Vai </a:t>
            </a:r>
            <a:r>
              <a:rPr lang="en-US" altLang="en-US" sz="1800" b="1" dirty="0" err="1">
                <a:latin typeface="Times New Roman" panose="02020603050405020304" pitchFamily="18" charset="0"/>
                <a:cs typeface="Times New Roman" panose="02020603050405020304" pitchFamily="18" charset="0"/>
              </a:rPr>
              <a:t>trò</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cung</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cấp</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năng</a:t>
            </a:r>
            <a:r>
              <a:rPr lang="en-US" altLang="en-US" sz="1800" b="1" dirty="0">
                <a:latin typeface="Times New Roman" panose="02020603050405020304" pitchFamily="18" charset="0"/>
                <a:cs typeface="Times New Roman" panose="02020603050405020304" pitchFamily="18" charset="0"/>
              </a:rPr>
              <a:t> l</a:t>
            </a:r>
            <a:r>
              <a:rPr lang="vi-VN" altLang="en-US" sz="1800" b="1" dirty="0">
                <a:latin typeface="Times New Roman" panose="02020603050405020304" pitchFamily="18" charset="0"/>
                <a:cs typeface="Times New Roman" panose="02020603050405020304" pitchFamily="18" charset="0"/>
              </a:rPr>
              <a:t>ư</a:t>
            </a:r>
            <a:r>
              <a:rPr lang="en-US" altLang="en-US" sz="1800" b="1" dirty="0" err="1">
                <a:latin typeface="Times New Roman" panose="02020603050405020304" pitchFamily="18" charset="0"/>
                <a:cs typeface="Times New Roman" panose="02020603050405020304" pitchFamily="18" charset="0"/>
              </a:rPr>
              <a:t>ợng</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chủ</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yếu</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cho</a:t>
            </a:r>
            <a:r>
              <a:rPr lang="en-US" altLang="en-US" sz="1800" b="1" dirty="0">
                <a:latin typeface="Times New Roman" panose="02020603050405020304" pitchFamily="18" charset="0"/>
                <a:cs typeface="Times New Roman" panose="02020603050405020304" pitchFamily="18" charset="0"/>
              </a:rPr>
              <a:t> c</a:t>
            </a:r>
            <a:r>
              <a:rPr lang="vi-VN" altLang="en-US" sz="1800" b="1" dirty="0">
                <a:latin typeface="Times New Roman" panose="02020603050405020304" pitchFamily="18" charset="0"/>
                <a:cs typeface="Times New Roman" panose="02020603050405020304" pitchFamily="18" charset="0"/>
              </a:rPr>
              <a:t>ơ</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thể</a:t>
            </a:r>
            <a:r>
              <a:rPr lang="en-US" altLang="en-US" sz="1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400758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KHỞI ĐỘNG</a:t>
            </a:r>
            <a:endParaRPr lang="en-US" sz="44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1066800" y="2266950"/>
            <a:ext cx="701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nl-NL" sz="2400" smtClean="0">
                <a:solidFill>
                  <a:srgbClr val="0000CC"/>
                </a:solidFill>
                <a:latin typeface="Times New Roman" pitchFamily="18" charset="0"/>
                <a:cs typeface="Times New Roman" pitchFamily="18" charset="0"/>
              </a:rPr>
              <a:t>Em cần làm gì để các cơ quan thực hiện quá trình trao đổi chất luôn khỏe mạnh?</a:t>
            </a:r>
            <a:endParaRPr lang="en-US" sz="2400">
              <a:solidFill>
                <a:srgbClr val="0000CC"/>
              </a:solidFill>
              <a:latin typeface="Times New Roman" pitchFamily="18" charset="0"/>
              <a:cs typeface="Times New Roman" pitchFamily="18" charset="0"/>
            </a:endParaRPr>
          </a:p>
        </p:txBody>
      </p:sp>
      <p:sp>
        <p:nvSpPr>
          <p:cNvPr id="6" name="TextBox 5"/>
          <p:cNvSpPr txBox="1">
            <a:spLocks noChangeArrowheads="1"/>
          </p:cNvSpPr>
          <p:nvPr/>
        </p:nvSpPr>
        <p:spPr bwMode="auto">
          <a:xfrm>
            <a:off x="1143000" y="3257550"/>
            <a:ext cx="7315200" cy="461665"/>
          </a:xfrm>
          <a:prstGeom prst="rect">
            <a:avLst/>
          </a:prstGeom>
          <a:noFill/>
          <a:ln w="9525">
            <a:noFill/>
            <a:miter lim="800000"/>
            <a:headEnd/>
            <a:tailEnd/>
          </a:ln>
        </p:spPr>
        <p:txBody>
          <a:bodyPr wrap="square">
            <a:spAutoFit/>
          </a:bodyPr>
          <a:lstStyle/>
          <a:p>
            <a:pPr eaLnBrk="1" hangingPunct="1"/>
            <a:r>
              <a:rPr lang="en-US" altLang="en-US" sz="2400" smtClean="0">
                <a:solidFill>
                  <a:srgbClr val="FF0000"/>
                </a:solidFill>
                <a:latin typeface="Times New Roman" pitchFamily="18" charset="0"/>
                <a:cs typeface="Times New Roman" pitchFamily="18" charset="0"/>
              </a:rPr>
              <a:t>Ăn uống đầy đủ, vận động hợp lí…</a:t>
            </a:r>
            <a:endParaRPr lang="en-US" altLang="en-US" sz="24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333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143000" y="2135880"/>
            <a:ext cx="6934200"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Bài</a:t>
            </a:r>
            <a:r>
              <a:rPr lang="en-US" sz="32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4: </a:t>
            </a:r>
            <a:r>
              <a:rPr lang="en-US" sz="32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Các</a:t>
            </a:r>
            <a:r>
              <a:rPr lang="en-US" sz="32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chất</a:t>
            </a:r>
            <a:r>
              <a:rPr lang="en-US" sz="32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dinh</a:t>
            </a:r>
            <a:r>
              <a:rPr lang="en-US" sz="32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dưỡng</a:t>
            </a:r>
            <a:r>
              <a:rPr lang="en-US" sz="32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có</a:t>
            </a:r>
            <a:r>
              <a:rPr lang="en-US" sz="32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trong</a:t>
            </a:r>
            <a:r>
              <a:rPr lang="en-US" sz="32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thức</a:t>
            </a:r>
            <a:r>
              <a:rPr lang="en-US" sz="32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ăn</a:t>
            </a:r>
            <a:r>
              <a:rPr lang="en-US" sz="32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Vai</a:t>
            </a:r>
            <a:r>
              <a:rPr lang="en-US" sz="32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trò</a:t>
            </a:r>
            <a:r>
              <a:rPr lang="en-US" sz="32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của</a:t>
            </a:r>
            <a:r>
              <a:rPr lang="en-US" sz="32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chất</a:t>
            </a:r>
            <a:r>
              <a:rPr lang="en-US" sz="32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bột</a:t>
            </a:r>
            <a:r>
              <a:rPr lang="en-US" sz="3200" b="1" cap="none" spc="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đường</a:t>
            </a:r>
            <a:endParaRPr lang="en-US" sz="32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pic>
        <p:nvPicPr>
          <p:cNvPr id="5" name="Picture 4" descr="Happy Children | Cartoon posters, Happy kids, Cartoon kids"/>
          <p:cNvPicPr>
            <a:picLocks noChangeAspect="1" noChangeArrowheads="1"/>
          </p:cNvPicPr>
          <p:nvPr/>
        </p:nvPicPr>
        <p:blipFill>
          <a:blip r:embed="rId3">
            <a:extLst>
              <a:ext uri="{28A0092B-C50C-407E-A947-70E740481C1C}">
                <a14:useLocalDpi xmlns:a14="http://schemas.microsoft.com/office/drawing/2010/main" val="0"/>
              </a:ext>
            </a:extLst>
          </a:blip>
          <a:srcRect t="23437" b="30843"/>
          <a:stretch>
            <a:fillRect/>
          </a:stretch>
        </p:blipFill>
        <p:spPr bwMode="auto">
          <a:xfrm>
            <a:off x="1905000" y="3105150"/>
            <a:ext cx="5410200" cy="17877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14400" y="1467824"/>
            <a:ext cx="69342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Khoa</a:t>
            </a:r>
            <a:r>
              <a:rPr lang="en-US" sz="32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học</a:t>
            </a:r>
            <a:endParaRPr lang="en-US" sz="32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5"/>
                                        </p:tgtEl>
                                        <p:attrNameLst>
                                          <p:attrName>r</p:attrName>
                                        </p:attrNameLst>
                                      </p:cBhvr>
                                    </p:animRot>
                                    <p:animRot by="-240000">
                                      <p:cBhvr>
                                        <p:cTn id="16" dur="200" fill="hold">
                                          <p:stCondLst>
                                            <p:cond delay="200"/>
                                          </p:stCondLst>
                                        </p:cTn>
                                        <p:tgtEl>
                                          <p:spTgt spid="5"/>
                                        </p:tgtEl>
                                        <p:attrNameLst>
                                          <p:attrName>r</p:attrName>
                                        </p:attrNameLst>
                                      </p:cBhvr>
                                    </p:animRot>
                                    <p:animRot by="240000">
                                      <p:cBhvr>
                                        <p:cTn id="17" dur="200" fill="hold">
                                          <p:stCondLst>
                                            <p:cond delay="400"/>
                                          </p:stCondLst>
                                        </p:cTn>
                                        <p:tgtEl>
                                          <p:spTgt spid="5"/>
                                        </p:tgtEl>
                                        <p:attrNameLst>
                                          <p:attrName>r</p:attrName>
                                        </p:attrNameLst>
                                      </p:cBhvr>
                                    </p:animRot>
                                    <p:animRot by="-240000">
                                      <p:cBhvr>
                                        <p:cTn id="18" dur="200" fill="hold">
                                          <p:stCondLst>
                                            <p:cond delay="600"/>
                                          </p:stCondLst>
                                        </p:cTn>
                                        <p:tgtEl>
                                          <p:spTgt spid="5"/>
                                        </p:tgtEl>
                                        <p:attrNameLst>
                                          <p:attrName>r</p:attrName>
                                        </p:attrNameLst>
                                      </p:cBhvr>
                                    </p:animRot>
                                    <p:animRot by="120000">
                                      <p:cBhvr>
                                        <p:cTn id="19"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a:extLst>
              <a:ext uri="{FF2B5EF4-FFF2-40B4-BE49-F238E27FC236}">
                <a16:creationId xmlns:a16="http://schemas.microsoft.com/office/drawing/2014/main" id="{0FC4A381-9CA8-4800-B201-7F024E6946BE}"/>
              </a:ext>
            </a:extLst>
          </p:cNvPr>
          <p:cNvSpPr/>
          <p:nvPr/>
        </p:nvSpPr>
        <p:spPr>
          <a:xfrm>
            <a:off x="1143000" y="971550"/>
            <a:ext cx="7010400" cy="106680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mtClean="0">
                <a:solidFill>
                  <a:srgbClr val="FF0000"/>
                </a:solidFill>
              </a:rPr>
              <a:t>.</a:t>
            </a:r>
            <a:endParaRPr lang="en-US" smtClean="0">
              <a:solidFill>
                <a:srgbClr val="FF0000"/>
              </a:solidFill>
            </a:endParaRPr>
          </a:p>
          <a:p>
            <a:endParaRPr lang="vi-VN"/>
          </a:p>
        </p:txBody>
      </p:sp>
      <p:sp>
        <p:nvSpPr>
          <p:cNvPr id="18" name="Rectangle: Rounded Corners 22">
            <a:extLst>
              <a:ext uri="{FF2B5EF4-FFF2-40B4-BE49-F238E27FC236}">
                <a16:creationId xmlns:a16="http://schemas.microsoft.com/office/drawing/2014/main" id="{C75F9EF8-FA75-4284-9B32-A058F472DA4C}"/>
              </a:ext>
            </a:extLst>
          </p:cNvPr>
          <p:cNvSpPr/>
          <p:nvPr/>
        </p:nvSpPr>
        <p:spPr>
          <a:xfrm>
            <a:off x="1146464" y="2237835"/>
            <a:ext cx="7086600" cy="917234"/>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smtClean="0">
                <a:solidFill>
                  <a:srgbClr val="FF0000"/>
                </a:solidFill>
              </a:rPr>
              <a:t> </a:t>
            </a:r>
            <a:endParaRPr lang="vi-VN" i="1" dirty="0">
              <a:solidFill>
                <a:srgbClr val="FF0000"/>
              </a:solidFill>
            </a:endParaRPr>
          </a:p>
        </p:txBody>
      </p:sp>
      <p:sp>
        <p:nvSpPr>
          <p:cNvPr id="23" name="Rectangle: Rounded Corners 29">
            <a:extLst>
              <a:ext uri="{FF2B5EF4-FFF2-40B4-BE49-F238E27FC236}">
                <a16:creationId xmlns:a16="http://schemas.microsoft.com/office/drawing/2014/main" id="{90261F55-FCEE-4E62-8B1F-00DC53C76233}"/>
              </a:ext>
            </a:extLst>
          </p:cNvPr>
          <p:cNvSpPr/>
          <p:nvPr/>
        </p:nvSpPr>
        <p:spPr>
          <a:xfrm>
            <a:off x="1156855" y="3354554"/>
            <a:ext cx="7086600" cy="917234"/>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solidFill>
                  <a:srgbClr val="FF0000"/>
                </a:solidFill>
              </a:rPr>
              <a:t> </a:t>
            </a:r>
            <a:endParaRPr lang="vi-VN" dirty="0">
              <a:solidFill>
                <a:srgbClr val="FF0000"/>
              </a:solidFill>
            </a:endParaRPr>
          </a:p>
        </p:txBody>
      </p:sp>
      <p:sp>
        <p:nvSpPr>
          <p:cNvPr id="27" name="Rectangle 26"/>
          <p:cNvSpPr/>
          <p:nvPr/>
        </p:nvSpPr>
        <p:spPr>
          <a:xfrm>
            <a:off x="2244270" y="228600"/>
            <a:ext cx="4480715"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YÊU CẦU CẦN ĐẠT</a:t>
            </a:r>
            <a:endParaRPr lang="en-US" sz="36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35841" name="Rectangle 1"/>
          <p:cNvSpPr>
            <a:spLocks noChangeArrowheads="1"/>
          </p:cNvSpPr>
          <p:nvPr/>
        </p:nvSpPr>
        <p:spPr bwMode="auto">
          <a:xfrm>
            <a:off x="1295400" y="1077039"/>
            <a:ext cx="66294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pt-BR" sz="1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Sắp xếp được các thức ăn hàng ngày vào nhóm thức ăn có nguồn gốc thực vật và động vật và các chất dinh dưỡng có trong thức ăn đó</a:t>
            </a:r>
            <a:endParaRPr kumimoji="0" lang="en-US" sz="10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      </a:t>
            </a:r>
            <a:endParaRPr kumimoji="0" lang="pt-BR" sz="2400" b="1" i="0" u="none" strike="noStrike" cap="none" normalizeH="0" baseline="0" dirty="0" smtClean="0">
              <a:ln>
                <a:noFill/>
              </a:ln>
              <a:solidFill>
                <a:srgbClr val="FF0000"/>
              </a:solidFill>
              <a:effectLst/>
              <a:latin typeface="Arial" pitchFamily="34" charset="0"/>
              <a:cs typeface="Arial" pitchFamily="34" charset="0"/>
            </a:endParaRPr>
          </a:p>
        </p:txBody>
      </p:sp>
      <p:sp>
        <p:nvSpPr>
          <p:cNvPr id="35842" name="Rectangle 2"/>
          <p:cNvSpPr>
            <a:spLocks noChangeArrowheads="1"/>
          </p:cNvSpPr>
          <p:nvPr/>
        </p:nvSpPr>
        <p:spPr bwMode="auto">
          <a:xfrm>
            <a:off x="1353496" y="3490005"/>
            <a:ext cx="657130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a:t>
            </a:r>
            <a:r>
              <a:rPr kumimoji="0" lang="pt-BR" sz="1800" b="1" i="0" u="none" strike="noStrike" cap="none" normalizeH="0" smtClean="0">
                <a:ln>
                  <a:noFill/>
                </a:ln>
                <a:solidFill>
                  <a:srgbClr val="FF0000"/>
                </a:solidFill>
                <a:effectLst/>
                <a:latin typeface="Times New Roman" pitchFamily="18" charset="0"/>
                <a:ea typeface="Times New Roman" pitchFamily="18" charset="0"/>
                <a:cs typeface="Times New Roman" pitchFamily="18" charset="0"/>
              </a:rPr>
              <a:t> </a:t>
            </a:r>
            <a:r>
              <a:rPr kumimoji="0" lang="pt-BR" sz="18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Phân </a:t>
            </a:r>
            <a:r>
              <a:rPr kumimoji="0" lang="pt-BR" sz="18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loại thức ăn dựa vào những chất dinh dưỡng có nhiều trong thức ăn đó.</a:t>
            </a:r>
            <a:endParaRPr kumimoji="0" lang="pt-BR" sz="2400" b="1" i="0" u="none" strike="noStrike" cap="none" normalizeH="0" baseline="0" smtClean="0">
              <a:ln>
                <a:noFill/>
              </a:ln>
              <a:solidFill>
                <a:srgbClr val="FF0000"/>
              </a:solidFill>
              <a:effectLst/>
              <a:latin typeface="Arial" pitchFamily="34" charset="0"/>
              <a:cs typeface="Arial" pitchFamily="34" charset="0"/>
            </a:endParaRPr>
          </a:p>
        </p:txBody>
      </p:sp>
      <p:sp>
        <p:nvSpPr>
          <p:cNvPr id="2" name="Rectangle 1"/>
          <p:cNvSpPr/>
          <p:nvPr/>
        </p:nvSpPr>
        <p:spPr>
          <a:xfrm>
            <a:off x="1353496" y="2373286"/>
            <a:ext cx="6571304" cy="646331"/>
          </a:xfrm>
          <a:prstGeom prst="rect">
            <a:avLst/>
          </a:prstGeom>
        </p:spPr>
        <p:txBody>
          <a:bodyPr wrap="square">
            <a:spAutoFit/>
          </a:bodyPr>
          <a:lstStyle/>
          <a:p>
            <a:pPr lvl="0" algn="just" eaLnBrk="0" fontAlgn="base" hangingPunct="0">
              <a:spcBef>
                <a:spcPct val="0"/>
              </a:spcBef>
              <a:spcAft>
                <a:spcPct val="0"/>
              </a:spcAft>
              <a:buClrTx/>
            </a:pPr>
            <a:r>
              <a:rPr lang="pt-BR" sz="1800" b="1">
                <a:solidFill>
                  <a:srgbClr val="FF0000"/>
                </a:solidFill>
                <a:latin typeface="Times New Roman" pitchFamily="18" charset="0"/>
                <a:ea typeface="Times New Roman" pitchFamily="18" charset="0"/>
                <a:cs typeface="Times New Roman" pitchFamily="18" charset="0"/>
              </a:rPr>
              <a:t>+ Nói tên và vai trò của những thức ăn chứa bột đường. Nhận ra nguồn gốc của những thức ăn chứa chất bột đường.</a:t>
            </a:r>
            <a:endParaRPr lang="pt-BR" sz="24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1066800" y="1809750"/>
            <a:ext cx="6858000" cy="31354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https://encrypted-tbn0.gstatic.com/images?q=tbn:ANd9GcS6ps_4f-eKUw0YYIqlH7vqLOPmdHKQi1qYXQ&amp;usqp=CAU"/>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447274" y="514350"/>
            <a:ext cx="40511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KHÁM PHÁ</a:t>
            </a:r>
            <a:endParaRPr lang="en-US" sz="5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743200" y="14287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mtClean="0">
                <a:latin typeface="Times New Roman" pitchFamily="18" charset="0"/>
                <a:cs typeface="Times New Roman" pitchFamily="18" charset="0"/>
              </a:rPr>
              <a:t>HOẠT ĐỘNG 1</a:t>
            </a:r>
            <a:endParaRPr>
              <a:latin typeface="Times New Roman" pitchFamily="18" charset="0"/>
              <a:cs typeface="Times New Roman" pitchFamily="18" charset="0"/>
            </a:endParaRPr>
          </a:p>
        </p:txBody>
      </p:sp>
      <p:sp>
        <p:nvSpPr>
          <p:cNvPr id="5" name="Google Shape;214;p32"/>
          <p:cNvSpPr txBox="1">
            <a:spLocks noGrp="1"/>
          </p:cNvSpPr>
          <p:nvPr>
            <p:ph type="title" idx="2"/>
          </p:nvPr>
        </p:nvSpPr>
        <p:spPr>
          <a:xfrm>
            <a:off x="2286000" y="2419350"/>
            <a:ext cx="4724400" cy="815700"/>
          </a:xfrm>
          <a:prstGeom prst="rect">
            <a:avLst/>
          </a:prstGeom>
        </p:spPr>
        <p:txBody>
          <a:bodyPr spcFirstLastPara="1" wrap="square" lIns="91425" tIns="91425" rIns="91425" bIns="91425" anchor="t" anchorCtr="0">
            <a:noAutofit/>
          </a:bodyPr>
          <a:lstStyle/>
          <a:p>
            <a:pPr fontAlgn="base"/>
            <a:r>
              <a:rPr lang="en-US" sz="2800" smtClean="0">
                <a:latin typeface="Times New Roman" pitchFamily="18" charset="0"/>
                <a:cs typeface="Times New Roman" pitchFamily="18" charset="0"/>
              </a:rPr>
              <a:t>Phân loại thức ăn và đồ uống</a:t>
            </a:r>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457200" y="361950"/>
            <a:ext cx="4114800"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smtClean="0">
                <a:solidFill>
                  <a:srgbClr val="0000CC"/>
                </a:solidFill>
                <a:latin typeface="Times New Roman" pitchFamily="18" charset="0"/>
                <a:cs typeface="Times New Roman" pitchFamily="18" charset="0"/>
              </a:rPr>
              <a:t>Quan sát hình minh họa trả lời câu hỏi:</a:t>
            </a:r>
            <a:endParaRPr sz="2400">
              <a:solidFill>
                <a:srgbClr val="0000CC"/>
              </a:solidFill>
              <a:latin typeface="Times New Roman" pitchFamily="18" charset="0"/>
              <a:cs typeface="Times New Roman" pitchFamily="18" charset="0"/>
            </a:endParaRPr>
          </a:p>
        </p:txBody>
      </p:sp>
      <p:sp>
        <p:nvSpPr>
          <p:cNvPr id="10" name="Google Shape;221;p33"/>
          <p:cNvSpPr txBox="1">
            <a:spLocks/>
          </p:cNvSpPr>
          <p:nvPr/>
        </p:nvSpPr>
        <p:spPr>
          <a:xfrm>
            <a:off x="609600" y="993312"/>
            <a:ext cx="3722075" cy="1730838"/>
          </a:xfrm>
          <a:prstGeom prst="rect">
            <a:avLst/>
          </a:prstGeom>
          <a:noFill/>
          <a:ln>
            <a:noFill/>
          </a:ln>
        </p:spPr>
        <p:txBody>
          <a:bodyPr spcFirstLastPara="1" wrap="square" lIns="91425" tIns="91425" rIns="91425" bIns="91425" anchor="t" anchorCtr="0">
            <a:noAutofit/>
          </a:bodyPr>
          <a:lstStyle/>
          <a:p>
            <a:pPr algn="just">
              <a:buFontTx/>
              <a:buChar char="-"/>
            </a:pPr>
            <a:r>
              <a:rPr lang="en-US" sz="2400" b="1" smtClean="0">
                <a:solidFill>
                  <a:srgbClr val="FF0000"/>
                </a:solidFill>
                <a:latin typeface="Times New Roman" pitchFamily="18" charset="0"/>
                <a:cs typeface="Times New Roman" pitchFamily="18" charset="0"/>
              </a:rPr>
              <a:t> Nêu tên từng loại thức năn có trong hình.</a:t>
            </a:r>
          </a:p>
          <a:p>
            <a:pPr algn="just">
              <a:buFontTx/>
              <a:buChar char="-"/>
            </a:pPr>
            <a:r>
              <a:rPr lang="en-US" sz="2400" b="1" smtClean="0">
                <a:solidFill>
                  <a:srgbClr val="FF0000"/>
                </a:solidFill>
                <a:latin typeface="Times New Roman" pitchFamily="18" charset="0"/>
                <a:cs typeface="Times New Roman" pitchFamily="18" charset="0"/>
              </a:rPr>
              <a:t> Thức ăn đồ uống nào có nguồn gốc động vật, thức ăn đồ uống nào có nguồn gốc thực vật ?</a:t>
            </a: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45" name="Picture 1"/>
          <p:cNvPicPr>
            <a:picLocks noChangeAspect="1" noChangeArrowheads="1"/>
          </p:cNvPicPr>
          <p:nvPr/>
        </p:nvPicPr>
        <p:blipFill>
          <a:blip r:embed="rId3">
            <a:lum contrast="-20000"/>
          </a:blip>
          <a:srcRect/>
          <a:stretch>
            <a:fillRect/>
          </a:stretch>
        </p:blipFill>
        <p:spPr bwMode="auto">
          <a:xfrm>
            <a:off x="4662714" y="634092"/>
            <a:ext cx="3990975"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1" name="Rectangle 4"/>
          <p:cNvSpPr>
            <a:spLocks noChangeArrowheads="1"/>
          </p:cNvSpPr>
          <p:nvPr/>
        </p:nvSpPr>
        <p:spPr bwMode="auto">
          <a:xfrm>
            <a:off x="257628" y="145146"/>
            <a:ext cx="1143000" cy="819476"/>
          </a:xfrm>
          <a:prstGeom prst="rect">
            <a:avLst/>
          </a:prstGeom>
          <a:noFill/>
          <a:ln w="9525">
            <a:noFill/>
            <a:miter lim="800000"/>
            <a:headEnd/>
            <a:tailEnd/>
          </a:ln>
        </p:spPr>
        <p:txBody>
          <a:bodyPr wrap="none" anchor="ctr"/>
          <a:lstStyle/>
          <a:p>
            <a:endParaRPr lang="en-US"/>
          </a:p>
        </p:txBody>
      </p:sp>
      <p:sp>
        <p:nvSpPr>
          <p:cNvPr id="22" name="Rectangle 5"/>
          <p:cNvSpPr>
            <a:spLocks noChangeArrowheads="1"/>
          </p:cNvSpPr>
          <p:nvPr/>
        </p:nvSpPr>
        <p:spPr bwMode="auto">
          <a:xfrm>
            <a:off x="1705428" y="145146"/>
            <a:ext cx="1219200" cy="819476"/>
          </a:xfrm>
          <a:prstGeom prst="rect">
            <a:avLst/>
          </a:prstGeom>
          <a:noFill/>
          <a:ln w="9525">
            <a:noFill/>
            <a:miter lim="800000"/>
            <a:headEnd/>
            <a:tailEnd/>
          </a:ln>
        </p:spPr>
        <p:txBody>
          <a:bodyPr wrap="none" anchor="ctr"/>
          <a:lstStyle/>
          <a:p>
            <a:endParaRPr lang="en-US"/>
          </a:p>
        </p:txBody>
      </p:sp>
      <p:sp>
        <p:nvSpPr>
          <p:cNvPr id="24" name="Rectangle 11"/>
          <p:cNvSpPr>
            <a:spLocks noChangeArrowheads="1"/>
          </p:cNvSpPr>
          <p:nvPr/>
        </p:nvSpPr>
        <p:spPr bwMode="auto">
          <a:xfrm>
            <a:off x="3153228" y="145146"/>
            <a:ext cx="1219200" cy="819476"/>
          </a:xfrm>
          <a:prstGeom prst="rect">
            <a:avLst/>
          </a:prstGeom>
          <a:noFill/>
          <a:ln w="9525">
            <a:noFill/>
            <a:miter lim="800000"/>
            <a:headEnd/>
            <a:tailEnd/>
          </a:ln>
        </p:spPr>
        <p:txBody>
          <a:bodyPr wrap="none" anchor="ctr"/>
          <a:lstStyle/>
          <a:p>
            <a:endParaRPr lang="en-US"/>
          </a:p>
        </p:txBody>
      </p:sp>
      <p:pic>
        <p:nvPicPr>
          <p:cNvPr id="25" name="Picture 15" descr="rau cai"/>
          <p:cNvPicPr>
            <a:picLocks noChangeAspect="1" noChangeArrowheads="1"/>
          </p:cNvPicPr>
          <p:nvPr/>
        </p:nvPicPr>
        <p:blipFill>
          <a:blip r:embed="rId3"/>
          <a:srcRect/>
          <a:stretch>
            <a:fillRect/>
          </a:stretch>
        </p:blipFill>
        <p:spPr bwMode="auto">
          <a:xfrm>
            <a:off x="219528" y="145146"/>
            <a:ext cx="1143000" cy="819476"/>
          </a:xfrm>
          <a:prstGeom prst="rect">
            <a:avLst/>
          </a:prstGeom>
          <a:noFill/>
          <a:ln w="9525">
            <a:noFill/>
            <a:miter lim="800000"/>
            <a:headEnd/>
            <a:tailEnd/>
          </a:ln>
        </p:spPr>
      </p:pic>
      <p:sp>
        <p:nvSpPr>
          <p:cNvPr id="28" name="Text Box 16"/>
          <p:cNvSpPr txBox="1">
            <a:spLocks noChangeArrowheads="1"/>
          </p:cNvSpPr>
          <p:nvPr/>
        </p:nvSpPr>
        <p:spPr bwMode="auto">
          <a:xfrm>
            <a:off x="232228" y="938001"/>
            <a:ext cx="1143000" cy="369332"/>
          </a:xfrm>
          <a:prstGeom prst="rect">
            <a:avLst/>
          </a:prstGeom>
          <a:noFill/>
          <a:ln w="9525">
            <a:noFill/>
            <a:miter lim="800000"/>
            <a:headEnd/>
            <a:tailEnd/>
          </a:ln>
        </p:spPr>
        <p:txBody>
          <a:bodyPr wrap="square">
            <a:spAutoFit/>
          </a:bodyPr>
          <a:lstStyle/>
          <a:p>
            <a:pPr>
              <a:spcBef>
                <a:spcPct val="50000"/>
              </a:spcBef>
            </a:pPr>
            <a:r>
              <a:rPr lang="en-US" sz="1800">
                <a:solidFill>
                  <a:srgbClr val="FF0000"/>
                </a:solidFill>
                <a:latin typeface="Times New Roman" pitchFamily="18" charset="0"/>
                <a:cs typeface="Times New Roman" pitchFamily="18" charset="0"/>
              </a:rPr>
              <a:t>Rau cải</a:t>
            </a:r>
          </a:p>
        </p:txBody>
      </p:sp>
      <p:pic>
        <p:nvPicPr>
          <p:cNvPr id="31" name="Picture 18" descr="dau co-ve"/>
          <p:cNvPicPr>
            <a:picLocks noChangeAspect="1" noChangeArrowheads="1"/>
          </p:cNvPicPr>
          <p:nvPr/>
        </p:nvPicPr>
        <p:blipFill>
          <a:blip r:embed="rId4"/>
          <a:srcRect/>
          <a:stretch>
            <a:fillRect/>
          </a:stretch>
        </p:blipFill>
        <p:spPr bwMode="auto">
          <a:xfrm>
            <a:off x="1502228" y="157846"/>
            <a:ext cx="1447800" cy="819476"/>
          </a:xfrm>
          <a:prstGeom prst="rect">
            <a:avLst/>
          </a:prstGeom>
          <a:noFill/>
          <a:ln w="9525">
            <a:noFill/>
            <a:miter lim="800000"/>
            <a:headEnd/>
            <a:tailEnd/>
          </a:ln>
        </p:spPr>
      </p:pic>
      <p:sp>
        <p:nvSpPr>
          <p:cNvPr id="32" name="Text Box 19"/>
          <p:cNvSpPr txBox="1">
            <a:spLocks noChangeArrowheads="1"/>
          </p:cNvSpPr>
          <p:nvPr/>
        </p:nvSpPr>
        <p:spPr bwMode="auto">
          <a:xfrm>
            <a:off x="1565728" y="976101"/>
            <a:ext cx="1295400" cy="369332"/>
          </a:xfrm>
          <a:prstGeom prst="rect">
            <a:avLst/>
          </a:prstGeom>
          <a:noFill/>
          <a:ln w="9525">
            <a:noFill/>
            <a:miter lim="800000"/>
            <a:headEnd/>
            <a:tailEnd/>
          </a:ln>
        </p:spPr>
        <p:txBody>
          <a:bodyPr wrap="square">
            <a:spAutoFit/>
          </a:bodyPr>
          <a:lstStyle/>
          <a:p>
            <a:pPr>
              <a:spcBef>
                <a:spcPct val="50000"/>
              </a:spcBef>
            </a:pPr>
            <a:r>
              <a:rPr lang="en-US" sz="1800">
                <a:solidFill>
                  <a:srgbClr val="FF0000"/>
                </a:solidFill>
                <a:latin typeface="Times New Roman" pitchFamily="18" charset="0"/>
                <a:cs typeface="Times New Roman" pitchFamily="18" charset="0"/>
              </a:rPr>
              <a:t>Đậu cô-ve</a:t>
            </a:r>
          </a:p>
        </p:txBody>
      </p:sp>
      <p:pic>
        <p:nvPicPr>
          <p:cNvPr id="33" name="Picture 21" descr="bi dao"/>
          <p:cNvPicPr>
            <a:picLocks noChangeAspect="1" noChangeArrowheads="1"/>
          </p:cNvPicPr>
          <p:nvPr/>
        </p:nvPicPr>
        <p:blipFill>
          <a:blip r:embed="rId5"/>
          <a:srcRect/>
          <a:stretch>
            <a:fillRect/>
          </a:stretch>
        </p:blipFill>
        <p:spPr bwMode="auto">
          <a:xfrm>
            <a:off x="6201228" y="1484100"/>
            <a:ext cx="1295400" cy="851612"/>
          </a:xfrm>
          <a:prstGeom prst="rect">
            <a:avLst/>
          </a:prstGeom>
          <a:noFill/>
          <a:ln w="9525">
            <a:noFill/>
            <a:miter lim="800000"/>
            <a:headEnd/>
            <a:tailEnd/>
          </a:ln>
        </p:spPr>
      </p:pic>
      <p:sp>
        <p:nvSpPr>
          <p:cNvPr id="36" name="Text Box 22"/>
          <p:cNvSpPr txBox="1">
            <a:spLocks noChangeArrowheads="1"/>
          </p:cNvSpPr>
          <p:nvPr/>
        </p:nvSpPr>
        <p:spPr bwMode="auto">
          <a:xfrm>
            <a:off x="6201228" y="2311427"/>
            <a:ext cx="12954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Bí đao</a:t>
            </a:r>
          </a:p>
        </p:txBody>
      </p:sp>
      <p:pic>
        <p:nvPicPr>
          <p:cNvPr id="37" name="Picture 24" descr="dau phong1"/>
          <p:cNvPicPr>
            <a:picLocks noChangeAspect="1" noChangeArrowheads="1"/>
          </p:cNvPicPr>
          <p:nvPr/>
        </p:nvPicPr>
        <p:blipFill>
          <a:blip r:embed="rId6"/>
          <a:srcRect/>
          <a:stretch>
            <a:fillRect/>
          </a:stretch>
        </p:blipFill>
        <p:spPr bwMode="auto">
          <a:xfrm>
            <a:off x="7560128" y="145146"/>
            <a:ext cx="1202872" cy="867680"/>
          </a:xfrm>
          <a:prstGeom prst="rect">
            <a:avLst/>
          </a:prstGeom>
          <a:noFill/>
          <a:ln w="9525">
            <a:noFill/>
            <a:miter lim="800000"/>
            <a:headEnd/>
            <a:tailEnd/>
          </a:ln>
        </p:spPr>
      </p:pic>
      <p:sp>
        <p:nvSpPr>
          <p:cNvPr id="38" name="Text Box 25"/>
          <p:cNvSpPr txBox="1">
            <a:spLocks noChangeArrowheads="1"/>
          </p:cNvSpPr>
          <p:nvPr/>
        </p:nvSpPr>
        <p:spPr bwMode="auto">
          <a:xfrm>
            <a:off x="7560128" y="976101"/>
            <a:ext cx="14478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Đậu phộng</a:t>
            </a:r>
          </a:p>
        </p:txBody>
      </p:sp>
      <p:pic>
        <p:nvPicPr>
          <p:cNvPr id="39" name="Picture 28" descr="thit ga quay 1"/>
          <p:cNvPicPr>
            <a:picLocks noChangeAspect="1" noChangeArrowheads="1"/>
          </p:cNvPicPr>
          <p:nvPr/>
        </p:nvPicPr>
        <p:blipFill>
          <a:blip r:embed="rId7"/>
          <a:srcRect/>
          <a:stretch>
            <a:fillRect/>
          </a:stretch>
        </p:blipFill>
        <p:spPr bwMode="auto">
          <a:xfrm>
            <a:off x="3127828" y="183246"/>
            <a:ext cx="1384300" cy="819476"/>
          </a:xfrm>
          <a:prstGeom prst="rect">
            <a:avLst/>
          </a:prstGeom>
          <a:noFill/>
          <a:ln w="9525">
            <a:noFill/>
            <a:miter lim="800000"/>
            <a:headEnd/>
            <a:tailEnd/>
          </a:ln>
        </p:spPr>
      </p:pic>
      <p:sp>
        <p:nvSpPr>
          <p:cNvPr id="40" name="Text Box 29"/>
          <p:cNvSpPr txBox="1">
            <a:spLocks noChangeArrowheads="1"/>
          </p:cNvSpPr>
          <p:nvPr/>
        </p:nvSpPr>
        <p:spPr bwMode="auto">
          <a:xfrm>
            <a:off x="3102428" y="988801"/>
            <a:ext cx="14478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Thịt gà</a:t>
            </a:r>
          </a:p>
        </p:txBody>
      </p:sp>
      <p:pic>
        <p:nvPicPr>
          <p:cNvPr id="41" name="Picture 30" descr="sua bo"/>
          <p:cNvPicPr>
            <a:picLocks noChangeAspect="1" noChangeArrowheads="1"/>
          </p:cNvPicPr>
          <p:nvPr/>
        </p:nvPicPr>
        <p:blipFill>
          <a:blip r:embed="rId8"/>
          <a:srcRect/>
          <a:stretch>
            <a:fillRect/>
          </a:stretch>
        </p:blipFill>
        <p:spPr bwMode="auto">
          <a:xfrm>
            <a:off x="4689928" y="234046"/>
            <a:ext cx="1200150" cy="744157"/>
          </a:xfrm>
          <a:prstGeom prst="rect">
            <a:avLst/>
          </a:prstGeom>
          <a:noFill/>
          <a:ln w="9525">
            <a:noFill/>
            <a:miter lim="800000"/>
            <a:headEnd/>
            <a:tailEnd/>
          </a:ln>
        </p:spPr>
      </p:pic>
      <p:sp>
        <p:nvSpPr>
          <p:cNvPr id="42" name="Text Box 31"/>
          <p:cNvSpPr txBox="1">
            <a:spLocks noChangeArrowheads="1"/>
          </p:cNvSpPr>
          <p:nvPr/>
        </p:nvSpPr>
        <p:spPr bwMode="auto">
          <a:xfrm>
            <a:off x="4562928" y="976101"/>
            <a:ext cx="14478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Sữa bò</a:t>
            </a:r>
          </a:p>
        </p:txBody>
      </p:sp>
      <p:pic>
        <p:nvPicPr>
          <p:cNvPr id="43" name="Picture 32" descr="nuoc cam"/>
          <p:cNvPicPr>
            <a:picLocks noChangeAspect="1" noChangeArrowheads="1"/>
          </p:cNvPicPr>
          <p:nvPr/>
        </p:nvPicPr>
        <p:blipFill>
          <a:blip r:embed="rId9"/>
          <a:srcRect/>
          <a:stretch>
            <a:fillRect/>
          </a:stretch>
        </p:blipFill>
        <p:spPr bwMode="auto">
          <a:xfrm>
            <a:off x="7623628" y="1407900"/>
            <a:ext cx="1139372" cy="899816"/>
          </a:xfrm>
          <a:prstGeom prst="rect">
            <a:avLst/>
          </a:prstGeom>
          <a:noFill/>
          <a:ln w="9525">
            <a:noFill/>
            <a:miter lim="800000"/>
            <a:headEnd/>
            <a:tailEnd/>
          </a:ln>
        </p:spPr>
      </p:pic>
      <p:sp>
        <p:nvSpPr>
          <p:cNvPr id="44" name="Text Box 33"/>
          <p:cNvSpPr txBox="1">
            <a:spLocks noChangeArrowheads="1"/>
          </p:cNvSpPr>
          <p:nvPr/>
        </p:nvSpPr>
        <p:spPr bwMode="auto">
          <a:xfrm>
            <a:off x="7560128" y="2286027"/>
            <a:ext cx="14478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Nước cam</a:t>
            </a:r>
          </a:p>
        </p:txBody>
      </p:sp>
      <p:pic>
        <p:nvPicPr>
          <p:cNvPr id="45" name="Picture 34" descr="Peixe_15"/>
          <p:cNvPicPr>
            <a:picLocks noChangeAspect="1" noChangeArrowheads="1" noCrop="1"/>
          </p:cNvPicPr>
          <p:nvPr/>
        </p:nvPicPr>
        <p:blipFill>
          <a:blip r:embed="rId10"/>
          <a:srcRect/>
          <a:stretch>
            <a:fillRect/>
          </a:stretch>
        </p:blipFill>
        <p:spPr bwMode="auto">
          <a:xfrm>
            <a:off x="2467428" y="1293600"/>
            <a:ext cx="2362200" cy="915885"/>
          </a:xfrm>
          <a:prstGeom prst="rect">
            <a:avLst/>
          </a:prstGeom>
          <a:noFill/>
          <a:ln w="9525">
            <a:noFill/>
            <a:miter lim="800000"/>
            <a:headEnd/>
            <a:tailEnd/>
          </a:ln>
        </p:spPr>
      </p:pic>
      <p:sp>
        <p:nvSpPr>
          <p:cNvPr id="46" name="Text Box 36"/>
          <p:cNvSpPr txBox="1">
            <a:spLocks noChangeArrowheads="1"/>
          </p:cNvSpPr>
          <p:nvPr/>
        </p:nvSpPr>
        <p:spPr bwMode="auto">
          <a:xfrm>
            <a:off x="2759528" y="2324127"/>
            <a:ext cx="14478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Cá</a:t>
            </a:r>
          </a:p>
        </p:txBody>
      </p:sp>
      <p:pic>
        <p:nvPicPr>
          <p:cNvPr id="47" name="Picture 37" descr="2"/>
          <p:cNvPicPr>
            <a:picLocks noChangeAspect="1" noChangeArrowheads="1"/>
          </p:cNvPicPr>
          <p:nvPr/>
        </p:nvPicPr>
        <p:blipFill>
          <a:blip r:embed="rId11"/>
          <a:srcRect/>
          <a:stretch>
            <a:fillRect/>
          </a:stretch>
        </p:blipFill>
        <p:spPr bwMode="auto">
          <a:xfrm>
            <a:off x="4524828" y="1509500"/>
            <a:ext cx="1371600" cy="843578"/>
          </a:xfrm>
          <a:prstGeom prst="rect">
            <a:avLst/>
          </a:prstGeom>
          <a:noFill/>
          <a:ln w="9525">
            <a:noFill/>
            <a:miter lim="800000"/>
            <a:headEnd/>
            <a:tailEnd/>
          </a:ln>
        </p:spPr>
      </p:pic>
      <p:sp>
        <p:nvSpPr>
          <p:cNvPr id="48" name="Text Box 38"/>
          <p:cNvSpPr txBox="1">
            <a:spLocks noChangeArrowheads="1"/>
          </p:cNvSpPr>
          <p:nvPr/>
        </p:nvSpPr>
        <p:spPr bwMode="auto">
          <a:xfrm>
            <a:off x="4486728" y="2336827"/>
            <a:ext cx="14478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Cơm</a:t>
            </a:r>
          </a:p>
        </p:txBody>
      </p:sp>
      <p:pic>
        <p:nvPicPr>
          <p:cNvPr id="49" name="Picture 39" descr="tom-su-hap-trai-dua"/>
          <p:cNvPicPr>
            <a:picLocks noChangeAspect="1" noChangeArrowheads="1"/>
          </p:cNvPicPr>
          <p:nvPr/>
        </p:nvPicPr>
        <p:blipFill>
          <a:blip r:embed="rId12"/>
          <a:srcRect/>
          <a:stretch>
            <a:fillRect/>
          </a:stretch>
        </p:blipFill>
        <p:spPr bwMode="auto">
          <a:xfrm>
            <a:off x="5896428" y="145146"/>
            <a:ext cx="1420813" cy="867680"/>
          </a:xfrm>
          <a:prstGeom prst="rect">
            <a:avLst/>
          </a:prstGeom>
          <a:noFill/>
          <a:ln w="9525">
            <a:noFill/>
            <a:miter lim="800000"/>
            <a:headEnd/>
            <a:tailEnd/>
          </a:ln>
        </p:spPr>
      </p:pic>
      <p:pic>
        <p:nvPicPr>
          <p:cNvPr id="50" name="Picture 40" descr="thit lon"/>
          <p:cNvPicPr>
            <a:picLocks noChangeAspect="1" noChangeArrowheads="1"/>
          </p:cNvPicPr>
          <p:nvPr/>
        </p:nvPicPr>
        <p:blipFill>
          <a:blip r:embed="rId13"/>
          <a:srcRect/>
          <a:stretch>
            <a:fillRect/>
          </a:stretch>
        </p:blipFill>
        <p:spPr bwMode="auto">
          <a:xfrm>
            <a:off x="685800" y="1280900"/>
            <a:ext cx="1553028" cy="1004259"/>
          </a:xfrm>
          <a:prstGeom prst="rect">
            <a:avLst/>
          </a:prstGeom>
          <a:noFill/>
          <a:ln w="9525">
            <a:noFill/>
            <a:miter lim="800000"/>
            <a:headEnd/>
            <a:tailEnd/>
          </a:ln>
        </p:spPr>
      </p:pic>
      <p:sp>
        <p:nvSpPr>
          <p:cNvPr id="51" name="Text Box 42"/>
          <p:cNvSpPr txBox="1">
            <a:spLocks noChangeArrowheads="1"/>
          </p:cNvSpPr>
          <p:nvPr/>
        </p:nvSpPr>
        <p:spPr bwMode="auto">
          <a:xfrm>
            <a:off x="5921828" y="976101"/>
            <a:ext cx="14478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Tôm</a:t>
            </a:r>
          </a:p>
        </p:txBody>
      </p:sp>
      <p:sp>
        <p:nvSpPr>
          <p:cNvPr id="52" name="Rectangle 46"/>
          <p:cNvSpPr>
            <a:spLocks noChangeArrowheads="1"/>
          </p:cNvSpPr>
          <p:nvPr/>
        </p:nvSpPr>
        <p:spPr bwMode="auto">
          <a:xfrm>
            <a:off x="562428" y="2924658"/>
            <a:ext cx="2971800" cy="385636"/>
          </a:xfrm>
          <a:prstGeom prst="rect">
            <a:avLst/>
          </a:prstGeom>
          <a:noFill/>
          <a:ln w="9525">
            <a:noFill/>
            <a:miter lim="800000"/>
            <a:headEnd/>
            <a:tailEnd/>
          </a:ln>
        </p:spPr>
        <p:txBody>
          <a:bodyPr wrap="none" anchor="ctr"/>
          <a:lstStyle/>
          <a:p>
            <a:endParaRPr lang="en-US"/>
          </a:p>
        </p:txBody>
      </p:sp>
      <p:sp>
        <p:nvSpPr>
          <p:cNvPr id="54" name="Text Box 50"/>
          <p:cNvSpPr txBox="1">
            <a:spLocks noChangeArrowheads="1"/>
          </p:cNvSpPr>
          <p:nvPr/>
        </p:nvSpPr>
        <p:spPr bwMode="auto">
          <a:xfrm>
            <a:off x="5286828" y="2772259"/>
            <a:ext cx="3352800" cy="830997"/>
          </a:xfrm>
          <a:prstGeom prst="rect">
            <a:avLst/>
          </a:prstGeom>
          <a:noFill/>
          <a:ln w="76200" cmpd="tri">
            <a:pattFill prst="pct75">
              <a:fgClr>
                <a:srgbClr val="FF0000"/>
              </a:fgClr>
              <a:bgClr>
                <a:srgbClr val="FFFFFF"/>
              </a:bgClr>
            </a:pattFill>
            <a:miter lim="800000"/>
            <a:headEnd/>
            <a:tailEnd/>
          </a:ln>
        </p:spPr>
        <p:txBody>
          <a:bodyPr wrap="square">
            <a:spAutoFit/>
          </a:bodyPr>
          <a:lstStyle/>
          <a:p>
            <a:pPr algn="ctr">
              <a:spcBef>
                <a:spcPct val="50000"/>
              </a:spcBef>
            </a:pPr>
            <a:r>
              <a:rPr lang="en-US" sz="2400">
                <a:solidFill>
                  <a:srgbClr val="0000FF"/>
                </a:solidFill>
                <a:latin typeface="Times New Roman" pitchFamily="18" charset="0"/>
                <a:cs typeface="Times New Roman" pitchFamily="18" charset="0"/>
              </a:rPr>
              <a:t>Thức ăn, đồ uống có nguồn gốc thực vật</a:t>
            </a:r>
          </a:p>
        </p:txBody>
      </p:sp>
      <p:sp>
        <p:nvSpPr>
          <p:cNvPr id="56" name="Text Box 52"/>
          <p:cNvSpPr txBox="1">
            <a:spLocks noChangeArrowheads="1"/>
          </p:cNvSpPr>
          <p:nvPr/>
        </p:nvSpPr>
        <p:spPr bwMode="auto">
          <a:xfrm>
            <a:off x="473528" y="2349527"/>
            <a:ext cx="14478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Thịt lợn</a:t>
            </a:r>
          </a:p>
        </p:txBody>
      </p:sp>
      <p:sp>
        <p:nvSpPr>
          <p:cNvPr id="57" name="Text Box 53"/>
          <p:cNvSpPr txBox="1">
            <a:spLocks noChangeArrowheads="1"/>
          </p:cNvSpPr>
          <p:nvPr/>
        </p:nvSpPr>
        <p:spPr bwMode="auto">
          <a:xfrm>
            <a:off x="562428" y="2772259"/>
            <a:ext cx="3276600" cy="830997"/>
          </a:xfrm>
          <a:prstGeom prst="rect">
            <a:avLst/>
          </a:prstGeom>
          <a:noFill/>
          <a:ln w="76200" cmpd="tri">
            <a:pattFill prst="pct75">
              <a:fgClr>
                <a:srgbClr val="FF0000"/>
              </a:fgClr>
              <a:bgClr>
                <a:srgbClr val="FFFFFF"/>
              </a:bgClr>
            </a:pattFill>
            <a:miter lim="800000"/>
            <a:headEnd/>
            <a:tailEnd/>
          </a:ln>
        </p:spPr>
        <p:txBody>
          <a:bodyPr wrap="square">
            <a:spAutoFit/>
          </a:bodyPr>
          <a:lstStyle/>
          <a:p>
            <a:pPr algn="ctr">
              <a:spcBef>
                <a:spcPct val="50000"/>
              </a:spcBef>
            </a:pPr>
            <a:r>
              <a:rPr lang="en-US" sz="2400">
                <a:solidFill>
                  <a:srgbClr val="0000FF"/>
                </a:solidFill>
                <a:latin typeface="Times New Roman" pitchFamily="18" charset="0"/>
                <a:cs typeface="Times New Roman" pitchFamily="18" charset="0"/>
              </a:rPr>
              <a:t>Thức ăn, đồ uống có nguồn gốc động vật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 calcmode="lin" valueType="num">
                                      <p:cBhvr>
                                        <p:cTn id="15" dur="500" fill="hold"/>
                                        <p:tgtEl>
                                          <p:spTgt spid="28"/>
                                        </p:tgtEl>
                                        <p:attrNameLst>
                                          <p:attrName>style.rotation</p:attrName>
                                        </p:attrNameLst>
                                      </p:cBhvr>
                                      <p:tavLst>
                                        <p:tav tm="0">
                                          <p:val>
                                            <p:fltVal val="360"/>
                                          </p:val>
                                        </p:tav>
                                        <p:tav tm="100000">
                                          <p:val>
                                            <p:fltVal val="0"/>
                                          </p:val>
                                        </p:tav>
                                      </p:tavLst>
                                    </p:anim>
                                    <p:animEffect transition="in" filter="fade">
                                      <p:cBhvr>
                                        <p:cTn id="16" dur="500"/>
                                        <p:tgtEl>
                                          <p:spTgt spid="28"/>
                                        </p:tgtEl>
                                      </p:cBhvr>
                                    </p:animEffect>
                                  </p:childTnLst>
                                </p:cTn>
                              </p:par>
                              <p:par>
                                <p:cTn id="17" presetID="47"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par>
                                <p:cTn id="22" presetID="49" presetClass="entr" presetSubtype="0" decel="10000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fltVal val="0"/>
                                          </p:val>
                                        </p:tav>
                                        <p:tav tm="100000">
                                          <p:val>
                                            <p:strVal val="#ppt_w"/>
                                          </p:val>
                                        </p:tav>
                                      </p:tavLst>
                                    </p:anim>
                                    <p:anim calcmode="lin" valueType="num">
                                      <p:cBhvr>
                                        <p:cTn id="25" dur="500" fill="hold"/>
                                        <p:tgtEl>
                                          <p:spTgt spid="32"/>
                                        </p:tgtEl>
                                        <p:attrNameLst>
                                          <p:attrName>ppt_h</p:attrName>
                                        </p:attrNameLst>
                                      </p:cBhvr>
                                      <p:tavLst>
                                        <p:tav tm="0">
                                          <p:val>
                                            <p:fltVal val="0"/>
                                          </p:val>
                                        </p:tav>
                                        <p:tav tm="100000">
                                          <p:val>
                                            <p:strVal val="#ppt_h"/>
                                          </p:val>
                                        </p:tav>
                                      </p:tavLst>
                                    </p:anim>
                                    <p:anim calcmode="lin" valueType="num">
                                      <p:cBhvr>
                                        <p:cTn id="26" dur="500" fill="hold"/>
                                        <p:tgtEl>
                                          <p:spTgt spid="32"/>
                                        </p:tgtEl>
                                        <p:attrNameLst>
                                          <p:attrName>style.rotation</p:attrName>
                                        </p:attrNameLst>
                                      </p:cBhvr>
                                      <p:tavLst>
                                        <p:tav tm="0">
                                          <p:val>
                                            <p:fltVal val="360"/>
                                          </p:val>
                                        </p:tav>
                                        <p:tav tm="100000">
                                          <p:val>
                                            <p:fltVal val="0"/>
                                          </p:val>
                                        </p:tav>
                                      </p:tavLst>
                                    </p:anim>
                                    <p:animEffect transition="in" filter="fade">
                                      <p:cBhvr>
                                        <p:cTn id="27" dur="500"/>
                                        <p:tgtEl>
                                          <p:spTgt spid="32"/>
                                        </p:tgtEl>
                                      </p:cBhvr>
                                    </p:animEffect>
                                  </p:childTnLst>
                                </p:cTn>
                              </p:par>
                              <p:par>
                                <p:cTn id="28" presetID="17" presetClass="entr" presetSubtype="10"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strVal val="#ppt_h"/>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ppt_w</p:attrName>
                                        </p:attrNameLst>
                                      </p:cBhvr>
                                      <p:tavLst>
                                        <p:tav tm="0">
                                          <p:val>
                                            <p:fltVal val="0"/>
                                          </p:val>
                                        </p:tav>
                                        <p:tav tm="100000">
                                          <p:val>
                                            <p:strVal val="#ppt_w"/>
                                          </p:val>
                                        </p:tav>
                                      </p:tavLst>
                                    </p:anim>
                                    <p:anim calcmode="lin" valueType="num">
                                      <p:cBhvr>
                                        <p:cTn id="35" dur="500" fill="hold"/>
                                        <p:tgtEl>
                                          <p:spTgt spid="40"/>
                                        </p:tgtEl>
                                        <p:attrNameLst>
                                          <p:attrName>ppt_h</p:attrName>
                                        </p:attrNameLst>
                                      </p:cBhvr>
                                      <p:tavLst>
                                        <p:tav tm="0">
                                          <p:val>
                                            <p:fltVal val="0"/>
                                          </p:val>
                                        </p:tav>
                                        <p:tav tm="100000">
                                          <p:val>
                                            <p:strVal val="#ppt_h"/>
                                          </p:val>
                                        </p:tav>
                                      </p:tavLst>
                                    </p:anim>
                                  </p:childTnLst>
                                </p:cTn>
                              </p:par>
                              <p:par>
                                <p:cTn id="36" presetID="25" presetClass="entr" presetSubtype="0" fill="hold" nodeType="with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41" dur="1000" fill="hold"/>
                                        <p:tgtEl>
                                          <p:spTgt spid="41"/>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41"/>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Scale>
                                      <p:cBhvr>
                                        <p:cTn id="48"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42"/>
                                        </p:tgtEl>
                                        <p:attrNameLst>
                                          <p:attrName>ppt_x</p:attrName>
                                          <p:attrName>ppt_y</p:attrName>
                                        </p:attrNameLst>
                                      </p:cBhvr>
                                    </p:animMotion>
                                    <p:animEffect transition="in" filter="fade">
                                      <p:cBhvr>
                                        <p:cTn id="50" dur="1000"/>
                                        <p:tgtEl>
                                          <p:spTgt spid="42"/>
                                        </p:tgtEl>
                                      </p:cBhvr>
                                    </p:animEffect>
                                  </p:childTnLst>
                                </p:cTn>
                              </p:par>
                              <p:par>
                                <p:cTn id="51" presetID="23" presetClass="entr" presetSubtype="16"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500" fill="hold"/>
                                        <p:tgtEl>
                                          <p:spTgt spid="49"/>
                                        </p:tgtEl>
                                        <p:attrNameLst>
                                          <p:attrName>ppt_w</p:attrName>
                                        </p:attrNameLst>
                                      </p:cBhvr>
                                      <p:tavLst>
                                        <p:tav tm="0">
                                          <p:val>
                                            <p:fltVal val="0"/>
                                          </p:val>
                                        </p:tav>
                                        <p:tav tm="100000">
                                          <p:val>
                                            <p:strVal val="#ppt_w"/>
                                          </p:val>
                                        </p:tav>
                                      </p:tavLst>
                                    </p:anim>
                                    <p:anim calcmode="lin" valueType="num">
                                      <p:cBhvr>
                                        <p:cTn id="54" dur="500" fill="hold"/>
                                        <p:tgtEl>
                                          <p:spTgt spid="49"/>
                                        </p:tgtEl>
                                        <p:attrNameLst>
                                          <p:attrName>ppt_h</p:attrName>
                                        </p:attrNameLst>
                                      </p:cBhvr>
                                      <p:tavLst>
                                        <p:tav tm="0">
                                          <p:val>
                                            <p:fltVal val="0"/>
                                          </p:val>
                                        </p:tav>
                                        <p:tav tm="100000">
                                          <p:val>
                                            <p:strVal val="#ppt_h"/>
                                          </p:val>
                                        </p:tav>
                                      </p:tavLst>
                                    </p:anim>
                                  </p:childTnLst>
                                </p:cTn>
                              </p:par>
                              <p:par>
                                <p:cTn id="55" presetID="20"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edge">
                                      <p:cBhvr>
                                        <p:cTn id="57" dur="2000"/>
                                        <p:tgtEl>
                                          <p:spTgt spid="51"/>
                                        </p:tgtEl>
                                      </p:cBhvr>
                                    </p:animEffect>
                                  </p:childTnLst>
                                </p:cTn>
                              </p:par>
                              <p:par>
                                <p:cTn id="58" presetID="29" presetClass="entr" presetSubtype="0"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p:cTn id="60" dur="1000" fill="hold"/>
                                        <p:tgtEl>
                                          <p:spTgt spid="37"/>
                                        </p:tgtEl>
                                        <p:attrNameLst>
                                          <p:attrName>ppt_x</p:attrName>
                                        </p:attrNameLst>
                                      </p:cBhvr>
                                      <p:tavLst>
                                        <p:tav tm="0">
                                          <p:val>
                                            <p:strVal val="#ppt_x-.2"/>
                                          </p:val>
                                        </p:tav>
                                        <p:tav tm="100000">
                                          <p:val>
                                            <p:strVal val="#ppt_x"/>
                                          </p:val>
                                        </p:tav>
                                      </p:tavLst>
                                    </p:anim>
                                    <p:anim calcmode="lin" valueType="num">
                                      <p:cBhvr>
                                        <p:cTn id="61"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62" dur="1000"/>
                                        <p:tgtEl>
                                          <p:spTgt spid="37"/>
                                        </p:tgtEl>
                                      </p:cBhvr>
                                    </p:animEffect>
                                  </p:childTnLst>
                                </p:cTn>
                              </p:par>
                              <p:par>
                                <p:cTn id="63" presetID="49" presetClass="entr" presetSubtype="0" decel="100000"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p:cTn id="65" dur="500" fill="hold"/>
                                        <p:tgtEl>
                                          <p:spTgt spid="38"/>
                                        </p:tgtEl>
                                        <p:attrNameLst>
                                          <p:attrName>ppt_w</p:attrName>
                                        </p:attrNameLst>
                                      </p:cBhvr>
                                      <p:tavLst>
                                        <p:tav tm="0">
                                          <p:val>
                                            <p:fltVal val="0"/>
                                          </p:val>
                                        </p:tav>
                                        <p:tav tm="100000">
                                          <p:val>
                                            <p:strVal val="#ppt_w"/>
                                          </p:val>
                                        </p:tav>
                                      </p:tavLst>
                                    </p:anim>
                                    <p:anim calcmode="lin" valueType="num">
                                      <p:cBhvr>
                                        <p:cTn id="66" dur="500" fill="hold"/>
                                        <p:tgtEl>
                                          <p:spTgt spid="38"/>
                                        </p:tgtEl>
                                        <p:attrNameLst>
                                          <p:attrName>ppt_h</p:attrName>
                                        </p:attrNameLst>
                                      </p:cBhvr>
                                      <p:tavLst>
                                        <p:tav tm="0">
                                          <p:val>
                                            <p:fltVal val="0"/>
                                          </p:val>
                                        </p:tav>
                                        <p:tav tm="100000">
                                          <p:val>
                                            <p:strVal val="#ppt_h"/>
                                          </p:val>
                                        </p:tav>
                                      </p:tavLst>
                                    </p:anim>
                                    <p:anim calcmode="lin" valueType="num">
                                      <p:cBhvr>
                                        <p:cTn id="67" dur="500" fill="hold"/>
                                        <p:tgtEl>
                                          <p:spTgt spid="38"/>
                                        </p:tgtEl>
                                        <p:attrNameLst>
                                          <p:attrName>style.rotation</p:attrName>
                                        </p:attrNameLst>
                                      </p:cBhvr>
                                      <p:tavLst>
                                        <p:tav tm="0">
                                          <p:val>
                                            <p:fltVal val="360"/>
                                          </p:val>
                                        </p:tav>
                                        <p:tav tm="100000">
                                          <p:val>
                                            <p:fltVal val="0"/>
                                          </p:val>
                                        </p:tav>
                                      </p:tavLst>
                                    </p:anim>
                                    <p:animEffect transition="in" filter="fade">
                                      <p:cBhvr>
                                        <p:cTn id="68" dur="500"/>
                                        <p:tgtEl>
                                          <p:spTgt spid="38"/>
                                        </p:tgtEl>
                                      </p:cBhvr>
                                    </p:animEffect>
                                  </p:childTnLst>
                                </p:cTn>
                              </p:par>
                              <p:par>
                                <p:cTn id="69" presetID="8" presetClass="entr" presetSubtype="16" fill="hold" nodeType="with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diamond(in)">
                                      <p:cBhvr>
                                        <p:cTn id="71" dur="2000"/>
                                        <p:tgtEl>
                                          <p:spTgt spid="50"/>
                                        </p:tgtEl>
                                      </p:cBhvr>
                                    </p:animEffect>
                                  </p:childTnLst>
                                </p:cTn>
                              </p:par>
                              <p:par>
                                <p:cTn id="72" presetID="24" presetClass="entr" presetSubtype="0" fill="hold" grpId="0" nodeType="withEffect">
                                  <p:stCondLst>
                                    <p:cond delay="0"/>
                                  </p:stCondLst>
                                  <p:iterate type="lt">
                                    <p:tmAbs val="0"/>
                                  </p:iterate>
                                  <p:childTnLst>
                                    <p:set>
                                      <p:cBhvr>
                                        <p:cTn id="73" dur="1" fill="hold">
                                          <p:stCondLst>
                                            <p:cond delay="0"/>
                                          </p:stCondLst>
                                        </p:cTn>
                                        <p:tgtEl>
                                          <p:spTgt spid="56"/>
                                        </p:tgtEl>
                                        <p:attrNameLst>
                                          <p:attrName>style.visibility</p:attrName>
                                        </p:attrNameLst>
                                      </p:cBhvr>
                                      <p:to>
                                        <p:strVal val="visible"/>
                                      </p:to>
                                    </p:set>
                                    <p:anim to="" calcmode="lin" valueType="num">
                                      <p:cBhvr>
                                        <p:cTn id="74" dur="1" fill="hold"/>
                                        <p:tgtEl>
                                          <p:spTgt spid="56"/>
                                        </p:tgtEl>
                                        <p:attrNameLst>
                                          <p:attrName/>
                                        </p:attrNameLst>
                                      </p:cBhvr>
                                    </p:anim>
                                  </p:childTnLst>
                                </p:cTn>
                              </p:par>
                              <p:par>
                                <p:cTn id="75" presetID="29" presetClass="entr" presetSubtype="0" fill="hold" nodeType="withEffect">
                                  <p:stCondLst>
                                    <p:cond delay="0"/>
                                  </p:stCondLst>
                                  <p:childTnLst>
                                    <p:set>
                                      <p:cBhvr>
                                        <p:cTn id="76" dur="1" fill="hold">
                                          <p:stCondLst>
                                            <p:cond delay="0"/>
                                          </p:stCondLst>
                                        </p:cTn>
                                        <p:tgtEl>
                                          <p:spTgt spid="45"/>
                                        </p:tgtEl>
                                        <p:attrNameLst>
                                          <p:attrName>style.visibility</p:attrName>
                                        </p:attrNameLst>
                                      </p:cBhvr>
                                      <p:to>
                                        <p:strVal val="visible"/>
                                      </p:to>
                                    </p:set>
                                    <p:anim calcmode="lin" valueType="num">
                                      <p:cBhvr>
                                        <p:cTn id="77" dur="1000" fill="hold"/>
                                        <p:tgtEl>
                                          <p:spTgt spid="45"/>
                                        </p:tgtEl>
                                        <p:attrNameLst>
                                          <p:attrName>ppt_x</p:attrName>
                                        </p:attrNameLst>
                                      </p:cBhvr>
                                      <p:tavLst>
                                        <p:tav tm="0">
                                          <p:val>
                                            <p:strVal val="#ppt_x-.2"/>
                                          </p:val>
                                        </p:tav>
                                        <p:tav tm="100000">
                                          <p:val>
                                            <p:strVal val="#ppt_x"/>
                                          </p:val>
                                        </p:tav>
                                      </p:tavLst>
                                    </p:anim>
                                    <p:anim calcmode="lin" valueType="num">
                                      <p:cBhvr>
                                        <p:cTn id="78"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79" dur="1000"/>
                                        <p:tgtEl>
                                          <p:spTgt spid="45"/>
                                        </p:tgtEl>
                                      </p:cBhvr>
                                    </p:animEffect>
                                  </p:childTnLst>
                                </p:cTn>
                              </p:par>
                              <p:par>
                                <p:cTn id="80" presetID="30" presetClass="entr" presetSubtype="0"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800" decel="100000"/>
                                        <p:tgtEl>
                                          <p:spTgt spid="46"/>
                                        </p:tgtEl>
                                      </p:cBhvr>
                                    </p:animEffect>
                                    <p:anim calcmode="lin" valueType="num">
                                      <p:cBhvr>
                                        <p:cTn id="83" dur="800" decel="100000" fill="hold"/>
                                        <p:tgtEl>
                                          <p:spTgt spid="46"/>
                                        </p:tgtEl>
                                        <p:attrNameLst>
                                          <p:attrName>style.rotation</p:attrName>
                                        </p:attrNameLst>
                                      </p:cBhvr>
                                      <p:tavLst>
                                        <p:tav tm="0">
                                          <p:val>
                                            <p:fltVal val="-90"/>
                                          </p:val>
                                        </p:tav>
                                        <p:tav tm="100000">
                                          <p:val>
                                            <p:fltVal val="0"/>
                                          </p:val>
                                        </p:tav>
                                      </p:tavLst>
                                    </p:anim>
                                    <p:anim calcmode="lin" valueType="num">
                                      <p:cBhvr>
                                        <p:cTn id="84" dur="800" decel="100000" fill="hold"/>
                                        <p:tgtEl>
                                          <p:spTgt spid="46"/>
                                        </p:tgtEl>
                                        <p:attrNameLst>
                                          <p:attrName>ppt_x</p:attrName>
                                        </p:attrNameLst>
                                      </p:cBhvr>
                                      <p:tavLst>
                                        <p:tav tm="0">
                                          <p:val>
                                            <p:strVal val="#ppt_x+0.4"/>
                                          </p:val>
                                        </p:tav>
                                        <p:tav tm="100000">
                                          <p:val>
                                            <p:strVal val="#ppt_x-0.05"/>
                                          </p:val>
                                        </p:tav>
                                      </p:tavLst>
                                    </p:anim>
                                    <p:anim calcmode="lin" valueType="num">
                                      <p:cBhvr>
                                        <p:cTn id="85" dur="800" decel="100000" fill="hold"/>
                                        <p:tgtEl>
                                          <p:spTgt spid="46"/>
                                        </p:tgtEl>
                                        <p:attrNameLst>
                                          <p:attrName>ppt_y</p:attrName>
                                        </p:attrNameLst>
                                      </p:cBhvr>
                                      <p:tavLst>
                                        <p:tav tm="0">
                                          <p:val>
                                            <p:strVal val="#ppt_y-0.4"/>
                                          </p:val>
                                        </p:tav>
                                        <p:tav tm="100000">
                                          <p:val>
                                            <p:strVal val="#ppt_y+0.1"/>
                                          </p:val>
                                        </p:tav>
                                      </p:tavLst>
                                    </p:anim>
                                    <p:anim calcmode="lin" valueType="num">
                                      <p:cBhvr>
                                        <p:cTn id="86"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87"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par>
                                <p:cTn id="88" presetID="23" presetClass="entr" presetSubtype="16" fill="hold" nodeType="with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childTnLst>
                                </p:cTn>
                              </p:par>
                              <p:par>
                                <p:cTn id="92" presetID="40" presetClass="entr" presetSubtype="0" fill="hold" grpId="0" nodeType="withEffect">
                                  <p:stCondLst>
                                    <p:cond delay="0"/>
                                  </p:stCondLst>
                                  <p:iterate type="lt">
                                    <p:tmPct val="10000"/>
                                  </p:iterate>
                                  <p:childTnLst>
                                    <p:set>
                                      <p:cBhvr>
                                        <p:cTn id="93" dur="1" fill="hold">
                                          <p:stCondLst>
                                            <p:cond delay="0"/>
                                          </p:stCondLst>
                                        </p:cTn>
                                        <p:tgtEl>
                                          <p:spTgt spid="48"/>
                                        </p:tgtEl>
                                        <p:attrNameLst>
                                          <p:attrName>style.visibility</p:attrName>
                                        </p:attrNameLst>
                                      </p:cBhvr>
                                      <p:to>
                                        <p:strVal val="visible"/>
                                      </p:to>
                                    </p:set>
                                    <p:animEffect transition="in" filter="fade">
                                      <p:cBhvr>
                                        <p:cTn id="94" dur="1000"/>
                                        <p:tgtEl>
                                          <p:spTgt spid="48"/>
                                        </p:tgtEl>
                                      </p:cBhvr>
                                    </p:animEffect>
                                    <p:anim calcmode="lin" valueType="num">
                                      <p:cBhvr>
                                        <p:cTn id="95" dur="1000" fill="hold"/>
                                        <p:tgtEl>
                                          <p:spTgt spid="48"/>
                                        </p:tgtEl>
                                        <p:attrNameLst>
                                          <p:attrName>ppt_x</p:attrName>
                                        </p:attrNameLst>
                                      </p:cBhvr>
                                      <p:tavLst>
                                        <p:tav tm="0">
                                          <p:val>
                                            <p:strVal val="#ppt_x-.1"/>
                                          </p:val>
                                        </p:tav>
                                        <p:tav tm="100000">
                                          <p:val>
                                            <p:strVal val="#ppt_x"/>
                                          </p:val>
                                        </p:tav>
                                      </p:tavLst>
                                    </p:anim>
                                    <p:anim calcmode="lin" valueType="num">
                                      <p:cBhvr>
                                        <p:cTn id="96" dur="1000" fill="hold"/>
                                        <p:tgtEl>
                                          <p:spTgt spid="48"/>
                                        </p:tgtEl>
                                        <p:attrNameLst>
                                          <p:attrName>ppt_y</p:attrName>
                                        </p:attrNameLst>
                                      </p:cBhvr>
                                      <p:tavLst>
                                        <p:tav tm="0">
                                          <p:val>
                                            <p:strVal val="#ppt_y"/>
                                          </p:val>
                                        </p:tav>
                                        <p:tav tm="100000">
                                          <p:val>
                                            <p:strVal val="#ppt_y"/>
                                          </p:val>
                                        </p:tav>
                                      </p:tavLst>
                                    </p:anim>
                                  </p:childTnLst>
                                </p:cTn>
                              </p:par>
                              <p:par>
                                <p:cTn id="97" presetID="31" presetClass="entr" presetSubtype="0" fill="hold" nodeType="withEffect">
                                  <p:stCondLst>
                                    <p:cond delay="0"/>
                                  </p:stCondLst>
                                  <p:iterate type="lt">
                                    <p:tmPct val="5000"/>
                                  </p:iterate>
                                  <p:childTnLst>
                                    <p:set>
                                      <p:cBhvr>
                                        <p:cTn id="98" dur="1" fill="hold">
                                          <p:stCondLst>
                                            <p:cond delay="0"/>
                                          </p:stCondLst>
                                        </p:cTn>
                                        <p:tgtEl>
                                          <p:spTgt spid="33"/>
                                        </p:tgtEl>
                                        <p:attrNameLst>
                                          <p:attrName>style.visibility</p:attrName>
                                        </p:attrNameLst>
                                      </p:cBhvr>
                                      <p:to>
                                        <p:strVal val="visible"/>
                                      </p:to>
                                    </p:set>
                                    <p:anim calcmode="lin" valueType="num">
                                      <p:cBhvr>
                                        <p:cTn id="99" dur="1000" fill="hold"/>
                                        <p:tgtEl>
                                          <p:spTgt spid="33"/>
                                        </p:tgtEl>
                                        <p:attrNameLst>
                                          <p:attrName>ppt_w</p:attrName>
                                        </p:attrNameLst>
                                      </p:cBhvr>
                                      <p:tavLst>
                                        <p:tav tm="0">
                                          <p:val>
                                            <p:fltVal val="0"/>
                                          </p:val>
                                        </p:tav>
                                        <p:tav tm="100000">
                                          <p:val>
                                            <p:strVal val="#ppt_w"/>
                                          </p:val>
                                        </p:tav>
                                      </p:tavLst>
                                    </p:anim>
                                    <p:anim calcmode="lin" valueType="num">
                                      <p:cBhvr>
                                        <p:cTn id="100" dur="1000" fill="hold"/>
                                        <p:tgtEl>
                                          <p:spTgt spid="33"/>
                                        </p:tgtEl>
                                        <p:attrNameLst>
                                          <p:attrName>ppt_h</p:attrName>
                                        </p:attrNameLst>
                                      </p:cBhvr>
                                      <p:tavLst>
                                        <p:tav tm="0">
                                          <p:val>
                                            <p:fltVal val="0"/>
                                          </p:val>
                                        </p:tav>
                                        <p:tav tm="100000">
                                          <p:val>
                                            <p:strVal val="#ppt_h"/>
                                          </p:val>
                                        </p:tav>
                                      </p:tavLst>
                                    </p:anim>
                                    <p:anim calcmode="lin" valueType="num">
                                      <p:cBhvr>
                                        <p:cTn id="101" dur="1000" fill="hold"/>
                                        <p:tgtEl>
                                          <p:spTgt spid="33"/>
                                        </p:tgtEl>
                                        <p:attrNameLst>
                                          <p:attrName>style.rotation</p:attrName>
                                        </p:attrNameLst>
                                      </p:cBhvr>
                                      <p:tavLst>
                                        <p:tav tm="0">
                                          <p:val>
                                            <p:fltVal val="90"/>
                                          </p:val>
                                        </p:tav>
                                        <p:tav tm="100000">
                                          <p:val>
                                            <p:fltVal val="0"/>
                                          </p:val>
                                        </p:tav>
                                      </p:tavLst>
                                    </p:anim>
                                    <p:animEffect transition="in" filter="fade">
                                      <p:cBhvr>
                                        <p:cTn id="102" dur="1000"/>
                                        <p:tgtEl>
                                          <p:spTgt spid="33"/>
                                        </p:tgtEl>
                                      </p:cBhvr>
                                    </p:animEffect>
                                  </p:childTnLst>
                                </p:cTn>
                              </p:par>
                              <p:par>
                                <p:cTn id="103" presetID="31" presetClass="entr" presetSubtype="0" fill="hold" grpId="0" nodeType="withEffect">
                                  <p:stCondLst>
                                    <p:cond delay="0"/>
                                  </p:stCondLst>
                                  <p:iterate type="lt">
                                    <p:tmPct val="5000"/>
                                  </p:iterate>
                                  <p:childTnLst>
                                    <p:set>
                                      <p:cBhvr>
                                        <p:cTn id="104" dur="1" fill="hold">
                                          <p:stCondLst>
                                            <p:cond delay="0"/>
                                          </p:stCondLst>
                                        </p:cTn>
                                        <p:tgtEl>
                                          <p:spTgt spid="36"/>
                                        </p:tgtEl>
                                        <p:attrNameLst>
                                          <p:attrName>style.visibility</p:attrName>
                                        </p:attrNameLst>
                                      </p:cBhvr>
                                      <p:to>
                                        <p:strVal val="visible"/>
                                      </p:to>
                                    </p:set>
                                    <p:anim calcmode="lin" valueType="num">
                                      <p:cBhvr>
                                        <p:cTn id="105" dur="1000" fill="hold"/>
                                        <p:tgtEl>
                                          <p:spTgt spid="36"/>
                                        </p:tgtEl>
                                        <p:attrNameLst>
                                          <p:attrName>ppt_w</p:attrName>
                                        </p:attrNameLst>
                                      </p:cBhvr>
                                      <p:tavLst>
                                        <p:tav tm="0">
                                          <p:val>
                                            <p:fltVal val="0"/>
                                          </p:val>
                                        </p:tav>
                                        <p:tav tm="100000">
                                          <p:val>
                                            <p:strVal val="#ppt_w"/>
                                          </p:val>
                                        </p:tav>
                                      </p:tavLst>
                                    </p:anim>
                                    <p:anim calcmode="lin" valueType="num">
                                      <p:cBhvr>
                                        <p:cTn id="106" dur="1000" fill="hold"/>
                                        <p:tgtEl>
                                          <p:spTgt spid="36"/>
                                        </p:tgtEl>
                                        <p:attrNameLst>
                                          <p:attrName>ppt_h</p:attrName>
                                        </p:attrNameLst>
                                      </p:cBhvr>
                                      <p:tavLst>
                                        <p:tav tm="0">
                                          <p:val>
                                            <p:fltVal val="0"/>
                                          </p:val>
                                        </p:tav>
                                        <p:tav tm="100000">
                                          <p:val>
                                            <p:strVal val="#ppt_h"/>
                                          </p:val>
                                        </p:tav>
                                      </p:tavLst>
                                    </p:anim>
                                    <p:anim calcmode="lin" valueType="num">
                                      <p:cBhvr>
                                        <p:cTn id="107" dur="1000" fill="hold"/>
                                        <p:tgtEl>
                                          <p:spTgt spid="36"/>
                                        </p:tgtEl>
                                        <p:attrNameLst>
                                          <p:attrName>style.rotation</p:attrName>
                                        </p:attrNameLst>
                                      </p:cBhvr>
                                      <p:tavLst>
                                        <p:tav tm="0">
                                          <p:val>
                                            <p:fltVal val="90"/>
                                          </p:val>
                                        </p:tav>
                                        <p:tav tm="100000">
                                          <p:val>
                                            <p:fltVal val="0"/>
                                          </p:val>
                                        </p:tav>
                                      </p:tavLst>
                                    </p:anim>
                                    <p:animEffect transition="in" filter="fade">
                                      <p:cBhvr>
                                        <p:cTn id="108" dur="1000"/>
                                        <p:tgtEl>
                                          <p:spTgt spid="36"/>
                                        </p:tgtEl>
                                      </p:cBhvr>
                                    </p:animEffect>
                                  </p:childTnLst>
                                </p:cTn>
                              </p:par>
                              <p:par>
                                <p:cTn id="109" presetID="34" presetClass="entr" presetSubtype="0" fill="hold" nodeType="withEffect">
                                  <p:stCondLst>
                                    <p:cond delay="0"/>
                                  </p:stCondLst>
                                  <p:childTnLst>
                                    <p:set>
                                      <p:cBhvr>
                                        <p:cTn id="110" dur="1" fill="hold">
                                          <p:stCondLst>
                                            <p:cond delay="0"/>
                                          </p:stCondLst>
                                        </p:cTn>
                                        <p:tgtEl>
                                          <p:spTgt spid="43"/>
                                        </p:tgtEl>
                                        <p:attrNameLst>
                                          <p:attrName>style.visibility</p:attrName>
                                        </p:attrNameLst>
                                      </p:cBhvr>
                                      <p:to>
                                        <p:strVal val="visible"/>
                                      </p:to>
                                    </p:set>
                                    <p:anim from="(-#ppt_w/2)" to="(#ppt_x)" calcmode="lin" valueType="num">
                                      <p:cBhvr>
                                        <p:cTn id="111" dur="600" fill="hold">
                                          <p:stCondLst>
                                            <p:cond delay="0"/>
                                          </p:stCondLst>
                                        </p:cTn>
                                        <p:tgtEl>
                                          <p:spTgt spid="43"/>
                                        </p:tgtEl>
                                        <p:attrNameLst>
                                          <p:attrName>ppt_x</p:attrName>
                                        </p:attrNameLst>
                                      </p:cBhvr>
                                    </p:anim>
                                    <p:anim from="0" to="-1.0" calcmode="lin" valueType="num">
                                      <p:cBhvr>
                                        <p:cTn id="112" dur="200" decel="50000" autoRev="1" fill="hold">
                                          <p:stCondLst>
                                            <p:cond delay="600"/>
                                          </p:stCondLst>
                                        </p:cTn>
                                        <p:tgtEl>
                                          <p:spTgt spid="43"/>
                                        </p:tgtEl>
                                        <p:attrNameLst>
                                          <p:attrName>xshear</p:attrName>
                                        </p:attrNameLst>
                                      </p:cBhvr>
                                    </p:anim>
                                    <p:animScale>
                                      <p:cBhvr>
                                        <p:cTn id="113" dur="200" decel="100000" autoRev="1" fill="hold">
                                          <p:stCondLst>
                                            <p:cond delay="600"/>
                                          </p:stCondLst>
                                        </p:cTn>
                                        <p:tgtEl>
                                          <p:spTgt spid="43"/>
                                        </p:tgtEl>
                                      </p:cBhvr>
                                      <p:from x="100000" y="100000"/>
                                      <p:to x="80000" y="100000"/>
                                    </p:animScale>
                                    <p:anim by="(#ppt_h/3+#ppt_w*0.1)" calcmode="lin" valueType="num">
                                      <p:cBhvr additive="sum">
                                        <p:cTn id="114" dur="200" decel="100000" autoRev="1" fill="hold">
                                          <p:stCondLst>
                                            <p:cond delay="600"/>
                                          </p:stCondLst>
                                        </p:cTn>
                                        <p:tgtEl>
                                          <p:spTgt spid="43"/>
                                        </p:tgtEl>
                                        <p:attrNameLst>
                                          <p:attrName>ppt_x</p:attrName>
                                        </p:attrNameLst>
                                      </p:cBhvr>
                                    </p:anim>
                                  </p:childTnLst>
                                </p:cTn>
                              </p:par>
                              <p:par>
                                <p:cTn id="115" presetID="39" presetClass="entr" presetSubtype="0" accel="100000" fill="hold" grpId="0" nodeType="withEffect">
                                  <p:stCondLst>
                                    <p:cond delay="0"/>
                                  </p:stCondLst>
                                  <p:childTnLst>
                                    <p:set>
                                      <p:cBhvr>
                                        <p:cTn id="116" dur="1" fill="hold">
                                          <p:stCondLst>
                                            <p:cond delay="0"/>
                                          </p:stCondLst>
                                        </p:cTn>
                                        <p:tgtEl>
                                          <p:spTgt spid="44"/>
                                        </p:tgtEl>
                                        <p:attrNameLst>
                                          <p:attrName>style.visibility</p:attrName>
                                        </p:attrNameLst>
                                      </p:cBhvr>
                                      <p:to>
                                        <p:strVal val="visible"/>
                                      </p:to>
                                    </p:set>
                                    <p:anim calcmode="lin" valueType="num">
                                      <p:cBhvr>
                                        <p:cTn id="117" dur="500" fill="hold"/>
                                        <p:tgtEl>
                                          <p:spTgt spid="44"/>
                                        </p:tgtEl>
                                        <p:attrNameLst>
                                          <p:attrName>ppt_h</p:attrName>
                                        </p:attrNameLst>
                                      </p:cBhvr>
                                      <p:tavLst>
                                        <p:tav tm="0">
                                          <p:val>
                                            <p:strVal val="#ppt_h/20"/>
                                          </p:val>
                                        </p:tav>
                                        <p:tav tm="50000">
                                          <p:val>
                                            <p:strVal val="#ppt_h/20"/>
                                          </p:val>
                                        </p:tav>
                                        <p:tav tm="100000">
                                          <p:val>
                                            <p:strVal val="#ppt_h"/>
                                          </p:val>
                                        </p:tav>
                                      </p:tavLst>
                                    </p:anim>
                                    <p:anim calcmode="lin" valueType="num">
                                      <p:cBhvr>
                                        <p:cTn id="118" dur="500" fill="hold"/>
                                        <p:tgtEl>
                                          <p:spTgt spid="44"/>
                                        </p:tgtEl>
                                        <p:attrNameLst>
                                          <p:attrName>ppt_w</p:attrName>
                                        </p:attrNameLst>
                                      </p:cBhvr>
                                      <p:tavLst>
                                        <p:tav tm="0">
                                          <p:val>
                                            <p:strVal val="#ppt_w+.3"/>
                                          </p:val>
                                        </p:tav>
                                        <p:tav tm="50000">
                                          <p:val>
                                            <p:strVal val="#ppt_w+.3"/>
                                          </p:val>
                                        </p:tav>
                                        <p:tav tm="100000">
                                          <p:val>
                                            <p:strVal val="#ppt_w"/>
                                          </p:val>
                                        </p:tav>
                                      </p:tavLst>
                                    </p:anim>
                                    <p:anim calcmode="lin" valueType="num">
                                      <p:cBhvr>
                                        <p:cTn id="119" dur="500" fill="hold"/>
                                        <p:tgtEl>
                                          <p:spTgt spid="44"/>
                                        </p:tgtEl>
                                        <p:attrNameLst>
                                          <p:attrName>ppt_x</p:attrName>
                                        </p:attrNameLst>
                                      </p:cBhvr>
                                      <p:tavLst>
                                        <p:tav tm="0">
                                          <p:val>
                                            <p:strVal val="#ppt_x-.3"/>
                                          </p:val>
                                        </p:tav>
                                        <p:tav tm="50000">
                                          <p:val>
                                            <p:strVal val="#ppt_x"/>
                                          </p:val>
                                        </p:tav>
                                        <p:tav tm="100000">
                                          <p:val>
                                            <p:strVal val="#ppt_x"/>
                                          </p:val>
                                        </p:tav>
                                      </p:tavLst>
                                    </p:anim>
                                    <p:anim calcmode="lin" valueType="num">
                                      <p:cBhvr>
                                        <p:cTn id="120" dur="500" fill="hold"/>
                                        <p:tgtEl>
                                          <p:spTgt spid="44"/>
                                        </p:tgtEl>
                                        <p:attrNameLst>
                                          <p:attrName>ppt_y</p:attrName>
                                        </p:attrNameLst>
                                      </p:cBhvr>
                                      <p:tavLst>
                                        <p:tav tm="0">
                                          <p:val>
                                            <p:strVal val="#ppt_y"/>
                                          </p:val>
                                        </p:tav>
                                        <p:tav tm="100000">
                                          <p:val>
                                            <p:strVal val="#ppt_y"/>
                                          </p:val>
                                        </p:tav>
                                      </p:tavLst>
                                    </p:anim>
                                  </p:childTnLst>
                                </p:cTn>
                              </p:par>
                              <p:par>
                                <p:cTn id="121" presetID="17" presetClass="entr" presetSubtype="10" fill="hold" grpId="0" nodeType="withEffect">
                                  <p:stCondLst>
                                    <p:cond delay="0"/>
                                  </p:stCondLst>
                                  <p:childTnLst>
                                    <p:set>
                                      <p:cBhvr>
                                        <p:cTn id="122" dur="1" fill="hold">
                                          <p:stCondLst>
                                            <p:cond delay="0"/>
                                          </p:stCondLst>
                                        </p:cTn>
                                        <p:tgtEl>
                                          <p:spTgt spid="57"/>
                                        </p:tgtEl>
                                        <p:attrNameLst>
                                          <p:attrName>style.visibility</p:attrName>
                                        </p:attrNameLst>
                                      </p:cBhvr>
                                      <p:to>
                                        <p:strVal val="visible"/>
                                      </p:to>
                                    </p:set>
                                    <p:anim calcmode="lin" valueType="num">
                                      <p:cBhvr>
                                        <p:cTn id="123" dur="500" fill="hold"/>
                                        <p:tgtEl>
                                          <p:spTgt spid="57"/>
                                        </p:tgtEl>
                                        <p:attrNameLst>
                                          <p:attrName>ppt_w</p:attrName>
                                        </p:attrNameLst>
                                      </p:cBhvr>
                                      <p:tavLst>
                                        <p:tav tm="0">
                                          <p:val>
                                            <p:fltVal val="0"/>
                                          </p:val>
                                        </p:tav>
                                        <p:tav tm="100000">
                                          <p:val>
                                            <p:strVal val="#ppt_w"/>
                                          </p:val>
                                        </p:tav>
                                      </p:tavLst>
                                    </p:anim>
                                    <p:anim calcmode="lin" valueType="num">
                                      <p:cBhvr>
                                        <p:cTn id="124" dur="500" fill="hold"/>
                                        <p:tgtEl>
                                          <p:spTgt spid="57"/>
                                        </p:tgtEl>
                                        <p:attrNameLst>
                                          <p:attrName>ppt_h</p:attrName>
                                        </p:attrNameLst>
                                      </p:cBhvr>
                                      <p:tavLst>
                                        <p:tav tm="0">
                                          <p:val>
                                            <p:strVal val="#ppt_h"/>
                                          </p:val>
                                        </p:tav>
                                        <p:tav tm="100000">
                                          <p:val>
                                            <p:strVal val="#ppt_h"/>
                                          </p:val>
                                        </p:tav>
                                      </p:tavLst>
                                    </p:anim>
                                  </p:childTnLst>
                                </p:cTn>
                              </p:par>
                              <p:par>
                                <p:cTn id="125" presetID="17" presetClass="entr" presetSubtype="10"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strVal val="#ppt_h"/>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49" presetClass="path" presetSubtype="0" accel="50000" decel="50000" fill="hold" nodeType="clickEffect">
                                  <p:stCondLst>
                                    <p:cond delay="0"/>
                                  </p:stCondLst>
                                  <p:childTnLst>
                                    <p:animMotion origin="layout" path="M -2.22222E-6 -2.96296E-6 L 0.49861 0.66412 " pathEditMode="relative" rAng="0" ptsTypes="AA">
                                      <p:cBhvr>
                                        <p:cTn id="132" dur="2000" fill="hold"/>
                                        <p:tgtEl>
                                          <p:spTgt spid="28"/>
                                        </p:tgtEl>
                                        <p:attrNameLst>
                                          <p:attrName>ppt_x</p:attrName>
                                          <p:attrName>ppt_y</p:attrName>
                                        </p:attrNameLst>
                                      </p:cBhvr>
                                      <p:rCtr x="249" y="332"/>
                                    </p:animMotion>
                                  </p:childTnLst>
                                </p:cTn>
                              </p:par>
                              <p:par>
                                <p:cTn id="133" presetID="49" presetClass="path" presetSubtype="0" accel="50000" decel="50000" fill="hold" nodeType="withEffect">
                                  <p:stCondLst>
                                    <p:cond delay="0"/>
                                  </p:stCondLst>
                                  <p:iterate type="lt">
                                    <p:tmPct val="0"/>
                                  </p:iterate>
                                  <p:childTnLst>
                                    <p:animMotion origin="layout" path="M 0.025 0.05 L 0.49167 0.69444 " pathEditMode="relative" rAng="0" ptsTypes="AA">
                                      <p:cBhvr>
                                        <p:cTn id="134" dur="2000" fill="hold"/>
                                        <p:tgtEl>
                                          <p:spTgt spid="25"/>
                                        </p:tgtEl>
                                        <p:attrNameLst>
                                          <p:attrName>ppt_x</p:attrName>
                                          <p:attrName>ppt_y</p:attrName>
                                        </p:attrNameLst>
                                      </p:cBhvr>
                                      <p:rCtr x="233" y="322"/>
                                    </p:animMotion>
                                  </p:childTnLst>
                                </p:cTn>
                              </p:par>
                              <p:par>
                                <p:cTn id="135" presetID="49" presetClass="path" presetSubtype="0" accel="50000" decel="50000" fill="hold" nodeType="withEffect">
                                  <p:stCondLst>
                                    <p:cond delay="0"/>
                                  </p:stCondLst>
                                  <p:childTnLst>
                                    <p:animMotion origin="layout" path="M 0.04305 0.03333 L 0.48889 0.68403 " pathEditMode="relative" rAng="0" ptsTypes="AA">
                                      <p:cBhvr>
                                        <p:cTn id="136" dur="2000" fill="hold"/>
                                        <p:tgtEl>
                                          <p:spTgt spid="31"/>
                                        </p:tgtEl>
                                        <p:attrNameLst>
                                          <p:attrName>ppt_x</p:attrName>
                                          <p:attrName>ppt_y</p:attrName>
                                        </p:attrNameLst>
                                      </p:cBhvr>
                                      <p:rCtr x="223" y="325"/>
                                    </p:animMotion>
                                  </p:childTnLst>
                                </p:cTn>
                              </p:par>
                              <p:par>
                                <p:cTn id="137" presetID="49" presetClass="path" presetSubtype="0" accel="50000" decel="50000" fill="hold" nodeType="withEffect">
                                  <p:stCondLst>
                                    <p:cond delay="0"/>
                                  </p:stCondLst>
                                  <p:childTnLst>
                                    <p:animMotion origin="layout" path="M 1.11111E-6 1.48148E-6 L 0.49444 0.65856 " pathEditMode="relative" rAng="0" ptsTypes="AA">
                                      <p:cBhvr>
                                        <p:cTn id="138" dur="2000" fill="hold"/>
                                        <p:tgtEl>
                                          <p:spTgt spid="32"/>
                                        </p:tgtEl>
                                        <p:attrNameLst>
                                          <p:attrName>ppt_x</p:attrName>
                                          <p:attrName>ppt_y</p:attrName>
                                        </p:attrNameLst>
                                      </p:cBhvr>
                                      <p:rCtr x="247" y="329"/>
                                    </p:animMotion>
                                  </p:childTnLst>
                                </p:cTn>
                              </p:par>
                              <p:par>
                                <p:cTn id="139" presetID="49" presetClass="path" presetSubtype="0" accel="50000" decel="50000" fill="hold" nodeType="withEffect">
                                  <p:stCondLst>
                                    <p:cond delay="0"/>
                                  </p:stCondLst>
                                  <p:childTnLst>
                                    <p:animMotion origin="layout" path="M 1.66667E-6 -1.51375E-7 L -0.29271 0.6818 " pathEditMode="relative" rAng="0" ptsTypes="AA">
                                      <p:cBhvr>
                                        <p:cTn id="140" dur="2000" fill="hold"/>
                                        <p:tgtEl>
                                          <p:spTgt spid="39"/>
                                        </p:tgtEl>
                                        <p:attrNameLst>
                                          <p:attrName>ppt_x</p:attrName>
                                          <p:attrName>ppt_y</p:attrName>
                                        </p:attrNameLst>
                                      </p:cBhvr>
                                      <p:rCtr x="-146" y="341"/>
                                    </p:animMotion>
                                  </p:childTnLst>
                                </p:cTn>
                              </p:par>
                              <p:par>
                                <p:cTn id="141" presetID="49" presetClass="path" presetSubtype="0" accel="50000" decel="50000" fill="hold" grpId="1" nodeType="withEffect">
                                  <p:stCondLst>
                                    <p:cond delay="0"/>
                                  </p:stCondLst>
                                  <p:childTnLst>
                                    <p:animMotion origin="layout" path="M 2.22222E-6 -3.7037E-7 L -0.34028 0.66782 " pathEditMode="relative" rAng="0" ptsTypes="AA">
                                      <p:cBhvr>
                                        <p:cTn id="142" dur="2000" fill="hold"/>
                                        <p:tgtEl>
                                          <p:spTgt spid="40"/>
                                        </p:tgtEl>
                                        <p:attrNameLst>
                                          <p:attrName>ppt_x</p:attrName>
                                          <p:attrName>ppt_y</p:attrName>
                                        </p:attrNameLst>
                                      </p:cBhvr>
                                      <p:rCtr x="-170" y="334"/>
                                    </p:animMotion>
                                  </p:childTnLst>
                                </p:cTn>
                              </p:par>
                              <p:par>
                                <p:cTn id="143" presetID="49" presetClass="path" presetSubtype="0" accel="50000" decel="50000" fill="hold" nodeType="withEffect">
                                  <p:stCondLst>
                                    <p:cond delay="0"/>
                                  </p:stCondLst>
                                  <p:childTnLst>
                                    <p:animMotion origin="layout" path="M 2.77778E-6 -4.44444E-6 L -0.33368 0.66667 " pathEditMode="relative" rAng="0" ptsTypes="AA">
                                      <p:cBhvr>
                                        <p:cTn id="144" dur="2000" fill="hold"/>
                                        <p:tgtEl>
                                          <p:spTgt spid="41"/>
                                        </p:tgtEl>
                                        <p:attrNameLst>
                                          <p:attrName>ppt_x</p:attrName>
                                          <p:attrName>ppt_y</p:attrName>
                                        </p:attrNameLst>
                                      </p:cBhvr>
                                      <p:rCtr x="-167" y="333"/>
                                    </p:animMotion>
                                  </p:childTnLst>
                                </p:cTn>
                              </p:par>
                              <p:par>
                                <p:cTn id="145" presetID="49" presetClass="path" presetSubtype="0" accel="50000" decel="50000" fill="hold" grpId="1" nodeType="withEffect">
                                  <p:stCondLst>
                                    <p:cond delay="0"/>
                                  </p:stCondLst>
                                  <p:childTnLst>
                                    <p:animMotion origin="layout" path="M 0.02083 1.48148E-6 L -0.34583 0.66412 " pathEditMode="relative" rAng="0" ptsTypes="AA">
                                      <p:cBhvr>
                                        <p:cTn id="146" dur="2000" fill="hold"/>
                                        <p:tgtEl>
                                          <p:spTgt spid="42"/>
                                        </p:tgtEl>
                                        <p:attrNameLst>
                                          <p:attrName>ppt_x</p:attrName>
                                          <p:attrName>ppt_y</p:attrName>
                                        </p:attrNameLst>
                                      </p:cBhvr>
                                      <p:rCtr x="-183" y="332"/>
                                    </p:animMotion>
                                  </p:childTnLst>
                                </p:cTn>
                              </p:par>
                              <p:par>
                                <p:cTn id="147" presetID="49" presetClass="path" presetSubtype="0" accel="50000" decel="50000" fill="hold" nodeType="withEffect">
                                  <p:stCondLst>
                                    <p:cond delay="0"/>
                                  </p:stCondLst>
                                  <p:childTnLst>
                                    <p:animMotion origin="layout" path="M 2.5E-6 -0.01852 L -0.32344 0.67037 " pathEditMode="relative" rAng="0" ptsTypes="AA">
                                      <p:cBhvr>
                                        <p:cTn id="148" dur="2000" fill="hold"/>
                                        <p:tgtEl>
                                          <p:spTgt spid="49"/>
                                        </p:tgtEl>
                                        <p:attrNameLst>
                                          <p:attrName>ppt_x</p:attrName>
                                          <p:attrName>ppt_y</p:attrName>
                                        </p:attrNameLst>
                                      </p:cBhvr>
                                      <p:rCtr x="-162" y="344"/>
                                    </p:animMotion>
                                  </p:childTnLst>
                                </p:cTn>
                              </p:par>
                              <p:par>
                                <p:cTn id="149" presetID="49" presetClass="path" presetSubtype="0" accel="50000" decel="50000" fill="hold" grpId="1" nodeType="withEffect">
                                  <p:stCondLst>
                                    <p:cond delay="0"/>
                                  </p:stCondLst>
                                  <p:childTnLst>
                                    <p:animMotion origin="layout" path="M -0.01528 1.48148E-6 L -0.32222 0.66967 " pathEditMode="relative" rAng="0" ptsTypes="AA">
                                      <p:cBhvr>
                                        <p:cTn id="150" dur="2000" fill="hold"/>
                                        <p:tgtEl>
                                          <p:spTgt spid="51"/>
                                        </p:tgtEl>
                                        <p:attrNameLst>
                                          <p:attrName>ppt_x</p:attrName>
                                          <p:attrName>ppt_y</p:attrName>
                                        </p:attrNameLst>
                                      </p:cBhvr>
                                      <p:rCtr x="-153" y="335"/>
                                    </p:animMotion>
                                  </p:childTnLst>
                                </p:cTn>
                              </p:par>
                              <p:par>
                                <p:cTn id="151" presetID="42" presetClass="path" presetSubtype="0" accel="50000" decel="50000" fill="hold" nodeType="withEffect">
                                  <p:stCondLst>
                                    <p:cond delay="0"/>
                                  </p:stCondLst>
                                  <p:childTnLst>
                                    <p:animMotion origin="layout" path="M 0.00555 0.08704 L 0.00555 0.68889 " pathEditMode="relative" rAng="0" ptsTypes="AA">
                                      <p:cBhvr>
                                        <p:cTn id="152" dur="2000" fill="hold"/>
                                        <p:tgtEl>
                                          <p:spTgt spid="37"/>
                                        </p:tgtEl>
                                        <p:attrNameLst>
                                          <p:attrName>ppt_x</p:attrName>
                                          <p:attrName>ppt_y</p:attrName>
                                        </p:attrNameLst>
                                      </p:cBhvr>
                                      <p:rCtr x="0" y="301"/>
                                    </p:animMotion>
                                  </p:childTnLst>
                                </p:cTn>
                              </p:par>
                              <p:par>
                                <p:cTn id="153" presetID="42" presetClass="path" presetSubtype="0" accel="50000" decel="50000" fill="hold" grpId="1" nodeType="withEffect">
                                  <p:stCondLst>
                                    <p:cond delay="0"/>
                                  </p:stCondLst>
                                  <p:childTnLst>
                                    <p:animMotion origin="layout" path="M 2.22222E-6 1.48148E-6 L 0.00555 0.66967 " pathEditMode="relative" rAng="0" ptsTypes="AA">
                                      <p:cBhvr>
                                        <p:cTn id="154" dur="2000" fill="hold"/>
                                        <p:tgtEl>
                                          <p:spTgt spid="38"/>
                                        </p:tgtEl>
                                        <p:attrNameLst>
                                          <p:attrName>ppt_x</p:attrName>
                                          <p:attrName>ppt_y</p:attrName>
                                        </p:attrNameLst>
                                      </p:cBhvr>
                                      <p:rCtr x="3" y="335"/>
                                    </p:animMotion>
                                  </p:childTnLst>
                                </p:cTn>
                              </p:par>
                              <p:par>
                                <p:cTn id="155" presetID="64" presetClass="path" presetSubtype="0" accel="50000" decel="50000" fill="hold" grpId="1" nodeType="withEffect">
                                  <p:stCondLst>
                                    <p:cond delay="0"/>
                                  </p:stCondLst>
                                  <p:childTnLst>
                                    <p:animMotion origin="layout" path="M -3.33333E-6 2.59259E-6 L 0.00834 -0.48935 " pathEditMode="relative" rAng="0" ptsTypes="AA">
                                      <p:cBhvr>
                                        <p:cTn id="156" dur="2000" fill="hold"/>
                                        <p:tgtEl>
                                          <p:spTgt spid="57"/>
                                        </p:tgtEl>
                                        <p:attrNameLst>
                                          <p:attrName>ppt_x</p:attrName>
                                          <p:attrName>ppt_y</p:attrName>
                                        </p:attrNameLst>
                                      </p:cBhvr>
                                      <p:rCtr x="4" y="-245"/>
                                    </p:animMotion>
                                  </p:childTnLst>
                                </p:cTn>
                              </p:par>
                              <p:par>
                                <p:cTn id="157" presetID="64" presetClass="path" presetSubtype="0" accel="50000" decel="50000" fill="hold" grpId="1" nodeType="withEffect">
                                  <p:stCondLst>
                                    <p:cond delay="0"/>
                                  </p:stCondLst>
                                  <p:childTnLst>
                                    <p:animMotion origin="layout" path="M -3.33333E-6 -0.01111 L 0.00157 -0.4838 " pathEditMode="relative" rAng="0" ptsTypes="AA">
                                      <p:cBhvr>
                                        <p:cTn id="158" dur="2000" fill="hold"/>
                                        <p:tgtEl>
                                          <p:spTgt spid="54"/>
                                        </p:tgtEl>
                                        <p:attrNameLst>
                                          <p:attrName>ppt_x</p:attrName>
                                          <p:attrName>ppt_y</p:attrName>
                                        </p:attrNameLst>
                                      </p:cBhvr>
                                      <p:rCtr x="1" y="-236"/>
                                    </p:animMotion>
                                  </p:childTnLst>
                                </p:cTn>
                              </p:par>
                              <p:par>
                                <p:cTn id="159" presetID="42" presetClass="path" presetSubtype="0" accel="50000" decel="50000" fill="hold" grpId="1" nodeType="withEffect">
                                  <p:stCondLst>
                                    <p:cond delay="0"/>
                                  </p:stCondLst>
                                  <p:iterate type="lt">
                                    <p:tmPct val="0"/>
                                  </p:iterate>
                                  <p:childTnLst>
                                    <p:animMotion origin="layout" path="M 2.22222E-6 4.44444E-6 L -0.01945 0.07152 " pathEditMode="relative" rAng="0" ptsTypes="AA">
                                      <p:cBhvr>
                                        <p:cTn id="160" dur="2000" fill="hold"/>
                                        <p:tgtEl>
                                          <p:spTgt spid="56"/>
                                        </p:tgtEl>
                                        <p:attrNameLst>
                                          <p:attrName>ppt_x</p:attrName>
                                          <p:attrName>ppt_y</p:attrName>
                                        </p:attrNameLst>
                                      </p:cBhvr>
                                      <p:rCtr x="-10" y="36"/>
                                    </p:animMotion>
                                  </p:childTnLst>
                                </p:cTn>
                              </p:par>
                              <p:par>
                                <p:cTn id="161" presetID="42" presetClass="path" presetSubtype="0" accel="50000" decel="50000" fill="hold" nodeType="withEffect">
                                  <p:stCondLst>
                                    <p:cond delay="0"/>
                                  </p:stCondLst>
                                  <p:childTnLst>
                                    <p:animMotion origin="layout" path="M 2.77556E-17 4.96756E-6 L -0.0191 0.11121 " pathEditMode="relative" rAng="0" ptsTypes="AA">
                                      <p:cBhvr>
                                        <p:cTn id="162" dur="2000" fill="hold"/>
                                        <p:tgtEl>
                                          <p:spTgt spid="50"/>
                                        </p:tgtEl>
                                        <p:attrNameLst>
                                          <p:attrName>ppt_x</p:attrName>
                                          <p:attrName>ppt_y</p:attrName>
                                        </p:attrNameLst>
                                      </p:cBhvr>
                                      <p:rCtr x="-10" y="56"/>
                                    </p:animMotion>
                                  </p:childTnLst>
                                </p:cTn>
                              </p:par>
                              <p:par>
                                <p:cTn id="163" presetID="49" presetClass="path" presetSubtype="0" accel="50000" decel="50000" fill="hold" grpId="1" nodeType="withEffect">
                                  <p:stCondLst>
                                    <p:cond delay="0"/>
                                  </p:stCondLst>
                                  <p:childTnLst>
                                    <p:animMotion origin="layout" path="M 2.22222E-6 -1.85185E-6 L -0.04445 0.08634 " pathEditMode="relative" rAng="0" ptsTypes="AA">
                                      <p:cBhvr>
                                        <p:cTn id="164" dur="2000" fill="hold"/>
                                        <p:tgtEl>
                                          <p:spTgt spid="46"/>
                                        </p:tgtEl>
                                        <p:attrNameLst>
                                          <p:attrName>ppt_x</p:attrName>
                                          <p:attrName>ppt_y</p:attrName>
                                        </p:attrNameLst>
                                      </p:cBhvr>
                                      <p:rCtr x="-22" y="43"/>
                                    </p:animMotion>
                                  </p:childTnLst>
                                </p:cTn>
                              </p:par>
                              <p:par>
                                <p:cTn id="165" presetID="49" presetClass="path" presetSubtype="0" accel="50000" decel="50000" fill="hold" nodeType="withEffect">
                                  <p:stCondLst>
                                    <p:cond delay="0"/>
                                  </p:stCondLst>
                                  <p:childTnLst>
                                    <p:animMotion origin="layout" path="M -3.33333E-6 0 L -0.0375 0.11111 " pathEditMode="relative" rAng="0" ptsTypes="AA">
                                      <p:cBhvr>
                                        <p:cTn id="166" dur="2000" fill="hold"/>
                                        <p:tgtEl>
                                          <p:spTgt spid="45"/>
                                        </p:tgtEl>
                                        <p:attrNameLst>
                                          <p:attrName>ppt_x</p:attrName>
                                          <p:attrName>ppt_y</p:attrName>
                                        </p:attrNameLst>
                                      </p:cBhvr>
                                      <p:rCtr x="-19" y="56"/>
                                    </p:animMotion>
                                  </p:childTnLst>
                                </p:cTn>
                              </p:par>
                              <p:par>
                                <p:cTn id="167" presetID="49" presetClass="path" presetSubtype="0" accel="50000" decel="50000" fill="hold" nodeType="withEffect">
                                  <p:stCondLst>
                                    <p:cond delay="0"/>
                                  </p:stCondLst>
                                  <p:childTnLst>
                                    <p:animMotion origin="layout" path="M 0.00277 0.02963 L -0.01389 0.1044 " pathEditMode="relative" rAng="0" ptsTypes="AA">
                                      <p:cBhvr>
                                        <p:cTn id="168" dur="2000" fill="hold"/>
                                        <p:tgtEl>
                                          <p:spTgt spid="43"/>
                                        </p:tgtEl>
                                        <p:attrNameLst>
                                          <p:attrName>ppt_x</p:attrName>
                                          <p:attrName>ppt_y</p:attrName>
                                        </p:attrNameLst>
                                      </p:cBhvr>
                                      <p:rCtr x="-8" y="37"/>
                                    </p:animMotion>
                                  </p:childTnLst>
                                </p:cTn>
                              </p:par>
                              <p:par>
                                <p:cTn id="169" presetID="49" presetClass="path" presetSubtype="0" accel="50000" decel="50000" fill="hold" nodeType="withEffect">
                                  <p:stCondLst>
                                    <p:cond delay="0"/>
                                  </p:stCondLst>
                                  <p:iterate type="lt">
                                    <p:tmPct val="0"/>
                                  </p:iterate>
                                  <p:childTnLst>
                                    <p:animMotion origin="layout" path="M 0.01389 -3.7037E-7 L -0.02083 0.15741 " pathEditMode="relative" rAng="0" ptsTypes="AA">
                                      <p:cBhvr>
                                        <p:cTn id="170" dur="2000" fill="hold"/>
                                        <p:tgtEl>
                                          <p:spTgt spid="33"/>
                                        </p:tgtEl>
                                        <p:attrNameLst>
                                          <p:attrName>ppt_x</p:attrName>
                                          <p:attrName>ppt_y</p:attrName>
                                        </p:attrNameLst>
                                      </p:cBhvr>
                                      <p:rCtr x="-17" y="79"/>
                                    </p:animMotion>
                                  </p:childTnLst>
                                </p:cTn>
                              </p:par>
                              <p:par>
                                <p:cTn id="171" presetID="49" presetClass="path" presetSubtype="0" accel="50000" decel="50000" fill="hold" grpId="1" nodeType="withEffect">
                                  <p:stCondLst>
                                    <p:cond delay="0"/>
                                  </p:stCondLst>
                                  <p:iterate type="lt">
                                    <p:tmPct val="0"/>
                                  </p:iterate>
                                  <p:childTnLst>
                                    <p:animMotion origin="layout" path="M -3.33333E-6 -1.11111E-6 L -0.14166 0.07222 " pathEditMode="relative" rAng="0" ptsTypes="AA">
                                      <p:cBhvr>
                                        <p:cTn id="172" dur="2000" fill="hold"/>
                                        <p:tgtEl>
                                          <p:spTgt spid="36"/>
                                        </p:tgtEl>
                                        <p:attrNameLst>
                                          <p:attrName>ppt_x</p:attrName>
                                          <p:attrName>ppt_y</p:attrName>
                                        </p:attrNameLst>
                                      </p:cBhvr>
                                      <p:rCtr x="-71" y="36"/>
                                    </p:animMotion>
                                  </p:childTnLst>
                                </p:cTn>
                              </p:par>
                              <p:par>
                                <p:cTn id="173" presetID="63" presetClass="path" presetSubtype="0" accel="50000" decel="50000" fill="hold" nodeType="withEffect">
                                  <p:stCondLst>
                                    <p:cond delay="0"/>
                                  </p:stCondLst>
                                  <p:childTnLst>
                                    <p:animMotion origin="layout" path="M 0.00833 1.85185E-6 L 0.15833 -0.06759 " pathEditMode="relative" rAng="0" ptsTypes="AA">
                                      <p:cBhvr>
                                        <p:cTn id="174" dur="2000" fill="hold"/>
                                        <p:tgtEl>
                                          <p:spTgt spid="47"/>
                                        </p:tgtEl>
                                        <p:attrNameLst>
                                          <p:attrName>ppt_x</p:attrName>
                                          <p:attrName>ppt_y</p:attrName>
                                        </p:attrNameLst>
                                      </p:cBhvr>
                                      <p:rCtr x="75" y="-34"/>
                                    </p:animMotion>
                                  </p:childTnLst>
                                </p:cTn>
                              </p:par>
                              <p:par>
                                <p:cTn id="175" presetID="63" presetClass="path" presetSubtype="0" accel="50000" decel="50000" fill="hold" grpId="1" nodeType="withEffect">
                                  <p:stCondLst>
                                    <p:cond delay="0"/>
                                  </p:stCondLst>
                                  <p:iterate type="lt">
                                    <p:tmPct val="0"/>
                                  </p:iterate>
                                  <p:childTnLst>
                                    <p:animMotion origin="layout" path="M 0 -3.7037E-6 L 0.28333 -0.17106 " pathEditMode="relative" rAng="0" ptsTypes="AA">
                                      <p:cBhvr>
                                        <p:cTn id="176" dur="2000" fill="hold"/>
                                        <p:tgtEl>
                                          <p:spTgt spid="48"/>
                                        </p:tgtEl>
                                        <p:attrNameLst>
                                          <p:attrName>ppt_x</p:attrName>
                                          <p:attrName>ppt_y</p:attrName>
                                        </p:attrNameLst>
                                      </p:cBhvr>
                                      <p:rCtr x="142" y="-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6" grpId="0"/>
      <p:bldP spid="36" grpId="1"/>
      <p:bldP spid="38" grpId="0"/>
      <p:bldP spid="38" grpId="1"/>
      <p:bldP spid="40" grpId="0"/>
      <p:bldP spid="40" grpId="1"/>
      <p:bldP spid="42" grpId="0"/>
      <p:bldP spid="42" grpId="1"/>
      <p:bldP spid="44" grpId="0"/>
      <p:bldP spid="46" grpId="0"/>
      <p:bldP spid="46" grpId="1"/>
      <p:bldP spid="48" grpId="0"/>
      <p:bldP spid="48" grpId="1"/>
      <p:bldP spid="51" grpId="0"/>
      <p:bldP spid="51" grpId="1"/>
      <p:bldP spid="54" grpId="0" animBg="1"/>
      <p:bldP spid="54" grpId="1" animBg="1"/>
      <p:bldP spid="56" grpId="0"/>
      <p:bldP spid="56" grpId="1"/>
      <p:bldP spid="57" grpId="0" animBg="1"/>
      <p:bldP spid="57"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504</TotalTime>
  <Words>1076</Words>
  <Application>Microsoft Office PowerPoint</Application>
  <PresentationFormat>On-screen Show (16:9)</PresentationFormat>
  <Paragraphs>106</Paragraphs>
  <Slides>26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Coming Soon</vt:lpstr>
      <vt:lpstr>Times New Roman</vt: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HOẠT ĐỘNG 1</vt:lpstr>
      <vt:lpstr>Quan sát hình minh họa trả lời câu hỏi:</vt:lpstr>
      <vt:lpstr>PowerPoint Presentation</vt:lpstr>
      <vt:lpstr>PowerPoint Presentation</vt:lpstr>
      <vt:lpstr>PowerPoint Presentation</vt:lpstr>
      <vt:lpstr>4 nhóm thức ăn đó là:</vt:lpstr>
      <vt:lpstr>Vậy có mấy cách phân loại thức ăn?</vt:lpstr>
      <vt:lpstr>PowerPoint Presentation</vt:lpstr>
      <vt:lpstr>PowerPoint Presentation</vt:lpstr>
      <vt:lpstr>HOẠT ĐỘNG 2</vt:lpstr>
      <vt:lpstr>Quan sát hình minh họa trả lời câu hỏi:</vt:lpstr>
      <vt:lpstr>Quan sát hình minh họa trả lời câu hỏi:</vt:lpstr>
      <vt:lpstr>Kết luận:  Chất bột đường là nguồn cung cấp năng lượng chủ yếu cho cơ thể và duy trì nhiệt độ của cơ thể. Chất bột đường  có nhiều ở gạo, ngô, bột mì,… ở một số loại củ như khoai, sắn, đậu và đường ăn.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NOTEBOOK LESSON</dc:title>
  <dc:creator>cam le</dc:creator>
  <cp:lastModifiedBy>Admin</cp:lastModifiedBy>
  <cp:revision>242</cp:revision>
  <dcterms:modified xsi:type="dcterms:W3CDTF">2022-08-16T15:36:42Z</dcterms:modified>
</cp:coreProperties>
</file>