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1"/>
  </p:notesMasterIdLst>
  <p:sldIdLst>
    <p:sldId id="327" r:id="rId2"/>
    <p:sldId id="314" r:id="rId3"/>
    <p:sldId id="257" r:id="rId4"/>
    <p:sldId id="291" r:id="rId5"/>
    <p:sldId id="315" r:id="rId6"/>
    <p:sldId id="316" r:id="rId7"/>
    <p:sldId id="328" r:id="rId8"/>
    <p:sldId id="317" r:id="rId9"/>
    <p:sldId id="306" r:id="rId10"/>
    <p:sldId id="318" r:id="rId11"/>
    <p:sldId id="296" r:id="rId12"/>
    <p:sldId id="319" r:id="rId13"/>
    <p:sldId id="308" r:id="rId14"/>
    <p:sldId id="309" r:id="rId15"/>
    <p:sldId id="310" r:id="rId16"/>
    <p:sldId id="311" r:id="rId17"/>
    <p:sldId id="312" r:id="rId18"/>
    <p:sldId id="313" r:id="rId19"/>
    <p:sldId id="320" r:id="rId20"/>
    <p:sldId id="265" r:id="rId21"/>
    <p:sldId id="321" r:id="rId22"/>
    <p:sldId id="322" r:id="rId23"/>
    <p:sldId id="268" r:id="rId24"/>
    <p:sldId id="324" r:id="rId25"/>
    <p:sldId id="325" r:id="rId26"/>
    <p:sldId id="326" r:id="rId27"/>
    <p:sldId id="270" r:id="rId28"/>
    <p:sldId id="330" r:id="rId29"/>
    <p:sldId id="329" r:id="rId3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99FF"/>
    <a:srgbClr val="FF0000"/>
    <a:srgbClr val="0000FF"/>
    <a:srgbClr val="CC00FF"/>
    <a:srgbClr val="00FF00"/>
    <a:srgbClr val="FF00FF"/>
    <a:srgbClr val="0099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8" autoAdjust="0"/>
    <p:restoredTop sz="94660"/>
  </p:normalViewPr>
  <p:slideViewPr>
    <p:cSldViewPr>
      <p:cViewPr varScale="1">
        <p:scale>
          <a:sx n="87" d="100"/>
          <a:sy n="87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9126C4B-2839-4E89-92FC-33D1E6650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11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EE87A2DE-20DC-4913-96AD-29A689A293BA}" type="slidenum">
              <a:rPr lang="en-US" altLang="en-US" sz="1200"/>
              <a:pPr algn="r"/>
              <a:t>28</a:t>
            </a:fld>
            <a:endParaRPr lang="en-US" altLang="en-US" sz="120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123209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15478"/>
            <a:ext cx="9144000" cy="51435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4701779"/>
            <a:ext cx="2895600" cy="4572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4525566"/>
            <a:ext cx="7845426" cy="638175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4" y="4516041"/>
            <a:ext cx="5684837" cy="636984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3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085850"/>
            <a:ext cx="8229600" cy="13025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013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311BD-EB2D-41AC-82D3-8514BD179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4E58F-0B71-4E8C-BA77-10A7F7938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440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3EA7B-4587-4ADF-81F4-462190A3F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71450"/>
            <a:ext cx="8229600" cy="4400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02D21-F1D3-43A1-8462-BCA71399A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8DDFE-2341-4830-959B-B1A1E4B5D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EB6F4-E74E-440C-99B6-4EAE38D2C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958C9-04AF-44D7-AB11-37A168494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325AF-E9C6-4AB0-8C52-798514555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86EA8-FA3F-4D31-8D92-DD96977EE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25AEB-60AE-40C3-98DF-10B9F864E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51A60-BBF5-4935-92A8-523199C03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2F5FE-2D0B-46A6-B073-7472462A1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FC255-F2C6-48C5-9094-BC450CF6F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4697016"/>
            <a:ext cx="2895600" cy="4572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4514850"/>
            <a:ext cx="7848600" cy="642938"/>
            <a:chOff x="0" y="3792"/>
            <a:chExt cx="4944" cy="540"/>
          </a:xfrm>
        </p:grpSpPr>
        <p:sp>
          <p:nvSpPr>
            <p:cNvPr id="8909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910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4" y="4516041"/>
            <a:ext cx="5684837" cy="636984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11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145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911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1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1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366805C-4884-4F02-9128-701797C2D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jpeg"/><Relationship Id="rId2" Type="http://schemas.openxmlformats.org/officeDocument/2006/relationships/audio" Target="file:///F:\XUAN%20BACH\XUAN\CHUONG%20TRINH\CLB%20Mon%20Hoc%20(%20CHUAN)\Mo%20uoc%20ngay%20mai.mp3" TargetMode="External"/><Relationship Id="rId1" Type="http://schemas.openxmlformats.org/officeDocument/2006/relationships/audio" Target="file:///H:\chuyen%20de%20ung%20cong%20nghe%20thong%20tin%20vao%20day%20hoc\Bai%20hat%20Noi%20vong%20tay%20lon%20do%20Khanh%20Ly%20trinh%20bay.mp3" TargetMode="External"/><Relationship Id="rId6" Type="http://schemas.openxmlformats.org/officeDocument/2006/relationships/image" Target="../media/image25.png"/><Relationship Id="rId5" Type="http://schemas.openxmlformats.org/officeDocument/2006/relationships/audio" Target="../media/audio1.wav"/><Relationship Id="rId10" Type="http://schemas.openxmlformats.org/officeDocument/2006/relationships/image" Target="../media/image29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8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973138" y="1208088"/>
            <a:ext cx="7086600" cy="3765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29518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>
                  <a:alpha val="79999"/>
                </a:srgbClr>
              </a:solidFill>
              <a:latin typeface="VNI-Times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198959" y="905649"/>
            <a:ext cx="6749256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1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-13856" y="0"/>
            <a:ext cx="473825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00100" y="66675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822864" y="857250"/>
            <a:ext cx="6102929" cy="1714500"/>
          </a:xfrm>
          <a:prstGeom prst="cloudCallout">
            <a:avLst>
              <a:gd name="adj1" fmla="val -17810"/>
              <a:gd name="adj2" fmla="val 67778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00100" y="1504950"/>
            <a:ext cx="7658100" cy="8191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0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8" name="Picture 4" descr="Picture 008"/>
          <p:cNvPicPr>
            <a:picLocks noChangeAspect="1" noChangeArrowheads="1"/>
          </p:cNvPicPr>
          <p:nvPr/>
        </p:nvPicPr>
        <p:blipFill>
          <a:blip r:embed="rId2">
            <a:lum contrast="36000"/>
          </a:blip>
          <a:srcRect l="2188" t="5000" r="2188"/>
          <a:stretch>
            <a:fillRect/>
          </a:stretch>
        </p:blipFill>
        <p:spPr bwMode="auto">
          <a:xfrm>
            <a:off x="-3464" y="519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0" y="1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u="sng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:Trang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Chăm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5153891" y="5195"/>
            <a:ext cx="3986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u="sng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Kinh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2286000" y="895350"/>
            <a:ext cx="5105400" cy="1485900"/>
          </a:xfrm>
          <a:prstGeom prst="cloudCallout">
            <a:avLst>
              <a:gd name="adj1" fmla="val -46523"/>
              <a:gd name="adj2" fmla="val 73333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2712" name="AutoShape 8"/>
          <p:cNvSpPr>
            <a:spLocks noChangeArrowheads="1"/>
          </p:cNvSpPr>
          <p:nvPr/>
        </p:nvSpPr>
        <p:spPr bwMode="auto">
          <a:xfrm>
            <a:off x="1524000" y="2876550"/>
            <a:ext cx="6553200" cy="13716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choàng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  <p:bldP spid="72710" grpId="0"/>
      <p:bldP spid="72711" grpId="0" animBg="1"/>
      <p:bldP spid="72711" grpId="1" animBg="1"/>
      <p:bldP spid="727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7185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62000" y="955964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1371600" y="1657350"/>
            <a:ext cx="6096000" cy="1524000"/>
          </a:xfrm>
          <a:prstGeom prst="cloudCallout">
            <a:avLst>
              <a:gd name="adj1" fmla="val -47491"/>
              <a:gd name="adj2" fmla="val 73236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6562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"/>
            <a:ext cx="8534400" cy="452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06041" y="4580037"/>
            <a:ext cx="247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2735"/>
            <a:ext cx="8534400" cy="450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306041" y="4580037"/>
            <a:ext cx="247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mía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625"/>
            <a:ext cx="85344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06041" y="4580037"/>
            <a:ext cx="247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2735"/>
            <a:ext cx="8534400" cy="450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06041" y="4580037"/>
            <a:ext cx="247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op 3 cánh đồng muối Ninh Thuận: Phương Cựu, Cà Ná, Đầm V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2735"/>
            <a:ext cx="8534400" cy="450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06041" y="4580037"/>
            <a:ext cx="247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828800" y="4572000"/>
            <a:ext cx="525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2735"/>
            <a:ext cx="8534400" cy="450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306041" y="4580037"/>
            <a:ext cx="247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7185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62000" y="1047750"/>
            <a:ext cx="7239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mía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32602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/>
          <a:stretch>
            <a:fillRect/>
          </a:stretch>
        </p:blipFill>
        <p:spPr bwMode="auto">
          <a:xfrm>
            <a:off x="0" y="-22225"/>
            <a:ext cx="9144000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p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2201863"/>
            <a:ext cx="488315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8"/>
          <p:cNvSpPr/>
          <p:nvPr/>
        </p:nvSpPr>
        <p:spPr>
          <a:xfrm>
            <a:off x="1611313" y="80963"/>
            <a:ext cx="5018087" cy="2268537"/>
          </a:xfrm>
          <a:prstGeom prst="cloud">
            <a:avLst/>
          </a:prstGeom>
          <a:solidFill>
            <a:srgbClr val="FCB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62" tIns="36631" rIns="73262" bIns="3663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KHỞI ĐỘNG</a:t>
            </a:r>
          </a:p>
        </p:txBody>
      </p:sp>
      <p:grpSp>
        <p:nvGrpSpPr>
          <p:cNvPr id="10" name="组合 62"/>
          <p:cNvGrpSpPr>
            <a:grpSpLocks/>
          </p:cNvGrpSpPr>
          <p:nvPr/>
        </p:nvGrpSpPr>
        <p:grpSpPr bwMode="auto">
          <a:xfrm>
            <a:off x="-31750" y="4248150"/>
            <a:ext cx="9175750" cy="1439862"/>
            <a:chOff x="-2055784" y="5706558"/>
            <a:chExt cx="12152268" cy="1151441"/>
          </a:xfrm>
        </p:grpSpPr>
        <p:pic>
          <p:nvPicPr>
            <p:cNvPr id="11" name="图片 6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155" y="5952293"/>
              <a:ext cx="3267329" cy="9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6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398" y="5901249"/>
              <a:ext cx="3451875" cy="95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65">
              <a:extLst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4" name="图片 66">
              <a:extLst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67">
              <a:extLst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243" y="5901249"/>
              <a:ext cx="3451875" cy="95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6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055784" y="5901249"/>
              <a:ext cx="3451875" cy="95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5650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2171700"/>
            <a:ext cx="9144000" cy="8001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i="1" dirty="0" err="1"/>
              <a:t>Xếp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tên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hoạt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động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sản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xuất</a:t>
            </a:r>
            <a:r>
              <a:rPr lang="en-US" altLang="en-US" sz="2800" i="1" dirty="0"/>
              <a:t> ở </a:t>
            </a:r>
            <a:r>
              <a:rPr lang="en-US" altLang="en-US" sz="2800" i="1" dirty="0" err="1"/>
              <a:t>các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hình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theo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nhóm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ngành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sản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xuất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cho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phù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hợp</a:t>
            </a:r>
            <a:r>
              <a:rPr lang="en-US" altLang="en-US" sz="2800" i="1" dirty="0"/>
              <a:t>.</a:t>
            </a:r>
          </a:p>
        </p:txBody>
      </p:sp>
      <p:sp>
        <p:nvSpPr>
          <p:cNvPr id="20500" name="Text Box 39"/>
          <p:cNvSpPr txBox="1">
            <a:spLocks noChangeArrowheads="1"/>
          </p:cNvSpPr>
          <p:nvPr/>
        </p:nvSpPr>
        <p:spPr bwMode="auto">
          <a:xfrm>
            <a:off x="1276350" y="41719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557663" y="3714750"/>
            <a:ext cx="229985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8" y="454819"/>
            <a:ext cx="2561163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8150"/>
            <a:ext cx="2561163" cy="137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0014"/>
            <a:ext cx="2561163" cy="135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7" y="1989505"/>
            <a:ext cx="2561163" cy="138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Top 3 cánh đồng muối Ninh Thuận: Phương Cựu, Cà Ná, Đầm Vu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1989505"/>
            <a:ext cx="2561163" cy="138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989505"/>
            <a:ext cx="2561163" cy="138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5888" name="Group 4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9350626"/>
              </p:ext>
            </p:extLst>
          </p:nvPr>
        </p:nvGraphicFramePr>
        <p:xfrm>
          <a:off x="800099" y="1352550"/>
          <a:ext cx="7543801" cy="1828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134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3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trọt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Chăn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nuôi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Nuôi trồng, đánh bắt thuỷ sản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ngành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lúa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mía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súc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bò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nuôi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00" name="Text Box 39"/>
          <p:cNvSpPr txBox="1">
            <a:spLocks noChangeArrowheads="1"/>
          </p:cNvSpPr>
          <p:nvPr/>
        </p:nvSpPr>
        <p:spPr bwMode="auto">
          <a:xfrm>
            <a:off x="1276350" y="41719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63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7185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0" y="74295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257300" y="1638300"/>
            <a:ext cx="6629400" cy="2209800"/>
          </a:xfrm>
          <a:prstGeom prst="cloudCallout">
            <a:avLst>
              <a:gd name="adj1" fmla="val -47491"/>
              <a:gd name="adj2" fmla="val 73236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344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" grpId="0" animBg="1"/>
      <p:bldP spid="1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62" name="Group 5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10180521"/>
              </p:ext>
            </p:extLst>
          </p:nvPr>
        </p:nvGraphicFramePr>
        <p:xfrm>
          <a:off x="152400" y="857250"/>
          <a:ext cx="8915400" cy="3200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4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kumimoji="0" lang="en-US" sz="2000" b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 số điều kiện cần thiết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 sản xuất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lúa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phù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mỡ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ẩm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34290" marB="34290" horzOverflow="overflow"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mía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34290" marB="34290" horzOverflow="overflow"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34290" marB="34290" horzOverflow="overflow"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Nuôi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nuôi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chế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34290" marB="34290" horzOverflow="overflow"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7185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62000" y="1086556"/>
            <a:ext cx="7620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luận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Mặc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dù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thiên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thường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gây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bão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lụt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hạn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dân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miền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Trung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vẫn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luôn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khai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thác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điều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kiện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sản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xuất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ra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nhiều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sản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phẩm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phục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vụ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dân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vùng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vùng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khác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cũng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xuất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khẩu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4796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11/15/6d/11156d10e37e66bc56f6011fc80897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1732"/>
            <a:ext cx="9144000" cy="514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047750"/>
            <a:ext cx="7848600" cy="2362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	   Ở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2025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/>
          <a:stretch>
            <a:fillRect/>
          </a:stretch>
        </p:blipFill>
        <p:spPr bwMode="auto">
          <a:xfrm>
            <a:off x="0" y="-22225"/>
            <a:ext cx="9144000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p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2201863"/>
            <a:ext cx="488315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8"/>
          <p:cNvSpPr/>
          <p:nvPr/>
        </p:nvSpPr>
        <p:spPr>
          <a:xfrm>
            <a:off x="1611313" y="80963"/>
            <a:ext cx="5018087" cy="2268537"/>
          </a:xfrm>
          <a:prstGeom prst="cloud">
            <a:avLst/>
          </a:prstGeom>
          <a:solidFill>
            <a:srgbClr val="FCB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62" tIns="36631" rIns="73262" bIns="3663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  <p:grpSp>
        <p:nvGrpSpPr>
          <p:cNvPr id="10" name="组合 62"/>
          <p:cNvGrpSpPr>
            <a:grpSpLocks/>
          </p:cNvGrpSpPr>
          <p:nvPr/>
        </p:nvGrpSpPr>
        <p:grpSpPr bwMode="auto">
          <a:xfrm>
            <a:off x="-31750" y="4248150"/>
            <a:ext cx="9175750" cy="1439862"/>
            <a:chOff x="-2055784" y="5706558"/>
            <a:chExt cx="12152268" cy="1151441"/>
          </a:xfrm>
        </p:grpSpPr>
        <p:pic>
          <p:nvPicPr>
            <p:cNvPr id="11" name="图片 6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155" y="5952293"/>
              <a:ext cx="3267329" cy="9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6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398" y="5901249"/>
              <a:ext cx="3451875" cy="95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65">
              <a:extLst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4" name="图片 66">
              <a:extLst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67">
              <a:extLst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243" y="5901249"/>
              <a:ext cx="3451875" cy="95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6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055784" y="5901249"/>
              <a:ext cx="3451875" cy="95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647367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4350"/>
            <a:ext cx="9144000" cy="358044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Đ </a:t>
            </a: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Ở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alt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alt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20650" y="1447800"/>
            <a:ext cx="304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120650" y="3725466"/>
            <a:ext cx="336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/>
              <a:t>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828800" y="5715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20650" y="1885950"/>
            <a:ext cx="304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20650" y="3181350"/>
            <a:ext cx="304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20650" y="2724150"/>
            <a:ext cx="304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77" grpId="0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0" name="Bai hat Noi vong tay lon do Khanh Ly trinh b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46291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 descr="HL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53" name="AutoShape 5"/>
          <p:cNvSpPr>
            <a:spLocks noChangeArrowheads="1"/>
          </p:cNvSpPr>
          <p:nvPr/>
        </p:nvSpPr>
        <p:spPr bwMode="auto">
          <a:xfrm>
            <a:off x="6629400" y="3657601"/>
            <a:ext cx="321469" cy="307181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sz="1200" b="1">
              <a:solidFill>
                <a:schemeClr val="bg1"/>
              </a:solidFill>
            </a:endParaRPr>
          </a:p>
        </p:txBody>
      </p:sp>
      <p:sp>
        <p:nvSpPr>
          <p:cNvPr id="334854" name="AutoShape 6"/>
          <p:cNvSpPr>
            <a:spLocks noChangeArrowheads="1"/>
          </p:cNvSpPr>
          <p:nvPr/>
        </p:nvSpPr>
        <p:spPr bwMode="auto">
          <a:xfrm>
            <a:off x="1143000" y="2628900"/>
            <a:ext cx="275035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sz="1200" b="1">
              <a:solidFill>
                <a:schemeClr val="bg1"/>
              </a:solidFill>
            </a:endParaRPr>
          </a:p>
        </p:txBody>
      </p:sp>
      <p:sp>
        <p:nvSpPr>
          <p:cNvPr id="334855" name="AutoShape 7"/>
          <p:cNvSpPr>
            <a:spLocks noChangeArrowheads="1"/>
          </p:cNvSpPr>
          <p:nvPr/>
        </p:nvSpPr>
        <p:spPr bwMode="auto">
          <a:xfrm>
            <a:off x="1270398" y="4133850"/>
            <a:ext cx="302419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34856" name="AutoShape 8"/>
          <p:cNvSpPr>
            <a:spLocks noChangeArrowheads="1"/>
          </p:cNvSpPr>
          <p:nvPr/>
        </p:nvSpPr>
        <p:spPr bwMode="auto">
          <a:xfrm>
            <a:off x="7143750" y="285750"/>
            <a:ext cx="457200" cy="51435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34857" name="AutoShape 9"/>
          <p:cNvSpPr>
            <a:spLocks noChangeArrowheads="1"/>
          </p:cNvSpPr>
          <p:nvPr/>
        </p:nvSpPr>
        <p:spPr bwMode="auto">
          <a:xfrm>
            <a:off x="2827735" y="7144"/>
            <a:ext cx="342900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sz="1200" b="1">
              <a:solidFill>
                <a:schemeClr val="bg1"/>
              </a:solidFill>
            </a:endParaRPr>
          </a:p>
        </p:txBody>
      </p:sp>
      <p:sp>
        <p:nvSpPr>
          <p:cNvPr id="334858" name="AutoShape 10"/>
          <p:cNvSpPr>
            <a:spLocks noChangeArrowheads="1"/>
          </p:cNvSpPr>
          <p:nvPr/>
        </p:nvSpPr>
        <p:spPr bwMode="auto">
          <a:xfrm>
            <a:off x="5086350" y="342900"/>
            <a:ext cx="302419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34859" name="AutoShape 11"/>
          <p:cNvSpPr>
            <a:spLocks noChangeArrowheads="1"/>
          </p:cNvSpPr>
          <p:nvPr/>
        </p:nvSpPr>
        <p:spPr bwMode="auto">
          <a:xfrm>
            <a:off x="1371600" y="1828800"/>
            <a:ext cx="51435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34860" name="AutoShape 12"/>
          <p:cNvSpPr>
            <a:spLocks noChangeArrowheads="1"/>
          </p:cNvSpPr>
          <p:nvPr/>
        </p:nvSpPr>
        <p:spPr bwMode="auto">
          <a:xfrm>
            <a:off x="5372100" y="171450"/>
            <a:ext cx="275035" cy="300038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sz="1200" b="1">
              <a:solidFill>
                <a:schemeClr val="bg1"/>
              </a:solidFill>
            </a:endParaRPr>
          </a:p>
        </p:txBody>
      </p:sp>
      <p:sp>
        <p:nvSpPr>
          <p:cNvPr id="334861" name="AutoShape 13"/>
          <p:cNvSpPr>
            <a:spLocks noChangeArrowheads="1"/>
          </p:cNvSpPr>
          <p:nvPr/>
        </p:nvSpPr>
        <p:spPr bwMode="auto">
          <a:xfrm>
            <a:off x="3429000" y="400050"/>
            <a:ext cx="275035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sz="1200" b="1">
              <a:solidFill>
                <a:schemeClr val="bg1"/>
              </a:solidFill>
            </a:endParaRPr>
          </a:p>
        </p:txBody>
      </p:sp>
      <p:pic>
        <p:nvPicPr>
          <p:cNvPr id="68621" name="Picture 1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6853">
            <a:off x="7257455" y="108943"/>
            <a:ext cx="63698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63" name="AutoShape 15"/>
          <p:cNvSpPr>
            <a:spLocks noChangeArrowheads="1"/>
          </p:cNvSpPr>
          <p:nvPr/>
        </p:nvSpPr>
        <p:spPr bwMode="auto">
          <a:xfrm>
            <a:off x="2286000" y="914400"/>
            <a:ext cx="3810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sz="1200" b="1">
              <a:solidFill>
                <a:schemeClr val="bg1"/>
              </a:solidFill>
            </a:endParaRPr>
          </a:p>
        </p:txBody>
      </p:sp>
      <p:sp>
        <p:nvSpPr>
          <p:cNvPr id="334864" name="AutoShape 16"/>
          <p:cNvSpPr>
            <a:spLocks noChangeArrowheads="1"/>
          </p:cNvSpPr>
          <p:nvPr/>
        </p:nvSpPr>
        <p:spPr bwMode="auto">
          <a:xfrm>
            <a:off x="7486651" y="1485900"/>
            <a:ext cx="289322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34865" name="AutoShape 17"/>
          <p:cNvSpPr>
            <a:spLocks noChangeArrowheads="1"/>
          </p:cNvSpPr>
          <p:nvPr/>
        </p:nvSpPr>
        <p:spPr bwMode="auto">
          <a:xfrm>
            <a:off x="3714750" y="4514850"/>
            <a:ext cx="275035" cy="300038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sz="1200" b="1">
              <a:solidFill>
                <a:schemeClr val="bg1"/>
              </a:solidFill>
            </a:endParaRPr>
          </a:p>
        </p:txBody>
      </p:sp>
      <p:sp>
        <p:nvSpPr>
          <p:cNvPr id="334866" name="AutoShape 18"/>
          <p:cNvSpPr>
            <a:spLocks noChangeArrowheads="1"/>
          </p:cNvSpPr>
          <p:nvPr/>
        </p:nvSpPr>
        <p:spPr bwMode="auto">
          <a:xfrm>
            <a:off x="7372350" y="3028950"/>
            <a:ext cx="370285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sz="1200" b="1">
              <a:solidFill>
                <a:schemeClr val="bg1"/>
              </a:solidFill>
            </a:endParaRPr>
          </a:p>
        </p:txBody>
      </p:sp>
      <p:sp>
        <p:nvSpPr>
          <p:cNvPr id="334867" name="AutoShape 19"/>
          <p:cNvSpPr>
            <a:spLocks noChangeArrowheads="1"/>
          </p:cNvSpPr>
          <p:nvPr/>
        </p:nvSpPr>
        <p:spPr bwMode="auto">
          <a:xfrm>
            <a:off x="2857500" y="3886200"/>
            <a:ext cx="457200" cy="51435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34868" name="AutoShape 20"/>
          <p:cNvSpPr>
            <a:spLocks noChangeArrowheads="1"/>
          </p:cNvSpPr>
          <p:nvPr/>
        </p:nvSpPr>
        <p:spPr bwMode="auto">
          <a:xfrm>
            <a:off x="5314950" y="4333875"/>
            <a:ext cx="342900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sz="1200" b="1">
              <a:solidFill>
                <a:schemeClr val="bg1"/>
              </a:solidFill>
            </a:endParaRPr>
          </a:p>
        </p:txBody>
      </p:sp>
      <p:sp>
        <p:nvSpPr>
          <p:cNvPr id="334869" name="AutoShape 21"/>
          <p:cNvSpPr>
            <a:spLocks noChangeArrowheads="1"/>
          </p:cNvSpPr>
          <p:nvPr/>
        </p:nvSpPr>
        <p:spPr bwMode="auto">
          <a:xfrm>
            <a:off x="6915150" y="4457700"/>
            <a:ext cx="400050" cy="4000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34870" name="AutoShape 22"/>
          <p:cNvSpPr>
            <a:spLocks noChangeArrowheads="1"/>
          </p:cNvSpPr>
          <p:nvPr/>
        </p:nvSpPr>
        <p:spPr bwMode="auto">
          <a:xfrm>
            <a:off x="2228850" y="4457700"/>
            <a:ext cx="370285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sz="1200" b="1">
              <a:solidFill>
                <a:schemeClr val="bg1"/>
              </a:solidFill>
            </a:endParaRPr>
          </a:p>
        </p:txBody>
      </p:sp>
      <p:sp>
        <p:nvSpPr>
          <p:cNvPr id="334871" name="AutoShape 23"/>
          <p:cNvSpPr>
            <a:spLocks noChangeArrowheads="1"/>
          </p:cNvSpPr>
          <p:nvPr/>
        </p:nvSpPr>
        <p:spPr bwMode="auto">
          <a:xfrm>
            <a:off x="5943600" y="4514850"/>
            <a:ext cx="370285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sz="1200" b="1">
              <a:solidFill>
                <a:schemeClr val="bg1"/>
              </a:solidFill>
            </a:endParaRPr>
          </a:p>
        </p:txBody>
      </p:sp>
      <p:sp>
        <p:nvSpPr>
          <p:cNvPr id="334872" name="AutoShape 24"/>
          <p:cNvSpPr>
            <a:spLocks noChangeArrowheads="1"/>
          </p:cNvSpPr>
          <p:nvPr/>
        </p:nvSpPr>
        <p:spPr bwMode="auto">
          <a:xfrm>
            <a:off x="7429500" y="3886200"/>
            <a:ext cx="302419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34873" name="Text Box 25"/>
          <p:cNvSpPr txBox="1">
            <a:spLocks noChangeArrowheads="1"/>
          </p:cNvSpPr>
          <p:nvPr/>
        </p:nvSpPr>
        <p:spPr bwMode="auto">
          <a:xfrm>
            <a:off x="1314450" y="1816894"/>
            <a:ext cx="6515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vi-VN" altLang="en-US" sz="2400" b="1" i="1">
              <a:solidFill>
                <a:srgbClr val="FF0000"/>
              </a:solidFill>
            </a:endParaRPr>
          </a:p>
        </p:txBody>
      </p:sp>
      <p:pic>
        <p:nvPicPr>
          <p:cNvPr id="334874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2920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34" name="Picture 27" descr="POINSET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33875"/>
            <a:ext cx="8572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35" name="Picture 28" descr="POINSET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0150" y="4514851"/>
            <a:ext cx="685800" cy="58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36" name="Picture 33" descr="3d 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572000"/>
            <a:ext cx="600075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37" name="WordArt 29"/>
          <p:cNvSpPr>
            <a:spLocks noChangeArrowheads="1" noChangeShapeType="1" noTextEdit="1"/>
          </p:cNvSpPr>
          <p:nvPr/>
        </p:nvSpPr>
        <p:spPr bwMode="auto">
          <a:xfrm>
            <a:off x="1771650" y="1314450"/>
            <a:ext cx="5143500" cy="30289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27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CHÀO  TẠM BiỆT</a:t>
            </a:r>
          </a:p>
          <a:p>
            <a:pPr algn="ctr"/>
            <a:r>
              <a:rPr lang="en-US" sz="27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CÁC EM !</a:t>
            </a:r>
          </a:p>
        </p:txBody>
      </p:sp>
    </p:spTree>
    <p:extLst>
      <p:ext uri="{BB962C8B-B14F-4D97-AF65-F5344CB8AC3E}">
        <p14:creationId xmlns:p14="http://schemas.microsoft.com/office/powerpoint/2010/main" val="4102506115"/>
      </p:ext>
    </p:extLst>
  </p:cSld>
  <p:clrMapOvr>
    <a:masterClrMapping/>
  </p:clrMapOvr>
  <p:transition spd="slow">
    <p:dissolve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4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4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4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4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4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4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7" presetClass="entr" presetSubtype="4" repeatCount="2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0" fill="hold"/>
                                        <p:tgtEl>
                                          <p:spTgt spid="33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0" fill="hold"/>
                                        <p:tgtEl>
                                          <p:spTgt spid="33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85576" fill="hold"/>
                                        <p:tgtEl>
                                          <p:spTgt spid="3348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0" presetClass="emph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9" dur="500" autoRev="1" fill="hold"/>
                                        <p:tgtEl>
                                          <p:spTgt spid="3348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0" dur="500" autoRev="1" fill="hold"/>
                                        <p:tgtEl>
                                          <p:spTgt spid="3348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1" dur="500" autoRev="1" fill="hold"/>
                                        <p:tgtEl>
                                          <p:spTgt spid="3348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2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4874"/>
                </p:tgtEl>
              </p:cMediaNode>
            </p:audio>
            <p:audio>
              <p:cMediaNode>
                <p:cTn id="1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4850"/>
                </p:tgtEl>
              </p:cMediaNode>
            </p:audio>
          </p:childTnLst>
        </p:cTn>
      </p:par>
    </p:tnLst>
    <p:bldLst>
      <p:bldP spid="334853" grpId="0" animBg="1"/>
      <p:bldP spid="334854" grpId="0" animBg="1"/>
      <p:bldP spid="334857" grpId="0" animBg="1"/>
      <p:bldP spid="334860" grpId="0" animBg="1"/>
      <p:bldP spid="334861" grpId="0" animBg="1"/>
      <p:bldP spid="334863" grpId="0" animBg="1"/>
      <p:bldP spid="334865" grpId="0" animBg="1"/>
      <p:bldP spid="334866" grpId="0" animBg="1"/>
      <p:bldP spid="334868" grpId="0" animBg="1"/>
      <p:bldP spid="334870" grpId="0" animBg="1"/>
      <p:bldP spid="334871" grpId="0" animBg="1"/>
      <p:bldP spid="334873" grpId="0"/>
      <p:bldP spid="33487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Ink 6"/>
          <p:cNvPicPr>
            <a:picLocks noRot="1" noChangeAspect="1" noEditPoints="1" noChangeArrowheads="1" noChangeShapeType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10" y="3750469"/>
            <a:ext cx="34528" cy="2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9"/>
          <p:cNvSpPr txBox="1">
            <a:spLocks noChangeArrowheads="1"/>
          </p:cNvSpPr>
          <p:nvPr/>
        </p:nvSpPr>
        <p:spPr bwMode="auto">
          <a:xfrm>
            <a:off x="1143000" y="800100"/>
            <a:ext cx="6858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Bài 25 : Người dân và hoạt động sản xuất ở đồng bằng duyên hải miền Trung</a:t>
            </a:r>
            <a:endParaRPr lang="en-US" altLang="en-US" sz="2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8" name="Text Box 9"/>
          <p:cNvSpPr txBox="1">
            <a:spLocks noChangeArrowheads="1"/>
          </p:cNvSpPr>
          <p:nvPr/>
        </p:nvSpPr>
        <p:spPr bwMode="auto">
          <a:xfrm>
            <a:off x="1509712" y="1543050"/>
            <a:ext cx="614838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100" b="1">
                <a:solidFill>
                  <a:srgbClr val="000000"/>
                </a:solidFill>
                <a:latin typeface="Times New Roman" panose="02020603050405020304" pitchFamily="18" charset="0"/>
              </a:rPr>
              <a:t>1. Dân cư ở đồng bằng duyên hải</a:t>
            </a:r>
          </a:p>
        </p:txBody>
      </p:sp>
      <p:sp>
        <p:nvSpPr>
          <p:cNvPr id="67589" name="Text Box 9"/>
          <p:cNvSpPr txBox="1">
            <a:spLocks noChangeArrowheads="1"/>
          </p:cNvSpPr>
          <p:nvPr/>
        </p:nvSpPr>
        <p:spPr bwMode="auto">
          <a:xfrm>
            <a:off x="1627585" y="1990725"/>
            <a:ext cx="56602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</a:rPr>
              <a:t>- Dân cư tập trung khá đông đúc, chủ yếu là người Kinh và người Chăm.</a:t>
            </a:r>
          </a:p>
        </p:txBody>
      </p:sp>
      <p:sp>
        <p:nvSpPr>
          <p:cNvPr id="67590" name="Text Box 9"/>
          <p:cNvSpPr txBox="1">
            <a:spLocks noChangeArrowheads="1"/>
          </p:cNvSpPr>
          <p:nvPr/>
        </p:nvSpPr>
        <p:spPr bwMode="auto">
          <a:xfrm>
            <a:off x="1522810" y="2725341"/>
            <a:ext cx="614838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100" b="1">
                <a:solidFill>
                  <a:srgbClr val="000000"/>
                </a:solidFill>
                <a:latin typeface="Times New Roman" panose="02020603050405020304" pitchFamily="18" charset="0"/>
              </a:rPr>
              <a:t>2. Hoạt động sản xuất của người dân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522810" y="3118247"/>
            <a:ext cx="56602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</a:rPr>
              <a:t>- Nghề chính của họ là nghề nông, làm muối, đánh bắt, nuôi trồng và chế biến thủy sản.</a:t>
            </a:r>
          </a:p>
        </p:txBody>
      </p:sp>
    </p:spTree>
    <p:extLst>
      <p:ext uri="{BB962C8B-B14F-4D97-AF65-F5344CB8AC3E}">
        <p14:creationId xmlns:p14="http://schemas.microsoft.com/office/powerpoint/2010/main" val="44513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9200" y="819150"/>
            <a:ext cx="6019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4" name="Picture 10" descr="BDo 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883150" cy="5200650"/>
          </a:xfrm>
          <a:noFill/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0515600" y="1269206"/>
            <a:ext cx="3475038" cy="4107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2000" b="1">
              <a:solidFill>
                <a:srgbClr val="FF33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53000" y="1269206"/>
            <a:ext cx="4191000" cy="142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973138" y="1208088"/>
            <a:ext cx="7086600" cy="3765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29518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>
                  <a:alpha val="79999"/>
                </a:srgbClr>
              </a:solidFill>
              <a:latin typeface="VNI-Times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195784" y="1010709"/>
            <a:ext cx="67492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68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4288"/>
            <a:ext cx="9153525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336851" y="2522529"/>
            <a:ext cx="1250950" cy="1244600"/>
          </a:xfrm>
          <a:prstGeom prst="ellipse">
            <a:avLst/>
          </a:prstGeom>
          <a:solidFill>
            <a:srgbClr val="C00000"/>
          </a:solidFill>
          <a:ln w="38100" cap="flat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85391" tIns="42695" rIns="85391" bIns="42695"/>
          <a:lstStyle/>
          <a:p>
            <a:pPr defTabSz="8541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57150" y="90488"/>
            <a:ext cx="768350" cy="576262"/>
            <a:chOff x="143339" y="260701"/>
            <a:chExt cx="768085" cy="576063"/>
          </a:xfrm>
        </p:grpSpPr>
        <p:sp>
          <p:nvSpPr>
            <p:cNvPr id="11" name="菱形 17"/>
            <p:cNvSpPr/>
            <p:nvPr/>
          </p:nvSpPr>
          <p:spPr>
            <a:xfrm>
              <a:off x="143339" y="260701"/>
              <a:ext cx="576064" cy="576063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3887" tIns="56952" rIns="113887" bIns="56952" anchor="ctr"/>
            <a:lstStyle/>
            <a:p>
              <a:pPr algn="ctr" defTabSz="85411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00">
                <a:solidFill>
                  <a:prstClr val="white"/>
                </a:solidFill>
              </a:endParaRPr>
            </a:p>
          </p:txBody>
        </p:sp>
        <p:sp>
          <p:nvSpPr>
            <p:cNvPr id="12" name="菱形 18"/>
            <p:cNvSpPr/>
            <p:nvPr/>
          </p:nvSpPr>
          <p:spPr>
            <a:xfrm>
              <a:off x="335361" y="260701"/>
              <a:ext cx="576063" cy="576063"/>
            </a:xfrm>
            <a:prstGeom prst="diamond">
              <a:avLst/>
            </a:prstGeom>
            <a:solidFill>
              <a:srgbClr val="71BDC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3887" tIns="56952" rIns="113887" bIns="56952" anchor="ctr"/>
            <a:lstStyle/>
            <a:p>
              <a:pPr algn="ctr" defTabSz="85411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00">
                <a:solidFill>
                  <a:prstClr val="white"/>
                </a:solidFill>
              </a:endParaRPr>
            </a:p>
          </p:txBody>
        </p:sp>
      </p:grp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488017" y="815799"/>
            <a:ext cx="1250950" cy="1243012"/>
          </a:xfrm>
          <a:prstGeom prst="ellipse">
            <a:avLst/>
          </a:prstGeom>
          <a:solidFill>
            <a:srgbClr val="71BDCD"/>
          </a:solidFill>
          <a:ln w="38100" cap="flat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85391" tIns="42695" rIns="85391" bIns="42695"/>
          <a:lstStyle/>
          <a:p>
            <a:pPr defTabSz="8541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Freeform 10"/>
          <p:cNvSpPr>
            <a:spLocks noEditPoints="1"/>
          </p:cNvSpPr>
          <p:nvPr/>
        </p:nvSpPr>
        <p:spPr bwMode="auto">
          <a:xfrm>
            <a:off x="2766307" y="1234579"/>
            <a:ext cx="365125" cy="363537"/>
          </a:xfrm>
          <a:custGeom>
            <a:avLst/>
            <a:gdLst>
              <a:gd name="T0" fmla="*/ 173 w 346"/>
              <a:gd name="T1" fmla="*/ 0 h 346"/>
              <a:gd name="T2" fmla="*/ 346 w 346"/>
              <a:gd name="T3" fmla="*/ 173 h 346"/>
              <a:gd name="T4" fmla="*/ 173 w 346"/>
              <a:gd name="T5" fmla="*/ 346 h 346"/>
              <a:gd name="T6" fmla="*/ 0 w 346"/>
              <a:gd name="T7" fmla="*/ 173 h 346"/>
              <a:gd name="T8" fmla="*/ 173 w 346"/>
              <a:gd name="T9" fmla="*/ 0 h 346"/>
              <a:gd name="T10" fmla="*/ 277 w 346"/>
              <a:gd name="T11" fmla="*/ 176 h 346"/>
              <a:gd name="T12" fmla="*/ 204 w 346"/>
              <a:gd name="T13" fmla="*/ 218 h 346"/>
              <a:gd name="T14" fmla="*/ 131 w 346"/>
              <a:gd name="T15" fmla="*/ 260 h 346"/>
              <a:gd name="T16" fmla="*/ 131 w 346"/>
              <a:gd name="T17" fmla="*/ 176 h 346"/>
              <a:gd name="T18" fmla="*/ 131 w 346"/>
              <a:gd name="T19" fmla="*/ 92 h 346"/>
              <a:gd name="T20" fmla="*/ 204 w 346"/>
              <a:gd name="T21" fmla="*/ 134 h 346"/>
              <a:gd name="T22" fmla="*/ 277 w 346"/>
              <a:gd name="T23" fmla="*/ 17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268" y="0"/>
                  <a:pt x="346" y="77"/>
                  <a:pt x="346" y="173"/>
                </a:cubicBezTo>
                <a:cubicBezTo>
                  <a:pt x="346" y="268"/>
                  <a:pt x="268" y="346"/>
                  <a:pt x="173" y="346"/>
                </a:cubicBezTo>
                <a:cubicBezTo>
                  <a:pt x="77" y="346"/>
                  <a:pt x="0" y="268"/>
                  <a:pt x="0" y="173"/>
                </a:cubicBezTo>
                <a:cubicBezTo>
                  <a:pt x="0" y="77"/>
                  <a:pt x="77" y="0"/>
                  <a:pt x="173" y="0"/>
                </a:cubicBezTo>
                <a:close/>
                <a:moveTo>
                  <a:pt x="277" y="176"/>
                </a:moveTo>
                <a:lnTo>
                  <a:pt x="204" y="218"/>
                </a:lnTo>
                <a:lnTo>
                  <a:pt x="131" y="260"/>
                </a:lnTo>
                <a:lnTo>
                  <a:pt x="131" y="176"/>
                </a:lnTo>
                <a:lnTo>
                  <a:pt x="131" y="92"/>
                </a:lnTo>
                <a:lnTo>
                  <a:pt x="204" y="134"/>
                </a:lnTo>
                <a:lnTo>
                  <a:pt x="277" y="176"/>
                </a:lnTo>
                <a:close/>
              </a:path>
            </a:pathLst>
          </a:custGeom>
          <a:solidFill>
            <a:srgbClr val="71BDCD"/>
          </a:solidFill>
          <a:ln>
            <a:noFill/>
          </a:ln>
        </p:spPr>
        <p:txBody>
          <a:bodyPr lIns="85391" tIns="42695" rIns="85391" bIns="42695"/>
          <a:lstStyle/>
          <a:p>
            <a:pPr defTabSz="8541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Freeform 11"/>
          <p:cNvSpPr>
            <a:spLocks noEditPoints="1"/>
          </p:cNvSpPr>
          <p:nvPr/>
        </p:nvSpPr>
        <p:spPr bwMode="auto">
          <a:xfrm rot="18074707">
            <a:off x="2587801" y="2920079"/>
            <a:ext cx="365125" cy="363537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69 w 346"/>
              <a:gd name="T11" fmla="*/ 177 h 346"/>
              <a:gd name="T12" fmla="*/ 142 w 346"/>
              <a:gd name="T13" fmla="*/ 219 h 346"/>
              <a:gd name="T14" fmla="*/ 215 w 346"/>
              <a:gd name="T15" fmla="*/ 261 h 346"/>
              <a:gd name="T16" fmla="*/ 215 w 346"/>
              <a:gd name="T17" fmla="*/ 177 h 346"/>
              <a:gd name="T18" fmla="*/ 215 w 346"/>
              <a:gd name="T19" fmla="*/ 93 h 346"/>
              <a:gd name="T20" fmla="*/ 142 w 346"/>
              <a:gd name="T21" fmla="*/ 135 h 346"/>
              <a:gd name="T22" fmla="*/ 69 w 346"/>
              <a:gd name="T23" fmla="*/ 177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9"/>
                  <a:pt x="78" y="346"/>
                  <a:pt x="173" y="346"/>
                </a:cubicBezTo>
                <a:cubicBezTo>
                  <a:pt x="269" y="346"/>
                  <a:pt x="346" y="269"/>
                  <a:pt x="346" y="173"/>
                </a:cubicBezTo>
                <a:cubicBezTo>
                  <a:pt x="346" y="78"/>
                  <a:pt x="269" y="0"/>
                  <a:pt x="173" y="0"/>
                </a:cubicBezTo>
                <a:close/>
                <a:moveTo>
                  <a:pt x="69" y="177"/>
                </a:moveTo>
                <a:lnTo>
                  <a:pt x="142" y="219"/>
                </a:lnTo>
                <a:lnTo>
                  <a:pt x="215" y="261"/>
                </a:lnTo>
                <a:lnTo>
                  <a:pt x="215" y="177"/>
                </a:lnTo>
                <a:lnTo>
                  <a:pt x="215" y="93"/>
                </a:lnTo>
                <a:lnTo>
                  <a:pt x="142" y="135"/>
                </a:lnTo>
                <a:lnTo>
                  <a:pt x="69" y="177"/>
                </a:lnTo>
                <a:close/>
              </a:path>
            </a:pathLst>
          </a:custGeom>
          <a:solidFill>
            <a:srgbClr val="D42418"/>
          </a:solidFill>
          <a:ln>
            <a:noFill/>
          </a:ln>
        </p:spPr>
        <p:txBody>
          <a:bodyPr lIns="85391" tIns="42695" rIns="85391" bIns="42695"/>
          <a:lstStyle/>
          <a:p>
            <a:pPr defTabSz="8541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TextBox 8"/>
          <p:cNvSpPr txBox="1"/>
          <p:nvPr/>
        </p:nvSpPr>
        <p:spPr>
          <a:xfrm flipH="1">
            <a:off x="1413051" y="2852729"/>
            <a:ext cx="1116013" cy="547688"/>
          </a:xfrm>
          <a:prstGeom prst="rect">
            <a:avLst/>
          </a:prstGeom>
          <a:noFill/>
        </p:spPr>
        <p:txBody>
          <a:bodyPr lIns="85391" tIns="42695" rIns="85391" bIns="42695">
            <a:spAutoFit/>
          </a:bodyPr>
          <a:lstStyle/>
          <a:p>
            <a:pPr algn="ctr" defTabSz="8541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825500" y="204788"/>
            <a:ext cx="243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C0CCE0-E2DB-4849-90E7-4F52748A876E}"/>
              </a:ext>
            </a:extLst>
          </p:cNvPr>
          <p:cNvSpPr txBox="1"/>
          <p:nvPr/>
        </p:nvSpPr>
        <p:spPr>
          <a:xfrm>
            <a:off x="3158772" y="1045964"/>
            <a:ext cx="529942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ĐB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ười Kinh, người Chăm.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6D2CE1F-FE9E-430E-B020-F341E1D885E3}"/>
              </a:ext>
            </a:extLst>
          </p:cNvPr>
          <p:cNvSpPr txBox="1"/>
          <p:nvPr/>
        </p:nvSpPr>
        <p:spPr>
          <a:xfrm flipH="1">
            <a:off x="1488017" y="1133298"/>
            <a:ext cx="1116013" cy="547688"/>
          </a:xfrm>
          <a:prstGeom prst="rect">
            <a:avLst/>
          </a:prstGeom>
          <a:noFill/>
        </p:spPr>
        <p:txBody>
          <a:bodyPr lIns="85391" tIns="42695" rIns="85391" bIns="42695">
            <a:spAutoFit/>
          </a:bodyPr>
          <a:lstStyle/>
          <a:p>
            <a:pPr algn="ctr" defTabSz="8541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42D7F1-3276-460F-9836-EAD5E8E56696}"/>
              </a:ext>
            </a:extLst>
          </p:cNvPr>
          <p:cNvSpPr txBox="1"/>
          <p:nvPr/>
        </p:nvSpPr>
        <p:spPr>
          <a:xfrm>
            <a:off x="2948869" y="2785526"/>
            <a:ext cx="5375628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92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3" grpId="0" bldLvl="0" animBg="1"/>
      <p:bldP spid="18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/>
          <a:stretch>
            <a:fillRect/>
          </a:stretch>
        </p:blipFill>
        <p:spPr bwMode="auto">
          <a:xfrm>
            <a:off x="0" y="-22225"/>
            <a:ext cx="9144000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p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2201863"/>
            <a:ext cx="488315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8"/>
          <p:cNvSpPr/>
          <p:nvPr/>
        </p:nvSpPr>
        <p:spPr>
          <a:xfrm>
            <a:off x="1611313" y="80963"/>
            <a:ext cx="5018087" cy="2268537"/>
          </a:xfrm>
          <a:prstGeom prst="cloud">
            <a:avLst/>
          </a:prstGeom>
          <a:solidFill>
            <a:srgbClr val="FCB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62" tIns="36631" rIns="73262" bIns="3663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KHÁM PHÁ</a:t>
            </a:r>
            <a:endParaRPr lang="vi-VN" altLang="en-US" sz="32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" name="组合 62"/>
          <p:cNvGrpSpPr>
            <a:grpSpLocks/>
          </p:cNvGrpSpPr>
          <p:nvPr/>
        </p:nvGrpSpPr>
        <p:grpSpPr bwMode="auto">
          <a:xfrm>
            <a:off x="-31750" y="4248150"/>
            <a:ext cx="9175750" cy="1439862"/>
            <a:chOff x="-2055784" y="5706558"/>
            <a:chExt cx="12152268" cy="1151441"/>
          </a:xfrm>
        </p:grpSpPr>
        <p:pic>
          <p:nvPicPr>
            <p:cNvPr id="11" name="图片 6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155" y="5952293"/>
              <a:ext cx="3267329" cy="9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6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398" y="5901249"/>
              <a:ext cx="3451875" cy="95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65">
              <a:extLst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4" name="图片 66">
              <a:extLst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67">
              <a:extLst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243" y="5901249"/>
              <a:ext cx="3451875" cy="95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6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055784" y="5901249"/>
              <a:ext cx="3451875" cy="95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4013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-13856" y="0"/>
            <a:ext cx="473825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2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 cư tập trung khá đông đúc</a:t>
            </a:r>
            <a:r>
              <a:rPr lang="en-US" alt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5800" y="1504950"/>
            <a:ext cx="774815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So sánh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So sánh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200400" y="886691"/>
            <a:ext cx="229985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08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3" name="Picture 7" descr="BDo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0"/>
            <a:ext cx="4840288" cy="5143500"/>
          </a:xfrm>
          <a:noFill/>
        </p:spPr>
      </p:pic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5212773" y="883227"/>
            <a:ext cx="3810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5250873" y="1898890"/>
            <a:ext cx="3733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miềnTrung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4" grpId="0"/>
      <p:bldP spid="101385" grpId="0"/>
    </p:bld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1589</TotalTime>
  <Words>900</Words>
  <Application>Microsoft Office PowerPoint</Application>
  <PresentationFormat>On-screen Show (16:9)</PresentationFormat>
  <Paragraphs>90</Paragraphs>
  <Slides>29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微软雅黑</vt:lpstr>
      <vt:lpstr>Arial</vt:lpstr>
      <vt:lpstr>Tahoma</vt:lpstr>
      <vt:lpstr>Times New Roman</vt:lpstr>
      <vt:lpstr>VNI-Times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vt</dc:creator>
  <cp:lastModifiedBy>Windows User</cp:lastModifiedBy>
  <cp:revision>244</cp:revision>
  <dcterms:created xsi:type="dcterms:W3CDTF">2002-09-18T13:48:22Z</dcterms:created>
  <dcterms:modified xsi:type="dcterms:W3CDTF">2022-03-17T10:34:13Z</dcterms:modified>
</cp:coreProperties>
</file>