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81" r:id="rId4"/>
    <p:sldId id="280" r:id="rId5"/>
    <p:sldId id="274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57" r:id="rId16"/>
    <p:sldId id="275" r:id="rId17"/>
    <p:sldId id="258" r:id="rId18"/>
    <p:sldId id="276" r:id="rId19"/>
    <p:sldId id="260" r:id="rId20"/>
    <p:sldId id="261" r:id="rId21"/>
    <p:sldId id="262" r:id="rId22"/>
    <p:sldId id="263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352"/>
    <a:srgbClr val="EE164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4660"/>
  </p:normalViewPr>
  <p:slideViewPr>
    <p:cSldViewPr snapToGrid="0">
      <p:cViewPr>
        <p:scale>
          <a:sx n="60" d="100"/>
          <a:sy n="60" d="100"/>
        </p:scale>
        <p:origin x="-658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9EB0-EB65-4847-AA77-D19E2957190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DE58-BA02-4DAC-AF53-83F2912B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31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5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0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0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2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8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5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6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7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6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2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828433" y="710633"/>
            <a:ext cx="3902000" cy="1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5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725-D691-4521-8979-85880AD724F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6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EBA4-625D-42B7-99AB-B39A788B976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AFFF-5198-4B26-A62D-F17537DA5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slide" Target="slide8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1198880"/>
            <a:ext cx="11348720" cy="23041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rgbClr val="00206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KHỐI LƯỢNG</a:t>
            </a:r>
          </a:p>
        </p:txBody>
      </p:sp>
    </p:spTree>
    <p:extLst>
      <p:ext uri="{BB962C8B-B14F-4D97-AF65-F5344CB8AC3E}">
        <p14:creationId xmlns:p14="http://schemas.microsoft.com/office/powerpoint/2010/main" val="410642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vi-VN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  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47437"/>
              <a:gd name="adj2" fmla="val -898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1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400kg</a:t>
            </a:r>
            <a:endParaRPr lang="en-US" sz="1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713509" y="5486399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9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kg =</a:t>
            </a:r>
            <a:r>
              <a:rPr lang="vi-VN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 algn="ctr" eaLnBrk="1" hangingPunct="1">
              <a:defRPr/>
            </a:pPr>
            <a:endParaRPr lang="en-US" sz="80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38585" y="2819400"/>
            <a:ext cx="6913415" cy="3276600"/>
          </a:xfrm>
          <a:prstGeom prst="wedgeEllipseCallout">
            <a:avLst>
              <a:gd name="adj1" fmla="val 46997"/>
              <a:gd name="adj2" fmla="val -87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1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36kg</a:t>
            </a:r>
            <a:endParaRPr lang="en-US" sz="1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627218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4949" y="391886"/>
            <a:ext cx="11351622" cy="1084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wri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9" y="2652749"/>
            <a:ext cx="2113371" cy="26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64115"/>
              </p:ext>
            </p:extLst>
          </p:nvPr>
        </p:nvGraphicFramePr>
        <p:xfrm>
          <a:off x="3775166" y="2818071"/>
          <a:ext cx="8098970" cy="2289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634">
                  <a:extLst>
                    <a:ext uri="{9D8B030D-6E8A-4147-A177-3AD203B41FA5}">
                      <a16:colId xmlns:a16="http://schemas.microsoft.com/office/drawing/2014/main" xmlns="" val="1666038929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xmlns="" val="3940155829"/>
                    </a:ext>
                  </a:extLst>
                </a:gridCol>
                <a:gridCol w="3174273">
                  <a:extLst>
                    <a:ext uri="{9D8B030D-6E8A-4147-A177-3AD203B41FA5}">
                      <a16:colId xmlns:a16="http://schemas.microsoft.com/office/drawing/2014/main" xmlns="" val="989578810"/>
                    </a:ext>
                  </a:extLst>
                </a:gridCol>
              </a:tblGrid>
              <a:tr h="149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 hơn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ki-lô-gam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Ki-lô-gam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 hơn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ki-lô-gam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9479623"/>
                  </a:ext>
                </a:extLst>
              </a:tr>
              <a:tr h="791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..........................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..........................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67113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641606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Điền các đơn vị đo khối lượng vào bảng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1351575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934" y="2032578"/>
            <a:ext cx="353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5913" y="2802020"/>
            <a:ext cx="7061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BẢNG ĐƠN VỊ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ĐO KHỐI LƯỢNG</a:t>
            </a:r>
            <a:endParaRPr lang="vi-VN" sz="6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algn="ctr"/>
            <a:endParaRPr lang="vi-VN" sz="48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algn="ctr"/>
            <a:r>
              <a:rPr lang="vi-VN" sz="4400" b="1" dirty="0">
                <a:solidFill>
                  <a:srgbClr val="FFFF00"/>
                </a:solidFill>
                <a:latin typeface="Cambria" panose="02040503050406030204" pitchFamily="18" charset="0"/>
              </a:rPr>
              <a:t>                   </a:t>
            </a:r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99090" y="5227094"/>
            <a:ext cx="3962400" cy="1143000"/>
          </a:xfrm>
          <a:prstGeom prst="flowChartExtra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gam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99090" y="4647610"/>
            <a:ext cx="3962400" cy="1143000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?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99090" y="4086352"/>
            <a:ext cx="3962400" cy="114300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?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99090" y="3492123"/>
            <a:ext cx="3962400" cy="1143000"/>
          </a:xfrm>
          <a:prstGeom prst="flowChartExtra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</a:rPr>
              <a:t>ki-lô-gam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99090" y="2926298"/>
            <a:ext cx="3962400" cy="1143000"/>
          </a:xfrm>
          <a:prstGeom prst="flowChartExtra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yến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848287" y="2327504"/>
            <a:ext cx="3962400" cy="1143000"/>
          </a:xfrm>
          <a:prstGeom prst="flowChartExtra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tạ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476466" y="6034"/>
            <a:ext cx="6277970" cy="1705622"/>
          </a:xfrm>
          <a:prstGeom prst="cloudCallout">
            <a:avLst>
              <a:gd name="adj1" fmla="val -69285"/>
              <a:gd name="adj2" fmla="val -6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99090" y="1752600"/>
            <a:ext cx="3962400" cy="1143000"/>
          </a:xfrm>
          <a:prstGeom prst="flowChartExtra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tấn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6" y="6033"/>
            <a:ext cx="2542654" cy="26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1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35768"/>
              </p:ext>
            </p:extLst>
          </p:nvPr>
        </p:nvGraphicFramePr>
        <p:xfrm>
          <a:off x="975695" y="1559503"/>
          <a:ext cx="10170942" cy="32215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6768">
                  <a:extLst>
                    <a:ext uri="{9D8B030D-6E8A-4147-A177-3AD203B41FA5}">
                      <a16:colId xmlns:a16="http://schemas.microsoft.com/office/drawing/2014/main" xmlns="" val="1666038929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xmlns="" val="3374060836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xmlns="" val="4144464444"/>
                    </a:ext>
                  </a:extLst>
                </a:gridCol>
                <a:gridCol w="1961012">
                  <a:extLst>
                    <a:ext uri="{9D8B030D-6E8A-4147-A177-3AD203B41FA5}">
                      <a16:colId xmlns:a16="http://schemas.microsoft.com/office/drawing/2014/main" xmlns="" val="3940155829"/>
                    </a:ext>
                  </a:extLst>
                </a:gridCol>
                <a:gridCol w="1302692">
                  <a:extLst>
                    <a:ext uri="{9D8B030D-6E8A-4147-A177-3AD203B41FA5}">
                      <a16:colId xmlns:a16="http://schemas.microsoft.com/office/drawing/2014/main" xmlns="" val="989578810"/>
                    </a:ext>
                  </a:extLst>
                </a:gridCol>
                <a:gridCol w="1223890">
                  <a:extLst>
                    <a:ext uri="{9D8B030D-6E8A-4147-A177-3AD203B41FA5}">
                      <a16:colId xmlns:a16="http://schemas.microsoft.com/office/drawing/2014/main" xmlns="" val="3670887562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xmlns="" val="3367804314"/>
                    </a:ext>
                  </a:extLst>
                </a:gridCol>
              </a:tblGrid>
              <a:tr h="11254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Lớn hơn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ki-lô-gam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Bé hơn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479623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Tấn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Tạ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Yến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</a:rPr>
                        <a:t>kg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6711324"/>
                  </a:ext>
                </a:extLst>
              </a:tr>
              <a:tr h="151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39397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846" y="3317964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tấn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695" y="3779629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406" y="3317963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tạ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3607" y="3779628"/>
            <a:ext cx="1300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3606" y="4241293"/>
            <a:ext cx="1243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9966" y="3317962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yến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5943" y="3779627"/>
            <a:ext cx="1073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246" y="3317962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1kg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4320" y="424129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1000g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1899" y="3317961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2426" y="2708589"/>
            <a:ext cx="87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8189" y="4903008"/>
            <a:ext cx="485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Héc-tô-gam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viết tắt là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7932" y="3779625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10hg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8231" y="2708589"/>
            <a:ext cx="87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8189" y="5381168"/>
            <a:ext cx="485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Đề-ca-gam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viết tắt là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7449" y="3317961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1hg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8877" y="3775575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10dag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3544" y="3313910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1dag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91400" y="3783822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1589" y="4237240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695" y="226102"/>
            <a:ext cx="101709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BẢNG ĐƠN VỊ ĐO KHỐI LƯỢNG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8697" y="5164618"/>
            <a:ext cx="6214100" cy="1374847"/>
            <a:chOff x="468697" y="5164618"/>
            <a:chExt cx="6214100" cy="1374847"/>
          </a:xfrm>
        </p:grpSpPr>
        <p:grpSp>
          <p:nvGrpSpPr>
            <p:cNvPr id="29" name="Group 28"/>
            <p:cNvGrpSpPr/>
            <p:nvPr/>
          </p:nvGrpSpPr>
          <p:grpSpPr>
            <a:xfrm>
              <a:off x="468697" y="5164618"/>
              <a:ext cx="6214100" cy="1374847"/>
              <a:chOff x="638884" y="5406165"/>
              <a:chExt cx="6214100" cy="116332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38884" y="5406165"/>
                <a:ext cx="6214100" cy="1163323"/>
              </a:xfrm>
              <a:prstGeom prst="roundRect">
                <a:avLst/>
              </a:prstGeom>
              <a:solidFill>
                <a:srgbClr val="B733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284" y="5538087"/>
                <a:ext cx="5891513" cy="923326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2255" y="5450634"/>
              <a:ext cx="5850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Mỗi đơn vị đo khối lượng đều gấp 10 lần đơn vị bé hơn, liền nó.</a:t>
              </a: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975695" y="4192945"/>
            <a:ext cx="5399347" cy="2099256"/>
          </a:xfrm>
          <a:prstGeom prst="wedgeRoundRectCallout">
            <a:avLst>
              <a:gd name="adj1" fmla="val 62550"/>
              <a:gd name="adj2" fmla="val 237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Để đó khối lượng các đơn vị nặng hàng chục, hàng trăm gam người ta còn dùng đơn vị: đề- ca- gam, héc- tô- gam.</a:t>
            </a:r>
          </a:p>
        </p:txBody>
      </p:sp>
    </p:spTree>
    <p:extLst>
      <p:ext uri="{BB962C8B-B14F-4D97-AF65-F5344CB8AC3E}">
        <p14:creationId xmlns:p14="http://schemas.microsoft.com/office/powerpoint/2010/main" val="14942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49" y="1283854"/>
            <a:ext cx="2735539" cy="24351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297355"/>
            <a:ext cx="3814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spc="-150" dirty="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Thực hành</a:t>
            </a:r>
          </a:p>
          <a:p>
            <a:pPr algn="ctr"/>
            <a:endParaRPr lang="zh-CN" altLang="en-US" sz="4800" spc="-150" dirty="0">
              <a:solidFill>
                <a:srgbClr val="F13413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7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42066" y="1995904"/>
            <a:ext cx="4318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1dag  = …..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10 g   = …... dag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297069" y="2044450"/>
            <a:ext cx="40028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1hg      = …… dag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10 dag = …… hg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66640" y="3917180"/>
            <a:ext cx="4318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b. 4 dag = …..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8 hg   = …… dag 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60899" y="3917180"/>
            <a:ext cx="3686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3 kg    = …… hg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7 kg    = …….  g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879048" y="3901289"/>
            <a:ext cx="44241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2 kg 300 g = …..   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2 kg 30 g   = …..    g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02961" y="1936857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31348" y="2654795"/>
            <a:ext cx="1474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943856" y="1971106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7141682" y="2693105"/>
            <a:ext cx="1474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639852" y="3878349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666305" y="4578899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089497" y="3840362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928650" y="4563008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0091146" y="3863627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2300  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0018855" y="4591324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541" y="554371"/>
            <a:ext cx="816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Viết số thích hợp vào chỗ chấm</a:t>
            </a:r>
          </a:p>
        </p:txBody>
      </p:sp>
    </p:spTree>
    <p:extLst>
      <p:ext uri="{BB962C8B-B14F-4D97-AF65-F5344CB8AC3E}">
        <p14:creationId xmlns:p14="http://schemas.microsoft.com/office/powerpoint/2010/main" val="12050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617319" y="647229"/>
            <a:ext cx="62825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68626" y="2117083"/>
            <a:ext cx="67209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380g + 195g          =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68626" y="2786470"/>
            <a:ext cx="87663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928dag – 274dag =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16705" y="3842801"/>
            <a:ext cx="4291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452hg x 3  =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16705" y="4525656"/>
            <a:ext cx="43831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768hg : 6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358810" y="2094027"/>
            <a:ext cx="23377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575g</a:t>
            </a:r>
            <a:endParaRPr lang="en-US" alt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358810" y="2763414"/>
            <a:ext cx="29221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654dag</a:t>
            </a:r>
            <a:endParaRPr lang="en-US" alt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139649" y="3806277"/>
            <a:ext cx="2776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1356hg </a:t>
            </a:r>
            <a:endParaRPr lang="en-US" altLang="en-US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199773" y="4488352"/>
            <a:ext cx="2483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128hg</a:t>
            </a:r>
            <a:endParaRPr lang="en-US" alt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206465" y="777240"/>
            <a:ext cx="61494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i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&gt;, &lt;, =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114097" y="2580054"/>
            <a:ext cx="3735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5 dag  … 50g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27413" y="3274665"/>
            <a:ext cx="1244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50g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170356" y="4046220"/>
            <a:ext cx="4301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8 tấn …… 8100kg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400357" y="4786139"/>
            <a:ext cx="1924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3500kg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734929" y="2513437"/>
            <a:ext cx="5659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4 tạ 30kg …… 4 tạ 3kg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34929" y="4139808"/>
            <a:ext cx="5659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3 tấn 500kg …… 3500kg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114097" y="4786139"/>
            <a:ext cx="1924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8000kg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303498" y="3159768"/>
            <a:ext cx="2021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430 kg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8665697" y="3159768"/>
            <a:ext cx="2122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403 kg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6287" y="2294080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1835" y="2449249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2075" y="3786723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4155" y="3997154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838552" y="156120"/>
            <a:ext cx="4754880" cy="201168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Với bài tập điền dấu có liên quan đến đơn vị đo ta cần làm thế nào?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5412355" y="64680"/>
            <a:ext cx="5943600" cy="210312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Đổi về cùng đơn vị đo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So sánh 2 số cùng đơn vị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Điền dấu </a:t>
            </a:r>
          </a:p>
        </p:txBody>
      </p:sp>
    </p:spTree>
    <p:extLst>
      <p:ext uri="{BB962C8B-B14F-4D97-AF65-F5344CB8AC3E}">
        <p14:creationId xmlns:p14="http://schemas.microsoft.com/office/powerpoint/2010/main" val="4558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5" grpId="0"/>
      <p:bldP spid="16" grpId="0"/>
      <p:bldP spid="17" grpId="0"/>
      <p:bldP spid="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2367"/>
            <a:ext cx="27463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73104" y="2278966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150 x 4 = 600 ( g)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555554" y="2766211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Hai </a:t>
            </a:r>
            <a:r>
              <a:rPr lang="en-US" altLang="en-US" sz="3600" b="1" dirty="0" err="1">
                <a:latin typeface="Cambria" panose="02040503050406030204" pitchFamily="18" charset="0"/>
              </a:rPr>
              <a:t>gói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kẹo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cân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nặng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là</a:t>
            </a:r>
            <a:r>
              <a:rPr lang="en-US" altLang="en-US" sz="3600" b="1" dirty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273104" y="3440093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200 x 2 = 400 ( g) 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212019" y="4045853"/>
            <a:ext cx="10154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latin typeface="Cambria" panose="02040503050406030204" pitchFamily="18" charset="0"/>
              </a:rPr>
              <a:t>Có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tất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cả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số</a:t>
            </a:r>
            <a:r>
              <a:rPr lang="en-US" altLang="en-US" sz="3600" b="1" dirty="0">
                <a:latin typeface="Cambria" panose="02040503050406030204" pitchFamily="18" charset="0"/>
              </a:rPr>
              <a:t> kg </a:t>
            </a:r>
            <a:r>
              <a:rPr lang="en-US" altLang="en-US" sz="3600" b="1" dirty="0" err="1">
                <a:latin typeface="Cambria" panose="02040503050406030204" pitchFamily="18" charset="0"/>
              </a:rPr>
              <a:t>bánh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và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kẹo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là</a:t>
            </a:r>
            <a:r>
              <a:rPr lang="en-US" altLang="en-US" sz="3600" b="1" dirty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890834" y="4579253"/>
            <a:ext cx="84352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600 + 400 = 1000(g) 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007000" y="5185013"/>
            <a:ext cx="6202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Đổi: 1000g = 1kg</a:t>
            </a:r>
          </a:p>
        </p:txBody>
      </p:sp>
      <p:sp>
        <p:nvSpPr>
          <p:cNvPr id="12" name="Text Box 3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93375" y="503025"/>
            <a:ext cx="196575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4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4184752" y="5758984"/>
            <a:ext cx="6202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Đáp số: 1kg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999484" y="686363"/>
            <a:ext cx="3602636" cy="1625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8298065" y="1577491"/>
            <a:ext cx="3840480" cy="2377440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bánh: 150 g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kẹo:    200 g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gói bánh, 2 gói kẹo:….kg?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82613" y="1513439"/>
            <a:ext cx="585216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cách giải bài toán?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83580" y="1716831"/>
            <a:ext cx="9549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latin typeface="Cambria" panose="02040503050406030204" pitchFamily="18" charset="0"/>
              </a:rPr>
              <a:t>Bốn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gói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bánh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cân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nặng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là</a:t>
            </a:r>
            <a:r>
              <a:rPr lang="en-US" altLang="en-US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98213" y="1397736"/>
            <a:ext cx="7410781" cy="3383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=&gt; kg 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930578" y="1091524"/>
            <a:ext cx="36796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B73352"/>
                </a:solidFill>
                <a:latin typeface="Cambria" panose="020405030504060302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4387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3" grpId="0" animBg="1"/>
      <p:bldP spid="3" grpId="1" animBg="1"/>
      <p:bldP spid="14" grpId="0" animBg="1"/>
      <p:bldP spid="15" grpId="0" animBg="1"/>
      <p:bldP spid="15" grpId="1" animBg="1"/>
      <p:bldP spid="32" grpId="0"/>
      <p:bldP spid="16" grpId="0" animBg="1"/>
      <p:bldP spid="16" grpId="1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0" y="0"/>
            <a:ext cx="1220888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380884" y="1757631"/>
            <a:ext cx="737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 đơn vị đo khối lượng gấp mấy lần đơn vị bé hơn liền nó?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784" y="3841937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lại bảng đơn vị đo khối lượng?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875"/>
          </a:xfrm>
        </p:spPr>
      </p:pic>
      <p:sp>
        <p:nvSpPr>
          <p:cNvPr id="6" name="TextBox 5"/>
          <p:cNvSpPr txBox="1"/>
          <p:nvPr/>
        </p:nvSpPr>
        <p:spPr>
          <a:xfrm>
            <a:off x="4335750" y="134151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 chợ cùng mẹ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812" y="2055813"/>
            <a:ext cx="384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Mẹ mua 2kg rưỡi thịt. Con hãy tính giúp mẹ nếu chia đều vào 5 túi thì mỗi túi nặng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5829" y="2556316"/>
            <a:ext cx="340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Đổi: 2 kg rưỡi = 2kg 500g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2500g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Mỗi túi có số gam thịt là: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2500 : 5 = 500 gam</a:t>
            </a:r>
          </a:p>
        </p:txBody>
      </p:sp>
    </p:spTree>
    <p:extLst>
      <p:ext uri="{BB962C8B-B14F-4D97-AF65-F5344CB8AC3E}">
        <p14:creationId xmlns:p14="http://schemas.microsoft.com/office/powerpoint/2010/main" val="2215252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47/2d/4a/472d4aa09871bde3f306465b92e504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967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0"/>
          <p:cNvSpPr>
            <a:spLocks noChangeArrowheads="1" noChangeShapeType="1" noTextEdit="1"/>
          </p:cNvSpPr>
          <p:nvPr/>
        </p:nvSpPr>
        <p:spPr bwMode="auto">
          <a:xfrm>
            <a:off x="262944" y="163903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Yêu cầu cần đạt:</a:t>
            </a:r>
            <a:endParaRPr lang="en-US" sz="1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7" name="WordArt 21"/>
          <p:cNvSpPr>
            <a:spLocks noChangeArrowheads="1" noChangeShapeType="1" noTextEdit="1"/>
          </p:cNvSpPr>
          <p:nvPr/>
        </p:nvSpPr>
        <p:spPr bwMode="auto">
          <a:xfrm>
            <a:off x="2095500" y="2928938"/>
            <a:ext cx="8343900" cy="370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A picture containing toy, clipart, doll, vector graphics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8" y="3508487"/>
            <a:ext cx="19129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1981623" y="1143770"/>
            <a:ext cx="7497227" cy="2110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latin typeface="+mj-lt"/>
              </a:rPr>
              <a:t>1. Nắm được tên gọi và cách viết tắt của các đơn vị </a:t>
            </a:r>
            <a:r>
              <a:rPr lang="vi-VN" sz="2400" b="1">
                <a:latin typeface="+mj-lt"/>
              </a:rPr>
              <a:t>đo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đề- ca- gam, héc –tô- gam</a:t>
            </a:r>
            <a:r>
              <a:rPr lang="en-US" sz="2400" b="1">
                <a:latin typeface="+mj-lt"/>
              </a:rPr>
              <a:t>.</a:t>
            </a:r>
            <a:r>
              <a:rPr lang="vi-VN" sz="2400" b="1" dirty="0">
                <a:latin typeface="+mj-lt"/>
              </a:rPr>
              <a:t/>
            </a:r>
            <a:br>
              <a:rPr lang="vi-VN" sz="2400" b="1" dirty="0">
                <a:latin typeface="+mj-lt"/>
              </a:rPr>
            </a:br>
            <a:r>
              <a:rPr lang="vi-VN" sz="2400" b="1" dirty="0">
                <a:latin typeface="+mj-lt"/>
              </a:rPr>
              <a:t>   Nắm được thứ tự của các đơn vị đo khối lượng trong bảng đơn vị đo khối lượng.</a:t>
            </a:r>
            <a:endParaRPr 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400377" y="3540237"/>
            <a:ext cx="6078473" cy="111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 được mỗi đơn vị đo khối lượng đều gấp 10 lần đơn vị bé hơn liền kề nó.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4427848" y="4857548"/>
            <a:ext cx="5051002" cy="129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bảng đơn vị đo khối lượng vào thực tế.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297355"/>
            <a:ext cx="381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15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4800" b="1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6280"/>
            <a:ext cx="6231465" cy="61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1"/>
          <p:cNvSpPr>
            <a:spLocks noGrp="1"/>
          </p:cNvSpPr>
          <p:nvPr>
            <p:ph type="ctrTitle" idx="4294967295"/>
          </p:nvPr>
        </p:nvSpPr>
        <p:spPr>
          <a:xfrm>
            <a:off x="7133465" y="131764"/>
            <a:ext cx="4775200" cy="6324600"/>
          </a:xfrm>
        </p:spPr>
        <p:txBody>
          <a:bodyPr/>
          <a:lstStyle/>
          <a:p>
            <a:pPr eaLnBrk="1" hangingPunct="1"/>
            <a:r>
              <a:rPr lang="vi-VN" alt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5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chơi</a:t>
            </a:r>
            <a:b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00CC"/>
                </a:solidFill>
              </a:rPr>
              <a:t/>
            </a:r>
            <a:br>
              <a:rPr lang="en-US" altLang="en-US" sz="5400" b="1" dirty="0">
                <a:solidFill>
                  <a:srgbClr val="0000CC"/>
                </a:solidFill>
              </a:rPr>
            </a:br>
            <a:r>
              <a:rPr lang="vi-VN" altLang="en-US" sz="5400" b="1">
                <a:solidFill>
                  <a:srgbClr val="0000CC"/>
                </a:solidFill>
              </a:rPr>
              <a:t>          </a:t>
            </a:r>
            <a:r>
              <a:rPr lang="en-US" altLang="en-US" sz="5400" b="1" dirty="0">
                <a:solidFill>
                  <a:srgbClr val="0000CC"/>
                </a:solidFill>
              </a:rPr>
              <a:t/>
            </a:r>
            <a:br>
              <a:rPr lang="en-US" altLang="en-US" sz="5400" b="1" dirty="0">
                <a:solidFill>
                  <a:srgbClr val="0000CC"/>
                </a:solidFill>
              </a:rPr>
            </a:br>
            <a:r>
              <a:rPr lang="vi-VN" altLang="en-US" sz="5400" b="1" dirty="0">
                <a:solidFill>
                  <a:srgbClr val="0000CC"/>
                </a:solidFill>
              </a:rPr>
              <a:t>     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ohu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57200"/>
            <a:ext cx="291253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2743201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3429001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k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68" y="2467768"/>
            <a:ext cx="74083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33" y="1752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k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914400"/>
            <a:ext cx="791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17" y="3110754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3" y="533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k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52600"/>
            <a:ext cx="8593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 descr="k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828800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 descr="k 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96901"/>
            <a:ext cx="1016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54194" y="2476500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7" name="Rectangle 16"/>
          <p:cNvSpPr/>
          <p:nvPr/>
        </p:nvSpPr>
        <p:spPr>
          <a:xfrm>
            <a:off x="9138865" y="2438401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8" name="Rectangle 17"/>
          <p:cNvSpPr/>
          <p:nvPr/>
        </p:nvSpPr>
        <p:spPr>
          <a:xfrm>
            <a:off x="9967388" y="2438401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8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7924800" y="1219200"/>
            <a:ext cx="3556000" cy="2133600"/>
          </a:xfrm>
          <a:prstGeom prst="wedgeEllipseCallout">
            <a:avLst>
              <a:gd name="adj1" fmla="val 24167"/>
              <a:gd name="adj2" fmla="val 6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tui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??????</a:t>
            </a:r>
          </a:p>
        </p:txBody>
      </p:sp>
      <p:pic>
        <p:nvPicPr>
          <p:cNvPr id="71683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8138"/>
            <a:ext cx="6604000" cy="6519862"/>
          </a:xfrm>
        </p:spPr>
      </p:pic>
      <p:pic>
        <p:nvPicPr>
          <p:cNvPr id="71684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797300"/>
            <a:ext cx="211666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5052811" y="5006975"/>
            <a:ext cx="2540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ohu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57200"/>
            <a:ext cx="291253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9812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9" name="Rectangle 18"/>
          <p:cNvSpPr/>
          <p:nvPr/>
        </p:nvSpPr>
        <p:spPr>
          <a:xfrm>
            <a:off x="1117600" y="2667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2" name="Rectangle 21"/>
          <p:cNvSpPr/>
          <p:nvPr/>
        </p:nvSpPr>
        <p:spPr>
          <a:xfrm>
            <a:off x="2336800" y="3810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3" name="Rectangle 22"/>
          <p:cNvSpPr/>
          <p:nvPr/>
        </p:nvSpPr>
        <p:spPr>
          <a:xfrm>
            <a:off x="3149600" y="2971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4" name="Rectangle 23"/>
          <p:cNvSpPr/>
          <p:nvPr/>
        </p:nvSpPr>
        <p:spPr>
          <a:xfrm>
            <a:off x="4775200" y="28956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5" name="Rectangle 24"/>
          <p:cNvSpPr/>
          <p:nvPr/>
        </p:nvSpPr>
        <p:spPr>
          <a:xfrm>
            <a:off x="1320800" y="13716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2540000" y="2209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64000" y="2286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2032000" y="685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251200" y="1447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32" name="Oval Callout 31"/>
          <p:cNvSpPr/>
          <p:nvPr/>
        </p:nvSpPr>
        <p:spPr>
          <a:xfrm>
            <a:off x="6224789" y="3086100"/>
            <a:ext cx="2543387" cy="1752600"/>
          </a:xfrm>
          <a:prstGeom prst="wedgeEllipseCallout">
            <a:avLst>
              <a:gd name="adj1" fmla="val -16739"/>
              <a:gd name="adj2" fmla="val 64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97222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1523 4.81481E-6 C 0.02213 4.81481E-6 0.0306 0.17708 0.0306 0.32129 L 0.0306 0.6430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8636000" y="2057400"/>
            <a:ext cx="2658533" cy="1371600"/>
          </a:xfrm>
          <a:prstGeom prst="wedgeEllipseCallout">
            <a:avLst>
              <a:gd name="adj1" fmla="val 12917"/>
              <a:gd name="adj2" fmla="val 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những quả được đánh dấu</a:t>
            </a:r>
          </a:p>
        </p:txBody>
      </p:sp>
      <p:pic>
        <p:nvPicPr>
          <p:cNvPr id="72707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3" y="338138"/>
            <a:ext cx="6604000" cy="6519862"/>
          </a:xfrm>
        </p:spPr>
      </p:pic>
      <p:pic>
        <p:nvPicPr>
          <p:cNvPr id="72708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3" y="3797300"/>
            <a:ext cx="211666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25600" y="22098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1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438400" y="3124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556000" y="35814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3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572000" y="28956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04000" y="28956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5" name="Rectangle 24"/>
          <p:cNvSpPr/>
          <p:nvPr/>
        </p:nvSpPr>
        <p:spPr>
          <a:xfrm>
            <a:off x="2133600" y="1219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6" name="Rectangle 25"/>
          <p:cNvSpPr/>
          <p:nvPr/>
        </p:nvSpPr>
        <p:spPr>
          <a:xfrm>
            <a:off x="3869383" y="1981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7" name="Rectangle 26"/>
          <p:cNvSpPr/>
          <p:nvPr/>
        </p:nvSpPr>
        <p:spPr>
          <a:xfrm>
            <a:off x="5892800" y="20574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8" name="Rectangle 27"/>
          <p:cNvSpPr/>
          <p:nvPr/>
        </p:nvSpPr>
        <p:spPr>
          <a:xfrm>
            <a:off x="3268133" y="6858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9" name="Rectangle 28"/>
          <p:cNvSpPr/>
          <p:nvPr/>
        </p:nvSpPr>
        <p:spPr>
          <a:xfrm>
            <a:off x="5181600" y="457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3695290" y="4761809"/>
            <a:ext cx="2876420" cy="20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va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121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va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53">
            <a:off x="2311400" y="3305176"/>
            <a:ext cx="1270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3" descr="van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6546">
            <a:off x="3526368" y="3373438"/>
            <a:ext cx="1047750" cy="11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va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48000"/>
            <a:ext cx="121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104585" y="4168776"/>
            <a:ext cx="2307457" cy="1214594"/>
          </a:xfrm>
          <a:prstGeom prst="wedgeEllipseCallout">
            <a:avLst>
              <a:gd name="adj1" fmla="val -56516"/>
              <a:gd name="adj2" fmla="val -65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ơn!</a:t>
            </a:r>
          </a:p>
        </p:txBody>
      </p:sp>
      <p:sp>
        <p:nvSpPr>
          <p:cNvPr id="32" name="Oval Callout 31">
            <a:hlinkClick r:id="rId13" action="ppaction://hlinksldjump"/>
          </p:cNvPr>
          <p:cNvSpPr/>
          <p:nvPr/>
        </p:nvSpPr>
        <p:spPr>
          <a:xfrm>
            <a:off x="8635999" y="2057400"/>
            <a:ext cx="2658533" cy="1371600"/>
          </a:xfrm>
          <a:prstGeom prst="wedgeEllipseCallout">
            <a:avLst>
              <a:gd name="adj1" fmla="val 12917"/>
              <a:gd name="adj2" fmla="val 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</a:t>
            </a:r>
          </a:p>
        </p:txBody>
      </p:sp>
    </p:spTree>
    <p:extLst>
      <p:ext uri="{BB962C8B-B14F-4D97-AF65-F5344CB8AC3E}">
        <p14:creationId xmlns:p14="http://schemas.microsoft.com/office/powerpoint/2010/main" val="142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9726 -0.509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7.9556E-7 L -0.05833 0.54394 " pathEditMode="relative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5 -0.35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25 0.37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5 -0.288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1484 0.321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5 -0.399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1159 0.429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 -0.399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444 -0.520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9166 -0.5328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5 -0.688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0833 -0.7659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-0.05768 -0.04028 -0.1151 -0.08102 -0.16054 -0.12176 C -0.20612 -0.16273 -0.24388 -0.19467 -0.2733 -0.2456 C -0.3026 -0.29676 -0.32044 -0.36828 -0.33658 -0.42778 C -0.35273 -0.48703 -0.36666 -0.55602 -0.37044 -0.60208 C -0.37435 -0.64791 -0.36927 -0.68078 -0.35924 -0.70324 C -0.34908 -0.72569 -0.32799 -0.72963 -0.30989 -0.73703 C -0.29179 -0.74444 -0.27187 -0.75555 -0.25065 -0.74838 C -0.22955 -0.7412 -0.19583 -0.7037 -0.1832 -0.69398 C -0.17044 -0.68426 -0.17252 -0.68727 -0.17461 -0.69028 " pathEditMode="relative" rAng="0" ptsTypes="AAAAAAAA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5" y="3810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…  kg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46516"/>
              <a:gd name="adj2" fmla="val -869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70kg</a:t>
            </a:r>
            <a:endParaRPr lang="en-US" sz="8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886226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7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51785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</a:t>
            </a:r>
            <a:r>
              <a:rPr lang="vi-VN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51785" y="2819400"/>
            <a:ext cx="6908800" cy="3276599"/>
          </a:xfrm>
          <a:prstGeom prst="wedgeEllipseCallout">
            <a:avLst>
              <a:gd name="adj1" fmla="val 46857"/>
              <a:gd name="adj2" fmla="val -863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9000kg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713509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701</Words>
  <Application>Microsoft Office PowerPoint</Application>
  <PresentationFormat>Custom</PresentationFormat>
  <Paragraphs>164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第一PPT，www.1ppt.com</vt:lpstr>
      <vt:lpstr>1_Office Theme</vt:lpstr>
      <vt:lpstr>TOÁN BẢNG ĐƠN VỊ ĐO KHỐI LƯỢNG</vt:lpstr>
      <vt:lpstr>PowerPoint Presentation</vt:lpstr>
      <vt:lpstr>PowerPoint Presentation</vt:lpstr>
      <vt:lpstr>PowerPoint Presentation</vt:lpstr>
      <vt:lpstr>      Trò chơi                    Ăn khế      trả vàng</vt:lpstr>
      <vt:lpstr>PowerPoint Presentation</vt:lpstr>
      <vt:lpstr>PowerPoint Presentation</vt:lpstr>
      <vt:lpstr>Câu 1:</vt:lpstr>
      <vt:lpstr>Câu 2:</vt:lpstr>
      <vt:lpstr>Câu 3:</vt:lpstr>
      <vt:lpstr>Câu 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61</cp:revision>
  <dcterms:created xsi:type="dcterms:W3CDTF">2019-08-18T16:34:35Z</dcterms:created>
  <dcterms:modified xsi:type="dcterms:W3CDTF">2021-09-23T10:15:24Z</dcterms:modified>
</cp:coreProperties>
</file>