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3.wav" ContentType="audio/x-wav"/>
  <Override PartName="/ppt/media/audio4.wav" ContentType="audio/x-wav"/>
  <Override PartName="/ppt/media/audio5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0" r:id="rId2"/>
    <p:sldId id="265" r:id="rId3"/>
    <p:sldId id="266" r:id="rId4"/>
    <p:sldId id="267" r:id="rId5"/>
    <p:sldId id="268" r:id="rId6"/>
    <p:sldId id="269" r:id="rId7"/>
    <p:sldId id="270" r:id="rId8"/>
    <p:sldId id="257" r:id="rId9"/>
    <p:sldId id="258" r:id="rId10"/>
    <p:sldId id="271" r:id="rId11"/>
    <p:sldId id="273" r:id="rId12"/>
    <p:sldId id="259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294" r:id="rId23"/>
    <p:sldId id="260" r:id="rId24"/>
    <p:sldId id="289" r:id="rId25"/>
    <p:sldId id="286" r:id="rId26"/>
    <p:sldId id="287" r:id="rId27"/>
    <p:sldId id="292" r:id="rId28"/>
    <p:sldId id="288" r:id="rId29"/>
    <p:sldId id="29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9BF2C-9D4C-4F03-9C3B-441FEFF9482B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63AAE-0520-43C5-A39B-CBBBFAEA0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9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11B78-7CDD-4A35-A70E-1A2C99E03F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8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78D73-4F0A-4DD1-B459-5C5D01BC57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6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8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8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7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0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4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2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7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7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3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0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AD20-A8D2-4B58-B20B-0E1A4F21BA1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2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2AD20-A8D2-4B58-B20B-0E1A4F21BA16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0566B-79FC-438F-8D98-ED893CAB0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3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1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18.xml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12" Type="http://schemas.openxmlformats.org/officeDocument/2006/relationships/slide" Target="slide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slide" Target="slide17.xml"/><Relationship Id="rId5" Type="http://schemas.openxmlformats.org/officeDocument/2006/relationships/image" Target="../media/image25.png"/><Relationship Id="rId15" Type="http://schemas.openxmlformats.org/officeDocument/2006/relationships/slide" Target="slide20.xml"/><Relationship Id="rId10" Type="http://schemas.openxmlformats.org/officeDocument/2006/relationships/slide" Target="slide16.xml"/><Relationship Id="rId4" Type="http://schemas.openxmlformats.org/officeDocument/2006/relationships/image" Target="../media/image24.jpg"/><Relationship Id="rId9" Type="http://schemas.openxmlformats.org/officeDocument/2006/relationships/image" Target="../media/image28.png"/><Relationship Id="rId1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5.wav"/><Relationship Id="rId7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5.wav"/><Relationship Id="rId7" Type="http://schemas.openxmlformats.org/officeDocument/2006/relationships/slide" Target="slide1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5.wav"/><Relationship Id="rId7" Type="http://schemas.openxmlformats.org/officeDocument/2006/relationships/slide" Target="slide1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5.wav"/><Relationship Id="rId7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3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slide" Target="slide2.xml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935632">
            <a:off x="3382434" y="4409977"/>
            <a:ext cx="56784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ln/>
                <a:solidFill>
                  <a:srgbClr val="FFFF00"/>
                </a:solidFill>
                <a:latin typeface="Bauhaus 93" panose="04030905020B02020C02" pitchFamily="82" charset="0"/>
                <a:cs typeface="Times New Roman" panose="02020603050405020304" pitchFamily="18" charset="0"/>
              </a:rPr>
              <a:t>Môn</a:t>
            </a:r>
            <a:r>
              <a:rPr lang="en-US" sz="8000" b="1" dirty="0">
                <a:ln/>
                <a:solidFill>
                  <a:srgbClr val="FFFF00"/>
                </a:solidFill>
                <a:latin typeface="Bauhaus 93" panose="04030905020B02020C02" pitchFamily="82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/>
                <a:solidFill>
                  <a:srgbClr val="FFFF00"/>
                </a:solidFill>
                <a:latin typeface="Bauhaus 93" panose="04030905020B02020C02" pitchFamily="82" charset="0"/>
                <a:cs typeface="Times New Roman" panose="02020603050405020304" pitchFamily="18" charset="0"/>
              </a:rPr>
              <a:t>Toán</a:t>
            </a:r>
            <a:r>
              <a:rPr lang="en-US" sz="8000" b="1" dirty="0">
                <a:ln/>
                <a:solidFill>
                  <a:srgbClr val="FFFF00"/>
                </a:solidFill>
                <a:latin typeface="Bauhaus 93" panose="04030905020B02020C02" pitchFamily="82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57707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4417" y="1997764"/>
            <a:ext cx="90346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BT 2 </a:t>
            </a:r>
            <a:r>
              <a:rPr lang="en-US" sz="8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1963" y="2193579"/>
            <a:ext cx="95471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8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174" y="1855025"/>
            <a:ext cx="97846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6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6517" y="2193579"/>
            <a:ext cx="10471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7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434" y="282232"/>
            <a:ext cx="789056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3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3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AutoNum type="alphaLcParenR"/>
            </a:pP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+ 3  x n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</a:p>
          <a:p>
            <a:pPr marL="342900" indent="-342900">
              <a:buAutoNum type="alphaLcParenR"/>
            </a:pPr>
            <a:endParaRPr lang="en-US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endParaRPr lang="en-US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035" y="1639597"/>
            <a:ext cx="6662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= 7 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+ 3  x n = 35 + 3 x 7 </a:t>
            </a:r>
          </a:p>
          <a:p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 + 21 = 56 </a:t>
            </a: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7317" y="1687974"/>
            <a:ext cx="5512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= 9 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168 – m x 5 </a:t>
            </a:r>
          </a:p>
          <a:p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168 – 9 x 5 = 168 – 45 = 123</a:t>
            </a: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502" y="4165199"/>
            <a:ext cx="541526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34 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237 – (66 + x)</a:t>
            </a:r>
          </a:p>
          <a:p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237 – (66 + 34) = 237 – 100 </a:t>
            </a:r>
          </a:p>
          <a:p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137</a:t>
            </a:r>
          </a:p>
          <a:p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4569" y="4079355"/>
            <a:ext cx="460166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9 </a:t>
            </a:r>
            <a:r>
              <a:rPr lang="en-US" sz="33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 x (18:y)</a:t>
            </a:r>
          </a:p>
          <a:p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37 x (18 : 9) 		</a:t>
            </a:r>
          </a:p>
          <a:p>
            <a:r>
              <a:rPr lang="en-US" sz="3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37 x 2 = 74</a:t>
            </a:r>
            <a:endParaRPr lang="en-US" sz="3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32577" y="980929"/>
            <a:ext cx="452559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168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 x 5 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= 9</a:t>
            </a:r>
          </a:p>
        </p:txBody>
      </p:sp>
      <p:sp>
        <p:nvSpPr>
          <p:cNvPr id="8" name="Rectangle 7"/>
          <p:cNvSpPr/>
          <p:nvPr/>
        </p:nvSpPr>
        <p:spPr>
          <a:xfrm>
            <a:off x="7179064" y="3300392"/>
            <a:ext cx="447911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 37 x (18 : y)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9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502" y="3338666"/>
            <a:ext cx="489428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237 – (66 + x)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34</a:t>
            </a:r>
          </a:p>
        </p:txBody>
      </p:sp>
    </p:spTree>
    <p:extLst>
      <p:ext uri="{BB962C8B-B14F-4D97-AF65-F5344CB8AC3E}">
        <p14:creationId xmlns:p14="http://schemas.microsoft.com/office/powerpoint/2010/main" val="419265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695" y="34876"/>
            <a:ext cx="11189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(Theo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032514"/>
              </p:ext>
            </p:extLst>
          </p:nvPr>
        </p:nvGraphicFramePr>
        <p:xfrm>
          <a:off x="2602397" y="958206"/>
          <a:ext cx="9272103" cy="5800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07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07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907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46659"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4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4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48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trị của biểu thức</a:t>
                      </a:r>
                      <a:endPara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7191"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x c</a:t>
                      </a:r>
                      <a:endParaRPr lang="en-US" sz="4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7191"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+ 3 x c</a:t>
                      </a:r>
                      <a:endPara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7191"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(92 – c) + 81</a:t>
                      </a:r>
                      <a:endPara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97191"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x c + 32</a:t>
                      </a:r>
                      <a:endParaRPr lang="en-US" sz="4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7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4432229" y="2009302"/>
            <a:ext cx="2265966" cy="2912425"/>
            <a:chOff x="473051" y="4548249"/>
            <a:chExt cx="1634866" cy="1630483"/>
          </a:xfrm>
        </p:grpSpPr>
        <p:pic>
          <p:nvPicPr>
            <p:cNvPr id="1028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ángulo redondeado 4">
            <a:hlinkClick r:id="rId5" action="ppaction://hlinksldjump"/>
          </p:cNvPr>
          <p:cNvSpPr/>
          <p:nvPr/>
        </p:nvSpPr>
        <p:spPr>
          <a:xfrm>
            <a:off x="7168306" y="2500474"/>
            <a:ext cx="2813894" cy="14395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Bắt đầu</a:t>
            </a:r>
            <a:endParaRPr lang="es-CL" sz="5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060" y="304800"/>
            <a:ext cx="170034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60504" y="300770"/>
            <a:ext cx="8217632" cy="1446550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GIẢI CỨU </a:t>
            </a:r>
          </a:p>
          <a:p>
            <a:pPr algn="ctr"/>
            <a:r>
              <a:rPr lang="vi-VN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NGƯỜI NGOÀI HÀNH TINH</a:t>
            </a:r>
            <a:endParaRPr lang="en-US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50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03580" y="1233825"/>
            <a:ext cx="75344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dirty="0">
                <a:ln w="0"/>
                <a:latin typeface="+mj-lt"/>
              </a:rPr>
              <a:t>Người bạn L</a:t>
            </a:r>
            <a:r>
              <a:rPr lang="en-US" sz="4400" b="1" dirty="0" err="1">
                <a:ln w="0"/>
                <a:latin typeface="+mj-lt"/>
              </a:rPr>
              <a:t>una</a:t>
            </a:r>
            <a:r>
              <a:rPr lang="vi-VN" sz="4400" b="1" dirty="0">
                <a:ln w="0"/>
                <a:latin typeface="+mj-lt"/>
              </a:rPr>
              <a:t> ở hành tinh xa xôi đã đi lạc đến Trái Đất. </a:t>
            </a:r>
            <a:endParaRPr lang="en-US" sz="4400" b="1" dirty="0" smtClean="0">
              <a:ln w="0"/>
              <a:latin typeface="+mj-lt"/>
            </a:endParaRPr>
          </a:p>
          <a:p>
            <a:pPr algn="just"/>
            <a:r>
              <a:rPr lang="vi-VN" sz="4400" b="1" dirty="0" smtClean="0">
                <a:ln w="0"/>
                <a:latin typeface="+mj-lt"/>
              </a:rPr>
              <a:t>Hãy </a:t>
            </a:r>
            <a:r>
              <a:rPr lang="vi-VN" sz="4400" b="1" dirty="0">
                <a:ln w="0"/>
                <a:latin typeface="+mj-lt"/>
              </a:rPr>
              <a:t>cùng L</a:t>
            </a:r>
            <a:r>
              <a:rPr lang="en-US" sz="4400" b="1" dirty="0" err="1">
                <a:ln w="0"/>
                <a:latin typeface="+mj-lt"/>
              </a:rPr>
              <a:t>una</a:t>
            </a:r>
            <a:r>
              <a:rPr lang="vi-VN" sz="4400" b="1" dirty="0">
                <a:ln w="0"/>
                <a:latin typeface="+mj-lt"/>
              </a:rPr>
              <a:t> đi qua các hành tinh và trả lời các câu hỏi để đưa cậu ấy về nhà </a:t>
            </a:r>
            <a:r>
              <a:rPr lang="vi-VN" sz="4400" b="1" dirty="0" smtClean="0">
                <a:ln w="0"/>
                <a:latin typeface="+mj-lt"/>
              </a:rPr>
              <a:t>nhé</a:t>
            </a:r>
            <a:r>
              <a:rPr lang="en-US" sz="4400" b="1" dirty="0">
                <a:ln w="0"/>
                <a:latin typeface="+mj-lt"/>
              </a:rPr>
              <a:t>!</a:t>
            </a:r>
            <a:endParaRPr lang="es-CL" sz="4400" b="1" dirty="0">
              <a:ln w="0"/>
              <a:latin typeface="+mj-lt"/>
            </a:endParaRPr>
          </a:p>
        </p:txBody>
      </p:sp>
      <p:pic>
        <p:nvPicPr>
          <p:cNvPr id="6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482" y="4362692"/>
            <a:ext cx="1333593" cy="23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>
            <a:hlinkClick r:id="rId4" action="ppaction://hlinksldjump"/>
          </p:cNvPr>
          <p:cNvSpPr/>
          <p:nvPr/>
        </p:nvSpPr>
        <p:spPr>
          <a:xfrm>
            <a:off x="8953500" y="5207000"/>
            <a:ext cx="2984500" cy="1334816"/>
          </a:xfrm>
          <a:prstGeom prst="roundRect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THÔI !!!</a:t>
            </a:r>
            <a:endParaRPr lang="es-CL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6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1988234" y="4659680"/>
            <a:ext cx="1055285" cy="1472831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Resultado de imagen para PLANETA 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34" y="971696"/>
            <a:ext cx="1288109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81" y="761507"/>
            <a:ext cx="1537556" cy="1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37" y="4301909"/>
            <a:ext cx="170034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929" y="687346"/>
            <a:ext cx="1365777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ipse 6">
            <a:hlinkClick r:id="rId10" action="ppaction://hlinksldjump"/>
          </p:cNvPr>
          <p:cNvSpPr/>
          <p:nvPr/>
        </p:nvSpPr>
        <p:spPr>
          <a:xfrm>
            <a:off x="2398727" y="1295401"/>
            <a:ext cx="467121" cy="644037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1</a:t>
            </a:r>
            <a:endParaRPr lang="es-CL" sz="2800" b="1" dirty="0"/>
          </a:p>
        </p:txBody>
      </p:sp>
      <p:sp>
        <p:nvSpPr>
          <p:cNvPr id="15" name="Elipse 12">
            <a:hlinkClick r:id="rId11" action="ppaction://hlinksldjump"/>
          </p:cNvPr>
          <p:cNvSpPr/>
          <p:nvPr/>
        </p:nvSpPr>
        <p:spPr>
          <a:xfrm>
            <a:off x="5499757" y="1297287"/>
            <a:ext cx="481819" cy="644037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2</a:t>
            </a:r>
            <a:endParaRPr lang="es-CL" sz="2800" b="1" dirty="0"/>
          </a:p>
        </p:txBody>
      </p:sp>
      <p:sp>
        <p:nvSpPr>
          <p:cNvPr id="16" name="Elipse 10">
            <a:hlinkClick r:id="rId12" action="ppaction://hlinksldjump"/>
          </p:cNvPr>
          <p:cNvSpPr/>
          <p:nvPr/>
        </p:nvSpPr>
        <p:spPr>
          <a:xfrm>
            <a:off x="7119287" y="4892003"/>
            <a:ext cx="498240" cy="691661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3</a:t>
            </a:r>
            <a:endParaRPr lang="es-CL" sz="2800" b="1" dirty="0"/>
          </a:p>
        </p:txBody>
      </p:sp>
      <p:sp>
        <p:nvSpPr>
          <p:cNvPr id="17" name="Elipse 11">
            <a:hlinkClick r:id="rId13" action="ppaction://hlinksldjump"/>
          </p:cNvPr>
          <p:cNvSpPr/>
          <p:nvPr/>
        </p:nvSpPr>
        <p:spPr>
          <a:xfrm>
            <a:off x="9059852" y="1022825"/>
            <a:ext cx="499930" cy="694817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4</a:t>
            </a:r>
            <a:endParaRPr lang="es-CL" sz="2800" b="1" dirty="0"/>
          </a:p>
        </p:txBody>
      </p:sp>
      <p:pic>
        <p:nvPicPr>
          <p:cNvPr id="13" name="PLANETA 4" descr="Resultado de imagen para PLANETA 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6324600"/>
            <a:ext cx="388948" cy="38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hlinkClick r:id="rId15" action="ppaction://hlinksldjump"/>
          </p:cNvPr>
          <p:cNvSpPr txBox="1"/>
          <p:nvPr/>
        </p:nvSpPr>
        <p:spPr>
          <a:xfrm>
            <a:off x="3517899" y="6132511"/>
            <a:ext cx="271780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!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22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00195 -0.350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-0.48588 L 0.06719 -0.48565 C 0.07747 -0.48542 0.08789 -0.48519 0.09818 -0.48403 C 0.10039 -0.4838 0.10247 -0.48287 0.10469 -0.48218 C 0.10612 -0.48172 0.10742 -0.48033 0.10885 -0.48033 L 0.23854 -0.47825 C 0.24102 -0.47894 0.24987 -0.48102 0.25247 -0.48218 C 0.25365 -0.48264 0.25456 -0.4838 0.25573 -0.48403 C 0.2582 -0.4845 0.26068 -0.48403 0.26328 -0.48403 " pathEditMode="relative" rAng="0" ptsTypes="AAAAAAA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2 -0.44977 L 0.39622 -0.44954 C 0.39753 -0.44491 0.39896 -0.43959 0.40039 -0.43473 C 0.40104 -0.43264 0.40195 -0.43102 0.4026 -0.42894 C 0.40313 -0.42709 0.40313 -0.425 0.40365 -0.42315 C 0.40495 -0.41922 0.40651 -0.41551 0.40794 -0.41181 L 0.41003 -0.40602 C 0.41276 -0.39167 0.40911 -0.4095 0.41328 -0.39468 C 0.4138 -0.39283 0.4138 -0.39075 0.41432 -0.38889 C 0.41563 -0.38496 0.41719 -0.38125 0.41862 -0.37755 L 0.4207 -0.37176 L 0.42292 -0.36598 C 0.42539 -0.35278 0.42214 -0.36922 0.42617 -0.35278 C 0.42656 -0.35093 0.42669 -0.34885 0.42721 -0.347 C 0.42995 -0.33542 0.42839 -0.34329 0.43151 -0.3338 C 0.43229 -0.33125 0.43281 -0.32848 0.43359 -0.32616 C 0.43359 -0.32593 0.43893 -0.31181 0.43997 -0.30903 L 0.44219 -0.30325 C 0.44258 -0.30139 0.44271 -0.29931 0.44323 -0.29746 C 0.44453 -0.29352 0.44753 -0.28612 0.44753 -0.28588 C 0.44935 -0.27593 0.44792 -0.28195 0.45286 -0.26899 L 0.45495 -0.2632 L 0.45716 -0.25741 C 0.45964 -0.24399 0.45612 -0.26042 0.46146 -0.24607 C 0.46458 -0.23774 0.45898 -0.2382 0.4668 -0.22894 L 0.47005 -0.225 " pathEditMode="relative" rAng="0" ptsTypes="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3149 L 0.60938 -0.13125 C 0.61927 -0.15973 0.61016 -0.13658 0.61901 -0.1544 C 0.62018 -0.15695 0.62096 -0.15996 0.62214 -0.16204 C 0.62305 -0.16366 0.62448 -0.16436 0.62539 -0.16598 C 0.6293 -0.17269 0.62773 -0.17269 0.63073 -0.17917 C 0.63164 -0.18125 0.63294 -0.18287 0.63398 -0.18496 C 0.63516 -0.18727 0.63607 -0.19005 0.63711 -0.1926 C 0.63789 -0.19445 0.63841 -0.19653 0.63932 -0.19838 C 0.64128 -0.20232 0.64362 -0.20602 0.6457 -0.20973 L 0.64896 -0.21551 C 0.65 -0.22107 0.64987 -0.222 0.65221 -0.22686 C 0.65313 -0.22894 0.65443 -0.23056 0.65534 -0.23264 C 0.65625 -0.23426 0.65664 -0.23658 0.65755 -0.2382 C 0.66003 -0.24352 0.66185 -0.24561 0.66497 -0.24977 C 0.66758 -0.25672 0.66914 -0.26158 0.67357 -0.2669 L 0.67995 -0.27454 C 0.68503 -0.28635 0.6819 -0.27987 0.68958 -0.29352 C 0.69076 -0.29537 0.69219 -0.29676 0.69284 -0.29931 C 0.69688 -0.31343 0.69284 -0.30093 0.69818 -0.3125 C 0.70273 -0.32223 0.69766 -0.31505 0.70352 -0.32223 C 0.70625 -0.33658 0.70234 -0.31945 0.70781 -0.33172 C 0.70859 -0.33334 0.70833 -0.33565 0.70885 -0.33727 C 0.70977 -0.33959 0.7112 -0.34098 0.71211 -0.34306 C 0.71289 -0.34491 0.71341 -0.347 0.71432 -0.34885 C 0.71523 -0.35093 0.71654 -0.35255 0.71745 -0.35463 C 0.71836 -0.35625 0.71875 -0.35857 0.71966 -0.36019 C 0.72057 -0.36227 0.72188 -0.36389 0.72279 -0.36598 C 0.7237 -0.36783 0.72409 -0.37014 0.725 -0.37176 C 0.72591 -0.37338 0.72708 -0.37431 0.72826 -0.37547 C 0.72852 -0.37732 0.72852 -0.37963 0.7293 -0.38125 C 0.73281 -0.38912 0.73242 -0.38172 0.73242 -0.38681 " pathEditMode="relative" rAng="0" ptsTypes="AAAAAAAAAAAAAAAAAAAAAAAAAAAAAA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ovni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4"/>
          <a:stretch/>
        </p:blipFill>
        <p:spPr bwMode="auto">
          <a:xfrm>
            <a:off x="6277327" y="2834642"/>
            <a:ext cx="3533968" cy="313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481845" y="222976"/>
            <a:ext cx="700278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x c  </a:t>
            </a: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= 5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3208021" y="2286000"/>
            <a:ext cx="1087483" cy="1143000"/>
          </a:xfrm>
          <a:prstGeom prst="roundRect">
            <a:avLst/>
          </a:prstGeom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40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4904560" y="2286000"/>
            <a:ext cx="1087483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 smtClean="0"/>
              <a:t>13</a:t>
            </a:r>
            <a:endParaRPr lang="es-CL" sz="4400" b="1" dirty="0"/>
          </a:p>
        </p:txBody>
      </p:sp>
      <p:sp>
        <p:nvSpPr>
          <p:cNvPr id="14" name="MALO2"/>
          <p:cNvSpPr/>
          <p:nvPr/>
        </p:nvSpPr>
        <p:spPr>
          <a:xfrm>
            <a:off x="6601098" y="2286000"/>
            <a:ext cx="1087483" cy="1143000"/>
          </a:xfrm>
          <a:prstGeom prst="roundRect">
            <a:avLst/>
          </a:prstGeom>
          <a:solidFill>
            <a:srgbClr val="FFC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400</a:t>
            </a:r>
            <a:endParaRPr lang="es-CL" sz="4000" b="1" dirty="0"/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68" y="2054617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42" y="2075098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27" y="3429002"/>
            <a:ext cx="1688772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8343899" y="1423305"/>
            <a:ext cx="2897953" cy="2093445"/>
          </a:xfrm>
          <a:prstGeom prst="wedgeEllipseCallout">
            <a:avLst>
              <a:gd name="adj1" fmla="val -33455"/>
              <a:gd name="adj2" fmla="val 687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" name="MARCIANO2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75" y="2054618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MARCIANO2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681" y="2075098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>
            <a:hlinkClick r:id="rId8" action="ppaction://hlinksldjump"/>
          </p:cNvPr>
          <p:cNvSpPr/>
          <p:nvPr/>
        </p:nvSpPr>
        <p:spPr>
          <a:xfrm>
            <a:off x="8793480" y="114300"/>
            <a:ext cx="1684020" cy="104112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+mj-lt"/>
              </a:rPr>
              <a:t>NEXT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56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42656 0.0020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ovni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4"/>
          <a:stretch/>
        </p:blipFill>
        <p:spPr bwMode="auto">
          <a:xfrm>
            <a:off x="6807934" y="3429001"/>
            <a:ext cx="3598053" cy="318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698500" y="171051"/>
            <a:ext cx="8480335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s-CL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4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s-CL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4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CL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48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CL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4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s-CL" sz="4800" b="1" dirty="0" smtClean="0">
                <a:latin typeface="Times New Roman" pitchFamily="18" charset="0"/>
                <a:cs typeface="Times New Roman" pitchFamily="18" charset="0"/>
              </a:rPr>
              <a:t> 7 + 3 x c</a:t>
            </a:r>
          </a:p>
          <a:p>
            <a:pPr algn="ctr"/>
            <a:r>
              <a:rPr lang="es-CL" sz="4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s-CL" sz="4800" b="1" dirty="0" smtClean="0">
                <a:latin typeface="Times New Roman" pitchFamily="18" charset="0"/>
                <a:cs typeface="Times New Roman" pitchFamily="18" charset="0"/>
              </a:rPr>
              <a:t> c = 7 </a:t>
            </a:r>
            <a:r>
              <a:rPr lang="es-CL" sz="4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s-CL" sz="4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s-CL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7248798" y="2286000"/>
            <a:ext cx="1087483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 smtClean="0"/>
              <a:t>28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5552260" y="2286000"/>
            <a:ext cx="1087483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/>
              <a:t>147</a:t>
            </a:r>
            <a:endParaRPr lang="es-CL" sz="4000" b="1" dirty="0"/>
          </a:p>
        </p:txBody>
      </p:sp>
      <p:sp>
        <p:nvSpPr>
          <p:cNvPr id="14" name="MALO2"/>
          <p:cNvSpPr/>
          <p:nvPr/>
        </p:nvSpPr>
        <p:spPr>
          <a:xfrm>
            <a:off x="3855721" y="2286000"/>
            <a:ext cx="1087483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/>
              <a:t>10</a:t>
            </a:r>
          </a:p>
        </p:txBody>
      </p:sp>
      <p:pic>
        <p:nvPicPr>
          <p:cNvPr id="10" name="MARCIANO1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23" y="1867144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2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852" y="1894852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9364980" y="171051"/>
            <a:ext cx="2001520" cy="98437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NEXT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991601" y="2120900"/>
            <a:ext cx="2768599" cy="2126916"/>
          </a:xfrm>
          <a:prstGeom prst="wedgeEllipseCallout">
            <a:avLst>
              <a:gd name="adj1" fmla="val -33455"/>
              <a:gd name="adj2" fmla="val 687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48" y="3583747"/>
            <a:ext cx="1688772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MARCIANO2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852" y="1894851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MARCIANO2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039" y="1894850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44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49505 -0.0078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53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ovni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4"/>
          <a:stretch/>
        </p:blipFill>
        <p:spPr bwMode="auto">
          <a:xfrm>
            <a:off x="6807933" y="3352801"/>
            <a:ext cx="3684064" cy="326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75680" y="160664"/>
            <a:ext cx="9335048" cy="1569660"/>
          </a:xfrm>
          <a:prstGeom prst="rect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(92 – c) + 81</a:t>
            </a:r>
          </a:p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= 6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7053058" y="2555691"/>
            <a:ext cx="1087483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167</a:t>
            </a:r>
            <a:endParaRPr lang="es-CL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5552260" y="2555691"/>
            <a:ext cx="1087483" cy="1143000"/>
          </a:xfrm>
          <a:prstGeom prst="roundRect">
            <a:avLst/>
          </a:prstGeom>
          <a:solidFill>
            <a:srgbClr val="FFC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166</a:t>
            </a:r>
            <a:endParaRPr lang="es-CL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3855721" y="2519178"/>
            <a:ext cx="1087483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165</a:t>
            </a:r>
            <a:endParaRPr lang="es-CL" sz="4000" b="1" dirty="0"/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183" y="1944281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72" y="2069236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9540984" y="0"/>
            <a:ext cx="1876316" cy="115542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NEXT</a:t>
            </a:r>
            <a:endParaRPr lang="en-US" sz="3200" b="1" dirty="0">
              <a:latin typeface="+mj-lt"/>
            </a:endParaRPr>
          </a:p>
        </p:txBody>
      </p:sp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48" y="3583747"/>
            <a:ext cx="1688772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Callout 14"/>
          <p:cNvSpPr/>
          <p:nvPr/>
        </p:nvSpPr>
        <p:spPr>
          <a:xfrm>
            <a:off x="8839201" y="1952538"/>
            <a:ext cx="2933699" cy="2295278"/>
          </a:xfrm>
          <a:prstGeom prst="wedgeEllipseCallout">
            <a:avLst>
              <a:gd name="adj1" fmla="val -33455"/>
              <a:gd name="adj2" fmla="val 687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6" name="MARCIANO2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664" y="1944282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63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48255 0.0101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28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ovni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4"/>
          <a:stretch/>
        </p:blipFill>
        <p:spPr bwMode="auto">
          <a:xfrm>
            <a:off x="6863707" y="3702985"/>
            <a:ext cx="3492419" cy="30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92101" y="170097"/>
            <a:ext cx="8806726" cy="1446550"/>
          </a:xfrm>
          <a:prstGeom prst="rect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66 x c + 32</a:t>
            </a:r>
          </a:p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= 0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BUENO"/>
          <p:cNvSpPr/>
          <p:nvPr/>
        </p:nvSpPr>
        <p:spPr>
          <a:xfrm>
            <a:off x="3855721" y="2468880"/>
            <a:ext cx="1087483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32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5552260" y="2505393"/>
            <a:ext cx="1087483" cy="1143000"/>
          </a:xfrm>
          <a:prstGeom prst="roundRect">
            <a:avLst/>
          </a:prstGeom>
          <a:solidFill>
            <a:srgbClr val="FFC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98</a:t>
            </a:r>
            <a:endParaRPr lang="es-CL" sz="4400" b="1" dirty="0"/>
          </a:p>
        </p:txBody>
      </p:sp>
      <p:sp>
        <p:nvSpPr>
          <p:cNvPr id="14" name="MALO2"/>
          <p:cNvSpPr/>
          <p:nvPr/>
        </p:nvSpPr>
        <p:spPr>
          <a:xfrm>
            <a:off x="7248797" y="2505393"/>
            <a:ext cx="1087483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0</a:t>
            </a:r>
            <a:endParaRPr lang="es-CL" sz="4400" b="1" dirty="0"/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83" y="1981201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104" y="1862323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Callout 14"/>
          <p:cNvSpPr/>
          <p:nvPr/>
        </p:nvSpPr>
        <p:spPr>
          <a:xfrm>
            <a:off x="8915401" y="1862323"/>
            <a:ext cx="3047999" cy="2452488"/>
          </a:xfrm>
          <a:prstGeom prst="wedgeEllipseCallout">
            <a:avLst>
              <a:gd name="adj1" fmla="val -33455"/>
              <a:gd name="adj2" fmla="val 6875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48" y="3583747"/>
            <a:ext cx="1688772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>
            <a:hlinkClick r:id="rId8" action="ppaction://hlinksldjump"/>
          </p:cNvPr>
          <p:cNvSpPr/>
          <p:nvPr/>
        </p:nvSpPr>
        <p:spPr>
          <a:xfrm>
            <a:off x="9351556" y="170097"/>
            <a:ext cx="1849120" cy="1155428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+mj-lt"/>
              </a:rPr>
              <a:t>NEXT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334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43372 -0.005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8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9532" y="2454377"/>
            <a:ext cx="8129133" cy="6041923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952567" y="69191"/>
            <a:ext cx="6440129" cy="3725694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</a:p>
        </p:txBody>
      </p:sp>
      <p:sp>
        <p:nvSpPr>
          <p:cNvPr id="6" name="Oval 5"/>
          <p:cNvSpPr/>
          <p:nvPr/>
        </p:nvSpPr>
        <p:spPr>
          <a:xfrm flipH="1">
            <a:off x="4328160" y="3985569"/>
            <a:ext cx="216801" cy="21016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>
            <a:off x="4564626" y="3534513"/>
            <a:ext cx="361335" cy="28021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4099560" y="4360423"/>
            <a:ext cx="216801" cy="14011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 rot="21399701">
            <a:off x="9273347" y="4270494"/>
            <a:ext cx="2594586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2" y="5638264"/>
            <a:ext cx="1066800" cy="113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1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22" y="465481"/>
            <a:ext cx="6080659" cy="2780640"/>
          </a:xfrm>
          <a:prstGeom prst="rect">
            <a:avLst/>
          </a:prstGeom>
        </p:spPr>
      </p:pic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22" y="2925185"/>
            <a:ext cx="2038294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124" y="3125633"/>
            <a:ext cx="1383756" cy="248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7951316" y="358677"/>
            <a:ext cx="2265966" cy="2912425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708" y="3304042"/>
            <a:ext cx="818900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701" y="2925185"/>
            <a:ext cx="2038294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396943" y="358677"/>
            <a:ext cx="82037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Luna</a:t>
            </a:r>
            <a:r>
              <a:rPr lang="vi-VN" sz="4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đã trở về hành tinh </a:t>
            </a:r>
            <a:r>
              <a:rPr lang="vi-VN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vi-VN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bạn </a:t>
            </a:r>
            <a:r>
              <a:rPr lang="en-US" sz="44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4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4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lang="vi-VN" sz="4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giúp đỡ mình!</a:t>
            </a:r>
            <a:endParaRPr lang="es-CL" sz="44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8319" y="729827"/>
            <a:ext cx="97846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6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4990" y="980849"/>
            <a:ext cx="10471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7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2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810509"/>
              </p:ext>
            </p:extLst>
          </p:nvPr>
        </p:nvGraphicFramePr>
        <p:xfrm>
          <a:off x="241300" y="1803401"/>
          <a:ext cx="11645900" cy="460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9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41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798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7316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4400" b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trị của biểu thức</a:t>
                      </a:r>
                      <a:endParaRPr lang="en-US" sz="4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359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x c</a:t>
                      </a:r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4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3598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+ 3 x c</a:t>
                      </a:r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4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3598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(92 – c) + 81</a:t>
                      </a:r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  <a:endParaRPr lang="en-US" sz="4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359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x c + 32</a:t>
                      </a:r>
                      <a:endParaRPr lang="en-US" sz="3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56720" y="427335"/>
            <a:ext cx="10681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(HOÀN THÀNH VÀO SGK)</a:t>
            </a:r>
            <a:endParaRPr lang="en-US" sz="54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8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205" y="305352"/>
            <a:ext cx="88380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P, ta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a x 4</a:t>
            </a:r>
          </a:p>
          <a:p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 cm;      a = 5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    a = 8m</a:t>
            </a:r>
          </a:p>
        </p:txBody>
      </p:sp>
      <p:sp>
        <p:nvSpPr>
          <p:cNvPr id="3" name="Rectangle 2"/>
          <p:cNvSpPr/>
          <p:nvPr/>
        </p:nvSpPr>
        <p:spPr>
          <a:xfrm>
            <a:off x="9844157" y="454439"/>
            <a:ext cx="1855304" cy="1709531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9258301" y="622852"/>
            <a:ext cx="228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8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453" y="2131461"/>
            <a:ext cx="90346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4 </a:t>
            </a:r>
            <a:r>
              <a:rPr lang="en-US" sz="8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7649" y="1634779"/>
            <a:ext cx="95471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8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8473" y="1650725"/>
            <a:ext cx="97846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6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7649" y="1650725"/>
            <a:ext cx="10471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7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60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105" y="0"/>
            <a:ext cx="116013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  <a:p>
            <a:pPr marL="571500" indent="-571500"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= 3 cm,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x 4 = 12 (cm)</a:t>
            </a:r>
          </a:p>
          <a:p>
            <a:pPr marL="571500" indent="-571500"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= 5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= 8 m ….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4652" y="5302511"/>
            <a:ext cx="8100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5400" b="1" cap="none" spc="0" dirty="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5400" b="1" cap="none" spc="0" dirty="0">
              <a:ln w="0"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6408196" y="2565922"/>
            <a:ext cx="5435600" cy="2533389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0"/>
            <a:ext cx="9677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</a:p>
          <a:p>
            <a:pPr marL="571500" indent="-571500">
              <a:buFontTx/>
              <a:buChar char="-"/>
            </a:pP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3 cm,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4 = 12 (cm)</a:t>
            </a:r>
          </a:p>
          <a:p>
            <a:pPr marL="571500" indent="-571500">
              <a:buFontTx/>
              <a:buChar char="-"/>
            </a:pP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5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4 = 20 (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71500" indent="-571500">
              <a:buFontTx/>
              <a:buChar char="-"/>
            </a:pP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8 m,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4 = 32 (m)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6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7917" y="873317"/>
            <a:ext cx="101936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8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1463" y="1219564"/>
            <a:ext cx="95471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sz="8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8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  <a:endParaRPr lang="en-US" sz="8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71" y="584776"/>
            <a:ext cx="117965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9080" y="1415773"/>
            <a:ext cx="10471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7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8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900" y="3124200"/>
            <a:ext cx="949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8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8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945760"/>
            <a:ext cx="1028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7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7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7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7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7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7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7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7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7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7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6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8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02890" y="98286"/>
            <a:ext cx="10186219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a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7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2400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05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42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05600" y="2133601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524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81800" y="5867401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24600" y="5029200"/>
            <a:ext cx="1676400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56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28800" y="55626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910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839200" y="5486400"/>
            <a:ext cx="1066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8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3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2400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5600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05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561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24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144000" y="5791201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24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56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610600" y="5105400"/>
            <a:ext cx="1752600" cy="1752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991600" y="5638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00" y="54864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4008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0386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2116" y="147935"/>
            <a:ext cx="11729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+ 56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8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322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2400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05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524000" y="2590800"/>
            <a:ext cx="4114800" cy="373380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5791201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24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818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34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839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553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rồi</a:t>
            </a:r>
            <a:endParaRPr lang="en-US" dirty="0"/>
          </a:p>
        </p:txBody>
      </p:sp>
      <p:sp>
        <p:nvSpPr>
          <p:cNvPr id="26" name="Right Arrow 25">
            <a:hlinkClick r:id="" action="ppaction://noaction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53240" y="173531"/>
            <a:ext cx="104839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: b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6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99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-1066800"/>
            <a:ext cx="9144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8201" y="5486401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24600" y="4953000"/>
            <a:ext cx="1676400" cy="16764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3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056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24000" y="1295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0" y="2057400"/>
            <a:ext cx="4267200" cy="533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05600" y="1371600"/>
            <a:ext cx="39624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0" y="2133600"/>
            <a:ext cx="38100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1600200" y="2514600"/>
            <a:ext cx="4114800" cy="373380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09800" y="5867401"/>
            <a:ext cx="533400" cy="473671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000" y="4879732"/>
            <a:ext cx="1905000" cy="197826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8288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114800" y="54864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4770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915400" y="5562600"/>
            <a:ext cx="12192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5" action="ppaction://hlinksldjump"/>
          </p:cNvPr>
          <p:cNvSpPr/>
          <p:nvPr/>
        </p:nvSpPr>
        <p:spPr>
          <a:xfrm>
            <a:off x="10210800" y="6477000"/>
            <a:ext cx="457200" cy="3810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02201" y="250465"/>
            <a:ext cx="109279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– b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46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310" y="1854976"/>
            <a:ext cx="8967019" cy="6664676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162300" y="0"/>
            <a:ext cx="9029699" cy="390340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^^</a:t>
            </a:r>
          </a:p>
        </p:txBody>
      </p:sp>
      <p:sp>
        <p:nvSpPr>
          <p:cNvPr id="6" name="Oval 5"/>
          <p:cNvSpPr/>
          <p:nvPr/>
        </p:nvSpPr>
        <p:spPr>
          <a:xfrm>
            <a:off x="3925529" y="3903406"/>
            <a:ext cx="2286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06529" y="3446206"/>
            <a:ext cx="3810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96929" y="4284406"/>
            <a:ext cx="228600" cy="152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4569" y="870225"/>
            <a:ext cx="64273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</a:t>
            </a:r>
            <a:r>
              <a:rPr lang="en-US" sz="6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7)</a:t>
            </a:r>
          </a:p>
        </p:txBody>
      </p:sp>
    </p:spTree>
    <p:extLst>
      <p:ext uri="{BB962C8B-B14F-4D97-AF65-F5344CB8AC3E}">
        <p14:creationId xmlns:p14="http://schemas.microsoft.com/office/powerpoint/2010/main" val="19937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245" y="117693"/>
            <a:ext cx="992855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 + 3  x n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= 7</a:t>
            </a:r>
          </a:p>
          <a:p>
            <a:pPr marL="342900" indent="-342900">
              <a:buAutoNum type="alphaLcParenR"/>
            </a:pP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168 – m x 5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= 9</a:t>
            </a:r>
          </a:p>
          <a:p>
            <a:pPr marL="342900" indent="-342900">
              <a:buAutoNum type="alphaLcParenR"/>
            </a:pP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237 – (66 + x)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= 34</a:t>
            </a:r>
          </a:p>
          <a:p>
            <a:pPr marL="342900" indent="-342900">
              <a:buAutoNum type="alphaLcParenR"/>
            </a:pP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37 x (18 : y)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= 9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1044</Words>
  <Application>Microsoft Office PowerPoint</Application>
  <PresentationFormat>Custom</PresentationFormat>
  <Paragraphs>197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HUYEN</cp:lastModifiedBy>
  <cp:revision>66</cp:revision>
  <dcterms:created xsi:type="dcterms:W3CDTF">2018-01-20T12:50:04Z</dcterms:created>
  <dcterms:modified xsi:type="dcterms:W3CDTF">2021-09-01T03:11:34Z</dcterms:modified>
</cp:coreProperties>
</file>