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8"/>
  </p:notesMasterIdLst>
  <p:sldIdLst>
    <p:sldId id="274" r:id="rId4"/>
    <p:sldId id="279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83" r:id="rId13"/>
    <p:sldId id="259" r:id="rId14"/>
    <p:sldId id="282" r:id="rId15"/>
    <p:sldId id="276" r:id="rId16"/>
    <p:sldId id="262" r:id="rId17"/>
    <p:sldId id="263" r:id="rId18"/>
    <p:sldId id="264" r:id="rId19"/>
    <p:sldId id="265" r:id="rId20"/>
    <p:sldId id="277" r:id="rId21"/>
    <p:sldId id="261" r:id="rId22"/>
    <p:sldId id="266" r:id="rId23"/>
    <p:sldId id="267" r:id="rId24"/>
    <p:sldId id="281" r:id="rId25"/>
    <p:sldId id="280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4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6C58-CFEA-45C0-9A55-278B7184C28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5C9B-669C-47B6-B7CF-AD00035F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21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5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7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5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6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4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83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37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527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53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23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77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2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4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441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2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6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72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89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0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72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3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90501" y="1160464"/>
            <a:ext cx="11425767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 rot="2880264">
            <a:off x="10726738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1170517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5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5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0.gi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19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558800" y="1062038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050463" y="1042988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6913" y="2887663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- Lớp 4 - Tuần 1 - Trang 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166813"/>
            <a:ext cx="215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824413"/>
            <a:ext cx="91455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3200" y="986842"/>
            <a:ext cx="9225941" cy="6858000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>
            <a:prstTxWarp prst="textArchUp">
              <a:avLst/>
            </a:prstTxWarp>
            <a:spAutoFit/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6913" y="3513138"/>
            <a:ext cx="8091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 CÓ CHỨA MỘT CHỮ</a:t>
            </a:r>
            <a:endParaRPr kumimoji="0" lang="en-US" alt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23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8" name="组合 142"/>
          <p:cNvGrpSpPr>
            <a:grpSpLocks/>
          </p:cNvGrpSpPr>
          <p:nvPr/>
        </p:nvGrpSpPr>
        <p:grpSpPr bwMode="auto">
          <a:xfrm>
            <a:off x="5253038" y="1008063"/>
            <a:ext cx="6006641" cy="1341208"/>
            <a:chOff x="4441088" y="670090"/>
            <a:chExt cx="6833725" cy="1512476"/>
          </a:xfrm>
        </p:grpSpPr>
        <p:grpSp>
          <p:nvGrpSpPr>
            <p:cNvPr id="9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2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981026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Ôn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về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tính</a:t>
              </a:r>
              <a:r>
                <a:rPr lang="en-US" altLang="zh-CN" sz="2000" dirty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toán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với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có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5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.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4" name="组合 148"/>
          <p:cNvGrpSpPr>
            <a:grpSpLocks/>
          </p:cNvGrpSpPr>
          <p:nvPr/>
        </p:nvGrpSpPr>
        <p:grpSpPr bwMode="auto">
          <a:xfrm>
            <a:off x="5616575" y="2403009"/>
            <a:ext cx="6229681" cy="2350105"/>
            <a:chOff x="4441088" y="302494"/>
            <a:chExt cx="6230441" cy="2350588"/>
          </a:xfrm>
        </p:grpSpPr>
        <p:grpSp>
          <p:nvGrpSpPr>
            <p:cNvPr id="15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8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16058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Lấy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ví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dụ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được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về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biểu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thức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chứa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1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được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các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giá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trị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khác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nhau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của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biểu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thức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1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0" name="组合 160"/>
          <p:cNvGrpSpPr>
            <a:grpSpLocks/>
          </p:cNvGrpSpPr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1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4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6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8" descr="200712419435657_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800600" y="381000"/>
            <a:ext cx="2209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Ví dụ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0" y="1295401"/>
            <a:ext cx="72390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16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42536"/>
              </p:ext>
            </p:extLst>
          </p:nvPr>
        </p:nvGraphicFramePr>
        <p:xfrm>
          <a:off x="1981200" y="2597151"/>
          <a:ext cx="4572000" cy="314293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12684871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454744576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75919436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Thêm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tất cả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143734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421650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2420450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143786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6976518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8861512"/>
                  </a:ext>
                </a:extLst>
              </a:tr>
            </a:tbl>
          </a:graphicData>
        </a:graphic>
      </p:graphicFrame>
      <p:grpSp>
        <p:nvGrpSpPr>
          <p:cNvPr id="4189" name="Group 93"/>
          <p:cNvGrpSpPr>
            <a:grpSpLocks/>
          </p:cNvGrpSpPr>
          <p:nvPr/>
        </p:nvGrpSpPr>
        <p:grpSpPr bwMode="auto">
          <a:xfrm>
            <a:off x="6764338" y="1981200"/>
            <a:ext cx="3124200" cy="3429000"/>
            <a:chOff x="3408" y="1248"/>
            <a:chExt cx="1968" cy="2160"/>
          </a:xfrm>
        </p:grpSpPr>
        <p:sp>
          <p:nvSpPr>
            <p:cNvPr id="4187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8" y="1248"/>
              <a:ext cx="1968" cy="216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" name="Text Box 9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52" y="1584"/>
              <a:ext cx="1824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3 + a có điểm gì giống và khác các biểu thức trên. Từ đó suy ra 3 + a gọi là gì?</a:t>
              </a:r>
            </a:p>
          </p:txBody>
        </p:sp>
      </p:grpSp>
      <p:grpSp>
        <p:nvGrpSpPr>
          <p:cNvPr id="4195" name="Group 99"/>
          <p:cNvGrpSpPr>
            <a:grpSpLocks/>
          </p:cNvGrpSpPr>
          <p:nvPr/>
        </p:nvGrpSpPr>
        <p:grpSpPr bwMode="auto">
          <a:xfrm>
            <a:off x="1841500" y="5562599"/>
            <a:ext cx="7696200" cy="876303"/>
            <a:chOff x="960" y="3629"/>
            <a:chExt cx="3504" cy="576"/>
          </a:xfrm>
        </p:grpSpPr>
        <p:sp>
          <p:nvSpPr>
            <p:cNvPr id="4193" name="AutoShape 97"/>
            <p:cNvSpPr>
              <a:spLocks noChangeArrowheads="1"/>
            </p:cNvSpPr>
            <p:nvPr/>
          </p:nvSpPr>
          <p:spPr bwMode="auto">
            <a:xfrm>
              <a:off x="960" y="3629"/>
              <a:ext cx="3504" cy="576"/>
            </a:xfrm>
            <a:prstGeom prst="upArrowCallout">
              <a:avLst>
                <a:gd name="adj1" fmla="val 152083"/>
                <a:gd name="adj2" fmla="val 152083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FF33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4" name="Text Box 98"/>
            <p:cNvSpPr txBox="1">
              <a:spLocks noChangeArrowheads="1"/>
            </p:cNvSpPr>
            <p:nvPr/>
          </p:nvSpPr>
          <p:spPr bwMode="auto">
            <a:xfrm>
              <a:off x="960" y="3888"/>
              <a:ext cx="340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Biểu thức có chứa một chữ bao gồm: …............................</a:t>
              </a:r>
            </a:p>
          </p:txBody>
        </p:sp>
      </p:grp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6057900" y="5965825"/>
            <a:ext cx="3177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số, dấu phép tính và </a:t>
            </a:r>
            <a:r>
              <a:rPr lang="en-US" alt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chữ</a:t>
            </a:r>
          </a:p>
        </p:txBody>
      </p:sp>
      <p:sp>
        <p:nvSpPr>
          <p:cNvPr id="4198" name="WordArt 102"/>
          <p:cNvSpPr>
            <a:spLocks noChangeArrowheads="1" noChangeShapeType="1" noTextEdit="1"/>
          </p:cNvSpPr>
          <p:nvPr/>
        </p:nvSpPr>
        <p:spPr bwMode="auto">
          <a:xfrm>
            <a:off x="2809875" y="342900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CÓ CHỨA MỘT CHỮ</a:t>
            </a:r>
          </a:p>
        </p:txBody>
      </p:sp>
      <p:sp>
        <p:nvSpPr>
          <p:cNvPr id="4199" name="AutoShape 10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3" name="AutoShape 107"/>
          <p:cNvSpPr>
            <a:spLocks noChangeArrowheads="1"/>
          </p:cNvSpPr>
          <p:nvPr/>
        </p:nvSpPr>
        <p:spPr bwMode="auto">
          <a:xfrm>
            <a:off x="1765300" y="5735593"/>
            <a:ext cx="7772400" cy="914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66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1828801" y="5991226"/>
            <a:ext cx="23118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a = 1 thì 3 + a =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4170364" y="5991226"/>
            <a:ext cx="298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159251" y="5965825"/>
            <a:ext cx="1127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+ 1 =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5181600" y="6019801"/>
            <a:ext cx="39453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4 là một </a:t>
            </a:r>
            <a:r>
              <a:rPr lang="en-US" altLang="en-US" sz="20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giá trị của biểu thức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grpSp>
        <p:nvGrpSpPr>
          <p:cNvPr id="4192" name="Group 96"/>
          <p:cNvGrpSpPr>
            <a:grpSpLocks/>
          </p:cNvGrpSpPr>
          <p:nvPr/>
        </p:nvGrpSpPr>
        <p:grpSpPr bwMode="auto">
          <a:xfrm>
            <a:off x="6629400" y="2057400"/>
            <a:ext cx="3429000" cy="2819400"/>
            <a:chOff x="3312" y="1296"/>
            <a:chExt cx="2160" cy="1776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3312" y="1296"/>
              <a:ext cx="2160" cy="1776"/>
            </a:xfrm>
            <a:prstGeom prst="wedgeEllipseCallout">
              <a:avLst>
                <a:gd name="adj1" fmla="val -48519"/>
                <a:gd name="adj2" fmla="val 68356"/>
              </a:avLst>
            </a:prstGeom>
            <a:solidFill>
              <a:srgbClr val="FFFF00"/>
            </a:solidFill>
            <a:ln w="9525">
              <a:solidFill>
                <a:srgbClr val="E9EFA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1" name="Text Box 95"/>
            <p:cNvSpPr txBox="1">
              <a:spLocks noChangeArrowheads="1"/>
            </p:cNvSpPr>
            <p:nvPr/>
          </p:nvSpPr>
          <p:spPr bwMode="auto">
            <a:xfrm>
              <a:off x="3456" y="1643"/>
              <a:ext cx="1920" cy="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3 + a gọi là biểu thức có chứa một chữ.</a:t>
              </a:r>
            </a:p>
          </p:txBody>
        </p:sp>
      </p:grp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6838951" y="2867025"/>
            <a:ext cx="3521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 + a ta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6840539" y="4495801"/>
            <a:ext cx="352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2. Mỗi lần thay chữ a bằng số ta tính được gì?</a:t>
            </a:r>
          </a:p>
        </p:txBody>
      </p:sp>
      <p:sp>
        <p:nvSpPr>
          <p:cNvPr id="4211" name="WordArt 115"/>
          <p:cNvSpPr>
            <a:spLocks noChangeArrowheads="1" noChangeShapeType="1" noTextEdit="1"/>
          </p:cNvSpPr>
          <p:nvPr/>
        </p:nvSpPr>
        <p:spPr bwMode="auto">
          <a:xfrm>
            <a:off x="7145338" y="2057401"/>
            <a:ext cx="2952750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SUY NGHĨ TRẢ LỜI</a:t>
            </a:r>
            <a:endParaRPr lang="en-US" sz="3600" kern="10" dirty="0">
              <a:solidFill>
                <a:srgbClr val="0099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6837761" y="2896784"/>
            <a:ext cx="3733800" cy="170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 + a ta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13" name="Text Box 117"/>
          <p:cNvSpPr txBox="1">
            <a:spLocks noChangeArrowheads="1"/>
          </p:cNvSpPr>
          <p:nvPr/>
        </p:nvSpPr>
        <p:spPr bwMode="auto">
          <a:xfrm>
            <a:off x="6629400" y="4419600"/>
            <a:ext cx="3733800" cy="10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0631" y="30658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80631" y="35992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42531" y="412242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17133" y="468659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55794" y="3075982"/>
            <a:ext cx="132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+ 1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62144" y="3575718"/>
            <a:ext cx="132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+ 2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70875" y="4086257"/>
            <a:ext cx="132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+ 3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66672" y="46561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10950" y="5154007"/>
            <a:ext cx="132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+ a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42531" y="523892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1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4"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7" grpId="0"/>
      <p:bldP spid="4197" grpId="1"/>
      <p:bldP spid="4203" grpId="0" animBg="1"/>
      <p:bldP spid="4204" grpId="0"/>
      <p:bldP spid="4206" grpId="0"/>
      <p:bldP spid="4206" grpId="1"/>
      <p:bldP spid="4207" grpId="0"/>
      <p:bldP spid="4208" grpId="0"/>
      <p:bldP spid="4209" grpId="0"/>
      <p:bldP spid="4209" grpId="1"/>
      <p:bldP spid="4210" grpId="0"/>
      <p:bldP spid="4210" grpId="1"/>
      <p:bldP spid="4212" grpId="0"/>
      <p:bldP spid="4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" y="-3177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715153" y="1222914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GHI VỞ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2043" y="3251542"/>
            <a:ext cx="7239000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 + a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+ 1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98198"/>
              </p:ext>
            </p:extLst>
          </p:nvPr>
        </p:nvGraphicFramePr>
        <p:xfrm>
          <a:off x="10363200" y="-71740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lip" r:id="rId4" imgW="1109880" imgH="818280" progId="MS_ClipArt_Gallery.2">
                  <p:embed/>
                </p:oleObj>
              </mc:Choice>
              <mc:Fallback>
                <p:oleObj name="Clip" r:id="rId4" imgW="1109880" imgH="818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0" y="-71740"/>
                        <a:ext cx="18288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66273"/>
              </p:ext>
            </p:extLst>
          </p:nvPr>
        </p:nvGraphicFramePr>
        <p:xfrm>
          <a:off x="7100047" y="3570015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lip" r:id="rId6" imgW="2082600" imgH="3003480" progId="MS_ClipArt_Gallery.2">
                  <p:embed/>
                </p:oleObj>
              </mc:Choice>
              <mc:Fallback>
                <p:oleObj name="Clip" r:id="rId6" imgW="2082600" imgH="3003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047" y="3570015"/>
                        <a:ext cx="1981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248150" y="2464526"/>
            <a:ext cx="501205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7432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CÓ CHỨA MỘT CHỮ</a:t>
            </a:r>
          </a:p>
        </p:txBody>
      </p:sp>
      <p:pic>
        <p:nvPicPr>
          <p:cNvPr id="9228" name="Picture 12" descr="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4953001"/>
            <a:ext cx="12652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86001" y="1371600"/>
            <a:ext cx="1378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743201" y="1905000"/>
            <a:ext cx="5025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Tính giá trị của biểu thức (theo mẫu):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041526" y="2514600"/>
            <a:ext cx="2307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a) 6 – b với b = 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057401" y="3429000"/>
            <a:ext cx="2662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b) 115 – c với c = 7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057401" y="4419600"/>
            <a:ext cx="2598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c) a + 80 với a = 15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140075" y="2994025"/>
            <a:ext cx="3966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b = 4 thì 6 – b = 6 – 4 = 2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140076" y="3962400"/>
            <a:ext cx="4820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c = 7 thì 115 – c = 115 – 7 = 108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124201" y="5029200"/>
            <a:ext cx="4777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a = 15 thì a + 80 = 15 + 80 = 95</a:t>
            </a:r>
          </a:p>
        </p:txBody>
      </p: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8760563" y="977721"/>
            <a:ext cx="3124200" cy="3429000"/>
            <a:chOff x="3408" y="1248"/>
            <a:chExt cx="1968" cy="2160"/>
          </a:xfrm>
        </p:grpSpPr>
        <p:sp>
          <p:nvSpPr>
            <p:cNvPr id="13" name="AutoShape 9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8" y="1248"/>
              <a:ext cx="1968" cy="216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9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52" y="1584"/>
              <a:ext cx="1824" cy="1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alt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3105890" y="1144409"/>
            <a:ext cx="6765932" cy="4030663"/>
            <a:chOff x="-154" y="1353"/>
            <a:chExt cx="4262" cy="2539"/>
          </a:xfrm>
        </p:grpSpPr>
        <p:sp>
          <p:nvSpPr>
            <p:cNvPr id="16" name="AutoShape 9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154" y="1353"/>
              <a:ext cx="4262" cy="2189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9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04" y="1554"/>
              <a:ext cx="3686" cy="2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altLang="en-US" sz="2800" b="1" dirty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alt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6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5" grpId="0"/>
      <p:bldP spid="92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CÓ CHỨA MỘT CHỮ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1" y="1371600"/>
            <a:ext cx="1378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tập 2: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43201" y="1905000"/>
            <a:ext cx="3764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Viết vào ô trống (theo mẫu):</a:t>
            </a:r>
          </a:p>
        </p:txBody>
      </p:sp>
      <p:graphicFrame>
        <p:nvGraphicFramePr>
          <p:cNvPr id="10348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3659169"/>
              </p:ext>
            </p:extLst>
          </p:nvPr>
        </p:nvGraphicFramePr>
        <p:xfrm>
          <a:off x="2209800" y="2514601"/>
          <a:ext cx="8077200" cy="147796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180581597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1185702862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434777402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962832227"/>
                    </a:ext>
                  </a:extLst>
                </a:gridCol>
              </a:tblGrid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1194829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0185020"/>
                  </a:ext>
                </a:extLst>
              </a:tr>
            </a:tbl>
          </a:graphicData>
        </a:graphic>
      </p:graphicFrame>
      <p:graphicFrame>
        <p:nvGraphicFramePr>
          <p:cNvPr id="10350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20620"/>
              </p:ext>
            </p:extLst>
          </p:nvPr>
        </p:nvGraphicFramePr>
        <p:xfrm>
          <a:off x="2209800" y="4343401"/>
          <a:ext cx="8077200" cy="1477963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="" xmlns:a16="http://schemas.microsoft.com/office/drawing/2014/main" val="1128905607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648785538"/>
                    </a:ext>
                  </a:extLst>
                </a:gridCol>
                <a:gridCol w="2151062">
                  <a:extLst>
                    <a:ext uri="{9D8B030D-6E8A-4147-A177-3AD203B41FA5}">
                      <a16:colId xmlns="" xmlns:a16="http://schemas.microsoft.com/office/drawing/2014/main" val="4290821854"/>
                    </a:ext>
                  </a:extLst>
                </a:gridCol>
                <a:gridCol w="2339975">
                  <a:extLst>
                    <a:ext uri="{9D8B030D-6E8A-4147-A177-3AD203B41FA5}">
                      <a16:colId xmlns="" xmlns:a16="http://schemas.microsoft.com/office/drawing/2014/main" val="2824034043"/>
                    </a:ext>
                  </a:extLst>
                </a:gridCol>
              </a:tblGrid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5861130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3539701"/>
                  </a:ext>
                </a:extLst>
              </a:tr>
            </a:tbl>
          </a:graphicData>
        </a:graphic>
      </p:graphicFrame>
      <p:sp>
        <p:nvSpPr>
          <p:cNvPr id="10326" name="Text Box 86"/>
          <p:cNvSpPr txBox="1">
            <a:spLocks noChangeArrowheads="1"/>
          </p:cNvSpPr>
          <p:nvPr/>
        </p:nvSpPr>
        <p:spPr bwMode="auto">
          <a:xfrm>
            <a:off x="1676400" y="2895601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0327" name="Text Box 87"/>
          <p:cNvSpPr txBox="1">
            <a:spLocks noChangeArrowheads="1"/>
          </p:cNvSpPr>
          <p:nvPr/>
        </p:nvSpPr>
        <p:spPr bwMode="auto">
          <a:xfrm>
            <a:off x="1676400" y="4724401"/>
            <a:ext cx="50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328" name="Text Box 88"/>
          <p:cNvSpPr txBox="1">
            <a:spLocks noChangeArrowheads="1"/>
          </p:cNvSpPr>
          <p:nvPr/>
        </p:nvSpPr>
        <p:spPr bwMode="auto">
          <a:xfrm>
            <a:off x="2743200" y="2620964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329" name="Text Box 89"/>
          <p:cNvSpPr txBox="1">
            <a:spLocks noChangeArrowheads="1"/>
          </p:cNvSpPr>
          <p:nvPr/>
        </p:nvSpPr>
        <p:spPr bwMode="auto">
          <a:xfrm>
            <a:off x="2151064" y="3294064"/>
            <a:ext cx="1465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125 + x</a:t>
            </a:r>
          </a:p>
        </p:txBody>
      </p:sp>
      <p:sp>
        <p:nvSpPr>
          <p:cNvPr id="10330" name="Text Box 90"/>
          <p:cNvSpPr txBox="1">
            <a:spLocks noChangeArrowheads="1"/>
          </p:cNvSpPr>
          <p:nvPr/>
        </p:nvSpPr>
        <p:spPr bwMode="auto">
          <a:xfrm>
            <a:off x="2286001" y="5105400"/>
            <a:ext cx="11192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y - 20</a:t>
            </a:r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2743200" y="4419600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4495801" y="259080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8534401" y="2590800"/>
            <a:ext cx="800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0334" name="Text Box 94"/>
          <p:cNvSpPr txBox="1">
            <a:spLocks noChangeArrowheads="1"/>
          </p:cNvSpPr>
          <p:nvPr/>
        </p:nvSpPr>
        <p:spPr bwMode="auto">
          <a:xfrm>
            <a:off x="6553200" y="25908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0335" name="Text Box 95"/>
          <p:cNvSpPr txBox="1">
            <a:spLocks noChangeArrowheads="1"/>
          </p:cNvSpPr>
          <p:nvPr/>
        </p:nvSpPr>
        <p:spPr bwMode="auto">
          <a:xfrm>
            <a:off x="4343401" y="4419600"/>
            <a:ext cx="800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10336" name="Text Box 96"/>
          <p:cNvSpPr txBox="1">
            <a:spLocks noChangeArrowheads="1"/>
          </p:cNvSpPr>
          <p:nvPr/>
        </p:nvSpPr>
        <p:spPr bwMode="auto">
          <a:xfrm>
            <a:off x="6400801" y="4419600"/>
            <a:ext cx="800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960</a:t>
            </a:r>
          </a:p>
        </p:txBody>
      </p:sp>
      <p:sp>
        <p:nvSpPr>
          <p:cNvPr id="10337" name="Text Box 97"/>
          <p:cNvSpPr txBox="1">
            <a:spLocks noChangeArrowheads="1"/>
          </p:cNvSpPr>
          <p:nvPr/>
        </p:nvSpPr>
        <p:spPr bwMode="auto">
          <a:xfrm>
            <a:off x="8458200" y="4419600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1350</a:t>
            </a:r>
          </a:p>
        </p:txBody>
      </p:sp>
      <p:sp>
        <p:nvSpPr>
          <p:cNvPr id="10345" name="Text Box 105"/>
          <p:cNvSpPr txBox="1">
            <a:spLocks noChangeArrowheads="1"/>
          </p:cNvSpPr>
          <p:nvPr/>
        </p:nvSpPr>
        <p:spPr bwMode="auto">
          <a:xfrm>
            <a:off x="3663950" y="3387725"/>
            <a:ext cx="1915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+ 8 = 133</a:t>
            </a:r>
          </a:p>
        </p:txBody>
      </p:sp>
      <p:sp>
        <p:nvSpPr>
          <p:cNvPr id="10346" name="Text Box 106"/>
          <p:cNvSpPr txBox="1">
            <a:spLocks noChangeArrowheads="1"/>
          </p:cNvSpPr>
          <p:nvPr/>
        </p:nvSpPr>
        <p:spPr bwMode="auto">
          <a:xfrm>
            <a:off x="5680075" y="3394075"/>
            <a:ext cx="2069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+ 30 = 155</a:t>
            </a:r>
          </a:p>
        </p:txBody>
      </p:sp>
      <p:sp>
        <p:nvSpPr>
          <p:cNvPr id="10347" name="Text Box 107"/>
          <p:cNvSpPr txBox="1">
            <a:spLocks noChangeArrowheads="1"/>
          </p:cNvSpPr>
          <p:nvPr/>
        </p:nvSpPr>
        <p:spPr bwMode="auto">
          <a:xfrm>
            <a:off x="7889876" y="3394075"/>
            <a:ext cx="2223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+ 100 = 225</a:t>
            </a:r>
          </a:p>
        </p:txBody>
      </p:sp>
      <p:sp>
        <p:nvSpPr>
          <p:cNvPr id="10351" name="Text Box 111"/>
          <p:cNvSpPr txBox="1">
            <a:spLocks noChangeArrowheads="1"/>
          </p:cNvSpPr>
          <p:nvPr/>
        </p:nvSpPr>
        <p:spPr bwMode="auto">
          <a:xfrm>
            <a:off x="3733800" y="5210176"/>
            <a:ext cx="197361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– 20 = 180</a:t>
            </a:r>
          </a:p>
        </p:txBody>
      </p:sp>
      <p:sp>
        <p:nvSpPr>
          <p:cNvPr id="10352" name="Text Box 112"/>
          <p:cNvSpPr txBox="1">
            <a:spLocks noChangeArrowheads="1"/>
          </p:cNvSpPr>
          <p:nvPr/>
        </p:nvSpPr>
        <p:spPr bwMode="auto">
          <a:xfrm>
            <a:off x="5808664" y="5222876"/>
            <a:ext cx="197361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960 – 20 = 940</a:t>
            </a:r>
          </a:p>
        </p:txBody>
      </p:sp>
      <p:sp>
        <p:nvSpPr>
          <p:cNvPr id="10353" name="Text Box 113"/>
          <p:cNvSpPr txBox="1">
            <a:spLocks noChangeArrowheads="1"/>
          </p:cNvSpPr>
          <p:nvPr/>
        </p:nvSpPr>
        <p:spPr bwMode="auto">
          <a:xfrm>
            <a:off x="7904164" y="5233988"/>
            <a:ext cx="226857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1350 – 20 = 1330</a:t>
            </a:r>
          </a:p>
        </p:txBody>
      </p: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5618159" y="-226826"/>
            <a:ext cx="6765932" cy="2651125"/>
            <a:chOff x="-154" y="1353"/>
            <a:chExt cx="4262" cy="1670"/>
          </a:xfrm>
        </p:grpSpPr>
        <p:sp>
          <p:nvSpPr>
            <p:cNvPr id="26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154" y="1353"/>
              <a:ext cx="4262" cy="167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9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20" y="1643"/>
              <a:ext cx="3686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Chốt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alt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5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3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" grpId="0"/>
      <p:bldP spid="10346" grpId="0"/>
      <p:bldP spid="10347" grpId="0"/>
      <p:bldP spid="10351" grpId="0"/>
      <p:bldP spid="10352" grpId="0"/>
      <p:bldP spid="103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CÓ CHỨA MỘT CHỮ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1" y="1143000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tập 3:</a:t>
            </a: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2057400" y="2362200"/>
            <a:ext cx="3733714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Nếu m = 10 thì 250 + m =…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2057401" y="3317875"/>
            <a:ext cx="3579826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Nếu m = 0 thì 250 + m =…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2057400" y="4191000"/>
            <a:ext cx="3733714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Nếu m = 80 thì 250 + m =…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2049464" y="5086350"/>
            <a:ext cx="3733714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Nếu m = 30 thì 250 + m =…</a:t>
            </a:r>
          </a:p>
        </p:txBody>
      </p:sp>
      <p:sp>
        <p:nvSpPr>
          <p:cNvPr id="14400" name="AutoShape 64"/>
          <p:cNvSpPr>
            <a:spLocks noChangeArrowheads="1"/>
          </p:cNvSpPr>
          <p:nvPr/>
        </p:nvSpPr>
        <p:spPr bwMode="auto">
          <a:xfrm>
            <a:off x="7620000" y="3200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260</a:t>
            </a:r>
          </a:p>
        </p:txBody>
      </p:sp>
      <p:sp>
        <p:nvSpPr>
          <p:cNvPr id="14401" name="AutoShape 65"/>
          <p:cNvSpPr>
            <a:spLocks noChangeArrowheads="1"/>
          </p:cNvSpPr>
          <p:nvPr/>
        </p:nvSpPr>
        <p:spPr bwMode="auto">
          <a:xfrm>
            <a:off x="8382000" y="5257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</a:p>
        </p:txBody>
      </p:sp>
      <p:sp>
        <p:nvSpPr>
          <p:cNvPr id="14402" name="AutoShape 66"/>
          <p:cNvSpPr>
            <a:spLocks noChangeArrowheads="1"/>
          </p:cNvSpPr>
          <p:nvPr/>
        </p:nvSpPr>
        <p:spPr bwMode="auto">
          <a:xfrm>
            <a:off x="8229600" y="23622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280</a:t>
            </a:r>
          </a:p>
        </p:txBody>
      </p:sp>
      <p:sp>
        <p:nvSpPr>
          <p:cNvPr id="14403" name="AutoShape 67"/>
          <p:cNvSpPr>
            <a:spLocks noChangeArrowheads="1"/>
          </p:cNvSpPr>
          <p:nvPr/>
        </p:nvSpPr>
        <p:spPr bwMode="auto">
          <a:xfrm>
            <a:off x="7696200" y="4572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330</a:t>
            </a:r>
          </a:p>
        </p:txBody>
      </p:sp>
      <p:sp>
        <p:nvSpPr>
          <p:cNvPr id="14404" name="AutoShape 68"/>
          <p:cNvSpPr>
            <a:spLocks noChangeArrowheads="1"/>
          </p:cNvSpPr>
          <p:nvPr/>
        </p:nvSpPr>
        <p:spPr bwMode="auto">
          <a:xfrm>
            <a:off x="8305800" y="3810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220</a:t>
            </a:r>
          </a:p>
        </p:txBody>
      </p:sp>
      <p:sp>
        <p:nvSpPr>
          <p:cNvPr id="14406" name="AutoShape 70"/>
          <p:cNvSpPr>
            <a:spLocks noChangeArrowheads="1"/>
          </p:cNvSpPr>
          <p:nvPr/>
        </p:nvSpPr>
        <p:spPr bwMode="auto">
          <a:xfrm>
            <a:off x="7696200" y="1676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240</a:t>
            </a:r>
          </a:p>
        </p:txBody>
      </p:sp>
      <p:sp>
        <p:nvSpPr>
          <p:cNvPr id="14407" name="AutoShape 71"/>
          <p:cNvSpPr>
            <a:spLocks noChangeArrowheads="1"/>
          </p:cNvSpPr>
          <p:nvPr/>
        </p:nvSpPr>
        <p:spPr bwMode="auto">
          <a:xfrm>
            <a:off x="7772400" y="6019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170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2743201" y="1524000"/>
            <a:ext cx="3448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Nối với giá trị tương ứng</a:t>
            </a:r>
          </a:p>
        </p:txBody>
      </p:sp>
      <p:sp>
        <p:nvSpPr>
          <p:cNvPr id="14410" name="Freeform 74"/>
          <p:cNvSpPr>
            <a:spLocks/>
          </p:cNvSpPr>
          <p:nvPr/>
        </p:nvSpPr>
        <p:spPr bwMode="auto">
          <a:xfrm>
            <a:off x="5994400" y="2489200"/>
            <a:ext cx="1625600" cy="1066800"/>
          </a:xfrm>
          <a:custGeom>
            <a:avLst/>
            <a:gdLst>
              <a:gd name="T0" fmla="*/ 16 w 1024"/>
              <a:gd name="T1" fmla="*/ 64 h 672"/>
              <a:gd name="T2" fmla="*/ 64 w 1024"/>
              <a:gd name="T3" fmla="*/ 16 h 672"/>
              <a:gd name="T4" fmla="*/ 400 w 1024"/>
              <a:gd name="T5" fmla="*/ 160 h 672"/>
              <a:gd name="T6" fmla="*/ 496 w 1024"/>
              <a:gd name="T7" fmla="*/ 592 h 672"/>
              <a:gd name="T8" fmla="*/ 1024 w 1024"/>
              <a:gd name="T9" fmla="*/ 64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672">
                <a:moveTo>
                  <a:pt x="16" y="64"/>
                </a:moveTo>
                <a:cubicBezTo>
                  <a:pt x="8" y="32"/>
                  <a:pt x="0" y="0"/>
                  <a:pt x="64" y="16"/>
                </a:cubicBezTo>
                <a:cubicBezTo>
                  <a:pt x="128" y="32"/>
                  <a:pt x="328" y="64"/>
                  <a:pt x="400" y="160"/>
                </a:cubicBezTo>
                <a:cubicBezTo>
                  <a:pt x="472" y="256"/>
                  <a:pt x="392" y="512"/>
                  <a:pt x="496" y="592"/>
                </a:cubicBezTo>
                <a:cubicBezTo>
                  <a:pt x="600" y="672"/>
                  <a:pt x="812" y="656"/>
                  <a:pt x="1024" y="64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Freeform 76"/>
          <p:cNvSpPr>
            <a:spLocks/>
          </p:cNvSpPr>
          <p:nvPr/>
        </p:nvSpPr>
        <p:spPr bwMode="auto">
          <a:xfrm>
            <a:off x="5867400" y="3581400"/>
            <a:ext cx="2362200" cy="2159000"/>
          </a:xfrm>
          <a:custGeom>
            <a:avLst/>
            <a:gdLst>
              <a:gd name="T0" fmla="*/ 0 w 1488"/>
              <a:gd name="T1" fmla="*/ 0 h 1360"/>
              <a:gd name="T2" fmla="*/ 480 w 1488"/>
              <a:gd name="T3" fmla="*/ 336 h 1360"/>
              <a:gd name="T4" fmla="*/ 768 w 1488"/>
              <a:gd name="T5" fmla="*/ 1200 h 1360"/>
              <a:gd name="T6" fmla="*/ 1488 w 1488"/>
              <a:gd name="T7" fmla="*/ 1296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360">
                <a:moveTo>
                  <a:pt x="0" y="0"/>
                </a:moveTo>
                <a:cubicBezTo>
                  <a:pt x="176" y="68"/>
                  <a:pt x="352" y="136"/>
                  <a:pt x="480" y="336"/>
                </a:cubicBezTo>
                <a:cubicBezTo>
                  <a:pt x="608" y="536"/>
                  <a:pt x="600" y="1040"/>
                  <a:pt x="768" y="1200"/>
                </a:cubicBezTo>
                <a:cubicBezTo>
                  <a:pt x="936" y="1360"/>
                  <a:pt x="1368" y="1280"/>
                  <a:pt x="1488" y="1296"/>
                </a:cubicBezTo>
              </a:path>
            </a:pathLst>
          </a:custGeom>
          <a:noFill/>
          <a:ln w="9525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3" name="Freeform 77"/>
          <p:cNvSpPr>
            <a:spLocks/>
          </p:cNvSpPr>
          <p:nvPr/>
        </p:nvSpPr>
        <p:spPr bwMode="auto">
          <a:xfrm>
            <a:off x="6172200" y="4451350"/>
            <a:ext cx="1447800" cy="508000"/>
          </a:xfrm>
          <a:custGeom>
            <a:avLst/>
            <a:gdLst>
              <a:gd name="T0" fmla="*/ 0 w 912"/>
              <a:gd name="T1" fmla="*/ 40 h 320"/>
              <a:gd name="T2" fmla="*/ 528 w 912"/>
              <a:gd name="T3" fmla="*/ 40 h 320"/>
              <a:gd name="T4" fmla="*/ 720 w 912"/>
              <a:gd name="T5" fmla="*/ 280 h 320"/>
              <a:gd name="T6" fmla="*/ 912 w 912"/>
              <a:gd name="T7" fmla="*/ 28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320">
                <a:moveTo>
                  <a:pt x="0" y="40"/>
                </a:moveTo>
                <a:cubicBezTo>
                  <a:pt x="204" y="20"/>
                  <a:pt x="408" y="0"/>
                  <a:pt x="528" y="40"/>
                </a:cubicBezTo>
                <a:cubicBezTo>
                  <a:pt x="648" y="80"/>
                  <a:pt x="656" y="240"/>
                  <a:pt x="720" y="280"/>
                </a:cubicBezTo>
                <a:cubicBezTo>
                  <a:pt x="784" y="320"/>
                  <a:pt x="848" y="300"/>
                  <a:pt x="912" y="280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4" name="Freeform 78"/>
          <p:cNvSpPr>
            <a:spLocks/>
          </p:cNvSpPr>
          <p:nvPr/>
        </p:nvSpPr>
        <p:spPr bwMode="auto">
          <a:xfrm>
            <a:off x="6096000" y="2286000"/>
            <a:ext cx="1905000" cy="3479800"/>
          </a:xfrm>
          <a:custGeom>
            <a:avLst/>
            <a:gdLst>
              <a:gd name="T0" fmla="*/ 0 w 1200"/>
              <a:gd name="T1" fmla="*/ 1920 h 2192"/>
              <a:gd name="T2" fmla="*/ 240 w 1200"/>
              <a:gd name="T3" fmla="*/ 1920 h 2192"/>
              <a:gd name="T4" fmla="*/ 480 w 1200"/>
              <a:gd name="T5" fmla="*/ 288 h 2192"/>
              <a:gd name="T6" fmla="*/ 1200 w 1200"/>
              <a:gd name="T7" fmla="*/ 19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2192">
                <a:moveTo>
                  <a:pt x="0" y="1920"/>
                </a:moveTo>
                <a:cubicBezTo>
                  <a:pt x="80" y="2056"/>
                  <a:pt x="160" y="2192"/>
                  <a:pt x="240" y="1920"/>
                </a:cubicBezTo>
                <a:cubicBezTo>
                  <a:pt x="320" y="1648"/>
                  <a:pt x="320" y="576"/>
                  <a:pt x="480" y="288"/>
                </a:cubicBezTo>
                <a:cubicBezTo>
                  <a:pt x="640" y="0"/>
                  <a:pt x="920" y="96"/>
                  <a:pt x="1200" y="192"/>
                </a:cubicBezTo>
              </a:path>
            </a:pathLst>
          </a:custGeom>
          <a:noFill/>
          <a:ln w="9525">
            <a:solidFill>
              <a:srgbClr val="FF505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BIỂU THỨC CÓ CHỨA MỘT CHỮ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1" y="1143000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tập 3: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1" y="2362200"/>
            <a:ext cx="3544560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Nếu n = 10 thì 873 - n =…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7400" y="3317875"/>
            <a:ext cx="3390672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Nếu n = 0 thì 873 - n =…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7401" y="4191000"/>
            <a:ext cx="3544560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Nếu n = 70 thì 873 - n =…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49464" y="5086350"/>
            <a:ext cx="3698448" cy="461665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Nếu n = 300 thì 873 - n =…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7620000" y="3200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883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8382000" y="5257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803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8229600" y="23622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943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7696200" y="4572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843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8305800" y="3810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873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7696200" y="1676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573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7772400" y="6019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863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743201" y="1524000"/>
            <a:ext cx="3448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Nối với giá trị tương ứng</a:t>
            </a: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867400" y="2438400"/>
            <a:ext cx="1905000" cy="4038600"/>
          </a:xfrm>
          <a:custGeom>
            <a:avLst/>
            <a:gdLst>
              <a:gd name="T0" fmla="*/ 16 w 1024"/>
              <a:gd name="T1" fmla="*/ 64 h 672"/>
              <a:gd name="T2" fmla="*/ 64 w 1024"/>
              <a:gd name="T3" fmla="*/ 16 h 672"/>
              <a:gd name="T4" fmla="*/ 400 w 1024"/>
              <a:gd name="T5" fmla="*/ 160 h 672"/>
              <a:gd name="T6" fmla="*/ 496 w 1024"/>
              <a:gd name="T7" fmla="*/ 592 h 672"/>
              <a:gd name="T8" fmla="*/ 1024 w 1024"/>
              <a:gd name="T9" fmla="*/ 64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672">
                <a:moveTo>
                  <a:pt x="16" y="64"/>
                </a:moveTo>
                <a:cubicBezTo>
                  <a:pt x="8" y="32"/>
                  <a:pt x="0" y="0"/>
                  <a:pt x="64" y="16"/>
                </a:cubicBezTo>
                <a:cubicBezTo>
                  <a:pt x="128" y="32"/>
                  <a:pt x="328" y="64"/>
                  <a:pt x="400" y="160"/>
                </a:cubicBezTo>
                <a:cubicBezTo>
                  <a:pt x="472" y="256"/>
                  <a:pt x="392" y="512"/>
                  <a:pt x="496" y="592"/>
                </a:cubicBezTo>
                <a:cubicBezTo>
                  <a:pt x="600" y="672"/>
                  <a:pt x="812" y="656"/>
                  <a:pt x="1024" y="64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867400" y="4419600"/>
            <a:ext cx="2362200" cy="1320800"/>
          </a:xfrm>
          <a:custGeom>
            <a:avLst/>
            <a:gdLst>
              <a:gd name="T0" fmla="*/ 0 w 1488"/>
              <a:gd name="T1" fmla="*/ 0 h 1360"/>
              <a:gd name="T2" fmla="*/ 480 w 1488"/>
              <a:gd name="T3" fmla="*/ 336 h 1360"/>
              <a:gd name="T4" fmla="*/ 768 w 1488"/>
              <a:gd name="T5" fmla="*/ 1200 h 1360"/>
              <a:gd name="T6" fmla="*/ 1488 w 1488"/>
              <a:gd name="T7" fmla="*/ 1296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360">
                <a:moveTo>
                  <a:pt x="0" y="0"/>
                </a:moveTo>
                <a:cubicBezTo>
                  <a:pt x="176" y="68"/>
                  <a:pt x="352" y="136"/>
                  <a:pt x="480" y="336"/>
                </a:cubicBezTo>
                <a:cubicBezTo>
                  <a:pt x="608" y="536"/>
                  <a:pt x="600" y="1040"/>
                  <a:pt x="768" y="1200"/>
                </a:cubicBezTo>
                <a:cubicBezTo>
                  <a:pt x="936" y="1360"/>
                  <a:pt x="1368" y="1280"/>
                  <a:pt x="1488" y="1296"/>
                </a:cubicBezTo>
              </a:path>
            </a:pathLst>
          </a:custGeom>
          <a:noFill/>
          <a:ln w="9525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5715000" y="3581400"/>
            <a:ext cx="2514600" cy="685800"/>
          </a:xfrm>
          <a:custGeom>
            <a:avLst/>
            <a:gdLst>
              <a:gd name="T0" fmla="*/ 0 w 912"/>
              <a:gd name="T1" fmla="*/ 40 h 320"/>
              <a:gd name="T2" fmla="*/ 528 w 912"/>
              <a:gd name="T3" fmla="*/ 40 h 320"/>
              <a:gd name="T4" fmla="*/ 720 w 912"/>
              <a:gd name="T5" fmla="*/ 280 h 320"/>
              <a:gd name="T6" fmla="*/ 912 w 912"/>
              <a:gd name="T7" fmla="*/ 28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320">
                <a:moveTo>
                  <a:pt x="0" y="40"/>
                </a:moveTo>
                <a:cubicBezTo>
                  <a:pt x="204" y="20"/>
                  <a:pt x="408" y="0"/>
                  <a:pt x="528" y="40"/>
                </a:cubicBezTo>
                <a:cubicBezTo>
                  <a:pt x="648" y="80"/>
                  <a:pt x="656" y="240"/>
                  <a:pt x="720" y="280"/>
                </a:cubicBezTo>
                <a:cubicBezTo>
                  <a:pt x="784" y="320"/>
                  <a:pt x="848" y="300"/>
                  <a:pt x="912" y="280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6096000" y="1600200"/>
            <a:ext cx="1600200" cy="4165600"/>
          </a:xfrm>
          <a:custGeom>
            <a:avLst/>
            <a:gdLst>
              <a:gd name="T0" fmla="*/ 0 w 1200"/>
              <a:gd name="T1" fmla="*/ 1920 h 2192"/>
              <a:gd name="T2" fmla="*/ 240 w 1200"/>
              <a:gd name="T3" fmla="*/ 1920 h 2192"/>
              <a:gd name="T4" fmla="*/ 480 w 1200"/>
              <a:gd name="T5" fmla="*/ 288 h 2192"/>
              <a:gd name="T6" fmla="*/ 1200 w 1200"/>
              <a:gd name="T7" fmla="*/ 19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2192">
                <a:moveTo>
                  <a:pt x="0" y="1920"/>
                </a:moveTo>
                <a:cubicBezTo>
                  <a:pt x="80" y="2056"/>
                  <a:pt x="160" y="2192"/>
                  <a:pt x="240" y="1920"/>
                </a:cubicBezTo>
                <a:cubicBezTo>
                  <a:pt x="320" y="1648"/>
                  <a:pt x="320" y="576"/>
                  <a:pt x="480" y="288"/>
                </a:cubicBezTo>
                <a:cubicBezTo>
                  <a:pt x="640" y="0"/>
                  <a:pt x="920" y="96"/>
                  <a:pt x="1200" y="192"/>
                </a:cubicBezTo>
              </a:path>
            </a:pathLst>
          </a:custGeom>
          <a:noFill/>
          <a:ln w="9525">
            <a:solidFill>
              <a:srgbClr val="FF505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619125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4343400" y="2540000"/>
            <a:ext cx="37719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HĐ NỐI TIẾP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Bold SemiConden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27432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BIỂU THỨC CÓ CHỨA MỘT CHỮ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346326" y="1295401"/>
            <a:ext cx="69156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 thức nào là biểu thức có chứa một chữ?</a:t>
            </a:r>
          </a:p>
        </p:txBody>
      </p:sp>
      <p:sp>
        <p:nvSpPr>
          <p:cNvPr id="6156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71801" y="2362200"/>
            <a:ext cx="17395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: 2</a:t>
            </a:r>
          </a:p>
        </p:txBody>
      </p:sp>
      <p:sp>
        <p:nvSpPr>
          <p:cNvPr id="6157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153400" y="3124200"/>
            <a:ext cx="1244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3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- 56 </a:t>
            </a:r>
          </a:p>
        </p:txBody>
      </p:sp>
      <p:sp>
        <p:nvSpPr>
          <p:cNvPr id="6158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 rot="527624">
            <a:off x="7232393" y="4340732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67 – 3 x 5</a:t>
            </a:r>
          </a:p>
        </p:txBody>
      </p:sp>
      <p:sp>
        <p:nvSpPr>
          <p:cNvPr id="6159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958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 : </a:t>
            </a:r>
            <a:r>
              <a:rPr lang="en-US" altLang="en-US" sz="32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</a:t>
            </a:r>
            <a:endParaRPr lang="en-US" altLang="en-US" sz="32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20089927">
            <a:off x="4035638" y="4569332"/>
            <a:ext cx="20569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 – x + 12</a:t>
            </a:r>
          </a:p>
        </p:txBody>
      </p:sp>
      <p:sp>
        <p:nvSpPr>
          <p:cNvPr id="6161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20767528">
            <a:off x="6565848" y="2207132"/>
            <a:ext cx="2440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342</a:t>
            </a:r>
            <a:r>
              <a:rPr lang="en-US" altLang="en-US" sz="32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– (53 - p)</a:t>
            </a:r>
          </a:p>
        </p:txBody>
      </p:sp>
      <p:pic>
        <p:nvPicPr>
          <p:cNvPr id="6165" name="Picture 21" descr="bunchof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76976"/>
            <a:ext cx="88392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0" name="WordArt 2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24401" y="3505201"/>
            <a:ext cx="23907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5 x c +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d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- 3</a:t>
            </a:r>
          </a:p>
        </p:txBody>
      </p:sp>
      <p:sp>
        <p:nvSpPr>
          <p:cNvPr id="6171" name="AutoShap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52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9"/>
          <p:cNvGrpSpPr>
            <a:grpSpLocks/>
          </p:cNvGrpSpPr>
          <p:nvPr/>
        </p:nvGrpSpPr>
        <p:grpSpPr bwMode="auto">
          <a:xfrm rot="16200000">
            <a:off x="7396163" y="2967038"/>
            <a:ext cx="4800600" cy="847725"/>
            <a:chOff x="2350" y="1008"/>
            <a:chExt cx="1826" cy="534"/>
          </a:xfrm>
        </p:grpSpPr>
        <p:pic>
          <p:nvPicPr>
            <p:cNvPr id="7178" name="Picture 1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9" name="Picture 1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1" name="Picture 1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2" name="Group 14"/>
          <p:cNvGrpSpPr>
            <a:grpSpLocks/>
          </p:cNvGrpSpPr>
          <p:nvPr/>
        </p:nvGrpSpPr>
        <p:grpSpPr bwMode="auto">
          <a:xfrm rot="16200000">
            <a:off x="80963" y="3805238"/>
            <a:ext cx="4800600" cy="847725"/>
            <a:chOff x="2350" y="1008"/>
            <a:chExt cx="1826" cy="534"/>
          </a:xfrm>
        </p:grpSpPr>
        <p:pic>
          <p:nvPicPr>
            <p:cNvPr id="7183" name="Picture 1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5" name="Picture 1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1524000" y="304801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lip" r:id="rId4" imgW="1109880" imgH="818280" progId="MS_ClipArt_Gallery.2">
                  <p:embed/>
                </p:oleObj>
              </mc:Choice>
              <mc:Fallback>
                <p:oleObj name="Clip" r:id="rId4" imgW="1109880" imgH="818280" progId="MS_ClipArt_Gallery.2">
                  <p:embed/>
                  <p:pic>
                    <p:nvPicPr>
                      <p:cNvPr id="71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1"/>
                        <a:ext cx="18288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8686800" y="3048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lip" r:id="rId6" imgW="2082600" imgH="3003480" progId="MS_ClipArt_Gallery.2">
                  <p:embed/>
                </p:oleObj>
              </mc:Choice>
              <mc:Fallback>
                <p:oleObj name="Clip" r:id="rId6" imgW="2082600" imgH="3003480" progId="MS_ClipArt_Gallery.2">
                  <p:embed/>
                  <p:pic>
                    <p:nvPicPr>
                      <p:cNvPr id="71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04800"/>
                        <a:ext cx="1981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3536950" y="693738"/>
            <a:ext cx="5410200" cy="5791200"/>
            <a:chOff x="47" y="0"/>
            <a:chExt cx="5713" cy="4320"/>
          </a:xfrm>
        </p:grpSpPr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42" name="Group 74"/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7243" name="Freeform 75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4" name="Freeform 76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5" name="Freeform 77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46" name="Rectangle 78"/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47" name="Group 79"/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7248" name="Freeform 80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9" name="Freeform 81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0" name="Freeform 82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1" name="Freeform 83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2" name="Freeform 84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3" name="Freeform 85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4" name="Freeform 86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5" name="Freeform 87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419601" y="2476501"/>
            <a:ext cx="37496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CHÀO BẠN. TỚ CHÍNH LÀ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BIỂU THỨC CÓ CHỨA MỘT CHỮ. </a:t>
            </a:r>
          </a:p>
        </p:txBody>
      </p:sp>
      <p:sp>
        <p:nvSpPr>
          <p:cNvPr id="7259" name="AutoShape 9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369511" y="5748555"/>
            <a:ext cx="6858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 rot="16200000">
            <a:off x="7396163" y="2738438"/>
            <a:ext cx="4800600" cy="847725"/>
            <a:chOff x="2350" y="1008"/>
            <a:chExt cx="1826" cy="534"/>
          </a:xfrm>
        </p:grpSpPr>
        <p:pic>
          <p:nvPicPr>
            <p:cNvPr id="8195" name="Picture 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9" name="Group 7"/>
          <p:cNvGrpSpPr>
            <a:grpSpLocks/>
          </p:cNvGrpSpPr>
          <p:nvPr/>
        </p:nvGrpSpPr>
        <p:grpSpPr bwMode="auto">
          <a:xfrm rot="16200000">
            <a:off x="80963" y="3805238"/>
            <a:ext cx="4800600" cy="847725"/>
            <a:chOff x="2350" y="1008"/>
            <a:chExt cx="1826" cy="534"/>
          </a:xfrm>
        </p:grpSpPr>
        <p:pic>
          <p:nvPicPr>
            <p:cNvPr id="8200" name="Picture 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905000" y="304801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lip" r:id="rId4" imgW="1109880" imgH="818280" progId="MS_ClipArt_Gallery.2">
                  <p:embed/>
                </p:oleObj>
              </mc:Choice>
              <mc:Fallback>
                <p:oleObj name="Clip" r:id="rId4" imgW="1109880" imgH="818280" progId="MS_ClipArt_Gallery.2">
                  <p:embed/>
                  <p:pic>
                    <p:nvPicPr>
                      <p:cNvPr id="82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801"/>
                        <a:ext cx="18288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" name="AutoShape 8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75" name="Picture 83" descr="Fre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1"/>
            <a:ext cx="12652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6" name="Picture 84" descr="Funny Cartoon B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0"/>
            <a:ext cx="1143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3276600" y="1828800"/>
            <a:ext cx="4419600" cy="3810000"/>
          </a:xfrm>
          <a:prstGeom prst="cloudCallout">
            <a:avLst>
              <a:gd name="adj1" fmla="val 67134"/>
              <a:gd name="adj2" fmla="val -4879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83" name="Group 91"/>
          <p:cNvGrpSpPr>
            <a:grpSpLocks/>
          </p:cNvGrpSpPr>
          <p:nvPr/>
        </p:nvGrpSpPr>
        <p:grpSpPr bwMode="auto">
          <a:xfrm>
            <a:off x="3394076" y="2305051"/>
            <a:ext cx="4302125" cy="2454275"/>
            <a:chOff x="1178" y="1452"/>
            <a:chExt cx="2710" cy="1546"/>
          </a:xfrm>
        </p:grpSpPr>
        <p:sp>
          <p:nvSpPr>
            <p:cNvPr id="8279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488" y="1452"/>
              <a:ext cx="2400" cy="75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CC"/>
                  </a:solidFill>
                  <a:latin typeface="Times New Roman" pitchFamily="18" charset="0"/>
                  <a:cs typeface="Times New Roman" pitchFamily="18" charset="0"/>
                </a:rPr>
                <a:t>Bạn nhầm mất rồi. </a:t>
              </a:r>
            </a:p>
          </p:txBody>
        </p:sp>
        <p:sp>
          <p:nvSpPr>
            <p:cNvPr id="8280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178" y="2326"/>
              <a:ext cx="2400" cy="6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Tớ không phải là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 có chứa một chữ.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9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97604" y="1025665"/>
            <a:ext cx="4206240" cy="402336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vi-VN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vi-VN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428485" y="74419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588347" y="33986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85001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528"/>
            <a:ext cx="12314238" cy="682942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609600" y="1417638"/>
            <a:ext cx="9937932" cy="425565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CHÀO CÁC EM !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508000" y="609600"/>
            <a:ext cx="2438400" cy="17526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873828" y="952081"/>
            <a:ext cx="7785013" cy="1791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“ Ai nhanh hơn”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=""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504308" y="1157976"/>
            <a:ext cx="751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1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– (7000 – 2000) = 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72903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8927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70076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8927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709898" y="593684"/>
            <a:ext cx="7425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13000 x 2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7395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9918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31804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5104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71083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9918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4"/>
            <a:ext cx="669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28763 – 23359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75761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7162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72822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7162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855F38F-A063-4791-A85E-93DFDFE8BFD3}"/>
              </a:ext>
            </a:extLst>
          </p:cNvPr>
          <p:cNvSpPr txBox="1"/>
          <p:nvPr/>
        </p:nvSpPr>
        <p:spPr>
          <a:xfrm>
            <a:off x="3936015" y="790733"/>
            <a:ext cx="669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8000 + 4000 : 2 = ?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3730" y="2118249"/>
            <a:ext cx="5602888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3462">
                  <a:solidFill>
                    <a:prstClr val="white"/>
                  </a:solidFill>
                  <a:prstDash val="solid"/>
                </a:ln>
                <a:pattFill prst="sphere">
                  <a:fgClr>
                    <a:prstClr val="black"/>
                  </a:fgClr>
                  <a:bgClr>
                    <a:prstClr val="white"/>
                  </a:bgClr>
                </a:patt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 bạn thật tuyệt vời!</a:t>
            </a:r>
            <a:endParaRPr kumimoji="0" lang="en-US" sz="5400" b="1" i="0" u="none" strike="noStrike" kern="1200" cap="none" spc="0" normalizeH="0" baseline="0" noProof="0">
              <a:ln w="13462">
                <a:solidFill>
                  <a:prstClr val="white"/>
                </a:solidFill>
                <a:prstDash val="solid"/>
              </a:ln>
              <a:pattFill prst="sphere">
                <a:fgClr>
                  <a:prstClr val="black"/>
                </a:fgClr>
                <a:bgClr>
                  <a:prstClr val="white"/>
                </a:bgClr>
              </a:patt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524376" y="2376785"/>
            <a:ext cx="45529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293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1099</Words>
  <Application>Microsoft Office PowerPoint</Application>
  <PresentationFormat>Custom</PresentationFormat>
  <Paragraphs>247</Paragraphs>
  <Slides>24</Slides>
  <Notes>2</Notes>
  <HiddenSlides>0</HiddenSlides>
  <MMClips>5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1_Office Theme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Lập biểu thức 1 chữ để tính chu vi hình vuông. Đo các cạnh của các vật hình vuông và tính chu vi của các hình ấy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HUYEN</cp:lastModifiedBy>
  <cp:revision>22</cp:revision>
  <dcterms:created xsi:type="dcterms:W3CDTF">2021-08-18T18:36:44Z</dcterms:created>
  <dcterms:modified xsi:type="dcterms:W3CDTF">2021-09-01T03:09:46Z</dcterms:modified>
</cp:coreProperties>
</file>