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1"/>
  </p:notesMasterIdLst>
  <p:sldIdLst>
    <p:sldId id="325" r:id="rId3"/>
    <p:sldId id="315" r:id="rId4"/>
    <p:sldId id="256" r:id="rId5"/>
    <p:sldId id="326" r:id="rId6"/>
    <p:sldId id="324" r:id="rId7"/>
    <p:sldId id="310" r:id="rId8"/>
    <p:sldId id="305" r:id="rId9"/>
    <p:sldId id="306" r:id="rId10"/>
    <p:sldId id="307" r:id="rId11"/>
    <p:sldId id="308" r:id="rId12"/>
    <p:sldId id="311" r:id="rId13"/>
    <p:sldId id="312" r:id="rId14"/>
    <p:sldId id="313" r:id="rId15"/>
    <p:sldId id="314" r:id="rId16"/>
    <p:sldId id="320" r:id="rId17"/>
    <p:sldId id="260" r:id="rId18"/>
    <p:sldId id="259" r:id="rId19"/>
    <p:sldId id="263" r:id="rId20"/>
    <p:sldId id="294" r:id="rId21"/>
    <p:sldId id="295" r:id="rId22"/>
    <p:sldId id="296" r:id="rId23"/>
    <p:sldId id="317" r:id="rId24"/>
    <p:sldId id="318" r:id="rId25"/>
    <p:sldId id="319" r:id="rId26"/>
    <p:sldId id="316" r:id="rId27"/>
    <p:sldId id="321" r:id="rId28"/>
    <p:sldId id="269" r:id="rId29"/>
    <p:sldId id="267" r:id="rId30"/>
    <p:sldId id="273" r:id="rId31"/>
    <p:sldId id="270" r:id="rId32"/>
    <p:sldId id="298" r:id="rId33"/>
    <p:sldId id="301" r:id="rId34"/>
    <p:sldId id="272" r:id="rId35"/>
    <p:sldId id="302" r:id="rId36"/>
    <p:sldId id="303" r:id="rId37"/>
    <p:sldId id="322" r:id="rId38"/>
    <p:sldId id="323" r:id="rId39"/>
    <p:sldId id="282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 varScale="1">
        <p:scale>
          <a:sx n="81" d="100"/>
          <a:sy n="81" d="100"/>
        </p:scale>
        <p:origin x="-662" y="-86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5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3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4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30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85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4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5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gif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image" Target="../media/image31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11" Type="http://schemas.openxmlformats.org/officeDocument/2006/relationships/image" Target="../media/image32.png"/><Relationship Id="rId5" Type="http://schemas.openxmlformats.org/officeDocument/2006/relationships/audio" Target="../media/audio2.wav"/><Relationship Id="rId10" Type="http://schemas.openxmlformats.org/officeDocument/2006/relationships/image" Target="../media/image31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8.emf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37.emf"/><Relationship Id="rId3" Type="http://schemas.openxmlformats.org/officeDocument/2006/relationships/image" Target="../media/image55.png"/><Relationship Id="rId7" Type="http://schemas.openxmlformats.org/officeDocument/2006/relationships/image" Target="../media/image56.emf"/><Relationship Id="rId12" Type="http://schemas.openxmlformats.org/officeDocument/2006/relationships/image" Target="../media/image6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0.emf"/><Relationship Id="rId5" Type="http://schemas.openxmlformats.org/officeDocument/2006/relationships/image" Target="../media/image27.emf"/><Relationship Id="rId10" Type="http://schemas.openxmlformats.org/officeDocument/2006/relationships/image" Target="../media/image59.emf"/><Relationship Id="rId4" Type="http://schemas.openxmlformats.org/officeDocument/2006/relationships/image" Target="../media/image26.emf"/><Relationship Id="rId9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6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4.emf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4.emf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3.gif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gif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openxmlformats.org/officeDocument/2006/relationships/image" Target="../media/image31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gif"/><Relationship Id="rId11" Type="http://schemas.openxmlformats.org/officeDocument/2006/relationships/image" Target="../media/image32.png"/><Relationship Id="rId5" Type="http://schemas.openxmlformats.org/officeDocument/2006/relationships/audio" Target="../media/audio2.wav"/><Relationship Id="rId10" Type="http://schemas.openxmlformats.org/officeDocument/2006/relationships/image" Target="../media/image31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03618" y="2460742"/>
            <a:ext cx="4493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ĐỘNG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4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16000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2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11000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49000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7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443" y="1006999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818928" y="3736457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tính nhẩm các số tròn nghìn, ta cộng, trừ, nhân, chia chữ số hàng cao nhất ( có thể được) rồi thêm 3 chữ số 0 vào bên phải kết quả vừa tìm được.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4" y="0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6357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7454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81779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3941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7962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990340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45255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30032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884295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5916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57896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2358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51917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6471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06180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518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36677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4162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22055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45872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18418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00135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4637</a:t>
            </a:r>
            <a:endParaRPr lang="en-US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8245</a:t>
            </a:r>
            <a:endParaRPr lang="en-US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7035</a:t>
            </a:r>
            <a:endParaRPr lang="en-US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2316</a:t>
            </a:r>
            <a:endParaRPr lang="en-US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062795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35770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23032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10295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3125770" y="76200"/>
            <a:ext cx="578805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325</a:t>
            </a:r>
            <a:endParaRPr lang="en-US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25968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5916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2358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34833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5916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2358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6471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  518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6471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4162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4162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166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18418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18418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6443" y="1006999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cộng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trừ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chữ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số,con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cần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lưu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ý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818928" y="3736457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Khi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đặt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chữ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cùng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hàng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phải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thẳng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nhau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Thực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cộng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(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)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đúng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944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97308" y="-874924"/>
            <a:ext cx="3025764" cy="4807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sp>
        <p:nvSpPr>
          <p:cNvPr id="23" name="矩形 6"/>
          <p:cNvSpPr/>
          <p:nvPr/>
        </p:nvSpPr>
        <p:spPr>
          <a:xfrm>
            <a:off x="8101675" y="179153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998" y="788074"/>
            <a:ext cx="485200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863" y="2143423"/>
            <a:ext cx="485200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Nếu hai số có chữ số bằng nhau thì so sánh từng cặp chữ số ở cùng một hàng kể từ trái sang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3998" y="4371699"/>
            <a:ext cx="485200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000">
                <a:latin typeface="Times New Roman" pitchFamily="18" charset="0"/>
                <a:cs typeface="Times New Roman" pitchFamily="18" charset="0"/>
              </a:rPr>
              <a:t>Nếu hai số có tất cả các cặp chữ số ở từng hàng đều bằng nhau thì hai số đó bằng nhau</a:t>
            </a:r>
            <a:r>
              <a:rPr lang="vi-VN" sz="3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383073" y="31872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310536" y="1147438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&lt;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722422" y="208529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0" name="矩形 6"/>
          <p:cNvSpPr/>
          <p:nvPr/>
        </p:nvSpPr>
        <p:spPr>
          <a:xfrm>
            <a:off x="7978142" y="2940538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612516" y="304517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=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592669" y="39914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&lt;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906428" y="483726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pic>
        <p:nvPicPr>
          <p:cNvPr id="24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06" y="1670542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66356" y="2454964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cách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so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sánh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chữ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3" grpId="0" animBg="1"/>
      <p:bldP spid="16" grpId="0" animBg="1"/>
      <p:bldP spid="19" grpId="0"/>
      <p:bldP spid="26" grpId="0"/>
      <p:bldP spid="27" grpId="0"/>
      <p:bldP spid="20" grpId="0"/>
      <p:bldP spid="29" grpId="0"/>
      <p:bldP spid="30" grpId="0"/>
      <p:bldP spid="31" grpId="0"/>
      <p:bldP spid="25" grpId="0"/>
      <p:bldP spid="2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endParaRPr lang="en-US" altLang="en-US" sz="4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alt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ÔN TẬP CÁC SỐ ĐẾN 100000 (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56 731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65 371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67 351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75 631 .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1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123014" y="4412801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Lưu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ý: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Cần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xác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định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đúng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thứ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tự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sắp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xếp</a:t>
            </a:r>
            <a:r>
              <a:rPr lang="en-US" sz="3200" i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từ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bé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đến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lớn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hay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lớn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đến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bé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để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chính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xác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22065"/>
              </p:ext>
            </p:extLst>
          </p:nvPr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6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6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2500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04683"/>
              </p:ext>
            </p:extLst>
          </p:nvPr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6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6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2500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26200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160" y="191650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) Số tiền mua bát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320" y="243840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5120" y="297537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3772" y="3423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5120" y="398102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8532" y="440745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0678" y="269914"/>
            <a:ext cx="8387682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 Bác Lan mua tất cả hết bao nhiêu tiền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4120" y="4964501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Bác Lan mua tất cả hết số tiền là: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0874" y="5501473"/>
            <a:ext cx="670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12 500 + 12 800 + 70 000 = 95 300 (đồng)</a:t>
            </a:r>
          </a:p>
        </p:txBody>
      </p:sp>
    </p:spTree>
    <p:extLst>
      <p:ext uri="{BB962C8B-B14F-4D97-AF65-F5344CB8AC3E}">
        <p14:creationId xmlns:p14="http://schemas.microsoft.com/office/powerpoint/2010/main" val="25797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6" grpId="0" animBg="1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-211722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12 500 + 12800 + 70000 = 95300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526" y="57588"/>
            <a:ext cx="989983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c) Nếu có 100 000 đồng thì sau khi mua số hàng trên bác Lan còn lại bao nhiêu tiền 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 – 95 300 = 4 700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12 500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12 800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70 000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b) 95 300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c) 4 700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8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1" grpId="0" animBg="1"/>
      <p:bldP spid="23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688388" y="1960563"/>
            <a:ext cx="184150" cy="4206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63" y="319088"/>
            <a:ext cx="10972800" cy="465137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87488" y="1611313"/>
            <a:ext cx="3798887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38275" y="2441575"/>
            <a:ext cx="38004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14475" y="3363913"/>
            <a:ext cx="3798888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7488" y="4143375"/>
            <a:ext cx="3798887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87488" y="4989513"/>
            <a:ext cx="3798887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1665288" y="170815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Mua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2 </a:t>
            </a:r>
            <a:r>
              <a:rPr lang="en-US" altLang="zh-CN" sz="18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quyển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vở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ô li</a:t>
            </a:r>
            <a:endParaRPr lang="zh-CN" altLang="en-US" sz="1800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1693863" y="2517775"/>
            <a:ext cx="334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Mua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3 </a:t>
            </a:r>
            <a:r>
              <a:rPr lang="en-US" altLang="zh-CN" sz="18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gói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bánh</a:t>
            </a:r>
            <a:endParaRPr lang="zh-CN" altLang="en-US" sz="1800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647825" y="498951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Tổng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số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tiền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mua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hết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các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đồ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vật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trên</a:t>
            </a:r>
            <a:endParaRPr lang="zh-CN" altLang="en-US" sz="16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1924050" y="4143375"/>
            <a:ext cx="2979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Tính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tổng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số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tiền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của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3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gói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bánh</a:t>
            </a:r>
            <a:endParaRPr lang="zh-CN" altLang="en-US" sz="16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1776413" y="3363913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Mua</a:t>
            </a:r>
            <a:r>
              <a:rPr lang="en-US" altLang="zh-CN" sz="1600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1 </a:t>
            </a:r>
            <a:r>
              <a:rPr lang="en-US" altLang="zh-CN" sz="16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cân</a:t>
            </a:r>
            <a:r>
              <a:rPr lang="en-US" altLang="zh-CN" sz="1600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táo</a:t>
            </a:r>
            <a:endParaRPr lang="zh-CN" altLang="en-US" sz="1600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85001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(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1125506" y="2288094"/>
            <a:ext cx="14510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253039" y="1008063"/>
            <a:ext cx="5307011" cy="1341208"/>
            <a:chOff x="4441089" y="670090"/>
            <a:chExt cx="6037760" cy="1512476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68252"/>
              <a:chOff x="4339491" y="761390"/>
              <a:chExt cx="727854" cy="768252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516479" cy="728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104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616575" y="2093913"/>
            <a:ext cx="5813425" cy="3658155"/>
            <a:chOff x="4441088" y="302494"/>
            <a:chExt cx="5814134" cy="365890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41088" y="761375"/>
              <a:ext cx="727164" cy="730400"/>
              <a:chOff x="4339490" y="761375"/>
              <a:chExt cx="7271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801071"/>
                <a:ext cx="428374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29142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tròn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nghìn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Tính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chu vi,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diện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tích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của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hình</a:t>
              </a:r>
              <a:endPara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507038" y="5542917"/>
            <a:ext cx="4926012" cy="1285825"/>
            <a:chOff x="4441088" y="597406"/>
            <a:chExt cx="4927029" cy="128607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762538"/>
              <a:ext cx="727225" cy="728806"/>
              <a:chOff x="4339490" y="762538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28410" cy="5848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5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92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8CC066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 dụng</a:t>
              </a:r>
              <a:endParaRPr lang="zh-CN" altLang="en-US" sz="3600" b="1">
                <a:solidFill>
                  <a:srgbClr val="8CC06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253038" y="1008063"/>
            <a:ext cx="5307012" cy="1341208"/>
            <a:chOff x="4441088" y="670090"/>
            <a:chExt cx="6037761" cy="1512476"/>
          </a:xfrm>
        </p:grpSpPr>
        <p:grpSp>
          <p:nvGrpSpPr>
            <p:cNvPr id="8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616575" y="2093913"/>
            <a:ext cx="6229681" cy="2940010"/>
            <a:chOff x="4441088" y="302494"/>
            <a:chExt cx="6230441" cy="2940614"/>
          </a:xfrm>
        </p:grpSpPr>
        <p:grpSp>
          <p:nvGrpSpPr>
            <p:cNvPr id="14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195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trong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phạm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vi 100 000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5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0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7000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+ 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2000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-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8000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1589</Words>
  <Application>Microsoft Office PowerPoint</Application>
  <PresentationFormat>Custom</PresentationFormat>
  <Paragraphs>484</Paragraphs>
  <Slides>38</Slides>
  <Notes>22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đi siêu thị cùng Mẹ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HUYEN</cp:lastModifiedBy>
  <cp:revision>80</cp:revision>
  <dcterms:created xsi:type="dcterms:W3CDTF">2017-03-13T01:56:00Z</dcterms:created>
  <dcterms:modified xsi:type="dcterms:W3CDTF">2021-09-01T02:55:23Z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