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7"/>
  </p:notesMasterIdLst>
  <p:sldIdLst>
    <p:sldId id="272" r:id="rId3"/>
    <p:sldId id="282" r:id="rId4"/>
    <p:sldId id="280" r:id="rId5"/>
    <p:sldId id="281" r:id="rId6"/>
    <p:sldId id="283" r:id="rId7"/>
    <p:sldId id="303" r:id="rId8"/>
    <p:sldId id="278" r:id="rId9"/>
    <p:sldId id="288" r:id="rId10"/>
    <p:sldId id="296" r:id="rId11"/>
    <p:sldId id="305" r:id="rId12"/>
    <p:sldId id="297" r:id="rId13"/>
    <p:sldId id="306" r:id="rId14"/>
    <p:sldId id="298" r:id="rId15"/>
    <p:sldId id="307" r:id="rId16"/>
    <p:sldId id="299" r:id="rId17"/>
    <p:sldId id="291" r:id="rId18"/>
    <p:sldId id="300" r:id="rId19"/>
    <p:sldId id="301" r:id="rId20"/>
    <p:sldId id="302" r:id="rId21"/>
    <p:sldId id="308" r:id="rId22"/>
    <p:sldId id="309" r:id="rId23"/>
    <p:sldId id="292" r:id="rId24"/>
    <p:sldId id="293"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66"/>
    <a:srgbClr val="99FF99"/>
    <a:srgbClr val="FF5050"/>
    <a:srgbClr val="FF7C80"/>
    <a:srgbClr val="FF9999"/>
    <a:srgbClr val="FFCCCC"/>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76" d="100"/>
          <a:sy n="76" d="100"/>
        </p:scale>
        <p:origin x="-86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23</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856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9/13/2021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12344" y="2562386"/>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916811" y="1771859"/>
            <a:ext cx="6226628" cy="2467429"/>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Con hãy sử dụng từ điển để giải nghĩa các từ con vừa tìm được!</a:t>
            </a:r>
          </a:p>
        </p:txBody>
      </p:sp>
      <p:graphicFrame>
        <p:nvGraphicFramePr>
          <p:cNvPr id="4" name="Table 3"/>
          <p:cNvGraphicFramePr>
            <a:graphicFrameLocks noGrp="1"/>
          </p:cNvGraphicFramePr>
          <p:nvPr>
            <p:extLst>
              <p:ext uri="{D42A27DB-BD31-4B8C-83A1-F6EECF244321}">
                <p14:modId xmlns:p14="http://schemas.microsoft.com/office/powerpoint/2010/main" val="1570896838"/>
              </p:ext>
            </p:extLst>
          </p:nvPr>
        </p:nvGraphicFramePr>
        <p:xfrm>
          <a:off x="688867" y="990044"/>
          <a:ext cx="10682515" cy="4663440"/>
        </p:xfrm>
        <a:graphic>
          <a:graphicData uri="http://schemas.openxmlformats.org/drawingml/2006/table">
            <a:tbl>
              <a:tblPr firstRow="1" bandRow="1">
                <a:tableStyleId>{5C22544A-7EE6-4342-B048-85BDC9FD1C3A}</a:tableStyleId>
              </a:tblPr>
              <a:tblGrid>
                <a:gridCol w="2041122">
                  <a:extLst>
                    <a:ext uri="{9D8B030D-6E8A-4147-A177-3AD203B41FA5}">
                      <a16:colId xmlns="" xmlns:a16="http://schemas.microsoft.com/office/drawing/2014/main" val="617987170"/>
                    </a:ext>
                  </a:extLst>
                </a:gridCol>
                <a:gridCol w="8641393">
                  <a:extLst>
                    <a:ext uri="{9D8B030D-6E8A-4147-A177-3AD203B41FA5}">
                      <a16:colId xmlns="" xmlns:a16="http://schemas.microsoft.com/office/drawing/2014/main" val="3201453875"/>
                    </a:ext>
                  </a:extLst>
                </a:gridCol>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44355830"/>
                  </a:ext>
                </a:extLst>
              </a:tr>
              <a:tr h="370840">
                <a:tc>
                  <a:txBody>
                    <a:bodyPr/>
                    <a:lstStyle/>
                    <a:p>
                      <a:r>
                        <a:rPr lang="en-US" sz="2800" smtClean="0">
                          <a:latin typeface="Times New Roman" panose="02020603050405020304" pitchFamily="18" charset="0"/>
                          <a:cs typeface="Times New Roman" panose="02020603050405020304" pitchFamily="18" charset="0"/>
                        </a:rPr>
                        <a:t>Hiền dịu</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Hiền</a:t>
                      </a:r>
                      <a:r>
                        <a:rPr lang="en-US" sz="2800" baseline="0" smtClean="0">
                          <a:latin typeface="Times New Roman" panose="02020603050405020304" pitchFamily="18" charset="0"/>
                          <a:cs typeface="Times New Roman" panose="02020603050405020304" pitchFamily="18" charset="0"/>
                        </a:rPr>
                        <a:t> hậu và dịu dàng.</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411893953"/>
                  </a:ext>
                </a:extLst>
              </a:tr>
              <a:tr h="370840">
                <a:tc>
                  <a:txBody>
                    <a:bodyPr/>
                    <a:lstStyle/>
                    <a:p>
                      <a:r>
                        <a:rPr lang="en-US" sz="2800" smtClean="0">
                          <a:latin typeface="Times New Roman" panose="02020603050405020304" pitchFamily="18" charset="0"/>
                          <a:cs typeface="Times New Roman" panose="02020603050405020304" pitchFamily="18" charset="0"/>
                        </a:rPr>
                        <a:t>Hiền đức</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Phúc</a:t>
                      </a:r>
                      <a:r>
                        <a:rPr lang="en-US" sz="2800" baseline="0" smtClean="0">
                          <a:latin typeface="Times New Roman" panose="02020603050405020304" pitchFamily="18" charset="0"/>
                          <a:cs typeface="Times New Roman" panose="02020603050405020304" pitchFamily="18" charset="0"/>
                        </a:rPr>
                        <a:t> hậu hay thương người.</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8097916"/>
                  </a:ext>
                </a:extLst>
              </a:tr>
              <a:tr h="370840">
                <a:tc>
                  <a:txBody>
                    <a:bodyPr/>
                    <a:lstStyle/>
                    <a:p>
                      <a:r>
                        <a:rPr lang="en-US" sz="2800" smtClean="0">
                          <a:latin typeface="Times New Roman" panose="02020603050405020304" pitchFamily="18" charset="0"/>
                          <a:cs typeface="Times New Roman" panose="02020603050405020304" pitchFamily="18" charset="0"/>
                        </a:rPr>
                        <a:t>Hiền hậu</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Hiền lành</a:t>
                      </a:r>
                      <a:r>
                        <a:rPr lang="en-US" sz="2800" baseline="0" smtClean="0">
                          <a:latin typeface="Times New Roman" panose="02020603050405020304" pitchFamily="18" charset="0"/>
                          <a:cs typeface="Times New Roman" panose="02020603050405020304" pitchFamily="18" charset="0"/>
                        </a:rPr>
                        <a:t> và trung hậu.</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20922377"/>
                  </a:ext>
                </a:extLst>
              </a:tr>
              <a:tr h="370840">
                <a:tc>
                  <a:txBody>
                    <a:bodyPr/>
                    <a:lstStyle/>
                    <a:p>
                      <a:r>
                        <a:rPr lang="en-US" sz="2800" smtClean="0">
                          <a:latin typeface="Times New Roman" panose="02020603050405020304" pitchFamily="18" charset="0"/>
                          <a:cs typeface="Times New Roman" panose="02020603050405020304" pitchFamily="18" charset="0"/>
                        </a:rPr>
                        <a:t>Hiền từ</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Hiền</a:t>
                      </a:r>
                      <a:r>
                        <a:rPr lang="en-US" sz="2800" baseline="0" smtClean="0">
                          <a:latin typeface="Times New Roman" panose="02020603050405020304" pitchFamily="18" charset="0"/>
                          <a:cs typeface="Times New Roman" panose="02020603050405020304" pitchFamily="18" charset="0"/>
                        </a:rPr>
                        <a:t> và giàu lòng thương người.</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49935832"/>
                  </a:ext>
                </a:extLst>
              </a:tr>
              <a:tr h="370840">
                <a:tc>
                  <a:txBody>
                    <a:bodyPr/>
                    <a:lstStyle/>
                    <a:p>
                      <a:r>
                        <a:rPr lang="en-US" sz="2800" smtClean="0">
                          <a:latin typeface="Times New Roman" panose="02020603050405020304" pitchFamily="18" charset="0"/>
                          <a:cs typeface="Times New Roman" panose="02020603050405020304" pitchFamily="18" charset="0"/>
                        </a:rPr>
                        <a:t>Ác</a:t>
                      </a:r>
                      <a:r>
                        <a:rPr lang="en-US" sz="2800" baseline="0" smtClean="0">
                          <a:latin typeface="Times New Roman" panose="02020603050405020304" pitchFamily="18" charset="0"/>
                          <a:cs typeface="Times New Roman" panose="02020603050405020304" pitchFamily="18" charset="0"/>
                        </a:rPr>
                        <a:t> ôn</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Kẻ ác</a:t>
                      </a:r>
                      <a:r>
                        <a:rPr lang="en-US" sz="2800" baseline="0" smtClean="0">
                          <a:latin typeface="Times New Roman" panose="02020603050405020304" pitchFamily="18" charset="0"/>
                          <a:cs typeface="Times New Roman" panose="02020603050405020304" pitchFamily="18" charset="0"/>
                        </a:rPr>
                        <a:t> độc, gây nhiều tội ác với người khác.</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37727343"/>
                  </a:ext>
                </a:extLst>
              </a:tr>
              <a:tr h="370840">
                <a:tc>
                  <a:txBody>
                    <a:bodyPr/>
                    <a:lstStyle/>
                    <a:p>
                      <a:r>
                        <a:rPr lang="en-US" sz="2800" smtClean="0">
                          <a:latin typeface="Times New Roman" panose="02020603050405020304" pitchFamily="18" charset="0"/>
                          <a:cs typeface="Times New Roman" panose="02020603050405020304" pitchFamily="18" charset="0"/>
                        </a:rPr>
                        <a:t>Ác</a:t>
                      </a:r>
                      <a:r>
                        <a:rPr lang="en-US" sz="2800" baseline="0" smtClean="0">
                          <a:latin typeface="Times New Roman" panose="02020603050405020304" pitchFamily="18" charset="0"/>
                          <a:cs typeface="Times New Roman" panose="02020603050405020304" pitchFamily="18" charset="0"/>
                        </a:rPr>
                        <a:t> hại</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Gây</a:t>
                      </a:r>
                      <a:r>
                        <a:rPr lang="en-US" sz="2800" baseline="0" smtClean="0">
                          <a:latin typeface="Times New Roman" panose="02020603050405020304" pitchFamily="18" charset="0"/>
                          <a:cs typeface="Times New Roman" panose="02020603050405020304" pitchFamily="18" charset="0"/>
                        </a:rPr>
                        <a:t> tác hại lớn.</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2718665"/>
                  </a:ext>
                </a:extLst>
              </a:tr>
              <a:tr h="370840">
                <a:tc>
                  <a:txBody>
                    <a:bodyPr/>
                    <a:lstStyle/>
                    <a:p>
                      <a:r>
                        <a:rPr lang="en-US" sz="2800" smtClean="0">
                          <a:latin typeface="Times New Roman" panose="02020603050405020304" pitchFamily="18" charset="0"/>
                          <a:cs typeface="Times New Roman" panose="02020603050405020304" pitchFamily="18" charset="0"/>
                        </a:rPr>
                        <a:t>Ác</a:t>
                      </a:r>
                      <a:r>
                        <a:rPr lang="en-US" sz="2800" baseline="0" smtClean="0">
                          <a:latin typeface="Times New Roman" panose="02020603050405020304" pitchFamily="18" charset="0"/>
                          <a:cs typeface="Times New Roman" panose="02020603050405020304" pitchFamily="18" charset="0"/>
                        </a:rPr>
                        <a:t> khẩu</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Hay</a:t>
                      </a:r>
                      <a:r>
                        <a:rPr lang="en-US" sz="2800" baseline="0" smtClean="0">
                          <a:latin typeface="Times New Roman" panose="02020603050405020304" pitchFamily="18" charset="0"/>
                          <a:cs typeface="Times New Roman" panose="02020603050405020304" pitchFamily="18" charset="0"/>
                        </a:rPr>
                        <a:t> nói những lời độc ác.</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4465207"/>
                  </a:ext>
                </a:extLst>
              </a:tr>
              <a:tr h="370840">
                <a:tc>
                  <a:txBody>
                    <a:bodyPr/>
                    <a:lstStyle/>
                    <a:p>
                      <a:r>
                        <a:rPr lang="en-US" sz="2800" smtClean="0">
                          <a:latin typeface="Times New Roman" panose="02020603050405020304" pitchFamily="18" charset="0"/>
                          <a:cs typeface="Times New Roman" panose="02020603050405020304" pitchFamily="18" charset="0"/>
                        </a:rPr>
                        <a:t>Ác</a:t>
                      </a:r>
                      <a:r>
                        <a:rPr lang="en-US" sz="2800" baseline="0" smtClean="0">
                          <a:latin typeface="Times New Roman" panose="02020603050405020304" pitchFamily="18" charset="0"/>
                          <a:cs typeface="Times New Roman" panose="02020603050405020304" pitchFamily="18" charset="0"/>
                        </a:rPr>
                        <a:t> cảm</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Cảm</a:t>
                      </a:r>
                      <a:r>
                        <a:rPr lang="en-US" sz="2800" baseline="0" smtClean="0">
                          <a:latin typeface="Times New Roman" panose="02020603050405020304" pitchFamily="18" charset="0"/>
                          <a:cs typeface="Times New Roman" panose="02020603050405020304" pitchFamily="18" charset="0"/>
                        </a:rPr>
                        <a:t> giác không tốt, không ưa thích đối với người nào đó.</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90314149"/>
                  </a:ext>
                </a:extLst>
              </a:tr>
            </a:tbl>
          </a:graphicData>
        </a:graphic>
      </p:graphicFrame>
      <p:sp>
        <p:nvSpPr>
          <p:cNvPr id="5" name="Cloud Callout 4"/>
          <p:cNvSpPr/>
          <p:nvPr/>
        </p:nvSpPr>
        <p:spPr>
          <a:xfrm>
            <a:off x="2916811" y="1287079"/>
            <a:ext cx="6719558" cy="3378705"/>
          </a:xfrm>
          <a:prstGeom prst="cloudCallout">
            <a:avLst>
              <a:gd name="adj1" fmla="val -68665"/>
              <a:gd name="adj2" fmla="val 703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đặt câu với một trong các từ có ở bài 1!</a:t>
            </a:r>
            <a:endParaRPr lang="en-US" sz="3200" dirty="0">
              <a:solidFill>
                <a:schemeClr val="tx1"/>
              </a:solidFill>
            </a:endParaRPr>
          </a:p>
        </p:txBody>
      </p:sp>
    </p:spTree>
    <p:extLst>
      <p:ext uri="{BB962C8B-B14F-4D97-AF65-F5344CB8AC3E}">
        <p14:creationId xmlns:p14="http://schemas.microsoft.com/office/powerpoint/2010/main" val="1817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406" y="742463"/>
            <a:ext cx="9927771" cy="1815882"/>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Bài 2. Xếp các từ sau vào ô trống thích hợp trong bảng: </a:t>
            </a:r>
            <a:r>
              <a:rPr lang="en-US" sz="2800" i="1" smtClean="0">
                <a:latin typeface="Times New Roman" panose="02020603050405020304" pitchFamily="18" charset="0"/>
                <a:cs typeface="Times New Roman" panose="02020603050405020304" pitchFamily="18" charset="0"/>
              </a:rPr>
              <a:t>nhân ái, tàn ác, bất hòa, lục đục, hiền hậu, chia rẽ, cưu mang, che chở, phúc hậu, hung ác, độc ác, đôn hậu, đùm bọc, trung hậu, nhân từ, tàn bạo.</a:t>
            </a:r>
            <a:endParaRPr lang="en-US" sz="2800" smtClean="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6025112"/>
              </p:ext>
            </p:extLst>
          </p:nvPr>
        </p:nvGraphicFramePr>
        <p:xfrm>
          <a:off x="1195754" y="2558345"/>
          <a:ext cx="10105291" cy="3261360"/>
        </p:xfrm>
        <a:graphic>
          <a:graphicData uri="http://schemas.openxmlformats.org/drawingml/2006/table">
            <a:tbl>
              <a:tblPr firstRow="1" bandRow="1">
                <a:tableStyleId>{5C22544A-7EE6-4342-B048-85BDC9FD1C3A}</a:tableStyleId>
              </a:tblPr>
              <a:tblGrid>
                <a:gridCol w="1910227">
                  <a:extLst>
                    <a:ext uri="{9D8B030D-6E8A-4147-A177-3AD203B41FA5}">
                      <a16:colId xmlns="" xmlns:a16="http://schemas.microsoft.com/office/drawing/2014/main" val="2468769588"/>
                    </a:ext>
                  </a:extLst>
                </a:gridCol>
                <a:gridCol w="3951311">
                  <a:extLst>
                    <a:ext uri="{9D8B030D-6E8A-4147-A177-3AD203B41FA5}">
                      <a16:colId xmlns="" xmlns:a16="http://schemas.microsoft.com/office/drawing/2014/main" val="1806765750"/>
                    </a:ext>
                  </a:extLst>
                </a:gridCol>
                <a:gridCol w="4243753">
                  <a:extLst>
                    <a:ext uri="{9D8B030D-6E8A-4147-A177-3AD203B41FA5}">
                      <a16:colId xmlns="" xmlns:a16="http://schemas.microsoft.com/office/drawing/2014/main" val="1556786248"/>
                    </a:ext>
                  </a:extLst>
                </a:gridCol>
              </a:tblGrid>
              <a:tr h="370840">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b="1" smtClean="0">
                          <a:solidFill>
                            <a:schemeClr val="tx1"/>
                          </a:solidFill>
                          <a:latin typeface="Times New Roman" panose="02020603050405020304" pitchFamily="18" charset="0"/>
                          <a:cs typeface="Times New Roman" panose="02020603050405020304" pitchFamily="18" charset="0"/>
                        </a:rPr>
                        <a:t>+ </a:t>
                      </a:r>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19699736"/>
                  </a:ext>
                </a:extLst>
              </a:tr>
              <a:tr h="370840">
                <a:tc>
                  <a:txBody>
                    <a:bodyPr/>
                    <a:lstStyle/>
                    <a:p>
                      <a:r>
                        <a:rPr lang="en-US" sz="2800" b="1" smtClean="0">
                          <a:latin typeface="Times New Roman" panose="02020603050405020304" pitchFamily="18" charset="0"/>
                          <a:cs typeface="Times New Roman" panose="02020603050405020304" pitchFamily="18" charset="0"/>
                        </a:rPr>
                        <a:t>Nhân</a:t>
                      </a:r>
                      <a:r>
                        <a:rPr lang="en-US" sz="2800" b="1" baseline="0" smtClean="0">
                          <a:latin typeface="Times New Roman" panose="02020603050405020304" pitchFamily="18" charset="0"/>
                          <a:cs typeface="Times New Roman" panose="02020603050405020304" pitchFamily="18" charset="0"/>
                        </a:rPr>
                        <a:t> hậu</a:t>
                      </a:r>
                      <a:endParaRPr lang="en-US" sz="2800" b="1">
                        <a:latin typeface="Times New Roman" panose="02020603050405020304" pitchFamily="18" charset="0"/>
                        <a:cs typeface="Times New Roman" panose="02020603050405020304" pitchFamily="18" charset="0"/>
                      </a:endParaRPr>
                    </a:p>
                  </a:txBody>
                  <a:tcPr anchor="ctr"/>
                </a:tc>
                <a:tc>
                  <a:txBody>
                    <a:bodyPr/>
                    <a:lstStyle/>
                    <a:p>
                      <a:r>
                        <a:rPr lang="en-US" sz="2800" smtClean="0">
                          <a:latin typeface="Times New Roman" panose="02020603050405020304" pitchFamily="18" charset="0"/>
                          <a:cs typeface="Times New Roman" panose="02020603050405020304" pitchFamily="18" charset="0"/>
                        </a:rPr>
                        <a:t>M: nhân</a:t>
                      </a:r>
                      <a:r>
                        <a:rPr lang="en-US" sz="2800" baseline="0" smtClean="0">
                          <a:latin typeface="Times New Roman" panose="02020603050405020304" pitchFamily="18" charset="0"/>
                          <a:cs typeface="Times New Roman" panose="02020603050405020304" pitchFamily="18" charset="0"/>
                        </a:rPr>
                        <a:t> từ</a:t>
                      </a:r>
                    </a:p>
                    <a:p>
                      <a:endParaRPr lang="en-US" sz="2800" baseline="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M: độc</a:t>
                      </a:r>
                      <a:r>
                        <a:rPr lang="en-US" sz="2800" baseline="0" smtClean="0">
                          <a:latin typeface="Times New Roman" panose="02020603050405020304" pitchFamily="18" charset="0"/>
                          <a:cs typeface="Times New Roman" panose="02020603050405020304" pitchFamily="18" charset="0"/>
                        </a:rPr>
                        <a:t> ác</a:t>
                      </a:r>
                    </a:p>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822695038"/>
                  </a:ext>
                </a:extLst>
              </a:tr>
              <a:tr h="370840">
                <a:tc>
                  <a:txBody>
                    <a:bodyPr/>
                    <a:lstStyle/>
                    <a:p>
                      <a:r>
                        <a:rPr lang="en-US" sz="2800" b="1" smtClean="0">
                          <a:latin typeface="Times New Roman" panose="02020603050405020304" pitchFamily="18" charset="0"/>
                          <a:cs typeface="Times New Roman" panose="02020603050405020304" pitchFamily="18" charset="0"/>
                        </a:rPr>
                        <a:t>Đoàn</a:t>
                      </a:r>
                      <a:r>
                        <a:rPr lang="en-US" sz="2800" b="1" baseline="0" smtClean="0">
                          <a:latin typeface="Times New Roman" panose="02020603050405020304" pitchFamily="18" charset="0"/>
                          <a:cs typeface="Times New Roman" panose="02020603050405020304" pitchFamily="18" charset="0"/>
                        </a:rPr>
                        <a:t> kết</a:t>
                      </a:r>
                      <a:endParaRPr lang="en-US" sz="2800" b="1">
                        <a:latin typeface="Times New Roman" panose="02020603050405020304" pitchFamily="18" charset="0"/>
                        <a:cs typeface="Times New Roman" panose="02020603050405020304" pitchFamily="18" charset="0"/>
                      </a:endParaRPr>
                    </a:p>
                  </a:txBody>
                  <a:tcPr anchor="ctr"/>
                </a:tc>
                <a:tc>
                  <a:txBody>
                    <a:bodyPr/>
                    <a:lstStyle/>
                    <a:p>
                      <a:r>
                        <a:rPr lang="en-US" sz="2800" smtClean="0">
                          <a:latin typeface="Times New Roman" panose="02020603050405020304" pitchFamily="18" charset="0"/>
                          <a:cs typeface="Times New Roman" panose="02020603050405020304" pitchFamily="18" charset="0"/>
                        </a:rPr>
                        <a:t>M: đùm</a:t>
                      </a:r>
                      <a:r>
                        <a:rPr lang="en-US" sz="2800" baseline="0" smtClean="0">
                          <a:latin typeface="Times New Roman" panose="02020603050405020304" pitchFamily="18" charset="0"/>
                          <a:cs typeface="Times New Roman" panose="02020603050405020304" pitchFamily="18" charset="0"/>
                        </a:rPr>
                        <a:t> bọc</a:t>
                      </a:r>
                    </a:p>
                    <a:p>
                      <a:endParaRPr lang="en-US" sz="2800" baseline="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M: chia</a:t>
                      </a:r>
                      <a:r>
                        <a:rPr lang="en-US" sz="2800" baseline="0" smtClean="0">
                          <a:latin typeface="Times New Roman" panose="02020603050405020304" pitchFamily="18" charset="0"/>
                          <a:cs typeface="Times New Roman" panose="02020603050405020304" pitchFamily="18" charset="0"/>
                        </a:rPr>
                        <a:t> rẽ</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34161388"/>
                  </a:ext>
                </a:extLst>
              </a:tr>
            </a:tbl>
          </a:graphicData>
        </a:graphic>
      </p:graphicFrame>
      <p:sp>
        <p:nvSpPr>
          <p:cNvPr id="5" name="TextBox 4"/>
          <p:cNvSpPr txBox="1"/>
          <p:nvPr/>
        </p:nvSpPr>
        <p:spPr>
          <a:xfrm>
            <a:off x="3118338" y="3490458"/>
            <a:ext cx="4220308"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n</a:t>
            </a:r>
            <a:r>
              <a:rPr lang="en-US" sz="2800" b="1" smtClean="0">
                <a:solidFill>
                  <a:srgbClr val="FF0000"/>
                </a:solidFill>
                <a:latin typeface="Times New Roman" panose="02020603050405020304" pitchFamily="18" charset="0"/>
                <a:cs typeface="Times New Roman" panose="02020603050405020304" pitchFamily="18" charset="0"/>
              </a:rPr>
              <a:t>hân ái, hiều hậu, phúc hậu, đôn hậu, trung hậu</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80737" y="3490458"/>
            <a:ext cx="4220308"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tàn ác, hung ác, tàn bạo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18338" y="4875453"/>
            <a:ext cx="4220308"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cưu mang, che chở</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080737" y="4875453"/>
            <a:ext cx="4220308"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bất hòa, chia rẽ</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081495" y="1864528"/>
            <a:ext cx="6226628" cy="2467429"/>
          </a:xfrm>
          <a:prstGeom prst="flowChartAlternateProcess">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Trong các từ ở bài 2, con biết nghĩa của những từ </a:t>
            </a:r>
            <a:r>
              <a:rPr lang="en-US" sz="3200" smtClean="0">
                <a:solidFill>
                  <a:schemeClr val="tx1"/>
                </a:solidFill>
                <a:latin typeface="Times New Roman" panose="02020603050405020304" pitchFamily="18" charset="0"/>
                <a:cs typeface="Times New Roman" panose="02020603050405020304" pitchFamily="18" charset="0"/>
              </a:rPr>
              <a:t>nào</a:t>
            </a:r>
            <a:r>
              <a:rPr lang="en-US" sz="3200">
                <a:solidFill>
                  <a:schemeClr val="tx1"/>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39031868"/>
              </p:ext>
            </p:extLst>
          </p:nvPr>
        </p:nvGraphicFramePr>
        <p:xfrm>
          <a:off x="601781" y="801358"/>
          <a:ext cx="10937076" cy="5090160"/>
        </p:xfrm>
        <a:graphic>
          <a:graphicData uri="http://schemas.openxmlformats.org/drawingml/2006/table">
            <a:tbl>
              <a:tblPr firstRow="1" bandRow="1">
                <a:tableStyleId>{5C22544A-7EE6-4342-B048-85BDC9FD1C3A}</a:tableStyleId>
              </a:tblPr>
              <a:tblGrid>
                <a:gridCol w="1835804">
                  <a:extLst>
                    <a:ext uri="{9D8B030D-6E8A-4147-A177-3AD203B41FA5}">
                      <a16:colId xmlns="" xmlns:a16="http://schemas.microsoft.com/office/drawing/2014/main" val="617987170"/>
                    </a:ext>
                  </a:extLst>
                </a:gridCol>
                <a:gridCol w="9101272">
                  <a:extLst>
                    <a:ext uri="{9D8B030D-6E8A-4147-A177-3AD203B41FA5}">
                      <a16:colId xmlns="" xmlns:a16="http://schemas.microsoft.com/office/drawing/2014/main" val="3201453875"/>
                    </a:ext>
                  </a:extLst>
                </a:gridCol>
              </a:tblGrid>
              <a:tr h="370840">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44355830"/>
                  </a:ext>
                </a:extLst>
              </a:tr>
              <a:tr h="370840">
                <a:tc>
                  <a:txBody>
                    <a:bodyPr/>
                    <a:lstStyle/>
                    <a:p>
                      <a:r>
                        <a:rPr lang="en-US" sz="2800" smtClean="0">
                          <a:latin typeface="Times New Roman" panose="02020603050405020304" pitchFamily="18" charset="0"/>
                          <a:cs typeface="Times New Roman" panose="02020603050405020304" pitchFamily="18" charset="0"/>
                        </a:rPr>
                        <a:t>Nhân</a:t>
                      </a:r>
                      <a:r>
                        <a:rPr lang="en-US" sz="2800" baseline="0" smtClean="0">
                          <a:latin typeface="Times New Roman" panose="02020603050405020304" pitchFamily="18" charset="0"/>
                          <a:cs typeface="Times New Roman" panose="02020603050405020304" pitchFamily="18" charset="0"/>
                        </a:rPr>
                        <a:t> ái</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mn-lt"/>
                          <a:cs typeface="Times New Roman" panose="02020603050405020304" pitchFamily="18" charset="0"/>
                        </a:rPr>
                        <a:t>C</a:t>
                      </a:r>
                      <a:r>
                        <a:rPr lang="vi-VN" sz="2800" smtClean="0">
                          <a:latin typeface="+mn-lt"/>
                          <a:cs typeface="Times New Roman" panose="02020603050405020304" pitchFamily="18" charset="0"/>
                        </a:rPr>
                        <a:t>ó lòng yêu thương con người, sẵn sàng giúp đỡ khi cần thiết</a:t>
                      </a:r>
                      <a:r>
                        <a:rPr lang="en-US" sz="2800" smtClean="0">
                          <a:latin typeface="+mn-lt"/>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411893953"/>
                  </a:ext>
                </a:extLst>
              </a:tr>
              <a:tr h="370840">
                <a:tc>
                  <a:txBody>
                    <a:bodyPr/>
                    <a:lstStyle/>
                    <a:p>
                      <a:r>
                        <a:rPr lang="en-US" sz="2800" smtClean="0">
                          <a:latin typeface="Times New Roman" panose="02020603050405020304" pitchFamily="18" charset="0"/>
                          <a:cs typeface="Times New Roman" panose="02020603050405020304" pitchFamily="18" charset="0"/>
                        </a:rPr>
                        <a:t>Phúc</a:t>
                      </a:r>
                      <a:r>
                        <a:rPr lang="en-US" sz="2800" baseline="0" smtClean="0">
                          <a:latin typeface="Times New Roman" panose="02020603050405020304" pitchFamily="18" charset="0"/>
                          <a:cs typeface="Times New Roman" panose="02020603050405020304" pitchFamily="18" charset="0"/>
                        </a:rPr>
                        <a:t> hậu</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mn-lt"/>
                          <a:cs typeface="Times New Roman" panose="02020603050405020304" pitchFamily="18" charset="0"/>
                        </a:rPr>
                        <a:t>C</a:t>
                      </a:r>
                      <a:r>
                        <a:rPr lang="vi-VN" sz="2800" smtClean="0">
                          <a:latin typeface="+mn-lt"/>
                          <a:cs typeface="Times New Roman" panose="02020603050405020304" pitchFamily="18" charset="0"/>
                        </a:rPr>
                        <a:t>ó tấm lòng nhân hậu (thường được biểu hiện rõ trên khuôn mặt)</a:t>
                      </a:r>
                      <a:r>
                        <a:rPr lang="en-US" sz="2800" smtClean="0">
                          <a:latin typeface="+mn-lt"/>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8097916"/>
                  </a:ext>
                </a:extLst>
              </a:tr>
              <a:tr h="370840">
                <a:tc>
                  <a:txBody>
                    <a:bodyPr/>
                    <a:lstStyle/>
                    <a:p>
                      <a:r>
                        <a:rPr lang="en-US" sz="2800" smtClean="0">
                          <a:latin typeface="Times New Roman" panose="02020603050405020304" pitchFamily="18" charset="0"/>
                          <a:cs typeface="Times New Roman" panose="02020603050405020304" pitchFamily="18" charset="0"/>
                        </a:rPr>
                        <a:t>Đôn</a:t>
                      </a:r>
                      <a:r>
                        <a:rPr lang="en-US" sz="2800" baseline="0" smtClean="0">
                          <a:latin typeface="Times New Roman" panose="02020603050405020304" pitchFamily="18" charset="0"/>
                          <a:cs typeface="Times New Roman" panose="02020603050405020304" pitchFamily="18" charset="0"/>
                        </a:rPr>
                        <a:t> hậu</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Hiền từ và nhân hậu.</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20922377"/>
                  </a:ext>
                </a:extLst>
              </a:tr>
              <a:tr h="370840">
                <a:tc>
                  <a:txBody>
                    <a:bodyPr/>
                    <a:lstStyle/>
                    <a:p>
                      <a:r>
                        <a:rPr lang="en-US" sz="2800" smtClean="0">
                          <a:latin typeface="Times New Roman" panose="02020603050405020304" pitchFamily="18" charset="0"/>
                          <a:cs typeface="Times New Roman" panose="02020603050405020304" pitchFamily="18" charset="0"/>
                        </a:rPr>
                        <a:t>Cưu</a:t>
                      </a:r>
                      <a:r>
                        <a:rPr lang="en-US" sz="2800" baseline="0" smtClean="0">
                          <a:latin typeface="Times New Roman" panose="02020603050405020304" pitchFamily="18" charset="0"/>
                          <a:cs typeface="Times New Roman" panose="02020603050405020304" pitchFamily="18" charset="0"/>
                        </a:rPr>
                        <a:t> mang</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Đùm bọc trong lúc gặp khó khăn hoạn nạn.</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49935832"/>
                  </a:ext>
                </a:extLst>
              </a:tr>
              <a:tr h="370840">
                <a:tc>
                  <a:txBody>
                    <a:bodyPr/>
                    <a:lstStyle/>
                    <a:p>
                      <a:r>
                        <a:rPr lang="en-US" sz="2800" smtClean="0">
                          <a:latin typeface="Times New Roman" panose="02020603050405020304" pitchFamily="18" charset="0"/>
                          <a:cs typeface="Times New Roman" panose="02020603050405020304" pitchFamily="18" charset="0"/>
                        </a:rPr>
                        <a:t>Tàn</a:t>
                      </a:r>
                      <a:r>
                        <a:rPr lang="en-US" sz="2800" baseline="0" smtClean="0">
                          <a:latin typeface="Times New Roman" panose="02020603050405020304" pitchFamily="18" charset="0"/>
                          <a:cs typeface="Times New Roman" panose="02020603050405020304" pitchFamily="18" charset="0"/>
                        </a:rPr>
                        <a:t> ác</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Độc ác và tàn nhẫn (đối với cả một số đông).</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37727343"/>
                  </a:ext>
                </a:extLst>
              </a:tr>
              <a:tr h="370840">
                <a:tc>
                  <a:txBody>
                    <a:bodyPr/>
                    <a:lstStyle/>
                    <a:p>
                      <a:r>
                        <a:rPr lang="en-US" sz="2800" smtClean="0">
                          <a:latin typeface="Times New Roman" panose="02020603050405020304" pitchFamily="18" charset="0"/>
                          <a:cs typeface="Times New Roman" panose="02020603050405020304" pitchFamily="18" charset="0"/>
                        </a:rPr>
                        <a:t>Hung tàn</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Hung hăng và tàn bạo đến mức bất chấp cả nhân nghĩa, đạo lí.</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2718665"/>
                  </a:ext>
                </a:extLst>
              </a:tr>
              <a:tr h="370840">
                <a:tc>
                  <a:txBody>
                    <a:bodyPr/>
                    <a:lstStyle/>
                    <a:p>
                      <a:r>
                        <a:rPr lang="en-US" sz="2800" smtClean="0">
                          <a:latin typeface="Times New Roman" panose="02020603050405020304" pitchFamily="18" charset="0"/>
                          <a:cs typeface="Times New Roman" panose="02020603050405020304" pitchFamily="18" charset="0"/>
                        </a:rPr>
                        <a:t>Tàn</a:t>
                      </a:r>
                      <a:r>
                        <a:rPr lang="en-US" sz="2800" baseline="0" smtClean="0">
                          <a:latin typeface="Times New Roman" panose="02020603050405020304" pitchFamily="18" charset="0"/>
                          <a:cs typeface="Times New Roman" panose="02020603050405020304" pitchFamily="18" charset="0"/>
                        </a:rPr>
                        <a:t> bạo</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Độc ác và hung bạo.</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4465207"/>
                  </a:ext>
                </a:extLst>
              </a:tr>
              <a:tr h="370840">
                <a:tc>
                  <a:txBody>
                    <a:bodyPr/>
                    <a:lstStyle/>
                    <a:p>
                      <a:r>
                        <a:rPr lang="en-US" sz="2800" smtClean="0">
                          <a:latin typeface="Times New Roman" panose="02020603050405020304" pitchFamily="18" charset="0"/>
                          <a:cs typeface="Times New Roman" panose="02020603050405020304" pitchFamily="18" charset="0"/>
                        </a:rPr>
                        <a:t>Bất hòa</a:t>
                      </a:r>
                      <a:endParaRPr lang="en-US" sz="2800">
                        <a:latin typeface="Times New Roman" panose="02020603050405020304" pitchFamily="18" charset="0"/>
                        <a:cs typeface="Times New Roman" panose="02020603050405020304" pitchFamily="18" charset="0"/>
                      </a:endParaRPr>
                    </a:p>
                  </a:txBody>
                  <a:tcPr/>
                </a:tc>
                <a:tc>
                  <a:txBody>
                    <a:bodyPr/>
                    <a:lstStyle/>
                    <a:p>
                      <a:r>
                        <a:rPr lang="en-US" sz="2800" smtClean="0">
                          <a:latin typeface="Times New Roman" panose="02020603050405020304" pitchFamily="18" charset="0"/>
                          <a:cs typeface="Times New Roman" panose="02020603050405020304" pitchFamily="18" charset="0"/>
                        </a:rPr>
                        <a:t>Không hoà thuận với nhau.</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90314149"/>
                  </a:ext>
                </a:extLst>
              </a:tr>
            </a:tbl>
          </a:graphicData>
        </a:graphic>
      </p:graphicFrame>
      <p:sp>
        <p:nvSpPr>
          <p:cNvPr id="6" name="Cloud Callout 5"/>
          <p:cNvSpPr/>
          <p:nvPr/>
        </p:nvSpPr>
        <p:spPr>
          <a:xfrm>
            <a:off x="2916811" y="1287079"/>
            <a:ext cx="6719558"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đặt câu với một trong các từ có ở bài 2!</a:t>
            </a:r>
            <a:endParaRPr lang="en-US" sz="3200" dirty="0">
              <a:solidFill>
                <a:schemeClr val="tx1"/>
              </a:solidFill>
            </a:endParaRPr>
          </a:p>
        </p:txBody>
      </p:sp>
    </p:spTree>
    <p:extLst>
      <p:ext uri="{BB962C8B-B14F-4D97-AF65-F5344CB8AC3E}">
        <p14:creationId xmlns:p14="http://schemas.microsoft.com/office/powerpoint/2010/main" val="42276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406" y="742463"/>
            <a:ext cx="9927771"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Bài 3. Em chọn những từ ngữ nào trong ngoặc đơn (đất, cọp, bụt, chị em gái) điền vào ô trống để hoàn chỉnh các câu thành ngữ dưới đây?</a:t>
            </a:r>
          </a:p>
        </p:txBody>
      </p:sp>
      <p:sp>
        <p:nvSpPr>
          <p:cNvPr id="3" name="Rounded Rectangle 2"/>
          <p:cNvSpPr/>
          <p:nvPr/>
        </p:nvSpPr>
        <p:spPr>
          <a:xfrm>
            <a:off x="1935981" y="2127458"/>
            <a:ext cx="3644204" cy="773723"/>
          </a:xfrm>
          <a:prstGeom prst="roundRect">
            <a:avLst/>
          </a:prstGeom>
          <a:solidFill>
            <a:srgbClr val="FFCC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a. Hiền như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935982" y="3182536"/>
            <a:ext cx="3644204" cy="773723"/>
          </a:xfrm>
          <a:prstGeom prst="roundRect">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b. Lành như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35981" y="4249333"/>
            <a:ext cx="3644204" cy="773723"/>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c. Dữ như…</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35981" y="5316135"/>
            <a:ext cx="3644204" cy="773723"/>
          </a:xfrm>
          <a:prstGeom prst="roundRect">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d. Thương nhau như…</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7573111" y="2127458"/>
            <a:ext cx="2766646" cy="773723"/>
          </a:xfrm>
          <a:prstGeom prst="ellipse">
            <a:avLst/>
          </a:prstGeom>
          <a:solidFill>
            <a:srgbClr val="CC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đất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573111" y="3125591"/>
            <a:ext cx="2766646" cy="773723"/>
          </a:xfrm>
          <a:prstGeom prst="ellipse">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chị em gái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7573111" y="5174328"/>
            <a:ext cx="2766646" cy="773723"/>
          </a:xfrm>
          <a:prstGeom prst="ellipse">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cọp</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7573111" y="4176195"/>
            <a:ext cx="2766646" cy="773723"/>
          </a:xfrm>
          <a:prstGeom prst="ellipse">
            <a:avLst/>
          </a:prstGeom>
          <a:solidFill>
            <a:srgbClr val="66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bụt</a:t>
            </a:r>
            <a:endParaRPr lang="en-US" sz="2800">
              <a:solidFill>
                <a:schemeClr val="tx1"/>
              </a:solidFill>
              <a:latin typeface="Times New Roman" panose="02020603050405020304" pitchFamily="18" charset="0"/>
              <a:cs typeface="Times New Roman" panose="02020603050405020304" pitchFamily="18" charset="0"/>
            </a:endParaRPr>
          </a:p>
        </p:txBody>
      </p:sp>
      <p:cxnSp>
        <p:nvCxnSpPr>
          <p:cNvPr id="13" name="Curved Connector 12"/>
          <p:cNvCxnSpPr>
            <a:stCxn id="3" idx="3"/>
          </p:cNvCxnSpPr>
          <p:nvPr/>
        </p:nvCxnSpPr>
        <p:spPr>
          <a:xfrm>
            <a:off x="5580185" y="2514320"/>
            <a:ext cx="1992926" cy="1992925"/>
          </a:xfrm>
          <a:prstGeom prst="curvedConnector3">
            <a:avLst/>
          </a:prstGeom>
          <a:ln w="3175">
            <a:tailEnd type="triangle"/>
          </a:ln>
        </p:spPr>
        <p:style>
          <a:lnRef idx="1">
            <a:schemeClr val="dk1"/>
          </a:lnRef>
          <a:fillRef idx="0">
            <a:schemeClr val="dk1"/>
          </a:fillRef>
          <a:effectRef idx="0">
            <a:schemeClr val="dk1"/>
          </a:effectRef>
          <a:fontRef idx="minor">
            <a:schemeClr val="tx1"/>
          </a:fontRef>
        </p:style>
      </p:cxnSp>
      <p:cxnSp>
        <p:nvCxnSpPr>
          <p:cNvPr id="15" name="Curved Connector 14"/>
          <p:cNvCxnSpPr>
            <a:stCxn id="4" idx="3"/>
            <a:endCxn id="7" idx="2"/>
          </p:cNvCxnSpPr>
          <p:nvPr/>
        </p:nvCxnSpPr>
        <p:spPr>
          <a:xfrm flipV="1">
            <a:off x="5580186" y="2514320"/>
            <a:ext cx="1992925" cy="1055078"/>
          </a:xfrm>
          <a:prstGeom prst="curvedConnector3">
            <a:avLst/>
          </a:prstGeom>
          <a:ln w="3175">
            <a:tailEnd type="triangle"/>
          </a:ln>
        </p:spPr>
        <p:style>
          <a:lnRef idx="1">
            <a:schemeClr val="dk1"/>
          </a:lnRef>
          <a:fillRef idx="0">
            <a:schemeClr val="dk1"/>
          </a:fillRef>
          <a:effectRef idx="0">
            <a:schemeClr val="dk1"/>
          </a:effectRef>
          <a:fontRef idx="minor">
            <a:schemeClr val="tx1"/>
          </a:fontRef>
        </p:style>
      </p:cxnSp>
      <p:cxnSp>
        <p:nvCxnSpPr>
          <p:cNvPr id="17" name="Curved Connector 16"/>
          <p:cNvCxnSpPr>
            <a:stCxn id="5" idx="3"/>
            <a:endCxn id="10" idx="2"/>
          </p:cNvCxnSpPr>
          <p:nvPr/>
        </p:nvCxnSpPr>
        <p:spPr>
          <a:xfrm>
            <a:off x="5580185" y="4636195"/>
            <a:ext cx="1992926" cy="92499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urved Connector 18"/>
          <p:cNvCxnSpPr>
            <a:stCxn id="6" idx="3"/>
            <a:endCxn id="9" idx="2"/>
          </p:cNvCxnSpPr>
          <p:nvPr/>
        </p:nvCxnSpPr>
        <p:spPr>
          <a:xfrm flipV="1">
            <a:off x="5580185" y="3512453"/>
            <a:ext cx="1992926" cy="219054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84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916810" y="1287079"/>
            <a:ext cx="6923875" cy="3378705"/>
          </a:xfrm>
          <a:prstGeom prst="cloudCallout">
            <a:avLst>
              <a:gd name="adj1" fmla="val 75407"/>
              <a:gd name="adj2" fmla="val 7082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thích câu thành ngữ nào nhất trong bài 3? </a:t>
            </a:r>
          </a:p>
          <a:p>
            <a:pPr algn="ctr"/>
            <a:r>
              <a:rPr lang="en-US" sz="3200" b="1" smtClean="0">
                <a:solidFill>
                  <a:schemeClr val="tx1"/>
                </a:solidFill>
                <a:latin typeface="Times New Roman" panose="02020603050405020304" pitchFamily="18" charset="0"/>
                <a:cs typeface="Times New Roman" panose="02020603050405020304" pitchFamily="18" charset="0"/>
              </a:rPr>
              <a:t>Vì sao?</a:t>
            </a:r>
            <a:endParaRPr lang="en-US" sz="3200" dirty="0">
              <a:solidFill>
                <a:schemeClr val="tx1"/>
              </a:solidFill>
            </a:endParaRPr>
          </a:p>
        </p:txBody>
      </p:sp>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2308" y="610905"/>
            <a:ext cx="9448799" cy="1077218"/>
          </a:xfrm>
          <a:prstGeom prst="rect">
            <a:avLst/>
          </a:prstGeom>
          <a:noFill/>
        </p:spPr>
        <p:txBody>
          <a:bodyPr wrap="square" rtlCol="0">
            <a:spAutoFit/>
          </a:bodyPr>
          <a:lstStyle/>
          <a:p>
            <a:pPr algn="just"/>
            <a:r>
              <a:rPr lang="en-US" sz="3200" smtClean="0">
                <a:latin typeface="Times New Roman" panose="02020603050405020304" pitchFamily="18" charset="0"/>
                <a:cs typeface="Times New Roman" panose="02020603050405020304" pitchFamily="18" charset="0"/>
              </a:rPr>
              <a:t>Bài 4. Em hiểu nghĩa của các thành ngữ, tục ngữ dưới đây như thế nào?</a:t>
            </a:r>
          </a:p>
        </p:txBody>
      </p:sp>
      <p:sp>
        <p:nvSpPr>
          <p:cNvPr id="3" name="Rounded Rectangle 2"/>
          <p:cNvSpPr/>
          <p:nvPr/>
        </p:nvSpPr>
        <p:spPr>
          <a:xfrm>
            <a:off x="2508738" y="1688123"/>
            <a:ext cx="7385539" cy="7502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a. Môi hở răng lạnh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508737" y="2765341"/>
            <a:ext cx="7385539" cy="7502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 Máu chảy ruột mềm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508737" y="3842559"/>
            <a:ext cx="7385539" cy="75027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 Nhường cơm sẻ áo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08737" y="4919777"/>
            <a:ext cx="7385539" cy="7502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d. Lá lành đùm lá rách</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21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228421" y="927152"/>
            <a:ext cx="3958574" cy="7502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a. Môi hở răng lạnh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9686" y="2347784"/>
            <a:ext cx="4744995" cy="1815882"/>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đen: </a:t>
            </a:r>
            <a:r>
              <a:rPr lang="en-US" sz="2800" smtClean="0">
                <a:latin typeface="Times New Roman" panose="02020603050405020304" pitchFamily="18" charset="0"/>
                <a:cs typeface="Times New Roman" panose="02020603050405020304" pitchFamily="18" charset="0"/>
              </a:rPr>
              <a:t>Môi và răng là 2 bộ phận trong miệng người. Môi che chở bao bọc bên ngoài răng.</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6524367" y="2347784"/>
            <a:ext cx="4744995" cy="2677656"/>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bóng: </a:t>
            </a:r>
            <a:r>
              <a:rPr lang="en-US" sz="2800" smtClean="0">
                <a:latin typeface="Times New Roman" panose="02020603050405020304" pitchFamily="18" charset="0"/>
                <a:cs typeface="Times New Roman" panose="02020603050405020304" pitchFamily="18" charset="0"/>
              </a:rPr>
              <a:t>Những người ruột thịt, hang xóm, láng giềng phải che chở, đùm bọc lẫn nhau. Một người yếu kém hoặc bị hại thì những người khác cũng bị ảnh hưởng xấu theo.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26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129567" y="976579"/>
            <a:ext cx="3958574" cy="7502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 Máu chảy ruột mềm</a:t>
            </a:r>
          </a:p>
        </p:txBody>
      </p:sp>
      <p:sp>
        <p:nvSpPr>
          <p:cNvPr id="8" name="TextBox 7"/>
          <p:cNvSpPr txBox="1"/>
          <p:nvPr/>
        </p:nvSpPr>
        <p:spPr>
          <a:xfrm>
            <a:off x="889686" y="2347784"/>
            <a:ext cx="4744995" cy="954107"/>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đen: </a:t>
            </a:r>
            <a:r>
              <a:rPr lang="en-US" sz="2800" smtClean="0">
                <a:latin typeface="Times New Roman" panose="02020603050405020304" pitchFamily="18" charset="0"/>
                <a:cs typeface="Times New Roman" panose="02020603050405020304" pitchFamily="18" charset="0"/>
              </a:rPr>
              <a:t>Máu chảy thì đau tận trong ruột gan.</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6524367" y="2347784"/>
            <a:ext cx="4744995" cy="1384995"/>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bóng: </a:t>
            </a:r>
            <a:r>
              <a:rPr lang="en-US" sz="2800" smtClean="0">
                <a:latin typeface="Times New Roman" panose="02020603050405020304" pitchFamily="18" charset="0"/>
                <a:cs typeface="Times New Roman" panose="02020603050405020304" pitchFamily="18" charset="0"/>
              </a:rPr>
              <a:t>Người thân gặp nạn, mọi người khác đều đau đớn.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18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129567" y="976579"/>
            <a:ext cx="3958574" cy="75027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 Nhường cơm sẻ áo</a:t>
            </a:r>
          </a:p>
        </p:txBody>
      </p:sp>
      <p:sp>
        <p:nvSpPr>
          <p:cNvPr id="8" name="TextBox 7"/>
          <p:cNvSpPr txBox="1"/>
          <p:nvPr/>
        </p:nvSpPr>
        <p:spPr>
          <a:xfrm>
            <a:off x="889686" y="2347784"/>
            <a:ext cx="4744995" cy="954107"/>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đen: </a:t>
            </a:r>
            <a:r>
              <a:rPr lang="en-US" sz="2800" smtClean="0">
                <a:latin typeface="Times New Roman" panose="02020603050405020304" pitchFamily="18" charset="0"/>
                <a:cs typeface="Times New Roman" panose="02020603050405020304" pitchFamily="18" charset="0"/>
              </a:rPr>
              <a:t>Nhường cơm, áo cho nhau.</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6524367" y="2347784"/>
            <a:ext cx="4744995" cy="1384995"/>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bóng: </a:t>
            </a:r>
            <a:r>
              <a:rPr lang="en-US" sz="2800" smtClean="0">
                <a:latin typeface="Times New Roman" panose="02020603050405020304" pitchFamily="18" charset="0"/>
                <a:cs typeface="Times New Roman" panose="02020603050405020304" pitchFamily="18" charset="0"/>
              </a:rPr>
              <a:t>Giúp đỡ, san sẻ cho nhau lúc khó khăn, hoạn nạn.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720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129567" y="976579"/>
            <a:ext cx="3958574" cy="7502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d. Lá lành đùm lá rách</a:t>
            </a:r>
          </a:p>
        </p:txBody>
      </p:sp>
      <p:sp>
        <p:nvSpPr>
          <p:cNvPr id="8" name="TextBox 7"/>
          <p:cNvSpPr txBox="1"/>
          <p:nvPr/>
        </p:nvSpPr>
        <p:spPr>
          <a:xfrm>
            <a:off x="889686" y="2347784"/>
            <a:ext cx="4744995" cy="954107"/>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đen: </a:t>
            </a:r>
            <a:r>
              <a:rPr lang="en-US" sz="2800" smtClean="0">
                <a:latin typeface="Times New Roman" panose="02020603050405020304" pitchFamily="18" charset="0"/>
                <a:cs typeface="Times New Roman" panose="02020603050405020304" pitchFamily="18" charset="0"/>
              </a:rPr>
              <a:t>Lấy lá lành bọc lá rách cho khỏi hở.</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6524367" y="2347784"/>
            <a:ext cx="4744995" cy="2246769"/>
          </a:xfrm>
          <a:prstGeom prst="rect">
            <a:avLst/>
          </a:prstGeom>
          <a:noFill/>
        </p:spPr>
        <p:txBody>
          <a:bodyPr wrap="square" rtlCol="0">
            <a:spAutoFit/>
          </a:bodyPr>
          <a:lstStyle/>
          <a:p>
            <a:pPr algn="just"/>
            <a:r>
              <a:rPr lang="en-US" sz="2800" b="1" smtClean="0">
                <a:latin typeface="Times New Roman" panose="02020603050405020304" pitchFamily="18" charset="0"/>
                <a:cs typeface="Times New Roman" panose="02020603050405020304" pitchFamily="18" charset="0"/>
              </a:rPr>
              <a:t>Nghĩa bóng: </a:t>
            </a:r>
            <a:r>
              <a:rPr lang="en-US" sz="2800" smtClean="0">
                <a:latin typeface="Times New Roman" panose="02020603050405020304" pitchFamily="18" charset="0"/>
                <a:cs typeface="Times New Roman" panose="02020603050405020304" pitchFamily="18" charset="0"/>
              </a:rPr>
              <a:t>Người khỏe mạnh cưu mang giúp đỡ người yếu. Người may ắn giúp đỡ người bất hạnh. Người giàu giúp người nghèo.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62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62058" y="1688123"/>
            <a:ext cx="4074047" cy="7502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a. Môi hở răng lạnh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662057" y="2765341"/>
            <a:ext cx="4074047" cy="75027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b. Máu chảy ruột mềm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662057" y="3842559"/>
            <a:ext cx="4074047" cy="75027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c. Nhường cơm sẻ áo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662057" y="4919777"/>
            <a:ext cx="4074047" cy="7502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d. Lá lành đùm lá rách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914399" y="1125415"/>
            <a:ext cx="5275385" cy="3125644"/>
          </a:xfrm>
          <a:prstGeom prst="cloudCallout">
            <a:avLst>
              <a:gd name="adj1" fmla="val -43046"/>
              <a:gd name="adj2" fmla="val 661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tx1"/>
                </a:solidFill>
                <a:latin typeface="Times New Roman" panose="02020603050405020304" pitchFamily="18" charset="0"/>
                <a:cs typeface="Times New Roman" panose="02020603050405020304" pitchFamily="18" charset="0"/>
              </a:rPr>
              <a:t>Các câu thành ngữ, tục ngữ dưới đây có thể dùng trong các tình huống nào?</a:t>
            </a:r>
            <a:endParaRPr lang="en-US" sz="3000" dirty="0">
              <a:solidFill>
                <a:schemeClr val="tx1"/>
              </a:solidFill>
            </a:endParaRPr>
          </a:p>
        </p:txBody>
      </p:sp>
    </p:spTree>
    <p:extLst>
      <p:ext uri="{BB962C8B-B14F-4D97-AF65-F5344CB8AC3E}">
        <p14:creationId xmlns:p14="http://schemas.microsoft.com/office/powerpoint/2010/main" val="247806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4840431"/>
              </p:ext>
            </p:extLst>
          </p:nvPr>
        </p:nvGraphicFramePr>
        <p:xfrm>
          <a:off x="1016001" y="1091643"/>
          <a:ext cx="10247085" cy="4324421"/>
        </p:xfrm>
        <a:graphic>
          <a:graphicData uri="http://schemas.openxmlformats.org/drawingml/2006/table">
            <a:tbl>
              <a:tblPr firstRow="1" bandRow="1">
                <a:tableStyleId>{5C22544A-7EE6-4342-B048-85BDC9FD1C3A}</a:tableStyleId>
              </a:tblPr>
              <a:tblGrid>
                <a:gridCol w="3842657">
                  <a:extLst>
                    <a:ext uri="{9D8B030D-6E8A-4147-A177-3AD203B41FA5}">
                      <a16:colId xmlns="" xmlns:a16="http://schemas.microsoft.com/office/drawing/2014/main" val="617987170"/>
                    </a:ext>
                  </a:extLst>
                </a:gridCol>
                <a:gridCol w="6404428">
                  <a:extLst>
                    <a:ext uri="{9D8B030D-6E8A-4147-A177-3AD203B41FA5}">
                      <a16:colId xmlns="" xmlns:a16="http://schemas.microsoft.com/office/drawing/2014/main" val="3201453875"/>
                    </a:ext>
                  </a:extLst>
                </a:gridCol>
              </a:tblGrid>
              <a:tr h="650577">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Thành</a:t>
                      </a:r>
                      <a:r>
                        <a:rPr lang="en-US" sz="2800" baseline="0" smtClean="0">
                          <a:solidFill>
                            <a:schemeClr val="tx1"/>
                          </a:solidFill>
                          <a:latin typeface="Times New Roman" panose="02020603050405020304" pitchFamily="18" charset="0"/>
                          <a:cs typeface="Times New Roman" panose="02020603050405020304" pitchFamily="18" charset="0"/>
                        </a:rPr>
                        <a:t> ngữ, tục ngữ</a:t>
                      </a:r>
                      <a:endParaRPr lang="en-US" sz="28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Tình</a:t>
                      </a:r>
                      <a:r>
                        <a:rPr lang="en-US" sz="2800" baseline="0" smtClean="0">
                          <a:solidFill>
                            <a:schemeClr val="tx1"/>
                          </a:solidFill>
                          <a:latin typeface="Times New Roman" panose="02020603050405020304" pitchFamily="18" charset="0"/>
                          <a:cs typeface="Times New Roman" panose="02020603050405020304" pitchFamily="18" charset="0"/>
                        </a:rPr>
                        <a:t> huống sử dụng</a:t>
                      </a:r>
                      <a:endParaRPr lang="en-US" sz="280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44355830"/>
                  </a:ext>
                </a:extLst>
              </a:tr>
              <a:tr h="11863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smtClean="0">
                          <a:latin typeface="Times New Roman" panose="02020603050405020304" pitchFamily="18" charset="0"/>
                          <a:cs typeface="Times New Roman" panose="02020603050405020304" pitchFamily="18" charset="0"/>
                        </a:rPr>
                        <a:t>a. Môi hở răng lạnh</a:t>
                      </a:r>
                    </a:p>
                  </a:txBody>
                  <a:tcPr anchor="ctr"/>
                </a:tc>
                <a:tc>
                  <a:txBody>
                    <a:bodyPr/>
                    <a:lstStyle/>
                    <a:p>
                      <a:pPr algn="just"/>
                      <a:r>
                        <a:rPr lang="en-US" sz="2800" smtClean="0">
                          <a:latin typeface="Times New Roman" panose="02020603050405020304" pitchFamily="18" charset="0"/>
                          <a:cs typeface="Times New Roman" panose="02020603050405020304" pitchFamily="18" charset="0"/>
                        </a:rPr>
                        <a:t>Khuyên</a:t>
                      </a:r>
                      <a:r>
                        <a:rPr lang="en-US" sz="2800" baseline="0" smtClean="0">
                          <a:latin typeface="Times New Roman" panose="02020603050405020304" pitchFamily="18" charset="0"/>
                          <a:cs typeface="Times New Roman" panose="02020603050405020304" pitchFamily="18" charset="0"/>
                        </a:rPr>
                        <a:t> những người trong gia đình, họ hàng, làng xóm.</a:t>
                      </a:r>
                      <a:endParaRPr lang="en-US" sz="280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3411893953"/>
                  </a:ext>
                </a:extLst>
              </a:tr>
              <a:tr h="650577">
                <a:tc>
                  <a:txBody>
                    <a:bodyPr/>
                    <a:lstStyle/>
                    <a:p>
                      <a:pPr algn="just"/>
                      <a:r>
                        <a:rPr lang="en-US" sz="2800" smtClean="0">
                          <a:solidFill>
                            <a:schemeClr val="tx1"/>
                          </a:solidFill>
                          <a:latin typeface="Times New Roman" panose="02020603050405020304" pitchFamily="18" charset="0"/>
                          <a:cs typeface="Times New Roman" panose="02020603050405020304" pitchFamily="18" charset="0"/>
                        </a:rPr>
                        <a:t>b. Máu chảy ruột mềm</a:t>
                      </a:r>
                      <a:endParaRPr lang="en-US" sz="28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2800" smtClean="0">
                          <a:latin typeface="Times New Roman" panose="02020603050405020304" pitchFamily="18" charset="0"/>
                          <a:cs typeface="Times New Roman" panose="02020603050405020304" pitchFamily="18" charset="0"/>
                        </a:rPr>
                        <a:t>Nói</a:t>
                      </a:r>
                      <a:r>
                        <a:rPr lang="en-US" sz="2800" baseline="0" smtClean="0">
                          <a:latin typeface="Times New Roman" panose="02020603050405020304" pitchFamily="18" charset="0"/>
                          <a:cs typeface="Times New Roman" panose="02020603050405020304" pitchFamily="18" charset="0"/>
                        </a:rPr>
                        <a:t> đến những người thân.</a:t>
                      </a:r>
                      <a:endParaRPr lang="en-US" sz="280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08097916"/>
                  </a:ext>
                </a:extLst>
              </a:tr>
              <a:tr h="650577">
                <a:tc>
                  <a:txBody>
                    <a:bodyPr/>
                    <a:lstStyle/>
                    <a:p>
                      <a:pPr algn="just"/>
                      <a:r>
                        <a:rPr lang="en-US" sz="2800" smtClean="0">
                          <a:solidFill>
                            <a:schemeClr val="tx1"/>
                          </a:solidFill>
                          <a:latin typeface="Times New Roman" panose="02020603050405020304" pitchFamily="18" charset="0"/>
                          <a:cs typeface="Times New Roman" panose="02020603050405020304" pitchFamily="18" charset="0"/>
                        </a:rPr>
                        <a:t>c. Nhường cơm sẻ áo</a:t>
                      </a:r>
                      <a:endParaRPr lang="en-US" sz="28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2800" smtClean="0">
                          <a:latin typeface="Times New Roman" panose="02020603050405020304" pitchFamily="18" charset="0"/>
                          <a:cs typeface="Times New Roman" panose="02020603050405020304" pitchFamily="18" charset="0"/>
                        </a:rPr>
                        <a:t>Khuyên</a:t>
                      </a:r>
                      <a:r>
                        <a:rPr lang="en-US" sz="2800" baseline="0" smtClean="0">
                          <a:latin typeface="Times New Roman" panose="02020603050405020304" pitchFamily="18" charset="0"/>
                          <a:cs typeface="Times New Roman" panose="02020603050405020304" pitchFamily="18" charset="0"/>
                        </a:rPr>
                        <a:t> con người phải biết giúp đỡ nhau.</a:t>
                      </a:r>
                      <a:endParaRPr lang="en-US" sz="280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920922377"/>
                  </a:ext>
                </a:extLst>
              </a:tr>
              <a:tr h="1186345">
                <a:tc>
                  <a:txBody>
                    <a:bodyPr/>
                    <a:lstStyle/>
                    <a:p>
                      <a:pPr algn="just"/>
                      <a:r>
                        <a:rPr lang="en-US" sz="2800" smtClean="0">
                          <a:solidFill>
                            <a:schemeClr val="tx1"/>
                          </a:solidFill>
                          <a:latin typeface="Times New Roman" panose="02020603050405020304" pitchFamily="18" charset="0"/>
                          <a:cs typeface="Times New Roman" panose="02020603050405020304" pitchFamily="18" charset="0"/>
                        </a:rPr>
                        <a:t>d. Lá lành đùm lá rách</a:t>
                      </a:r>
                      <a:endParaRPr lang="en-US" sz="28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r>
                        <a:rPr lang="en-US" sz="2800" smtClean="0">
                          <a:latin typeface="Times New Roman" panose="02020603050405020304" pitchFamily="18" charset="0"/>
                          <a:cs typeface="Times New Roman" panose="02020603050405020304" pitchFamily="18" charset="0"/>
                        </a:rPr>
                        <a:t>Khuyên</a:t>
                      </a:r>
                      <a:r>
                        <a:rPr lang="en-US" sz="2800" baseline="0" smtClean="0">
                          <a:latin typeface="Times New Roman" panose="02020603050405020304" pitchFamily="18" charset="0"/>
                          <a:cs typeface="Times New Roman" panose="02020603050405020304" pitchFamily="18" charset="0"/>
                        </a:rPr>
                        <a:t> người có điều kiện giúp đỡ người khó khăn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149935832"/>
                  </a:ext>
                </a:extLst>
              </a:tr>
            </a:tbl>
          </a:graphicData>
        </a:graphic>
      </p:graphicFrame>
    </p:spTree>
    <p:extLst>
      <p:ext uri="{BB962C8B-B14F-4D97-AF65-F5344CB8AC3E}">
        <p14:creationId xmlns:p14="http://schemas.microsoft.com/office/powerpoint/2010/main" val="26230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778000" y="862146"/>
            <a:ext cx="8948057" cy="2577739"/>
          </a:xfrm>
          <a:prstGeom prst="cloudCallout">
            <a:avLst>
              <a:gd name="adj1" fmla="val -51176"/>
              <a:gd name="adj2" fmla="val 93444"/>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nay </a:t>
            </a:r>
            <a:r>
              <a:rPr lang="en-US" sz="3200" b="1" dirty="0" err="1" smtClean="0">
                <a:solidFill>
                  <a:schemeClr val="tx1"/>
                </a:solidFill>
                <a:latin typeface="Times New Roman" panose="02020603050405020304" pitchFamily="18" charset="0"/>
                <a:cs typeface="Times New Roman" panose="02020603050405020304" pitchFamily="18" charset="0"/>
              </a:rPr>
              <a:t>em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611085" y="1248228"/>
            <a:ext cx="9281886" cy="4169230"/>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em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ngữ và thành ngữ, tục ngữ thể hiện tính nhân hậu – đoàn kết.</a:t>
            </a:r>
            <a:endParaRPr lang="en-US" sz="32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vi-VN" sz="3200" dirty="0">
                <a:solidFill>
                  <a:schemeClr val="tx1"/>
                </a:solidFill>
                <a:latin typeface="Times New Roman" panose="02020603050405020304" pitchFamily="18" charset="0"/>
                <a:cs typeface="Times New Roman" panose="02020603050405020304" pitchFamily="18" charset="0"/>
              </a:rPr>
              <a:t>Chuẩn bị trước </a:t>
            </a:r>
            <a:r>
              <a:rPr lang="vi-VN" sz="3200" dirty="0" smtClean="0">
                <a:solidFill>
                  <a:schemeClr val="tx1"/>
                </a:solidFill>
                <a:latin typeface="Times New Roman" panose="02020603050405020304" pitchFamily="18" charset="0"/>
                <a:cs typeface="Times New Roman" panose="02020603050405020304" pitchFamily="18" charset="0"/>
              </a:rPr>
              <a:t>bài</a:t>
            </a:r>
            <a:r>
              <a:rPr lang="vi-VN" sz="320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Từ ghép, từ láy</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8860" y="2904305"/>
            <a:ext cx="5354320" cy="2952208"/>
          </a:xfrm>
          <a:prstGeom prst="cloudCallout">
            <a:avLst>
              <a:gd name="adj1" fmla="val -68665"/>
              <a:gd name="adj2" fmla="val 7039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chỉ ra các từ đơn và từ phức trong câu!</a:t>
            </a:r>
            <a:endParaRPr lang="en-US" sz="3200" dirty="0">
              <a:solidFill>
                <a:schemeClr val="tx1"/>
              </a:solidFill>
            </a:endParaRPr>
          </a:p>
        </p:txBody>
      </p:sp>
      <p:sp>
        <p:nvSpPr>
          <p:cNvPr id="2" name="TextBox 1"/>
          <p:cNvSpPr txBox="1"/>
          <p:nvPr/>
        </p:nvSpPr>
        <p:spPr>
          <a:xfrm>
            <a:off x="535580" y="435430"/>
            <a:ext cx="10872649" cy="2062103"/>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Cho câu văn sau:</a:t>
            </a:r>
          </a:p>
          <a:p>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Mẹ em luôn giúp đỡ mọi người khi họ gặp khó khăn, hoạn nạn.</a:t>
            </a:r>
          </a:p>
          <a:p>
            <a:endParaRPr lang="en-US" sz="3200" smtClean="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2009083"/>
              </p:ext>
            </p:extLst>
          </p:nvPr>
        </p:nvGraphicFramePr>
        <p:xfrm>
          <a:off x="2423885" y="2498055"/>
          <a:ext cx="7402286" cy="1678693"/>
        </p:xfrm>
        <a:graphic>
          <a:graphicData uri="http://schemas.openxmlformats.org/drawingml/2006/table">
            <a:tbl>
              <a:tblPr firstRow="1" bandRow="1">
                <a:tableStyleId>{5940675A-B579-460E-94D1-54222C63F5DA}</a:tableStyleId>
              </a:tblPr>
              <a:tblGrid>
                <a:gridCol w="3701143">
                  <a:extLst>
                    <a:ext uri="{9D8B030D-6E8A-4147-A177-3AD203B41FA5}">
                      <a16:colId xmlns="" xmlns:a16="http://schemas.microsoft.com/office/drawing/2014/main" val="2650049343"/>
                    </a:ext>
                  </a:extLst>
                </a:gridCol>
                <a:gridCol w="3701143">
                  <a:extLst>
                    <a:ext uri="{9D8B030D-6E8A-4147-A177-3AD203B41FA5}">
                      <a16:colId xmlns="" xmlns:a16="http://schemas.microsoft.com/office/drawing/2014/main" val="2578071110"/>
                    </a:ext>
                  </a:extLst>
                </a:gridCol>
              </a:tblGrid>
              <a:tr h="599533">
                <a:tc>
                  <a:txBody>
                    <a:bodyPr/>
                    <a:lstStyle/>
                    <a:p>
                      <a:pPr algn="ctr"/>
                      <a:r>
                        <a:rPr lang="en-US" sz="3200" smtClean="0">
                          <a:latin typeface="Times New Roman" panose="02020603050405020304" pitchFamily="18" charset="0"/>
                          <a:cs typeface="Times New Roman" panose="02020603050405020304" pitchFamily="18" charset="0"/>
                        </a:rPr>
                        <a:t>Từ</a:t>
                      </a:r>
                      <a:r>
                        <a:rPr lang="en-US" sz="3200" baseline="0" smtClean="0">
                          <a:latin typeface="Times New Roman" panose="02020603050405020304" pitchFamily="18" charset="0"/>
                          <a:cs typeface="Times New Roman" panose="02020603050405020304" pitchFamily="18" charset="0"/>
                        </a:rPr>
                        <a:t> đơn</a:t>
                      </a:r>
                      <a:endParaRPr lang="en-US" sz="3200">
                        <a:latin typeface="Times New Roman" panose="02020603050405020304" pitchFamily="18" charset="0"/>
                        <a:cs typeface="Times New Roman" panose="02020603050405020304" pitchFamily="18" charset="0"/>
                      </a:endParaRPr>
                    </a:p>
                  </a:txBody>
                  <a:tcPr>
                    <a:solidFill>
                      <a:srgbClr val="99FF99"/>
                    </a:solidFill>
                  </a:tcPr>
                </a:tc>
                <a:tc>
                  <a:txBody>
                    <a:bodyPr/>
                    <a:lstStyle/>
                    <a:p>
                      <a:pPr algn="ctr"/>
                      <a:r>
                        <a:rPr lang="en-US" sz="3200" smtClean="0">
                          <a:latin typeface="Times New Roman" panose="02020603050405020304" pitchFamily="18" charset="0"/>
                          <a:cs typeface="Times New Roman" panose="02020603050405020304" pitchFamily="18" charset="0"/>
                        </a:rPr>
                        <a:t>Từ</a:t>
                      </a:r>
                      <a:r>
                        <a:rPr lang="en-US" sz="3200" baseline="0" smtClean="0">
                          <a:latin typeface="Times New Roman" panose="02020603050405020304" pitchFamily="18" charset="0"/>
                          <a:cs typeface="Times New Roman" panose="02020603050405020304" pitchFamily="18" charset="0"/>
                        </a:rPr>
                        <a:t> phức</a:t>
                      </a:r>
                      <a:endParaRPr lang="en-US" sz="3200">
                        <a:latin typeface="Times New Roman" panose="02020603050405020304" pitchFamily="18" charset="0"/>
                        <a:cs typeface="Times New Roman" panose="02020603050405020304" pitchFamily="18" charset="0"/>
                      </a:endParaRPr>
                    </a:p>
                  </a:txBody>
                  <a:tcPr>
                    <a:solidFill>
                      <a:srgbClr val="99FF99"/>
                    </a:solidFill>
                  </a:tcPr>
                </a:tc>
                <a:extLst>
                  <a:ext uri="{0D108BD9-81ED-4DB2-BD59-A6C34878D82A}">
                    <a16:rowId xmlns="" xmlns:a16="http://schemas.microsoft.com/office/drawing/2014/main" val="553857127"/>
                  </a:ext>
                </a:extLst>
              </a:tr>
              <a:tr h="1079160">
                <a:tc>
                  <a:txBody>
                    <a:bodyPr/>
                    <a:lstStyle/>
                    <a:p>
                      <a:pPr algn="ctr"/>
                      <a:r>
                        <a:rPr lang="en-US" sz="3200" smtClean="0">
                          <a:latin typeface="Times New Roman" panose="02020603050405020304" pitchFamily="18" charset="0"/>
                          <a:cs typeface="Times New Roman" panose="02020603050405020304" pitchFamily="18" charset="0"/>
                        </a:rPr>
                        <a:t>Mẹ, em, luôn,</a:t>
                      </a:r>
                      <a:r>
                        <a:rPr lang="en-US" sz="3200" baseline="0" smtClean="0">
                          <a:latin typeface="Times New Roman" panose="02020603050405020304" pitchFamily="18" charset="0"/>
                          <a:cs typeface="Times New Roman" panose="02020603050405020304" pitchFamily="18" charset="0"/>
                        </a:rPr>
                        <a:t> khi, họ, gặp,</a:t>
                      </a:r>
                      <a:endParaRPr lang="en-US" sz="3200">
                        <a:latin typeface="Times New Roman" panose="02020603050405020304" pitchFamily="18" charset="0"/>
                        <a:cs typeface="Times New Roman" panose="02020603050405020304" pitchFamily="18" charset="0"/>
                      </a:endParaRPr>
                    </a:p>
                  </a:txBody>
                  <a:tcPr/>
                </a:tc>
                <a:tc>
                  <a:txBody>
                    <a:bodyPr/>
                    <a:lstStyle/>
                    <a:p>
                      <a:pPr algn="ctr"/>
                      <a:r>
                        <a:rPr lang="en-US" sz="3200" smtClean="0">
                          <a:latin typeface="Times New Roman" panose="02020603050405020304" pitchFamily="18" charset="0"/>
                          <a:cs typeface="Times New Roman" panose="02020603050405020304" pitchFamily="18" charset="0"/>
                        </a:rPr>
                        <a:t>Giúp</a:t>
                      </a:r>
                      <a:r>
                        <a:rPr lang="en-US" sz="3200" baseline="0" smtClean="0">
                          <a:latin typeface="Times New Roman" panose="02020603050405020304" pitchFamily="18" charset="0"/>
                          <a:cs typeface="Times New Roman" panose="02020603050405020304" pitchFamily="18" charset="0"/>
                        </a:rPr>
                        <a:t> đỡ, khó khăn, hoạn nạn.</a:t>
                      </a: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77525695"/>
                  </a:ext>
                </a:extLst>
              </a:tr>
            </a:tbl>
          </a:graphicData>
        </a:graphic>
      </p:graphicFrame>
      <p:sp>
        <p:nvSpPr>
          <p:cNvPr id="16" name="Cloud Callout 15"/>
          <p:cNvSpPr/>
          <p:nvPr/>
        </p:nvSpPr>
        <p:spPr>
          <a:xfrm>
            <a:off x="5377546" y="2700644"/>
            <a:ext cx="5354320" cy="2952208"/>
          </a:xfrm>
          <a:prstGeom prst="cloudCallout">
            <a:avLst>
              <a:gd name="adj1" fmla="val 75005"/>
              <a:gd name="adj2" fmla="val 83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Trong các từ trên, từ nào nói lên đức tính nhân hậu?</a:t>
            </a:r>
            <a:endParaRPr lang="en-US" sz="3200" dirty="0">
              <a:solidFill>
                <a:schemeClr val="tx1"/>
              </a:solidFill>
            </a:endParaRPr>
          </a:p>
        </p:txBody>
      </p:sp>
      <p:sp>
        <p:nvSpPr>
          <p:cNvPr id="17" name="TextBox 16"/>
          <p:cNvSpPr txBox="1"/>
          <p:nvPr/>
        </p:nvSpPr>
        <p:spPr>
          <a:xfrm>
            <a:off x="4962442" y="2496983"/>
            <a:ext cx="2271483" cy="584775"/>
          </a:xfrm>
          <a:prstGeom prst="rect">
            <a:avLst/>
          </a:prstGeom>
          <a:solidFill>
            <a:srgbClr val="FFC000"/>
          </a:solidFill>
        </p:spPr>
        <p:txBody>
          <a:bodyPr wrap="square" rtlCol="0">
            <a:spAutoFit/>
          </a:bodyPr>
          <a:lstStyle/>
          <a:p>
            <a:pPr algn="ctr"/>
            <a:r>
              <a:rPr lang="en-US" sz="3200" b="1" smtClean="0">
                <a:latin typeface="Times New Roman" panose="02020603050405020304" pitchFamily="18" charset="0"/>
                <a:cs typeface="Times New Roman" panose="02020603050405020304" pitchFamily="18" charset="0"/>
              </a:rPr>
              <a:t>giúp đỡ</a:t>
            </a:r>
            <a:endParaRPr lang="en-US" sz="3200" b="1">
              <a:latin typeface="Times New Roman" panose="02020603050405020304" pitchFamily="18" charset="0"/>
              <a:cs typeface="Times New Roman" panose="02020603050405020304" pitchFamily="18" charset="0"/>
            </a:endParaRPr>
          </a:p>
        </p:txBody>
      </p:sp>
      <p:sp>
        <p:nvSpPr>
          <p:cNvPr id="18" name="Cloud Callout 17"/>
          <p:cNvSpPr/>
          <p:nvPr/>
        </p:nvSpPr>
        <p:spPr>
          <a:xfrm>
            <a:off x="5377546" y="2700122"/>
            <a:ext cx="5354320" cy="2952208"/>
          </a:xfrm>
          <a:prstGeom prst="cloudCallout">
            <a:avLst>
              <a:gd name="adj1" fmla="val 75005"/>
              <a:gd name="adj2" fmla="val 83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Hãy kể thêm các từ nói lên đức tính nhân hậu – đoàn kết mà con đã biết!</a:t>
            </a:r>
            <a:endParaRPr lang="en-US" sz="3200" dirty="0">
              <a:solidFill>
                <a:schemeClr val="tx1"/>
              </a:solidFill>
            </a:endParaRPr>
          </a:p>
        </p:txBody>
      </p: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6" grpId="0" animBg="1"/>
      <p:bldP spid="16" grpId="1" animBg="1"/>
      <p:bldP spid="17" grpId="0" animBg="1"/>
      <p:bldP spid="17"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69444" y="1276422"/>
            <a:ext cx="7853433"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a:t>
            </a: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a:t>
            </a: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Nhân hậu – Đoàn kết</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a:extLst/>
        </p:spPr>
        <p:txBody>
          <a:bodyPr wrap="square">
            <a:spAutoFit/>
          </a:bodyPr>
          <a:lstStyle/>
          <a:p>
            <a:pPr algn="just">
              <a:spcBef>
                <a:spcPct val="50000"/>
              </a:spcBef>
              <a:defRPr/>
            </a:pPr>
            <a:r>
              <a:rPr lang="en-US" sz="3200" b="1" dirty="0" smtClean="0">
                <a:latin typeface="Times New Roman" panose="02020603050405020304" pitchFamily="18" charset="0"/>
                <a:cs typeface="Times New Roman" panose="02020603050405020304" pitchFamily="18" charset="0"/>
              </a:rPr>
              <a:t>Con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hậu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r>
              <a:rPr lang="en-US" sz="3600" b="1" smtClean="0">
                <a:solidFill>
                  <a:srgbClr val="7030A0"/>
                </a:solidFill>
                <a:latin typeface="Times New Roman" pitchFamily="18" charset="0"/>
                <a:cs typeface="Times New Roman" pitchFamily="18" charset="0"/>
              </a:rPr>
              <a:t>- </a:t>
            </a:r>
            <a:r>
              <a:rPr lang="en-US" sz="3600" b="1" smtClean="0">
                <a:solidFill>
                  <a:srgbClr val="002060"/>
                </a:solidFill>
                <a:latin typeface="Times New Roman" pitchFamily="18" charset="0"/>
                <a:cs typeface="Times New Roman" pitchFamily="18" charset="0"/>
              </a:rPr>
              <a:t>Nhân </a:t>
            </a:r>
            <a:r>
              <a:rPr lang="en-US" sz="3600" b="1" dirty="0" err="1" smtClean="0">
                <a:solidFill>
                  <a:srgbClr val="002060"/>
                </a:solidFill>
                <a:latin typeface="Times New Roman" pitchFamily="18" charset="0"/>
                <a:cs typeface="Times New Roman" pitchFamily="18" charset="0"/>
              </a:rPr>
              <a:t>hậu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có</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lòng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thương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người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ăn</a:t>
            </a:r>
            <a:r>
              <a:rPr lang="en-US" sz="3600" b="1" dirty="0" smtClean="0">
                <a:solidFill>
                  <a:srgbClr val="7030A0"/>
                </a:solidFill>
                <a:latin typeface="Times New Roman" pitchFamily="18" charset="0"/>
                <a:cs typeface="Times New Roman" pitchFamily="18" charset="0"/>
              </a:rPr>
              <a:t> ở </a:t>
            </a:r>
            <a:r>
              <a:rPr lang="en-US" sz="3600" b="1" dirty="0" err="1" smtClean="0">
                <a:solidFill>
                  <a:srgbClr val="7030A0"/>
                </a:solidFill>
                <a:latin typeface="Times New Roman" pitchFamily="18" charset="0"/>
                <a:cs typeface="Times New Roman" pitchFamily="18" charset="0"/>
              </a:rPr>
              <a:t>có</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tình</a:t>
            </a:r>
            <a:r>
              <a:rPr lang="en-US" sz="3600" b="1" dirty="0" smtClean="0">
                <a:solidFill>
                  <a:srgbClr val="7030A0"/>
                </a:solidFill>
                <a:latin typeface="Times New Roman" pitchFamily="18" charset="0"/>
                <a:cs typeface="Times New Roman" pitchFamily="18" charset="0"/>
              </a:rPr>
              <a:t> </a:t>
            </a:r>
            <a:r>
              <a:rPr lang="en-US" sz="3600" b="1" err="1" smtClean="0">
                <a:solidFill>
                  <a:srgbClr val="7030A0"/>
                </a:solidFill>
                <a:latin typeface="Times New Roman" pitchFamily="18" charset="0"/>
                <a:cs typeface="Times New Roman" pitchFamily="18" charset="0"/>
              </a:rPr>
              <a:t>nghĩa</a:t>
            </a:r>
            <a:r>
              <a:rPr lang="en-US" sz="3600" b="1" smtClean="0">
                <a:solidFill>
                  <a:srgbClr val="7030A0"/>
                </a:solidFill>
                <a:latin typeface="Times New Roman" pitchFamily="18" charset="0"/>
                <a:cs typeface="Times New Roman" pitchFamily="18" charset="0"/>
              </a:rPr>
              <a:t>.</a:t>
            </a:r>
            <a:endParaRPr lang="en-US" sz="3600" b="1" dirty="0" smtClean="0">
              <a:solidFill>
                <a:srgbClr val="7030A0"/>
              </a:solidFill>
              <a:latin typeface="Times New Roman" pitchFamily="18" charset="0"/>
              <a:cs typeface="Times New Roman" pitchFamily="18" charset="0"/>
            </a:endParaRPr>
          </a:p>
          <a:p>
            <a:pPr algn="just"/>
            <a:r>
              <a:rPr lang="en-US" sz="3600" b="1" smtClean="0">
                <a:solidFill>
                  <a:srgbClr val="7030A0"/>
                </a:solidFill>
                <a:latin typeface="Times New Roman" pitchFamily="18" charset="0"/>
                <a:cs typeface="Times New Roman" pitchFamily="18" charset="0"/>
              </a:rPr>
              <a:t>- </a:t>
            </a:r>
            <a:r>
              <a:rPr lang="en-US" sz="3600" b="1" smtClean="0">
                <a:solidFill>
                  <a:srgbClr val="002060"/>
                </a:solidFill>
                <a:latin typeface="Times New Roman" pitchFamily="18" charset="0"/>
                <a:cs typeface="Times New Roman" pitchFamily="18" charset="0"/>
              </a:rPr>
              <a:t>Đoàn </a:t>
            </a:r>
            <a:r>
              <a:rPr lang="en-US" sz="3600" b="1" dirty="0" err="1" smtClean="0">
                <a:solidFill>
                  <a:srgbClr val="002060"/>
                </a:solidFill>
                <a:latin typeface="Times New Roman" pitchFamily="18" charset="0"/>
                <a:cs typeface="Times New Roman" pitchFamily="18" charset="0"/>
              </a:rPr>
              <a:t>kết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kết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thành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một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khối</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thống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nhất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cùng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hoạt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động</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vì</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một</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mục</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đích</a:t>
            </a:r>
            <a:r>
              <a:rPr lang="en-US" sz="3600" b="1" dirty="0" smtClean="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chung</a:t>
            </a:r>
            <a:r>
              <a:rPr lang="en-US" sz="3600" b="1" dirty="0" smtClean="0">
                <a:solidFill>
                  <a:srgbClr val="7030A0"/>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1539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10737751" cy="1435101"/>
            <a:chOff x="-8052" y="1484784"/>
            <a:chExt cx="9469074" cy="1435925"/>
          </a:xfrm>
          <a:solidFill>
            <a:srgbClr val="FF99FF"/>
          </a:solidFill>
        </p:grpSpPr>
        <p:sp>
          <p:nvSpPr>
            <p:cNvPr id="5" name="Rectangle 4">
              <a:extLst>
                <a:ext uri="{FF2B5EF4-FFF2-40B4-BE49-F238E27FC236}">
                  <a16:creationId xmlns="" xmlns:a16="http://schemas.microsoft.com/office/drawing/2014/main" id="{1C59C6FF-16F6-4D4A-8D30-C9647637D21A}"/>
                </a:ext>
              </a:extLst>
            </p:cNvPr>
            <p:cNvSpPr/>
            <p:nvPr/>
          </p:nvSpPr>
          <p:spPr>
            <a:xfrm>
              <a:off x="678063" y="1484784"/>
              <a:ext cx="8782959"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32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a:t>
              </a:r>
              <a:r>
                <a:rPr lang="en-US" sz="32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thêm một số từ ngữ (gồm cả thành ngữ, tục ngữ và từ Hán Việt thông dụng) về chủ điểm Nhân hậu – Đoàn </a:t>
              </a:r>
              <a:r>
                <a:rPr lang="en-US" sz="32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kết. </a:t>
              </a:r>
              <a:endParaRPr lang="en-US" sz="3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5" y="3719590"/>
            <a:ext cx="10715804" cy="732426"/>
            <a:chOff x="-8052" y="1836323"/>
            <a:chExt cx="8976506" cy="732846"/>
          </a:xfrm>
        </p:grpSpPr>
        <p:sp>
          <p:nvSpPr>
            <p:cNvPr id="13" name="Rectangle 12">
              <a:extLst>
                <a:ext uri="{FF2B5EF4-FFF2-40B4-BE49-F238E27FC236}">
                  <a16:creationId xmlns="" xmlns:a16="http://schemas.microsoft.com/office/drawing/2014/main" id="{1C59C6FF-16F6-4D4A-8D30-C9647637D21A}"/>
                </a:ext>
              </a:extLst>
            </p:cNvPr>
            <p:cNvSpPr/>
            <p:nvPr/>
          </p:nvSpPr>
          <p:spPr>
            <a:xfrm>
              <a:off x="657899" y="1836323"/>
              <a:ext cx="8310555" cy="732846"/>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smtClean="0">
                  <a:solidFill>
                    <a:schemeClr val="tx1"/>
                  </a:solidFill>
                  <a:latin typeface="Times New Roman" panose="02020603050405020304" pitchFamily="18" charset="0"/>
                  <a:cs typeface="Times New Roman" panose="02020603050405020304" pitchFamily="18" charset="0"/>
                </a:rPr>
                <a:t>Biết </a:t>
              </a:r>
              <a:r>
                <a:rPr lang="en-US" sz="3200">
                  <a:solidFill>
                    <a:schemeClr val="tx1"/>
                  </a:solidFill>
                  <a:latin typeface="Times New Roman" panose="02020603050405020304" pitchFamily="18" charset="0"/>
                  <a:cs typeface="Times New Roman" panose="02020603050405020304" pitchFamily="18" charset="0"/>
                </a:rPr>
                <a:t>cách mở rộng vốn từ có tiếng </a:t>
              </a:r>
              <a:r>
                <a:rPr lang="en-US" sz="3200" i="1">
                  <a:solidFill>
                    <a:schemeClr val="tx1"/>
                  </a:solidFill>
                  <a:latin typeface="Times New Roman" panose="02020603050405020304" pitchFamily="18" charset="0"/>
                  <a:cs typeface="Times New Roman" panose="02020603050405020304" pitchFamily="18" charset="0"/>
                </a:rPr>
                <a:t>hiền</a:t>
              </a:r>
              <a:r>
                <a:rPr lang="en-US" sz="3200">
                  <a:solidFill>
                    <a:schemeClr val="tx1"/>
                  </a:solidFill>
                  <a:latin typeface="Times New Roman" panose="02020603050405020304" pitchFamily="18" charset="0"/>
                  <a:cs typeface="Times New Roman" panose="02020603050405020304" pitchFamily="18" charset="0"/>
                </a:rPr>
                <a:t>, tiếng </a:t>
              </a:r>
              <a:r>
                <a:rPr lang="en-US" sz="3200" i="1" smtClean="0">
                  <a:solidFill>
                    <a:schemeClr val="tx1"/>
                  </a:solidFill>
                  <a:latin typeface="Times New Roman" panose="02020603050405020304" pitchFamily="18" charset="0"/>
                  <a:cs typeface="Times New Roman" panose="02020603050405020304" pitchFamily="18" charset="0"/>
                </a:rPr>
                <a:t>ác</a:t>
              </a:r>
              <a:r>
                <a:rPr lang="en-US" sz="320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5051580"/>
            <a:ext cx="10737752" cy="732426"/>
            <a:chOff x="-8052" y="1836323"/>
            <a:chExt cx="9469072" cy="732846"/>
          </a:xfrm>
        </p:grpSpPr>
        <p:sp>
          <p:nvSpPr>
            <p:cNvPr id="16" name="Rectangle 15">
              <a:extLst>
                <a:ext uri="{FF2B5EF4-FFF2-40B4-BE49-F238E27FC236}">
                  <a16:creationId xmlns="" xmlns:a16="http://schemas.microsoft.com/office/drawing/2014/main" id="{1C59C6FF-16F6-4D4A-8D30-C9647637D21A}"/>
                </a:ext>
              </a:extLst>
            </p:cNvPr>
            <p:cNvSpPr/>
            <p:nvPr/>
          </p:nvSpPr>
          <p:spPr>
            <a:xfrm>
              <a:off x="678062" y="1836323"/>
              <a:ext cx="8782958" cy="73284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a:solidFill>
                    <a:schemeClr val="tx1"/>
                  </a:solidFill>
                  <a:latin typeface="Times New Roman" panose="02020603050405020304" pitchFamily="18" charset="0"/>
                  <a:cs typeface="Times New Roman" panose="02020603050405020304" pitchFamily="18" charset="0"/>
                </a:rPr>
                <a:t>Rèn kĩ năng dùng từ, đặt câu.</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27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68177" y="1018234"/>
            <a:ext cx="9927771" cy="4031873"/>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Bài 1. Tìm các từ</a:t>
            </a:r>
          </a:p>
          <a:p>
            <a:pPr marL="514350" indent="-514350">
              <a:buAutoNum type="alphaLcParenR"/>
            </a:pPr>
            <a:r>
              <a:rPr lang="en-US" sz="3200" smtClean="0">
                <a:latin typeface="Times New Roman" panose="02020603050405020304" pitchFamily="18" charset="0"/>
                <a:cs typeface="Times New Roman" panose="02020603050405020304" pitchFamily="18" charset="0"/>
              </a:rPr>
              <a:t>Chứa tiếng hiền</a:t>
            </a:r>
          </a:p>
          <a:p>
            <a:r>
              <a:rPr lang="en-US" sz="3200" b="1" smtClean="0">
                <a:solidFill>
                  <a:srgbClr val="FF0000"/>
                </a:solidFill>
                <a:latin typeface="Times New Roman" panose="02020603050405020304" pitchFamily="18" charset="0"/>
                <a:cs typeface="Times New Roman" panose="02020603050405020304" pitchFamily="18" charset="0"/>
              </a:rPr>
              <a:t>M: dịu hiền, hiền lành</a:t>
            </a:r>
          </a:p>
          <a:p>
            <a:endParaRPr lang="en-US" sz="3200" smtClean="0">
              <a:latin typeface="Times New Roman" panose="02020603050405020304" pitchFamily="18" charset="0"/>
              <a:cs typeface="Times New Roman" panose="02020603050405020304" pitchFamily="18" charset="0"/>
            </a:endParaRPr>
          </a:p>
          <a:p>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b) Chứa tiếng ác</a:t>
            </a:r>
          </a:p>
          <a:p>
            <a:r>
              <a:rPr lang="en-US" sz="3200" b="1" smtClean="0">
                <a:solidFill>
                  <a:srgbClr val="FF0000"/>
                </a:solidFill>
                <a:latin typeface="Times New Roman" panose="02020603050405020304" pitchFamily="18" charset="0"/>
                <a:cs typeface="Times New Roman" panose="02020603050405020304" pitchFamily="18" charset="0"/>
              </a:rPr>
              <a:t>M: hung ác, ác nghiệt</a:t>
            </a:r>
          </a:p>
          <a:p>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907324" y="2741782"/>
            <a:ext cx="7049475" cy="584775"/>
          </a:xfrm>
          <a:prstGeom prst="rect">
            <a:avLst/>
          </a:prstGeom>
          <a:solidFill>
            <a:srgbClr val="CCFFFF"/>
          </a:solidFill>
        </p:spPr>
        <p:txBody>
          <a:bodyPr wrap="square" rtlCol="0">
            <a:spAutoFit/>
          </a:bodyPr>
          <a:lstStyle/>
          <a:p>
            <a:r>
              <a:rPr lang="en-US" sz="3200" i="1" smtClean="0">
                <a:solidFill>
                  <a:srgbClr val="FF0000"/>
                </a:solidFill>
                <a:latin typeface="Times New Roman" panose="02020603050405020304" pitchFamily="18" charset="0"/>
                <a:cs typeface="Times New Roman" panose="02020603050405020304" pitchFamily="18" charset="0"/>
              </a:rPr>
              <a:t>hiền đức, hiền hậu, hiền lành, hiền từ,…</a:t>
            </a:r>
            <a:endParaRPr lang="en-US" sz="3200" i="1">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340707" y="4757717"/>
            <a:ext cx="8182708" cy="584775"/>
          </a:xfrm>
          <a:prstGeom prst="rect">
            <a:avLst/>
          </a:prstGeom>
          <a:solidFill>
            <a:schemeClr val="accent5">
              <a:lumMod val="20000"/>
              <a:lumOff val="80000"/>
            </a:schemeClr>
          </a:solidFill>
        </p:spPr>
        <p:txBody>
          <a:bodyPr wrap="square" rtlCol="0">
            <a:spAutoFit/>
          </a:bodyPr>
          <a:lstStyle/>
          <a:p>
            <a:r>
              <a:rPr lang="en-US" sz="3200" i="1" smtClean="0">
                <a:solidFill>
                  <a:srgbClr val="FF0000"/>
                </a:solidFill>
                <a:latin typeface="Times New Roman" panose="02020603050405020304" pitchFamily="18" charset="0"/>
                <a:cs typeface="Times New Roman" panose="02020603050405020304" pitchFamily="18" charset="0"/>
              </a:rPr>
              <a:t>ác ôn, ác hại, ác khẩu, ác cảm, ác quỷ, tàn ác,…</a:t>
            </a:r>
            <a:endParaRPr lang="en-US" sz="32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1126</Words>
  <Application>Microsoft Office PowerPoint</Application>
  <PresentationFormat>Custom</PresentationFormat>
  <Paragraphs>144</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HUYEN</cp:lastModifiedBy>
  <cp:revision>64</cp:revision>
  <dcterms:created xsi:type="dcterms:W3CDTF">2021-08-04T18:52:07Z</dcterms:created>
  <dcterms:modified xsi:type="dcterms:W3CDTF">2021-09-13T03:50:01Z</dcterms:modified>
</cp:coreProperties>
</file>