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0" r:id="rId2"/>
    <p:sldId id="280" r:id="rId3"/>
    <p:sldId id="258" r:id="rId4"/>
    <p:sldId id="272" r:id="rId5"/>
    <p:sldId id="259" r:id="rId6"/>
    <p:sldId id="291" r:id="rId7"/>
    <p:sldId id="311" r:id="rId8"/>
    <p:sldId id="292" r:id="rId9"/>
    <p:sldId id="293" r:id="rId10"/>
    <p:sldId id="301" r:id="rId11"/>
    <p:sldId id="294" r:id="rId12"/>
    <p:sldId id="302" r:id="rId13"/>
    <p:sldId id="303" r:id="rId14"/>
    <p:sldId id="305" r:id="rId15"/>
    <p:sldId id="304" r:id="rId16"/>
    <p:sldId id="306" r:id="rId17"/>
    <p:sldId id="307" r:id="rId18"/>
    <p:sldId id="308" r:id="rId19"/>
    <p:sldId id="296" r:id="rId20"/>
    <p:sldId id="300" r:id="rId21"/>
    <p:sldId id="309" r:id="rId22"/>
    <p:sldId id="310" r:id="rId23"/>
    <p:sldId id="266" r:id="rId24"/>
    <p:sldId id="297" r:id="rId25"/>
    <p:sldId id="286" r:id="rId26"/>
    <p:sldId id="299" r:id="rId27"/>
    <p:sldId id="288" r:id="rId28"/>
    <p:sldId id="312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CC00"/>
    <a:srgbClr val="008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4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2AE96-CF0F-4EBF-904D-DC93716A3142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C379E-E793-4135-9A0E-1088EA824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222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C379E-E793-4135-9A0E-1088EA824226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63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71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3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62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29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7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90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984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408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94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21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582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203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56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103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75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2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01EC2-377F-46FD-9805-0CAE1B99587F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9076-3DB3-497A-A173-E3BE0D07D9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480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1" y="-50801"/>
            <a:ext cx="8791575" cy="68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6" y="1891007"/>
            <a:ext cx="893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n>
                  <a:solidFill>
                    <a:srgbClr val="92D05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 đọc 4</a:t>
            </a:r>
          </a:p>
          <a:p>
            <a:pPr algn="ctr"/>
            <a:r>
              <a:rPr lang="en-US" sz="8000" b="1" smtClean="0">
                <a:ln>
                  <a:solidFill>
                    <a:srgbClr val="92D05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Tre Việt Nam</a:t>
            </a:r>
            <a:endParaRPr lang="vi-VN" sz="8000" b="1">
              <a:ln>
                <a:solidFill>
                  <a:srgbClr val="92D050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" y="496466"/>
            <a:ext cx="8039100" cy="5193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9544" y="3093033"/>
            <a:ext cx="5368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3069" y="4460841"/>
            <a:ext cx="8826797" cy="1889021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6CA4DF23-29CF-478E-9947-48542E07F16C}"/>
              </a:ext>
            </a:extLst>
          </p:cNvPr>
          <p:cNvSpPr/>
          <p:nvPr/>
        </p:nvSpPr>
        <p:spPr>
          <a:xfrm>
            <a:off x="2406562" y="1276074"/>
            <a:ext cx="1402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 rot="16200000">
            <a:off x="3641998" y="-3436350"/>
            <a:ext cx="1846659" cy="8889866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</p:spPr>
        <p:txBody>
          <a:bodyPr vert="eaVert" wrap="square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 TLCH: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9500" y="2217671"/>
            <a:ext cx="7963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308951" y="4175083"/>
            <a:ext cx="8724278" cy="571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1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91746" y="4905048"/>
            <a:ext cx="8558687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600" b="1" u="sng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Ý </a:t>
            </a:r>
            <a:r>
              <a:rPr lang="en-US" sz="3600" b="1" u="sng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đoạn</a:t>
            </a:r>
            <a:r>
              <a:rPr lang="en-US" sz="3600" b="1" u="sng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1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Sự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gắn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bó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đời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Việt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Nam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9701" y="326760"/>
            <a:ext cx="709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TLCH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95275" y="1247775"/>
            <a:ext cx="868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tiết nào cho thấy cây tre như con người?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5275" y="1971675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Chi tiết: 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 đứng khuất mình bóng râm.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461" y="3116158"/>
            <a:ext cx="8645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Tìm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133FE582-A1CA-4FAB-9891-0555E459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476" y="1138561"/>
            <a:ext cx="4875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endParaRPr lang="en-US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0B1B4D92-EB1B-42EE-8378-2AD3774A4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185" y="2171544"/>
            <a:ext cx="70503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133FE582-A1CA-4FAB-9891-0555E459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476" y="4582262"/>
            <a:ext cx="52469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133FE582-A1CA-4FAB-9891-0555E459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785" y="1424852"/>
            <a:ext cx="63575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xmlns="" id="{0B1B4D92-EB1B-42EE-8378-2AD3774A4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733" y="2083153"/>
            <a:ext cx="73332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29349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133FE582-A1CA-4FAB-9891-0555E459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266" y="1818227"/>
            <a:ext cx="5162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xmlns="" id="{0B1B4D92-EB1B-42EE-8378-2AD3774A4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255" y="2574452"/>
            <a:ext cx="711025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US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3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46916" y="1211597"/>
            <a:ext cx="697985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71962" y="3318444"/>
            <a:ext cx="65297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5904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133FE582-A1CA-4FAB-9891-0555E459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611" y="1270808"/>
            <a:ext cx="69429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xmlns="" id="{133FE582-A1CA-4FAB-9891-0555E459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163" y="3087651"/>
            <a:ext cx="658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95441" y="1750348"/>
            <a:ext cx="64518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 con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44163" y="3456982"/>
            <a:ext cx="67486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2:Những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2"/>
          <p:cNvSpPr>
            <a:spLocks noChangeArrowheads="1"/>
          </p:cNvSpPr>
          <p:nvPr/>
        </p:nvSpPr>
        <p:spPr bwMode="auto">
          <a:xfrm>
            <a:off x="1425158" y="2272331"/>
            <a:ext cx="6918742" cy="30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78" tIns="41539" rIns="83078" bIns="41539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1" name="Hình Chữ nhật 2"/>
          <p:cNvSpPr>
            <a:spLocks noChangeArrowheads="1"/>
          </p:cNvSpPr>
          <p:nvPr/>
        </p:nvSpPr>
        <p:spPr bwMode="auto">
          <a:xfrm>
            <a:off x="1599392" y="1234275"/>
            <a:ext cx="7074011" cy="106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78" tIns="41539" rIns="83078" bIns="41539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 2"/>
          <p:cNvSpPr>
            <a:spLocks noChangeArrowheads="1"/>
          </p:cNvSpPr>
          <p:nvPr/>
        </p:nvSpPr>
        <p:spPr bwMode="auto">
          <a:xfrm>
            <a:off x="2178544" y="2272331"/>
            <a:ext cx="4529977" cy="57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78" tIns="41539" rIns="83078" bIns="41539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 2"/>
          <p:cNvSpPr>
            <a:spLocks noChangeArrowheads="1"/>
          </p:cNvSpPr>
          <p:nvPr/>
        </p:nvSpPr>
        <p:spPr bwMode="auto">
          <a:xfrm>
            <a:off x="1850636" y="2942464"/>
            <a:ext cx="5559270" cy="57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78" tIns="41539" rIns="83078" bIns="41539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09182" y="2146391"/>
            <a:ext cx="2669636" cy="1446550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Tre </a:t>
            </a:r>
            <a:endParaRPr lang="en-US" altLang="zh-CN" sz="4400" b="1" dirty="0" smtClean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DengXian" panose="02010600030101010101" pitchFamily="2" charset="-122"/>
            </a:endParaRPr>
          </a:p>
          <a:p>
            <a:pPr algn="ctr"/>
            <a:r>
              <a:rPr lang="en-US" altLang="zh-CN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Việt</a:t>
            </a:r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Nam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DengXian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0428" y="1042502"/>
            <a:ext cx="151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41262" y="598466"/>
            <a:ext cx="5173487" cy="3693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4008" y="1928255"/>
            <a:ext cx="437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642" y="2337886"/>
            <a:ext cx="439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7630" y="2763642"/>
            <a:ext cx="491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81509" y="3223609"/>
            <a:ext cx="466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41261" y="1487668"/>
            <a:ext cx="4807671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Ca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ngợi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81508" y="4193403"/>
            <a:ext cx="329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41261" y="3750507"/>
            <a:ext cx="3889403" cy="3693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bền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bỉ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bền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2" idx="3"/>
            <a:endCxn id="28" idx="1"/>
          </p:cNvCxnSpPr>
          <p:nvPr/>
        </p:nvCxnSpPr>
        <p:spPr>
          <a:xfrm flipV="1">
            <a:off x="2778818" y="783132"/>
            <a:ext cx="962444" cy="2086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2" idx="3"/>
            <a:endCxn id="44" idx="1"/>
          </p:cNvCxnSpPr>
          <p:nvPr/>
        </p:nvCxnSpPr>
        <p:spPr>
          <a:xfrm flipV="1">
            <a:off x="2778818" y="1672334"/>
            <a:ext cx="962443" cy="1197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2" idx="3"/>
            <a:endCxn id="46" idx="1"/>
          </p:cNvCxnSpPr>
          <p:nvPr/>
        </p:nvCxnSpPr>
        <p:spPr>
          <a:xfrm>
            <a:off x="2778818" y="2869666"/>
            <a:ext cx="962443" cy="1065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4235" y="4674260"/>
            <a:ext cx="853442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235" y="5699641"/>
            <a:ext cx="8379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Cây tre gắn bó và góp phần quan trọng trong mọi mặt của đời sống nhân dân ta.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0" grpId="0"/>
      <p:bldP spid="32" grpId="0"/>
      <p:bldP spid="34" grpId="0"/>
      <p:bldP spid="36" grpId="0"/>
      <p:bldP spid="44" grpId="0" animBg="1"/>
      <p:bldP spid="45" grpId="0"/>
      <p:bldP spid="46" grpId="0" animBg="1"/>
      <p:bldP spid="2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4" y="141147"/>
            <a:ext cx="3508410" cy="6012384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7543" y="-607345"/>
            <a:ext cx="457200" cy="457200"/>
          </a:xfrm>
          <a:prstGeom prst="rect">
            <a:avLst/>
          </a:prstGeom>
        </p:spPr>
      </p:pic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17302" y="-597848"/>
            <a:ext cx="457200" cy="457200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93340" y="815805"/>
            <a:ext cx="3211836" cy="33937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</a:rPr>
              <a:t>KHỞI ĐỘNG</a:t>
            </a:r>
            <a:endParaRPr lang="vi-VN" sz="3600" b="1" dirty="0">
              <a:ln>
                <a:solidFill>
                  <a:sysClr val="windowText" lastClr="000000"/>
                </a:solidFill>
              </a:ln>
              <a:solidFill>
                <a:srgbClr val="FFCC00"/>
              </a:solidFill>
            </a:endParaRPr>
          </a:p>
        </p:txBody>
      </p:sp>
      <p:sp>
        <p:nvSpPr>
          <p:cNvPr id="111" name="Text Box 17"/>
          <p:cNvSpPr txBox="1">
            <a:spLocks noChangeArrowheads="1"/>
          </p:cNvSpPr>
          <p:nvPr/>
        </p:nvSpPr>
        <p:spPr bwMode="auto">
          <a:xfrm>
            <a:off x="3562350" y="815805"/>
            <a:ext cx="54423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3000">
                <a:solidFill>
                  <a:srgbClr val="FF3300"/>
                </a:solidFill>
                <a:latin typeface="Times New Roman" pitchFamily="18" charset="0"/>
              </a:rPr>
              <a:t>Đ</a:t>
            </a:r>
            <a:r>
              <a:rPr lang="en-US" altLang="en-US" sz="3000" smtClean="0">
                <a:solidFill>
                  <a:srgbClr val="FF3300"/>
                </a:solidFill>
                <a:latin typeface="Times New Roman" pitchFamily="18" charset="0"/>
              </a:rPr>
              <a:t>ọc </a:t>
            </a:r>
            <a:r>
              <a:rPr lang="en-US" altLang="en-US" sz="3000">
                <a:solidFill>
                  <a:srgbClr val="FF3300"/>
                </a:solidFill>
                <a:latin typeface="Times New Roman" pitchFamily="18" charset="0"/>
              </a:rPr>
              <a:t>bài </a:t>
            </a:r>
            <a:r>
              <a:rPr lang="en-US" altLang="en-US" sz="3000" smtClean="0">
                <a:solidFill>
                  <a:srgbClr val="FF3300"/>
                </a:solidFill>
                <a:latin typeface="Times New Roman" pitchFamily="18" charset="0"/>
              </a:rPr>
              <a:t>“ Một người chính trực” và </a:t>
            </a:r>
            <a:r>
              <a:rPr lang="en-US" altLang="en-US" sz="3000">
                <a:solidFill>
                  <a:srgbClr val="FF3300"/>
                </a:solidFill>
                <a:latin typeface="Times New Roman" pitchFamily="18" charset="0"/>
              </a:rPr>
              <a:t>trả lời câu hỏi:</a:t>
            </a:r>
          </a:p>
        </p:txBody>
      </p:sp>
      <p:sp>
        <p:nvSpPr>
          <p:cNvPr id="112" name="Text Box 18"/>
          <p:cNvSpPr txBox="1">
            <a:spLocks noChangeArrowheads="1"/>
          </p:cNvSpPr>
          <p:nvPr/>
        </p:nvSpPr>
        <p:spPr bwMode="auto">
          <a:xfrm>
            <a:off x="2838450" y="2230437"/>
            <a:ext cx="6305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 smtClean="0">
                <a:solidFill>
                  <a:srgbClr val="FF3300"/>
                </a:solidFill>
                <a:latin typeface="Times New Roman" pitchFamily="18" charset="0"/>
              </a:rPr>
              <a:t>   Vì </a:t>
            </a:r>
            <a:r>
              <a:rPr lang="en-US" altLang="en-US" sz="3000" i="1">
                <a:solidFill>
                  <a:srgbClr val="FF3300"/>
                </a:solidFill>
                <a:latin typeface="Times New Roman" pitchFamily="18" charset="0"/>
              </a:rPr>
              <a:t>sao nhân dân lại ca ngợi những người chính trực như ông Tô Hiến Thành?</a:t>
            </a:r>
          </a:p>
        </p:txBody>
      </p:sp>
      <p:sp>
        <p:nvSpPr>
          <p:cNvPr id="113" name="Text Box 19"/>
          <p:cNvSpPr txBox="1">
            <a:spLocks noChangeArrowheads="1"/>
          </p:cNvSpPr>
          <p:nvPr/>
        </p:nvSpPr>
        <p:spPr bwMode="auto">
          <a:xfrm>
            <a:off x="2533650" y="4209537"/>
            <a:ext cx="63853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CC"/>
                </a:solidFill>
                <a:latin typeface="Times New Roman" pitchFamily="18" charset="0"/>
              </a:rPr>
              <a:t>Vì những người chính trực bao giờ cũng đặt lợi ích của đất nước lên trên lợi ích riêng. Họ làm được nhiều điều tốt cho dân, cho nước.</a:t>
            </a:r>
          </a:p>
        </p:txBody>
      </p:sp>
    </p:spTree>
    <p:extLst>
      <p:ext uri="{BB962C8B-B14F-4D97-AF65-F5344CB8AC3E}">
        <p14:creationId xmlns:p14="http://schemas.microsoft.com/office/powerpoint/2010/main" val="31234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4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30" y="2667000"/>
            <a:ext cx="3086669" cy="762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000099"/>
                </a:solidFill>
                <a:latin typeface="Times New Roman" panose="02020603050405020304" pitchFamily="18" charset="0"/>
              </a:rPr>
              <a:t>lợp</a:t>
            </a: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mái</a:t>
            </a:r>
            <a:r>
              <a:rPr lang="en-US" sz="2800" smtClean="0"/>
              <a:t> </a:t>
            </a:r>
            <a:endParaRPr lang="en-US" sz="2800" dirty="0"/>
          </a:p>
        </p:txBody>
      </p:sp>
      <p:pic>
        <p:nvPicPr>
          <p:cNvPr id="63492" name="Picture 4" descr="nha tranhnvach 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5" y="304800"/>
            <a:ext cx="2590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am gi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09" y="333801"/>
            <a:ext cx="2667000" cy="222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55962" y="2636289"/>
            <a:ext cx="308666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xuất</a:t>
            </a:r>
            <a:r>
              <a:rPr lang="en-US" sz="28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giấy</a:t>
            </a:r>
            <a:r>
              <a:rPr lang="en-US" sz="2800" smtClean="0"/>
              <a:t> </a:t>
            </a:r>
            <a:endParaRPr lang="en-US" sz="2800" dirty="0"/>
          </a:p>
        </p:txBody>
      </p:sp>
      <p:pic>
        <p:nvPicPr>
          <p:cNvPr id="8" name="Picture 5" descr="mang 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68" y="291151"/>
            <a:ext cx="2552132" cy="22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993072" y="2653351"/>
            <a:ext cx="308666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ăn</a:t>
            </a:r>
            <a:endParaRPr lang="en-US" sz="2800" dirty="0"/>
          </a:p>
        </p:txBody>
      </p:sp>
      <p:pic>
        <p:nvPicPr>
          <p:cNvPr id="10" name="Picture 7" descr="tre trong am nh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" y="3457006"/>
            <a:ext cx="2902348" cy="19621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30707" y="5486400"/>
            <a:ext cx="308666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cụ</a:t>
            </a:r>
            <a:endParaRPr lang="en-US" sz="2800" dirty="0"/>
          </a:p>
        </p:txBody>
      </p:sp>
      <p:pic>
        <p:nvPicPr>
          <p:cNvPr id="12" name="Picture 7" descr="MayTreDanPhuVinh%20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35" y="3436959"/>
            <a:ext cx="2767655" cy="199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926874" y="5715000"/>
            <a:ext cx="308666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thủ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mĩ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nghệ</a:t>
            </a:r>
            <a:endParaRPr lang="en-US" sz="2800" dirty="0"/>
          </a:p>
        </p:txBody>
      </p:sp>
      <p:pic>
        <p:nvPicPr>
          <p:cNvPr id="14" name="Picture 5" descr="tre 16 vot chong t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19" y="3404546"/>
            <a:ext cx="2712718" cy="20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876494" y="5676330"/>
            <a:ext cx="308666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đùng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 hàng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ngày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63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27" y="0"/>
            <a:ext cx="9261525" cy="669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8127" y="2703085"/>
            <a:ext cx="6019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Qua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8125" y="1625867"/>
            <a:ext cx="5782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n>
                <a:solidFill>
                  <a:sysClr val="windowText" lastClr="000000"/>
                </a:solidFill>
              </a:ln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2"/>
          <p:cNvSpPr>
            <a:spLocks noChangeArrowheads="1"/>
          </p:cNvSpPr>
          <p:nvPr/>
        </p:nvSpPr>
        <p:spPr bwMode="auto">
          <a:xfrm>
            <a:off x="1177906" y="911157"/>
            <a:ext cx="4688845" cy="57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78" tIns="41539" rIns="83078" bIns="41539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2"/>
          <p:cNvSpPr>
            <a:spLocks noChangeArrowheads="1"/>
          </p:cNvSpPr>
          <p:nvPr/>
        </p:nvSpPr>
        <p:spPr bwMode="auto">
          <a:xfrm>
            <a:off x="120631" y="1508128"/>
            <a:ext cx="9023369" cy="147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78" tIns="41539" rIns="83078" bIns="4153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2"/>
          <p:cNvSpPr>
            <a:spLocks noChangeArrowheads="1"/>
          </p:cNvSpPr>
          <p:nvPr/>
        </p:nvSpPr>
        <p:spPr bwMode="auto">
          <a:xfrm>
            <a:off x="296731" y="3380693"/>
            <a:ext cx="8666294" cy="106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78" tIns="41539" rIns="83078" bIns="41539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Hình Chữ nhật 2"/>
          <p:cNvSpPr>
            <a:spLocks noChangeArrowheads="1"/>
          </p:cNvSpPr>
          <p:nvPr/>
        </p:nvSpPr>
        <p:spPr bwMode="auto">
          <a:xfrm>
            <a:off x="296731" y="4963817"/>
            <a:ext cx="8409119" cy="106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78" tIns="41539" rIns="83078" bIns="41539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ngợi ca những phẩm chất đẹp của người Việt Nam.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331915" y="3540125"/>
            <a:ext cx="2663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835152" y="3540127"/>
            <a:ext cx="30972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389063" y="3813177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1835152" y="41163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187452" y="43322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331913" y="4908552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1720852" y="51831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5875338" y="2187577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6189663" y="2460627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976938" y="2733677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6046788" y="3036888"/>
            <a:ext cx="30972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5724525" y="3756027"/>
            <a:ext cx="431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1258888" y="4548190"/>
            <a:ext cx="576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1161260" y="702679"/>
            <a:ext cx="771366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Nòi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cong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b="1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thường.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manh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Tre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   Mai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   Mai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   Mai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tre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12304" name="Line 20"/>
          <p:cNvSpPr>
            <a:spLocks noChangeShapeType="1"/>
          </p:cNvSpPr>
          <p:nvPr/>
        </p:nvSpPr>
        <p:spPr bwMode="auto">
          <a:xfrm>
            <a:off x="3708400" y="2532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2590122" y="0"/>
            <a:ext cx="445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vi-VN" sz="4000" b="1">
              <a:ln>
                <a:solidFill>
                  <a:sysClr val="windowText" lastClr="000000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331915" y="3540125"/>
            <a:ext cx="2663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835152" y="3540127"/>
            <a:ext cx="30972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389063" y="3813177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1835152" y="41163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187452" y="43322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331913" y="4908552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1720852" y="51831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5875338" y="2187577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6189663" y="2460627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976938" y="2733677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6046788" y="3036888"/>
            <a:ext cx="30972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5724525" y="3756027"/>
            <a:ext cx="431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1258888" y="4548190"/>
            <a:ext cx="576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1187452" y="608251"/>
            <a:ext cx="781526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Nòi tre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 chịu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mọc cong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Chưa lên đã nhọn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như chông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 thường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Lưng trần phơi nắng/ phơi sương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Có manh áo cộc,/ tre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cho con.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Măng non là búp măng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Đã mang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 thẳng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thân tròn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của tre.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Năm qua đi, tháng qua đi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Tre già măng mọc/ có gì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 đâu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Mai sau,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Mai sau,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Mai sau,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Đất xanh/  tre mãi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 màu tre xanh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12304" name="Line 20"/>
          <p:cNvSpPr>
            <a:spLocks noChangeShapeType="1"/>
          </p:cNvSpPr>
          <p:nvPr/>
        </p:nvSpPr>
        <p:spPr bwMode="auto">
          <a:xfrm>
            <a:off x="3708400" y="2532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2399622" y="-94428"/>
            <a:ext cx="445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vi-VN" sz="4000" b="1">
              <a:ln>
                <a:solidFill>
                  <a:sysClr val="windowText" lastClr="000000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487" y="86916"/>
            <a:ext cx="6161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sz="4400" b="1" dirty="0">
              <a:ln>
                <a:solidFill>
                  <a:sysClr val="windowText" lastClr="000000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360487" y="856357"/>
            <a:ext cx="755491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Nòi tre đâu chịu mọc cong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Chưa lên đã nhọn như chông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lạ thường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Lưng trần phơi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nắng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phơi sương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Có manh áo cộc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tre nhường cho con.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Măng non là búp măng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Đã mang dáng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thẳng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thân tròn của tre.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Năm qua đi, tháng qua đi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Tre già măng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mọc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có gì lạ đâu.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Mai sau,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Mai sau,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       Mai sau,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xanh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tre mãi xanh màu tre xanh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4654" y="943442"/>
            <a:ext cx="2133600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0907" y="1436913"/>
            <a:ext cx="3708398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404" y="2402536"/>
            <a:ext cx="2220570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289" y="1916076"/>
            <a:ext cx="3708398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0775" y="2934479"/>
            <a:ext cx="1854199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3199" y="4369483"/>
            <a:ext cx="2967945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1144" y="6313636"/>
            <a:ext cx="3338172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07848" y="3450792"/>
            <a:ext cx="3452699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1700" y="956347"/>
            <a:ext cx="1379081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404" y="1400619"/>
            <a:ext cx="1453691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37943" y="2417465"/>
            <a:ext cx="2735599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5289" y="2888710"/>
            <a:ext cx="2735599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66274" y="3963097"/>
            <a:ext cx="2173627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34608" y="4870325"/>
            <a:ext cx="1739899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16354" y="5370947"/>
            <a:ext cx="1739899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34608" y="5835588"/>
            <a:ext cx="1739899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38196" y="6313636"/>
            <a:ext cx="1739899" cy="4063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95" y="-14515"/>
            <a:ext cx="9317295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14400" y="2214565"/>
            <a:ext cx="7962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00FF"/>
              </a:solidFill>
            </a:endParaRPr>
          </a:p>
        </p:txBody>
      </p:sp>
      <p:sp>
        <p:nvSpPr>
          <p:cNvPr id="11267" name="Rectangle 22"/>
          <p:cNvSpPr>
            <a:spLocks noChangeArrowheads="1"/>
          </p:cNvSpPr>
          <p:nvPr/>
        </p:nvSpPr>
        <p:spPr bwMode="auto">
          <a:xfrm>
            <a:off x="0" y="2657477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xmlns="" id="{5569A3B2-03A3-4B27-80B9-476B87E4D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305" y="2378116"/>
            <a:ext cx="68213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4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HỌC THUỘC LÒNG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4"/>
            <a:ext cx="4053385" cy="3548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336" y="1542195"/>
            <a:ext cx="364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8101" y="119860"/>
            <a:ext cx="4746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ay tre tram 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16405"/>
            <a:ext cx="3429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6108509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4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thanhgi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80" y="3316405"/>
            <a:ext cx="357741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0" y="6108509"/>
            <a:ext cx="3078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Gióng</a:t>
            </a:r>
            <a:endParaRPr lang="en-US" sz="4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8101" y="119860"/>
            <a:ext cx="5053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9" grpId="0"/>
      <p:bldP spid="9" grpId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"/>
            <a:ext cx="9143817" cy="6305669"/>
          </a:xfrm>
          <a:prstGeom prst="rect">
            <a:avLst/>
          </a:prstGeom>
        </p:spPr>
      </p:pic>
      <p:sp>
        <p:nvSpPr>
          <p:cNvPr id="21510" name="WordArt 5"/>
          <p:cNvSpPr>
            <a:spLocks noChangeArrowheads="1" noChangeShapeType="1" noTextEdit="1"/>
          </p:cNvSpPr>
          <p:nvPr/>
        </p:nvSpPr>
        <p:spPr bwMode="auto">
          <a:xfrm>
            <a:off x="973348" y="1381125"/>
            <a:ext cx="7153275" cy="2228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8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2800" b="1" kern="10" spc="-36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quý  thầy  cô  mạnh  khỏe</a:t>
            </a:r>
            <a:r>
              <a:rPr lang="en-US" sz="28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973348" y="3794125"/>
            <a:ext cx="72827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6"/>
          <a:stretch>
            <a:fillRect/>
          </a:stretch>
        </p:blipFill>
        <p:spPr bwMode="auto">
          <a:xfrm>
            <a:off x="0" y="2328170"/>
            <a:ext cx="4010151" cy="452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-39464" y="-80176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xmlns="" id="{F1989050-10A8-4556-952C-32DD0D868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99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xmlns="" id="{3C7CE93C-354F-4623-9496-9A744272B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541" y="973376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81940" y="1618656"/>
            <a:ext cx="4922596" cy="4969878"/>
            <a:chOff x="4181940" y="1618656"/>
            <a:chExt cx="4922596" cy="4969878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715781" y="1618656"/>
              <a:ext cx="3496960" cy="608834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3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YÊU CẦU CẦN ĐẠT</a:t>
              </a:r>
              <a:endParaRPr lang="en-US" sz="33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4181940" y="2328170"/>
              <a:ext cx="4735341" cy="1029890"/>
              <a:chOff x="1292225" y="1295400"/>
              <a:chExt cx="2822575" cy="1498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92225" y="1295400"/>
                <a:ext cx="2822575" cy="381147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100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292225" y="1740648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4231945" y="3490529"/>
              <a:ext cx="4739327" cy="1067991"/>
              <a:chOff x="1292225" y="1295400"/>
              <a:chExt cx="2822575" cy="1498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2225" y="1295400"/>
                <a:ext cx="2822575" cy="337477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100" b="1" dirty="0">
                  <a:solidFill>
                    <a:prstClr val="white"/>
                  </a:solidFill>
                </a:endParaRPr>
              </a:p>
              <a:p>
                <a:pPr>
                  <a:defRPr/>
                </a:pPr>
                <a:endParaRPr lang="en-US" sz="2100" b="1" dirty="0">
                  <a:solidFill>
                    <a:prstClr val="white"/>
                  </a:solidFill>
                </a:endParaRPr>
              </a:p>
              <a:p>
                <a:pPr>
                  <a:defRPr/>
                </a:pP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292225" y="1739801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Freeform 16"/>
            <p:cNvSpPr/>
            <p:nvPr/>
          </p:nvSpPr>
          <p:spPr>
            <a:xfrm>
              <a:off x="4343851" y="3969161"/>
              <a:ext cx="389547" cy="438150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842558" y="2642583"/>
              <a:ext cx="3851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khó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dễ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lẫn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do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ảnh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hưởng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ngữ</a:t>
              </a:r>
              <a:endPara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768328" y="3865185"/>
              <a:ext cx="426430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trôi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chảy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toàn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ngắt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nghỉ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;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diễn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nhấn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giọng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gợi</a:t>
              </a:r>
              <a:r>
                <a:rPr lang="en-US" sz="1800" b="1" dirty="0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79646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tả</a:t>
              </a:r>
              <a:endParaRPr lang="en-US" sz="1800" b="1" dirty="0">
                <a:solidFill>
                  <a:srgbClr val="F79646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4231945" y="4643054"/>
              <a:ext cx="4739327" cy="878681"/>
              <a:chOff x="1292225" y="1295400"/>
              <a:chExt cx="2822575" cy="14986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2225" y="1295400"/>
                <a:ext cx="2822575" cy="381757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100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292225" y="1740107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Freeform 23"/>
            <p:cNvSpPr/>
            <p:nvPr/>
          </p:nvSpPr>
          <p:spPr>
            <a:xfrm>
              <a:off x="4339926" y="4940711"/>
              <a:ext cx="428402" cy="466725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4822318" y="4982383"/>
              <a:ext cx="4094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khó</a:t>
              </a:r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dung </a:t>
              </a:r>
              <a:r>
                <a:rPr lang="en-US" sz="1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lang="en-US" sz="1800" b="1" dirty="0">
                  <a:solidFill>
                    <a:srgbClr val="A3CEB8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26" name="Group 13"/>
            <p:cNvGrpSpPr>
              <a:grpSpLocks/>
            </p:cNvGrpSpPr>
            <p:nvPr/>
          </p:nvGrpSpPr>
          <p:grpSpPr bwMode="auto">
            <a:xfrm>
              <a:off x="4222515" y="5709853"/>
              <a:ext cx="4735341" cy="878681"/>
              <a:chOff x="1292225" y="1295400"/>
              <a:chExt cx="2822575" cy="14986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6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92225" y="1295400"/>
                <a:ext cx="2822575" cy="381757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650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292225" y="1740107"/>
                <a:ext cx="282257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reeform 29"/>
            <p:cNvSpPr/>
            <p:nvPr/>
          </p:nvSpPr>
          <p:spPr>
            <a:xfrm>
              <a:off x="4333503" y="6030407"/>
              <a:ext cx="428402" cy="466725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4651412" y="5933690"/>
              <a:ext cx="4453124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172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17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17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17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7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nhũng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Nam: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cù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sz="1725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25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1725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318833" y="2667504"/>
              <a:ext cx="427407" cy="510779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2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áº¿t quáº£ hÃ¬nh áº£nh cho bamboo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372" y="-14514"/>
            <a:ext cx="10029371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986" y="819149"/>
            <a:ext cx="4426689" cy="56641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Nhà thơ Nguyễn Duy sinh năm 1948 tại Thanh Hóa, ông tham gia kháng chiến chống Mĩ  và làm thơ từ khi còn học cấp 3.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Các bài thơ nổi tiếng: Tre Việt Nam, Ánh Trăng, Đò Lèn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, Ngồi buồn nhớ mẹ ta xưa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vi-VN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392" y="1314450"/>
            <a:ext cx="2770637" cy="3842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2113" y="36910"/>
            <a:ext cx="585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Nhà thơ Nguyễn Duy </a:t>
            </a:r>
            <a:endParaRPr lang="vi-VN" sz="4000" b="1">
              <a:ln>
                <a:solidFill>
                  <a:sysClr val="windowText" lastClr="000000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82" y="496466"/>
            <a:ext cx="6114671" cy="5193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3394" y="3093033"/>
            <a:ext cx="468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36823" y="306072"/>
            <a:ext cx="2073400" cy="5935031"/>
            <a:chOff x="-220126" y="957088"/>
            <a:chExt cx="2073400" cy="59350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0" t="9771" r="21277" b="16111"/>
            <a:stretch/>
          </p:blipFill>
          <p:spPr>
            <a:xfrm>
              <a:off x="590512" y="5650173"/>
              <a:ext cx="1242093" cy="1241946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-220126" y="957088"/>
              <a:ext cx="2073400" cy="5581934"/>
              <a:chOff x="-296117" y="247730"/>
              <a:chExt cx="2073400" cy="632062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5562" y="1774245"/>
                <a:ext cx="1892845" cy="4794111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60730">
                <a:off x="-296117" y="247730"/>
                <a:ext cx="1913042" cy="1913042"/>
              </a:xfrm>
              <a:prstGeom prst="rect">
                <a:avLst/>
              </a:prstGeom>
            </p:spPr>
          </p:pic>
          <p:grpSp>
            <p:nvGrpSpPr>
              <p:cNvPr id="37" name="组合 36"/>
              <p:cNvGrpSpPr/>
              <p:nvPr/>
            </p:nvGrpSpPr>
            <p:grpSpPr>
              <a:xfrm>
                <a:off x="540493" y="811746"/>
                <a:ext cx="1217620" cy="1217620"/>
                <a:chOff x="4469082" y="479181"/>
                <a:chExt cx="3063096" cy="3063096"/>
              </a:xfrm>
            </p:grpSpPr>
            <p:pic>
              <p:nvPicPr>
                <p:cNvPr id="38" name="图片 3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9082" y="479181"/>
                  <a:ext cx="3063096" cy="3063096"/>
                </a:xfrm>
                <a:prstGeom prst="rect">
                  <a:avLst/>
                </a:prstGeom>
              </p:spPr>
            </p:pic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xmlns="" id="{018BF130-2E66-4D1A-9828-944FBAACB1D8}"/>
                    </a:ext>
                  </a:extLst>
                </p:cNvPr>
                <p:cNvSpPr/>
                <p:nvPr/>
              </p:nvSpPr>
              <p:spPr>
                <a:xfrm>
                  <a:off x="5641642" y="1635476"/>
                  <a:ext cx="770819" cy="770819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750" b="1">
                    <a:solidFill>
                      <a:srgbClr val="3C9E48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sym typeface="DengXian" panose="02010600030101010101" pitchFamily="2" charset="-122"/>
                  </a:endParaRPr>
                </a:p>
              </p:txBody>
            </p:sp>
          </p:grp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71" y="-36953"/>
            <a:ext cx="1057925" cy="1057925"/>
          </a:xfrm>
          <a:prstGeom prst="rect">
            <a:avLst/>
          </a:prstGeom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647825" y="947295"/>
            <a:ext cx="530389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>
                <a:solidFill>
                  <a:srgbClr val="FF3300"/>
                </a:solidFill>
                <a:latin typeface="Times New Roman" pitchFamily="18" charset="0"/>
              </a:rPr>
              <a:t>Bài thơ này chia làm mấy đoạn?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715908" y="2052195"/>
            <a:ext cx="74961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CC"/>
                </a:solidFill>
                <a:latin typeface="Times New Roman" pitchFamily="18" charset="0"/>
              </a:rPr>
              <a:t>Bài thơ này chia làm 4 đoạn: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CC"/>
                </a:solidFill>
                <a:latin typeface="Times New Roman" pitchFamily="18" charset="0"/>
              </a:rPr>
              <a:t>Đoạn 1: Từ đầu đến nên lũy nên thành tre ơi.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CC"/>
                </a:solidFill>
                <a:latin typeface="Times New Roman" pitchFamily="18" charset="0"/>
              </a:rPr>
              <a:t>Đoạn 2: Tiếp theo đến hát ru lá cành.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CC"/>
                </a:solidFill>
                <a:latin typeface="Times New Roman" pitchFamily="18" charset="0"/>
              </a:rPr>
              <a:t>Đoạn 3: Tiếp theo đến truyền đời cho măng.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CC"/>
                </a:solidFill>
                <a:latin typeface="Times New Roman" pitchFamily="18" charset="0"/>
              </a:rPr>
              <a:t>Đoạn 4: Phần còn lại.</a:t>
            </a:r>
          </a:p>
        </p:txBody>
      </p:sp>
    </p:spTree>
    <p:extLst>
      <p:ext uri="{BB962C8B-B14F-4D97-AF65-F5344CB8AC3E}">
        <p14:creationId xmlns:p14="http://schemas.microsoft.com/office/powerpoint/2010/main" val="21012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250" y="874572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03880" y="877043"/>
            <a:ext cx="63305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</a:rPr>
              <a:t>gầy </a:t>
            </a:r>
            <a:r>
              <a:rPr lang="en-US" altLang="en-US" sz="3600" smtClean="0">
                <a:solidFill>
                  <a:srgbClr val="0000CC"/>
                </a:solidFill>
                <a:latin typeface="Times New Roman" pitchFamily="18" charset="0"/>
              </a:rPr>
              <a:t>guộc ; nên </a:t>
            </a:r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</a:rPr>
              <a:t>lũy nên thành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</a:rPr>
              <a:t>nắng </a:t>
            </a:r>
            <a:r>
              <a:rPr lang="en-US" altLang="en-US" sz="3600" smtClean="0">
                <a:solidFill>
                  <a:srgbClr val="0000CC"/>
                </a:solidFill>
                <a:latin typeface="Times New Roman" pitchFamily="18" charset="0"/>
              </a:rPr>
              <a:t>nỏ ; lũy </a:t>
            </a:r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endParaRPr lang="en-US" altLang="en-US" sz="6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631" y="169068"/>
            <a:ext cx="324640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2875" y="2774948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62049" y="3731418"/>
            <a:ext cx="73723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</a:rPr>
              <a:t>Có gì đâu, có gì đâu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</a:rPr>
              <a:t>Mỡ màu ít, chắt dồn lâu hóa nhiều.</a:t>
            </a:r>
            <a:endParaRPr lang="en-US" altLang="en-US" sz="2800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62375" y="4506118"/>
            <a:ext cx="1524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848224" y="3731418"/>
            <a:ext cx="1524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6238" y="59484"/>
            <a:ext cx="1186665" cy="2317488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6CA4DF23-29CF-478E-9947-48542E07F16C}"/>
              </a:ext>
            </a:extLst>
          </p:cNvPr>
          <p:cNvSpPr/>
          <p:nvPr/>
        </p:nvSpPr>
        <p:spPr>
          <a:xfrm>
            <a:off x="488919" y="281028"/>
            <a:ext cx="7967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QST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phân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biệt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lũy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thành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và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lũy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tre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DengXian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-180683" y="-192636"/>
            <a:ext cx="1217620" cy="1217620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018BF130-2E66-4D1A-9828-944FBAACB1D8}"/>
                </a:ext>
              </a:extLst>
            </p:cNvPr>
            <p:cNvSpPr/>
            <p:nvPr/>
          </p:nvSpPr>
          <p:spPr>
            <a:xfrm>
              <a:off x="5641642" y="1635476"/>
              <a:ext cx="770819" cy="7708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 b="1">
                <a:solidFill>
                  <a:srgbClr val="3C9E48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endParaRPr>
            </a:p>
          </p:txBody>
        </p: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06854" y="900042"/>
            <a:ext cx="8606049" cy="209396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303688" y="306035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/>
          <a:stretch>
            <a:fillRect/>
          </a:stretch>
        </p:blipFill>
        <p:spPr bwMode="auto">
          <a:xfrm>
            <a:off x="4861957" y="3398274"/>
            <a:ext cx="3353993" cy="20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th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/>
          <a:stretch>
            <a:fillRect/>
          </a:stretch>
        </p:blipFill>
        <p:spPr bwMode="auto">
          <a:xfrm>
            <a:off x="1312768" y="3454739"/>
            <a:ext cx="3083171" cy="204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091971" y="5795275"/>
            <a:ext cx="1879528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764452" y="5795275"/>
            <a:ext cx="1549001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71" y="-36953"/>
            <a:ext cx="1057925" cy="105792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4400550" y="5395119"/>
            <a:ext cx="1524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781300" y="1526381"/>
            <a:ext cx="1524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52500" y="891381"/>
            <a:ext cx="72390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</a:rPr>
              <a:t>Yêu nhiều nắng nỏ trời xanh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CC"/>
                </a:solidFill>
                <a:latin typeface="Times New Roman" pitchFamily="18" charset="0"/>
              </a:rPr>
              <a:t>  Tre </a:t>
            </a: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</a:rPr>
              <a:t>xanh </a:t>
            </a:r>
            <a:r>
              <a:rPr lang="en-US" altLang="en-US" sz="2800" smtClean="0">
                <a:solidFill>
                  <a:srgbClr val="0000CC"/>
                </a:solidFill>
                <a:latin typeface="Times New Roman" pitchFamily="18" charset="0"/>
              </a:rPr>
              <a:t> không </a:t>
            </a: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</a:rPr>
              <a:t>đứng khuất mình bóng </a:t>
            </a:r>
            <a:r>
              <a:rPr lang="en-US" altLang="en-US" sz="2800" smtClean="0">
                <a:solidFill>
                  <a:srgbClr val="0000CC"/>
                </a:solidFill>
                <a:latin typeface="Times New Roman" pitchFamily="18" charset="0"/>
              </a:rPr>
              <a:t>râm.</a:t>
            </a:r>
            <a:endParaRPr lang="en-US" altLang="en-US" sz="280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</a:rPr>
              <a:t>Bão bùng thân bọc lấy thân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</a:rPr>
              <a:t>Tay ôm, tay níu tre gần nhau thêm.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</a:rPr>
              <a:t>Thương nhau, tre chẳng ở </a:t>
            </a:r>
            <a:r>
              <a:rPr lang="en-US" altLang="en-US" sz="2800" smtClean="0">
                <a:solidFill>
                  <a:srgbClr val="0000CC"/>
                </a:solidFill>
                <a:latin typeface="Times New Roman" pitchFamily="18" charset="0"/>
              </a:rPr>
              <a:t>riêng</a:t>
            </a:r>
            <a:endParaRPr lang="en-US" altLang="en-US" sz="280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</a:rPr>
              <a:t>Lũy thành từ đó mà nên hỡi người.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</a:rPr>
              <a:t>Chẳng may thân gãy cành rơi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</a:rPr>
              <a:t>Vẫn nguyên cái gốc truyền đời cho măng.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000500" y="891381"/>
            <a:ext cx="1524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924300" y="2148681"/>
            <a:ext cx="1524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305300" y="2807494"/>
            <a:ext cx="1524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446713" y="4091781"/>
            <a:ext cx="1524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372100" y="4704556"/>
            <a:ext cx="1524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661</TotalTime>
  <Words>1440</Words>
  <Application>Microsoft Office PowerPoint</Application>
  <PresentationFormat>On-screen Show (4:3)</PresentationFormat>
  <Paragraphs>166</Paragraphs>
  <Slides>28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nhà, lợp mái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HUYEN</cp:lastModifiedBy>
  <cp:revision>94</cp:revision>
  <dcterms:created xsi:type="dcterms:W3CDTF">2019-09-15T01:24:00Z</dcterms:created>
  <dcterms:modified xsi:type="dcterms:W3CDTF">2021-09-24T07:13:25Z</dcterms:modified>
</cp:coreProperties>
</file>