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5"/>
  </p:notesMasterIdLst>
  <p:sldIdLst>
    <p:sldId id="273" r:id="rId2"/>
    <p:sldId id="280" r:id="rId3"/>
    <p:sldId id="257" r:id="rId4"/>
    <p:sldId id="282" r:id="rId5"/>
    <p:sldId id="284" r:id="rId6"/>
    <p:sldId id="290" r:id="rId7"/>
    <p:sldId id="286" r:id="rId8"/>
    <p:sldId id="285" r:id="rId9"/>
    <p:sldId id="274" r:id="rId10"/>
    <p:sldId id="278" r:id="rId11"/>
    <p:sldId id="261" r:id="rId12"/>
    <p:sldId id="287" r:id="rId13"/>
    <p:sldId id="288" r:id="rId14"/>
    <p:sldId id="262" r:id="rId15"/>
    <p:sldId id="291" r:id="rId16"/>
    <p:sldId id="295" r:id="rId17"/>
    <p:sldId id="263" r:id="rId18"/>
    <p:sldId id="296" r:id="rId19"/>
    <p:sldId id="276" r:id="rId20"/>
    <p:sldId id="277" r:id="rId21"/>
    <p:sldId id="300" r:id="rId22"/>
    <p:sldId id="301" r:id="rId23"/>
    <p:sldId id="265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317" autoAdjust="0"/>
  </p:normalViewPr>
  <p:slideViewPr>
    <p:cSldViewPr>
      <p:cViewPr varScale="1">
        <p:scale>
          <a:sx n="69" d="100"/>
          <a:sy n="69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31E2C40-B298-4D24-BA5D-2CEFA2BC9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76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D7F2C1-19CD-4591-B47E-D6A8718C5969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143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790BC54-A3AE-4637-835F-3EF44024CFDD}" type="slidenum">
              <a:rPr lang="en-US" sz="1200"/>
              <a:pPr algn="r" eaLnBrk="1" hangingPunct="1"/>
              <a:t>1</a:t>
            </a:fld>
            <a:endParaRPr lang="en-US" sz="12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62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</a:t>
            </a:r>
            <a:endParaRPr lang="vi-VN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4CC903C-6C10-4AE8-B9DE-B171E79E931F}" type="slidenum">
              <a:rPr lang="vi-VN">
                <a:solidFill>
                  <a:srgbClr val="000000"/>
                </a:solidFill>
              </a:rPr>
              <a:pPr/>
              <a:t>6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37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</a:t>
            </a:r>
            <a:endParaRPr lang="vi-VN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4CC903C-6C10-4AE8-B9DE-B171E79E931F}" type="slidenum">
              <a:rPr lang="vi-VN">
                <a:solidFill>
                  <a:srgbClr val="000000"/>
                </a:solidFill>
              </a:rPr>
              <a:pPr/>
              <a:t>16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779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851FF-8DF0-4E81-A55E-415AFED839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A8D89-DE09-4C6F-AC9B-C363034964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6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C9ABD-A1E0-4DF9-B643-3E50FA7359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4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84503-428B-4641-B6EB-255F46E06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67F96-FAD0-432C-B126-690E5E598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176D-86DC-4946-96D5-1E67360A26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92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36FAE-C561-4F13-BB36-B2895D292F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1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AFF36-E940-483D-88D8-F88505A4C4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1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FE528-8188-4B83-897F-4D60668BAC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8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D2F6E-497B-4402-88FB-9AFCD96EE2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1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03A9A-A1C3-48DE-B80B-F043A81AD8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4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A5C4D-78D5-4176-ACEA-2072AAB2F7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40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8587E4-0B8A-4ECD-842F-D8C0C9C750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07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905000" y="3071813"/>
            <a:ext cx="5105400" cy="685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Luyện từ và câu</a:t>
            </a:r>
          </a:p>
        </p:txBody>
      </p:sp>
      <p:pic>
        <p:nvPicPr>
          <p:cNvPr id="2051" name="Picture 10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781800" y="-152400"/>
            <a:ext cx="2209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2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58000" y="4495800"/>
            <a:ext cx="2290763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3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" y="4610100"/>
            <a:ext cx="2133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4" descr="j02362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0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5" descr="j02362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1430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6" descr="j02362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00213"/>
            <a:ext cx="914400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TextBox 10"/>
          <p:cNvSpPr txBox="1">
            <a:spLocks noChangeArrowheads="1"/>
          </p:cNvSpPr>
          <p:nvPr/>
        </p:nvSpPr>
        <p:spPr bwMode="auto">
          <a:xfrm>
            <a:off x="604838" y="914400"/>
            <a:ext cx="8239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 VÀ  ĐÀO TẠO QUẬN LONG BIÊN</a:t>
            </a:r>
          </a:p>
          <a:p>
            <a:pPr algn="ctr" eaLnBrk="1" hangingPunct="1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227784203"/>
      </p:ext>
    </p:extLst>
  </p:cSld>
  <p:clrMapOvr>
    <a:masterClrMapping/>
  </p:clrMapOvr>
  <p:transition spd="slow" advTm="15000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"/>
            <a:ext cx="8763000" cy="6400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1.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từ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ngữ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hậu,tình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vị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mến,bao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dung,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  <a:p>
            <a:pPr marL="0" indent="0" eaLnBrk="1" hangingPunct="1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hung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bạo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cay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nghiệt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hung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tợn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  <a:p>
            <a:pPr marL="0" indent="0" eaLnBrk="1" hangingPunct="1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tinh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thần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loại: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cứu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ủng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hộ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hỗ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bảo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vệ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che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chở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</a:p>
          <a:p>
            <a:pPr marL="0" indent="0" eaLnBrk="1" hangingPunct="1">
              <a:buNone/>
              <a:defRPr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d.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ăn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hạ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bắt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nạt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bóc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lột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4962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-8965" y="304800"/>
            <a:ext cx="8755626" cy="4114800"/>
          </a:xfrm>
        </p:spPr>
        <p:txBody>
          <a:bodyPr>
            <a:noAutofit/>
          </a:bodyPr>
          <a:lstStyle/>
          <a:p>
            <a:pPr lvl="2" algn="just" eaLnBrk="1" hangingPunct="1">
              <a:lnSpc>
                <a:spcPct val="16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algn="just" eaLnBrk="1" hangingPunct="1">
              <a:lnSpc>
                <a:spcPct val="16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 algn="just" eaLnBrk="1" hangingPunct="1">
              <a:lnSpc>
                <a:spcPct val="160000"/>
              </a:lnSpc>
              <a:buFontTx/>
              <a:buNone/>
              <a:defRPr/>
            </a:pP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1"/>
            <a:ext cx="7924800" cy="1828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con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25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533400"/>
            <a:ext cx="8915400" cy="5334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endParaRPr lang="en-US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28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95600" y="24384"/>
            <a:ext cx="2667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7160" y="1219200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5824" y="2566416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5824" y="3916680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0584" y="4475988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15824" y="5035296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15824" y="5678424"/>
            <a:ext cx="8915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8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4" grpId="0" build="p"/>
      <p:bldP spid="5" grpId="0" build="p"/>
      <p:bldP spid="6" grpId="0" build="p"/>
      <p:bldP spid="7" grpId="0" build="p"/>
      <p:bldP spid="8" grpId="0" build="p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3" name="Group 2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41439904"/>
              </p:ext>
            </p:extLst>
          </p:nvPr>
        </p:nvGraphicFramePr>
        <p:xfrm>
          <a:off x="464574" y="1420844"/>
          <a:ext cx="8229600" cy="407822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914400" y="3276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838200" y="2971800"/>
            <a:ext cx="2667000" cy="27084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5426075" y="3105229"/>
            <a:ext cx="3048000" cy="27084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8209" name="Text Box 25"/>
          <p:cNvSpPr txBox="1">
            <a:spLocks noChangeArrowheads="1"/>
          </p:cNvSpPr>
          <p:nvPr/>
        </p:nvSpPr>
        <p:spPr bwMode="auto">
          <a:xfrm>
            <a:off x="5029200" y="3276600"/>
            <a:ext cx="192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82000" cy="23622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endParaRPr lang="en-US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667000" y="228600"/>
            <a:ext cx="2667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728472" y="1600200"/>
            <a:ext cx="8110728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kiệt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02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15363" grpId="1" uiExpand="1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042" y="1635370"/>
            <a:ext cx="302455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lowchart: Connector 5">
            <a:extLst/>
          </p:cNvPr>
          <p:cNvSpPr/>
          <p:nvPr/>
        </p:nvSpPr>
        <p:spPr>
          <a:xfrm>
            <a:off x="477716" y="2508739"/>
            <a:ext cx="1748204" cy="1855177"/>
          </a:xfrm>
          <a:prstGeom prst="flowChartConnector">
            <a:avLst/>
          </a:prstGeom>
          <a:solidFill>
            <a:srgbClr val="2C1E73"/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31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 TIÊU</a:t>
            </a:r>
            <a:endParaRPr lang="vi-VN" sz="3231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Flowchart: Connector 7">
            <a:extLst/>
          </p:cNvPr>
          <p:cNvSpPr/>
          <p:nvPr/>
        </p:nvSpPr>
        <p:spPr>
          <a:xfrm>
            <a:off x="2174631" y="2373923"/>
            <a:ext cx="186104" cy="228600"/>
          </a:xfrm>
          <a:prstGeom prst="flowChartConnector">
            <a:avLst/>
          </a:prstGeom>
          <a:solidFill>
            <a:srgbClr val="FF37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sp>
        <p:nvSpPr>
          <p:cNvPr id="12" name="Freeform: Shape 11">
            <a:extLst/>
          </p:cNvPr>
          <p:cNvSpPr/>
          <p:nvPr/>
        </p:nvSpPr>
        <p:spPr>
          <a:xfrm>
            <a:off x="2325566" y="1424354"/>
            <a:ext cx="594946" cy="984738"/>
          </a:xfrm>
          <a:custGeom>
            <a:avLst/>
            <a:gdLst>
              <a:gd name="connsiteX0" fmla="*/ 0 w 2743200"/>
              <a:gd name="connsiteY0" fmla="*/ 857250 h 857250"/>
              <a:gd name="connsiteX1" fmla="*/ 895350 w 2743200"/>
              <a:gd name="connsiteY1" fmla="*/ 0 h 857250"/>
              <a:gd name="connsiteX2" fmla="*/ 2209800 w 2743200"/>
              <a:gd name="connsiteY2" fmla="*/ 0 h 857250"/>
              <a:gd name="connsiteX3" fmla="*/ 2743200 w 2743200"/>
              <a:gd name="connsiteY3" fmla="*/ 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85725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dirty="0">
              <a:solidFill>
                <a:prstClr val="white"/>
              </a:solidFill>
            </a:endParaRP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920512" y="764650"/>
            <a:ext cx="6109188" cy="1178169"/>
            <a:chOff x="5862048" y="676275"/>
            <a:chExt cx="6539502" cy="1695450"/>
          </a:xfrm>
        </p:grpSpPr>
        <p:sp>
          <p:nvSpPr>
            <p:cNvPr id="14" name="Rectangle: Rounded Corners 13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E3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15" name="Flowchart: Connector 14">
              <a:extLst/>
            </p:cNvPr>
            <p:cNvSpPr/>
            <p:nvPr/>
          </p:nvSpPr>
          <p:spPr>
            <a:xfrm>
              <a:off x="6091064" y="952524"/>
              <a:ext cx="746655" cy="997447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1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18" name="Flowchart: Connector 17">
            <a:extLst/>
          </p:cNvPr>
          <p:cNvSpPr/>
          <p:nvPr/>
        </p:nvSpPr>
        <p:spPr>
          <a:xfrm>
            <a:off x="2431074" y="3111012"/>
            <a:ext cx="184638" cy="228600"/>
          </a:xfrm>
          <a:prstGeom prst="flowChartConnector">
            <a:avLst/>
          </a:prstGeom>
          <a:solidFill>
            <a:srgbClr val="FF9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cxnSp>
        <p:nvCxnSpPr>
          <p:cNvPr id="21" name="Straight Connector 20">
            <a:extLst/>
          </p:cNvPr>
          <p:cNvCxnSpPr>
            <a:cxnSpLocks/>
          </p:cNvCxnSpPr>
          <p:nvPr/>
        </p:nvCxnSpPr>
        <p:spPr>
          <a:xfrm>
            <a:off x="2615712" y="3242897"/>
            <a:ext cx="6887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3304443" y="2476500"/>
            <a:ext cx="5725257" cy="1565031"/>
            <a:chOff x="5862048" y="676275"/>
            <a:chExt cx="6539502" cy="1695450"/>
          </a:xfrm>
        </p:grpSpPr>
        <p:sp>
          <p:nvSpPr>
            <p:cNvPr id="23" name="Rectangle: Rounded Corners 22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F9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dirty="0">
                <a:solidFill>
                  <a:prstClr val="white"/>
                </a:solidFill>
              </a:endParaRPr>
            </a:p>
          </p:txBody>
        </p:sp>
        <p:sp>
          <p:nvSpPr>
            <p:cNvPr id="24" name="Flowchart: Connector 23">
              <a:extLst/>
            </p:cNvPr>
            <p:cNvSpPr/>
            <p:nvPr/>
          </p:nvSpPr>
          <p:spPr>
            <a:xfrm>
              <a:off x="6066251" y="1068388"/>
              <a:ext cx="796725" cy="855662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2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25" name="Flowchart: Connector 24">
            <a:extLst/>
          </p:cNvPr>
          <p:cNvSpPr/>
          <p:nvPr/>
        </p:nvSpPr>
        <p:spPr>
          <a:xfrm>
            <a:off x="2181958" y="4211515"/>
            <a:ext cx="186103" cy="228600"/>
          </a:xfrm>
          <a:prstGeom prst="flowChartConnector">
            <a:avLst/>
          </a:prstGeom>
          <a:solidFill>
            <a:srgbClr val="01B5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sp>
        <p:nvSpPr>
          <p:cNvPr id="28" name="Freeform: Shape 27">
            <a:extLst/>
          </p:cNvPr>
          <p:cNvSpPr/>
          <p:nvPr/>
        </p:nvSpPr>
        <p:spPr>
          <a:xfrm>
            <a:off x="2343151" y="4413739"/>
            <a:ext cx="961292" cy="861646"/>
          </a:xfrm>
          <a:custGeom>
            <a:avLst/>
            <a:gdLst>
              <a:gd name="connsiteX0" fmla="*/ 0 w 2381250"/>
              <a:gd name="connsiteY0" fmla="*/ 0 h 933450"/>
              <a:gd name="connsiteX1" fmla="*/ 781050 w 2381250"/>
              <a:gd name="connsiteY1" fmla="*/ 933450 h 933450"/>
              <a:gd name="connsiteX2" fmla="*/ 2381250 w 2381250"/>
              <a:gd name="connsiteY2" fmla="*/ 933450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250" h="9334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3304443" y="4492870"/>
            <a:ext cx="5725257" cy="1855177"/>
            <a:chOff x="5862048" y="676275"/>
            <a:chExt cx="6539502" cy="1695450"/>
          </a:xfrm>
        </p:grpSpPr>
        <p:sp>
          <p:nvSpPr>
            <p:cNvPr id="30" name="Rectangle: Rounded Corners 29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01B5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dirty="0">
                <a:solidFill>
                  <a:prstClr val="white"/>
                </a:solidFill>
              </a:endParaRPr>
            </a:p>
          </p:txBody>
        </p:sp>
        <p:sp>
          <p:nvSpPr>
            <p:cNvPr id="31" name="Flowchart: Connector 30">
              <a:extLst/>
            </p:cNvPr>
            <p:cNvSpPr/>
            <p:nvPr/>
          </p:nvSpPr>
          <p:spPr>
            <a:xfrm>
              <a:off x="6007667" y="1110182"/>
              <a:ext cx="796725" cy="827637"/>
            </a:xfrm>
            <a:prstGeom prst="flowChartConnector">
              <a:avLst/>
            </a:prstGeom>
            <a:solidFill>
              <a:srgbClr val="01B5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3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07597" y="909405"/>
            <a:ext cx="5185996" cy="102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latin typeface="Arial" panose="020B0604020202020204" pitchFamily="34" charset="0"/>
                <a:cs typeface="Arial" panose="020B0604020202020204" pitchFamily="34" charset="0"/>
              </a:rPr>
              <a:t>Mở rộng và hệ thống hóa vốn từ ngữ theo chủ điểm: Thương người như thể thương thân</a:t>
            </a:r>
            <a:endParaRPr lang="en-US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51459" y="2838451"/>
            <a:ext cx="4394689" cy="71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 nghĩa và biết cách dùng các từ ngữ theo chủ điểm</a:t>
            </a:r>
            <a:endParaRPr lang="en-US" sz="203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7262" y="4905509"/>
            <a:ext cx="4838700" cy="102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latin typeface="Arial" panose="020B0604020202020204" pitchFamily="34" charset="0"/>
                <a:cs typeface="Arial" panose="020B0604020202020204" pitchFamily="34" charset="0"/>
              </a:rPr>
              <a:t>Hiểu nghĩa của một số từ và đơn vị cấu tạo từ Hán Việt có trong bài và biết cách dùng các từ đó</a:t>
            </a:r>
            <a:endParaRPr lang="en-US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217123" y="-120076"/>
            <a:ext cx="7800277" cy="38280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con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3068202" y="4709859"/>
            <a:ext cx="7924800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72496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8" grpId="0" animBg="1"/>
      <p:bldP spid="25" grpId="0" animBg="1"/>
      <p:bldP spid="25" grpId="1" animBg="1"/>
      <p:bldP spid="28" grpId="0" animBg="1"/>
      <p:bldP spid="3" grpId="0"/>
      <p:bldP spid="4" grpId="0"/>
      <p:bldP spid="7" grpId="0"/>
      <p:bldP spid="7" grpId="1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229600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nàn</a:t>
            </a:r>
            <a:r>
              <a:rPr lang="en-US" sz="3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US" sz="36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467600" cy="1066800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endParaRPr lang="en-US" sz="36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9600" y="2590800"/>
            <a:ext cx="80010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4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229600" cy="41148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vi-VN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Ở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eaLnBrk="1" hangingPunct="1">
              <a:buFontTx/>
              <a:buNone/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eaLnBrk="1" hangingPunct="1">
              <a:buFontTx/>
              <a:buNone/>
              <a:defRPr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3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19A23CD-A45E-40CB-B81E-A9ED84CE5E50}"/>
              </a:ext>
            </a:extLst>
          </p:cNvPr>
          <p:cNvSpPr/>
          <p:nvPr/>
        </p:nvSpPr>
        <p:spPr>
          <a:xfrm>
            <a:off x="2286000" y="1828800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600" b="1" dirty="0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26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991600" cy="411480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4100"/>
              </a:lnSpc>
              <a:buNone/>
            </a:pP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a)Ở </a:t>
            </a:r>
            <a:r>
              <a:rPr lang="en-US" sz="1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mắn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ts val="4100"/>
              </a:lnSpc>
              <a:buNone/>
            </a:pP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1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1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tị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1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ts val="4100"/>
              </a:lnSpc>
              <a:buFontTx/>
              <a:buNone/>
              <a:defRPr/>
            </a:pP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sz="1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1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eaLnBrk="1" hangingPunct="1">
              <a:lnSpc>
                <a:spcPts val="4100"/>
              </a:lnSpc>
              <a:buFontTx/>
              <a:buNone/>
              <a:defRPr/>
            </a:pP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1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100"/>
              </a:lnSpc>
              <a:buFontTx/>
              <a:buNone/>
              <a:defRPr/>
            </a:pP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1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1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ts val="4100"/>
              </a:lnSpc>
              <a:buNone/>
            </a:pPr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6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/>
          </p:cNvPr>
          <p:cNvSpPr/>
          <p:nvPr/>
        </p:nvSpPr>
        <p:spPr>
          <a:xfrm>
            <a:off x="1371600" y="2438400"/>
            <a:ext cx="6553200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b="1" dirty="0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143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3200" b="1" dirty="0">
              <a:ln w="11430"/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46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219200" y="838200"/>
            <a:ext cx="7086600" cy="4162425"/>
          </a:xfrm>
          <a:prstGeom prst="roundRect">
            <a:avLst/>
          </a:prstGeom>
        </p:spPr>
        <p:style>
          <a:lnRef idx="2">
            <a:schemeClr val="accent6"/>
          </a:lnRef>
          <a:fillRef idx="100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4 SGK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0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Arial"/>
              </a:rPr>
              <a:t/>
            </a:r>
            <a:br>
              <a:rPr lang="en-US" sz="4000" dirty="0" smtClean="0">
                <a:latin typeface="Arial"/>
              </a:rPr>
            </a:br>
            <a:endParaRPr lang="en-US" sz="4000" dirty="0" smtClean="0">
              <a:latin typeface="Arial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32004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6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</a:p>
        </p:txBody>
      </p:sp>
      <p:sp>
        <p:nvSpPr>
          <p:cNvPr id="11268" name="WordArt 5"/>
          <p:cNvSpPr>
            <a:spLocks noChangeArrowheads="1" noChangeShapeType="1" noTextEdit="1"/>
          </p:cNvSpPr>
          <p:nvPr/>
        </p:nvSpPr>
        <p:spPr bwMode="auto">
          <a:xfrm>
            <a:off x="1066800" y="1143000"/>
            <a:ext cx="7162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56320" cy="37338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buFontTx/>
              <a:buChar char="-"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  <a:p>
            <a:pPr>
              <a:buFontTx/>
              <a:buChar char="-"/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8305800" cy="193899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  <p:bldP spid="8195" grpId="1" uiExpand="1" build="p"/>
      <p:bldP spid="819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8229600" cy="13716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66928" y="2209800"/>
            <a:ext cx="8305800" cy="13234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24256" y="3172361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47700" y="4191000"/>
            <a:ext cx="8305800" cy="13234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83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5" grpId="1" build="p"/>
      <p:bldP spid="8197" grpId="0"/>
      <p:bldP spid="4" grpId="0"/>
      <p:bldP spid="4" grpId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506" y="1081232"/>
            <a:ext cx="72096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524000" y="1832262"/>
            <a:ext cx="6400800" cy="563563"/>
          </a:xfrm>
          <a:prstGeom prst="rect">
            <a:avLst/>
          </a:prstGeo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MỞ RỘNG VỐN TỪ:</a:t>
            </a:r>
            <a:r>
              <a:rPr lang="en-US" b="1" dirty="0" smtClean="0">
                <a:solidFill>
                  <a:srgbClr val="0000FF"/>
                </a:solidFill>
                <a:latin typeface="Arial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endParaRPr lang="en-US" dirty="0" smtClean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1524000" y="2548225"/>
            <a:ext cx="596265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 HẬU </a:t>
            </a:r>
            <a:r>
              <a:rPr lang="en-US" sz="44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ĐOÀN </a:t>
            </a:r>
            <a:r>
              <a:rPr lang="en-US" sz="4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</a:p>
        </p:txBody>
      </p:sp>
    </p:spTree>
    <p:extLst>
      <p:ext uri="{BB962C8B-B14F-4D97-AF65-F5344CB8AC3E}">
        <p14:creationId xmlns:p14="http://schemas.microsoft.com/office/powerpoint/2010/main" val="10638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042" y="1635370"/>
            <a:ext cx="302455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lowchart: Connector 5">
            <a:extLst/>
          </p:cNvPr>
          <p:cNvSpPr/>
          <p:nvPr/>
        </p:nvSpPr>
        <p:spPr>
          <a:xfrm>
            <a:off x="477716" y="2508739"/>
            <a:ext cx="1748204" cy="1855177"/>
          </a:xfrm>
          <a:prstGeom prst="flowChartConnector">
            <a:avLst/>
          </a:prstGeom>
          <a:solidFill>
            <a:srgbClr val="2C1E73"/>
          </a:solidFill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31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 TIÊU</a:t>
            </a:r>
            <a:endParaRPr lang="vi-VN" sz="3231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Flowchart: Connector 7">
            <a:extLst/>
          </p:cNvPr>
          <p:cNvSpPr/>
          <p:nvPr/>
        </p:nvSpPr>
        <p:spPr>
          <a:xfrm>
            <a:off x="2174631" y="2373923"/>
            <a:ext cx="186104" cy="228600"/>
          </a:xfrm>
          <a:prstGeom prst="flowChartConnector">
            <a:avLst/>
          </a:prstGeom>
          <a:solidFill>
            <a:srgbClr val="FF37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sp>
        <p:nvSpPr>
          <p:cNvPr id="12" name="Freeform: Shape 11">
            <a:extLst/>
          </p:cNvPr>
          <p:cNvSpPr/>
          <p:nvPr/>
        </p:nvSpPr>
        <p:spPr>
          <a:xfrm>
            <a:off x="2325566" y="1424354"/>
            <a:ext cx="594946" cy="984738"/>
          </a:xfrm>
          <a:custGeom>
            <a:avLst/>
            <a:gdLst>
              <a:gd name="connsiteX0" fmla="*/ 0 w 2743200"/>
              <a:gd name="connsiteY0" fmla="*/ 857250 h 857250"/>
              <a:gd name="connsiteX1" fmla="*/ 895350 w 2743200"/>
              <a:gd name="connsiteY1" fmla="*/ 0 h 857250"/>
              <a:gd name="connsiteX2" fmla="*/ 2209800 w 2743200"/>
              <a:gd name="connsiteY2" fmla="*/ 0 h 857250"/>
              <a:gd name="connsiteX3" fmla="*/ 2743200 w 2743200"/>
              <a:gd name="connsiteY3" fmla="*/ 0 h 857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3200" h="857250">
                <a:moveTo>
                  <a:pt x="0" y="857250"/>
                </a:moveTo>
                <a:lnTo>
                  <a:pt x="895350" y="0"/>
                </a:lnTo>
                <a:lnTo>
                  <a:pt x="2209800" y="0"/>
                </a:lnTo>
                <a:lnTo>
                  <a:pt x="274320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dirty="0">
              <a:solidFill>
                <a:prstClr val="white"/>
              </a:solidFill>
            </a:endParaRP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920512" y="764650"/>
            <a:ext cx="6109188" cy="1178169"/>
            <a:chOff x="5862048" y="676275"/>
            <a:chExt cx="6539502" cy="1695450"/>
          </a:xfrm>
        </p:grpSpPr>
        <p:sp>
          <p:nvSpPr>
            <p:cNvPr id="14" name="Rectangle: Rounded Corners 13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E365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>
                <a:solidFill>
                  <a:prstClr val="white"/>
                </a:solidFill>
              </a:endParaRPr>
            </a:p>
          </p:txBody>
        </p:sp>
        <p:sp>
          <p:nvSpPr>
            <p:cNvPr id="15" name="Flowchart: Connector 14">
              <a:extLst/>
            </p:cNvPr>
            <p:cNvSpPr/>
            <p:nvPr/>
          </p:nvSpPr>
          <p:spPr>
            <a:xfrm>
              <a:off x="6091064" y="952524"/>
              <a:ext cx="746655" cy="997447"/>
            </a:xfrm>
            <a:prstGeom prst="flowChartConnector">
              <a:avLst/>
            </a:prstGeom>
            <a:solidFill>
              <a:srgbClr val="FE36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1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18" name="Flowchart: Connector 17">
            <a:extLst/>
          </p:cNvPr>
          <p:cNvSpPr/>
          <p:nvPr/>
        </p:nvSpPr>
        <p:spPr>
          <a:xfrm>
            <a:off x="2431074" y="3111012"/>
            <a:ext cx="184638" cy="228600"/>
          </a:xfrm>
          <a:prstGeom prst="flowChartConnector">
            <a:avLst/>
          </a:prstGeom>
          <a:solidFill>
            <a:srgbClr val="FF9B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cxnSp>
        <p:nvCxnSpPr>
          <p:cNvPr id="21" name="Straight Connector 20">
            <a:extLst/>
          </p:cNvPr>
          <p:cNvCxnSpPr>
            <a:cxnSpLocks/>
          </p:cNvCxnSpPr>
          <p:nvPr/>
        </p:nvCxnSpPr>
        <p:spPr>
          <a:xfrm>
            <a:off x="2615712" y="3242897"/>
            <a:ext cx="6887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3304443" y="2476500"/>
            <a:ext cx="5725257" cy="1565031"/>
            <a:chOff x="5862048" y="676275"/>
            <a:chExt cx="6539502" cy="1695450"/>
          </a:xfrm>
        </p:grpSpPr>
        <p:sp>
          <p:nvSpPr>
            <p:cNvPr id="23" name="Rectangle: Rounded Corners 22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FF9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dirty="0">
                <a:solidFill>
                  <a:prstClr val="white"/>
                </a:solidFill>
              </a:endParaRPr>
            </a:p>
          </p:txBody>
        </p:sp>
        <p:sp>
          <p:nvSpPr>
            <p:cNvPr id="24" name="Flowchart: Connector 23">
              <a:extLst/>
            </p:cNvPr>
            <p:cNvSpPr/>
            <p:nvPr/>
          </p:nvSpPr>
          <p:spPr>
            <a:xfrm>
              <a:off x="6066251" y="1068388"/>
              <a:ext cx="796725" cy="855662"/>
            </a:xfrm>
            <a:prstGeom prst="flowChartConnector">
              <a:avLst/>
            </a:prstGeom>
            <a:solidFill>
              <a:srgbClr val="FF9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2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25" name="Flowchart: Connector 24">
            <a:extLst/>
          </p:cNvPr>
          <p:cNvSpPr/>
          <p:nvPr/>
        </p:nvSpPr>
        <p:spPr>
          <a:xfrm>
            <a:off x="2181958" y="4211515"/>
            <a:ext cx="186103" cy="228600"/>
          </a:xfrm>
          <a:prstGeom prst="flowChartConnector">
            <a:avLst/>
          </a:prstGeom>
          <a:solidFill>
            <a:srgbClr val="01B5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sp>
        <p:nvSpPr>
          <p:cNvPr id="28" name="Freeform: Shape 27">
            <a:extLst/>
          </p:cNvPr>
          <p:cNvSpPr/>
          <p:nvPr/>
        </p:nvSpPr>
        <p:spPr>
          <a:xfrm>
            <a:off x="2343151" y="4413739"/>
            <a:ext cx="961292" cy="861646"/>
          </a:xfrm>
          <a:custGeom>
            <a:avLst/>
            <a:gdLst>
              <a:gd name="connsiteX0" fmla="*/ 0 w 2381250"/>
              <a:gd name="connsiteY0" fmla="*/ 0 h 933450"/>
              <a:gd name="connsiteX1" fmla="*/ 781050 w 2381250"/>
              <a:gd name="connsiteY1" fmla="*/ 933450 h 933450"/>
              <a:gd name="connsiteX2" fmla="*/ 2381250 w 2381250"/>
              <a:gd name="connsiteY2" fmla="*/ 933450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1250" h="933450">
                <a:moveTo>
                  <a:pt x="0" y="0"/>
                </a:moveTo>
                <a:lnTo>
                  <a:pt x="781050" y="933450"/>
                </a:lnTo>
                <a:lnTo>
                  <a:pt x="2381250" y="93345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prstClr val="white"/>
              </a:solidFill>
            </a:endParaRP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3304443" y="4492870"/>
            <a:ext cx="5725257" cy="1855177"/>
            <a:chOff x="5862048" y="676275"/>
            <a:chExt cx="6539502" cy="1695450"/>
          </a:xfrm>
        </p:grpSpPr>
        <p:sp>
          <p:nvSpPr>
            <p:cNvPr id="30" name="Rectangle: Rounded Corners 29">
              <a:extLst/>
            </p:cNvPr>
            <p:cNvSpPr/>
            <p:nvPr/>
          </p:nvSpPr>
          <p:spPr>
            <a:xfrm>
              <a:off x="5862048" y="676275"/>
              <a:ext cx="6539502" cy="1695450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01B5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vi-VN" dirty="0">
                <a:solidFill>
                  <a:prstClr val="white"/>
                </a:solidFill>
              </a:endParaRPr>
            </a:p>
          </p:txBody>
        </p:sp>
        <p:sp>
          <p:nvSpPr>
            <p:cNvPr id="31" name="Flowchart: Connector 30">
              <a:extLst/>
            </p:cNvPr>
            <p:cNvSpPr/>
            <p:nvPr/>
          </p:nvSpPr>
          <p:spPr>
            <a:xfrm>
              <a:off x="6007667" y="1110182"/>
              <a:ext cx="796725" cy="827637"/>
            </a:xfrm>
            <a:prstGeom prst="flowChartConnector">
              <a:avLst/>
            </a:prstGeom>
            <a:solidFill>
              <a:srgbClr val="01B5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92" dirty="0">
                  <a:solidFill>
                    <a:prstClr val="white"/>
                  </a:solidFill>
                </a:rPr>
                <a:t>3</a:t>
              </a:r>
              <a:endParaRPr lang="vi-VN" sz="3692" dirty="0">
                <a:solidFill>
                  <a:prstClr val="white"/>
                </a:solidFill>
              </a:endParaRP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07597" y="909405"/>
            <a:ext cx="5185996" cy="102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latin typeface="Arial" panose="020B0604020202020204" pitchFamily="34" charset="0"/>
                <a:cs typeface="Arial" panose="020B0604020202020204" pitchFamily="34" charset="0"/>
              </a:rPr>
              <a:t>Mở rộng và hệ thống hóa vốn từ ngữ theo chủ điểm: Thương người như thể thương thân</a:t>
            </a:r>
            <a:endParaRPr lang="en-US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51459" y="2838451"/>
            <a:ext cx="4394689" cy="71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 nghĩa và biết cách dùng các từ ngữ theo chủ điểm</a:t>
            </a:r>
            <a:endParaRPr lang="en-US" sz="203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7262" y="4905509"/>
            <a:ext cx="4838700" cy="102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nl-NL" sz="2031" dirty="0" smtClean="0">
                <a:latin typeface="Arial" panose="020B0604020202020204" pitchFamily="34" charset="0"/>
                <a:cs typeface="Arial" panose="020B0604020202020204" pitchFamily="34" charset="0"/>
              </a:rPr>
              <a:t>Hiểu nghĩa của một số từ và đơn vị cấu tạo từ Hán Việt có trong bài và biết cách dùng các từ đó</a:t>
            </a:r>
            <a:endParaRPr lang="en-US" sz="20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34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8" grpId="0" animBg="1"/>
      <p:bldP spid="25" grpId="0" animBg="1"/>
      <p:bldP spid="3" grpId="0"/>
      <p:bldP spid="4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19A23CD-A45E-40CB-B81E-A9ED84CE5E50}"/>
              </a:ext>
            </a:extLst>
          </p:cNvPr>
          <p:cNvSpPr/>
          <p:nvPr/>
        </p:nvSpPr>
        <p:spPr>
          <a:xfrm>
            <a:off x="2286000" y="1828800"/>
            <a:ext cx="4371616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dirty="0" err="1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1430"/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6600" b="1" dirty="0">
              <a:ln w="11430"/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8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19797" y="914400"/>
            <a:ext cx="8337804" cy="120032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743200"/>
            <a:ext cx="84035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5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"/>
            <a:ext cx="8001000" cy="51816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1.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ngữ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</a:p>
          <a:p>
            <a:pPr algn="just" eaLnBrk="1" hangingPunct="1">
              <a:buFontTx/>
              <a:buNone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cưu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mang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algn="just" eaLnBrk="1" hangingPunct="1">
              <a:buNone/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M:ức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3681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1077</Words>
  <Application>Microsoft Office PowerPoint</Application>
  <PresentationFormat>On-screen Show (4:3)</PresentationFormat>
  <Paragraphs>108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.VnTime</vt:lpstr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®iÖn tö</dc:title>
  <dc:creator>an</dc:creator>
  <cp:lastModifiedBy>Admin</cp:lastModifiedBy>
  <cp:revision>49</cp:revision>
  <dcterms:created xsi:type="dcterms:W3CDTF">2008-08-22T04:04:10Z</dcterms:created>
  <dcterms:modified xsi:type="dcterms:W3CDTF">2021-09-10T03:30:28Z</dcterms:modified>
</cp:coreProperties>
</file>