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256" r:id="rId2"/>
    <p:sldId id="261" r:id="rId3"/>
    <p:sldId id="257" r:id="rId4"/>
    <p:sldId id="258" r:id="rId5"/>
    <p:sldId id="286" r:id="rId6"/>
    <p:sldId id="283" r:id="rId7"/>
    <p:sldId id="285" r:id="rId8"/>
    <p:sldId id="259" r:id="rId9"/>
    <p:sldId id="297" r:id="rId10"/>
    <p:sldId id="324" r:id="rId11"/>
    <p:sldId id="296" r:id="rId12"/>
    <p:sldId id="323" r:id="rId13"/>
    <p:sldId id="287" r:id="rId14"/>
    <p:sldId id="315" r:id="rId15"/>
    <p:sldId id="321" r:id="rId16"/>
    <p:sldId id="288" r:id="rId17"/>
    <p:sldId id="294" r:id="rId18"/>
    <p:sldId id="325" r:id="rId19"/>
    <p:sldId id="289" r:id="rId20"/>
    <p:sldId id="326" r:id="rId21"/>
    <p:sldId id="322" r:id="rId22"/>
    <p:sldId id="295" r:id="rId23"/>
  </p:sldIdLst>
  <p:sldSz cx="9144000" cy="5143500" type="screen16x9"/>
  <p:notesSz cx="6858000" cy="9144000"/>
  <p:embeddedFontLst>
    <p:embeddedFont>
      <p:font typeface="Coming Soon" panose="020B0604020202020204" charset="0"/>
      <p:regular r:id="rId25"/>
    </p:embeddedFont>
    <p:embeddedFont>
      <p:font typeface="Anonymous Pro" panose="020B0604020202020204" charset="0"/>
      <p:regular r:id="rId26"/>
      <p:bold r:id="rId27"/>
      <p:italic r:id="rId28"/>
      <p:boldItalic r:id="rId29"/>
    </p:embeddedFont>
    <p:embeddedFont>
      <p:font typeface="Concert One" panose="020B0604020202020204" charset="0"/>
      <p:regular r:id="rId30"/>
    </p:embeddedFont>
    <p:embeddedFont>
      <p:font typeface=".VnTime" panose="020B7200000000000000" pitchFamily="34" charset="0"/>
      <p:regular r:id="rId31"/>
      <p:bold r:id="rId32"/>
      <p:italic r:id="rId33"/>
      <p:boldItalic r:id="rId34"/>
    </p:embeddedFont>
    <p:embeddedFont>
      <p:font typeface="Roboto Mono Regula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34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28203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9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38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77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32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21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92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32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73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1" r:id="rId6"/>
    <p:sldLayoutId id="2147483663"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smtClean="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-&gt; Hằng ngày, cơ thể con người phải lấy từ môi trường thức ăn, nước uống, khí ô xi và thải ra ngoài môi trường phân, nước tiểu, khí các bô níc</a:t>
            </a:r>
            <a:endParaRPr lang="en-US" altLang="en-US" sz="2400" b="1"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6799" y="1428750"/>
            <a:ext cx="7349067" cy="1828800"/>
          </a:xfrm>
          <a:prstGeom prst="rect">
            <a:avLst/>
          </a:prstGeom>
          <a:noFill/>
          <a:ln w="9525">
            <a:noFill/>
            <a:miter lim="800000"/>
            <a:headEnd/>
            <a:tailEnd/>
          </a:ln>
          <a:effectLst/>
        </p:spPr>
      </p:pic>
      <p:sp>
        <p:nvSpPr>
          <p:cNvPr id="6" name="Title 1"/>
          <p:cNvSpPr>
            <a:spLocks noGrp="1"/>
          </p:cNvSpPr>
          <p:nvPr>
            <p:ph type="title"/>
          </p:nvPr>
        </p:nvSpPr>
        <p:spPr>
          <a:xfrm>
            <a:off x="1066800" y="361950"/>
            <a:ext cx="7315200" cy="1295400"/>
          </a:xfrm>
        </p:spPr>
        <p:txBody>
          <a:bodyPr/>
          <a:lstStyle/>
          <a:p>
            <a:pPr algn="just" eaLnBrk="1" hangingPunct="1"/>
            <a:r>
              <a:rPr lang="en-US" altLang="en-US" sz="2400" b="1" smtClean="0">
                <a:solidFill>
                  <a:srgbClr val="0000CC"/>
                </a:solidFill>
                <a:latin typeface="Times New Roman" pitchFamily="18" charset="0"/>
                <a:cs typeface="Times New Roman" pitchFamily="18" charset="0"/>
              </a:rPr>
              <a:t>Đọc mục: Bạn cần biết và trả lời câu hỏi: Quá trình trao đổi chất là gì?</a:t>
            </a:r>
            <a:endParaRPr lang="en-US" altLang="en-US" sz="2400" b="1" smtClean="0">
              <a:solidFill>
                <a:srgbClr val="FF0000"/>
              </a:solidFill>
              <a:latin typeface="Times New Roman" pitchFamily="18" charset="0"/>
              <a:cs typeface="Times New Roman" pitchFamily="18" charset="0"/>
            </a:endParaRPr>
          </a:p>
        </p:txBody>
      </p:sp>
      <p:sp>
        <p:nvSpPr>
          <p:cNvPr id="8" name="Google Shape;221;p33"/>
          <p:cNvSpPr txBox="1">
            <a:spLocks/>
          </p:cNvSpPr>
          <p:nvPr/>
        </p:nvSpPr>
        <p:spPr>
          <a:xfrm>
            <a:off x="1066800" y="3333750"/>
            <a:ext cx="7162800" cy="11430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Quá trình trao đổi chất là quá trình cơ thể lấy thức ăn, nước uống từ môi trường và thải ra ngoài môi trường những chất thừa,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82536" cy="2628900"/>
          </a:xfrm>
        </p:spPr>
        <p:txBody>
          <a:bodyPr/>
          <a:lstStyle/>
          <a:p>
            <a:pPr algn="l" eaLnBrk="1" hangingPunct="1"/>
            <a:r>
              <a:rPr lang="en-US" altLang="en-US" sz="2400" b="1" smtClean="0">
                <a:solidFill>
                  <a:srgbClr val="0000CC"/>
                </a:solidFill>
                <a:latin typeface="Times New Roman" pitchFamily="18" charset="0"/>
                <a:cs typeface="Times New Roman" pitchFamily="18" charset="0"/>
              </a:rPr>
              <a:t>Kết luận:</a:t>
            </a:r>
            <a:r>
              <a:rPr lang="en-US" altLang="en-US" sz="2400" smtClean="0">
                <a:solidFill>
                  <a:srgbClr val="0000CC"/>
                </a:solidFill>
                <a:latin typeface="Times New Roman" pitchFamily="18" charset="0"/>
                <a:cs typeface="Times New Roman" pitchFamily="18" charset="0"/>
              </a:rPr>
              <a:t/>
            </a:r>
            <a:br>
              <a:rPr lang="en-US" altLang="en-US" sz="2400" smtClean="0">
                <a:solidFill>
                  <a:srgbClr val="0000CC"/>
                </a:solidFill>
                <a:latin typeface="Times New Roman" pitchFamily="18" charset="0"/>
                <a:cs typeface="Times New Roman" pitchFamily="18" charset="0"/>
              </a:rPr>
            </a:br>
            <a:r>
              <a:rPr lang="en-US" altLang="en-US" sz="2400" smtClean="0">
                <a:solidFill>
                  <a:srgbClr val="0000CC"/>
                </a:solidFill>
                <a:latin typeface="Times New Roman" pitchFamily="18" charset="0"/>
                <a:cs typeface="Times New Roman" pitchFamily="18" charset="0"/>
              </a:rPr>
              <a:t>	Trong quá trình sống, con người lấy thức ăn, nước, không khí từ môi trường và thải ra môi trường những chất thừa, cặn bã. Quá trình đó được gọi là quá trình </a:t>
            </a:r>
            <a:r>
              <a:rPr lang="en-US" altLang="en-US" sz="2400" b="1" smtClean="0">
                <a:solidFill>
                  <a:srgbClr val="FF0000"/>
                </a:solidFill>
                <a:latin typeface="Times New Roman" pitchFamily="18" charset="0"/>
                <a:cs typeface="Times New Roman" pitchFamily="18" charset="0"/>
              </a:rPr>
              <a:t>trao đổi chất.</a:t>
            </a:r>
          </a:p>
        </p:txBody>
      </p:sp>
      <p:sp>
        <p:nvSpPr>
          <p:cNvPr id="7" name="TextBox 6"/>
          <p:cNvSpPr txBox="1">
            <a:spLocks noChangeArrowheads="1"/>
          </p:cNvSpPr>
          <p:nvPr/>
        </p:nvSpPr>
        <p:spPr bwMode="auto">
          <a:xfrm>
            <a:off x="1066800" y="2647950"/>
            <a:ext cx="7315200" cy="830997"/>
          </a:xfrm>
          <a:prstGeom prst="rect">
            <a:avLst/>
          </a:prstGeom>
          <a:noFill/>
          <a:ln w="9525">
            <a:noFill/>
            <a:miter lim="800000"/>
            <a:headEnd/>
            <a:tailEnd/>
          </a:ln>
        </p:spPr>
        <p:txBody>
          <a:bodyPr wrap="square">
            <a:spAutoFit/>
          </a:bodyPr>
          <a:lstStyle/>
          <a:p>
            <a:pPr eaLnBrk="1" hangingPunct="1"/>
            <a:r>
              <a:rPr lang="en-US" altLang="en-US" sz="2400" smtClean="0">
                <a:solidFill>
                  <a:srgbClr val="0000CC"/>
                </a:solidFill>
                <a:latin typeface="Times New Roman" pitchFamily="18" charset="0"/>
                <a:cs typeface="Times New Roman" pitchFamily="18" charset="0"/>
              </a:rPr>
              <a:t>	Con </a:t>
            </a:r>
            <a:r>
              <a:rPr lang="en-US" altLang="en-US" sz="2400">
                <a:solidFill>
                  <a:srgbClr val="0000CC"/>
                </a:solidFill>
                <a:latin typeface="Times New Roman" pitchFamily="18" charset="0"/>
                <a:cs typeface="Times New Roman" pitchFamily="18" charset="0"/>
              </a:rPr>
              <a:t>người, thưc vật và động vật có trao đổi chất với môi trường thì mới sống được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Điền chữ vào sơ đồ</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838200" y="971550"/>
            <a:ext cx="7467600" cy="3990975"/>
            <a:chOff x="1752600" y="2577152"/>
            <a:chExt cx="7315200" cy="4280848"/>
          </a:xfrm>
        </p:grpSpPr>
        <p:pic>
          <p:nvPicPr>
            <p:cNvPr id="5" name="Picture 13"/>
            <p:cNvPicPr>
              <a:picLocks noChangeAspect="1" noChangeArrowheads="1"/>
            </p:cNvPicPr>
            <p:nvPr/>
          </p:nvPicPr>
          <p:blipFill>
            <a:blip r:embed="rId2"/>
            <a:srcRect/>
            <a:stretch>
              <a:fillRect/>
            </a:stretch>
          </p:blipFill>
          <p:spPr bwMode="auto">
            <a:xfrm>
              <a:off x="4495800" y="3199623"/>
              <a:ext cx="1752600" cy="3658377"/>
            </a:xfrm>
            <a:prstGeom prst="rect">
              <a:avLst/>
            </a:prstGeom>
            <a:noFill/>
            <a:ln w="9525">
              <a:noFill/>
              <a:miter lim="800000"/>
              <a:headEnd/>
              <a:tailEnd/>
            </a:ln>
          </p:spPr>
        </p:pic>
        <p:sp>
          <p:nvSpPr>
            <p:cNvPr id="6" name="Rectangle 5"/>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Lấy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vào</a:t>
              </a:r>
              <a:r>
                <a:rPr lang="en-US" sz="2400" b="1" dirty="0">
                  <a:solidFill>
                    <a:srgbClr val="0000CC"/>
                  </a:solidFill>
                  <a:latin typeface="Times New Roman" pitchFamily="18" charset="0"/>
                  <a:cs typeface="Times New Roman" pitchFamily="18" charset="0"/>
                </a:rPr>
                <a:t> </a:t>
              </a:r>
            </a:p>
          </p:txBody>
        </p:sp>
        <p:sp>
          <p:nvSpPr>
            <p:cNvPr id="7" name="Rectangle 6"/>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Thải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ra</a:t>
              </a:r>
              <a:endParaRPr lang="en-US" sz="2400" b="1" dirty="0">
                <a:solidFill>
                  <a:srgbClr val="0000CC"/>
                </a:solidFill>
                <a:latin typeface="Times New Roman" pitchFamily="18" charset="0"/>
                <a:cs typeface="Times New Roman" pitchFamily="18" charset="0"/>
              </a:endParaRPr>
            </a:p>
          </p:txBody>
        </p:sp>
        <p:sp>
          <p:nvSpPr>
            <p:cNvPr id="8" name="Rectangle 7"/>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9" name="Rectangle 8"/>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0" name="Rectangle 9"/>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1" name="Rectangle 10"/>
            <p:cNvSpPr/>
            <p:nvPr/>
          </p:nvSpPr>
          <p:spPr>
            <a:xfrm>
              <a:off x="7162800" y="3678014"/>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2" name="Rectangle 11"/>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3" name="Rectangle 12"/>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grpSp>
      <p:sp>
        <p:nvSpPr>
          <p:cNvPr id="14" name="TextBox 1"/>
          <p:cNvSpPr txBox="1">
            <a:spLocks noChangeArrowheads="1"/>
          </p:cNvSpPr>
          <p:nvPr/>
        </p:nvSpPr>
        <p:spPr bwMode="auto">
          <a:xfrm>
            <a:off x="609600" y="0"/>
            <a:ext cx="8534400" cy="830997"/>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a:t>
            </a:r>
            <a:r>
              <a:rPr lang="en-US" altLang="en-US" sz="2400" b="1" smtClean="0">
                <a:solidFill>
                  <a:srgbClr val="FF0000"/>
                </a:solidFill>
                <a:latin typeface="Times New Roman" pitchFamily="18" charset="0"/>
                <a:cs typeface="Times New Roman" pitchFamily="18" charset="0"/>
              </a:rPr>
              <a:t>trường (Hoàn thành sơ đồ trang 7 sách giáo khoa Khoa học)</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01912" y="1910442"/>
            <a:ext cx="1905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Khí </a:t>
            </a:r>
            <a:r>
              <a:rPr lang="en-US" sz="2800" dirty="0" err="1">
                <a:solidFill>
                  <a:schemeClr val="tx1"/>
                </a:solidFill>
                <a:latin typeface="Times New Roman" pitchFamily="18" charset="0"/>
                <a:cs typeface="Times New Roman" pitchFamily="18" charset="0"/>
              </a:rPr>
              <a:t>oxi</a:t>
            </a:r>
            <a:endParaRPr lang="en-US" sz="2800" dirty="0">
              <a:solidFill>
                <a:schemeClr val="tx1"/>
              </a:solidFill>
              <a:latin typeface="Times New Roman" pitchFamily="18" charset="0"/>
              <a:cs typeface="Times New Roman" pitchFamily="18" charset="0"/>
            </a:endParaRPr>
          </a:p>
        </p:txBody>
      </p:sp>
      <p:sp>
        <p:nvSpPr>
          <p:cNvPr id="27" name="Rectangle 26"/>
          <p:cNvSpPr/>
          <p:nvPr/>
        </p:nvSpPr>
        <p:spPr>
          <a:xfrm>
            <a:off x="801912" y="297605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endParaRPr lang="en-US" sz="2800" dirty="0">
              <a:solidFill>
                <a:schemeClr val="tx1"/>
              </a:solidFill>
              <a:latin typeface="Times New Roman" pitchFamily="18" charset="0"/>
              <a:cs typeface="Times New Roman" pitchFamily="18" charset="0"/>
            </a:endParaRPr>
          </a:p>
        </p:txBody>
      </p:sp>
      <p:sp>
        <p:nvSpPr>
          <p:cNvPr id="28" name="Rectangle 27"/>
          <p:cNvSpPr/>
          <p:nvPr/>
        </p:nvSpPr>
        <p:spPr>
          <a:xfrm>
            <a:off x="801912" y="391069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Nước</a:t>
            </a:r>
            <a:endParaRPr lang="en-US" sz="2800" dirty="0">
              <a:solidFill>
                <a:schemeClr val="tx1"/>
              </a:solidFill>
              <a:latin typeface="Times New Roman" pitchFamily="18" charset="0"/>
              <a:cs typeface="Times New Roman" pitchFamily="18" charset="0"/>
            </a:endParaRPr>
          </a:p>
        </p:txBody>
      </p:sp>
      <p:pic>
        <p:nvPicPr>
          <p:cNvPr id="29" name="Picture 13"/>
          <p:cNvPicPr>
            <a:picLocks noChangeAspect="1" noChangeArrowheads="1"/>
          </p:cNvPicPr>
          <p:nvPr/>
        </p:nvPicPr>
        <p:blipFill>
          <a:blip r:embed="rId2"/>
          <a:srcRect/>
          <a:stretch>
            <a:fillRect/>
          </a:stretch>
        </p:blipFill>
        <p:spPr bwMode="auto">
          <a:xfrm>
            <a:off x="3468912" y="2024742"/>
            <a:ext cx="1752600" cy="2628900"/>
          </a:xfrm>
          <a:prstGeom prst="rect">
            <a:avLst/>
          </a:prstGeom>
          <a:noFill/>
          <a:ln w="9525">
            <a:solidFill>
              <a:schemeClr val="tx1"/>
            </a:solidFill>
            <a:miter lim="800000"/>
            <a:headEnd/>
            <a:tailEnd/>
          </a:ln>
        </p:spPr>
      </p:pic>
      <p:sp>
        <p:nvSpPr>
          <p:cNvPr id="30" name="Rectangle 29"/>
          <p:cNvSpPr/>
          <p:nvPr/>
        </p:nvSpPr>
        <p:spPr>
          <a:xfrm>
            <a:off x="801912" y="1167492"/>
            <a:ext cx="19050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0000CC"/>
                </a:solidFill>
                <a:latin typeface="Times New Roman" pitchFamily="18" charset="0"/>
                <a:cs typeface="Times New Roman" pitchFamily="18" charset="0"/>
              </a:rPr>
              <a:t>Lấy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r>
              <a:rPr lang="en-US" sz="2400" dirty="0">
                <a:solidFill>
                  <a:srgbClr val="0000CC"/>
                </a:solidFill>
                <a:latin typeface="Times New Roman" pitchFamily="18" charset="0"/>
                <a:cs typeface="Times New Roman" pitchFamily="18" charset="0"/>
              </a:rPr>
              <a:t> </a:t>
            </a:r>
          </a:p>
        </p:txBody>
      </p:sp>
      <p:sp>
        <p:nvSpPr>
          <p:cNvPr id="31" name="Rectangle 30"/>
          <p:cNvSpPr/>
          <p:nvPr/>
        </p:nvSpPr>
        <p:spPr>
          <a:xfrm>
            <a:off x="5907312" y="1167492"/>
            <a:ext cx="22098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0000CC"/>
                </a:solidFill>
                <a:latin typeface="Times New Roman" pitchFamily="18" charset="0"/>
                <a:cs typeface="Times New Roman" pitchFamily="18" charset="0"/>
              </a:rPr>
              <a:t>Thải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ra</a:t>
            </a:r>
            <a:endParaRPr lang="en-US" sz="2800" dirty="0">
              <a:solidFill>
                <a:srgbClr val="0000CC"/>
              </a:solidFill>
              <a:latin typeface="Times New Roman" pitchFamily="18" charset="0"/>
              <a:cs typeface="Times New Roman" pitchFamily="18" charset="0"/>
            </a:endParaRPr>
          </a:p>
        </p:txBody>
      </p:sp>
      <p:sp>
        <p:nvSpPr>
          <p:cNvPr id="32" name="Rectangle 31"/>
          <p:cNvSpPr/>
          <p:nvPr/>
        </p:nvSpPr>
        <p:spPr>
          <a:xfrm>
            <a:off x="5907312" y="1910442"/>
            <a:ext cx="25908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a:solidFill>
                  <a:schemeClr val="tx1"/>
                </a:solidFill>
                <a:latin typeface="Times New Roman" pitchFamily="18" charset="0"/>
                <a:cs typeface="Times New Roman" pitchFamily="18" charset="0"/>
              </a:rPr>
              <a:t>Khí cac-bo-nic</a:t>
            </a:r>
          </a:p>
        </p:txBody>
      </p:sp>
      <p:sp>
        <p:nvSpPr>
          <p:cNvPr id="33" name="Rectangle 32"/>
          <p:cNvSpPr/>
          <p:nvPr/>
        </p:nvSpPr>
        <p:spPr>
          <a:xfrm>
            <a:off x="5900962" y="2924855"/>
            <a:ext cx="267335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Phân</a:t>
            </a:r>
            <a:endParaRPr lang="en-US" sz="2800" dirty="0">
              <a:solidFill>
                <a:schemeClr val="tx1"/>
              </a:solidFill>
              <a:latin typeface="Times New Roman" pitchFamily="18" charset="0"/>
              <a:cs typeface="Times New Roman" pitchFamily="18" charset="0"/>
            </a:endParaRPr>
          </a:p>
        </p:txBody>
      </p:sp>
      <p:sp>
        <p:nvSpPr>
          <p:cNvPr id="34" name="Rectangle 33"/>
          <p:cNvSpPr/>
          <p:nvPr/>
        </p:nvSpPr>
        <p:spPr>
          <a:xfrm>
            <a:off x="5907312" y="3910692"/>
            <a:ext cx="2667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Nước </a:t>
            </a:r>
            <a:r>
              <a:rPr lang="en-US" sz="2800" dirty="0" err="1">
                <a:solidFill>
                  <a:schemeClr val="tx1"/>
                </a:solidFill>
                <a:latin typeface="Times New Roman" pitchFamily="18" charset="0"/>
                <a:cs typeface="Times New Roman" pitchFamily="18" charset="0"/>
              </a:rPr>
              <a:t>tiểu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hôi</a:t>
            </a:r>
            <a:endParaRPr lang="en-US" sz="2800" dirty="0">
              <a:solidFill>
                <a:schemeClr val="tx1"/>
              </a:solidFill>
              <a:latin typeface="Times New Roman" pitchFamily="18" charset="0"/>
              <a:cs typeface="Times New Roman" pitchFamily="18" charset="0"/>
            </a:endParaRPr>
          </a:p>
        </p:txBody>
      </p:sp>
      <p:cxnSp>
        <p:nvCxnSpPr>
          <p:cNvPr id="35" name="Straight Arrow Connector 34"/>
          <p:cNvCxnSpPr/>
          <p:nvPr/>
        </p:nvCxnSpPr>
        <p:spPr>
          <a:xfrm rot="16200000" flipH="1">
            <a:off x="2802162" y="2100942"/>
            <a:ext cx="5715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706912" y="3110592"/>
            <a:ext cx="762000" cy="4000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716437" y="3615417"/>
            <a:ext cx="74295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221512" y="2196192"/>
            <a:ext cx="685800" cy="4572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 idx="1"/>
          </p:cNvCxnSpPr>
          <p:nvPr/>
        </p:nvCxnSpPr>
        <p:spPr>
          <a:xfrm>
            <a:off x="5221512" y="3796392"/>
            <a:ext cx="685800" cy="5143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3" idx="1"/>
          </p:cNvCxnSpPr>
          <p:nvPr/>
        </p:nvCxnSpPr>
        <p:spPr>
          <a:xfrm>
            <a:off x="5221512" y="3110592"/>
            <a:ext cx="679450" cy="185738"/>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1" name="TextBox 1"/>
          <p:cNvSpPr txBox="1">
            <a:spLocks noChangeArrowheads="1"/>
          </p:cNvSpPr>
          <p:nvPr/>
        </p:nvSpPr>
        <p:spPr bwMode="auto">
          <a:xfrm>
            <a:off x="1030512" y="557892"/>
            <a:ext cx="7772400" cy="461665"/>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ppt_x</p:attrName>
                                        </p:attrNameLst>
                                      </p:cBhvr>
                                      <p:tavLst>
                                        <p:tav tm="0">
                                          <p:val>
                                            <p:strVal val="#ppt_x-.2"/>
                                          </p:val>
                                        </p:tav>
                                        <p:tav tm="100000">
                                          <p:val>
                                            <p:strVal val="#ppt_x"/>
                                          </p:val>
                                        </p:tav>
                                      </p:tavLst>
                                    </p:anim>
                                    <p:anim calcmode="lin" valueType="num">
                                      <p:cBhvr>
                                        <p:cTn id="1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ppt_x</p:attrName>
                                        </p:attrNameLst>
                                      </p:cBhvr>
                                      <p:tavLst>
                                        <p:tav tm="0">
                                          <p:val>
                                            <p:strVal val="#ppt_x-.2"/>
                                          </p:val>
                                        </p:tav>
                                        <p:tav tm="100000">
                                          <p:val>
                                            <p:strVal val="#ppt_x"/>
                                          </p:val>
                                        </p:tav>
                                      </p:tavLst>
                                    </p:anim>
                                    <p:anim calcmode="lin" valueType="num">
                                      <p:cBhvr>
                                        <p:cTn id="1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
                                        </p:tgtEl>
                                      </p:cBhvr>
                                    </p:animEffect>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plus(in)">
                                      <p:cBhvr>
                                        <p:cTn id="23" dur="2000"/>
                                        <p:tgtEl>
                                          <p:spTgt spid="35"/>
                                        </p:tgtEl>
                                      </p:cBhvr>
                                    </p:animEffect>
                                  </p:childTnLst>
                                </p:cTn>
                              </p:par>
                            </p:childTnLst>
                          </p:cTn>
                        </p:par>
                        <p:par>
                          <p:cTn id="24" fill="hold">
                            <p:stCondLst>
                              <p:cond delay="3000"/>
                            </p:stCondLst>
                            <p:childTnLst>
                              <p:par>
                                <p:cTn id="25" presetID="1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plus(in)">
                                      <p:cBhvr>
                                        <p:cTn id="27" dur="2000"/>
                                        <p:tgtEl>
                                          <p:spTgt spid="36"/>
                                        </p:tgtEl>
                                      </p:cBhvr>
                                    </p:animEffect>
                                  </p:childTnLst>
                                </p:cTn>
                              </p:par>
                            </p:childTnLst>
                          </p:cTn>
                        </p:par>
                        <p:par>
                          <p:cTn id="28" fill="hold">
                            <p:stCondLst>
                              <p:cond delay="5000"/>
                            </p:stCondLst>
                            <p:childTnLst>
                              <p:par>
                                <p:cTn id="29" presetID="1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Horizontal)">
                                      <p:cBhvr>
                                        <p:cTn id="36" dur="500"/>
                                        <p:tgtEl>
                                          <p:spTgt spid="38"/>
                                        </p:tgtEl>
                                      </p:cBhvr>
                                    </p:animEffect>
                                  </p:childTnLst>
                                </p:cTn>
                              </p:par>
                              <p:par>
                                <p:cTn id="37" presetID="16" presetClass="entr" presetSubtype="2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Horizontal)">
                                      <p:cBhvr>
                                        <p:cTn id="39" dur="500"/>
                                        <p:tgtEl>
                                          <p:spTgt spid="40"/>
                                        </p:tgtEl>
                                      </p:cBhvr>
                                    </p:animEffect>
                                  </p:childTnLst>
                                </p:cTn>
                              </p:par>
                              <p:par>
                                <p:cTn id="40" presetID="16" presetClass="entr" presetSubtype="2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childTnLst>
                          </p:cTn>
                        </p:par>
                        <p:par>
                          <p:cTn id="43" fill="hold">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par>
                          <p:cTn id="49" fill="hold">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ppt_x</p:attrName>
                                        </p:attrNameLst>
                                      </p:cBhvr>
                                      <p:tavLst>
                                        <p:tav tm="0">
                                          <p:val>
                                            <p:strVal val="#ppt_x-.2"/>
                                          </p:val>
                                        </p:tav>
                                        <p:tav tm="100000">
                                          <p:val>
                                            <p:strVal val="#ppt_x"/>
                                          </p:val>
                                        </p:tav>
                                      </p:tavLst>
                                    </p:anim>
                                    <p:anim calcmode="lin" valueType="num">
                                      <p:cBhvr>
                                        <p:cTn id="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3"/>
                                        </p:tgtEl>
                                      </p:cBhvr>
                                    </p:animEffect>
                                  </p:childTnLst>
                                </p:cTn>
                              </p:par>
                            </p:childTnLst>
                          </p:cTn>
                        </p:par>
                        <p:par>
                          <p:cTn id="55" fill="hold">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Vẽ sơ đồ trao đổi chất giữa cơ thể với môi trường bên ngoài</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a16="http://schemas.microsoft.com/office/drawing/2014/main" xmlns=""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361950"/>
            <a:ext cx="29931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KẾT NỐI</a:t>
            </a:r>
            <a:endParaRPr lang="en-US" sz="54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38288" y="476250"/>
            <a:ext cx="6067425" cy="4191000"/>
          </a:xfrm>
          <a:prstGeom prst="rect">
            <a:avLst/>
          </a:prstGeom>
          <a:noFill/>
          <a:ln w="9525">
            <a:noFill/>
            <a:miter lim="800000"/>
            <a:headEnd/>
            <a:tailEnd/>
          </a:ln>
          <a:effectLst/>
        </p:spPr>
      </p:pic>
      <p:sp>
        <p:nvSpPr>
          <p:cNvPr id="9" name="TextBox 8"/>
          <p:cNvSpPr txBox="1"/>
          <p:nvPr/>
        </p:nvSpPr>
        <p:spPr>
          <a:xfrm>
            <a:off x="6248400" y="1200150"/>
            <a:ext cx="914400" cy="307777"/>
          </a:xfrm>
          <a:prstGeom prst="rect">
            <a:avLst/>
          </a:prstGeom>
          <a:noFill/>
        </p:spPr>
        <p:txBody>
          <a:bodyPr wrap="square" rtlCol="0">
            <a:spAutoFit/>
          </a:bodyPr>
          <a:lstStyle/>
          <a:p>
            <a:r>
              <a:rPr lang="en-US" smtClean="0"/>
              <a:t>……..</a:t>
            </a:r>
            <a:endParaRPr lang="en-US"/>
          </a:p>
        </p:txBody>
      </p:sp>
      <p:sp>
        <p:nvSpPr>
          <p:cNvPr id="10" name="TextBox 9"/>
          <p:cNvSpPr txBox="1"/>
          <p:nvPr/>
        </p:nvSpPr>
        <p:spPr>
          <a:xfrm>
            <a:off x="6553200" y="2266950"/>
            <a:ext cx="914400" cy="307777"/>
          </a:xfrm>
          <a:prstGeom prst="rect">
            <a:avLst/>
          </a:prstGeom>
          <a:noFill/>
        </p:spPr>
        <p:txBody>
          <a:bodyPr wrap="square" rtlCol="0">
            <a:spAutoFit/>
          </a:bodyPr>
          <a:lstStyle/>
          <a:p>
            <a:r>
              <a:rPr lang="en-US" smtClean="0"/>
              <a:t>……..</a:t>
            </a:r>
            <a:endParaRPr lang="en-US"/>
          </a:p>
        </p:txBody>
      </p:sp>
      <p:sp>
        <p:nvSpPr>
          <p:cNvPr id="11" name="TextBox 10"/>
          <p:cNvSpPr txBox="1"/>
          <p:nvPr/>
        </p:nvSpPr>
        <p:spPr>
          <a:xfrm>
            <a:off x="6400800" y="3257550"/>
            <a:ext cx="914400" cy="307777"/>
          </a:xfrm>
          <a:prstGeom prst="rect">
            <a:avLst/>
          </a:prstGeom>
          <a:noFill/>
        </p:spPr>
        <p:txBody>
          <a:bodyPr wrap="square" rtlCol="0">
            <a:spAutoFit/>
          </a:bodyPr>
          <a:lstStyle/>
          <a:p>
            <a:r>
              <a:rPr lang="en-US" smtClean="0"/>
              <a:t>……..</a:t>
            </a:r>
            <a:endParaRPr lang="en-US"/>
          </a:p>
        </p:txBody>
      </p:sp>
      <p:sp>
        <p:nvSpPr>
          <p:cNvPr id="12" name="TextBox 11"/>
          <p:cNvSpPr txBox="1"/>
          <p:nvPr/>
        </p:nvSpPr>
        <p:spPr>
          <a:xfrm>
            <a:off x="1524000" y="1200150"/>
            <a:ext cx="914400" cy="307777"/>
          </a:xfrm>
          <a:prstGeom prst="rect">
            <a:avLst/>
          </a:prstGeom>
          <a:noFill/>
        </p:spPr>
        <p:txBody>
          <a:bodyPr wrap="square" rtlCol="0">
            <a:spAutoFit/>
          </a:bodyPr>
          <a:lstStyle/>
          <a:p>
            <a:r>
              <a:rPr lang="en-US" smtClean="0"/>
              <a:t>……..</a:t>
            </a:r>
            <a:endParaRPr lang="en-US"/>
          </a:p>
        </p:txBody>
      </p:sp>
      <p:sp>
        <p:nvSpPr>
          <p:cNvPr id="13" name="TextBox 12"/>
          <p:cNvSpPr txBox="1"/>
          <p:nvPr/>
        </p:nvSpPr>
        <p:spPr>
          <a:xfrm>
            <a:off x="1295400" y="2190750"/>
            <a:ext cx="914400" cy="307777"/>
          </a:xfrm>
          <a:prstGeom prst="rect">
            <a:avLst/>
          </a:prstGeom>
          <a:noFill/>
        </p:spPr>
        <p:txBody>
          <a:bodyPr wrap="square" rtlCol="0">
            <a:spAutoFit/>
          </a:bodyPr>
          <a:lstStyle/>
          <a:p>
            <a:r>
              <a:rPr lang="en-US" smtClean="0"/>
              <a:t>……..</a:t>
            </a:r>
            <a:endParaRPr lang="en-US"/>
          </a:p>
        </p:txBody>
      </p:sp>
      <p:sp>
        <p:nvSpPr>
          <p:cNvPr id="14" name="TextBox 13"/>
          <p:cNvSpPr txBox="1"/>
          <p:nvPr/>
        </p:nvSpPr>
        <p:spPr>
          <a:xfrm>
            <a:off x="1371600" y="3181350"/>
            <a:ext cx="914400" cy="307777"/>
          </a:xfrm>
          <a:prstGeom prst="rect">
            <a:avLst/>
          </a:prstGeom>
          <a:noFill/>
        </p:spPr>
        <p:txBody>
          <a:bodyPr wrap="square" rtlCol="0">
            <a:spAutoFit/>
          </a:bodyPr>
          <a:lstStyle/>
          <a:p>
            <a:r>
              <a:rPr lang="en-US" smtClean="0"/>
              <a:t>……..</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877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VẬN DỤNG</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 Vẽ sơ đồ tư duy về trao đổi chất ở người và tổ màu, trang trí thật đẹp cho từng nhánh.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66800" y="3333750"/>
            <a:ext cx="7315200" cy="830997"/>
          </a:xfrm>
          <a:prstGeom prst="rect">
            <a:avLst/>
          </a:prstGeom>
          <a:noFill/>
          <a:ln w="9525">
            <a:noFill/>
            <a:miter lim="800000"/>
            <a:headEnd/>
            <a:tailEnd/>
          </a:ln>
        </p:spPr>
        <p:txBody>
          <a:bodyPr wrap="square">
            <a:spAutoFit/>
          </a:bodyPr>
          <a:lstStyle/>
          <a:p>
            <a:pPr eaLnBrk="1" hangingPunct="1"/>
            <a:r>
              <a:rPr lang="en-US" altLang="en-US" sz="2400" smtClean="0">
                <a:solidFill>
                  <a:srgbClr val="0000CC"/>
                </a:solidFill>
                <a:latin typeface="Times New Roman" pitchFamily="18" charset="0"/>
                <a:cs typeface="Times New Roman" pitchFamily="18" charset="0"/>
              </a:rPr>
              <a:t>- Làm thế nào để quá trình trao đổi chất được diễn ra thuận lợi nhất.</a:t>
            </a:r>
            <a:endParaRPr lang="en-US" altLang="en-US" sz="24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smtClean="0">
                <a:solidFill>
                  <a:srgbClr val="0000CC"/>
                </a:solidFill>
              </a:rPr>
              <a:t>Trao đổi chất ở người (tiếp)</a:t>
            </a:r>
            <a:endParaRPr lang="en-US" sz="32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66800" y="8953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Khoa học</a:t>
            </a: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5143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Thứ……..ngày……tháng</a:t>
            </a:r>
            <a:r>
              <a:rPr kumimoji="0" lang="en-US" sz="2400" b="1" i="0" u="none" strike="noStrike" cap="none" normalizeH="0" smtClean="0">
                <a:ln>
                  <a:noFill/>
                </a:ln>
                <a:solidFill>
                  <a:srgbClr val="0000CC"/>
                </a:solidFill>
                <a:effectLst/>
                <a:latin typeface="Times New Roman" pitchFamily="18" charset="0"/>
                <a:cs typeface="Times New Roman" pitchFamily="18" charset="0"/>
              </a:rPr>
              <a:t> 9 năm 2021</a:t>
            </a: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990600" y="1490365"/>
            <a:ext cx="7162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itchFamily="18" charset="0"/>
                <a:cs typeface="Times New Roman" pitchFamily="18" charset="0"/>
              </a:rPr>
              <a:t>Bài</a:t>
            </a:r>
            <a:r>
              <a:rPr kumimoji="0" lang="en-US" sz="2400" b="1" i="0" u="none" strike="noStrike" cap="none" normalizeH="0" dirty="0" smtClean="0">
                <a:ln>
                  <a:noFill/>
                </a:ln>
                <a:solidFill>
                  <a:srgbClr val="0000CC"/>
                </a:solidFill>
                <a:effectLst/>
                <a:latin typeface="Times New Roman" pitchFamily="18" charset="0"/>
                <a:cs typeface="Times New Roman" pitchFamily="18" charset="0"/>
              </a:rPr>
              <a:t> 2: </a:t>
            </a:r>
            <a:r>
              <a:rPr kumimoji="0" lang="en-US" sz="2400" b="1" i="0" u="none" strike="noStrike" cap="none" normalizeH="0" baseline="0" dirty="0" err="1" smtClean="0">
                <a:ln>
                  <a:noFill/>
                </a:ln>
                <a:solidFill>
                  <a:srgbClr val="0000CC"/>
                </a:solidFill>
                <a:effectLst/>
                <a:latin typeface="Times New Roman" pitchFamily="18" charset="0"/>
                <a:cs typeface="Times New Roman" pitchFamily="18" charset="0"/>
              </a:rPr>
              <a:t>Trao</a:t>
            </a:r>
            <a:r>
              <a:rPr kumimoji="0" lang="en-US" sz="24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cs typeface="Times New Roman" pitchFamily="18" charset="0"/>
              </a:rPr>
              <a:t>đổi</a:t>
            </a:r>
            <a:r>
              <a:rPr kumimoji="0" lang="en-US" sz="2400" b="1" i="0" u="none" strike="noStrike" cap="none" normalizeH="0" dirty="0" smtClean="0">
                <a:ln>
                  <a:noFill/>
                </a:ln>
                <a:solidFill>
                  <a:srgbClr val="0000CC"/>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00CC"/>
                </a:solidFill>
                <a:effectLst/>
                <a:latin typeface="Times New Roman" pitchFamily="18" charset="0"/>
                <a:cs typeface="Times New Roman" pitchFamily="18" charset="0"/>
              </a:rPr>
              <a:t>chất</a:t>
            </a:r>
            <a:r>
              <a:rPr kumimoji="0" lang="en-US" sz="2400" b="1" i="0" u="none" strike="noStrike" cap="none" normalizeH="0" dirty="0" smtClean="0">
                <a:ln>
                  <a:noFill/>
                </a:ln>
                <a:solidFill>
                  <a:srgbClr val="0000CC"/>
                </a:solidFill>
                <a:effectLst/>
                <a:latin typeface="Times New Roman" pitchFamily="18" charset="0"/>
                <a:cs typeface="Times New Roman" pitchFamily="18" charset="0"/>
              </a:rPr>
              <a:t> ở </a:t>
            </a:r>
            <a:r>
              <a:rPr kumimoji="0" lang="en-US" sz="2400" b="1" i="0" u="none" strike="noStrike" cap="none" normalizeH="0" dirty="0" err="1" smtClean="0">
                <a:ln>
                  <a:noFill/>
                </a:ln>
                <a:solidFill>
                  <a:srgbClr val="0000CC"/>
                </a:solidFill>
                <a:effectLst/>
                <a:latin typeface="Times New Roman" pitchFamily="18" charset="0"/>
                <a:cs typeface="Times New Roman" pitchFamily="18" charset="0"/>
              </a:rPr>
              <a:t>người</a:t>
            </a:r>
            <a:endParaRPr kumimoji="0" lang="en-US" sz="2400" b="1" i="0" u="none" strike="noStrike" cap="none" normalizeH="0" dirty="0" smtClean="0">
              <a:ln>
                <a:noFill/>
              </a:ln>
              <a:solidFill>
                <a:srgbClr val="0000CC"/>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971800" y="2085380"/>
            <a:ext cx="3962400" cy="1704975"/>
          </a:xfrm>
          <a:prstGeom prst="rect">
            <a:avLst/>
          </a:prstGeom>
          <a:noFill/>
          <a:ln w="9525">
            <a:noFill/>
            <a:miter lim="800000"/>
            <a:headEnd/>
            <a:tailEnd/>
          </a:ln>
          <a:effectLst/>
        </p:spPr>
      </p:pic>
      <p:sp>
        <p:nvSpPr>
          <p:cNvPr id="8" name="Rectangle 1"/>
          <p:cNvSpPr>
            <a:spLocks noChangeArrowheads="1"/>
          </p:cNvSpPr>
          <p:nvPr/>
        </p:nvSpPr>
        <p:spPr bwMode="auto">
          <a:xfrm>
            <a:off x="925945" y="4019550"/>
            <a:ext cx="7162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solidFill>
                  <a:srgbClr val="0000CC"/>
                </a:solidFill>
                <a:latin typeface="Times New Roman" pitchFamily="18" charset="0"/>
                <a:cs typeface="Times New Roman" pitchFamily="18" charset="0"/>
              </a:rPr>
              <a:t>Sơ</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đồ</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a:t>
            </a:r>
            <a:r>
              <a:rPr kumimoji="0" lang="en-US" sz="2400" b="1" i="0" u="none" strike="noStrike" cap="none" normalizeH="0" baseline="0" dirty="0" err="1" smtClean="0">
                <a:ln>
                  <a:noFill/>
                </a:ln>
                <a:solidFill>
                  <a:srgbClr val="0000CC"/>
                </a:solidFill>
                <a:effectLst/>
                <a:latin typeface="Times New Roman" pitchFamily="18" charset="0"/>
                <a:cs typeface="Times New Roman" pitchFamily="18" charset="0"/>
              </a:rPr>
              <a:t>rao</a:t>
            </a:r>
            <a:r>
              <a:rPr kumimoji="0" lang="en-US" sz="24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cs typeface="Times New Roman" pitchFamily="18" charset="0"/>
              </a:rPr>
              <a:t>đổi</a:t>
            </a:r>
            <a:r>
              <a:rPr kumimoji="0" lang="en-US" sz="2400" b="1" i="0" u="none" strike="noStrike" cap="none" normalizeH="0" dirty="0" smtClean="0">
                <a:ln>
                  <a:noFill/>
                </a:ln>
                <a:solidFill>
                  <a:srgbClr val="0000CC"/>
                </a:solidFill>
                <a:effectLst/>
                <a:latin typeface="Times New Roman" pitchFamily="18" charset="0"/>
                <a:cs typeface="Times New Roman" pitchFamily="18" charset="0"/>
              </a:rPr>
              <a:t> </a:t>
            </a:r>
            <a:r>
              <a:rPr kumimoji="0" lang="en-US" sz="2400" b="1" i="0" u="none" strike="noStrike" cap="none" normalizeH="0" dirty="0" err="1" smtClean="0">
                <a:ln>
                  <a:noFill/>
                </a:ln>
                <a:solidFill>
                  <a:srgbClr val="0000CC"/>
                </a:solidFill>
                <a:effectLst/>
                <a:latin typeface="Times New Roman" pitchFamily="18" charset="0"/>
                <a:cs typeface="Times New Roman" pitchFamily="18" charset="0"/>
              </a:rPr>
              <a:t>chất</a:t>
            </a:r>
            <a:r>
              <a:rPr kumimoji="0" lang="en-US" sz="2400" b="1" i="0" u="none" strike="noStrike" cap="none" normalizeH="0" dirty="0" smtClean="0">
                <a:ln>
                  <a:noFill/>
                </a:ln>
                <a:solidFill>
                  <a:srgbClr val="0000CC"/>
                </a:solidFill>
                <a:effectLst/>
                <a:latin typeface="Times New Roman" pitchFamily="18" charset="0"/>
                <a:cs typeface="Times New Roman" pitchFamily="18" charset="0"/>
              </a:rPr>
              <a:t> ở </a:t>
            </a:r>
            <a:r>
              <a:rPr kumimoji="0" lang="en-US" sz="2400" b="1" i="0" u="none" strike="noStrike" cap="none" normalizeH="0" dirty="0" err="1" smtClean="0">
                <a:ln>
                  <a:noFill/>
                </a:ln>
                <a:solidFill>
                  <a:srgbClr val="0000CC"/>
                </a:solidFill>
                <a:effectLst/>
                <a:latin typeface="Times New Roman" pitchFamily="18" charset="0"/>
                <a:cs typeface="Times New Roman" pitchFamily="18" charset="0"/>
              </a:rPr>
              <a:t>người</a:t>
            </a:r>
            <a:endParaRPr kumimoji="0" lang="en-US" sz="2400" b="1" i="0" u="none" strike="noStrike" cap="none" normalizeH="0" dirty="0" smtClean="0">
              <a:ln>
                <a:noFill/>
              </a:ln>
              <a:solidFill>
                <a:srgbClr val="0000CC"/>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KHỞI ĐỘNG</a:t>
            </a:r>
            <a:endParaRPr lang="en-US" sz="54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762000" y="666750"/>
            <a:ext cx="273147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smtClean="0">
                <a:latin typeface="Times New Roman" pitchFamily="18" charset="0"/>
                <a:cs typeface="Times New Roman" pitchFamily="18" charset="0"/>
              </a:rPr>
              <a:t>Câu hỏi:</a:t>
            </a:r>
            <a:endParaRPr sz="4400">
              <a:latin typeface="Times New Roman" pitchFamily="18" charset="0"/>
              <a:cs typeface="Times New Roman" pitchFamily="18" charset="0"/>
            </a:endParaRPr>
          </a:p>
        </p:txBody>
      </p:sp>
      <p:pic>
        <p:nvPicPr>
          <p:cNvPr id="205" name="Google Shape;205;p31"/>
          <p:cNvPicPr preferRelativeResize="0"/>
          <p:nvPr/>
        </p:nvPicPr>
        <p:blipFill>
          <a:blip r:embed="rId3">
            <a:alphaModFix amt="80000"/>
          </a:blip>
          <a:stretch>
            <a:fillRect/>
          </a:stretch>
        </p:blipFill>
        <p:spPr>
          <a:xfrm rot="13953645" flipH="1">
            <a:off x="3106255" y="1241749"/>
            <a:ext cx="1124399" cy="510031"/>
          </a:xfrm>
          <a:prstGeom prst="rect">
            <a:avLst/>
          </a:prstGeom>
          <a:noFill/>
          <a:ln>
            <a:noFill/>
          </a:ln>
        </p:spPr>
      </p:pic>
      <p:sp>
        <p:nvSpPr>
          <p:cNvPr id="18" name="Rectangle 11"/>
          <p:cNvSpPr>
            <a:spLocks noChangeArrowheads="1"/>
          </p:cNvSpPr>
          <p:nvPr/>
        </p:nvSpPr>
        <p:spPr bwMode="auto">
          <a:xfrm>
            <a:off x="609600" y="1962150"/>
            <a:ext cx="37338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Giống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a:t>
            </a:r>
          </a:p>
        </p:txBody>
      </p:sp>
      <p:sp>
        <p:nvSpPr>
          <p:cNvPr id="23" name="Rectangle 11"/>
          <p:cNvSpPr>
            <a:spLocks noChangeArrowheads="1"/>
          </p:cNvSpPr>
          <p:nvPr/>
        </p:nvSpPr>
        <p:spPr bwMode="auto">
          <a:xfrm>
            <a:off x="533400" y="3181350"/>
            <a:ext cx="358140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400" b="1" i="1" dirty="0">
                <a:solidFill>
                  <a:srgbClr val="0000FF"/>
                </a:solidFill>
                <a:effectLst>
                  <a:outerShdw blurRad="38100" dist="38100" dir="2700000" algn="tl">
                    <a:srgbClr val="000000"/>
                  </a:outerShdw>
                </a:effectLst>
                <a:latin typeface=".VnTime" pitchFamily="34" charset="0"/>
                <a:cs typeface="+mn-cs"/>
              </a:rPr>
              <a:t> </a:t>
            </a:r>
            <a:r>
              <a:rPr lang="en-US" sz="2000" b="1" dirty="0">
                <a:solidFill>
                  <a:srgbClr val="0000FF"/>
                </a:solidFill>
                <a:latin typeface="Times New Roman" pitchFamily="18" charset="0"/>
                <a:cs typeface="Times New Roman" pitchFamily="18" charset="0"/>
              </a:rPr>
              <a:t>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uống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khí</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nhiệt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độ</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hợp</a:t>
            </a:r>
            <a:r>
              <a:rPr lang="en-US" sz="2000" b="1" dirty="0">
                <a:solidFill>
                  <a:srgbClr val="0000FF"/>
                </a:solidFill>
                <a:latin typeface="Times New Roman" pitchFamily="18" charset="0"/>
                <a:cs typeface="Times New Roman" pitchFamily="18" charset="0"/>
              </a:rPr>
              <a:t>,….</a:t>
            </a:r>
          </a:p>
          <a:p>
            <a:pPr eaLnBrk="1" fontAlgn="auto" hangingPunct="1">
              <a:spcBef>
                <a:spcPts val="0"/>
              </a:spcBef>
              <a:spcAft>
                <a:spcPts val="0"/>
              </a:spcAft>
              <a:defRPr/>
            </a:pPr>
            <a:endParaRPr lang="en-US" sz="2000" b="1" i="1" dirty="0">
              <a:solidFill>
                <a:srgbClr val="0000FF"/>
              </a:solidFill>
              <a:latin typeface=".VnTime" pitchFamily="34" charset="0"/>
              <a:cs typeface="+mn-cs"/>
            </a:endParaRPr>
          </a:p>
        </p:txBody>
      </p:sp>
      <p:sp>
        <p:nvSpPr>
          <p:cNvPr id="24" name="Rectangle 16"/>
          <p:cNvSpPr>
            <a:spLocks noChangeArrowheads="1"/>
          </p:cNvSpPr>
          <p:nvPr/>
        </p:nvSpPr>
        <p:spPr bwMode="auto">
          <a:xfrm>
            <a:off x="4953000" y="666750"/>
            <a:ext cx="36576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Hơn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hẳn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a:t>
            </a:r>
          </a:p>
        </p:txBody>
      </p:sp>
      <p:sp>
        <p:nvSpPr>
          <p:cNvPr id="25" name="Rectangle 16"/>
          <p:cNvSpPr>
            <a:spLocks noChangeArrowheads="1"/>
          </p:cNvSpPr>
          <p:nvPr/>
        </p:nvSpPr>
        <p:spPr bwMode="auto">
          <a:xfrm>
            <a:off x="4876800" y="1809750"/>
            <a:ext cx="3733800"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fontAlgn="auto" hangingPunct="1">
              <a:spcBef>
                <a:spcPts val="0"/>
              </a:spcBef>
              <a:spcAft>
                <a:spcPts val="0"/>
              </a:spcAft>
              <a:defRPr/>
            </a:pPr>
            <a:r>
              <a:rPr lang="en-US" sz="2000" b="1" dirty="0" err="1">
                <a:solidFill>
                  <a:srgbClr val="0000FF"/>
                </a:solidFill>
                <a:latin typeface="Times New Roman" pitchFamily="18" charset="0"/>
                <a:cs typeface="Times New Roman" pitchFamily="18" charset="0"/>
              </a:rPr>
              <a:t>Hơn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hẳn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sinh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nhà</a:t>
            </a:r>
            <a:r>
              <a:rPr lang="en-US" sz="2000" b="1" dirty="0">
                <a:solidFill>
                  <a:srgbClr val="0000FF"/>
                </a:solidFill>
                <a:latin typeface="Times New Roman" pitchFamily="18" charset="0"/>
                <a:cs typeface="Times New Roman" pitchFamily="18" charset="0"/>
              </a:rPr>
              <a:t> ở, </a:t>
            </a:r>
            <a:r>
              <a:rPr lang="en-US" sz="2000" b="1" dirty="0" err="1">
                <a:solidFill>
                  <a:srgbClr val="0000FF"/>
                </a:solidFill>
                <a:latin typeface="Times New Roman" pitchFamily="18" charset="0"/>
                <a:cs typeface="Times New Roman" pitchFamily="18" charset="0"/>
              </a:rPr>
              <a:t>quần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áo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giao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Ngoài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về</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vât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chất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hóa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xã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hội</a:t>
            </a:r>
            <a:r>
              <a:rPr lang="en-US" sz="2000" b="1" dirty="0">
                <a:solidFill>
                  <a:srgbClr val="0000FF"/>
                </a:solidFill>
                <a:latin typeface="Times New Roman" pitchFamily="18" charset="0"/>
                <a:cs typeface="Times New Roman" pitchFamily="18" charset="0"/>
              </a:rPr>
              <a:t>.</a:t>
            </a:r>
            <a:endParaRPr lang="en-US" sz="2000" b="1" dirty="0">
              <a:solidFill>
                <a:srgbClr val="0000FF"/>
              </a:solidFill>
              <a:latin typeface=".VnTime"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decel="100000"/>
                                        <p:tgtEl>
                                          <p:spTgt spid="25"/>
                                        </p:tgtEl>
                                      </p:cBhvr>
                                    </p:animEffect>
                                    <p:anim calcmode="lin" valueType="num">
                                      <p:cBhvr>
                                        <p:cTn id="22" dur="800" decel="100000" fill="hold"/>
                                        <p:tgtEl>
                                          <p:spTgt spid="25"/>
                                        </p:tgtEl>
                                        <p:attrNameLst>
                                          <p:attrName>style.rotation</p:attrName>
                                        </p:attrNameLst>
                                      </p:cBhvr>
                                      <p:tavLst>
                                        <p:tav tm="0">
                                          <p:val>
                                            <p:fltVal val="-90"/>
                                          </p:val>
                                        </p:tav>
                                        <p:tav tm="100000">
                                          <p:val>
                                            <p:fltVal val="0"/>
                                          </p:val>
                                        </p:tav>
                                      </p:tavLst>
                                    </p:anim>
                                    <p:anim calcmode="lin" valueType="num">
                                      <p:cBhvr>
                                        <p:cTn id="23" dur="800" decel="100000" fill="hold"/>
                                        <p:tgtEl>
                                          <p:spTgt spid="25"/>
                                        </p:tgtEl>
                                        <p:attrNameLst>
                                          <p:attrName>ppt_x</p:attrName>
                                        </p:attrNameLst>
                                      </p:cBhvr>
                                      <p:tavLst>
                                        <p:tav tm="0">
                                          <p:val>
                                            <p:strVal val="#ppt_x+0.4"/>
                                          </p:val>
                                        </p:tav>
                                        <p:tav tm="100000">
                                          <p:val>
                                            <p:strVal val="#ppt_x-0.05"/>
                                          </p:val>
                                        </p:tav>
                                      </p:tavLst>
                                    </p:anim>
                                    <p:anim calcmode="lin" valueType="num">
                                      <p:cBhvr>
                                        <p:cTn id="24" dur="800" decel="100000" fill="hold"/>
                                        <p:tgtEl>
                                          <p:spTgt spid="2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TRAO ĐỔI CHẤT Ở NGƯỜI</a:t>
            </a:r>
            <a:endParaRPr lang="en-US" sz="36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1123950"/>
            <a:ext cx="6969889" cy="1219200"/>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smtClean="0">
                <a:solidFill>
                  <a:srgbClr val="FF0000"/>
                </a:solidFill>
                <a:latin typeface="Times New Roman" pitchFamily="18" charset="0"/>
                <a:cs typeface="Times New Roman" pitchFamily="18" charset="0"/>
              </a:rPr>
              <a:t>-</a:t>
            </a:r>
          </a:p>
          <a:p>
            <a:pPr algn="just"/>
            <a:r>
              <a:rPr lang="it-IT" sz="1600" b="1" smtClean="0">
                <a:solidFill>
                  <a:srgbClr val="FF0000"/>
                </a:solidFill>
                <a:latin typeface="Times New Roman" pitchFamily="18" charset="0"/>
                <a:cs typeface="Times New Roman" pitchFamily="18" charset="0"/>
              </a:rPr>
              <a:t> Kể ra những gì hằng ngày cơ thể lấy vào và thải ra trong quá trình sống (Lấy vào không khí ô - xi, thức ăn, nước uống, thải ra khí các-bô-nic, phân và nước tiểu.</a:t>
            </a:r>
            <a:endParaRPr lang="en-US" sz="1600" b="1" smtClean="0">
              <a:solidFill>
                <a:srgbClr val="FF0000"/>
              </a:solidFill>
              <a:latin typeface="Times New Roman" pitchFamily="18" charset="0"/>
              <a:cs typeface="Times New Roman" pitchFamily="18" charset="0"/>
            </a:endParaRPr>
          </a:p>
          <a:p>
            <a:pPr algn="just"/>
            <a:r>
              <a:rPr lang="pt-BR" sz="1600" b="1" smtClean="0">
                <a:solidFill>
                  <a:srgbClr val="FF0000"/>
                </a:solidFill>
                <a:latin typeface="Times New Roman" pitchFamily="18" charset="0"/>
                <a:cs typeface="Times New Roman" pitchFamily="18" charset="0"/>
              </a:rPr>
              <a:t>-</a:t>
            </a:r>
            <a:r>
              <a:rPr lang="it-IT" sz="1600" b="1" smtClean="0">
                <a:solidFill>
                  <a:srgbClr val="FF0000"/>
                </a:solidFill>
                <a:latin typeface="Times New Roman" pitchFamily="18" charset="0"/>
                <a:cs typeface="Times New Roman" pitchFamily="18" charset="0"/>
              </a:rPr>
              <a:t>Vẽ được sơ đồ sự trao đôi chất giữa cơ thể người và môi trường</a:t>
            </a:r>
            <a:endParaRPr lang="en-US" sz="1600" b="1" smtClean="0">
              <a:solidFill>
                <a:srgbClr val="FF0000"/>
              </a:solidFill>
              <a:latin typeface="Times New Roman" pitchFamily="18" charset="0"/>
              <a:cs typeface="Times New Roman" pitchFamily="18" charset="0"/>
            </a:endParaRPr>
          </a:p>
          <a:p>
            <a:r>
              <a:rPr lang="en-US" sz="1600" smtClean="0">
                <a:latin typeface="Times New Roman" pitchFamily="18" charset="0"/>
                <a:cs typeface="Times New Roman" pitchFamily="18" charset="0"/>
              </a:rPr>
              <a:t>. </a:t>
            </a:r>
            <a:endParaRPr lang="vi-VN" sz="1600">
              <a:latin typeface="Times New Roman" pitchFamily="18" charset="0"/>
              <a:cs typeface="Times New Roman" pitchFamily="18" charset="0"/>
            </a:endParaRPr>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645116"/>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943350"/>
            <a:ext cx="7010400" cy="627458"/>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044379" y="390850"/>
            <a:ext cx="279115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MỤC TIÊU</a:t>
            </a:r>
            <a:endParaRPr lang="en-US" sz="4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073" name="Rectangle 1"/>
          <p:cNvSpPr>
            <a:spLocks noChangeArrowheads="1"/>
          </p:cNvSpPr>
          <p:nvPr/>
        </p:nvSpPr>
        <p:spPr bwMode="auto">
          <a:xfrm>
            <a:off x="1331089" y="2811345"/>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1600" b="1" smtClean="0">
                <a:solidFill>
                  <a:srgbClr val="FF0000"/>
                </a:solidFill>
                <a:latin typeface="Times New Roman" pitchFamily="18" charset="0"/>
                <a:cs typeface="Times New Roman" pitchFamily="18" charset="0"/>
              </a:rPr>
              <a:t>PTNL hợp tác và năng lực tự chủ thể hiện </a:t>
            </a:r>
            <a:r>
              <a:rPr lang="en-US" sz="1600" b="1" smtClean="0">
                <a:solidFill>
                  <a:srgbClr val="FF0000"/>
                </a:solidFill>
                <a:latin typeface="Times New Roman" pitchFamily="18" charset="0"/>
                <a:cs typeface="Times New Roman" pitchFamily="18" charset="0"/>
              </a:rPr>
              <a:t>biết hợp tác, chia sẻ cùng bạn trong nhóm học tập .</a:t>
            </a:r>
            <a:endParaRPr lang="en-US" sz="1600" b="1">
              <a:solidFill>
                <a:srgbClr val="FF0000"/>
              </a:solidFill>
              <a:latin typeface="Times New Roman" pitchFamily="18" charset="0"/>
              <a:cs typeface="Times New Roman" pitchFamily="18" charset="0"/>
            </a:endParaRPr>
          </a:p>
        </p:txBody>
      </p:sp>
      <p:sp>
        <p:nvSpPr>
          <p:cNvPr id="3074" name="Rectangle 2"/>
          <p:cNvSpPr>
            <a:spLocks noChangeArrowheads="1"/>
          </p:cNvSpPr>
          <p:nvPr/>
        </p:nvSpPr>
        <p:spPr bwMode="auto">
          <a:xfrm>
            <a:off x="1447800" y="4023271"/>
            <a:ext cx="6248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000" b="1" smtClean="0">
                <a:solidFill>
                  <a:srgbClr val="FF0000"/>
                </a:solidFill>
                <a:latin typeface="Times New Roman" pitchFamily="18" charset="0"/>
                <a:cs typeface="Times New Roman" pitchFamily="18" charset="0"/>
              </a:rPr>
              <a:t>HS biết bảo vệ môi trường, yêu thiên nhiên.</a:t>
            </a:r>
            <a:endParaRPr lang="en-US" sz="2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54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Trong quá trình sống, cơ thể người lấy gì và thải ra những gì?</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10"/>
          <p:cNvPicPr>
            <a:picLocks noChangeAspect="1" noChangeArrowheads="1"/>
          </p:cNvPicPr>
          <p:nvPr/>
        </p:nvPicPr>
        <p:blipFill>
          <a:blip r:embed="rId3"/>
          <a:srcRect/>
          <a:stretch>
            <a:fillRect/>
          </a:stretch>
        </p:blipFill>
        <p:spPr bwMode="auto">
          <a:xfrm>
            <a:off x="4953000" y="590550"/>
            <a:ext cx="3657600" cy="3754220"/>
          </a:xfrm>
          <a:prstGeom prst="rect">
            <a:avLst/>
          </a:prstGeom>
          <a:noFill/>
          <a:ln w="9525">
            <a:noFill/>
            <a:miter lim="800000"/>
            <a:headEnd/>
            <a:tailEnd/>
          </a:ln>
        </p:spPr>
      </p:pic>
      <p:pic>
        <p:nvPicPr>
          <p:cNvPr id="228" name="Google Shape;228;p33"/>
          <p:cNvPicPr preferRelativeResize="0"/>
          <p:nvPr/>
        </p:nvPicPr>
        <p:blipFill>
          <a:blip r:embed="rId4">
            <a:alphaModFix amt="80000"/>
          </a:blip>
          <a:stretch>
            <a:fillRect/>
          </a:stretch>
        </p:blipFill>
        <p:spPr>
          <a:xfrm rot="15576390">
            <a:off x="3972305" y="2597705"/>
            <a:ext cx="1579416" cy="716443"/>
          </a:xfrm>
          <a:prstGeom prst="rect">
            <a:avLst/>
          </a:prstGeom>
          <a:noFill/>
          <a:ln>
            <a:noFill/>
          </a:ln>
        </p:spPr>
      </p:pic>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vi-VN"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 </a:t>
            </a:r>
            <a:r>
              <a:rPr kumimoji="0" lang="en-US"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Trong quá</a:t>
            </a:r>
            <a:r>
              <a:rPr kumimoji="0" lang="en-US" sz="2400" b="1" i="0" u="none" strike="noStrike" kern="0" cap="none" spc="0" normalizeH="0" noProof="0" smtClean="0">
                <a:ln>
                  <a:noFill/>
                </a:ln>
                <a:solidFill>
                  <a:schemeClr val="accent2"/>
                </a:solidFill>
                <a:effectLst/>
                <a:uLnTx/>
                <a:uFillTx/>
                <a:latin typeface="Times New Roman" pitchFamily="18" charset="0"/>
                <a:ea typeface="Concert One"/>
                <a:cs typeface="Times New Roman" pitchFamily="18" charset="0"/>
                <a:sym typeface="Concert One"/>
              </a:rPr>
              <a:t> trình sống của mình, cơ thể lấy vào những gì và thải ra môi trường những gì</a:t>
            </a:r>
            <a:r>
              <a:rPr kumimoji="0" lang="vi-VN"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a:t>
            </a:r>
            <a:endPar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Google Shape;221;p33"/>
          <p:cNvSpPr txBox="1">
            <a:spLocks/>
          </p:cNvSpPr>
          <p:nvPr/>
        </p:nvSpPr>
        <p:spPr>
          <a:xfrm>
            <a:off x="533400" y="22669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Con người cần có không khí, ánh sáng, thức ăn như rau, củ, quả, thịt, cá, trứng..</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Google Shape;221;p33"/>
          <p:cNvSpPr txBox="1">
            <a:spLocks/>
          </p:cNvSpPr>
          <p:nvPr/>
        </p:nvSpPr>
        <p:spPr>
          <a:xfrm>
            <a:off x="609600" y="34099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Con người</a:t>
            </a:r>
            <a:r>
              <a:rPr lang="en-US" sz="2400" b="1" smtClean="0">
                <a:solidFill>
                  <a:srgbClr val="FF0000"/>
                </a:solidFill>
                <a:latin typeface="Times New Roman" pitchFamily="18" charset="0"/>
                <a:ea typeface="Concert One"/>
                <a:cs typeface="Times New Roman" pitchFamily="18" charset="0"/>
                <a:sym typeface="Concert One"/>
              </a:rPr>
              <a:t> thải ra môi trường bên ngoài phân, nước tiểu, khí các bô ních,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587</Words>
  <Application>Microsoft Office PowerPoint</Application>
  <PresentationFormat>On-screen Show (16:9)</PresentationFormat>
  <Paragraphs>67</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Coming Soon</vt:lpstr>
      <vt:lpstr>Times New Roman</vt:lpstr>
      <vt:lpstr>Anonymous Pro</vt:lpstr>
      <vt:lpstr>Arial</vt:lpstr>
      <vt:lpstr>Concert One</vt:lpstr>
      <vt:lpstr>.VnTime</vt:lpstr>
      <vt:lpstr>Roboto Mono Regular</vt:lpstr>
      <vt:lpstr>Notebook Lesson by Slidesgo</vt:lpstr>
      <vt:lpstr>KHOA HỌC 4</vt:lpstr>
      <vt:lpstr>PowerPoint Presentation</vt:lpstr>
      <vt:lpstr>PowerPoint Presentation</vt:lpstr>
      <vt:lpstr>Câu hỏi:</vt:lpstr>
      <vt:lpstr>PowerPoint Presentation</vt:lpstr>
      <vt:lpstr>PowerPoint Presentation</vt:lpstr>
      <vt:lpstr>PowerPoint Presentation</vt:lpstr>
      <vt:lpstr>HOẠT ĐỘNG 1</vt:lpstr>
      <vt:lpstr>Quan sát tranh và trả lời câu hỏi:</vt:lpstr>
      <vt:lpstr>-&gt; Hằng ngày, cơ thể con người phải lấy từ môi trường thức ăn, nước uống, khí ô xi và thải ra ngoài môi trường phân, nước tiểu, khí các bô níc</vt:lpstr>
      <vt:lpstr>Đọc mục: Bạn cần biết và trả lời câu hỏi: Quá trình trao đổi chất là gì?</vt:lpstr>
      <vt:lpstr>Kết luận:  Trong quá trình sống, con người lấy thức ăn, nước, không khí từ môi trường và thải ra môi trường những chất thừa, cặn bã. Quá trình đó được gọi là quá trình trao đổi chất.</vt:lpstr>
      <vt:lpstr>HOẠT ĐỘNG 2</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Win8Pro</cp:lastModifiedBy>
  <cp:revision>27</cp:revision>
  <dcterms:modified xsi:type="dcterms:W3CDTF">2021-09-01T14:08:32Z</dcterms:modified>
</cp:coreProperties>
</file>