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59" r:id="rId3"/>
    <p:sldId id="260" r:id="rId4"/>
    <p:sldId id="258" r:id="rId5"/>
    <p:sldId id="288" r:id="rId6"/>
    <p:sldId id="269" r:id="rId7"/>
    <p:sldId id="270" r:id="rId8"/>
    <p:sldId id="273" r:id="rId9"/>
    <p:sldId id="276" r:id="rId10"/>
    <p:sldId id="278" r:id="rId11"/>
    <p:sldId id="279" r:id="rId12"/>
    <p:sldId id="281" r:id="rId13"/>
    <p:sldId id="283" r:id="rId14"/>
    <p:sldId id="285" r:id="rId15"/>
    <p:sldId id="286" r:id="rId16"/>
    <p:sldId id="289" r:id="rId1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-51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CBAA76-622E-4A81-929A-CA72690ECBEA}" type="datetimeFigureOut">
              <a:rPr lang="vi-VN" smtClean="0"/>
              <a:t>22/09/2021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B006B2-8E3D-40A9-8AAA-B53678BE6F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0846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A809CC-4130-46DE-A371-8DFCD9FA9C8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258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3DD03-EA71-41D1-83D7-EB912AF68CB6}" type="datetimeFigureOut">
              <a:rPr lang="vi-VN" smtClean="0"/>
              <a:t>22/09/2021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DCF83-B1A1-449A-AABC-EB764E8A90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94982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3DD03-EA71-41D1-83D7-EB912AF68CB6}" type="datetimeFigureOut">
              <a:rPr lang="vi-VN" smtClean="0"/>
              <a:t>22/09/2021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DCF83-B1A1-449A-AABC-EB764E8A90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50599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3DD03-EA71-41D1-83D7-EB912AF68CB6}" type="datetimeFigureOut">
              <a:rPr lang="vi-VN" smtClean="0"/>
              <a:t>22/09/2021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DCF83-B1A1-449A-AABC-EB764E8A90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9246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3DD03-EA71-41D1-83D7-EB912AF68CB6}" type="datetimeFigureOut">
              <a:rPr lang="vi-VN" smtClean="0"/>
              <a:t>22/09/2021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DCF83-B1A1-449A-AABC-EB764E8A90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13221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3DD03-EA71-41D1-83D7-EB912AF68CB6}" type="datetimeFigureOut">
              <a:rPr lang="vi-VN" smtClean="0"/>
              <a:t>22/09/2021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DCF83-B1A1-449A-AABC-EB764E8A90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7388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3DD03-EA71-41D1-83D7-EB912AF68CB6}" type="datetimeFigureOut">
              <a:rPr lang="vi-VN" smtClean="0"/>
              <a:t>22/09/2021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DCF83-B1A1-449A-AABC-EB764E8A90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24953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3DD03-EA71-41D1-83D7-EB912AF68CB6}" type="datetimeFigureOut">
              <a:rPr lang="vi-VN" smtClean="0"/>
              <a:t>22/09/2021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DCF83-B1A1-449A-AABC-EB764E8A90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7794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3DD03-EA71-41D1-83D7-EB912AF68CB6}" type="datetimeFigureOut">
              <a:rPr lang="vi-VN" smtClean="0"/>
              <a:t>22/09/2021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DCF83-B1A1-449A-AABC-EB764E8A90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21744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3DD03-EA71-41D1-83D7-EB912AF68CB6}" type="datetimeFigureOut">
              <a:rPr lang="vi-VN" smtClean="0"/>
              <a:t>22/09/2021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DCF83-B1A1-449A-AABC-EB764E8A90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1910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3DD03-EA71-41D1-83D7-EB912AF68CB6}" type="datetimeFigureOut">
              <a:rPr lang="vi-VN" smtClean="0"/>
              <a:t>22/09/2021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DCF83-B1A1-449A-AABC-EB764E8A90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1425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3DD03-EA71-41D1-83D7-EB912AF68CB6}" type="datetimeFigureOut">
              <a:rPr lang="vi-VN" smtClean="0"/>
              <a:t>22/09/2021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DCF83-B1A1-449A-AABC-EB764E8A90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7973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F3DD03-EA71-41D1-83D7-EB912AF68CB6}" type="datetimeFigureOut">
              <a:rPr lang="vi-VN" smtClean="0"/>
              <a:t>22/09/2021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EDCF83-B1A1-449A-AABC-EB764E8A90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8175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slide" Target="sl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63779" y="934316"/>
            <a:ext cx="68923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C00000"/>
                </a:solidFill>
              </a:rPr>
              <a:t>MÔN: ĐẠO </a:t>
            </a:r>
            <a:r>
              <a:rPr lang="en-US" sz="7200" b="1" dirty="0" smtClean="0">
                <a:solidFill>
                  <a:srgbClr val="C00000"/>
                </a:solidFill>
              </a:rPr>
              <a:t>ĐỨC</a:t>
            </a:r>
          </a:p>
          <a:p>
            <a:r>
              <a:rPr lang="en-US" sz="7200" b="1" dirty="0" smtClean="0">
                <a:solidFill>
                  <a:srgbClr val="C00000"/>
                </a:solidFill>
              </a:rPr>
              <a:t>           LỚP 4</a:t>
            </a:r>
            <a:endParaRPr lang="vi-VN" sz="7200" b="1" dirty="0">
              <a:solidFill>
                <a:srgbClr val="C00000"/>
              </a:solidFill>
            </a:endParaRPr>
          </a:p>
        </p:txBody>
      </p:sp>
      <p:pic>
        <p:nvPicPr>
          <p:cNvPr id="7" name="Picture 6" descr="http://thumbs.dreamstime.com/z/group-kids-having-fun-cartoon-3529748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01" b="17265"/>
          <a:stretch/>
        </p:blipFill>
        <p:spPr bwMode="auto">
          <a:xfrm>
            <a:off x="533400" y="3810000"/>
            <a:ext cx="10667999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83576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C 0.02292 0.00092 0.04206 0.00903 0.05208 0.02106 L 0.075 0.04907 C 0.08008 0.05509 0.08802 0.0581 0.09792 0.0581 C 0.11198 0.0581 0.12396 0.05 0.125 0.03796 C 0.12396 0.02801 0.11198 0.01898 0.09792 0.01898 C 0.08802 0.01898 0.08008 0.02292 0.075 0.02801 L 0.05208 0.05602 C 0.04206 0.06805 0.02292 0.07592 0 0.07708 C -0.02292 0.07592 -0.04206 0.06805 -0.05208 0.05602 L -0.075 0.02801 C -0.08008 0.02292 -0.08802 0.01898 -0.09792 0.01898 C -0.11198 0.01898 -0.12396 0.02801 -0.125 0.03796 C -0.12396 0.05 -0.11198 0.0581 -0.09792 0.0581 C -0.08802 0.0581 -0.08008 0.05509 -0.075 0.04907 L -0.05208 0.02106 C -0.04206 0.00903 -0.02292 0.00092 0 1.11111E-6 Z " pathEditMode="relative" rAng="0" ptsTypes="AAAAAAAAA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6" t="-2338" r="9675" b="4676"/>
          <a:stretch/>
        </p:blipFill>
        <p:spPr>
          <a:xfrm>
            <a:off x="0" y="1409074"/>
            <a:ext cx="3095287" cy="28776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2878111" y="0"/>
            <a:ext cx="9488774" cy="682740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79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Nhà bạn Vinh nghèo, bố bạn bị ốm, bạn luôn cố gắng học tập để đạt học sinh giỏi.</a:t>
            </a:r>
            <a:endParaRPr lang="vi-VN" sz="79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" name="Oval 3"/>
          <p:cNvSpPr/>
          <p:nvPr/>
        </p:nvSpPr>
        <p:spPr>
          <a:xfrm>
            <a:off x="709730" y="5214735"/>
            <a:ext cx="1258218" cy="126778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7200" b="1" dirty="0" smtClean="0">
                <a:solidFill>
                  <a:schemeClr val="tx1"/>
                </a:solidFill>
              </a:rPr>
              <a:t>0</a:t>
            </a:r>
            <a:endParaRPr lang="en-US" sz="7200" b="1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709730" y="5228156"/>
            <a:ext cx="1258218" cy="126778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" name="Oval 5"/>
          <p:cNvSpPr/>
          <p:nvPr/>
        </p:nvSpPr>
        <p:spPr>
          <a:xfrm>
            <a:off x="709730" y="5236357"/>
            <a:ext cx="1258218" cy="126778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7200" b="1" dirty="0" smtClean="0">
                <a:solidFill>
                  <a:schemeClr val="tx1"/>
                </a:solidFill>
              </a:rPr>
              <a:t>2</a:t>
            </a:r>
            <a:endParaRPr lang="en-US" sz="7200" b="1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709730" y="5228208"/>
            <a:ext cx="1258218" cy="126778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7200" b="1" dirty="0" smtClean="0">
                <a:solidFill>
                  <a:schemeClr val="tx1"/>
                </a:solidFill>
              </a:rPr>
              <a:t>3</a:t>
            </a:r>
            <a:endParaRPr lang="en-US" sz="7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165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08638" y="1056068"/>
            <a:ext cx="9793715" cy="45970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Loan hôm nay không đi học vì trời mưa rét.</a:t>
            </a:r>
            <a:endParaRPr lang="vi-VN" sz="8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709730" y="5214735"/>
            <a:ext cx="1258218" cy="126778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7200" b="1" dirty="0" smtClean="0">
                <a:solidFill>
                  <a:schemeClr val="tx1"/>
                </a:solidFill>
              </a:rPr>
              <a:t>0</a:t>
            </a:r>
            <a:endParaRPr lang="en-US" sz="7200" b="1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709730" y="5228156"/>
            <a:ext cx="1258218" cy="126778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" name="Oval 5"/>
          <p:cNvSpPr/>
          <p:nvPr/>
        </p:nvSpPr>
        <p:spPr>
          <a:xfrm>
            <a:off x="709730" y="5236357"/>
            <a:ext cx="1258218" cy="126778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7200" b="1" dirty="0" smtClean="0">
                <a:solidFill>
                  <a:schemeClr val="tx1"/>
                </a:solidFill>
              </a:rPr>
              <a:t>2</a:t>
            </a:r>
            <a:endParaRPr lang="en-US" sz="7200" b="1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709730" y="5228208"/>
            <a:ext cx="1258218" cy="126778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7200" b="1" dirty="0" smtClean="0">
                <a:solidFill>
                  <a:schemeClr val="tx1"/>
                </a:solidFill>
              </a:rPr>
              <a:t>3</a:t>
            </a:r>
            <a:endParaRPr lang="en-US" sz="7200" b="1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761" y="1855861"/>
            <a:ext cx="3181862" cy="3084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406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81862" y="864625"/>
            <a:ext cx="8864184" cy="45970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 học bài xong, Thủy đã đi ngủ.</a:t>
            </a:r>
            <a:endParaRPr lang="vi-VN" sz="8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709730" y="5214735"/>
            <a:ext cx="1258218" cy="126778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7200" b="1" dirty="0" smtClean="0">
                <a:solidFill>
                  <a:schemeClr val="tx1"/>
                </a:solidFill>
              </a:rPr>
              <a:t>0</a:t>
            </a:r>
            <a:endParaRPr lang="en-US" sz="7200" b="1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709730" y="5228156"/>
            <a:ext cx="1258218" cy="126778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" name="Oval 5"/>
          <p:cNvSpPr/>
          <p:nvPr/>
        </p:nvSpPr>
        <p:spPr>
          <a:xfrm>
            <a:off x="709730" y="5236357"/>
            <a:ext cx="1258218" cy="126778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7200" b="1" dirty="0" smtClean="0">
                <a:solidFill>
                  <a:schemeClr val="tx1"/>
                </a:solidFill>
              </a:rPr>
              <a:t>2</a:t>
            </a:r>
            <a:endParaRPr lang="en-US" sz="7200" b="1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709730" y="5228208"/>
            <a:ext cx="1258218" cy="126778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7200" b="1" dirty="0" smtClean="0">
                <a:solidFill>
                  <a:schemeClr val="tx1"/>
                </a:solidFill>
              </a:rPr>
              <a:t>3</a:t>
            </a:r>
            <a:endParaRPr lang="en-US" sz="7200" b="1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5076"/>
            <a:ext cx="3181862" cy="3084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996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53062" y="281673"/>
            <a:ext cx="9238938" cy="555045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dù khó đến mấy, Minh vẫn cố gắng suy nghĩ bằng được.</a:t>
            </a:r>
            <a:endParaRPr lang="vi-VN" sz="8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709730" y="5214735"/>
            <a:ext cx="1258218" cy="126778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7200" b="1" dirty="0" smtClean="0">
                <a:solidFill>
                  <a:schemeClr val="tx1"/>
                </a:solidFill>
              </a:rPr>
              <a:t>0</a:t>
            </a:r>
            <a:endParaRPr lang="en-US" sz="7200" b="1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709730" y="5228156"/>
            <a:ext cx="1258218" cy="126778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" name="Oval 5"/>
          <p:cNvSpPr/>
          <p:nvPr/>
        </p:nvSpPr>
        <p:spPr>
          <a:xfrm>
            <a:off x="709730" y="5236357"/>
            <a:ext cx="1258218" cy="126778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7200" b="1" dirty="0" smtClean="0">
                <a:solidFill>
                  <a:schemeClr val="tx1"/>
                </a:solidFill>
              </a:rPr>
              <a:t>2</a:t>
            </a:r>
            <a:endParaRPr lang="en-US" sz="7200" b="1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709730" y="5228208"/>
            <a:ext cx="1258218" cy="126778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7200" b="1" dirty="0" smtClean="0">
                <a:solidFill>
                  <a:schemeClr val="tx1"/>
                </a:solidFill>
              </a:rPr>
              <a:t>3</a:t>
            </a:r>
            <a:endParaRPr lang="en-US" sz="7200" b="1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6794"/>
            <a:ext cx="2788170" cy="2702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487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thumbs.dreamstime.com/z/easter-eggs-border-843435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0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338920" y="1259175"/>
            <a:ext cx="12869839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TẤM GƯƠNG SÁNG</a:t>
            </a:r>
            <a:endParaRPr lang="vi-VN" sz="13800" b="1" dirty="0">
              <a:solidFill>
                <a:srgbClr val="C0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59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HM] Rơi lệ nhìn trẻ bơi qua sông đi học Quảng Bìn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52919" y="394447"/>
            <a:ext cx="8677834" cy="558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67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thumbs.dreamstime.com/z/easter-eggs-border-843435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0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64765" y="885688"/>
            <a:ext cx="1006246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Vận</a:t>
            </a:r>
            <a:r>
              <a:rPr lang="en-US" sz="13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3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dụng</a:t>
            </a:r>
            <a:endParaRPr lang="vi-VN" sz="13800" b="1" dirty="0">
              <a:solidFill>
                <a:srgbClr val="C0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7187" y="3202537"/>
            <a:ext cx="100624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đã</a:t>
            </a:r>
            <a:r>
              <a:rPr 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vận</a:t>
            </a:r>
            <a:r>
              <a:rPr 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dụngđược</a:t>
            </a:r>
            <a:r>
              <a:rPr 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điều</a:t>
            </a:r>
            <a:r>
              <a:rPr 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vào</a:t>
            </a:r>
            <a:r>
              <a:rPr 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cuộc</a:t>
            </a:r>
            <a:r>
              <a:rPr 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sống</a:t>
            </a:r>
            <a:r>
              <a:rPr 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qua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ngày</a:t>
            </a:r>
            <a:r>
              <a:rPr 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hôm</a:t>
            </a:r>
            <a:r>
              <a:rPr 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nay</a:t>
            </a:r>
            <a:endParaRPr lang="vi-VN" sz="4800" b="1" dirty="0">
              <a:solidFill>
                <a:srgbClr val="C0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90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thumbs.dreamstime.com/z/easter-eggs-border-843435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0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91289" y="1785028"/>
            <a:ext cx="74094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KHỞI ĐỘNG</a:t>
            </a:r>
            <a:endParaRPr lang="vi-VN" sz="8000" b="1" dirty="0">
              <a:solidFill>
                <a:srgbClr val="C0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54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59012" y="255917"/>
            <a:ext cx="9146924" cy="78319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nào là vượt khó trong học tập ?</a:t>
            </a:r>
            <a:endParaRPr lang="vi-VN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16" descr="https://barryislandps.files.wordpress.com/2014/02/pt_meeting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77" y="3910226"/>
            <a:ext cx="2967318" cy="2846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57577" y="1262131"/>
            <a:ext cx="11359167" cy="119773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32854" y="2793449"/>
            <a:ext cx="9347529" cy="78319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 khó trong học tập giúp ta điều gì ?</a:t>
            </a:r>
            <a:endParaRPr lang="vi-VN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134118" y="3910226"/>
            <a:ext cx="6903075" cy="184463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91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46028" y="950609"/>
            <a:ext cx="6002311" cy="1423459"/>
          </a:xfrm>
          <a:prstGeom prst="rect">
            <a:avLst/>
          </a:prstGeom>
          <a:noFill/>
        </p:spPr>
        <p:txBody>
          <a:bodyPr wrap="square" lIns="68573" tIns="34286" rIns="68573" bIns="34286" rtlCol="0">
            <a:spAutoFit/>
          </a:bodyPr>
          <a:lstStyle/>
          <a:p>
            <a:r>
              <a:rPr lang="en-US" sz="8800" b="1" dirty="0" err="1">
                <a:solidFill>
                  <a:schemeClr val="bg1"/>
                </a:solidFill>
                <a:latin typeface="Times New Roman" panose="02020603050405020304" pitchFamily="18" charset="0"/>
                <a:ea typeface="HP001 5Ha" panose="020B0603050302020204" pitchFamily="34" charset="-127"/>
                <a:cs typeface="Times New Roman" panose="02020603050405020304" pitchFamily="18" charset="0"/>
              </a:rPr>
              <a:t>Đạo</a:t>
            </a:r>
            <a:r>
              <a:rPr lang="en-US" sz="8800" b="1" dirty="0">
                <a:solidFill>
                  <a:schemeClr val="bg1"/>
                </a:solidFill>
                <a:latin typeface="Times New Roman" panose="02020603050405020304" pitchFamily="18" charset="0"/>
                <a:ea typeface="HP001 5Ha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latin typeface="Times New Roman" panose="02020603050405020304" pitchFamily="18" charset="0"/>
                <a:ea typeface="HP001 5Ha" panose="020B0603050302020204" pitchFamily="34" charset="-127"/>
                <a:cs typeface="Times New Roman" panose="02020603050405020304" pitchFamily="18" charset="0"/>
              </a:rPr>
              <a:t>đức</a:t>
            </a:r>
            <a:endParaRPr lang="en-US" sz="8800" b="1" dirty="0">
              <a:solidFill>
                <a:schemeClr val="bg1"/>
              </a:solidFill>
              <a:latin typeface="Times New Roman" panose="02020603050405020304" pitchFamily="18" charset="0"/>
              <a:ea typeface="HP001 5Ha" panose="020B06030503020202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784573"/>
            <a:ext cx="11977141" cy="2808453"/>
          </a:xfrm>
          <a:prstGeom prst="rect">
            <a:avLst/>
          </a:prstGeom>
          <a:noFill/>
        </p:spPr>
        <p:txBody>
          <a:bodyPr wrap="square" lIns="68573" tIns="34286" rIns="68573" bIns="34286" rtlCol="0">
            <a:spAutoFit/>
          </a:bodyPr>
          <a:lstStyle/>
          <a:p>
            <a:pPr algn="ctr"/>
            <a:r>
              <a:rPr lang="vi-VN" sz="8900" b="1" dirty="0">
                <a:solidFill>
                  <a:srgbClr val="FFFF66"/>
                </a:solidFill>
                <a:latin typeface="Times New Roman" panose="02020603050405020304" pitchFamily="18" charset="0"/>
                <a:ea typeface="HP001 5Ha" panose="020B0603050302020204" pitchFamily="34" charset="-127"/>
                <a:cs typeface="Times New Roman" panose="02020603050405020304" pitchFamily="18" charset="0"/>
              </a:rPr>
              <a:t>Vượt khó trong học tập (Tiết </a:t>
            </a:r>
            <a:r>
              <a:rPr lang="vi-VN" sz="8900" b="1" dirty="0" smtClean="0">
                <a:solidFill>
                  <a:srgbClr val="FFFF66"/>
                </a:solidFill>
                <a:latin typeface="Times New Roman" panose="02020603050405020304" pitchFamily="18" charset="0"/>
                <a:ea typeface="HP001 5Ha" panose="020B0603050302020204" pitchFamily="34" charset="-127"/>
                <a:cs typeface="Times New Roman" panose="02020603050405020304" pitchFamily="18" charset="0"/>
              </a:rPr>
              <a:t>2)</a:t>
            </a:r>
            <a:endParaRPr lang="vi-VN" sz="8900" b="1" dirty="0">
              <a:solidFill>
                <a:srgbClr val="FFFF66"/>
              </a:solidFill>
              <a:latin typeface="Times New Roman" panose="02020603050405020304" pitchFamily="18" charset="0"/>
              <a:ea typeface="HP001 5Ha" panose="020B0603050302020204" pitchFamily="34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200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2" y="0"/>
            <a:ext cx="11949954" cy="6759388"/>
          </a:xfrm>
          <a:prstGeom prst="rect">
            <a:avLst/>
          </a:prstGeom>
        </p:spPr>
      </p:pic>
      <p:sp>
        <p:nvSpPr>
          <p:cNvPr id="6" name="Text Box 15"/>
          <p:cNvSpPr txBox="1">
            <a:spLocks noChangeArrowheads="1"/>
          </p:cNvSpPr>
          <p:nvPr/>
        </p:nvSpPr>
        <p:spPr bwMode="black">
          <a:xfrm>
            <a:off x="1011428" y="1531841"/>
            <a:ext cx="10420528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v"/>
            </a:pP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Biết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xử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lí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các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tình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huống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trong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thực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tế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theo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hướng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tích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cực</a:t>
            </a:r>
            <a:endParaRPr lang="vi-VN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v"/>
            </a:pP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Giáo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dục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học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sinh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ý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thức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vượt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khó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vươn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lên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trong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học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tập</a:t>
            </a:r>
            <a:endParaRPr lang="vi-VN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v"/>
            </a:pP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Yêu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mến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và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noi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theo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những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tấm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gương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học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sinh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nghèo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vượt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khó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11438" y="885510"/>
            <a:ext cx="6273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 CẦU CẦN ĐẠT</a:t>
            </a:r>
            <a:endParaRPr lang="vi-VN" sz="3600" b="1" dirty="0">
              <a:solidFill>
                <a:srgbClr val="C0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722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08709" y="1774330"/>
            <a:ext cx="87745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HOẠT ĐỘNG 1(BT2)</a:t>
            </a:r>
          </a:p>
          <a:p>
            <a:pPr algn="ctr"/>
            <a:r>
              <a:rPr lang="en-US" sz="6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XỬ LÍ TÌNH HUỐNG</a:t>
            </a:r>
            <a:endParaRPr lang="vi-VN" sz="6000" b="1" dirty="0">
              <a:solidFill>
                <a:srgbClr val="C0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903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hlinkClick r:id="rId4" action="ppaction://hlinksldjump"/>
          </p:cNvPr>
          <p:cNvSpPr/>
          <p:nvPr/>
        </p:nvSpPr>
        <p:spPr>
          <a:xfrm>
            <a:off x="274638" y="123825"/>
            <a:ext cx="5534025" cy="326866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just" eaLnBrk="1" hangingPunct="1">
              <a:defRPr/>
            </a:pPr>
            <a:r>
              <a:rPr lang="vi-VN" sz="2800" dirty="0">
                <a:solidFill>
                  <a:schemeClr val="tx1"/>
                </a:solidFill>
              </a:rPr>
              <a:t>    </a:t>
            </a:r>
          </a:p>
          <a:p>
            <a:pPr algn="just" eaLnBrk="1" hangingPunct="1">
              <a:defRPr/>
            </a:pPr>
            <a:r>
              <a:rPr lang="vi-VN" sz="2800">
                <a:solidFill>
                  <a:schemeClr val="tx1"/>
                </a:solidFill>
              </a:rPr>
              <a:t> 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6700" y="3480701"/>
            <a:ext cx="5541963" cy="33138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just" eaLnBrk="1" hangingPunct="1">
              <a:defRPr/>
            </a:pPr>
            <a:endParaRPr lang="vi-VN" sz="3600" dirty="0">
              <a:solidFill>
                <a:schemeClr val="tx1"/>
              </a:solidFill>
            </a:endParaRPr>
          </a:p>
          <a:p>
            <a:pPr algn="just" eaLnBrk="1" hangingPunct="1">
              <a:defRPr/>
            </a:pP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383338" y="142875"/>
            <a:ext cx="5486400" cy="32766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eaLnBrk="1" hangingPunct="1">
              <a:defRPr/>
            </a:pPr>
            <a:endParaRPr lang="en-US" sz="4000" dirty="0">
              <a:solidFill>
                <a:schemeClr val="tx1"/>
              </a:solidFill>
            </a:endParaRPr>
          </a:p>
          <a:p>
            <a:pPr eaLnBrk="1" hangingPunct="1">
              <a:defRPr/>
            </a:pPr>
            <a:endParaRPr lang="en-US" sz="4000" dirty="0">
              <a:solidFill>
                <a:schemeClr val="tx1"/>
              </a:solidFill>
            </a:endParaRPr>
          </a:p>
          <a:p>
            <a:pPr eaLnBrk="1" hangingPunct="1">
              <a:defRPr/>
            </a:pPr>
            <a:endParaRPr lang="en-US" sz="40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383338" y="3484563"/>
            <a:ext cx="5486400" cy="32766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just" eaLnBrk="1" hangingPunct="1">
              <a:defRPr/>
            </a:pP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defRPr/>
            </a:pP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defRPr/>
            </a:pP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521325" y="3044825"/>
            <a:ext cx="1146175" cy="1111250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13" name="Oval 12"/>
          <p:cNvSpPr/>
          <p:nvPr/>
        </p:nvSpPr>
        <p:spPr>
          <a:xfrm>
            <a:off x="5519738" y="3036888"/>
            <a:ext cx="1146175" cy="1112837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5519738" y="3036888"/>
            <a:ext cx="1146175" cy="1112837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5" name="Oval 14"/>
          <p:cNvSpPr/>
          <p:nvPr/>
        </p:nvSpPr>
        <p:spPr>
          <a:xfrm>
            <a:off x="5514975" y="3041650"/>
            <a:ext cx="1146175" cy="1111250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6" name="Oval 15"/>
          <p:cNvSpPr/>
          <p:nvPr/>
        </p:nvSpPr>
        <p:spPr>
          <a:xfrm>
            <a:off x="5519738" y="3036888"/>
            <a:ext cx="1146175" cy="1112837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7" name="Oval 16"/>
          <p:cNvSpPr/>
          <p:nvPr/>
        </p:nvSpPr>
        <p:spPr>
          <a:xfrm>
            <a:off x="5519738" y="3041650"/>
            <a:ext cx="1146175" cy="1111250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8" name="Oval 17"/>
          <p:cNvSpPr/>
          <p:nvPr/>
        </p:nvSpPr>
        <p:spPr>
          <a:xfrm>
            <a:off x="5519738" y="3041650"/>
            <a:ext cx="1146175" cy="1111250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9" name="Oval 18"/>
          <p:cNvSpPr/>
          <p:nvPr/>
        </p:nvSpPr>
        <p:spPr>
          <a:xfrm>
            <a:off x="5519738" y="3036888"/>
            <a:ext cx="1146175" cy="1112837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0" name="Oval 19"/>
          <p:cNvSpPr/>
          <p:nvPr/>
        </p:nvSpPr>
        <p:spPr>
          <a:xfrm>
            <a:off x="5519738" y="3036888"/>
            <a:ext cx="1146175" cy="1112837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1" name="Oval 20"/>
          <p:cNvSpPr/>
          <p:nvPr/>
        </p:nvSpPr>
        <p:spPr>
          <a:xfrm>
            <a:off x="5519738" y="3036888"/>
            <a:ext cx="1146175" cy="1112837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2" name="Oval 21"/>
          <p:cNvSpPr/>
          <p:nvPr/>
        </p:nvSpPr>
        <p:spPr>
          <a:xfrm>
            <a:off x="5519738" y="3036888"/>
            <a:ext cx="1146175" cy="1112837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23" name="Oval 22"/>
          <p:cNvSpPr/>
          <p:nvPr/>
        </p:nvSpPr>
        <p:spPr>
          <a:xfrm>
            <a:off x="5519738" y="3036888"/>
            <a:ext cx="1146175" cy="1112837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11</a:t>
            </a:r>
          </a:p>
        </p:txBody>
      </p:sp>
      <p:sp>
        <p:nvSpPr>
          <p:cNvPr id="24" name="Oval 23"/>
          <p:cNvSpPr/>
          <p:nvPr/>
        </p:nvSpPr>
        <p:spPr>
          <a:xfrm>
            <a:off x="5514975" y="3041650"/>
            <a:ext cx="1146175" cy="1111250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25" name="Oval 24"/>
          <p:cNvSpPr/>
          <p:nvPr/>
        </p:nvSpPr>
        <p:spPr>
          <a:xfrm>
            <a:off x="5519738" y="3036888"/>
            <a:ext cx="1146175" cy="1112837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13</a:t>
            </a:r>
          </a:p>
        </p:txBody>
      </p:sp>
      <p:sp>
        <p:nvSpPr>
          <p:cNvPr id="26" name="Oval 25"/>
          <p:cNvSpPr/>
          <p:nvPr/>
        </p:nvSpPr>
        <p:spPr>
          <a:xfrm>
            <a:off x="5519738" y="3041650"/>
            <a:ext cx="1146175" cy="1111250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14</a:t>
            </a:r>
          </a:p>
        </p:txBody>
      </p:sp>
      <p:sp>
        <p:nvSpPr>
          <p:cNvPr id="27" name="Oval 26"/>
          <p:cNvSpPr/>
          <p:nvPr/>
        </p:nvSpPr>
        <p:spPr>
          <a:xfrm>
            <a:off x="5514975" y="3041650"/>
            <a:ext cx="1146175" cy="1111250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28" name="Oval 27"/>
          <p:cNvSpPr/>
          <p:nvPr/>
        </p:nvSpPr>
        <p:spPr>
          <a:xfrm>
            <a:off x="5514975" y="3041650"/>
            <a:ext cx="1146175" cy="1111250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16</a:t>
            </a:r>
          </a:p>
        </p:txBody>
      </p:sp>
      <p:sp>
        <p:nvSpPr>
          <p:cNvPr id="29" name="Oval 28"/>
          <p:cNvSpPr/>
          <p:nvPr/>
        </p:nvSpPr>
        <p:spPr>
          <a:xfrm>
            <a:off x="5514975" y="3036888"/>
            <a:ext cx="1146175" cy="1112837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17</a:t>
            </a:r>
          </a:p>
        </p:txBody>
      </p:sp>
      <p:sp>
        <p:nvSpPr>
          <p:cNvPr id="30" name="Oval 29"/>
          <p:cNvSpPr/>
          <p:nvPr/>
        </p:nvSpPr>
        <p:spPr>
          <a:xfrm>
            <a:off x="5514975" y="3041650"/>
            <a:ext cx="1146175" cy="1111250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18</a:t>
            </a:r>
          </a:p>
        </p:txBody>
      </p:sp>
      <p:sp>
        <p:nvSpPr>
          <p:cNvPr id="31" name="Oval 30"/>
          <p:cNvSpPr/>
          <p:nvPr/>
        </p:nvSpPr>
        <p:spPr>
          <a:xfrm>
            <a:off x="5514975" y="3041650"/>
            <a:ext cx="1146175" cy="1111250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19</a:t>
            </a:r>
          </a:p>
        </p:txBody>
      </p:sp>
      <p:sp>
        <p:nvSpPr>
          <p:cNvPr id="32" name="Oval 31"/>
          <p:cNvSpPr/>
          <p:nvPr/>
        </p:nvSpPr>
        <p:spPr>
          <a:xfrm>
            <a:off x="5514975" y="3041650"/>
            <a:ext cx="1146175" cy="1111250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20</a:t>
            </a:r>
          </a:p>
        </p:txBody>
      </p:sp>
      <p:sp>
        <p:nvSpPr>
          <p:cNvPr id="33" name="Oval 32"/>
          <p:cNvSpPr/>
          <p:nvPr/>
        </p:nvSpPr>
        <p:spPr>
          <a:xfrm>
            <a:off x="5514975" y="3036888"/>
            <a:ext cx="1146175" cy="1112837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21</a:t>
            </a:r>
          </a:p>
        </p:txBody>
      </p:sp>
      <p:sp>
        <p:nvSpPr>
          <p:cNvPr id="34" name="Oval 33"/>
          <p:cNvSpPr/>
          <p:nvPr/>
        </p:nvSpPr>
        <p:spPr>
          <a:xfrm>
            <a:off x="5519738" y="3041650"/>
            <a:ext cx="1146175" cy="1111250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22</a:t>
            </a:r>
          </a:p>
        </p:txBody>
      </p:sp>
      <p:sp>
        <p:nvSpPr>
          <p:cNvPr id="35" name="Oval 34"/>
          <p:cNvSpPr/>
          <p:nvPr/>
        </p:nvSpPr>
        <p:spPr>
          <a:xfrm>
            <a:off x="5514975" y="3041650"/>
            <a:ext cx="1146175" cy="1111250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23</a:t>
            </a:r>
          </a:p>
        </p:txBody>
      </p:sp>
      <p:sp>
        <p:nvSpPr>
          <p:cNvPr id="36" name="Oval 35"/>
          <p:cNvSpPr/>
          <p:nvPr/>
        </p:nvSpPr>
        <p:spPr>
          <a:xfrm>
            <a:off x="5514975" y="3041650"/>
            <a:ext cx="1146175" cy="1111250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24</a:t>
            </a:r>
          </a:p>
        </p:txBody>
      </p:sp>
      <p:sp>
        <p:nvSpPr>
          <p:cNvPr id="37" name="Oval 36"/>
          <p:cNvSpPr/>
          <p:nvPr/>
        </p:nvSpPr>
        <p:spPr>
          <a:xfrm>
            <a:off x="5514975" y="3036888"/>
            <a:ext cx="1146175" cy="1112837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25</a:t>
            </a:r>
          </a:p>
        </p:txBody>
      </p:sp>
      <p:sp>
        <p:nvSpPr>
          <p:cNvPr id="38" name="Oval 37"/>
          <p:cNvSpPr/>
          <p:nvPr/>
        </p:nvSpPr>
        <p:spPr>
          <a:xfrm>
            <a:off x="5519738" y="3036888"/>
            <a:ext cx="1146175" cy="1112837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26</a:t>
            </a:r>
          </a:p>
        </p:txBody>
      </p:sp>
      <p:sp>
        <p:nvSpPr>
          <p:cNvPr id="39" name="Oval 38"/>
          <p:cNvSpPr/>
          <p:nvPr/>
        </p:nvSpPr>
        <p:spPr>
          <a:xfrm>
            <a:off x="5514975" y="3041650"/>
            <a:ext cx="1146175" cy="1111250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27</a:t>
            </a:r>
          </a:p>
        </p:txBody>
      </p:sp>
      <p:sp>
        <p:nvSpPr>
          <p:cNvPr id="40" name="Oval 39"/>
          <p:cNvSpPr/>
          <p:nvPr/>
        </p:nvSpPr>
        <p:spPr>
          <a:xfrm>
            <a:off x="5514975" y="3036888"/>
            <a:ext cx="1146175" cy="1112837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28</a:t>
            </a:r>
          </a:p>
        </p:txBody>
      </p:sp>
      <p:sp>
        <p:nvSpPr>
          <p:cNvPr id="41" name="Oval 40"/>
          <p:cNvSpPr/>
          <p:nvPr/>
        </p:nvSpPr>
        <p:spPr>
          <a:xfrm>
            <a:off x="5519738" y="3041650"/>
            <a:ext cx="1146175" cy="1111250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29</a:t>
            </a:r>
          </a:p>
        </p:txBody>
      </p:sp>
      <p:sp>
        <p:nvSpPr>
          <p:cNvPr id="42" name="Oval 41"/>
          <p:cNvSpPr/>
          <p:nvPr/>
        </p:nvSpPr>
        <p:spPr>
          <a:xfrm>
            <a:off x="5514975" y="3036888"/>
            <a:ext cx="1146175" cy="1112837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30</a:t>
            </a:r>
          </a:p>
        </p:txBody>
      </p:sp>
      <p:sp>
        <p:nvSpPr>
          <p:cNvPr id="43" name="Oval 42"/>
          <p:cNvSpPr/>
          <p:nvPr/>
        </p:nvSpPr>
        <p:spPr>
          <a:xfrm>
            <a:off x="5519738" y="3041650"/>
            <a:ext cx="1146175" cy="1111250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31</a:t>
            </a:r>
          </a:p>
        </p:txBody>
      </p:sp>
      <p:sp>
        <p:nvSpPr>
          <p:cNvPr id="44" name="Oval 43"/>
          <p:cNvSpPr/>
          <p:nvPr/>
        </p:nvSpPr>
        <p:spPr>
          <a:xfrm>
            <a:off x="5519738" y="3036888"/>
            <a:ext cx="1146175" cy="1112837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32</a:t>
            </a:r>
          </a:p>
        </p:txBody>
      </p:sp>
      <p:sp>
        <p:nvSpPr>
          <p:cNvPr id="45" name="Oval 44"/>
          <p:cNvSpPr/>
          <p:nvPr/>
        </p:nvSpPr>
        <p:spPr>
          <a:xfrm>
            <a:off x="5519738" y="3036888"/>
            <a:ext cx="1146175" cy="1112837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33</a:t>
            </a:r>
          </a:p>
        </p:txBody>
      </p:sp>
      <p:sp>
        <p:nvSpPr>
          <p:cNvPr id="46" name="Oval 45"/>
          <p:cNvSpPr/>
          <p:nvPr/>
        </p:nvSpPr>
        <p:spPr>
          <a:xfrm>
            <a:off x="5519738" y="3036888"/>
            <a:ext cx="1146175" cy="1112837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34</a:t>
            </a:r>
          </a:p>
        </p:txBody>
      </p:sp>
      <p:sp>
        <p:nvSpPr>
          <p:cNvPr id="47" name="Oval 46"/>
          <p:cNvSpPr/>
          <p:nvPr/>
        </p:nvSpPr>
        <p:spPr>
          <a:xfrm>
            <a:off x="5514975" y="3036888"/>
            <a:ext cx="1146175" cy="1112837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35</a:t>
            </a:r>
          </a:p>
        </p:txBody>
      </p:sp>
      <p:sp>
        <p:nvSpPr>
          <p:cNvPr id="48" name="Oval 47"/>
          <p:cNvSpPr/>
          <p:nvPr/>
        </p:nvSpPr>
        <p:spPr>
          <a:xfrm>
            <a:off x="5514975" y="3036888"/>
            <a:ext cx="1146175" cy="1112837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36</a:t>
            </a:r>
          </a:p>
        </p:txBody>
      </p:sp>
      <p:sp>
        <p:nvSpPr>
          <p:cNvPr id="49" name="Oval 48"/>
          <p:cNvSpPr/>
          <p:nvPr/>
        </p:nvSpPr>
        <p:spPr>
          <a:xfrm>
            <a:off x="5519738" y="3036888"/>
            <a:ext cx="1146175" cy="1112837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37</a:t>
            </a:r>
          </a:p>
        </p:txBody>
      </p:sp>
      <p:sp>
        <p:nvSpPr>
          <p:cNvPr id="50" name="Oval 49"/>
          <p:cNvSpPr/>
          <p:nvPr/>
        </p:nvSpPr>
        <p:spPr>
          <a:xfrm>
            <a:off x="5519738" y="3036888"/>
            <a:ext cx="1146175" cy="1112837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38</a:t>
            </a:r>
          </a:p>
        </p:txBody>
      </p:sp>
      <p:sp>
        <p:nvSpPr>
          <p:cNvPr id="51" name="Oval 50"/>
          <p:cNvSpPr/>
          <p:nvPr/>
        </p:nvSpPr>
        <p:spPr>
          <a:xfrm>
            <a:off x="5519738" y="3036888"/>
            <a:ext cx="1146175" cy="1112837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39</a:t>
            </a:r>
          </a:p>
        </p:txBody>
      </p:sp>
      <p:sp>
        <p:nvSpPr>
          <p:cNvPr id="52" name="Oval 51"/>
          <p:cNvSpPr/>
          <p:nvPr/>
        </p:nvSpPr>
        <p:spPr>
          <a:xfrm>
            <a:off x="5514975" y="3036888"/>
            <a:ext cx="1146175" cy="1112837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40</a:t>
            </a:r>
          </a:p>
        </p:txBody>
      </p:sp>
      <p:sp>
        <p:nvSpPr>
          <p:cNvPr id="53" name="Oval 52"/>
          <p:cNvSpPr/>
          <p:nvPr/>
        </p:nvSpPr>
        <p:spPr>
          <a:xfrm>
            <a:off x="5519738" y="3036888"/>
            <a:ext cx="1146175" cy="1112837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41</a:t>
            </a:r>
          </a:p>
        </p:txBody>
      </p:sp>
      <p:sp>
        <p:nvSpPr>
          <p:cNvPr id="54" name="Oval 53"/>
          <p:cNvSpPr/>
          <p:nvPr/>
        </p:nvSpPr>
        <p:spPr>
          <a:xfrm>
            <a:off x="5519738" y="3036888"/>
            <a:ext cx="1146175" cy="1112837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42</a:t>
            </a:r>
          </a:p>
        </p:txBody>
      </p:sp>
      <p:sp>
        <p:nvSpPr>
          <p:cNvPr id="55" name="Oval 54"/>
          <p:cNvSpPr/>
          <p:nvPr/>
        </p:nvSpPr>
        <p:spPr>
          <a:xfrm>
            <a:off x="5519738" y="3036888"/>
            <a:ext cx="1146175" cy="1112837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43</a:t>
            </a:r>
          </a:p>
        </p:txBody>
      </p:sp>
      <p:sp>
        <p:nvSpPr>
          <p:cNvPr id="56" name="Oval 55"/>
          <p:cNvSpPr/>
          <p:nvPr/>
        </p:nvSpPr>
        <p:spPr>
          <a:xfrm>
            <a:off x="5514975" y="3036888"/>
            <a:ext cx="1146175" cy="1112837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44</a:t>
            </a:r>
          </a:p>
        </p:txBody>
      </p:sp>
      <p:sp>
        <p:nvSpPr>
          <p:cNvPr id="57" name="Oval 56"/>
          <p:cNvSpPr/>
          <p:nvPr/>
        </p:nvSpPr>
        <p:spPr>
          <a:xfrm>
            <a:off x="5514975" y="3036888"/>
            <a:ext cx="1146175" cy="1112837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45</a:t>
            </a:r>
          </a:p>
        </p:txBody>
      </p:sp>
      <p:sp>
        <p:nvSpPr>
          <p:cNvPr id="58" name="Oval 57"/>
          <p:cNvSpPr/>
          <p:nvPr/>
        </p:nvSpPr>
        <p:spPr>
          <a:xfrm>
            <a:off x="5514975" y="3036888"/>
            <a:ext cx="1146175" cy="1112837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46</a:t>
            </a:r>
          </a:p>
        </p:txBody>
      </p:sp>
      <p:sp>
        <p:nvSpPr>
          <p:cNvPr id="59" name="Oval 58"/>
          <p:cNvSpPr/>
          <p:nvPr/>
        </p:nvSpPr>
        <p:spPr>
          <a:xfrm>
            <a:off x="5514975" y="3036888"/>
            <a:ext cx="1146175" cy="1112837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47</a:t>
            </a:r>
          </a:p>
        </p:txBody>
      </p:sp>
      <p:sp>
        <p:nvSpPr>
          <p:cNvPr id="60" name="Oval 59"/>
          <p:cNvSpPr/>
          <p:nvPr/>
        </p:nvSpPr>
        <p:spPr>
          <a:xfrm>
            <a:off x="5514975" y="3036888"/>
            <a:ext cx="1146175" cy="1112837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48</a:t>
            </a:r>
          </a:p>
        </p:txBody>
      </p:sp>
      <p:sp>
        <p:nvSpPr>
          <p:cNvPr id="61" name="Oval 60"/>
          <p:cNvSpPr/>
          <p:nvPr/>
        </p:nvSpPr>
        <p:spPr>
          <a:xfrm>
            <a:off x="5514975" y="3036888"/>
            <a:ext cx="1146175" cy="1112837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49</a:t>
            </a:r>
          </a:p>
        </p:txBody>
      </p:sp>
      <p:sp>
        <p:nvSpPr>
          <p:cNvPr id="62" name="Oval 61"/>
          <p:cNvSpPr/>
          <p:nvPr/>
        </p:nvSpPr>
        <p:spPr>
          <a:xfrm>
            <a:off x="5519738" y="3036888"/>
            <a:ext cx="1146175" cy="1112837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50</a:t>
            </a:r>
          </a:p>
        </p:txBody>
      </p:sp>
      <p:sp>
        <p:nvSpPr>
          <p:cNvPr id="63" name="Oval 62"/>
          <p:cNvSpPr/>
          <p:nvPr/>
        </p:nvSpPr>
        <p:spPr>
          <a:xfrm>
            <a:off x="5514975" y="3036888"/>
            <a:ext cx="1146175" cy="1112837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51</a:t>
            </a:r>
          </a:p>
        </p:txBody>
      </p:sp>
      <p:sp>
        <p:nvSpPr>
          <p:cNvPr id="64" name="Oval 63"/>
          <p:cNvSpPr/>
          <p:nvPr/>
        </p:nvSpPr>
        <p:spPr>
          <a:xfrm>
            <a:off x="5514975" y="3036888"/>
            <a:ext cx="1146175" cy="1112837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52</a:t>
            </a:r>
          </a:p>
        </p:txBody>
      </p:sp>
      <p:sp>
        <p:nvSpPr>
          <p:cNvPr id="65" name="Oval 64"/>
          <p:cNvSpPr/>
          <p:nvPr/>
        </p:nvSpPr>
        <p:spPr>
          <a:xfrm>
            <a:off x="5514975" y="3036888"/>
            <a:ext cx="1146175" cy="1112837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53</a:t>
            </a:r>
          </a:p>
        </p:txBody>
      </p:sp>
      <p:sp>
        <p:nvSpPr>
          <p:cNvPr id="66" name="Oval 65"/>
          <p:cNvSpPr/>
          <p:nvPr/>
        </p:nvSpPr>
        <p:spPr>
          <a:xfrm>
            <a:off x="5514975" y="3036888"/>
            <a:ext cx="1146175" cy="1112837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54</a:t>
            </a:r>
          </a:p>
        </p:txBody>
      </p:sp>
      <p:sp>
        <p:nvSpPr>
          <p:cNvPr id="67" name="Oval 66"/>
          <p:cNvSpPr/>
          <p:nvPr/>
        </p:nvSpPr>
        <p:spPr>
          <a:xfrm>
            <a:off x="5514975" y="3036888"/>
            <a:ext cx="1146175" cy="1112837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55</a:t>
            </a:r>
          </a:p>
        </p:txBody>
      </p:sp>
      <p:sp>
        <p:nvSpPr>
          <p:cNvPr id="68" name="Oval 67"/>
          <p:cNvSpPr/>
          <p:nvPr/>
        </p:nvSpPr>
        <p:spPr>
          <a:xfrm>
            <a:off x="5514975" y="3036888"/>
            <a:ext cx="1146175" cy="1112837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56</a:t>
            </a:r>
          </a:p>
        </p:txBody>
      </p:sp>
      <p:sp>
        <p:nvSpPr>
          <p:cNvPr id="69" name="Oval 68"/>
          <p:cNvSpPr/>
          <p:nvPr/>
        </p:nvSpPr>
        <p:spPr>
          <a:xfrm>
            <a:off x="5514975" y="3036888"/>
            <a:ext cx="1146175" cy="1112837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57</a:t>
            </a:r>
          </a:p>
        </p:txBody>
      </p:sp>
      <p:sp>
        <p:nvSpPr>
          <p:cNvPr id="70" name="Oval 69"/>
          <p:cNvSpPr/>
          <p:nvPr/>
        </p:nvSpPr>
        <p:spPr>
          <a:xfrm>
            <a:off x="5514975" y="3036888"/>
            <a:ext cx="1146175" cy="1112837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58</a:t>
            </a:r>
          </a:p>
        </p:txBody>
      </p:sp>
      <p:sp>
        <p:nvSpPr>
          <p:cNvPr id="71" name="Oval 70"/>
          <p:cNvSpPr/>
          <p:nvPr/>
        </p:nvSpPr>
        <p:spPr>
          <a:xfrm>
            <a:off x="5514975" y="3036888"/>
            <a:ext cx="1146175" cy="1112837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59</a:t>
            </a:r>
          </a:p>
        </p:txBody>
      </p:sp>
      <p:sp>
        <p:nvSpPr>
          <p:cNvPr id="72" name="Oval 71"/>
          <p:cNvSpPr/>
          <p:nvPr/>
        </p:nvSpPr>
        <p:spPr>
          <a:xfrm>
            <a:off x="5514975" y="3036888"/>
            <a:ext cx="1146175" cy="1112837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60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2198" y="188417"/>
            <a:ext cx="547060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3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 </a:t>
            </a:r>
            <a:r>
              <a:rPr lang="vi-VN" sz="3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toán khó, Nga loay hoay mãi mà chưa giải được. Thấy vậy, anh trai Nga liền nói: “Đưa bài đây, anh giải cho”. Nếu là Nga, em sẽ làm gì ?</a:t>
            </a:r>
            <a:endParaRPr lang="vi-VN" sz="3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523875" y="177512"/>
            <a:ext cx="661338" cy="616314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smtClean="0"/>
              <a:t>1</a:t>
            </a:r>
            <a:endParaRPr lang="vi-VN" sz="3600" b="1"/>
          </a:p>
        </p:txBody>
      </p:sp>
      <p:sp>
        <p:nvSpPr>
          <p:cNvPr id="73" name="TextBox 72"/>
          <p:cNvSpPr txBox="1"/>
          <p:nvPr/>
        </p:nvSpPr>
        <p:spPr>
          <a:xfrm>
            <a:off x="6383338" y="350014"/>
            <a:ext cx="54706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 hay đi học muộn vì nhà ở cách xa trường. Nếu là Quân, em cần phải làm gì để đến lớp đúng giờ ?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6614814" y="335880"/>
            <a:ext cx="661338" cy="616314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smtClean="0"/>
              <a:t>2</a:t>
            </a:r>
            <a:endParaRPr lang="vi-VN" sz="3600" b="1"/>
          </a:p>
        </p:txBody>
      </p:sp>
      <p:sp>
        <p:nvSpPr>
          <p:cNvPr id="75" name="TextBox 74"/>
          <p:cNvSpPr txBox="1"/>
          <p:nvPr/>
        </p:nvSpPr>
        <p:spPr>
          <a:xfrm>
            <a:off x="326947" y="3862258"/>
            <a:ext cx="54706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vi-VN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Mai viết chữ chưa đẹp. Theo em, Mai cần phải làm gì để viết chữ đẹp hơn ?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523875" y="3862258"/>
            <a:ext cx="661338" cy="61631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smtClean="0"/>
              <a:t>3</a:t>
            </a:r>
            <a:endParaRPr lang="vi-VN" sz="3600" b="1"/>
          </a:p>
        </p:txBody>
      </p:sp>
      <p:sp>
        <p:nvSpPr>
          <p:cNvPr id="77" name="TextBox 76"/>
          <p:cNvSpPr txBox="1"/>
          <p:nvPr/>
        </p:nvSpPr>
        <p:spPr>
          <a:xfrm>
            <a:off x="6399135" y="3967456"/>
            <a:ext cx="5470603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3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bị ốm phải nghỉ học nhiều ngày. Nếu là bạn cùng lớp với Nam, em sẽ làm gì ?</a:t>
            </a:r>
            <a:endParaRPr lang="vi-VN" sz="3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6614814" y="3913006"/>
            <a:ext cx="661338" cy="616314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smtClean="0"/>
              <a:t>4</a:t>
            </a:r>
            <a:endParaRPr lang="vi-VN" sz="3600" b="1"/>
          </a:p>
        </p:txBody>
      </p:sp>
    </p:spTree>
    <p:extLst>
      <p:ext uri="{BB962C8B-B14F-4D97-AF65-F5344CB8AC3E}">
        <p14:creationId xmlns:p14="http://schemas.microsoft.com/office/powerpoint/2010/main" val="13376825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oup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5811624"/>
              </p:ext>
            </p:extLst>
          </p:nvPr>
        </p:nvGraphicFramePr>
        <p:xfrm>
          <a:off x="1809482" y="1811629"/>
          <a:ext cx="8001000" cy="3778125"/>
        </p:xfrm>
        <a:graphic>
          <a:graphicData uri="http://schemas.openxmlformats.org/drawingml/2006/table">
            <a:tbl>
              <a:tblPr/>
              <a:tblGrid>
                <a:gridCol w="4038600"/>
                <a:gridCol w="3962400"/>
              </a:tblGrid>
              <a:tr h="79001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Những khó khăn có thể gặp phải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Những biện pháp khắc phục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283324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1...................................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2...................................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3...................................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4...................................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...................................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-...................................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-...................................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-...................................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-...................................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.....................................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663575" y="1133341"/>
            <a:ext cx="8864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2 (BT4 ): BÀY TỎ Ý KIẾN</a:t>
            </a:r>
            <a:endParaRPr lang="vi-VN" sz="32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66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5" y="3293856"/>
            <a:ext cx="3181862" cy="30844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6" t="-2338" r="9675" b="4676"/>
          <a:stretch/>
        </p:blipFill>
        <p:spPr>
          <a:xfrm>
            <a:off x="163285" y="45193"/>
            <a:ext cx="3494315" cy="32486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3429000" y="1128406"/>
            <a:ext cx="5943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800" b="1" dirty="0" smtClean="0">
                <a:solidFill>
                  <a:srgbClr val="0048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 thành</a:t>
            </a:r>
            <a:endParaRPr lang="vi-VN" sz="8800" b="1" dirty="0">
              <a:solidFill>
                <a:srgbClr val="0048D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29000" y="4147661"/>
            <a:ext cx="86378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800" b="1" dirty="0" smtClean="0">
                <a:solidFill>
                  <a:srgbClr val="F00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tán thành</a:t>
            </a:r>
            <a:endParaRPr lang="vi-VN" sz="8800" b="1" dirty="0">
              <a:solidFill>
                <a:srgbClr val="F0042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085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344</Words>
  <Application>Microsoft Office PowerPoint</Application>
  <PresentationFormat>Custom</PresentationFormat>
  <Paragraphs>127</Paragraphs>
  <Slides>16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Tuan Phong</dc:creator>
  <cp:lastModifiedBy>HUYEN</cp:lastModifiedBy>
  <cp:revision>23</cp:revision>
  <dcterms:created xsi:type="dcterms:W3CDTF">2015-09-30T15:50:51Z</dcterms:created>
  <dcterms:modified xsi:type="dcterms:W3CDTF">2021-09-22T04:10:30Z</dcterms:modified>
</cp:coreProperties>
</file>