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47"/>
  </p:notesMasterIdLst>
  <p:sldIdLst>
    <p:sldId id="397" r:id="rId3"/>
    <p:sldId id="400" r:id="rId4"/>
    <p:sldId id="409" r:id="rId5"/>
    <p:sldId id="398" r:id="rId6"/>
    <p:sldId id="399" r:id="rId7"/>
    <p:sldId id="402" r:id="rId8"/>
    <p:sldId id="405" r:id="rId9"/>
    <p:sldId id="413" r:id="rId10"/>
    <p:sldId id="414" r:id="rId11"/>
    <p:sldId id="388" r:id="rId12"/>
    <p:sldId id="390" r:id="rId13"/>
    <p:sldId id="392" r:id="rId14"/>
    <p:sldId id="415" r:id="rId15"/>
    <p:sldId id="406" r:id="rId16"/>
    <p:sldId id="396" r:id="rId17"/>
    <p:sldId id="371" r:id="rId18"/>
    <p:sldId id="372" r:id="rId19"/>
    <p:sldId id="348" r:id="rId20"/>
    <p:sldId id="315" r:id="rId21"/>
    <p:sldId id="416" r:id="rId22"/>
    <p:sldId id="417" r:id="rId23"/>
    <p:sldId id="410" r:id="rId24"/>
    <p:sldId id="407" r:id="rId25"/>
    <p:sldId id="370" r:id="rId26"/>
    <p:sldId id="327" r:id="rId27"/>
    <p:sldId id="384" r:id="rId28"/>
    <p:sldId id="328" r:id="rId29"/>
    <p:sldId id="353" r:id="rId30"/>
    <p:sldId id="376" r:id="rId31"/>
    <p:sldId id="383" r:id="rId32"/>
    <p:sldId id="331" r:id="rId33"/>
    <p:sldId id="335" r:id="rId34"/>
    <p:sldId id="336" r:id="rId35"/>
    <p:sldId id="411" r:id="rId36"/>
    <p:sldId id="347" r:id="rId37"/>
    <p:sldId id="403" r:id="rId38"/>
    <p:sldId id="419" r:id="rId39"/>
    <p:sldId id="420" r:id="rId40"/>
    <p:sldId id="421" r:id="rId41"/>
    <p:sldId id="422" r:id="rId42"/>
    <p:sldId id="423" r:id="rId43"/>
    <p:sldId id="404" r:id="rId44"/>
    <p:sldId id="418" r:id="rId45"/>
    <p:sldId id="380" r:id="rId4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5pPr>
    <a:lvl6pPr marL="2286000" algn="l" defTabSz="914400" rtl="0" eaLnBrk="1" latinLnBrk="0" hangingPunct="1">
      <a:defRPr sz="3200" kern="1200">
        <a:solidFill>
          <a:schemeClr val="tx1"/>
        </a:solidFill>
        <a:latin typeface=".VnTime" panose="020B7200000000000000" pitchFamily="34" charset="0"/>
        <a:ea typeface="+mn-ea"/>
        <a:cs typeface="+mn-cs"/>
      </a:defRPr>
    </a:lvl6pPr>
    <a:lvl7pPr marL="2743200" algn="l" defTabSz="914400" rtl="0" eaLnBrk="1" latinLnBrk="0" hangingPunct="1">
      <a:defRPr sz="3200" kern="1200">
        <a:solidFill>
          <a:schemeClr val="tx1"/>
        </a:solidFill>
        <a:latin typeface=".VnTime" panose="020B7200000000000000" pitchFamily="34" charset="0"/>
        <a:ea typeface="+mn-ea"/>
        <a:cs typeface="+mn-cs"/>
      </a:defRPr>
    </a:lvl7pPr>
    <a:lvl8pPr marL="3200400" algn="l" defTabSz="914400" rtl="0" eaLnBrk="1" latinLnBrk="0" hangingPunct="1">
      <a:defRPr sz="3200" kern="1200">
        <a:solidFill>
          <a:schemeClr val="tx1"/>
        </a:solidFill>
        <a:latin typeface=".VnTime" panose="020B7200000000000000" pitchFamily="34" charset="0"/>
        <a:ea typeface="+mn-ea"/>
        <a:cs typeface="+mn-cs"/>
      </a:defRPr>
    </a:lvl8pPr>
    <a:lvl9pPr marL="3657600" algn="l" defTabSz="914400" rtl="0" eaLnBrk="1" latinLnBrk="0" hangingPunct="1">
      <a:defRPr sz="32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E66"/>
    <a:srgbClr val="FF9D65"/>
    <a:srgbClr val="F49F73"/>
    <a:srgbClr val="FBC353"/>
    <a:srgbClr val="FDC257"/>
    <a:srgbClr val="F9C25A"/>
    <a:srgbClr val="3B3C1C"/>
    <a:srgbClr val="FEC157"/>
    <a:srgbClr val="FEC9A1"/>
    <a:srgbClr val="FD9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94660"/>
  </p:normalViewPr>
  <p:slideViewPr>
    <p:cSldViewPr>
      <p:cViewPr varScale="1">
        <p:scale>
          <a:sx n="69" d="100"/>
          <a:sy n="69" d="100"/>
        </p:scale>
        <p:origin x="822"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F3B280-24D0-48E4-A185-5CDC520DA49B}" type="slidenum">
              <a:rPr lang="en-US"/>
              <a:pPr/>
              <a:t>‹#›</a:t>
            </a:fld>
            <a:endParaRPr lang="en-US"/>
          </a:p>
        </p:txBody>
      </p:sp>
    </p:spTree>
    <p:extLst>
      <p:ext uri="{BB962C8B-B14F-4D97-AF65-F5344CB8AC3E}">
        <p14:creationId xmlns:p14="http://schemas.microsoft.com/office/powerpoint/2010/main" val="1467931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90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93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42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61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53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f04785a413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f04785a413_1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96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74F1AB39-76D4-41CC-9E96-C3517B3C4BAB}" type="slidenum">
              <a:rPr lang="en-US" sz="1200">
                <a:latin typeface="Calibri" panose="020F0502020204030204" pitchFamily="34" charset="0"/>
              </a:rPr>
              <a:pPr/>
              <a:t>44</a:t>
            </a:fld>
            <a:endParaRPr lang="en-US" sz="1200">
              <a:latin typeface="Calibri" panose="020F0502020204030204" pitchFamily="34" charset="0"/>
            </a:endParaRPr>
          </a:p>
        </p:txBody>
      </p:sp>
    </p:spTree>
    <p:extLst>
      <p:ext uri="{BB962C8B-B14F-4D97-AF65-F5344CB8AC3E}">
        <p14:creationId xmlns:p14="http://schemas.microsoft.com/office/powerpoint/2010/main" val="291413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F410B3-7678-4317-A54C-67886842773A}" type="slidenum">
              <a:rPr lang="en-US"/>
              <a:pPr/>
              <a:t>‹#›</a:t>
            </a:fld>
            <a:endParaRPr lang="en-US"/>
          </a:p>
        </p:txBody>
      </p:sp>
    </p:spTree>
    <p:extLst>
      <p:ext uri="{BB962C8B-B14F-4D97-AF65-F5344CB8AC3E}">
        <p14:creationId xmlns:p14="http://schemas.microsoft.com/office/powerpoint/2010/main" val="25147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CA76B2-11D2-4FCF-89FA-40288B57DADC}" type="slidenum">
              <a:rPr lang="en-US"/>
              <a:pPr/>
              <a:t>‹#›</a:t>
            </a:fld>
            <a:endParaRPr lang="en-US"/>
          </a:p>
        </p:txBody>
      </p:sp>
    </p:spTree>
    <p:extLst>
      <p:ext uri="{BB962C8B-B14F-4D97-AF65-F5344CB8AC3E}">
        <p14:creationId xmlns:p14="http://schemas.microsoft.com/office/powerpoint/2010/main" val="167344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660782-234A-4CDC-A675-8A62287B3916}" type="slidenum">
              <a:rPr lang="en-US"/>
              <a:pPr/>
              <a:t>‹#›</a:t>
            </a:fld>
            <a:endParaRPr lang="en-US"/>
          </a:p>
        </p:txBody>
      </p:sp>
    </p:spTree>
    <p:extLst>
      <p:ext uri="{BB962C8B-B14F-4D97-AF65-F5344CB8AC3E}">
        <p14:creationId xmlns:p14="http://schemas.microsoft.com/office/powerpoint/2010/main" val="2788328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5A8F853-4B6B-49E0-B7FC-5A5E9E30F8CC}" type="slidenum">
              <a:rPr lang="en-US"/>
              <a:pPr/>
              <a:t>‹#›</a:t>
            </a:fld>
            <a:endParaRPr lang="en-US"/>
          </a:p>
        </p:txBody>
      </p:sp>
    </p:spTree>
    <p:extLst>
      <p:ext uri="{BB962C8B-B14F-4D97-AF65-F5344CB8AC3E}">
        <p14:creationId xmlns:p14="http://schemas.microsoft.com/office/powerpoint/2010/main" val="248237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4" name="Google Shape;174;p23"/>
          <p:cNvSpPr/>
          <p:nvPr/>
        </p:nvSpPr>
        <p:spPr>
          <a:xfrm>
            <a:off x="596629" y="414648"/>
            <a:ext cx="10999318" cy="6021147"/>
          </a:xfrm>
          <a:prstGeom prst="roundRect">
            <a:avLst>
              <a:gd name="adj" fmla="val 7376"/>
            </a:avLst>
          </a:prstGeom>
          <a:solidFill>
            <a:schemeClr val="lt1"/>
          </a:solidFill>
          <a:ln w="114300" cap="flat" cmpd="sng">
            <a:solidFill>
              <a:schemeClr val="accent3"/>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6" name="Google Shape;176;p23"/>
          <p:cNvSpPr/>
          <p:nvPr/>
        </p:nvSpPr>
        <p:spPr>
          <a:xfrm rot="-2115393" flipH="1">
            <a:off x="1070931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7" name="Google Shape;177;p23"/>
          <p:cNvSpPr/>
          <p:nvPr/>
        </p:nvSpPr>
        <p:spPr>
          <a:xfrm rot="-2115393" flipH="1">
            <a:off x="95542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758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168280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5A7F1A-488E-4F95-B489-829062A9BEF0}" type="slidenum">
              <a:rPr lang="en-US"/>
              <a:pPr/>
              <a:t>‹#›</a:t>
            </a:fld>
            <a:endParaRPr lang="en-US"/>
          </a:p>
        </p:txBody>
      </p:sp>
    </p:spTree>
    <p:extLst>
      <p:ext uri="{BB962C8B-B14F-4D97-AF65-F5344CB8AC3E}">
        <p14:creationId xmlns:p14="http://schemas.microsoft.com/office/powerpoint/2010/main" val="6170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9DE5A4-F32E-40BB-B552-AE17117F8609}" type="slidenum">
              <a:rPr lang="en-US"/>
              <a:pPr/>
              <a:t>‹#›</a:t>
            </a:fld>
            <a:endParaRPr lang="en-US"/>
          </a:p>
        </p:txBody>
      </p:sp>
    </p:spTree>
    <p:extLst>
      <p:ext uri="{BB962C8B-B14F-4D97-AF65-F5344CB8AC3E}">
        <p14:creationId xmlns:p14="http://schemas.microsoft.com/office/powerpoint/2010/main" val="346873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F0F54F-929F-48D2-83D5-3B70C5446E52}" type="slidenum">
              <a:rPr lang="en-US"/>
              <a:pPr/>
              <a:t>‹#›</a:t>
            </a:fld>
            <a:endParaRPr lang="en-US"/>
          </a:p>
        </p:txBody>
      </p:sp>
    </p:spTree>
    <p:extLst>
      <p:ext uri="{BB962C8B-B14F-4D97-AF65-F5344CB8AC3E}">
        <p14:creationId xmlns:p14="http://schemas.microsoft.com/office/powerpoint/2010/main" val="1788606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A061DD-B58A-4884-9F3A-B40E7EB20601}" type="slidenum">
              <a:rPr lang="en-US"/>
              <a:pPr/>
              <a:t>‹#›</a:t>
            </a:fld>
            <a:endParaRPr lang="en-US"/>
          </a:p>
        </p:txBody>
      </p:sp>
    </p:spTree>
    <p:extLst>
      <p:ext uri="{BB962C8B-B14F-4D97-AF65-F5344CB8AC3E}">
        <p14:creationId xmlns:p14="http://schemas.microsoft.com/office/powerpoint/2010/main" val="38832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7DEB779-98BC-496E-BD90-F6CEC2EADFAE}" type="slidenum">
              <a:rPr lang="en-US"/>
              <a:pPr/>
              <a:t>‹#›</a:t>
            </a:fld>
            <a:endParaRPr lang="en-US"/>
          </a:p>
        </p:txBody>
      </p:sp>
    </p:spTree>
    <p:extLst>
      <p:ext uri="{BB962C8B-B14F-4D97-AF65-F5344CB8AC3E}">
        <p14:creationId xmlns:p14="http://schemas.microsoft.com/office/powerpoint/2010/main" val="14053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FF3052-07BB-496A-99A3-FC969F673784}" type="slidenum">
              <a:rPr lang="en-US"/>
              <a:pPr/>
              <a:t>‹#›</a:t>
            </a:fld>
            <a:endParaRPr lang="en-US"/>
          </a:p>
        </p:txBody>
      </p:sp>
    </p:spTree>
    <p:extLst>
      <p:ext uri="{BB962C8B-B14F-4D97-AF65-F5344CB8AC3E}">
        <p14:creationId xmlns:p14="http://schemas.microsoft.com/office/powerpoint/2010/main" val="341137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904643-8FD8-4BF6-BC1E-33DFF87CB092}" type="slidenum">
              <a:rPr lang="en-US"/>
              <a:pPr/>
              <a:t>‹#›</a:t>
            </a:fld>
            <a:endParaRPr lang="en-US"/>
          </a:p>
        </p:txBody>
      </p:sp>
    </p:spTree>
    <p:extLst>
      <p:ext uri="{BB962C8B-B14F-4D97-AF65-F5344CB8AC3E}">
        <p14:creationId xmlns:p14="http://schemas.microsoft.com/office/powerpoint/2010/main" val="225808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65E4A45-AC84-4874-9BB5-CAFE1489B33C}" type="slidenum">
              <a:rPr lang="en-US"/>
              <a:pPr/>
              <a:t>‹#›</a:t>
            </a:fld>
            <a:endParaRPr lang="en-US"/>
          </a:p>
        </p:txBody>
      </p:sp>
    </p:spTree>
    <p:extLst>
      <p:ext uri="{BB962C8B-B14F-4D97-AF65-F5344CB8AC3E}">
        <p14:creationId xmlns:p14="http://schemas.microsoft.com/office/powerpoint/2010/main" val="1423677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9D28C6-E9FB-4248-B238-1E0F41B61C0B}" type="slidenum">
              <a:rPr lang="en-US"/>
              <a:pPr/>
              <a:t>‹#›</a:t>
            </a:fld>
            <a:endParaRPr lang="en-US"/>
          </a:p>
        </p:txBody>
      </p:sp>
    </p:spTree>
    <p:extLst>
      <p:ext uri="{BB962C8B-B14F-4D97-AF65-F5344CB8AC3E}">
        <p14:creationId xmlns:p14="http://schemas.microsoft.com/office/powerpoint/2010/main" val="2853444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6FF929-58ED-41FA-A604-84DCEDB159FD}" type="slidenum">
              <a:rPr lang="en-US"/>
              <a:pPr/>
              <a:t>‹#›</a:t>
            </a:fld>
            <a:endParaRPr lang="en-US"/>
          </a:p>
        </p:txBody>
      </p:sp>
    </p:spTree>
    <p:extLst>
      <p:ext uri="{BB962C8B-B14F-4D97-AF65-F5344CB8AC3E}">
        <p14:creationId xmlns:p14="http://schemas.microsoft.com/office/powerpoint/2010/main" val="362572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16B110-BAD6-4669-B80D-A77FD638891C}" type="slidenum">
              <a:rPr lang="en-US"/>
              <a:pPr/>
              <a:t>‹#›</a:t>
            </a:fld>
            <a:endParaRPr lang="en-US"/>
          </a:p>
        </p:txBody>
      </p:sp>
    </p:spTree>
    <p:extLst>
      <p:ext uri="{BB962C8B-B14F-4D97-AF65-F5344CB8AC3E}">
        <p14:creationId xmlns:p14="http://schemas.microsoft.com/office/powerpoint/2010/main" val="2730841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345254-2FA3-4F52-A58A-34ED9F04CAFC}" type="slidenum">
              <a:rPr lang="en-US"/>
              <a:pPr/>
              <a:t>‹#›</a:t>
            </a:fld>
            <a:endParaRPr lang="en-US"/>
          </a:p>
        </p:txBody>
      </p:sp>
    </p:spTree>
    <p:extLst>
      <p:ext uri="{BB962C8B-B14F-4D97-AF65-F5344CB8AC3E}">
        <p14:creationId xmlns:p14="http://schemas.microsoft.com/office/powerpoint/2010/main" val="318596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55BEFFD-7118-402B-9025-6C1B8D2356D9}" type="slidenum">
              <a:rPr lang="en-US"/>
              <a:pPr/>
              <a:t>‹#›</a:t>
            </a:fld>
            <a:endParaRPr lang="en-US"/>
          </a:p>
        </p:txBody>
      </p:sp>
    </p:spTree>
    <p:extLst>
      <p:ext uri="{BB962C8B-B14F-4D97-AF65-F5344CB8AC3E}">
        <p14:creationId xmlns:p14="http://schemas.microsoft.com/office/powerpoint/2010/main" val="140259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6D0C496-3755-491F-B632-88AEE83D5782}" type="slidenum">
              <a:rPr lang="en-US"/>
              <a:pPr/>
              <a:t>‹#›</a:t>
            </a:fld>
            <a:endParaRPr lang="en-US"/>
          </a:p>
        </p:txBody>
      </p:sp>
    </p:spTree>
    <p:extLst>
      <p:ext uri="{BB962C8B-B14F-4D97-AF65-F5344CB8AC3E}">
        <p14:creationId xmlns:p14="http://schemas.microsoft.com/office/powerpoint/2010/main" val="4217313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228"/>
        <p:cNvGrpSpPr/>
        <p:nvPr/>
      </p:nvGrpSpPr>
      <p:grpSpPr>
        <a:xfrm>
          <a:off x="0" y="0"/>
          <a:ext cx="0" cy="0"/>
          <a:chOff x="0" y="0"/>
          <a:chExt cx="0" cy="0"/>
        </a:xfrm>
      </p:grpSpPr>
      <p:sp>
        <p:nvSpPr>
          <p:cNvPr id="229" name="Google Shape;229;p28"/>
          <p:cNvSpPr/>
          <p:nvPr/>
        </p:nvSpPr>
        <p:spPr>
          <a:xfrm>
            <a:off x="586679" y="414650"/>
            <a:ext cx="10999318" cy="3853981"/>
          </a:xfrm>
          <a:prstGeom prst="roundRect">
            <a:avLst>
              <a:gd name="adj" fmla="val 7376"/>
            </a:avLst>
          </a:prstGeom>
          <a:solidFill>
            <a:schemeClr val="dk1"/>
          </a:solidFill>
          <a:ln w="114300" cap="flat" cmpd="sng">
            <a:solidFill>
              <a:schemeClr val="accent5"/>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0" name="Google Shape;230;p28"/>
          <p:cNvSpPr/>
          <p:nvPr/>
        </p:nvSpPr>
        <p:spPr>
          <a:xfrm>
            <a:off x="586679" y="4475990"/>
            <a:ext cx="10999318" cy="1952709"/>
          </a:xfrm>
          <a:prstGeom prst="roundRect">
            <a:avLst>
              <a:gd name="adj" fmla="val 16810"/>
            </a:avLst>
          </a:prstGeom>
          <a:solidFill>
            <a:schemeClr val="accent5"/>
          </a:solidFill>
          <a:ln w="114300" cap="flat" cmpd="sng">
            <a:solidFill>
              <a:schemeClr val="lt1"/>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1" name="Google Shape;231;p28"/>
          <p:cNvSpPr txBox="1">
            <a:spLocks noGrp="1"/>
          </p:cNvSpPr>
          <p:nvPr>
            <p:ph type="title"/>
          </p:nvPr>
        </p:nvSpPr>
        <p:spPr>
          <a:xfrm>
            <a:off x="1177179" y="1102521"/>
            <a:ext cx="10140980" cy="2478239"/>
          </a:xfrm>
          <a:prstGeom prst="rect">
            <a:avLst/>
          </a:prstGeom>
        </p:spPr>
        <p:txBody>
          <a:bodyPr spcFirstLastPara="1" wrap="square" lIns="116050" tIns="116050" rIns="116050" bIns="116050" anchor="t" anchorCtr="0">
            <a:noAutofit/>
          </a:bodyPr>
          <a:lstStyle>
            <a:lvl1pPr lvl="0" rtl="0">
              <a:spcBef>
                <a:spcPts val="0"/>
              </a:spcBef>
              <a:spcAft>
                <a:spcPts val="0"/>
              </a:spcAft>
              <a:buSzPts val="5000"/>
              <a:buNone/>
              <a:defRPr sz="7255">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2" name="Google Shape;232;p28"/>
          <p:cNvSpPr txBox="1">
            <a:spLocks noGrp="1"/>
          </p:cNvSpPr>
          <p:nvPr>
            <p:ph type="subTitle" idx="1"/>
          </p:nvPr>
        </p:nvSpPr>
        <p:spPr>
          <a:xfrm>
            <a:off x="1177179" y="5089018"/>
            <a:ext cx="6305655" cy="726653"/>
          </a:xfrm>
          <a:prstGeom prst="rect">
            <a:avLst/>
          </a:prstGeom>
        </p:spPr>
        <p:txBody>
          <a:bodyPr spcFirstLastPara="1" wrap="square" lIns="116050" tIns="116050" rIns="116050" bIns="116050" anchor="ctr" anchorCtr="0">
            <a:noAutofit/>
          </a:bodyPr>
          <a:lstStyle>
            <a:lvl1pPr lvl="0" algn="ctr" rtl="0">
              <a:lnSpc>
                <a:spcPct val="100000"/>
              </a:lnSpc>
              <a:spcBef>
                <a:spcPts val="0"/>
              </a:spcBef>
              <a:spcAft>
                <a:spcPts val="0"/>
              </a:spcAft>
              <a:buSzPts val="2300"/>
              <a:buNone/>
              <a:defRPr sz="2175"/>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42716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3663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F867E6-6F22-4478-A189-A51147AF9B18}" type="slidenum">
              <a:rPr lang="en-US"/>
              <a:pPr/>
              <a:t>‹#›</a:t>
            </a:fld>
            <a:endParaRPr lang="en-US"/>
          </a:p>
        </p:txBody>
      </p:sp>
    </p:spTree>
    <p:extLst>
      <p:ext uri="{BB962C8B-B14F-4D97-AF65-F5344CB8AC3E}">
        <p14:creationId xmlns:p14="http://schemas.microsoft.com/office/powerpoint/2010/main" val="325798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7A5884-6F7D-4203-8479-00D1FE11CA2C}" type="slidenum">
              <a:rPr lang="en-US"/>
              <a:pPr/>
              <a:t>‹#›</a:t>
            </a:fld>
            <a:endParaRPr lang="en-US"/>
          </a:p>
        </p:txBody>
      </p:sp>
    </p:spTree>
    <p:extLst>
      <p:ext uri="{BB962C8B-B14F-4D97-AF65-F5344CB8AC3E}">
        <p14:creationId xmlns:p14="http://schemas.microsoft.com/office/powerpoint/2010/main" val="286285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4C2F6F9-5B53-42C7-A9AC-898CD857DEDA}" type="slidenum">
              <a:rPr lang="en-US"/>
              <a:pPr/>
              <a:t>‹#›</a:t>
            </a:fld>
            <a:endParaRPr lang="en-US"/>
          </a:p>
        </p:txBody>
      </p:sp>
    </p:spTree>
    <p:extLst>
      <p:ext uri="{BB962C8B-B14F-4D97-AF65-F5344CB8AC3E}">
        <p14:creationId xmlns:p14="http://schemas.microsoft.com/office/powerpoint/2010/main" val="100559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8A9091-CADF-4655-97A3-4CCD4186C1C3}" type="slidenum">
              <a:rPr lang="en-US"/>
              <a:pPr/>
              <a:t>‹#›</a:t>
            </a:fld>
            <a:endParaRPr lang="en-US"/>
          </a:p>
        </p:txBody>
      </p:sp>
    </p:spTree>
    <p:extLst>
      <p:ext uri="{BB962C8B-B14F-4D97-AF65-F5344CB8AC3E}">
        <p14:creationId xmlns:p14="http://schemas.microsoft.com/office/powerpoint/2010/main" val="25062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1698DA-835C-49FE-8E4B-6C5EC8FC40E8}" type="slidenum">
              <a:rPr lang="en-US"/>
              <a:pPr/>
              <a:t>‹#›</a:t>
            </a:fld>
            <a:endParaRPr lang="en-US"/>
          </a:p>
        </p:txBody>
      </p:sp>
    </p:spTree>
    <p:extLst>
      <p:ext uri="{BB962C8B-B14F-4D97-AF65-F5344CB8AC3E}">
        <p14:creationId xmlns:p14="http://schemas.microsoft.com/office/powerpoint/2010/main" val="428043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A5BD98E-9CA6-4663-BADC-F045232097E8}" type="slidenum">
              <a:rPr lang="en-US"/>
              <a:pPr/>
              <a:t>‹#›</a:t>
            </a:fld>
            <a:endParaRPr lang="en-US"/>
          </a:p>
        </p:txBody>
      </p:sp>
    </p:spTree>
    <p:extLst>
      <p:ext uri="{BB962C8B-B14F-4D97-AF65-F5344CB8AC3E}">
        <p14:creationId xmlns:p14="http://schemas.microsoft.com/office/powerpoint/2010/main" val="383964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FB9AE5-5107-48E7-9E0E-C171296652AF}" type="slidenum">
              <a:rPr lang="en-US"/>
              <a:pPr/>
              <a:t>‹#›</a:t>
            </a:fld>
            <a:endParaRPr lang="en-US"/>
          </a:p>
        </p:txBody>
      </p:sp>
    </p:spTree>
    <p:extLst>
      <p:ext uri="{BB962C8B-B14F-4D97-AF65-F5344CB8AC3E}">
        <p14:creationId xmlns:p14="http://schemas.microsoft.com/office/powerpoint/2010/main" val="319531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eaLnBrk="1" hangingPunct="1">
              <a:defRPr sz="1400">
                <a:latin typeface="+mn-lt"/>
              </a:defRPr>
            </a:lvl1pPr>
          </a:lstStyle>
          <a:p>
            <a:pPr>
              <a:defRPr/>
            </a:pPr>
            <a:endParaRPr lang="en-US"/>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eaLnBrk="1" hangingPunct="1">
              <a:defRPr sz="1400">
                <a:latin typeface="Arial" panose="020B0604020202020204" pitchFamily="34" charset="0"/>
              </a:defRPr>
            </a:lvl1pPr>
          </a:lstStyle>
          <a:p>
            <a:fld id="{1C5633A0-ABDE-4C23-A37F-ACC3B80D1A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 id="2147483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14693"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14694"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2E3C7599-1780-46EF-81FE-566DD00E02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audio" Target="file:///G:\Chu_voi_con_o_ban_Don_-_Pham_Tuyen.mp3"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1740570" y="2209800"/>
            <a:ext cx="8554586" cy="2339102"/>
          </a:xfrm>
          <a:prstGeom prst="rect">
            <a:avLst/>
          </a:prstGeom>
          <a:noFill/>
        </p:spPr>
        <p:txBody>
          <a:bodyPr wrap="none" lIns="121920" tIns="60960" rIns="121920" bIns="60960">
            <a:spAutoFit/>
          </a:bodyPr>
          <a:lstStyle/>
          <a:p>
            <a:pPr algn="ctr"/>
            <a:r>
              <a:rPr lang="en-US" sz="72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LỊCH SỬ 4</a:t>
            </a:r>
          </a:p>
          <a:p>
            <a:pPr algn="ctr"/>
            <a:r>
              <a:rPr lang="en-US" sz="7200"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72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10: </a:t>
            </a:r>
            <a:r>
              <a:rPr lang="en-US" sz="7200"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Chùa</a:t>
            </a:r>
            <a:r>
              <a:rPr lang="en-US" sz="72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7200"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thời</a:t>
            </a:r>
            <a:r>
              <a:rPr lang="en-US" sz="72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7200" b="1"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Lý</a:t>
            </a:r>
            <a:endParaRPr lang="en-US" sz="72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44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524000" y="455324"/>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1. Đạo phật dạy cho ta điều gì?</a:t>
            </a:r>
          </a:p>
        </p:txBody>
      </p:sp>
      <p:sp>
        <p:nvSpPr>
          <p:cNvPr id="182283" name="Rectangle 11"/>
          <p:cNvSpPr>
            <a:spLocks noChangeArrowheads="1"/>
          </p:cNvSpPr>
          <p:nvPr/>
        </p:nvSpPr>
        <p:spPr bwMode="auto">
          <a:xfrm>
            <a:off x="914400" y="1066801"/>
            <a:ext cx="103632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3600" b="1">
                <a:latin typeface="Times New Roman" panose="02020603050405020304" pitchFamily="18" charset="0"/>
              </a:rPr>
              <a:t>       </a:t>
            </a:r>
            <a:r>
              <a:rPr lang="en-US" sz="2800" b="1">
                <a:latin typeface="Times New Roman" panose="02020603050405020304" pitchFamily="18" charset="0"/>
              </a:rPr>
              <a:t>- Đạo Phật dạy con người: Phải biết yêu thương đồng loại, nhường nhịn nhau, giúp đỡ người gặp khó khăn, không đối xử tàn ác với loài vật,…</a:t>
            </a:r>
          </a:p>
        </p:txBody>
      </p:sp>
      <p:sp>
        <p:nvSpPr>
          <p:cNvPr id="182284" name="Rectangle 12"/>
          <p:cNvSpPr>
            <a:spLocks noChangeArrowheads="1"/>
          </p:cNvSpPr>
          <p:nvPr/>
        </p:nvSpPr>
        <p:spPr bwMode="auto">
          <a:xfrm>
            <a:off x="1525137" y="2765276"/>
            <a:ext cx="6332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2. Vì sao nhân dân ta tiếp thu đạo Phật?</a:t>
            </a:r>
          </a:p>
        </p:txBody>
      </p:sp>
      <p:sp>
        <p:nvSpPr>
          <p:cNvPr id="182285" name="Rectangle 13"/>
          <p:cNvSpPr>
            <a:spLocks noChangeArrowheads="1"/>
          </p:cNvSpPr>
          <p:nvPr/>
        </p:nvSpPr>
        <p:spPr bwMode="auto">
          <a:xfrm>
            <a:off x="1143000" y="3581400"/>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 Vì những điều trên của đạo Phật phù hợp với lối sống và cách nghĩ của người Việt.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2284">
                                            <p:txEl>
                                              <p:pRg st="0" end="0"/>
                                            </p:txEl>
                                          </p:spTgt>
                                        </p:tgtEl>
                                        <p:attrNameLst>
                                          <p:attrName>style.visibility</p:attrName>
                                        </p:attrNameLst>
                                      </p:cBhvr>
                                      <p:to>
                                        <p:strVal val="visible"/>
                                      </p:to>
                                    </p:set>
                                    <p:animEffect transition="in" filter="blinds(horizontal)">
                                      <p:cBhvr>
                                        <p:cTn id="12" dur="500"/>
                                        <p:tgtEl>
                                          <p:spTgt spid="1822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2285">
                                            <p:txEl>
                                              <p:pRg st="0" end="0"/>
                                            </p:txEl>
                                          </p:spTgt>
                                        </p:tgtEl>
                                        <p:attrNameLst>
                                          <p:attrName>style.visibility</p:attrName>
                                        </p:attrNameLst>
                                      </p:cBhvr>
                                      <p:to>
                                        <p:strVal val="visible"/>
                                      </p:to>
                                    </p:set>
                                    <p:animEffect transition="in" filter="blinds(horizontal)">
                                      <p:cBhvr>
                                        <p:cTn id="17" dur="500"/>
                                        <p:tgtEl>
                                          <p:spTgt spid="182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5-6 (Picture 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419600" y="337614"/>
            <a:ext cx="3581400" cy="4712368"/>
          </a:xfrm>
          <a:noFill/>
        </p:spPr>
      </p:pic>
      <p:sp>
        <p:nvSpPr>
          <p:cNvPr id="121867" name="Text Box 11"/>
          <p:cNvSpPr txBox="1">
            <a:spLocks noChangeArrowheads="1"/>
          </p:cNvSpPr>
          <p:nvPr/>
        </p:nvSpPr>
        <p:spPr bwMode="auto">
          <a:xfrm>
            <a:off x="914400" y="5029200"/>
            <a:ext cx="1028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b="1">
                <a:solidFill>
                  <a:srgbClr val="660066"/>
                </a:solidFill>
                <a:latin typeface="Times New Roman" panose="02020603050405020304" pitchFamily="18" charset="0"/>
              </a:rPr>
              <a:t>Đạo Phật</a:t>
            </a:r>
            <a:r>
              <a:rPr lang="en-US" sz="4000" b="1">
                <a:solidFill>
                  <a:srgbClr val="660066"/>
                </a:solidFill>
              </a:rPr>
              <a:t> </a:t>
            </a:r>
            <a:r>
              <a:rPr lang="en-US" b="1">
                <a:solidFill>
                  <a:srgbClr val="660066"/>
                </a:solidFill>
                <a:latin typeface="Times New Roman" panose="02020603050405020304" pitchFamily="18" charset="0"/>
              </a:rPr>
              <a:t>có nguồn gốc từ Ấn Độ, đạo Phật du nhập vào nước ta từ thời phong kiến phương Bắc đô hộ.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67">
                                            <p:txEl>
                                              <p:pRg st="0" end="0"/>
                                            </p:txEl>
                                          </p:spTgt>
                                        </p:tgtEl>
                                        <p:attrNameLst>
                                          <p:attrName>style.visibility</p:attrName>
                                        </p:attrNameLst>
                                      </p:cBhvr>
                                      <p:to>
                                        <p:strVal val="visible"/>
                                      </p:to>
                                    </p:set>
                                    <p:animEffect transition="in" filter="blinds(horizontal)">
                                      <p:cBhvr>
                                        <p:cTn id="7" dur="500"/>
                                        <p:tgtEl>
                                          <p:spTgt spid="121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2209800" y="205740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endParaRPr lang="vi-VN" sz="2800"/>
          </a:p>
        </p:txBody>
      </p:sp>
      <p:sp>
        <p:nvSpPr>
          <p:cNvPr id="6147" name="Rectangle 19"/>
          <p:cNvSpPr>
            <a:spLocks noChangeArrowheads="1"/>
          </p:cNvSpPr>
          <p:nvPr/>
        </p:nvSpPr>
        <p:spPr bwMode="auto">
          <a:xfrm>
            <a:off x="990600" y="1364902"/>
            <a:ext cx="1036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Đạo Phật dạy con người: Yêu thương đồng loại, nhường nhịn nhau, giúp đỡ người gặp khó khăn, không được đối xử tàn ác với loài vật,...</a:t>
            </a:r>
          </a:p>
        </p:txBody>
      </p:sp>
      <p:sp>
        <p:nvSpPr>
          <p:cNvPr id="6" name="Text Box 6"/>
          <p:cNvSpPr txBox="1">
            <a:spLocks noChangeArrowheads="1"/>
          </p:cNvSpPr>
          <p:nvPr/>
        </p:nvSpPr>
        <p:spPr bwMode="auto">
          <a:xfrm>
            <a:off x="1104179" y="651623"/>
            <a:ext cx="938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0033CC"/>
                </a:solidFill>
                <a:latin typeface="Times New Roman" panose="02020603050405020304" pitchFamily="18" charset="0"/>
              </a:rPr>
              <a:t>1. Đạo phật khuyên làm điều thiện, tránh làm điều 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7" name="Text Box 11"/>
          <p:cNvSpPr txBox="1">
            <a:spLocks noChangeArrowheads="1"/>
          </p:cNvSpPr>
          <p:nvPr/>
        </p:nvSpPr>
        <p:spPr bwMode="auto">
          <a:xfrm>
            <a:off x="1371600" y="1398856"/>
            <a:ext cx="9144000" cy="3754312"/>
          </a:xfrm>
          <a:prstGeom prst="rect">
            <a:avLst/>
          </a:prstGeom>
          <a:noFill/>
          <a:ln w="9525">
            <a:noFill/>
            <a:miter lim="800000"/>
            <a:headEnd/>
            <a:tailEnd/>
          </a:ln>
        </p:spPr>
        <p:txBody>
          <a:bodyPr wrap="square" lIns="108788" tIns="54395" rIns="108788" bIns="54395">
            <a:spAutoFit/>
          </a:bodyPr>
          <a:lstStyle/>
          <a:p>
            <a:pPr>
              <a:spcBef>
                <a:spcPct val="50000"/>
              </a:spcBef>
            </a:pPr>
            <a:r>
              <a:rPr lang="en-US" sz="3947" b="1" dirty="0">
                <a:latin typeface="Times New Roman" pitchFamily="18" charset="0"/>
                <a:cs typeface="Times New Roman" pitchFamily="18" charset="0"/>
              </a:rPr>
              <a:t>KL: </a:t>
            </a:r>
            <a:r>
              <a:rPr lang="en-US" sz="3947" b="1" dirty="0" err="1">
                <a:latin typeface="Times New Roman" pitchFamily="18" charset="0"/>
                <a:cs typeface="Times New Roman" pitchFamily="18" charset="0"/>
              </a:rPr>
              <a:t>Đạo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Phật</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có</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nguồn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gốc</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từ</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Ấn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Độ</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Phật</a:t>
            </a:r>
            <a:r>
              <a:rPr lang="en-US" sz="3947" b="1" dirty="0">
                <a:latin typeface="Times New Roman" pitchFamily="18" charset="0"/>
                <a:cs typeface="Times New Roman" pitchFamily="18" charset="0"/>
              </a:rPr>
              <a:t> du </a:t>
            </a:r>
            <a:r>
              <a:rPr lang="en-US" sz="3947" b="1" dirty="0" err="1">
                <a:latin typeface="Times New Roman" pitchFamily="18" charset="0"/>
                <a:cs typeface="Times New Roman" pitchFamily="18" charset="0"/>
              </a:rPr>
              <a:t>nhập</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vào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nước</a:t>
            </a:r>
            <a:r>
              <a:rPr lang="en-US" sz="3947" b="1" dirty="0">
                <a:latin typeface="Times New Roman" pitchFamily="18" charset="0"/>
                <a:cs typeface="Times New Roman" pitchFamily="18" charset="0"/>
              </a:rPr>
              <a:t> ta </a:t>
            </a:r>
            <a:r>
              <a:rPr lang="en-US" sz="3947" b="1" dirty="0" err="1">
                <a:latin typeface="Times New Roman" pitchFamily="18" charset="0"/>
                <a:cs typeface="Times New Roman" pitchFamily="18" charset="0"/>
              </a:rPr>
              <a:t>từ</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thời</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phong</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kiến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phương</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Bắc</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đô</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hộ</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Vì</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giáo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lý</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của</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Phật</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có</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nhiều</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điểm</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phù</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hợp</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với</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cách</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nghĩ</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lối</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sống</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của</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nhân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dân</a:t>
            </a:r>
            <a:r>
              <a:rPr lang="en-US" sz="3947" b="1" dirty="0">
                <a:latin typeface="Times New Roman" pitchFamily="18" charset="0"/>
                <a:cs typeface="Times New Roman" pitchFamily="18" charset="0"/>
              </a:rPr>
              <a:t> ta </a:t>
            </a:r>
            <a:r>
              <a:rPr lang="en-US" sz="3947" b="1" dirty="0" err="1">
                <a:latin typeface="Times New Roman" pitchFamily="18" charset="0"/>
                <a:cs typeface="Times New Roman" pitchFamily="18" charset="0"/>
              </a:rPr>
              <a:t>nên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sớm</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được</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dân</a:t>
            </a:r>
            <a:r>
              <a:rPr lang="en-US" sz="3947" b="1" dirty="0">
                <a:latin typeface="Times New Roman" pitchFamily="18" charset="0"/>
                <a:cs typeface="Times New Roman" pitchFamily="18" charset="0"/>
              </a:rPr>
              <a:t> ta </a:t>
            </a:r>
            <a:r>
              <a:rPr lang="en-US" sz="3947" b="1" dirty="0" err="1">
                <a:latin typeface="Times New Roman" pitchFamily="18" charset="0"/>
                <a:cs typeface="Times New Roman" pitchFamily="18" charset="0"/>
              </a:rPr>
              <a:t>tiếp</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nhận</a:t>
            </a:r>
            <a:r>
              <a:rPr lang="en-US" sz="3947" b="1" dirty="0">
                <a:latin typeface="Times New Roman" pitchFamily="18" charset="0"/>
                <a:cs typeface="Times New Roman" pitchFamily="18" charset="0"/>
              </a:rPr>
              <a:t> và tin </a:t>
            </a:r>
            <a:r>
              <a:rPr lang="en-US" sz="3947" b="1" dirty="0" err="1">
                <a:latin typeface="Times New Roman" pitchFamily="18" charset="0"/>
                <a:cs typeface="Times New Roman" pitchFamily="18" charset="0"/>
              </a:rPr>
              <a:t>theo</a:t>
            </a:r>
            <a:endParaRPr lang="en-US" sz="3947" b="1" dirty="0">
              <a:latin typeface="Times New Roman" pitchFamily="18" charset="0"/>
              <a:cs typeface="Times New Roman" pitchFamily="18" charset="0"/>
            </a:endParaRPr>
          </a:p>
        </p:txBody>
      </p:sp>
    </p:spTree>
    <p:extLst>
      <p:ext uri="{BB962C8B-B14F-4D97-AF65-F5344CB8AC3E}">
        <p14:creationId xmlns:p14="http://schemas.microsoft.com/office/powerpoint/2010/main" val="24833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1867">
                                            <p:txEl>
                                              <p:pRg st="0" end="0"/>
                                            </p:txEl>
                                          </p:spTgt>
                                        </p:tgtEl>
                                        <p:attrNameLst>
                                          <p:attrName>style.visibility</p:attrName>
                                        </p:attrNameLst>
                                      </p:cBhvr>
                                      <p:to>
                                        <p:strVal val="visible"/>
                                      </p:to>
                                    </p:set>
                                    <p:animEffect transition="in" filter="blinds(horizontal)">
                                      <p:cBhvr>
                                        <p:cTn id="7" dur="500"/>
                                        <p:tgtEl>
                                          <p:spTgt spid="121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2</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Sự phát triển của đạo phật thời nhà Lý</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2310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990600" y="1428751"/>
            <a:ext cx="1021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Đạo Phật được truyền bá rộng rãi trong cả nước.</a:t>
            </a:r>
          </a:p>
        </p:txBody>
      </p:sp>
      <p:sp>
        <p:nvSpPr>
          <p:cNvPr id="118801" name="Text Box 17"/>
          <p:cNvSpPr txBox="1">
            <a:spLocks noChangeArrowheads="1"/>
          </p:cNvSpPr>
          <p:nvPr/>
        </p:nvSpPr>
        <p:spPr bwMode="auto">
          <a:xfrm>
            <a:off x="1029133" y="2151857"/>
            <a:ext cx="8732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Nhiều nhà vua Lý theo đạo Phật.</a:t>
            </a:r>
          </a:p>
        </p:txBody>
      </p:sp>
      <p:sp>
        <p:nvSpPr>
          <p:cNvPr id="118802" name="Text Box 18"/>
          <p:cNvSpPr txBox="1">
            <a:spLocks noChangeArrowheads="1"/>
          </p:cNvSpPr>
          <p:nvPr/>
        </p:nvSpPr>
        <p:spPr bwMode="auto">
          <a:xfrm>
            <a:off x="990600" y="2725564"/>
            <a:ext cx="1021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Nhiều nhà sư được giữ cương vị quan trọng trong triều đình.</a:t>
            </a:r>
          </a:p>
        </p:txBody>
      </p:sp>
      <p:sp>
        <p:nvSpPr>
          <p:cNvPr id="118803" name="Text Box 19"/>
          <p:cNvSpPr txBox="1">
            <a:spLocks noChangeArrowheads="1"/>
          </p:cNvSpPr>
          <p:nvPr/>
        </p:nvSpPr>
        <p:spPr bwMode="auto">
          <a:xfrm>
            <a:off x="955964" y="3299271"/>
            <a:ext cx="7916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Chùa mọc lên khắp kinh thành, làng xã.</a:t>
            </a:r>
          </a:p>
        </p:txBody>
      </p:sp>
      <p:sp>
        <p:nvSpPr>
          <p:cNvPr id="9222" name="Rectangle 28"/>
          <p:cNvSpPr>
            <a:spLocks noChangeArrowheads="1"/>
          </p:cNvSpPr>
          <p:nvPr/>
        </p:nvSpPr>
        <p:spPr bwMode="auto">
          <a:xfrm>
            <a:off x="1158082" y="448609"/>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 Những sự việc nào cho ta thấy dưới thời Lý, đạo Phật rất thịnh đạt?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huahuon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4419600" cy="4356100"/>
          </a:xfrm>
          <a:prstGeom prst="round2DiagRect">
            <a:avLst>
              <a:gd name="adj1" fmla="val 16667"/>
              <a:gd name="adj2" fmla="val 0"/>
            </a:avLst>
          </a:prstGeom>
          <a:ln w="57150">
            <a:solidFill>
              <a:srgbClr val="FF9D65"/>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
            <a:ext cx="4267200" cy="4419600"/>
          </a:xfrm>
          <a:prstGeom prst="round2DiagRect">
            <a:avLst>
              <a:gd name="adj1" fmla="val 16667"/>
              <a:gd name="adj2" fmla="val 0"/>
            </a:avLst>
          </a:prstGeom>
          <a:ln w="57150">
            <a:solidFill>
              <a:srgbClr val="FF9D65"/>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1524000" y="381000"/>
            <a:ext cx="8915400" cy="6096000"/>
            <a:chOff x="0" y="0"/>
            <a:chExt cx="5760" cy="4320"/>
          </a:xfrm>
        </p:grpSpPr>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9" name="Picture 8" descr="phât tich"/>
            <p:cNvPicPr>
              <a:picLocks noChangeAspect="1" noChangeArrowheads="1"/>
            </p:cNvPicPr>
            <p:nvPr/>
          </p:nvPicPr>
          <p:blipFill>
            <a:blip r:embed="rId3">
              <a:lum bright="6000" contrast="14000"/>
              <a:extLst>
                <a:ext uri="{28A0092B-C50C-407E-A947-70E740481C1C}">
                  <a14:useLocalDpi xmlns:a14="http://schemas.microsoft.com/office/drawing/2010/main" val="0"/>
                </a:ext>
              </a:extLst>
            </a:blip>
            <a:srcRect/>
            <a:stretch>
              <a:fillRect/>
            </a:stretch>
          </p:blipFill>
          <p:spPr bwMode="auto">
            <a:xfrm>
              <a:off x="2910" y="0"/>
              <a:ext cx="2832" cy="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2217" name="Rectangle 9"/>
            <p:cNvSpPr>
              <a:spLocks noChangeArrowheads="1"/>
            </p:cNvSpPr>
            <p:nvPr/>
          </p:nvSpPr>
          <p:spPr bwMode="auto">
            <a:xfrm>
              <a:off x="0" y="182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pic>
          <p:nvPicPr>
            <p:cNvPr id="11272" name="Picture 11" descr="chùa Thầy-Quốc oai-HN"/>
            <p:cNvPicPr>
              <a:picLocks noChangeAspect="1" noChangeArrowheads="1"/>
            </p:cNvPicPr>
            <p:nvPr/>
          </p:nvPicPr>
          <p:blipFill>
            <a:blip r:embed="rId4">
              <a:lum bright="10000" contrast="26000"/>
              <a:extLst>
                <a:ext uri="{28A0092B-C50C-407E-A947-70E740481C1C}">
                  <a14:useLocalDpi xmlns:a14="http://schemas.microsoft.com/office/drawing/2010/main" val="0"/>
                </a:ext>
              </a:extLst>
            </a:blip>
            <a:srcRect/>
            <a:stretch>
              <a:fillRect/>
            </a:stretch>
          </p:blipFill>
          <p:spPr bwMode="auto">
            <a:xfrm>
              <a:off x="18" y="2190"/>
              <a:ext cx="2832" cy="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2220" name="Rectangle 12"/>
            <p:cNvSpPr>
              <a:spLocks noChangeArrowheads="1"/>
            </p:cNvSpPr>
            <p:nvPr/>
          </p:nvSpPr>
          <p:spPr bwMode="auto">
            <a:xfrm>
              <a:off x="2880" y="3984"/>
              <a:ext cx="2880" cy="336"/>
            </a:xfrm>
            <a:prstGeom prst="rect">
              <a:avLst/>
            </a:prstGeom>
            <a:noFill/>
            <a:ln>
              <a:noFill/>
            </a:ln>
            <a:effectLst/>
            <a:extLst/>
          </p:spPr>
          <p:txBody>
            <a:bodyPr anchor="ctr"/>
            <a:lstStyle/>
            <a:p>
              <a:pPr algn="ctr" eaLnBrk="1" hangingPunct="1">
                <a:defRPr/>
              </a:pPr>
              <a:r>
                <a:rPr lang="en-US" sz="2400" b="1">
                  <a:solidFill>
                    <a:schemeClr val="tx2"/>
                  </a:solidFill>
                  <a:effectLst>
                    <a:outerShdw blurRad="38100" dist="38100" dir="2700000" algn="tl">
                      <a:srgbClr val="C0C0C0"/>
                    </a:outerShdw>
                  </a:effectLst>
                  <a:latin typeface="Arial" charset="0"/>
                </a:rPr>
                <a:t>Chùa Keo – Thái Bình</a:t>
              </a: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pic>
          <p:nvPicPr>
            <p:cNvPr id="11275" name="Picture 14" descr="chua-cha-lu1909_jp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208"/>
              <a:ext cx="2880" cy="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2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hua Long T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6858000" cy="6130925"/>
          </a:xfrm>
          <a:prstGeom prst="roundRect">
            <a:avLst>
              <a:gd name="adj" fmla="val 16667"/>
            </a:avLst>
          </a:prstGeom>
          <a:ln w="57150">
            <a:solidFill>
              <a:srgbClr val="FDC25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Khuôn viên chùa Bái Đ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27" y="762000"/>
            <a:ext cx="8001000" cy="4572000"/>
          </a:xfrm>
          <a:prstGeom prst="roundRect">
            <a:avLst>
              <a:gd name="adj" fmla="val 16667"/>
            </a:avLst>
          </a:prstGeom>
          <a:ln w="57150">
            <a:solidFill>
              <a:srgbClr val="F9C25A"/>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291" name="Text Box 7"/>
          <p:cNvSpPr txBox="1">
            <a:spLocks noChangeArrowheads="1"/>
          </p:cNvSpPr>
          <p:nvPr/>
        </p:nvSpPr>
        <p:spPr bwMode="auto">
          <a:xfrm>
            <a:off x="1752600" y="54864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Năm 1031, triều đình bỏ tiền ra xây dựng 950 ngôi chùa. Nhân dân cũng đóng góp tiền xây dựng chùa.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137587" y="2209800"/>
            <a:ext cx="5760552"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482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914397" y="1241913"/>
            <a:ext cx="10293931"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Đạo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Phật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được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truyền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bá</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rộng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rãi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cả</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nước</a:t>
            </a:r>
            <a:r>
              <a:rPr lang="en-US" sz="3600" b="1" dirty="0">
                <a:solidFill>
                  <a:srgbClr val="000000"/>
                </a:solidFill>
                <a:latin typeface="Times New Roman" pitchFamily="18" charset="0"/>
                <a:cs typeface="Times New Roman" pitchFamily="18" charset="0"/>
              </a:rPr>
              <a:t>.</a:t>
            </a:r>
          </a:p>
        </p:txBody>
      </p:sp>
      <p:sp>
        <p:nvSpPr>
          <p:cNvPr id="118801" name="Text Box 17"/>
          <p:cNvSpPr txBox="1">
            <a:spLocks noChangeArrowheads="1"/>
          </p:cNvSpPr>
          <p:nvPr/>
        </p:nvSpPr>
        <p:spPr bwMode="auto">
          <a:xfrm>
            <a:off x="914397" y="2060087"/>
            <a:ext cx="10668003"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vua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Lý</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theo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đạo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Phật</a:t>
            </a:r>
            <a:r>
              <a:rPr lang="en-US" sz="3600" b="1" dirty="0">
                <a:solidFill>
                  <a:srgbClr val="000000"/>
                </a:solidFill>
                <a:latin typeface="Times New Roman" pitchFamily="18" charset="0"/>
                <a:cs typeface="Times New Roman" pitchFamily="18" charset="0"/>
              </a:rPr>
              <a:t>.</a:t>
            </a:r>
          </a:p>
        </p:txBody>
      </p:sp>
      <p:sp>
        <p:nvSpPr>
          <p:cNvPr id="118802" name="Text Box 18"/>
          <p:cNvSpPr txBox="1">
            <a:spLocks noChangeArrowheads="1"/>
          </p:cNvSpPr>
          <p:nvPr/>
        </p:nvSpPr>
        <p:spPr bwMode="auto">
          <a:xfrm>
            <a:off x="914398" y="2739449"/>
            <a:ext cx="10415217"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sư</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được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giữ</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cương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vị</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quan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trọng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đình</a:t>
            </a:r>
            <a:r>
              <a:rPr lang="en-US" sz="3600" b="1" dirty="0">
                <a:solidFill>
                  <a:srgbClr val="000000"/>
                </a:solidFill>
                <a:latin typeface="Times New Roman" pitchFamily="18" charset="0"/>
                <a:cs typeface="Times New Roman" pitchFamily="18" charset="0"/>
              </a:rPr>
              <a:t>.</a:t>
            </a:r>
          </a:p>
        </p:txBody>
      </p:sp>
      <p:sp>
        <p:nvSpPr>
          <p:cNvPr id="118803" name="Text Box 19"/>
          <p:cNvSpPr txBox="1">
            <a:spLocks noChangeArrowheads="1"/>
          </p:cNvSpPr>
          <p:nvPr/>
        </p:nvSpPr>
        <p:spPr bwMode="auto">
          <a:xfrm>
            <a:off x="914399" y="4051074"/>
            <a:ext cx="9723284"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Chùa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mọc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khắp</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kinh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thành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xã</a:t>
            </a:r>
            <a:r>
              <a:rPr lang="en-US" sz="3600" b="1" dirty="0">
                <a:solidFill>
                  <a:srgbClr val="000000"/>
                </a:solidFill>
                <a:latin typeface="Times New Roman" pitchFamily="18" charset="0"/>
                <a:cs typeface="Times New Roman" pitchFamily="18" charset="0"/>
              </a:rPr>
              <a:t>.</a:t>
            </a:r>
          </a:p>
        </p:txBody>
      </p:sp>
      <p:sp>
        <p:nvSpPr>
          <p:cNvPr id="19462" name="Rectangle 28"/>
          <p:cNvSpPr>
            <a:spLocks noChangeArrowheads="1"/>
          </p:cNvSpPr>
          <p:nvPr/>
        </p:nvSpPr>
        <p:spPr bwMode="auto">
          <a:xfrm>
            <a:off x="914397" y="575964"/>
            <a:ext cx="10221061"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triển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7" name="Text Box 7"/>
          <p:cNvSpPr txBox="1">
            <a:spLocks noChangeArrowheads="1"/>
          </p:cNvSpPr>
          <p:nvPr/>
        </p:nvSpPr>
        <p:spPr bwMode="auto">
          <a:xfrm>
            <a:off x="838201" y="4743459"/>
            <a:ext cx="10201654" cy="1771846"/>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itchFamily="18" charset="0"/>
                <a:cs typeface="Times New Roman" pitchFamily="18" charset="0"/>
              </a:rPr>
              <a:t>+</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1031, </a:t>
            </a:r>
            <a:r>
              <a:rPr lang="en-US" sz="3600" b="1" dirty="0" err="1">
                <a:latin typeface="Times New Roman" pitchFamily="18" charset="0"/>
                <a:cs typeface="Times New Roman" pitchFamily="18" charset="0"/>
              </a:rPr>
              <a:t>triều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950 </a:t>
            </a:r>
            <a:r>
              <a:rPr lang="en-US" sz="3600" b="1" dirty="0" err="1">
                <a:latin typeface="Times New Roman" pitchFamily="18" charset="0"/>
                <a:cs typeface="Times New Roman" pitchFamily="18" charset="0"/>
              </a:rPr>
              <a:t>ngôi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chùa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chùa</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427522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8"/>
          <p:cNvSpPr>
            <a:spLocks noChangeArrowheads="1"/>
          </p:cNvSpPr>
          <p:nvPr/>
        </p:nvSpPr>
        <p:spPr bwMode="auto">
          <a:xfrm>
            <a:off x="1143000" y="1248476"/>
            <a:ext cx="9525000" cy="1932083"/>
          </a:xfrm>
          <a:prstGeom prst="rect">
            <a:avLst/>
          </a:prstGeom>
          <a:noFill/>
          <a:ln w="9525">
            <a:noFill/>
            <a:miter lim="800000"/>
            <a:headEnd/>
            <a:tailEnd/>
          </a:ln>
        </p:spPr>
        <p:txBody>
          <a:bodyPr wrap="square" lIns="108788" tIns="54395" rIns="108788" bIns="54395">
            <a:spAutoFit/>
          </a:bodyPr>
          <a:lstStyle/>
          <a:p>
            <a:pPr>
              <a:spcBef>
                <a:spcPct val="50000"/>
              </a:spcBef>
            </a:pPr>
            <a:r>
              <a:rPr lang="en-US" sz="3947" b="1" dirty="0">
                <a:solidFill>
                  <a:srgbClr val="FF0000"/>
                </a:solidFill>
                <a:latin typeface="Times New Roman" pitchFamily="18" charset="0"/>
                <a:cs typeface="Times New Roman" pitchFamily="18" charset="0"/>
              </a:rPr>
              <a:t>* KL: </a:t>
            </a:r>
            <a:r>
              <a:rPr lang="en-US" sz="3947" b="1" dirty="0" err="1">
                <a:solidFill>
                  <a:srgbClr val="FF0000"/>
                </a:solidFill>
                <a:latin typeface="Times New Roman" pitchFamily="18" charset="0"/>
                <a:cs typeface="Times New Roman" pitchFamily="18" charset="0"/>
              </a:rPr>
              <a:t>Dưới</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thời</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Lý</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đạo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phật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rất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phát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triển</a:t>
            </a:r>
            <a:r>
              <a:rPr lang="en-US" sz="3947" b="1" dirty="0">
                <a:solidFill>
                  <a:srgbClr val="FF0000"/>
                </a:solidFill>
                <a:latin typeface="Times New Roman" pitchFamily="18" charset="0"/>
                <a:cs typeface="Times New Roman" pitchFamily="18" charset="0"/>
              </a:rPr>
              <a:t> và </a:t>
            </a:r>
            <a:r>
              <a:rPr lang="en-US" sz="3947" b="1" dirty="0" err="1">
                <a:solidFill>
                  <a:srgbClr val="FF0000"/>
                </a:solidFill>
                <a:latin typeface="Times New Roman" pitchFamily="18" charset="0"/>
                <a:cs typeface="Times New Roman" pitchFamily="18" charset="0"/>
              </a:rPr>
              <a:t>được</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xem</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là</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Quốc</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giáo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là</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tôn</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giáo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của</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quốc</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gia</a:t>
            </a:r>
            <a:r>
              <a:rPr lang="en-US" sz="3947"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1458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smtClean="0">
                <a:solidFill>
                  <a:srgbClr val="002060"/>
                </a:solidFill>
              </a:rPr>
              <a:t>Học sinh biết thời Lý, đạo Phật phát triển thịnh đạt nhất.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Học sinh biết thời Lý, chùa được xây dựng ở nhiều nơi.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Chùa là công trình kiến trúc đẹp.</a:t>
            </a:r>
            <a:endParaRPr lang="en-US" sz="2800" b="1">
              <a:solidFill>
                <a:srgbClr val="002060"/>
              </a:solidFill>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858" y="1519621"/>
            <a:ext cx="919163" cy="919163"/>
          </a:xfrm>
          <a:prstGeom prst="rect">
            <a:avLst/>
          </a:prstGeom>
        </p:spPr>
      </p:pic>
    </p:spTree>
    <p:extLst>
      <p:ext uri="{BB962C8B-B14F-4D97-AF65-F5344CB8AC3E}">
        <p14:creationId xmlns:p14="http://schemas.microsoft.com/office/powerpoint/2010/main" val="17743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3</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tác dụng của chùa thời nhà Lý</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09354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8" name="Rectangle 14"/>
          <p:cNvSpPr>
            <a:spLocks noChangeArrowheads="1"/>
          </p:cNvSpPr>
          <p:nvPr/>
        </p:nvSpPr>
        <p:spPr bwMode="auto">
          <a:xfrm>
            <a:off x="922338" y="965794"/>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1371600" lvl="3" indent="0">
              <a:spcBef>
                <a:spcPct val="50000"/>
              </a:spcBef>
            </a:pPr>
            <a:r>
              <a:rPr lang="en-US" sz="2800" b="1" smtClean="0">
                <a:latin typeface="Times New Roman" panose="02020603050405020304" pitchFamily="18" charset="0"/>
              </a:rPr>
              <a:t>- Chùa </a:t>
            </a:r>
            <a:r>
              <a:rPr lang="en-US" sz="2800" b="1">
                <a:latin typeface="Times New Roman" panose="02020603050405020304" pitchFamily="18" charset="0"/>
              </a:rPr>
              <a:t>là nơi tu hành của các nhà sư.</a:t>
            </a:r>
          </a:p>
        </p:txBody>
      </p:sp>
      <p:sp>
        <p:nvSpPr>
          <p:cNvPr id="210959" name="Rectangle 15"/>
          <p:cNvSpPr>
            <a:spLocks noChangeArrowheads="1"/>
          </p:cNvSpPr>
          <p:nvPr/>
        </p:nvSpPr>
        <p:spPr bwMode="auto">
          <a:xfrm>
            <a:off x="1695811" y="1185968"/>
            <a:ext cx="84280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6000" b="1"/>
              <a:t>   </a:t>
            </a:r>
            <a:r>
              <a:rPr lang="en-US" sz="2800" b="1">
                <a:latin typeface="Times New Roman" panose="02020603050405020304" pitchFamily="18" charset="0"/>
              </a:rPr>
              <a:t>- Chùa là nơi tổ chức lễ bái của đạo Phật.</a:t>
            </a:r>
          </a:p>
        </p:txBody>
      </p:sp>
      <p:sp>
        <p:nvSpPr>
          <p:cNvPr id="210960" name="Rectangle 16"/>
          <p:cNvSpPr>
            <a:spLocks noChangeArrowheads="1"/>
          </p:cNvSpPr>
          <p:nvPr/>
        </p:nvSpPr>
        <p:spPr bwMode="auto">
          <a:xfrm>
            <a:off x="2286722" y="216019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Chùa là trung tâm văn hóa của các làng xã.</a:t>
            </a:r>
          </a:p>
        </p:txBody>
      </p:sp>
      <p:sp>
        <p:nvSpPr>
          <p:cNvPr id="15366" name="Text Box 15"/>
          <p:cNvSpPr txBox="1">
            <a:spLocks noChangeArrowheads="1"/>
          </p:cNvSpPr>
          <p:nvPr/>
        </p:nvSpPr>
        <p:spPr bwMode="auto">
          <a:xfrm>
            <a:off x="1842294" y="300951"/>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 Thời Lý, chùa được sử dụng vào việc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58"/>
                                        </p:tgtEl>
                                        <p:attrNameLst>
                                          <p:attrName>style.visibility</p:attrName>
                                        </p:attrNameLst>
                                      </p:cBhvr>
                                      <p:to>
                                        <p:strVal val="visible"/>
                                      </p:to>
                                    </p:set>
                                    <p:animEffect transition="in" filter="blinds(horizontal)">
                                      <p:cBhvr>
                                        <p:cTn id="7" dur="500"/>
                                        <p:tgtEl>
                                          <p:spTgt spid="2109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959"/>
                                        </p:tgtEl>
                                        <p:attrNameLst>
                                          <p:attrName>style.visibility</p:attrName>
                                        </p:attrNameLst>
                                      </p:cBhvr>
                                      <p:to>
                                        <p:strVal val="visible"/>
                                      </p:to>
                                    </p:set>
                                    <p:animEffect transition="in" filter="blinds(horizontal)">
                                      <p:cBhvr>
                                        <p:cTn id="10" dur="500"/>
                                        <p:tgtEl>
                                          <p:spTgt spid="2109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0960"/>
                                        </p:tgtEl>
                                        <p:attrNameLst>
                                          <p:attrName>style.visibility</p:attrName>
                                        </p:attrNameLst>
                                      </p:cBhvr>
                                      <p:to>
                                        <p:strVal val="visible"/>
                                      </p:to>
                                    </p:set>
                                    <p:animEffect transition="in" filter="blinds(horizontal)">
                                      <p:cBhvr>
                                        <p:cTn id="13" dur="500"/>
                                        <p:tgtEl>
                                          <p:spTgt spid="210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8" grpId="0"/>
      <p:bldP spid="210959" grpId="0"/>
      <p:bldP spid="2109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643064" y="5915025"/>
            <a:ext cx="326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FF0000"/>
                </a:solidFill>
                <a:latin typeface="Times New Roman" panose="02020603050405020304" pitchFamily="18" charset="0"/>
              </a:rPr>
              <a:t>Chùa Một Cột (Hà Nội)</a:t>
            </a:r>
          </a:p>
        </p:txBody>
      </p:sp>
      <p:pic>
        <p:nvPicPr>
          <p:cNvPr id="16387" name="Picture 4" descr="chuamot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846" y="990600"/>
            <a:ext cx="3352800" cy="4648200"/>
          </a:xfrm>
          <a:prstGeom prst="round2DiagRect">
            <a:avLst>
              <a:gd name="adj1" fmla="val 16667"/>
              <a:gd name="adj2" fmla="val 0"/>
            </a:avLst>
          </a:prstGeom>
          <a:ln w="76200">
            <a:solidFill>
              <a:srgbClr val="FEC157"/>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0296" name="Text Box 8"/>
          <p:cNvSpPr txBox="1">
            <a:spLocks noChangeArrowheads="1"/>
          </p:cNvSpPr>
          <p:nvPr/>
        </p:nvSpPr>
        <p:spPr bwMode="auto">
          <a:xfrm>
            <a:off x="6248400" y="806708"/>
            <a:ext cx="4419600" cy="483209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   Bao gồm ngôi chùa và tòa đài xây giữa hồ hình vuông. Tầng trên là những thanh gỗ tạo thành bộ khung sườn đỡ cho tòa đài bên trên như một đóa sen vươn thẳng trên hồ, có cầu thang dẫn lên phật đài. Trên cửa phật đài có biển đề:” Liên Hoa Đài”, ghi nhớ sự tích nằm mộng của vua thời Lý.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6">
                                            <p:txEl>
                                              <p:pRg st="0" end="0"/>
                                            </p:txEl>
                                          </p:spTgt>
                                        </p:tgtEl>
                                        <p:attrNameLst>
                                          <p:attrName>style.visibility</p:attrName>
                                        </p:attrNameLst>
                                      </p:cBhvr>
                                      <p:to>
                                        <p:strVal val="visible"/>
                                      </p:to>
                                    </p:set>
                                    <p:animEffect transition="in" filter="blinds(horizontal)">
                                      <p:cBhvr>
                                        <p:cTn id="12" dur="500"/>
                                        <p:tgtEl>
                                          <p:spTgt spid="1402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huamot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7200"/>
            <a:ext cx="6019800" cy="6019800"/>
          </a:xfrm>
          <a:prstGeom prst="round2DiagRect">
            <a:avLst>
              <a:gd name="adj1" fmla="val 16667"/>
              <a:gd name="adj2" fmla="val 0"/>
            </a:avLst>
          </a:prstGeom>
          <a:ln w="57150">
            <a:solidFill>
              <a:srgbClr val="FEC9A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61309" y="5638800"/>
            <a:ext cx="2971800" cy="609600"/>
          </a:xfrm>
        </p:spPr>
        <p:txBody>
          <a:bodyPr/>
          <a:lstStyle/>
          <a:p>
            <a:pPr eaLnBrk="1" hangingPunct="1"/>
            <a:r>
              <a:rPr lang="en-US" sz="2700" b="1">
                <a:solidFill>
                  <a:srgbClr val="FF0000"/>
                </a:solidFill>
                <a:latin typeface="Times New Roman" panose="02020603050405020304" pitchFamily="18" charset="0"/>
              </a:rPr>
              <a:t>      Chùa Keo (Thái Bình)</a:t>
            </a:r>
          </a:p>
        </p:txBody>
      </p:sp>
      <p:sp>
        <p:nvSpPr>
          <p:cNvPr id="141315" name="Rectangle 3"/>
          <p:cNvSpPr>
            <a:spLocks noChangeArrowheads="1"/>
          </p:cNvSpPr>
          <p:nvPr/>
        </p:nvSpPr>
        <p:spPr bwMode="auto">
          <a:xfrm>
            <a:off x="6858000" y="609601"/>
            <a:ext cx="3505200" cy="396875"/>
          </a:xfrm>
          <a:prstGeom prst="rect">
            <a:avLst/>
          </a:prstGeom>
          <a:noFill/>
          <a:ln>
            <a:noFill/>
          </a:ln>
          <a:effectLst/>
          <a:extLst/>
        </p:spPr>
        <p:txBody>
          <a:bodyPr>
            <a:spAutoFit/>
          </a:bodyPr>
          <a:lstStyle/>
          <a:p>
            <a:pPr eaLnBrk="1" hangingPunct="1">
              <a:defRPr/>
            </a:pPr>
            <a:endParaRPr lang="en-US" sz="2000">
              <a:effectLst>
                <a:outerShdw blurRad="38100" dist="38100" dir="2700000" algn="tl">
                  <a:srgbClr val="C0C0C0"/>
                </a:outerShdw>
              </a:effectLst>
              <a:latin typeface="Times New Roman" pitchFamily="18" charset="0"/>
            </a:endParaRPr>
          </a:p>
        </p:txBody>
      </p:sp>
      <p:pic>
        <p:nvPicPr>
          <p:cNvPr id="18436" name="Picture 4" descr="472a9aef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309" y="644237"/>
            <a:ext cx="3352800" cy="4800600"/>
          </a:xfrm>
          <a:prstGeom prst="round2DiagRect">
            <a:avLst>
              <a:gd name="adj1" fmla="val 16667"/>
              <a:gd name="adj2" fmla="val 0"/>
            </a:avLst>
          </a:prstGeom>
          <a:ln w="57150">
            <a:solidFill>
              <a:srgbClr val="FD9E66"/>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1317" name="Rectangle 5"/>
          <p:cNvSpPr>
            <a:spLocks noChangeArrowheads="1"/>
          </p:cNvSpPr>
          <p:nvPr/>
        </p:nvSpPr>
        <p:spPr bwMode="auto">
          <a:xfrm>
            <a:off x="6324600" y="1182489"/>
            <a:ext cx="3832225" cy="3724096"/>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4000" b="1">
                <a:solidFill>
                  <a:srgbClr val="3333CC"/>
                </a:solidFill>
                <a:latin typeface="Times New Roman" panose="02020603050405020304" pitchFamily="18" charset="0"/>
              </a:rPr>
              <a:t>   </a:t>
            </a:r>
            <a:r>
              <a:rPr lang="en-US" sz="2800" b="1">
                <a:latin typeface="Times New Roman" panose="02020603050405020304" pitchFamily="18" charset="0"/>
              </a:rPr>
              <a:t>Chùa là một trong những ngôi cổ tự nổi tiếng bậc nhất ở Việt Nam. Gác chuông chùa Keo là một công trình nghệ thuật bằng gỗ độc đáo, tiêu biểu cho kiến trúc cổ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Effect transition="in" filter="wipe(down)">
                                      <p:cBhvr>
                                        <p:cTn id="12"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413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Untitled-7"/>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670448" y="789709"/>
            <a:ext cx="3662362" cy="4495800"/>
          </a:xfrm>
          <a:prstGeom prst="round2DiagRect">
            <a:avLst>
              <a:gd name="adj1" fmla="val 16667"/>
              <a:gd name="adj2" fmla="val 0"/>
            </a:avLst>
          </a:prstGeom>
          <a:ln w="88900" cap="sq">
            <a:solidFill>
              <a:srgbClr val="FC9F66"/>
            </a:solidFill>
            <a:miter lim="800000"/>
          </a:ln>
          <a:effectLst>
            <a:outerShdw blurRad="254000" algn="tl" rotWithShape="0">
              <a:srgbClr val="000000">
                <a:alpha val="43000"/>
              </a:srgbClr>
            </a:outerShdw>
          </a:effectLst>
        </p:spPr>
      </p:pic>
      <p:sp>
        <p:nvSpPr>
          <p:cNvPr id="18437" name="Rectangle 4"/>
          <p:cNvSpPr>
            <a:spLocks noChangeArrowheads="1"/>
          </p:cNvSpPr>
          <p:nvPr/>
        </p:nvSpPr>
        <p:spPr bwMode="auto">
          <a:xfrm>
            <a:off x="1981200" y="5791200"/>
            <a:ext cx="2743200" cy="381000"/>
          </a:xfrm>
          <a:prstGeom prst="rect">
            <a:avLst/>
          </a:prstGeom>
          <a:solidFill>
            <a:schemeClr val="bg1"/>
          </a:solidFill>
          <a:ln w="9525">
            <a:solidFill>
              <a:schemeClr val="bg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a:r>
              <a:rPr lang="en-US" b="1" dirty="0" err="1" smtClean="0">
                <a:solidFill>
                  <a:srgbClr val="FF0000"/>
                </a:solidFill>
                <a:latin typeface="Times New Roman" panose="02020603050405020304" pitchFamily="18" charset="0"/>
                <a:cs typeface="Times New Roman" panose="02020603050405020304" pitchFamily="18" charset="0"/>
              </a:rPr>
              <a:t>Tượng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phật</a:t>
            </a:r>
            <a:r>
              <a:rPr lang="en-US" b="1" dirty="0" smtClean="0">
                <a:solidFill>
                  <a:srgbClr val="FF0000"/>
                </a:solidFill>
                <a:latin typeface="Times New Roman" panose="02020603050405020304" pitchFamily="18" charset="0"/>
                <a:cs typeface="Times New Roman" panose="02020603050405020304" pitchFamily="18" charset="0"/>
              </a:rPr>
              <a:t> A-di-</a:t>
            </a:r>
            <a:r>
              <a:rPr lang="en-US" b="1" dirty="0" err="1" smtClean="0">
                <a:solidFill>
                  <a:srgbClr val="FF0000"/>
                </a:solidFill>
                <a:latin typeface="Times New Roman" panose="02020603050405020304" pitchFamily="18" charset="0"/>
                <a:cs typeface="Times New Roman" panose="02020603050405020304" pitchFamily="18" charset="0"/>
              </a:rPr>
              <a:t>đà</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77158" name="Text Box 6"/>
          <p:cNvSpPr txBox="1">
            <a:spLocks noChangeArrowheads="1"/>
          </p:cNvSpPr>
          <p:nvPr/>
        </p:nvSpPr>
        <p:spPr bwMode="auto">
          <a:xfrm>
            <a:off x="6400800" y="609600"/>
            <a:ext cx="4038600" cy="483209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Tượng phật A-di-đà: Được tạc bằng đá hoa cương xanh. Dáng phật thanh tú, khoác áo cà sa, hai tay để ngửa trong lòng, ngồi xếp bằng tham thiền nhập định. Tất cả tỏa ra một vẻ đẹp hiền từ. Đây là một tác phẩm điêu khắc có giá trị thời Lý.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7158">
                                            <p:txEl>
                                              <p:pRg st="0" end="0"/>
                                            </p:txEl>
                                          </p:spTgt>
                                        </p:tgtEl>
                                        <p:attrNameLst>
                                          <p:attrName>style.visibility</p:attrName>
                                        </p:attrNameLst>
                                      </p:cBhvr>
                                      <p:to>
                                        <p:strVal val="visible"/>
                                      </p:to>
                                    </p:set>
                                    <p:animEffect transition="in" filter="blinds(horizontal)">
                                      <p:cBhvr>
                                        <p:cTn id="12" dur="500"/>
                                        <p:tgtEl>
                                          <p:spTgt spid="177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12"/>
          <p:cNvGrpSpPr>
            <a:grpSpLocks/>
          </p:cNvGrpSpPr>
          <p:nvPr/>
        </p:nvGrpSpPr>
        <p:grpSpPr bwMode="auto">
          <a:xfrm>
            <a:off x="1714500" y="457200"/>
            <a:ext cx="8763000" cy="5943600"/>
            <a:chOff x="2976" y="624"/>
            <a:chExt cx="2640" cy="3216"/>
          </a:xfrm>
        </p:grpSpPr>
        <p:pic>
          <p:nvPicPr>
            <p:cNvPr id="20484" name="Picture 14" descr="cvn-habac-phapv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624"/>
              <a:ext cx="2640" cy="3216"/>
            </a:xfrm>
            <a:prstGeom prst="round2DiagRect">
              <a:avLst>
                <a:gd name="adj1" fmla="val 16667"/>
                <a:gd name="adj2" fmla="val 0"/>
              </a:avLst>
            </a:prstGeom>
            <a:ln w="9525">
              <a:solidFill>
                <a:srgbClr val="000000"/>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5" name="Text Box 16"/>
            <p:cNvSpPr txBox="1">
              <a:spLocks noChangeArrowheads="1"/>
            </p:cNvSpPr>
            <p:nvPr/>
          </p:nvSpPr>
          <p:spPr bwMode="auto">
            <a:xfrm rot="10800000" flipV="1">
              <a:off x="3148" y="748"/>
              <a:ext cx="907" cy="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Dâu- Bắc Ninh</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YTHAITO1"/>
          <p:cNvPicPr>
            <a:picLocks noChangeAspect="1" noChangeArrowheads="1"/>
          </p:cNvPicPr>
          <p:nvPr/>
        </p:nvPicPr>
        <p:blipFill>
          <a:blip r:embed="rId2">
            <a:extLst>
              <a:ext uri="{28A0092B-C50C-407E-A947-70E740481C1C}">
                <a14:useLocalDpi xmlns:a14="http://schemas.microsoft.com/office/drawing/2010/main" val="0"/>
              </a:ext>
            </a:extLst>
          </a:blip>
          <a:srcRect t="12120"/>
          <a:stretch>
            <a:fillRect/>
          </a:stretch>
        </p:blipFill>
        <p:spPr bwMode="auto">
          <a:xfrm>
            <a:off x="1143000" y="685800"/>
            <a:ext cx="4419600" cy="5638800"/>
          </a:xfrm>
          <a:prstGeom prst="round2DiagRect">
            <a:avLst>
              <a:gd name="adj1" fmla="val 16667"/>
              <a:gd name="adj2" fmla="val 0"/>
            </a:avLst>
          </a:prstGeom>
          <a:ln w="57150">
            <a:solidFill>
              <a:srgbClr val="FD9E66"/>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1"/>
          <p:cNvSpPr/>
          <p:nvPr/>
        </p:nvSpPr>
        <p:spPr>
          <a:xfrm>
            <a:off x="5895975" y="3393393"/>
            <a:ext cx="4893310" cy="961802"/>
          </a:xfrm>
          <a:prstGeom prst="rect">
            <a:avLst/>
          </a:prstGeom>
          <a:noFill/>
          <a:ln w="9525">
            <a:noFill/>
          </a:ln>
        </p:spPr>
        <p:txBody>
          <a:bodyPr wrap="square" lIns="160020" tIns="80010" rIns="160020" bIns="80010" anchor="ctr" anchorCtr="0">
            <a:spAutoFit/>
          </a:bodyPr>
          <a:lstStyle/>
          <a:p>
            <a:pPr defTabSz="1598930" eaLnBrk="1" hangingPunct="1">
              <a:buNone/>
            </a:pPr>
            <a:r>
              <a:rPr sz="2600" b="1" dirty="0">
                <a:solidFill>
                  <a:srgbClr val="FF0000"/>
                </a:solidFill>
                <a:latin typeface="Times New Roman" panose="02020603050405020304" pitchFamily="18" charset="0"/>
                <a:cs typeface="Times New Roman" panose="02020603050405020304" pitchFamily="18" charset="0"/>
              </a:rPr>
              <a:t>2. Em biết Thăng Long còn có những tên gọi n</a:t>
            </a:r>
            <a:r>
              <a:rPr sz="2600" b="1" dirty="0">
                <a:solidFill>
                  <a:srgbClr val="FF0000"/>
                </a:solidFill>
                <a:latin typeface="Times New Roman" panose="02020603050405020304" pitchFamily="18" charset="0"/>
                <a:ea typeface="Times New Roman" panose="02020603050405020304" pitchFamily="18" charset="0"/>
              </a:rPr>
              <a:t>à</a:t>
            </a:r>
            <a:r>
              <a:rPr sz="2600" b="1" dirty="0">
                <a:solidFill>
                  <a:srgbClr val="FF0000"/>
                </a:solidFill>
                <a:latin typeface="Times New Roman" panose="02020603050405020304" pitchFamily="18" charset="0"/>
                <a:cs typeface="Times New Roman" panose="02020603050405020304" pitchFamily="18" charset="0"/>
              </a:rPr>
              <a:t>o khác nữa?</a:t>
            </a:r>
            <a:endPar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1"/>
          <p:cNvSpPr/>
          <p:nvPr/>
        </p:nvSpPr>
        <p:spPr>
          <a:xfrm>
            <a:off x="5936436" y="533400"/>
            <a:ext cx="4893310" cy="961802"/>
          </a:xfrm>
          <a:prstGeom prst="rect">
            <a:avLst/>
          </a:prstGeom>
          <a:noFill/>
          <a:ln w="9525">
            <a:noFill/>
          </a:ln>
        </p:spPr>
        <p:txBody>
          <a:bodyPr wrap="square" lIns="160020" tIns="80010" rIns="160020" bIns="80010" anchor="ctr" anchorCtr="0">
            <a:spAutoFit/>
          </a:bodyPr>
          <a:lstStyle/>
          <a:p>
            <a:pPr defTabSz="1598930" eaLnBrk="1" hangingPunct="1">
              <a:buNone/>
            </a:pPr>
            <a:r>
              <a:rPr sz="2600" b="1" dirty="0">
                <a:solidFill>
                  <a:srgbClr val="FF0000"/>
                </a:solidFill>
                <a:latin typeface="Times New Roman" panose="02020603050405020304" pitchFamily="18" charset="0"/>
                <a:cs typeface="Times New Roman" panose="02020603050405020304" pitchFamily="18" charset="0"/>
              </a:rPr>
              <a:t>1. Vì sao Lý Thái Tổ chọn vùng đất Đại La l</a:t>
            </a:r>
            <a:r>
              <a:rPr sz="2600" b="1" dirty="0">
                <a:solidFill>
                  <a:srgbClr val="FF0000"/>
                </a:solidFill>
                <a:latin typeface="Times New Roman" panose="02020603050405020304" pitchFamily="18" charset="0"/>
                <a:ea typeface="Times New Roman" panose="02020603050405020304" pitchFamily="18" charset="0"/>
              </a:rPr>
              <a:t>à</a:t>
            </a:r>
            <a:r>
              <a:rPr sz="2600" b="1" dirty="0">
                <a:solidFill>
                  <a:srgbClr val="FF0000"/>
                </a:solidFill>
                <a:latin typeface="Times New Roman" panose="02020603050405020304" pitchFamily="18" charset="0"/>
                <a:cs typeface="Times New Roman" panose="02020603050405020304" pitchFamily="18" charset="0"/>
              </a:rPr>
              <a:t>m kinh đô?</a:t>
            </a:r>
            <a:endPar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008999" y="1597912"/>
            <a:ext cx="4667261" cy="1692771"/>
          </a:xfrm>
          <a:prstGeom prst="rect">
            <a:avLst/>
          </a:prstGeom>
        </p:spPr>
        <p:txBody>
          <a:bodyPr wrap="square">
            <a:spAutoFit/>
          </a:bodyPr>
          <a:lstStyle/>
          <a:p>
            <a:pPr>
              <a:buNone/>
            </a:pPr>
            <a:r>
              <a:rPr sz="2600" dirty="0">
                <a:latin typeface="Arial" panose="020B0604020202020204" pitchFamily="34" charset="0"/>
              </a:rPr>
              <a:t> </a:t>
            </a:r>
            <a:r>
              <a:rPr sz="2600" b="1" dirty="0">
                <a:latin typeface="Times New Roman" panose="02020603050405020304" pitchFamily="18" charset="0"/>
                <a:cs typeface="Times New Roman" panose="02020603050405020304" pitchFamily="18" charset="0"/>
              </a:rPr>
              <a:t>Vì Vua thấy đây l</a:t>
            </a:r>
            <a:r>
              <a:rPr sz="2600" b="1" dirty="0">
                <a:latin typeface="Times New Roman" panose="02020603050405020304" pitchFamily="18" charset="0"/>
                <a:ea typeface="Times New Roman" panose="02020603050405020304" pitchFamily="18" charset="0"/>
              </a:rPr>
              <a:t>à</a:t>
            </a:r>
            <a:r>
              <a:rPr sz="2600" b="1" dirty="0">
                <a:latin typeface="Times New Roman" panose="02020603050405020304" pitchFamily="18" charset="0"/>
                <a:cs typeface="Times New Roman" panose="02020603050405020304" pitchFamily="18" charset="0"/>
              </a:rPr>
              <a:t> vùng đất ở trung tâm đất nước, đất rộng bằng phẳng, dân cư không khổ vì ngập lụt.</a:t>
            </a:r>
            <a:endParaRPr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988217" y="4457905"/>
            <a:ext cx="4733746" cy="1292662"/>
          </a:xfrm>
          <a:prstGeom prst="rect">
            <a:avLst/>
          </a:prstGeom>
          <a:noFill/>
          <a:ln w="9525">
            <a:noFill/>
          </a:ln>
        </p:spPr>
        <p:txBody>
          <a:bodyPr wrap="square">
            <a:spAutoFit/>
          </a:bodyPr>
          <a:lstStyle/>
          <a:p>
            <a:pPr algn="just">
              <a:buNone/>
            </a:pPr>
            <a:r>
              <a:rPr sz="2600" b="1" dirty="0">
                <a:latin typeface="Times New Roman" panose="02020603050405020304" pitchFamily="18" charset="0"/>
                <a:cs typeface="Times New Roman" panose="02020603050405020304" pitchFamily="18" charset="0"/>
              </a:rPr>
              <a:t>Những tên gọi khác của Thăng Long: Long Đỗ; Tống Bình; Đại La;  H</a:t>
            </a:r>
            <a:r>
              <a:rPr sz="2600" b="1" dirty="0">
                <a:latin typeface="Times New Roman" panose="02020603050405020304" pitchFamily="18" charset="0"/>
                <a:ea typeface="Times New Roman" panose="02020603050405020304" pitchFamily="18" charset="0"/>
              </a:rPr>
              <a:t>à</a:t>
            </a:r>
            <a:r>
              <a:rPr sz="2600" b="1" dirty="0">
                <a:latin typeface="Times New Roman" panose="02020603050405020304" pitchFamily="18" charset="0"/>
                <a:cs typeface="Times New Roman" panose="02020603050405020304" pitchFamily="18" charset="0"/>
              </a:rPr>
              <a:t> Nội.</a:t>
            </a:r>
            <a:endParaRPr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3" descr="DSC_0317%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49" y="838200"/>
            <a:ext cx="8251902" cy="5638800"/>
          </a:xfrm>
          <a:prstGeom prst="round2DiagRect">
            <a:avLst>
              <a:gd name="adj1" fmla="val 16667"/>
              <a:gd name="adj2" fmla="val 0"/>
            </a:avLst>
          </a:prstGeom>
          <a:ln w="9525">
            <a:solidFill>
              <a:srgbClr val="EBEBEB"/>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8" name="Text Box 15"/>
          <p:cNvSpPr txBox="1">
            <a:spLocks noChangeArrowheads="1"/>
          </p:cNvSpPr>
          <p:nvPr/>
        </p:nvSpPr>
        <p:spPr bwMode="auto">
          <a:xfrm>
            <a:off x="4572000" y="226218"/>
            <a:ext cx="350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Trấn Quốc- Hà Nội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743200" y="1143000"/>
            <a:ext cx="6858000" cy="4572000"/>
            <a:chOff x="768" y="720"/>
            <a:chExt cx="4320" cy="2880"/>
          </a:xfrm>
        </p:grpSpPr>
        <p:pic>
          <p:nvPicPr>
            <p:cNvPr id="22537" name="Picture 3" descr="chua_phat_tich_bac_ninh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20"/>
              <a:ext cx="432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4"/>
            <p:cNvSpPr txBox="1">
              <a:spLocks noChangeArrowheads="1"/>
            </p:cNvSpPr>
            <p:nvPr/>
          </p:nvSpPr>
          <p:spPr bwMode="auto">
            <a:xfrm>
              <a:off x="2160" y="912"/>
              <a:ext cx="14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E9240F"/>
                  </a:solidFill>
                  <a:latin typeface="Times New Roman" panose="02020603050405020304" pitchFamily="18" charset="0"/>
                </a:rPr>
                <a:t>Chùa Phật Tích</a:t>
              </a:r>
            </a:p>
          </p:txBody>
        </p:sp>
      </p:grpSp>
      <p:sp>
        <p:nvSpPr>
          <p:cNvPr id="22531" name="Text Box 6"/>
          <p:cNvSpPr txBox="1">
            <a:spLocks noChangeArrowheads="1"/>
          </p:cNvSpPr>
          <p:nvPr/>
        </p:nvSpPr>
        <p:spPr bwMode="auto">
          <a:xfrm>
            <a:off x="7086600" y="556260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chemeClr val="bg1"/>
                </a:solidFill>
                <a:latin typeface="Times New Roman" panose="02020603050405020304" pitchFamily="18" charset="0"/>
              </a:rPr>
              <a:t>Chùa Láng</a:t>
            </a:r>
          </a:p>
        </p:txBody>
      </p:sp>
      <p:grpSp>
        <p:nvGrpSpPr>
          <p:cNvPr id="22532" name="Group 7"/>
          <p:cNvGrpSpPr>
            <a:grpSpLocks/>
          </p:cNvGrpSpPr>
          <p:nvPr/>
        </p:nvGrpSpPr>
        <p:grpSpPr bwMode="auto">
          <a:xfrm>
            <a:off x="1219200" y="457200"/>
            <a:ext cx="9316630" cy="6126402"/>
            <a:chOff x="384" y="672"/>
            <a:chExt cx="5661" cy="3478"/>
          </a:xfrm>
        </p:grpSpPr>
        <p:pic>
          <p:nvPicPr>
            <p:cNvPr id="22533" name="Picture 8" descr="chua HuongT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72"/>
              <a:ext cx="254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9"/>
            <p:cNvSpPr txBox="1">
              <a:spLocks noChangeArrowheads="1"/>
            </p:cNvSpPr>
            <p:nvPr/>
          </p:nvSpPr>
          <p:spPr bwMode="auto">
            <a:xfrm>
              <a:off x="624" y="3888"/>
              <a:ext cx="166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           Chùa Hương</a:t>
              </a:r>
            </a:p>
          </p:txBody>
        </p:sp>
        <p:pic>
          <p:nvPicPr>
            <p:cNvPr id="22535" name="Picture 10" descr="chualang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 y="680"/>
              <a:ext cx="2592"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1"/>
            <p:cNvSpPr txBox="1">
              <a:spLocks noChangeArrowheads="1"/>
            </p:cNvSpPr>
            <p:nvPr/>
          </p:nvSpPr>
          <p:spPr bwMode="auto">
            <a:xfrm>
              <a:off x="3840" y="3840"/>
              <a:ext cx="101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Láng</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thiền lâm-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4" y="532035"/>
            <a:ext cx="3238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4"/>
          <p:cNvGrpSpPr>
            <a:grpSpLocks/>
          </p:cNvGrpSpPr>
          <p:nvPr/>
        </p:nvGrpSpPr>
        <p:grpSpPr bwMode="auto">
          <a:xfrm>
            <a:off x="1554164" y="263269"/>
            <a:ext cx="10183812" cy="6419097"/>
            <a:chOff x="24" y="126"/>
            <a:chExt cx="6415" cy="4286"/>
          </a:xfrm>
        </p:grpSpPr>
        <p:sp>
          <p:nvSpPr>
            <p:cNvPr id="23556" name="Rectangle 5"/>
            <p:cNvSpPr>
              <a:spLocks noChangeArrowheads="1"/>
            </p:cNvSpPr>
            <p:nvPr/>
          </p:nvSpPr>
          <p:spPr bwMode="auto">
            <a:xfrm>
              <a:off x="2160" y="624"/>
              <a:ext cx="66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r>
                <a:rPr lang="en-US" sz="2800">
                  <a:latin typeface="VNI-Times" pitchFamily="2" charset="0"/>
                  <a:cs typeface="Times New Roman" panose="02020603050405020304" pitchFamily="18" charset="0"/>
                </a:rPr>
                <a:t>(Hueá)</a:t>
              </a:r>
            </a:p>
          </p:txBody>
        </p:sp>
        <p:sp>
          <p:nvSpPr>
            <p:cNvPr id="23557" name="Text Box 6"/>
            <p:cNvSpPr txBox="1">
              <a:spLocks noChangeArrowheads="1"/>
            </p:cNvSpPr>
            <p:nvPr/>
          </p:nvSpPr>
          <p:spPr bwMode="auto">
            <a:xfrm>
              <a:off x="4656" y="2544"/>
              <a:ext cx="100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endParaRPr lang="vi-VN" sz="2800">
                <a:latin typeface="VNI-Times" pitchFamily="2" charset="0"/>
                <a:cs typeface="Times New Roman" panose="02020603050405020304" pitchFamily="18" charset="0"/>
              </a:endParaRPr>
            </a:p>
          </p:txBody>
        </p:sp>
        <p:sp>
          <p:nvSpPr>
            <p:cNvPr id="23558" name="AutoShape 7"/>
            <p:cNvSpPr>
              <a:spLocks noChangeArrowheads="1"/>
            </p:cNvSpPr>
            <p:nvPr/>
          </p:nvSpPr>
          <p:spPr bwMode="auto">
            <a:xfrm>
              <a:off x="24" y="3441"/>
              <a:ext cx="1008" cy="576"/>
            </a:xfrm>
            <a:prstGeom prst="upArrowCallout">
              <a:avLst>
                <a:gd name="adj1" fmla="val 43410"/>
                <a:gd name="adj2" fmla="val 38192"/>
                <a:gd name="adj3" fmla="val 7292"/>
                <a:gd name="adj4" fmla="val 87153"/>
              </a:avLst>
            </a:prstGeom>
            <a:solidFill>
              <a:srgbClr val="CCFFFF"/>
            </a:solidFill>
            <a:ln w="9525">
              <a:solidFill>
                <a:schemeClr val="tx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a:t>
              </a:r>
            </a:p>
            <a:p>
              <a:pPr algn="ctr" eaLnBrk="1" hangingPunct="1"/>
              <a:r>
                <a:rPr lang="en-US" sz="2400" b="1">
                  <a:latin typeface="Times New Roman" panose="02020603050405020304" pitchFamily="18" charset="0"/>
                  <a:cs typeface="Times New Roman" panose="02020603050405020304" pitchFamily="18" charset="0"/>
                </a:rPr>
                <a:t>Thiền Lâm</a:t>
              </a:r>
              <a:endParaRPr lang="en-US" sz="2400" b="1">
                <a:solidFill>
                  <a:srgbClr val="0066FF"/>
                </a:solidFill>
                <a:latin typeface="Times New Roman" panose="02020603050405020304" pitchFamily="18" charset="0"/>
                <a:cs typeface="Times New Roman" panose="02020603050405020304" pitchFamily="18" charset="0"/>
              </a:endParaRPr>
            </a:p>
          </p:txBody>
        </p:sp>
        <p:sp>
          <p:nvSpPr>
            <p:cNvPr id="23559" name="AutoShape 8"/>
            <p:cNvSpPr>
              <a:spLocks noChangeArrowheads="1"/>
            </p:cNvSpPr>
            <p:nvPr/>
          </p:nvSpPr>
          <p:spPr bwMode="auto">
            <a:xfrm>
              <a:off x="2357" y="3765"/>
              <a:ext cx="1321" cy="647"/>
            </a:xfrm>
            <a:prstGeom prst="horizontalScroll">
              <a:avLst>
                <a:gd name="adj" fmla="val 12500"/>
              </a:avLst>
            </a:prstGeom>
            <a:solidFill>
              <a:schemeClr val="accent1"/>
            </a:solidFill>
            <a:ln w="9525">
              <a:solidFill>
                <a:srgbClr val="FF0066"/>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Phổ Minh</a:t>
              </a:r>
            </a:p>
            <a:p>
              <a:pPr algn="ctr" eaLnBrk="1" hangingPunct="1"/>
              <a:r>
                <a:rPr lang="en-US" sz="2400">
                  <a:solidFill>
                    <a:srgbClr val="9F05A3"/>
                  </a:solidFill>
                  <a:latin typeface="VNI-Times" pitchFamily="2" charset="0"/>
                  <a:cs typeface="Times New Roman" panose="02020603050405020304" pitchFamily="18" charset="0"/>
                </a:rPr>
                <a:t> </a:t>
              </a:r>
              <a:r>
                <a:rPr lang="en-US" sz="2400" b="1">
                  <a:solidFill>
                    <a:srgbClr val="9F05A3"/>
                  </a:solidFill>
                  <a:latin typeface="Times New Roman" panose="02020603050405020304" pitchFamily="18" charset="0"/>
                  <a:cs typeface="Times New Roman" panose="02020603050405020304" pitchFamily="18" charset="0"/>
                </a:rPr>
                <a:t>( Nam Định)</a:t>
              </a:r>
              <a:endParaRPr lang="en-US" sz="2400" b="1">
                <a:latin typeface="Times New Roman" panose="02020603050405020304" pitchFamily="18" charset="0"/>
                <a:cs typeface="Times New Roman" panose="02020603050405020304" pitchFamily="18" charset="0"/>
              </a:endParaRPr>
            </a:p>
          </p:txBody>
        </p:sp>
        <p:pic>
          <p:nvPicPr>
            <p:cNvPr id="23560" name="Picture 9" descr="phominh[1]- NĐịnh-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 y="624"/>
              <a:ext cx="1872" cy="2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1" name="Picture 10" descr="từ vân-cam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 y="126"/>
              <a:ext cx="197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11"/>
            <p:cNvSpPr>
              <a:spLocks noChangeArrowheads="1"/>
            </p:cNvSpPr>
            <p:nvPr/>
          </p:nvSpPr>
          <p:spPr bwMode="auto">
            <a:xfrm>
              <a:off x="4662" y="3369"/>
              <a:ext cx="1584" cy="720"/>
            </a:xfrm>
            <a:prstGeom prst="horizontalScroll">
              <a:avLst>
                <a:gd name="adj" fmla="val 12500"/>
              </a:avLst>
            </a:prstGeom>
            <a:solidFill>
              <a:schemeClr val="accent1"/>
            </a:solidFill>
            <a:ln w="9525">
              <a:solidFill>
                <a:srgbClr val="FF0066"/>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Từ Vân</a:t>
              </a:r>
            </a:p>
            <a:p>
              <a:pPr algn="ctr" eaLnBrk="1" hangingPunct="1"/>
              <a:r>
                <a:rPr lang="en-US" sz="2400" b="1">
                  <a:solidFill>
                    <a:srgbClr val="9F05A3"/>
                  </a:solidFill>
                  <a:latin typeface="Times New Roman" panose="02020603050405020304" pitchFamily="18" charset="0"/>
                  <a:cs typeface="Times New Roman" panose="02020603050405020304" pitchFamily="18" charset="0"/>
                </a:rPr>
                <a:t>( Cam Ranh)</a:t>
              </a:r>
              <a:endParaRPr lang="en-US" sz="24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409700" y="228600"/>
            <a:ext cx="9258300" cy="6629400"/>
            <a:chOff x="-72" y="144"/>
            <a:chExt cx="5832" cy="4176"/>
          </a:xfrm>
        </p:grpSpPr>
        <p:pic>
          <p:nvPicPr>
            <p:cNvPr id="24580" name="Picture 3" descr="thiên minh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 y="144"/>
              <a:ext cx="288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92"/>
              <a:ext cx="2880" cy="1920"/>
            </a:xfrm>
            <a:prstGeom prst="round2DiagRect">
              <a:avLst>
                <a:gd name="adj1" fmla="val 16667"/>
                <a:gd name="adj2" fmla="val 0"/>
              </a:avLst>
            </a:prstGeom>
            <a:ln w="88900" cap="sq">
              <a:solidFill>
                <a:srgbClr val="FB9F68"/>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0533" name="Rectangle 5"/>
            <p:cNvSpPr>
              <a:spLocks noChangeArrowheads="1"/>
            </p:cNvSpPr>
            <p:nvPr/>
          </p:nvSpPr>
          <p:spPr bwMode="auto">
            <a:xfrm>
              <a:off x="96" y="1824"/>
              <a:ext cx="2352" cy="260"/>
            </a:xfrm>
            <a:prstGeom prst="rect">
              <a:avLst/>
            </a:prstGeom>
            <a:solidFill>
              <a:srgbClr val="ECF8A6"/>
            </a:solidFill>
            <a:ln>
              <a:noFill/>
            </a:ln>
            <a:effectLst/>
            <a:extLst/>
          </p:spPr>
          <p:txBody>
            <a:bodyPr>
              <a:spAutoFit/>
            </a:bodyPr>
            <a:lstStyle/>
            <a:p>
              <a:pPr algn="ctr" eaLnBrk="1" hangingPunct="1">
                <a:defRPr/>
              </a:pPr>
              <a:r>
                <a:rPr lang="en-US" sz="2100" b="1">
                  <a:solidFill>
                    <a:srgbClr val="CC0000"/>
                  </a:solidFill>
                  <a:effectLst>
                    <a:outerShdw blurRad="38100" dist="38100" dir="2700000" algn="tl">
                      <a:srgbClr val="000000"/>
                    </a:outerShdw>
                  </a:effectLst>
                  <a:latin typeface="Times New Roman" pitchFamily="18" charset="0"/>
                  <a:cs typeface="Times New Roman" pitchFamily="18" charset="0"/>
                </a:rPr>
                <a:t>Chùa Thiên Minh</a:t>
              </a:r>
            </a:p>
          </p:txBody>
        </p:sp>
        <p:sp>
          <p:nvSpPr>
            <p:cNvPr id="150534" name="Rectangle 6"/>
            <p:cNvSpPr>
              <a:spLocks noChangeArrowheads="1"/>
            </p:cNvSpPr>
            <p:nvPr/>
          </p:nvSpPr>
          <p:spPr bwMode="auto">
            <a:xfrm>
              <a:off x="2832" y="192"/>
              <a:ext cx="2352" cy="260"/>
            </a:xfrm>
            <a:prstGeom prst="rect">
              <a:avLst/>
            </a:prstGeom>
            <a:solidFill>
              <a:srgbClr val="ECF8A6"/>
            </a:solidFill>
            <a:ln>
              <a:noFill/>
            </a:ln>
            <a:effectLst/>
            <a:extLst/>
          </p:spPr>
          <p:txBody>
            <a:bodyPr>
              <a:spAutoFit/>
            </a:bodyPr>
            <a:lstStyle/>
            <a:p>
              <a:pPr algn="ctr" eaLnBrk="1" hangingPunct="1">
                <a:defRPr/>
              </a:pPr>
              <a:r>
                <a:rPr lang="en-US" sz="2100" b="1">
                  <a:solidFill>
                    <a:srgbClr val="CC0000"/>
                  </a:solidFill>
                  <a:effectLst>
                    <a:outerShdw blurRad="38100" dist="38100" dir="2700000" algn="tl">
                      <a:srgbClr val="000000"/>
                    </a:outerShdw>
                  </a:effectLst>
                  <a:latin typeface="Times New Roman" pitchFamily="18" charset="0"/>
                  <a:cs typeface="Times New Roman" pitchFamily="18" charset="0"/>
                </a:rPr>
                <a:t>Chùa Thiên Mụ</a:t>
              </a:r>
            </a:p>
          </p:txBody>
        </p:sp>
        <p:pic>
          <p:nvPicPr>
            <p:cNvPr id="24584" name="Picture 7" descr="136sd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2125"/>
              <a:ext cx="2880" cy="2099"/>
            </a:xfrm>
            <a:prstGeom prst="round2DiagRect">
              <a:avLst>
                <a:gd name="adj1" fmla="val 16667"/>
                <a:gd name="adj2" fmla="val 0"/>
              </a:avLst>
            </a:prstGeom>
            <a:ln w="9525">
              <a:solidFill>
                <a:srgbClr val="FB9F68"/>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585" name="Picture 8" descr="image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160"/>
              <a:ext cx="2880" cy="2016"/>
            </a:xfrm>
            <a:prstGeom prst="round2DiagRect">
              <a:avLst>
                <a:gd name="adj1" fmla="val 16667"/>
                <a:gd name="adj2" fmla="val 0"/>
              </a:avLst>
            </a:prstGeom>
            <a:ln w="9525">
              <a:solidFill>
                <a:srgbClr val="FB9F68"/>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586" name="Rectangle 9"/>
            <p:cNvSpPr>
              <a:spLocks noChangeArrowheads="1"/>
            </p:cNvSpPr>
            <p:nvPr/>
          </p:nvSpPr>
          <p:spPr bwMode="auto">
            <a:xfrm>
              <a:off x="3504" y="4080"/>
              <a:ext cx="1968" cy="240"/>
            </a:xfrm>
            <a:prstGeom prst="rect">
              <a:avLst/>
            </a:prstGeom>
            <a:solidFill>
              <a:schemeClr val="bg1"/>
            </a:solidFill>
            <a:ln w="9525">
              <a:solidFill>
                <a:schemeClr val="tx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a:r>
                <a:rPr lang="en-US" sz="2400" dirty="0" err="1" smtClean="0">
                  <a:latin typeface="Times New Roman" panose="02020603050405020304" pitchFamily="18" charset="0"/>
                  <a:cs typeface="Times New Roman" panose="02020603050405020304" pitchFamily="18" charset="0"/>
                </a:rPr>
                <a:t>Chùa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Dơi-Sóc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Trăng</a:t>
              </a:r>
              <a:endParaRPr lang="en-US" sz="2400" dirty="0">
                <a:latin typeface="Times New Roman" panose="02020603050405020304" pitchFamily="18" charset="0"/>
                <a:cs typeface="Times New Roman" panose="02020603050405020304" pitchFamily="18" charset="0"/>
              </a:endParaRPr>
            </a:p>
          </p:txBody>
        </p:sp>
      </p:grpSp>
      <p:sp>
        <p:nvSpPr>
          <p:cNvPr id="24579" name="Text Box 10"/>
          <p:cNvSpPr txBox="1">
            <a:spLocks noChangeArrowheads="1"/>
          </p:cNvSpPr>
          <p:nvPr/>
        </p:nvSpPr>
        <p:spPr bwMode="auto">
          <a:xfrm>
            <a:off x="2133600" y="6248400"/>
            <a:ext cx="2895600" cy="457200"/>
          </a:xfrm>
          <a:prstGeom prst="rect">
            <a:avLst/>
          </a:prstGeom>
          <a:solidFill>
            <a:srgbClr val="ECF8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400" b="1">
                <a:solidFill>
                  <a:srgbClr val="FF3300"/>
                </a:solidFill>
                <a:latin typeface="Times New Roman" panose="02020603050405020304" pitchFamily="18" charset="0"/>
              </a:rPr>
              <a:t>Chùa Huệ Nghiêm</a:t>
            </a:r>
            <a:r>
              <a:rPr lang="en-US" sz="2400" b="1">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smtClean="0">
                <a:solidFill>
                  <a:srgbClr val="002060"/>
                </a:solidFill>
              </a:rPr>
              <a:t>Học sinh biết thời Lý, đạo Phật phát triển thịnh đạt nhất.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Học sinh biết thời Lý, chùa được xây dựng ở nhiều nơi.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Chùa là công trình kiến trúc đẹp.</a:t>
            </a:r>
            <a:endParaRPr lang="en-US" sz="2800" b="1">
              <a:solidFill>
                <a:srgbClr val="002060"/>
              </a:solidFill>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858" y="1519621"/>
            <a:ext cx="919163" cy="919163"/>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4205" y="3301211"/>
            <a:ext cx="919163" cy="919163"/>
          </a:xfrm>
          <a:prstGeom prst="rect">
            <a:avLst/>
          </a:prstGeom>
        </p:spPr>
      </p:pic>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4205" y="4783127"/>
            <a:ext cx="919163" cy="919163"/>
          </a:xfrm>
          <a:prstGeom prst="rect">
            <a:avLst/>
          </a:prstGeom>
        </p:spPr>
      </p:pic>
    </p:spTree>
    <p:extLst>
      <p:ext uri="{BB962C8B-B14F-4D97-AF65-F5344CB8AC3E}">
        <p14:creationId xmlns:p14="http://schemas.microsoft.com/office/powerpoint/2010/main" val="381261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4267200" y="533400"/>
            <a:ext cx="2819400" cy="5334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4400" b="1">
                <a:solidFill>
                  <a:srgbClr val="FF0000"/>
                </a:solidFill>
                <a:latin typeface="Times New Roman" panose="02020603050405020304" pitchFamily="18" charset="0"/>
                <a:cs typeface="Times New Roman" panose="02020603050405020304" pitchFamily="18" charset="0"/>
              </a:rPr>
              <a:t>Ghi nhớ</a:t>
            </a:r>
            <a:endParaRPr lang="en-US" sz="4400" b="1" i="1">
              <a:solidFill>
                <a:srgbClr val="FF0000"/>
              </a:solidFill>
              <a:latin typeface="Times New Roman" panose="02020603050405020304" pitchFamily="18" charset="0"/>
              <a:cs typeface="Times New Roman" panose="02020603050405020304" pitchFamily="18" charset="0"/>
            </a:endParaRPr>
          </a:p>
        </p:txBody>
      </p:sp>
      <p:sp>
        <p:nvSpPr>
          <p:cNvPr id="25603" name="Rectangle 1"/>
          <p:cNvSpPr>
            <a:spLocks noChangeArrowheads="1"/>
          </p:cNvSpPr>
          <p:nvPr/>
        </p:nvSpPr>
        <p:spPr bwMode="auto">
          <a:xfrm>
            <a:off x="1066800" y="1252538"/>
            <a:ext cx="998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3333CC"/>
                </a:solidFill>
                <a:latin typeface="Times New Roman" panose="02020603050405020304" pitchFamily="18" charset="0"/>
              </a:rPr>
              <a:t>Đến thời Lý, đạo Phật rất phát triển. Chùa là nơi tu hành của các nhà sư, là nơi sinh hoạt văn hóa của cộng đồng và là công trình kiến trúc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blinds(horizontal)">
                                      <p:cBhvr>
                                        <p:cTn id="7" dur="500"/>
                                        <p:tgtEl>
                                          <p:spTgt spid="161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2115450"/>
            <a:ext cx="5196294" cy="1231106"/>
          </a:xfrm>
          <a:prstGeom prst="rect">
            <a:avLst/>
          </a:prstGeom>
          <a:noFill/>
        </p:spPr>
        <p:txBody>
          <a:bodyPr wrap="none" lIns="121920" tIns="60960" rIns="121920" bIns="60960">
            <a:spAutoFit/>
          </a:bodyPr>
          <a:lstStyle/>
          <a:p>
            <a:pPr algn="ctr"/>
            <a:r>
              <a:rPr lang="en-US" sz="72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VẬN DỤNG</a:t>
            </a:r>
            <a:endParaRPr lang="en-US" sz="72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10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325163" y="4876801"/>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4243" b="1" i="1">
              <a:solidFill>
                <a:srgbClr val="FF0000"/>
              </a:solidFill>
              <a:latin typeface="Arial" charset="0"/>
            </a:endParaRPr>
          </a:p>
        </p:txBody>
      </p:sp>
      <p:sp>
        <p:nvSpPr>
          <p:cNvPr id="44035" name="Rectangle 10"/>
          <p:cNvSpPr>
            <a:spLocks noChangeArrowheads="1"/>
          </p:cNvSpPr>
          <p:nvPr/>
        </p:nvSpPr>
        <p:spPr bwMode="auto">
          <a:xfrm>
            <a:off x="1325163" y="685800"/>
            <a:ext cx="9147014" cy="1033182"/>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solidFill>
                  <a:srgbClr val="FF0000"/>
                </a:solidFill>
                <a:latin typeface="Times New Roman" panose="02020603050405020304" pitchFamily="18" charset="0"/>
                <a:cs typeface="Times New Roman" panose="02020603050405020304" pitchFamily="18" charset="0"/>
              </a:rPr>
              <a:t>1.Đối </a:t>
            </a:r>
            <a:r>
              <a:rPr lang="en-US" sz="3000" b="1" dirty="0" err="1">
                <a:solidFill>
                  <a:srgbClr val="FF0000"/>
                </a:solidFill>
                <a:latin typeface="Times New Roman" panose="02020603050405020304" pitchFamily="18" charset="0"/>
                <a:cs typeface="Times New Roman" panose="02020603050405020304" pitchFamily="18" charset="0"/>
              </a:rPr>
              <a:t>với</a:t>
            </a:r>
            <a:r>
              <a:rPr lang="en-US" sz="3000" b="1" dirty="0">
                <a:solidFill>
                  <a:srgbClr val="FF0000"/>
                </a:solidFill>
                <a:latin typeface="Times New Roman" panose="02020603050405020304" pitchFamily="18" charset="0"/>
                <a:cs typeface="Times New Roman" panose="02020603050405020304" pitchFamily="18" charset="0"/>
              </a:rPr>
              <a:t> con </a:t>
            </a:r>
            <a:r>
              <a:rPr lang="en-US" sz="3000" b="1" dirty="0" err="1">
                <a:solidFill>
                  <a:srgbClr val="FF0000"/>
                </a:solidFill>
                <a:latin typeface="Times New Roman" panose="02020603050405020304" pitchFamily="18" charset="0"/>
                <a:cs typeface="Times New Roman" panose="02020603050405020304" pitchFamily="18" charset="0"/>
              </a:rPr>
              <a:t>người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đạo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Phật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dạy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người</a:t>
            </a:r>
            <a:r>
              <a:rPr lang="en-US" sz="3000" b="1" dirty="0">
                <a:solidFill>
                  <a:srgbClr val="FF0000"/>
                </a:solidFill>
                <a:latin typeface="Times New Roman" panose="02020603050405020304" pitchFamily="18" charset="0"/>
                <a:cs typeface="Times New Roman" panose="02020603050405020304" pitchFamily="18" charset="0"/>
              </a:rPr>
              <a:t> ta </a:t>
            </a:r>
            <a:r>
              <a:rPr lang="en-US" sz="3000" b="1" dirty="0" err="1">
                <a:solidFill>
                  <a:srgbClr val="FF0000"/>
                </a:solidFill>
                <a:latin typeface="Times New Roman" panose="02020603050405020304" pitchFamily="18" charset="0"/>
                <a:cs typeface="Times New Roman" panose="02020603050405020304" pitchFamily="18" charset="0"/>
              </a:rPr>
              <a:t>như</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thế</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nào</a:t>
            </a:r>
            <a:r>
              <a:rPr lang="en-US" sz="3000" b="1" dirty="0">
                <a:solidFill>
                  <a:srgbClr val="FF0000"/>
                </a:solidFill>
                <a:latin typeface="Times New Roman" panose="02020603050405020304" pitchFamily="18" charset="0"/>
                <a:cs typeface="Times New Roman" panose="02020603050405020304" pitchFamily="18" charset="0"/>
              </a:rPr>
              <a:t>?</a:t>
            </a:r>
          </a:p>
        </p:txBody>
      </p:sp>
      <p:sp>
        <p:nvSpPr>
          <p:cNvPr id="196620" name="Text Box 12"/>
          <p:cNvSpPr txBox="1">
            <a:spLocks noChangeArrowheads="1"/>
          </p:cNvSpPr>
          <p:nvPr/>
        </p:nvSpPr>
        <p:spPr bwMode="auto">
          <a:xfrm>
            <a:off x="1077636" y="1905000"/>
            <a:ext cx="8638847"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 a. </a:t>
            </a:r>
            <a:r>
              <a:rPr lang="en-US" sz="3000" b="1" dirty="0" err="1">
                <a:latin typeface="Times New Roman" panose="02020603050405020304" pitchFamily="18" charset="0"/>
                <a:cs typeface="Times New Roman" panose="02020603050405020304" pitchFamily="18" charset="0"/>
              </a:rPr>
              <a:t>Thương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yêu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loại</a:t>
            </a:r>
            <a:r>
              <a:rPr lang="en-US" sz="3000" b="1" dirty="0">
                <a:latin typeface="Times New Roman" panose="02020603050405020304" pitchFamily="18" charset="0"/>
                <a:cs typeface="Times New Roman" panose="02020603050405020304" pitchFamily="18" charset="0"/>
              </a:rPr>
              <a:t>.</a:t>
            </a:r>
          </a:p>
        </p:txBody>
      </p:sp>
      <p:sp>
        <p:nvSpPr>
          <p:cNvPr id="196621" name="Text Box 13"/>
          <p:cNvSpPr txBox="1">
            <a:spLocks noChangeArrowheads="1"/>
          </p:cNvSpPr>
          <p:nvPr/>
        </p:nvSpPr>
        <p:spPr bwMode="auto">
          <a:xfrm>
            <a:off x="1260752" y="2667805"/>
            <a:ext cx="9570485"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giúp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r>
              <a:rPr lang="en-US" sz="3000" b="1" dirty="0">
                <a:latin typeface="Times New Roman" panose="02020603050405020304" pitchFamily="18" charset="0"/>
                <a:cs typeface="Times New Roman" panose="02020603050405020304" pitchFamily="18" charset="0"/>
              </a:rPr>
              <a:t>.</a:t>
            </a:r>
          </a:p>
        </p:txBody>
      </p:sp>
      <p:sp>
        <p:nvSpPr>
          <p:cNvPr id="196622" name="Text Box 14"/>
          <p:cNvSpPr txBox="1">
            <a:spLocks noChangeArrowheads="1"/>
          </p:cNvSpPr>
          <p:nvPr/>
        </p:nvSpPr>
        <p:spPr bwMode="auto">
          <a:xfrm>
            <a:off x="1223657" y="3733801"/>
            <a:ext cx="9147014"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c.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quyền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a:t>
            </a:r>
          </a:p>
        </p:txBody>
      </p:sp>
      <p:sp>
        <p:nvSpPr>
          <p:cNvPr id="196623" name="Text Box 15"/>
          <p:cNvSpPr txBox="1">
            <a:spLocks noChangeArrowheads="1"/>
          </p:cNvSpPr>
          <p:nvPr/>
        </p:nvSpPr>
        <p:spPr bwMode="auto">
          <a:xfrm>
            <a:off x="1273579" y="4495801"/>
            <a:ext cx="9716938" cy="1033182"/>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d. </a:t>
            </a:r>
            <a:r>
              <a:rPr lang="en-US" sz="3000" b="1" dirty="0" err="1">
                <a:latin typeface="Times New Roman" panose="02020603050405020304" pitchFamily="18" charset="0"/>
                <a:cs typeface="Times New Roman" panose="02020603050405020304" pitchFamily="18" charset="0"/>
              </a:rPr>
              <a:t>Thương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yêu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nhường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nhịn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giúp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gặp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a:t>
            </a:r>
          </a:p>
        </p:txBody>
      </p:sp>
      <p:sp>
        <p:nvSpPr>
          <p:cNvPr id="196624" name="Text Box 16"/>
          <p:cNvSpPr txBox="1">
            <a:spLocks noChangeArrowheads="1"/>
          </p:cNvSpPr>
          <p:nvPr/>
        </p:nvSpPr>
        <p:spPr bwMode="auto">
          <a:xfrm>
            <a:off x="2438400" y="5908379"/>
            <a:ext cx="7622512"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err="1">
                <a:solidFill>
                  <a:srgbClr val="FF0000"/>
                </a:solidFill>
                <a:latin typeface="Times New Roman" panose="02020603050405020304" pitchFamily="18" charset="0"/>
                <a:cs typeface="Times New Roman" panose="02020603050405020304" pitchFamily="18" charset="0"/>
              </a:rPr>
              <a:t>Đáp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án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đúng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là</a:t>
            </a:r>
            <a:r>
              <a:rPr lang="en-US" sz="3000" b="1" dirty="0">
                <a:solidFill>
                  <a:srgbClr val="FF0000"/>
                </a:solidFill>
                <a:latin typeface="Times New Roman" panose="02020603050405020304" pitchFamily="18" charset="0"/>
                <a:cs typeface="Times New Roman" panose="02020603050405020304" pitchFamily="18" charset="0"/>
              </a:rPr>
              <a:t>:  d</a:t>
            </a:r>
          </a:p>
        </p:txBody>
      </p:sp>
      <p:sp>
        <p:nvSpPr>
          <p:cNvPr id="9" name="Hình Bầu dục 8"/>
          <p:cNvSpPr>
            <a:spLocks noChangeArrowheads="1"/>
          </p:cNvSpPr>
          <p:nvPr/>
        </p:nvSpPr>
        <p:spPr bwMode="auto">
          <a:xfrm>
            <a:off x="1019491" y="4464042"/>
            <a:ext cx="813421" cy="655638"/>
          </a:xfrm>
          <a:prstGeom prst="ellipse">
            <a:avLst/>
          </a:prstGeom>
          <a:noFill/>
          <a:ln w="57150" algn="ctr">
            <a:solidFill>
              <a:srgbClr val="FF3300"/>
            </a:solidFill>
            <a:round/>
            <a:headEnd/>
            <a:tailEnd/>
          </a:ln>
        </p:spPr>
        <p:txBody>
          <a:bodyPr lIns="108788" tIns="54395" rIns="108788" bIns="54395"/>
          <a:lstStyle/>
          <a:p>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8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620"/>
                                        </p:tgtEl>
                                        <p:attrNameLst>
                                          <p:attrName>style.visibility</p:attrName>
                                        </p:attrNameLst>
                                      </p:cBhvr>
                                      <p:to>
                                        <p:strVal val="visible"/>
                                      </p:to>
                                    </p:set>
                                    <p:animEffect transition="in" filter="barn(inVertical)">
                                      <p:cBhvr>
                                        <p:cTn id="7" dur="500"/>
                                        <p:tgtEl>
                                          <p:spTgt spid="1966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6621"/>
                                        </p:tgtEl>
                                        <p:attrNameLst>
                                          <p:attrName>style.visibility</p:attrName>
                                        </p:attrNameLst>
                                      </p:cBhvr>
                                      <p:to>
                                        <p:strVal val="visible"/>
                                      </p:to>
                                    </p:set>
                                    <p:animEffect transition="in" filter="barn(inVertical)">
                                      <p:cBhvr>
                                        <p:cTn id="10" dur="500"/>
                                        <p:tgtEl>
                                          <p:spTgt spid="1966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6622"/>
                                        </p:tgtEl>
                                        <p:attrNameLst>
                                          <p:attrName>style.visibility</p:attrName>
                                        </p:attrNameLst>
                                      </p:cBhvr>
                                      <p:to>
                                        <p:strVal val="visible"/>
                                      </p:to>
                                    </p:set>
                                    <p:animEffect transition="in" filter="barn(inVertical)">
                                      <p:cBhvr>
                                        <p:cTn id="13" dur="500"/>
                                        <p:tgtEl>
                                          <p:spTgt spid="1966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6623"/>
                                        </p:tgtEl>
                                        <p:attrNameLst>
                                          <p:attrName>style.visibility</p:attrName>
                                        </p:attrNameLst>
                                      </p:cBhvr>
                                      <p:to>
                                        <p:strVal val="visible"/>
                                      </p:to>
                                    </p:set>
                                    <p:animEffect transition="in" filter="barn(inVertical)">
                                      <p:cBhvr>
                                        <p:cTn id="16" dur="500"/>
                                        <p:tgtEl>
                                          <p:spTgt spid="1966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6624"/>
                                        </p:tgtEl>
                                        <p:attrNameLst>
                                          <p:attrName>style.visibility</p:attrName>
                                        </p:attrNameLst>
                                      </p:cBhvr>
                                      <p:to>
                                        <p:strVal val="visible"/>
                                      </p:to>
                                    </p:set>
                                    <p:animEffect transition="in" filter="barn(inVertical)">
                                      <p:cBhvr>
                                        <p:cTn id="21" dur="500"/>
                                        <p:tgtEl>
                                          <p:spTgt spid="19662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p:bldP spid="196621" grpId="0"/>
      <p:bldP spid="196622" grpId="0"/>
      <p:bldP spid="196623" grpId="0"/>
      <p:bldP spid="196624"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1325163" y="5565776"/>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4737" b="1" i="1">
              <a:solidFill>
                <a:srgbClr val="FF0000"/>
              </a:solidFill>
              <a:latin typeface="Arial" charset="0"/>
            </a:endParaRPr>
          </a:p>
        </p:txBody>
      </p:sp>
      <p:sp>
        <p:nvSpPr>
          <p:cNvPr id="45059" name="Rectangle 7"/>
          <p:cNvSpPr>
            <a:spLocks noChangeArrowheads="1"/>
          </p:cNvSpPr>
          <p:nvPr/>
        </p:nvSpPr>
        <p:spPr bwMode="auto">
          <a:xfrm>
            <a:off x="1373428" y="681470"/>
            <a:ext cx="9370772"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Đối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97641" name="Text Box 9"/>
          <p:cNvSpPr txBox="1">
            <a:spLocks noChangeArrowheads="1"/>
          </p:cNvSpPr>
          <p:nvPr/>
        </p:nvSpPr>
        <p:spPr bwMode="auto">
          <a:xfrm>
            <a:off x="1374230" y="2289176"/>
            <a:ext cx="9596014"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latin typeface="Times New Roman" panose="02020603050405020304" pitchFamily="18" charset="0"/>
                <a:cs typeface="Times New Roman" panose="02020603050405020304" pitchFamily="18" charset="0"/>
              </a:rPr>
              <a:t> a. Không được đối xử tàn ác.</a:t>
            </a:r>
          </a:p>
        </p:txBody>
      </p:sp>
      <p:sp>
        <p:nvSpPr>
          <p:cNvPr id="197642" name="Text Box 10"/>
          <p:cNvSpPr txBox="1">
            <a:spLocks noChangeArrowheads="1"/>
          </p:cNvSpPr>
          <p:nvPr/>
        </p:nvSpPr>
        <p:spPr bwMode="auto">
          <a:xfrm>
            <a:off x="1441148" y="3206751"/>
            <a:ext cx="790590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Nhường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nhịn</a:t>
            </a:r>
            <a:r>
              <a:rPr lang="en-US" sz="3600" b="1" dirty="0">
                <a:latin typeface="Times New Roman" panose="02020603050405020304" pitchFamily="18" charset="0"/>
                <a:cs typeface="Times New Roman" panose="02020603050405020304" pitchFamily="18" charset="0"/>
              </a:rPr>
              <a:t>.</a:t>
            </a:r>
          </a:p>
        </p:txBody>
      </p:sp>
      <p:sp>
        <p:nvSpPr>
          <p:cNvPr id="197643" name="Text Box 11"/>
          <p:cNvSpPr txBox="1">
            <a:spLocks noChangeArrowheads="1"/>
          </p:cNvSpPr>
          <p:nvPr/>
        </p:nvSpPr>
        <p:spPr bwMode="auto">
          <a:xfrm>
            <a:off x="1333518" y="3976160"/>
            <a:ext cx="8894140"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c.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đỡ</a:t>
            </a:r>
            <a:r>
              <a:rPr lang="en-US" sz="3600" b="1" dirty="0">
                <a:latin typeface="Times New Roman" panose="02020603050405020304" pitchFamily="18" charset="0"/>
                <a:cs typeface="Times New Roman" panose="02020603050405020304" pitchFamily="18" charset="0"/>
              </a:rPr>
              <a:t>.</a:t>
            </a:r>
          </a:p>
        </p:txBody>
      </p:sp>
      <p:sp>
        <p:nvSpPr>
          <p:cNvPr id="197644" name="Text Box 12"/>
          <p:cNvSpPr txBox="1">
            <a:spLocks noChangeArrowheads="1"/>
          </p:cNvSpPr>
          <p:nvPr/>
        </p:nvSpPr>
        <p:spPr bwMode="auto">
          <a:xfrm>
            <a:off x="1497599" y="4763266"/>
            <a:ext cx="8879167"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Thương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a:t>
            </a:r>
          </a:p>
        </p:txBody>
      </p:sp>
      <p:sp>
        <p:nvSpPr>
          <p:cNvPr id="197645" name="Text Box 13"/>
          <p:cNvSpPr txBox="1">
            <a:spLocks noChangeArrowheads="1"/>
          </p:cNvSpPr>
          <p:nvPr/>
        </p:nvSpPr>
        <p:spPr bwMode="auto">
          <a:xfrm>
            <a:off x="2438400" y="5591948"/>
            <a:ext cx="636178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err="1">
                <a:solidFill>
                  <a:srgbClr val="FF0000"/>
                </a:solidFill>
                <a:latin typeface="Times New Roman" panose="02020603050405020304" pitchFamily="18" charset="0"/>
                <a:cs typeface="Times New Roman" panose="02020603050405020304" pitchFamily="18" charset="0"/>
              </a:rPr>
              <a:t>Đáp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a:t>
            </a:r>
          </a:p>
        </p:txBody>
      </p:sp>
      <p:sp>
        <p:nvSpPr>
          <p:cNvPr id="9" name="Hình Bầu dục 8"/>
          <p:cNvSpPr>
            <a:spLocks noChangeArrowheads="1"/>
          </p:cNvSpPr>
          <p:nvPr/>
        </p:nvSpPr>
        <p:spPr bwMode="auto">
          <a:xfrm>
            <a:off x="1219200" y="2292384"/>
            <a:ext cx="974892" cy="731838"/>
          </a:xfrm>
          <a:prstGeom prst="ellipse">
            <a:avLst/>
          </a:prstGeom>
          <a:noFill/>
          <a:ln w="57150" algn="ctr">
            <a:solidFill>
              <a:srgbClr val="FF3300"/>
            </a:solidFill>
            <a:round/>
            <a:headEnd/>
            <a:tailEnd/>
          </a:ln>
        </p:spPr>
        <p:txBody>
          <a:bodyPr lIns="108788" tIns="54395" rIns="108788" bIns="54395"/>
          <a:lstStyle/>
          <a:p>
            <a:endParaRPr lang="en-US" sz="3158"/>
          </a:p>
        </p:txBody>
      </p:sp>
    </p:spTree>
    <p:extLst>
      <p:ext uri="{BB962C8B-B14F-4D97-AF65-F5344CB8AC3E}">
        <p14:creationId xmlns:p14="http://schemas.microsoft.com/office/powerpoint/2010/main" val="53505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7634"/>
                                        </p:tgtEl>
                                        <p:attrNameLst>
                                          <p:attrName>style.visibility</p:attrName>
                                        </p:attrNameLst>
                                      </p:cBhvr>
                                      <p:to>
                                        <p:strVal val="visible"/>
                                      </p:to>
                                    </p:set>
                                    <p:animEffect transition="in" filter="dissolve">
                                      <p:cBhvr>
                                        <p:cTn id="7" dur="500"/>
                                        <p:tgtEl>
                                          <p:spTgt spid="197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7642"/>
                                        </p:tgtEl>
                                        <p:attrNameLst>
                                          <p:attrName>style.visibility</p:attrName>
                                        </p:attrNameLst>
                                      </p:cBhvr>
                                      <p:to>
                                        <p:strVal val="visible"/>
                                      </p:to>
                                    </p:set>
                                    <p:animEffect transition="in" filter="blinds(horizontal)">
                                      <p:cBhvr>
                                        <p:cTn id="10" dur="500"/>
                                        <p:tgtEl>
                                          <p:spTgt spid="19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7641"/>
                                        </p:tgtEl>
                                        <p:attrNameLst>
                                          <p:attrName>style.visibility</p:attrName>
                                        </p:attrNameLst>
                                      </p:cBhvr>
                                      <p:to>
                                        <p:strVal val="visible"/>
                                      </p:to>
                                    </p:set>
                                    <p:animEffect transition="in" filter="blinds(horizontal)">
                                      <p:cBhvr>
                                        <p:cTn id="13" dur="500"/>
                                        <p:tgtEl>
                                          <p:spTgt spid="1976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7643"/>
                                        </p:tgtEl>
                                        <p:attrNameLst>
                                          <p:attrName>style.visibility</p:attrName>
                                        </p:attrNameLst>
                                      </p:cBhvr>
                                      <p:to>
                                        <p:strVal val="visible"/>
                                      </p:to>
                                    </p:set>
                                    <p:animEffect transition="in" filter="blinds(horizontal)">
                                      <p:cBhvr>
                                        <p:cTn id="16" dur="500"/>
                                        <p:tgtEl>
                                          <p:spTgt spid="1976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7644"/>
                                        </p:tgtEl>
                                        <p:attrNameLst>
                                          <p:attrName>style.visibility</p:attrName>
                                        </p:attrNameLst>
                                      </p:cBhvr>
                                      <p:to>
                                        <p:strVal val="visible"/>
                                      </p:to>
                                    </p:set>
                                    <p:animEffect transition="in" filter="blinds(horizontal)">
                                      <p:cBhvr>
                                        <p:cTn id="19" dur="500"/>
                                        <p:tgtEl>
                                          <p:spTgt spid="1976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7645">
                                            <p:txEl>
                                              <p:pRg st="0" end="0"/>
                                            </p:txEl>
                                          </p:spTgt>
                                        </p:tgtEl>
                                        <p:attrNameLst>
                                          <p:attrName>style.visibility</p:attrName>
                                        </p:attrNameLst>
                                      </p:cBhvr>
                                      <p:to>
                                        <p:strVal val="visible"/>
                                      </p:to>
                                    </p:set>
                                    <p:animEffect transition="in" filter="blinds(horizontal)">
                                      <p:cBhvr>
                                        <p:cTn id="24" dur="500"/>
                                        <p:tgtEl>
                                          <p:spTgt spid="197645">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41" grpId="0"/>
      <p:bldP spid="197642" grpId="0"/>
      <p:bldP spid="197643" grpId="0"/>
      <p:bldP spid="197644"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325163" y="5060951"/>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3059" b="1" i="1">
              <a:solidFill>
                <a:srgbClr val="FF0000"/>
              </a:solidFill>
              <a:latin typeface="Arial" charset="0"/>
            </a:endParaRPr>
          </a:p>
        </p:txBody>
      </p:sp>
      <p:sp>
        <p:nvSpPr>
          <p:cNvPr id="46083" name="Rectangle 7"/>
          <p:cNvSpPr>
            <a:spLocks noChangeArrowheads="1"/>
          </p:cNvSpPr>
          <p:nvPr/>
        </p:nvSpPr>
        <p:spPr bwMode="auto">
          <a:xfrm>
            <a:off x="1274094" y="336551"/>
            <a:ext cx="8198025"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triển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98665" name="Text Box 9"/>
          <p:cNvSpPr txBox="1">
            <a:spLocks noChangeArrowheads="1"/>
          </p:cNvSpPr>
          <p:nvPr/>
        </p:nvSpPr>
        <p:spPr bwMode="auto">
          <a:xfrm>
            <a:off x="1219200" y="1660526"/>
            <a:ext cx="8691425"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latin typeface="Times New Roman" panose="02020603050405020304" pitchFamily="18" charset="0"/>
                <a:cs typeface="Times New Roman" panose="02020603050405020304" pitchFamily="18" charset="0"/>
              </a:rPr>
              <a:t> a. Chùa mọc lên khắp kinh thành làng, xã.</a:t>
            </a:r>
          </a:p>
        </p:txBody>
      </p:sp>
      <p:sp>
        <p:nvSpPr>
          <p:cNvPr id="198666" name="Text Box 10"/>
          <p:cNvSpPr txBox="1">
            <a:spLocks noChangeArrowheads="1"/>
          </p:cNvSpPr>
          <p:nvPr/>
        </p:nvSpPr>
        <p:spPr bwMode="auto">
          <a:xfrm>
            <a:off x="1289088" y="2982914"/>
            <a:ext cx="8349840"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r>
              <a:rPr lang="en-US" sz="3600" b="1" dirty="0">
                <a:latin typeface="Times New Roman" panose="02020603050405020304" pitchFamily="18" charset="0"/>
                <a:cs typeface="Times New Roman" panose="02020603050405020304" pitchFamily="18" charset="0"/>
              </a:rPr>
              <a:t>.</a:t>
            </a:r>
          </a:p>
        </p:txBody>
      </p:sp>
      <p:sp>
        <p:nvSpPr>
          <p:cNvPr id="198667" name="Text Box 11"/>
          <p:cNvSpPr txBox="1">
            <a:spLocks noChangeArrowheads="1"/>
          </p:cNvSpPr>
          <p:nvPr/>
        </p:nvSpPr>
        <p:spPr bwMode="auto">
          <a:xfrm>
            <a:off x="1328370" y="4295776"/>
            <a:ext cx="9796830"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c.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Phật</a:t>
            </a:r>
            <a:r>
              <a:rPr lang="en-US" sz="3600" b="1" dirty="0">
                <a:latin typeface="Times New Roman" panose="02020603050405020304" pitchFamily="18" charset="0"/>
                <a:cs typeface="Times New Roman" panose="02020603050405020304" pitchFamily="18" charset="0"/>
              </a:rPr>
              <a:t>.</a:t>
            </a:r>
          </a:p>
        </p:txBody>
      </p:sp>
      <p:sp>
        <p:nvSpPr>
          <p:cNvPr id="198668" name="Text Box 12"/>
          <p:cNvSpPr txBox="1">
            <a:spLocks noChangeArrowheads="1"/>
          </p:cNvSpPr>
          <p:nvPr/>
        </p:nvSpPr>
        <p:spPr bwMode="auto">
          <a:xfrm>
            <a:off x="1035536" y="5003801"/>
            <a:ext cx="6831688"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latin typeface="Times New Roman" panose="02020603050405020304" pitchFamily="18" charset="0"/>
                <a:cs typeface="Times New Roman" panose="02020603050405020304" pitchFamily="18" charset="0"/>
              </a:rPr>
              <a:t> d. Cả ba ý trên.</a:t>
            </a:r>
          </a:p>
        </p:txBody>
      </p:sp>
      <p:sp>
        <p:nvSpPr>
          <p:cNvPr id="198669" name="Text Box 13"/>
          <p:cNvSpPr txBox="1">
            <a:spLocks noChangeArrowheads="1"/>
          </p:cNvSpPr>
          <p:nvPr/>
        </p:nvSpPr>
        <p:spPr bwMode="auto">
          <a:xfrm>
            <a:off x="3147632" y="5768976"/>
            <a:ext cx="3036305"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solidFill>
                  <a:srgbClr val="FF0000"/>
                </a:solidFill>
                <a:latin typeface="Times New Roman" panose="02020603050405020304" pitchFamily="18" charset="0"/>
                <a:cs typeface="Times New Roman" panose="02020603050405020304" pitchFamily="18" charset="0"/>
              </a:rPr>
              <a:t>Đáp án: d</a:t>
            </a:r>
          </a:p>
        </p:txBody>
      </p:sp>
      <p:sp>
        <p:nvSpPr>
          <p:cNvPr id="9" name="Hình Bầu dục 8"/>
          <p:cNvSpPr>
            <a:spLocks noChangeArrowheads="1"/>
          </p:cNvSpPr>
          <p:nvPr/>
        </p:nvSpPr>
        <p:spPr bwMode="auto">
          <a:xfrm>
            <a:off x="837717" y="4959626"/>
            <a:ext cx="974892" cy="731838"/>
          </a:xfrm>
          <a:prstGeom prst="ellipse">
            <a:avLst/>
          </a:prstGeom>
          <a:noFill/>
          <a:ln w="57150" algn="ctr">
            <a:solidFill>
              <a:srgbClr val="FF3300"/>
            </a:solidFill>
            <a:round/>
            <a:headEnd/>
            <a:tailEnd/>
          </a:ln>
        </p:spPr>
        <p:txBody>
          <a:bodyPr lIns="108788" tIns="54395" rIns="108788" bIns="54395"/>
          <a:lstStyle/>
          <a:p>
            <a:endParaRPr lang="en-US" sz="3158"/>
          </a:p>
        </p:txBody>
      </p:sp>
    </p:spTree>
    <p:extLst>
      <p:ext uri="{BB962C8B-B14F-4D97-AF65-F5344CB8AC3E}">
        <p14:creationId xmlns:p14="http://schemas.microsoft.com/office/powerpoint/2010/main" val="1779783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8658"/>
                                        </p:tgtEl>
                                        <p:attrNameLst>
                                          <p:attrName>style.visibility</p:attrName>
                                        </p:attrNameLst>
                                      </p:cBhvr>
                                      <p:to>
                                        <p:strVal val="visible"/>
                                      </p:to>
                                    </p:set>
                                    <p:animEffect transition="in" filter="dissolve">
                                      <p:cBhvr>
                                        <p:cTn id="7" dur="500"/>
                                        <p:tgtEl>
                                          <p:spTgt spid="1986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8666"/>
                                        </p:tgtEl>
                                        <p:attrNameLst>
                                          <p:attrName>style.visibility</p:attrName>
                                        </p:attrNameLst>
                                      </p:cBhvr>
                                      <p:to>
                                        <p:strVal val="visible"/>
                                      </p:to>
                                    </p:set>
                                    <p:animEffect transition="in" filter="blinds(horizontal)">
                                      <p:cBhvr>
                                        <p:cTn id="10" dur="500"/>
                                        <p:tgtEl>
                                          <p:spTgt spid="19866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8665"/>
                                        </p:tgtEl>
                                        <p:attrNameLst>
                                          <p:attrName>style.visibility</p:attrName>
                                        </p:attrNameLst>
                                      </p:cBhvr>
                                      <p:to>
                                        <p:strVal val="visible"/>
                                      </p:to>
                                    </p:set>
                                    <p:animEffect transition="in" filter="blinds(horizontal)">
                                      <p:cBhvr>
                                        <p:cTn id="13" dur="500"/>
                                        <p:tgtEl>
                                          <p:spTgt spid="19866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8667"/>
                                        </p:tgtEl>
                                        <p:attrNameLst>
                                          <p:attrName>style.visibility</p:attrName>
                                        </p:attrNameLst>
                                      </p:cBhvr>
                                      <p:to>
                                        <p:strVal val="visible"/>
                                      </p:to>
                                    </p:set>
                                    <p:animEffect transition="in" filter="blinds(horizontal)">
                                      <p:cBhvr>
                                        <p:cTn id="16" dur="500"/>
                                        <p:tgtEl>
                                          <p:spTgt spid="1986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8668"/>
                                        </p:tgtEl>
                                        <p:attrNameLst>
                                          <p:attrName>style.visibility</p:attrName>
                                        </p:attrNameLst>
                                      </p:cBhvr>
                                      <p:to>
                                        <p:strVal val="visible"/>
                                      </p:to>
                                    </p:set>
                                    <p:animEffect transition="in" filter="blinds(horizontal)">
                                      <p:cBhvr>
                                        <p:cTn id="19" dur="500"/>
                                        <p:tgtEl>
                                          <p:spTgt spid="1986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8669">
                                            <p:txEl>
                                              <p:pRg st="0" end="0"/>
                                            </p:txEl>
                                          </p:spTgt>
                                        </p:tgtEl>
                                        <p:attrNameLst>
                                          <p:attrName>style.visibility</p:attrName>
                                        </p:attrNameLst>
                                      </p:cBhvr>
                                      <p:to>
                                        <p:strVal val="visible"/>
                                      </p:to>
                                    </p:set>
                                    <p:animEffect transition="in" filter="blinds(horizontal)">
                                      <p:cBhvr>
                                        <p:cTn id="24" dur="500"/>
                                        <p:tgtEl>
                                          <p:spTgt spid="198669">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65" grpId="0"/>
      <p:bldP spid="198666" grpId="0"/>
      <p:bldP spid="198667" grpId="0"/>
      <p:bldP spid="19866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P001" panose="020B0603050302020204" pitchFamily="34" charset="0"/>
            </a:endParaRPr>
          </a:p>
        </p:txBody>
      </p:sp>
      <p:pic>
        <p:nvPicPr>
          <p:cNvPr id="3" name="Picture 2"/>
          <p:cNvPicPr>
            <a:picLocks noChangeAspect="1"/>
          </p:cNvPicPr>
          <p:nvPr/>
        </p:nvPicPr>
        <p:blipFill rotWithShape="1">
          <a:blip r:embed="rId2"/>
          <a:srcRect l="3380" t="14721" r="3380" b="15981"/>
          <a:stretch>
            <a:fillRect/>
          </a:stretch>
        </p:blipFill>
        <p:spPr>
          <a:xfrm>
            <a:off x="-1" y="0"/>
            <a:ext cx="12192001" cy="6858000"/>
          </a:xfrm>
          <a:prstGeom prst="rect">
            <a:avLst/>
          </a:prstGeom>
        </p:spPr>
      </p:pic>
      <p:sp>
        <p:nvSpPr>
          <p:cNvPr id="7" name="Text Box 6"/>
          <p:cNvSpPr txBox="1"/>
          <p:nvPr/>
        </p:nvSpPr>
        <p:spPr>
          <a:xfrm>
            <a:off x="1416050" y="908050"/>
            <a:ext cx="9576435" cy="2553335"/>
          </a:xfrm>
          <a:prstGeom prst="rect">
            <a:avLst/>
          </a:prstGeom>
          <a:noFill/>
        </p:spPr>
        <p:txBody>
          <a:bodyPr wrap="square" rtlCol="0">
            <a:spAutoFit/>
          </a:bodyPr>
          <a:lstStyle/>
          <a:p>
            <a:pPr algn="ctr"/>
            <a:r>
              <a:rPr lang="vi-VN" altLang="en-US" sz="40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 </a:t>
            </a:r>
            <a:r>
              <a:rPr lang="en-US"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40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 </a:t>
            </a:r>
            <a:r>
              <a:rPr lang="en-US"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40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 </a:t>
            </a:r>
            <a:r>
              <a:rPr lang="en-US"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40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 2021</a:t>
            </a:r>
          </a:p>
          <a:p>
            <a:pPr algn="ctr"/>
            <a:endParaRPr lang="vi-VN" altLang="en-US" sz="40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vi-VN" altLang="en-US" sz="4000" b="1" i="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vi-VN" altLang="en-US" sz="4000" b="1" i="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 Box 7"/>
          <p:cNvSpPr txBox="1"/>
          <p:nvPr/>
        </p:nvSpPr>
        <p:spPr>
          <a:xfrm>
            <a:off x="3864610" y="1772920"/>
            <a:ext cx="4396105" cy="706755"/>
          </a:xfrm>
          <a:prstGeom prst="rect">
            <a:avLst/>
          </a:prstGeom>
          <a:noFill/>
        </p:spPr>
        <p:txBody>
          <a:bodyPr wrap="square" rtlCol="0">
            <a:spAutoFit/>
          </a:bodyPr>
          <a:lstStyle/>
          <a:p>
            <a:pPr algn="ctr"/>
            <a:r>
              <a:rPr lang="en-US" altLang="en-US" sz="4000" b="1" dirty="0" err="1"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Lịch</a:t>
            </a:r>
            <a:r>
              <a:rPr lang="en-US" altLang="en-US" sz="40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4000" b="1" dirty="0" err="1"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sử</a:t>
            </a:r>
            <a:endParaRPr lang="vi-VN" altLang="en-US" sz="40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
        <p:nvSpPr>
          <p:cNvPr id="9" name="Text Box 8"/>
          <p:cNvSpPr txBox="1"/>
          <p:nvPr/>
        </p:nvSpPr>
        <p:spPr>
          <a:xfrm>
            <a:off x="2667000" y="2630170"/>
            <a:ext cx="6144895" cy="1322070"/>
          </a:xfrm>
          <a:prstGeom prst="rect">
            <a:avLst/>
          </a:prstGeom>
          <a:noFill/>
        </p:spPr>
        <p:txBody>
          <a:bodyPr wrap="square" rtlCol="0">
            <a:spAutoFit/>
          </a:bodyPr>
          <a:lstStyle/>
          <a:p>
            <a:pPr algn="ctr"/>
            <a:r>
              <a:rPr lang="en-US" altLang="en-US" sz="40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Chùa</a:t>
            </a:r>
            <a:r>
              <a:rPr lang="en-US" altLang="en-US" sz="40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40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thời</a:t>
            </a:r>
            <a:r>
              <a:rPr lang="en-US" altLang="en-US" sz="40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40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Lý</a:t>
            </a:r>
            <a:endParaRPr lang="vi-VN" alt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vi-VN" altLang="en-US" sz="4000" b="1" i="1" dirty="0">
              <a:solidFill>
                <a:srgbClr val="FFFF00"/>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Tree>
    <p:extLst>
      <p:ext uri="{BB962C8B-B14F-4D97-AF65-F5344CB8AC3E}">
        <p14:creationId xmlns:p14="http://schemas.microsoft.com/office/powerpoint/2010/main" val="404826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325163" y="4876801"/>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4737" b="1" i="1">
              <a:solidFill>
                <a:srgbClr val="FF0000"/>
              </a:solidFill>
              <a:latin typeface="Arial" charset="0"/>
            </a:endParaRPr>
          </a:p>
        </p:txBody>
      </p:sp>
      <p:sp>
        <p:nvSpPr>
          <p:cNvPr id="47107" name="Rectangle 7"/>
          <p:cNvSpPr>
            <a:spLocks noChangeArrowheads="1"/>
          </p:cNvSpPr>
          <p:nvPr/>
        </p:nvSpPr>
        <p:spPr bwMode="auto">
          <a:xfrm>
            <a:off x="1302789" y="552170"/>
            <a:ext cx="9207945"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4. </a:t>
            </a:r>
            <a:r>
              <a:rPr lang="en-US" sz="3600" b="1" dirty="0" err="1">
                <a:solidFill>
                  <a:srgbClr val="FF0000"/>
                </a:solidFill>
                <a:latin typeface="Times New Roman" panose="02020603050405020304" pitchFamily="18" charset="0"/>
                <a:cs typeface="Times New Roman" panose="02020603050405020304" pitchFamily="18" charset="0"/>
              </a:rPr>
              <a:t>Chùa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99689" name="Text Box 9"/>
          <p:cNvSpPr txBox="1">
            <a:spLocks noChangeArrowheads="1"/>
          </p:cNvSpPr>
          <p:nvPr/>
        </p:nvSpPr>
        <p:spPr bwMode="auto">
          <a:xfrm>
            <a:off x="1025270" y="1371601"/>
            <a:ext cx="944063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sư</a:t>
            </a:r>
            <a:r>
              <a:rPr lang="en-US" sz="3600" b="1" dirty="0">
                <a:latin typeface="Times New Roman" panose="02020603050405020304" pitchFamily="18" charset="0"/>
                <a:cs typeface="Times New Roman" panose="02020603050405020304" pitchFamily="18" charset="0"/>
              </a:rPr>
              <a:t>.</a:t>
            </a:r>
          </a:p>
        </p:txBody>
      </p:sp>
      <p:sp>
        <p:nvSpPr>
          <p:cNvPr id="199690" name="Text Box 10"/>
          <p:cNvSpPr txBox="1">
            <a:spLocks noChangeArrowheads="1"/>
          </p:cNvSpPr>
          <p:nvPr/>
        </p:nvSpPr>
        <p:spPr bwMode="auto">
          <a:xfrm>
            <a:off x="1060563" y="2464708"/>
            <a:ext cx="9906000"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lễ</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xã</a:t>
            </a:r>
            <a:r>
              <a:rPr lang="en-US" sz="3600" b="1" dirty="0">
                <a:latin typeface="Times New Roman" panose="02020603050405020304" pitchFamily="18" charset="0"/>
                <a:cs typeface="Times New Roman" panose="02020603050405020304" pitchFamily="18" charset="0"/>
              </a:rPr>
              <a:t>.</a:t>
            </a:r>
          </a:p>
        </p:txBody>
      </p:sp>
      <p:sp>
        <p:nvSpPr>
          <p:cNvPr id="199691" name="Text Box 11"/>
          <p:cNvSpPr txBox="1">
            <a:spLocks noChangeArrowheads="1"/>
          </p:cNvSpPr>
          <p:nvPr/>
        </p:nvSpPr>
        <p:spPr bwMode="auto">
          <a:xfrm>
            <a:off x="974124" y="4215241"/>
            <a:ext cx="10231051"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c.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lễ</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Phật</a:t>
            </a:r>
            <a:r>
              <a:rPr lang="en-US" sz="3600" b="1" dirty="0">
                <a:latin typeface="Times New Roman" panose="02020603050405020304" pitchFamily="18" charset="0"/>
                <a:cs typeface="Times New Roman" panose="02020603050405020304" pitchFamily="18" charset="0"/>
              </a:rPr>
              <a:t>.</a:t>
            </a:r>
          </a:p>
        </p:txBody>
      </p:sp>
      <p:sp>
        <p:nvSpPr>
          <p:cNvPr id="199692" name="Text Box 12"/>
          <p:cNvSpPr txBox="1">
            <a:spLocks noChangeArrowheads="1"/>
          </p:cNvSpPr>
          <p:nvPr/>
        </p:nvSpPr>
        <p:spPr bwMode="auto">
          <a:xfrm>
            <a:off x="883594" y="5071557"/>
            <a:ext cx="10138687"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d.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xã</a:t>
            </a:r>
            <a:r>
              <a:rPr lang="en-US" sz="3600" b="1" dirty="0">
                <a:latin typeface="Times New Roman" panose="02020603050405020304" pitchFamily="18" charset="0"/>
                <a:cs typeface="Times New Roman" panose="02020603050405020304" pitchFamily="18" charset="0"/>
              </a:rPr>
              <a:t>.</a:t>
            </a:r>
          </a:p>
        </p:txBody>
      </p:sp>
      <p:sp>
        <p:nvSpPr>
          <p:cNvPr id="199693" name="Text Box 13"/>
          <p:cNvSpPr txBox="1">
            <a:spLocks noChangeArrowheads="1"/>
          </p:cNvSpPr>
          <p:nvPr/>
        </p:nvSpPr>
        <p:spPr bwMode="auto">
          <a:xfrm>
            <a:off x="3123212" y="5943601"/>
            <a:ext cx="363593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solidFill>
                  <a:srgbClr val="FF0000"/>
                </a:solidFill>
                <a:latin typeface="Times New Roman" panose="02020603050405020304" pitchFamily="18" charset="0"/>
                <a:cs typeface="Times New Roman" panose="02020603050405020304" pitchFamily="18" charset="0"/>
              </a:rPr>
              <a:t>Đáp án: b</a:t>
            </a:r>
          </a:p>
        </p:txBody>
      </p:sp>
      <p:sp>
        <p:nvSpPr>
          <p:cNvPr id="9" name="Hình Bầu dục 8"/>
          <p:cNvSpPr>
            <a:spLocks noChangeArrowheads="1"/>
          </p:cNvSpPr>
          <p:nvPr/>
        </p:nvSpPr>
        <p:spPr bwMode="auto">
          <a:xfrm>
            <a:off x="837717" y="2478536"/>
            <a:ext cx="974892" cy="731838"/>
          </a:xfrm>
          <a:prstGeom prst="ellipse">
            <a:avLst/>
          </a:prstGeom>
          <a:noFill/>
          <a:ln w="57150" algn="ctr">
            <a:solidFill>
              <a:srgbClr val="FF3300"/>
            </a:solidFill>
            <a:round/>
            <a:headEnd/>
            <a:tailEnd/>
          </a:ln>
        </p:spPr>
        <p:txBody>
          <a:bodyPr lIns="108788" tIns="54395" rIns="108788" bIns="54395"/>
          <a:lstStyle/>
          <a:p>
            <a:endParaRPr lang="en-US" sz="3158"/>
          </a:p>
        </p:txBody>
      </p:sp>
    </p:spTree>
    <p:extLst>
      <p:ext uri="{BB962C8B-B14F-4D97-AF65-F5344CB8AC3E}">
        <p14:creationId xmlns:p14="http://schemas.microsoft.com/office/powerpoint/2010/main" val="786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9682"/>
                                        </p:tgtEl>
                                        <p:attrNameLst>
                                          <p:attrName>style.visibility</p:attrName>
                                        </p:attrNameLst>
                                      </p:cBhvr>
                                      <p:to>
                                        <p:strVal val="visible"/>
                                      </p:to>
                                    </p:set>
                                    <p:animEffect transition="in" filter="dissolve">
                                      <p:cBhvr>
                                        <p:cTn id="7" dur="500"/>
                                        <p:tgtEl>
                                          <p:spTgt spid="1996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9690"/>
                                        </p:tgtEl>
                                        <p:attrNameLst>
                                          <p:attrName>style.visibility</p:attrName>
                                        </p:attrNameLst>
                                      </p:cBhvr>
                                      <p:to>
                                        <p:strVal val="visible"/>
                                      </p:to>
                                    </p:set>
                                    <p:animEffect transition="in" filter="blinds(horizontal)">
                                      <p:cBhvr>
                                        <p:cTn id="10" dur="500"/>
                                        <p:tgtEl>
                                          <p:spTgt spid="19969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9689"/>
                                        </p:tgtEl>
                                        <p:attrNameLst>
                                          <p:attrName>style.visibility</p:attrName>
                                        </p:attrNameLst>
                                      </p:cBhvr>
                                      <p:to>
                                        <p:strVal val="visible"/>
                                      </p:to>
                                    </p:set>
                                    <p:animEffect transition="in" filter="blinds(horizontal)">
                                      <p:cBhvr>
                                        <p:cTn id="13" dur="500"/>
                                        <p:tgtEl>
                                          <p:spTgt spid="1996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9691"/>
                                        </p:tgtEl>
                                        <p:attrNameLst>
                                          <p:attrName>style.visibility</p:attrName>
                                        </p:attrNameLst>
                                      </p:cBhvr>
                                      <p:to>
                                        <p:strVal val="visible"/>
                                      </p:to>
                                    </p:set>
                                    <p:animEffect transition="in" filter="blinds(horizontal)">
                                      <p:cBhvr>
                                        <p:cTn id="16" dur="500"/>
                                        <p:tgtEl>
                                          <p:spTgt spid="19969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9692"/>
                                        </p:tgtEl>
                                        <p:attrNameLst>
                                          <p:attrName>style.visibility</p:attrName>
                                        </p:attrNameLst>
                                      </p:cBhvr>
                                      <p:to>
                                        <p:strVal val="visible"/>
                                      </p:to>
                                    </p:set>
                                    <p:animEffect transition="in" filter="blinds(horizontal)">
                                      <p:cBhvr>
                                        <p:cTn id="19" dur="500"/>
                                        <p:tgtEl>
                                          <p:spTgt spid="1996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9693">
                                            <p:txEl>
                                              <p:pRg st="0" end="0"/>
                                            </p:txEl>
                                          </p:spTgt>
                                        </p:tgtEl>
                                        <p:attrNameLst>
                                          <p:attrName>style.visibility</p:attrName>
                                        </p:attrNameLst>
                                      </p:cBhvr>
                                      <p:to>
                                        <p:strVal val="visible"/>
                                      </p:to>
                                    </p:set>
                                    <p:animEffect transition="in" filter="blinds(horizontal)">
                                      <p:cBhvr>
                                        <p:cTn id="24" dur="500"/>
                                        <p:tgtEl>
                                          <p:spTgt spid="199693">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9" grpId="0"/>
      <p:bldP spid="199690" grpId="0"/>
      <p:bldP spid="199691" grpId="0"/>
      <p:bldP spid="199692"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143000" y="2910259"/>
            <a:ext cx="10648950" cy="715581"/>
          </a:xfrm>
          <a:prstGeom prst="rect">
            <a:avLst/>
          </a:prstGeom>
          <a:noFill/>
          <a:ln w="9525">
            <a:noFill/>
          </a:ln>
        </p:spPr>
        <p:txBody>
          <a:bodyPr wrap="square" lIns="160020" tIns="80010" rIns="160020" bIns="80010" anchor="ctr" anchorCtr="0">
            <a:spAutoFit/>
          </a:bodyPr>
          <a:lstStyle/>
          <a:p>
            <a:pPr defTabSz="1598930" eaLnBrk="1" hangingPunct="1">
              <a:buNone/>
            </a:pPr>
            <a:r>
              <a:rPr sz="3600" b="1" dirty="0" smtClean="0">
                <a:solidFill>
                  <a:srgbClr val="FF0000"/>
                </a:solidFill>
                <a:latin typeface="Times New Roman" panose="02020603050405020304" pitchFamily="18" charset="0"/>
                <a:cs typeface="Times New Roman" panose="02020603050405020304" pitchFamily="18" charset="0"/>
              </a:rPr>
              <a:t> </a:t>
            </a:r>
            <a:r>
              <a:rPr sz="3600" b="1" dirty="0" err="1">
                <a:solidFill>
                  <a:srgbClr val="FF0000"/>
                </a:solidFill>
                <a:latin typeface="Times New Roman" panose="02020603050405020304" pitchFamily="18" charset="0"/>
                <a:cs typeface="Times New Roman" panose="02020603050405020304" pitchFamily="18" charset="0"/>
              </a:rPr>
              <a:t>Em</a:t>
            </a:r>
            <a:r>
              <a:rPr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hãy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mô</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ngôi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chùa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biết</a:t>
            </a:r>
            <a:r>
              <a:rPr lang="en-US" sz="3600" b="1" dirty="0" smtClean="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0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Rounded Rectangle 1"/>
          <p:cNvSpPr/>
          <p:nvPr/>
        </p:nvSpPr>
        <p:spPr bwMode="auto">
          <a:xfrm>
            <a:off x="581890" y="419450"/>
            <a:ext cx="10895970" cy="3797530"/>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nTime" pitchFamily="34" charset="0"/>
            </a:endParaRPr>
          </a:p>
        </p:txBody>
      </p:sp>
      <p:sp>
        <p:nvSpPr>
          <p:cNvPr id="1154" name="Google Shape;1154;p54"/>
          <p:cNvSpPr/>
          <p:nvPr/>
        </p:nvSpPr>
        <p:spPr>
          <a:xfrm>
            <a:off x="9958719" y="183854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5" name="Google Shape;1155;p54"/>
          <p:cNvSpPr/>
          <p:nvPr/>
        </p:nvSpPr>
        <p:spPr>
          <a:xfrm>
            <a:off x="6039155" y="51112"/>
            <a:ext cx="404733" cy="437613"/>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6" name="Google Shape;1156;p54"/>
          <p:cNvSpPr/>
          <p:nvPr/>
        </p:nvSpPr>
        <p:spPr>
          <a:xfrm>
            <a:off x="1095496" y="383711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7" name="Google Shape;1157;p54"/>
          <p:cNvSpPr/>
          <p:nvPr/>
        </p:nvSpPr>
        <p:spPr>
          <a:xfrm>
            <a:off x="1095496"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8" name="Google Shape;1158;p54"/>
          <p:cNvSpPr/>
          <p:nvPr/>
        </p:nvSpPr>
        <p:spPr>
          <a:xfrm>
            <a:off x="7438783" y="514052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9" name="Google Shape;1159;p54"/>
          <p:cNvSpPr/>
          <p:nvPr/>
        </p:nvSpPr>
        <p:spPr>
          <a:xfrm>
            <a:off x="7960149"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3" name="Text Box 2"/>
          <p:cNvSpPr txBox="1"/>
          <p:nvPr/>
        </p:nvSpPr>
        <p:spPr>
          <a:xfrm>
            <a:off x="787462" y="837333"/>
            <a:ext cx="10616837" cy="1877437"/>
          </a:xfrm>
          <a:prstGeom prst="rect">
            <a:avLst/>
          </a:prstGeom>
          <a:noFill/>
        </p:spPr>
        <p:txBody>
          <a:bodyPr wrap="square" rtlCol="0">
            <a:spAutoFit/>
          </a:bodyPr>
          <a:lstStyle/>
          <a:p>
            <a:pPr marL="0" indent="0" algn="ctr">
              <a:buNone/>
            </a:pPr>
            <a:r>
              <a:rPr lang="vi-VN" altLang="en-US" sz="2800" b="1" dirty="0">
                <a:solidFill>
                  <a:schemeClr val="bg1"/>
                </a:solidFill>
                <a:latin typeface="+mj-lt"/>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Nhiệm</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vụ</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sau</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bài</a:t>
            </a:r>
            <a:r>
              <a:rPr lang="en-US" alt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học:</a:t>
            </a:r>
            <a:endPar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Tìm hiểu và kể tên những ngôi chùa thời nhà Lý</a:t>
            </a:r>
            <a:endPar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Chuẩn</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bị</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bài</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sau</a:t>
            </a:r>
            <a:r>
              <a:rPr lang="en-US" sz="280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Cuộc kháng chiến chống quân Tống xâm lược lần thứ hai (1075 – 1077) </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p:txBody>
      </p:sp>
      <p:grpSp>
        <p:nvGrpSpPr>
          <p:cNvPr id="1130" name="Google Shape;1130;p54"/>
          <p:cNvGrpSpPr/>
          <p:nvPr/>
        </p:nvGrpSpPr>
        <p:grpSpPr>
          <a:xfrm>
            <a:off x="9657080" y="3571240"/>
            <a:ext cx="2548255" cy="3373120"/>
            <a:chOff x="1077325" y="311375"/>
            <a:chExt cx="1622600" cy="2110600"/>
          </a:xfrm>
        </p:grpSpPr>
        <p:sp>
          <p:nvSpPr>
            <p:cNvPr id="1131" name="Google Shape;1131;p54"/>
            <p:cNvSpPr/>
            <p:nvPr/>
          </p:nvSpPr>
          <p:spPr>
            <a:xfrm>
              <a:off x="1275225" y="1047975"/>
              <a:ext cx="1207650" cy="1374000"/>
            </a:xfrm>
            <a:custGeom>
              <a:avLst/>
              <a:gdLst/>
              <a:ahLst/>
              <a:cxnLst/>
              <a:rect l="l" t="t" r="r" b="b"/>
              <a:pathLst>
                <a:path w="48306" h="54960" extrusionOk="0">
                  <a:moveTo>
                    <a:pt x="24134" y="0"/>
                  </a:moveTo>
                  <a:lnTo>
                    <a:pt x="1" y="14457"/>
                  </a:lnTo>
                  <a:lnTo>
                    <a:pt x="1" y="54960"/>
                  </a:lnTo>
                  <a:lnTo>
                    <a:pt x="48306" y="54960"/>
                  </a:lnTo>
                  <a:lnTo>
                    <a:pt x="48306" y="14457"/>
                  </a:lnTo>
                  <a:lnTo>
                    <a:pt x="24134"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2" name="Google Shape;1132;p54"/>
            <p:cNvSpPr/>
            <p:nvPr/>
          </p:nvSpPr>
          <p:spPr>
            <a:xfrm>
              <a:off x="1347900" y="989650"/>
              <a:ext cx="243850" cy="497225"/>
            </a:xfrm>
            <a:custGeom>
              <a:avLst/>
              <a:gdLst/>
              <a:ahLst/>
              <a:cxnLst/>
              <a:rect l="l" t="t" r="r" b="b"/>
              <a:pathLst>
                <a:path w="9754" h="19889" extrusionOk="0">
                  <a:moveTo>
                    <a:pt x="1" y="0"/>
                  </a:moveTo>
                  <a:lnTo>
                    <a:pt x="1" y="19888"/>
                  </a:lnTo>
                  <a:lnTo>
                    <a:pt x="9753" y="19888"/>
                  </a:lnTo>
                  <a:lnTo>
                    <a:pt x="9753"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3" name="Google Shape;1133;p54"/>
            <p:cNvSpPr/>
            <p:nvPr/>
          </p:nvSpPr>
          <p:spPr>
            <a:xfrm>
              <a:off x="1077325" y="953325"/>
              <a:ext cx="1622600" cy="785025"/>
            </a:xfrm>
            <a:custGeom>
              <a:avLst/>
              <a:gdLst/>
              <a:ahLst/>
              <a:cxnLst/>
              <a:rect l="l" t="t" r="r" b="b"/>
              <a:pathLst>
                <a:path w="64904" h="31401" extrusionOk="0">
                  <a:moveTo>
                    <a:pt x="32050" y="0"/>
                  </a:moveTo>
                  <a:lnTo>
                    <a:pt x="0" y="17631"/>
                  </a:lnTo>
                  <a:lnTo>
                    <a:pt x="4666" y="30291"/>
                  </a:lnTo>
                  <a:lnTo>
                    <a:pt x="32050" y="12812"/>
                  </a:lnTo>
                  <a:lnTo>
                    <a:pt x="58172" y="31400"/>
                  </a:lnTo>
                  <a:lnTo>
                    <a:pt x="64903" y="20003"/>
                  </a:lnTo>
                  <a:lnTo>
                    <a:pt x="32050" y="0"/>
                  </a:lnTo>
                  <a:close/>
                </a:path>
              </a:pathLst>
            </a:custGeom>
            <a:solidFill>
              <a:schemeClr val="accent3"/>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4" name="Google Shape;1134;p54"/>
            <p:cNvSpPr/>
            <p:nvPr/>
          </p:nvSpPr>
          <p:spPr>
            <a:xfrm>
              <a:off x="2471375" y="1384525"/>
              <a:ext cx="126250" cy="78450"/>
            </a:xfrm>
            <a:custGeom>
              <a:avLst/>
              <a:gdLst/>
              <a:ahLst/>
              <a:cxnLst/>
              <a:rect l="l" t="t" r="r" b="b"/>
              <a:pathLst>
                <a:path w="5050" h="3138" fill="none" extrusionOk="0">
                  <a:moveTo>
                    <a:pt x="1" y="1"/>
                  </a:moveTo>
                  <a:lnTo>
                    <a:pt x="5049" y="3137"/>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5" name="Google Shape;1135;p54"/>
            <p:cNvSpPr/>
            <p:nvPr/>
          </p:nvSpPr>
          <p:spPr>
            <a:xfrm>
              <a:off x="1995225" y="1086225"/>
              <a:ext cx="397775" cy="248625"/>
            </a:xfrm>
            <a:custGeom>
              <a:avLst/>
              <a:gdLst/>
              <a:ahLst/>
              <a:cxnLst/>
              <a:rect l="l" t="t" r="r" b="b"/>
              <a:pathLst>
                <a:path w="15911" h="9945" fill="none" extrusionOk="0">
                  <a:moveTo>
                    <a:pt x="0" y="0"/>
                  </a:moveTo>
                  <a:lnTo>
                    <a:pt x="15910" y="9944"/>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6" name="Google Shape;1136;p54"/>
            <p:cNvSpPr/>
            <p:nvPr/>
          </p:nvSpPr>
          <p:spPr>
            <a:xfrm>
              <a:off x="1171025" y="311375"/>
              <a:ext cx="1140850" cy="679250"/>
            </a:xfrm>
            <a:custGeom>
              <a:avLst/>
              <a:gdLst/>
              <a:ahLst/>
              <a:cxnLst/>
              <a:rect l="l" t="t" r="r" b="b"/>
              <a:pathLst>
                <a:path w="45634" h="27170" extrusionOk="0">
                  <a:moveTo>
                    <a:pt x="23834" y="0"/>
                  </a:moveTo>
                  <a:cubicBezTo>
                    <a:pt x="22616" y="0"/>
                    <a:pt x="21197" y="209"/>
                    <a:pt x="19544" y="703"/>
                  </a:cubicBezTo>
                  <a:cubicBezTo>
                    <a:pt x="9868" y="3648"/>
                    <a:pt x="11971" y="12904"/>
                    <a:pt x="11971" y="12904"/>
                  </a:cubicBezTo>
                  <a:cubicBezTo>
                    <a:pt x="0" y="18182"/>
                    <a:pt x="7076" y="27170"/>
                    <a:pt x="7076" y="27170"/>
                  </a:cubicBezTo>
                  <a:lnTo>
                    <a:pt x="16828" y="27131"/>
                  </a:lnTo>
                  <a:cubicBezTo>
                    <a:pt x="20029" y="24505"/>
                    <a:pt x="19473" y="22114"/>
                    <a:pt x="18897" y="20965"/>
                  </a:cubicBezTo>
                  <a:lnTo>
                    <a:pt x="18897" y="20965"/>
                  </a:lnTo>
                  <a:cubicBezTo>
                    <a:pt x="19576" y="21484"/>
                    <a:pt x="21226" y="22199"/>
                    <a:pt x="25204" y="22810"/>
                  </a:cubicBezTo>
                  <a:cubicBezTo>
                    <a:pt x="25785" y="22902"/>
                    <a:pt x="26329" y="22944"/>
                    <a:pt x="26840" y="22944"/>
                  </a:cubicBezTo>
                  <a:cubicBezTo>
                    <a:pt x="32532" y="22944"/>
                    <a:pt x="33959" y="17674"/>
                    <a:pt x="34320" y="17674"/>
                  </a:cubicBezTo>
                  <a:cubicBezTo>
                    <a:pt x="34329" y="17674"/>
                    <a:pt x="34337" y="17678"/>
                    <a:pt x="34345" y="17685"/>
                  </a:cubicBezTo>
                  <a:cubicBezTo>
                    <a:pt x="34393" y="17733"/>
                    <a:pt x="34714" y="17779"/>
                    <a:pt x="35215" y="17779"/>
                  </a:cubicBezTo>
                  <a:cubicBezTo>
                    <a:pt x="37879" y="17779"/>
                    <a:pt x="45633" y="16488"/>
                    <a:pt x="44442" y="7473"/>
                  </a:cubicBezTo>
                  <a:cubicBezTo>
                    <a:pt x="43135" y="4451"/>
                    <a:pt x="40991" y="3495"/>
                    <a:pt x="38801" y="3495"/>
                  </a:cubicBezTo>
                  <a:cubicBezTo>
                    <a:pt x="35034" y="3495"/>
                    <a:pt x="31132" y="6326"/>
                    <a:pt x="31132" y="6326"/>
                  </a:cubicBezTo>
                  <a:cubicBezTo>
                    <a:pt x="31132" y="6326"/>
                    <a:pt x="30530" y="0"/>
                    <a:pt x="23834" y="0"/>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7" name="Google Shape;1137;p54"/>
            <p:cNvSpPr/>
            <p:nvPr/>
          </p:nvSpPr>
          <p:spPr>
            <a:xfrm>
              <a:off x="1349825" y="1685125"/>
              <a:ext cx="348050" cy="333950"/>
            </a:xfrm>
            <a:custGeom>
              <a:avLst/>
              <a:gdLst/>
              <a:ahLst/>
              <a:cxnLst/>
              <a:rect l="l" t="t" r="r" b="b"/>
              <a:pathLst>
                <a:path w="13922" h="13358" extrusionOk="0">
                  <a:moveTo>
                    <a:pt x="6933" y="1"/>
                  </a:moveTo>
                  <a:cubicBezTo>
                    <a:pt x="3501" y="1"/>
                    <a:pt x="596" y="2625"/>
                    <a:pt x="306" y="6144"/>
                  </a:cubicBezTo>
                  <a:cubicBezTo>
                    <a:pt x="0" y="9815"/>
                    <a:pt x="2716" y="13028"/>
                    <a:pt x="6425" y="13334"/>
                  </a:cubicBezTo>
                  <a:cubicBezTo>
                    <a:pt x="6612" y="13350"/>
                    <a:pt x="6798" y="13357"/>
                    <a:pt x="6982" y="13357"/>
                  </a:cubicBezTo>
                  <a:cubicBezTo>
                    <a:pt x="10417" y="13357"/>
                    <a:pt x="13325" y="10699"/>
                    <a:pt x="13616" y="7215"/>
                  </a:cubicBezTo>
                  <a:cubicBezTo>
                    <a:pt x="13922" y="3543"/>
                    <a:pt x="11168" y="330"/>
                    <a:pt x="7496" y="24"/>
                  </a:cubicBezTo>
                  <a:cubicBezTo>
                    <a:pt x="7307" y="9"/>
                    <a:pt x="7119" y="1"/>
                    <a:pt x="6933" y="1"/>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8" name="Google Shape;1138;p54"/>
            <p:cNvSpPr/>
            <p:nvPr/>
          </p:nvSpPr>
          <p:spPr>
            <a:xfrm>
              <a:off x="1423450" y="1754175"/>
              <a:ext cx="201750" cy="193825"/>
            </a:xfrm>
            <a:custGeom>
              <a:avLst/>
              <a:gdLst/>
              <a:ahLst/>
              <a:cxnLst/>
              <a:rect l="l" t="t" r="r" b="b"/>
              <a:pathLst>
                <a:path w="8070" h="7753" extrusionOk="0">
                  <a:moveTo>
                    <a:pt x="4014" y="1"/>
                  </a:moveTo>
                  <a:cubicBezTo>
                    <a:pt x="2020" y="1"/>
                    <a:pt x="336" y="1545"/>
                    <a:pt x="191" y="3535"/>
                  </a:cubicBezTo>
                  <a:cubicBezTo>
                    <a:pt x="0" y="5677"/>
                    <a:pt x="1606" y="7551"/>
                    <a:pt x="3748" y="7742"/>
                  </a:cubicBezTo>
                  <a:cubicBezTo>
                    <a:pt x="3843" y="7749"/>
                    <a:pt x="3938" y="7752"/>
                    <a:pt x="4031" y="7752"/>
                  </a:cubicBezTo>
                  <a:cubicBezTo>
                    <a:pt x="6017" y="7752"/>
                    <a:pt x="7734" y="6230"/>
                    <a:pt x="7917" y="4185"/>
                  </a:cubicBezTo>
                  <a:cubicBezTo>
                    <a:pt x="8070" y="2043"/>
                    <a:pt x="6502" y="169"/>
                    <a:pt x="4360" y="16"/>
                  </a:cubicBezTo>
                  <a:cubicBezTo>
                    <a:pt x="4244" y="6"/>
                    <a:pt x="4128" y="1"/>
                    <a:pt x="4014"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9" name="Google Shape;1139;p54"/>
            <p:cNvSpPr/>
            <p:nvPr/>
          </p:nvSpPr>
          <p:spPr>
            <a:xfrm>
              <a:off x="1794225" y="1950275"/>
              <a:ext cx="172550" cy="50050"/>
            </a:xfrm>
            <a:custGeom>
              <a:avLst/>
              <a:gdLst/>
              <a:ahLst/>
              <a:cxnLst/>
              <a:rect l="l" t="t" r="r" b="b"/>
              <a:pathLst>
                <a:path w="6902" h="2002" extrusionOk="0">
                  <a:moveTo>
                    <a:pt x="6257" y="0"/>
                  </a:moveTo>
                  <a:cubicBezTo>
                    <a:pt x="6163" y="0"/>
                    <a:pt x="6064" y="38"/>
                    <a:pt x="5975" y="127"/>
                  </a:cubicBezTo>
                  <a:cubicBezTo>
                    <a:pt x="5098" y="885"/>
                    <a:pt x="4221" y="1134"/>
                    <a:pt x="3447" y="1134"/>
                  </a:cubicBezTo>
                  <a:cubicBezTo>
                    <a:pt x="1992" y="1134"/>
                    <a:pt x="900" y="254"/>
                    <a:pt x="850" y="204"/>
                  </a:cubicBezTo>
                  <a:cubicBezTo>
                    <a:pt x="759" y="143"/>
                    <a:pt x="668" y="117"/>
                    <a:pt x="584" y="117"/>
                  </a:cubicBezTo>
                  <a:cubicBezTo>
                    <a:pt x="241" y="117"/>
                    <a:pt x="0" y="547"/>
                    <a:pt x="276" y="854"/>
                  </a:cubicBezTo>
                  <a:cubicBezTo>
                    <a:pt x="1194" y="1542"/>
                    <a:pt x="2341" y="1963"/>
                    <a:pt x="3489" y="2001"/>
                  </a:cubicBezTo>
                  <a:cubicBezTo>
                    <a:pt x="4598" y="1963"/>
                    <a:pt x="5707" y="1542"/>
                    <a:pt x="6510" y="816"/>
                  </a:cubicBezTo>
                  <a:cubicBezTo>
                    <a:pt x="6902" y="515"/>
                    <a:pt x="6606" y="0"/>
                    <a:pt x="6257" y="0"/>
                  </a:cubicBezTo>
                  <a:close/>
                </a:path>
              </a:pathLst>
            </a:custGeom>
            <a:solidFill>
              <a:srgbClr val="050504"/>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0" name="Google Shape;1140;p54"/>
            <p:cNvSpPr/>
            <p:nvPr/>
          </p:nvSpPr>
          <p:spPr>
            <a:xfrm>
              <a:off x="1413875" y="1969925"/>
              <a:ext cx="175000" cy="153575"/>
            </a:xfrm>
            <a:custGeom>
              <a:avLst/>
              <a:gdLst/>
              <a:ahLst/>
              <a:cxnLst/>
              <a:rect l="l" t="t" r="r" b="b"/>
              <a:pathLst>
                <a:path w="7000" h="6143" extrusionOk="0">
                  <a:moveTo>
                    <a:pt x="3245" y="1"/>
                  </a:moveTo>
                  <a:cubicBezTo>
                    <a:pt x="1737" y="1"/>
                    <a:pt x="440" y="1095"/>
                    <a:pt x="230" y="2669"/>
                  </a:cubicBezTo>
                  <a:cubicBezTo>
                    <a:pt x="1" y="4352"/>
                    <a:pt x="1186" y="5881"/>
                    <a:pt x="2869" y="6111"/>
                  </a:cubicBezTo>
                  <a:cubicBezTo>
                    <a:pt x="3020" y="6132"/>
                    <a:pt x="3171" y="6142"/>
                    <a:pt x="3320" y="6142"/>
                  </a:cubicBezTo>
                  <a:cubicBezTo>
                    <a:pt x="5056" y="6142"/>
                    <a:pt x="6594" y="4763"/>
                    <a:pt x="6770" y="3319"/>
                  </a:cubicBezTo>
                  <a:cubicBezTo>
                    <a:pt x="7000" y="1751"/>
                    <a:pt x="5584" y="298"/>
                    <a:pt x="3672" y="30"/>
                  </a:cubicBezTo>
                  <a:cubicBezTo>
                    <a:pt x="3528" y="10"/>
                    <a:pt x="3386" y="1"/>
                    <a:pt x="3245"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1" name="Google Shape;1141;p54"/>
            <p:cNvSpPr/>
            <p:nvPr/>
          </p:nvSpPr>
          <p:spPr>
            <a:xfrm>
              <a:off x="2060225" y="1684325"/>
              <a:ext cx="348075" cy="334625"/>
            </a:xfrm>
            <a:custGeom>
              <a:avLst/>
              <a:gdLst/>
              <a:ahLst/>
              <a:cxnLst/>
              <a:rect l="l" t="t" r="r" b="b"/>
              <a:pathLst>
                <a:path w="13923" h="13385" extrusionOk="0">
                  <a:moveTo>
                    <a:pt x="6892" y="0"/>
                  </a:moveTo>
                  <a:cubicBezTo>
                    <a:pt x="6725" y="0"/>
                    <a:pt x="6557" y="6"/>
                    <a:pt x="6388" y="18"/>
                  </a:cubicBezTo>
                  <a:cubicBezTo>
                    <a:pt x="2716" y="324"/>
                    <a:pt x="1" y="3575"/>
                    <a:pt x="307" y="7247"/>
                  </a:cubicBezTo>
                  <a:cubicBezTo>
                    <a:pt x="562" y="10751"/>
                    <a:pt x="3535" y="13384"/>
                    <a:pt x="6998" y="13384"/>
                  </a:cubicBezTo>
                  <a:cubicBezTo>
                    <a:pt x="7163" y="13384"/>
                    <a:pt x="7330" y="13378"/>
                    <a:pt x="7497" y="13366"/>
                  </a:cubicBezTo>
                  <a:cubicBezTo>
                    <a:pt x="11169" y="13060"/>
                    <a:pt x="13922" y="9809"/>
                    <a:pt x="13616" y="6138"/>
                  </a:cubicBezTo>
                  <a:cubicBezTo>
                    <a:pt x="13324" y="2633"/>
                    <a:pt x="10385" y="0"/>
                    <a:pt x="6892" y="0"/>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2" name="Google Shape;1142;p54"/>
            <p:cNvSpPr/>
            <p:nvPr/>
          </p:nvSpPr>
          <p:spPr>
            <a:xfrm>
              <a:off x="2131950" y="1754175"/>
              <a:ext cx="201775" cy="193825"/>
            </a:xfrm>
            <a:custGeom>
              <a:avLst/>
              <a:gdLst/>
              <a:ahLst/>
              <a:cxnLst/>
              <a:rect l="l" t="t" r="r" b="b"/>
              <a:pathLst>
                <a:path w="8071" h="7753" extrusionOk="0">
                  <a:moveTo>
                    <a:pt x="4056" y="1"/>
                  </a:moveTo>
                  <a:cubicBezTo>
                    <a:pt x="3942" y="1"/>
                    <a:pt x="3826" y="6"/>
                    <a:pt x="3710" y="16"/>
                  </a:cubicBezTo>
                  <a:cubicBezTo>
                    <a:pt x="1568" y="169"/>
                    <a:pt x="0" y="2043"/>
                    <a:pt x="153" y="4185"/>
                  </a:cubicBezTo>
                  <a:cubicBezTo>
                    <a:pt x="336" y="6230"/>
                    <a:pt x="2053" y="7752"/>
                    <a:pt x="4072" y="7752"/>
                  </a:cubicBezTo>
                  <a:cubicBezTo>
                    <a:pt x="4168" y="7752"/>
                    <a:pt x="4264" y="7749"/>
                    <a:pt x="4360" y="7742"/>
                  </a:cubicBezTo>
                  <a:cubicBezTo>
                    <a:pt x="6464" y="7551"/>
                    <a:pt x="8070" y="5677"/>
                    <a:pt x="7879" y="3535"/>
                  </a:cubicBezTo>
                  <a:cubicBezTo>
                    <a:pt x="7734" y="1545"/>
                    <a:pt x="6050" y="1"/>
                    <a:pt x="4056"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3" name="Google Shape;1143;p54"/>
            <p:cNvSpPr/>
            <p:nvPr/>
          </p:nvSpPr>
          <p:spPr>
            <a:xfrm>
              <a:off x="2169225" y="1969925"/>
              <a:ext cx="174050" cy="153575"/>
            </a:xfrm>
            <a:custGeom>
              <a:avLst/>
              <a:gdLst/>
              <a:ahLst/>
              <a:cxnLst/>
              <a:rect l="l" t="t" r="r" b="b"/>
              <a:pathLst>
                <a:path w="6962" h="6143" extrusionOk="0">
                  <a:moveTo>
                    <a:pt x="3718" y="1"/>
                  </a:moveTo>
                  <a:cubicBezTo>
                    <a:pt x="3577" y="1"/>
                    <a:pt x="3434" y="10"/>
                    <a:pt x="3290" y="30"/>
                  </a:cubicBezTo>
                  <a:cubicBezTo>
                    <a:pt x="1378" y="298"/>
                    <a:pt x="1" y="1751"/>
                    <a:pt x="192" y="3319"/>
                  </a:cubicBezTo>
                  <a:cubicBezTo>
                    <a:pt x="403" y="4763"/>
                    <a:pt x="1912" y="6142"/>
                    <a:pt x="3673" y="6142"/>
                  </a:cubicBezTo>
                  <a:cubicBezTo>
                    <a:pt x="3824" y="6142"/>
                    <a:pt x="3977" y="6132"/>
                    <a:pt x="4131" y="6111"/>
                  </a:cubicBezTo>
                  <a:cubicBezTo>
                    <a:pt x="5814" y="5881"/>
                    <a:pt x="6962" y="4352"/>
                    <a:pt x="6732" y="2669"/>
                  </a:cubicBezTo>
                  <a:cubicBezTo>
                    <a:pt x="6557" y="1095"/>
                    <a:pt x="5231" y="1"/>
                    <a:pt x="3718"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4" name="Google Shape;1144;p54"/>
            <p:cNvSpPr/>
            <p:nvPr/>
          </p:nvSpPr>
          <p:spPr>
            <a:xfrm>
              <a:off x="1672050" y="1795650"/>
              <a:ext cx="411150" cy="271600"/>
            </a:xfrm>
            <a:custGeom>
              <a:avLst/>
              <a:gdLst/>
              <a:ahLst/>
              <a:cxnLst/>
              <a:rect l="l" t="t" r="r" b="b"/>
              <a:pathLst>
                <a:path w="16446" h="10864" extrusionOk="0">
                  <a:moveTo>
                    <a:pt x="8268" y="1"/>
                  </a:moveTo>
                  <a:cubicBezTo>
                    <a:pt x="3859" y="1"/>
                    <a:pt x="227" y="3416"/>
                    <a:pt x="0" y="7842"/>
                  </a:cubicBezTo>
                  <a:cubicBezTo>
                    <a:pt x="1913" y="7048"/>
                    <a:pt x="3915" y="6662"/>
                    <a:pt x="5899" y="6662"/>
                  </a:cubicBezTo>
                  <a:cubicBezTo>
                    <a:pt x="9744" y="6662"/>
                    <a:pt x="13519" y="8114"/>
                    <a:pt x="16446" y="10864"/>
                  </a:cubicBezTo>
                  <a:lnTo>
                    <a:pt x="16446" y="8225"/>
                  </a:lnTo>
                  <a:cubicBezTo>
                    <a:pt x="16408" y="3750"/>
                    <a:pt x="12851" y="117"/>
                    <a:pt x="8414" y="2"/>
                  </a:cubicBezTo>
                  <a:cubicBezTo>
                    <a:pt x="8365" y="1"/>
                    <a:pt x="8317" y="1"/>
                    <a:pt x="8268"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5" name="Google Shape;1145;p54"/>
            <p:cNvSpPr/>
            <p:nvPr/>
          </p:nvSpPr>
          <p:spPr>
            <a:xfrm>
              <a:off x="1672050" y="1962175"/>
              <a:ext cx="411150" cy="459800"/>
            </a:xfrm>
            <a:custGeom>
              <a:avLst/>
              <a:gdLst/>
              <a:ahLst/>
              <a:cxnLst/>
              <a:rect l="l" t="t" r="r" b="b"/>
              <a:pathLst>
                <a:path w="16446" h="18392" extrusionOk="0">
                  <a:moveTo>
                    <a:pt x="5899" y="1"/>
                  </a:moveTo>
                  <a:cubicBezTo>
                    <a:pt x="3915" y="1"/>
                    <a:pt x="1913" y="387"/>
                    <a:pt x="0" y="1181"/>
                  </a:cubicBezTo>
                  <a:lnTo>
                    <a:pt x="0" y="1564"/>
                  </a:lnTo>
                  <a:lnTo>
                    <a:pt x="0" y="18392"/>
                  </a:lnTo>
                  <a:lnTo>
                    <a:pt x="16446" y="18392"/>
                  </a:lnTo>
                  <a:lnTo>
                    <a:pt x="16446" y="4203"/>
                  </a:lnTo>
                  <a:cubicBezTo>
                    <a:pt x="13519" y="1453"/>
                    <a:pt x="9744" y="1"/>
                    <a:pt x="5899"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6" name="Google Shape;1146;p54"/>
            <p:cNvSpPr/>
            <p:nvPr/>
          </p:nvSpPr>
          <p:spPr>
            <a:xfrm>
              <a:off x="1885675" y="442650"/>
              <a:ext cx="31150" cy="68950"/>
            </a:xfrm>
            <a:custGeom>
              <a:avLst/>
              <a:gdLst/>
              <a:ahLst/>
              <a:cxnLst/>
              <a:rect l="l" t="t" r="r" b="b"/>
              <a:pathLst>
                <a:path w="1246" h="2758" extrusionOk="0">
                  <a:moveTo>
                    <a:pt x="428" y="0"/>
                  </a:moveTo>
                  <a:cubicBezTo>
                    <a:pt x="219" y="0"/>
                    <a:pt x="0" y="192"/>
                    <a:pt x="99" y="463"/>
                  </a:cubicBezTo>
                  <a:cubicBezTo>
                    <a:pt x="328" y="1113"/>
                    <a:pt x="519" y="1763"/>
                    <a:pt x="558" y="2451"/>
                  </a:cubicBezTo>
                  <a:cubicBezTo>
                    <a:pt x="596" y="2643"/>
                    <a:pt x="749" y="2757"/>
                    <a:pt x="902" y="2757"/>
                  </a:cubicBezTo>
                  <a:lnTo>
                    <a:pt x="940" y="2757"/>
                  </a:lnTo>
                  <a:cubicBezTo>
                    <a:pt x="1131" y="2757"/>
                    <a:pt x="1246" y="2566"/>
                    <a:pt x="1208" y="2375"/>
                  </a:cubicBezTo>
                  <a:cubicBezTo>
                    <a:pt x="1169" y="1648"/>
                    <a:pt x="978" y="922"/>
                    <a:pt x="711" y="195"/>
                  </a:cubicBezTo>
                  <a:cubicBezTo>
                    <a:pt x="656" y="59"/>
                    <a:pt x="543" y="0"/>
                    <a:pt x="428"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7" name="Google Shape;1147;p54"/>
            <p:cNvSpPr/>
            <p:nvPr/>
          </p:nvSpPr>
          <p:spPr>
            <a:xfrm>
              <a:off x="1732275" y="348700"/>
              <a:ext cx="156825" cy="76850"/>
            </a:xfrm>
            <a:custGeom>
              <a:avLst/>
              <a:gdLst/>
              <a:ahLst/>
              <a:cxnLst/>
              <a:rect l="l" t="t" r="r" b="b"/>
              <a:pathLst>
                <a:path w="6273" h="3074" extrusionOk="0">
                  <a:moveTo>
                    <a:pt x="853" y="1"/>
                  </a:moveTo>
                  <a:cubicBezTo>
                    <a:pt x="607" y="1"/>
                    <a:pt x="451" y="14"/>
                    <a:pt x="421" y="14"/>
                  </a:cubicBezTo>
                  <a:cubicBezTo>
                    <a:pt x="0" y="52"/>
                    <a:pt x="77" y="664"/>
                    <a:pt x="459" y="664"/>
                  </a:cubicBezTo>
                  <a:cubicBezTo>
                    <a:pt x="466" y="664"/>
                    <a:pt x="572" y="656"/>
                    <a:pt x="753" y="656"/>
                  </a:cubicBezTo>
                  <a:cubicBezTo>
                    <a:pt x="1603" y="656"/>
                    <a:pt x="4101" y="838"/>
                    <a:pt x="5584" y="2920"/>
                  </a:cubicBezTo>
                  <a:cubicBezTo>
                    <a:pt x="5623" y="2997"/>
                    <a:pt x="5737" y="3073"/>
                    <a:pt x="5852" y="3073"/>
                  </a:cubicBezTo>
                  <a:cubicBezTo>
                    <a:pt x="6120" y="3073"/>
                    <a:pt x="6273" y="2767"/>
                    <a:pt x="6120" y="2538"/>
                  </a:cubicBezTo>
                  <a:cubicBezTo>
                    <a:pt x="4485" y="225"/>
                    <a:pt x="1880" y="1"/>
                    <a:pt x="853" y="1"/>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8" name="Google Shape;1148;p54"/>
            <p:cNvSpPr/>
            <p:nvPr/>
          </p:nvSpPr>
          <p:spPr>
            <a:xfrm>
              <a:off x="2158325" y="436850"/>
              <a:ext cx="96025" cy="125425"/>
            </a:xfrm>
            <a:custGeom>
              <a:avLst/>
              <a:gdLst/>
              <a:ahLst/>
              <a:cxnLst/>
              <a:rect l="l" t="t" r="r" b="b"/>
              <a:pathLst>
                <a:path w="3841" h="5017" extrusionOk="0">
                  <a:moveTo>
                    <a:pt x="412" y="0"/>
                  </a:moveTo>
                  <a:cubicBezTo>
                    <a:pt x="48" y="0"/>
                    <a:pt x="0" y="620"/>
                    <a:pt x="399" y="656"/>
                  </a:cubicBezTo>
                  <a:cubicBezTo>
                    <a:pt x="513" y="656"/>
                    <a:pt x="3191" y="1039"/>
                    <a:pt x="2961" y="4672"/>
                  </a:cubicBezTo>
                  <a:cubicBezTo>
                    <a:pt x="2923" y="4825"/>
                    <a:pt x="3076" y="4978"/>
                    <a:pt x="3267" y="5016"/>
                  </a:cubicBezTo>
                  <a:cubicBezTo>
                    <a:pt x="3458" y="5016"/>
                    <a:pt x="3611" y="4863"/>
                    <a:pt x="3611" y="4710"/>
                  </a:cubicBezTo>
                  <a:cubicBezTo>
                    <a:pt x="3841" y="1307"/>
                    <a:pt x="1661" y="121"/>
                    <a:pt x="475" y="6"/>
                  </a:cubicBezTo>
                  <a:cubicBezTo>
                    <a:pt x="453" y="2"/>
                    <a:pt x="432" y="0"/>
                    <a:pt x="412"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9" name="Google Shape;1149;p54"/>
            <p:cNvSpPr/>
            <p:nvPr/>
          </p:nvSpPr>
          <p:spPr>
            <a:xfrm>
              <a:off x="2506750" y="758768"/>
              <a:ext cx="144400" cy="156125"/>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grpSp>
      <p:sp>
        <p:nvSpPr>
          <p:cNvPr id="32" name="Text Box 7"/>
          <p:cNvSpPr txBox="1"/>
          <p:nvPr/>
        </p:nvSpPr>
        <p:spPr>
          <a:xfrm>
            <a:off x="950630" y="5058707"/>
            <a:ext cx="8326755" cy="706755"/>
          </a:xfrm>
          <a:prstGeom prst="rect">
            <a:avLst/>
          </a:prstGeom>
          <a:noFill/>
        </p:spPr>
        <p:txBody>
          <a:bodyPr wrap="square" rtlCol="0">
            <a:spAutoFit/>
          </a:bodyPr>
          <a:lstStyle/>
          <a:p>
            <a:r>
              <a:rPr lang="vi-VN" altLang="en-US" sz="40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29215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143000" y="1583687"/>
            <a:ext cx="9296401" cy="686880"/>
          </a:xfrm>
          <a:prstGeom prst="rect">
            <a:avLst/>
          </a:prstGeom>
          <a:noFill/>
          <a:ln w="9525">
            <a:noFill/>
            <a:miter lim="800000"/>
            <a:headEnd/>
            <a:tailEnd/>
          </a:ln>
        </p:spPr>
        <p:txBody>
          <a:bodyPr wrap="square" lIns="108788" tIns="54395" rIns="108788" bIns="54395">
            <a:spAutoFit/>
          </a:bodyPr>
          <a:lstStyle/>
          <a:p>
            <a:pPr>
              <a:spcBef>
                <a:spcPct val="50000"/>
              </a:spcBef>
            </a:pPr>
            <a:r>
              <a:rPr lang="en-US" sz="3750" b="1" dirty="0">
                <a:solidFill>
                  <a:srgbClr val="000000"/>
                </a:solidFill>
                <a:latin typeface="Times New Roman" pitchFamily="18" charset="0"/>
                <a:cs typeface="Times New Roman" pitchFamily="18" charset="0"/>
              </a:rPr>
              <a:t> 1. </a:t>
            </a:r>
            <a:r>
              <a:rPr lang="en-US" sz="3750" b="1" dirty="0" err="1">
                <a:solidFill>
                  <a:srgbClr val="000000"/>
                </a:solidFill>
                <a:latin typeface="Times New Roman" pitchFamily="18" charset="0"/>
                <a:cs typeface="Times New Roman" pitchFamily="18" charset="0"/>
              </a:rPr>
              <a:t>Sự</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phát</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triển</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của</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đạo</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phật</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dưới</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thời</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Lý</a:t>
            </a:r>
            <a:endParaRPr lang="en-US" sz="3750" b="1" dirty="0">
              <a:solidFill>
                <a:srgbClr val="FF0000"/>
              </a:solidFill>
              <a:latin typeface="Times New Roman" pitchFamily="18" charset="0"/>
              <a:cs typeface="Times New Roman" pitchFamily="18" charset="0"/>
            </a:endParaRPr>
          </a:p>
        </p:txBody>
      </p:sp>
      <p:sp>
        <p:nvSpPr>
          <p:cNvPr id="6" name="Rectangle 4"/>
          <p:cNvSpPr>
            <a:spLocks noChangeArrowheads="1"/>
          </p:cNvSpPr>
          <p:nvPr/>
        </p:nvSpPr>
        <p:spPr bwMode="auto">
          <a:xfrm>
            <a:off x="1246909" y="2270567"/>
            <a:ext cx="9495237" cy="4635130"/>
          </a:xfrm>
          <a:prstGeom prst="rect">
            <a:avLst/>
          </a:prstGeom>
          <a:solidFill>
            <a:schemeClr val="bg1"/>
          </a:solidFill>
          <a:ln w="9525">
            <a:noFill/>
            <a:miter lim="800000"/>
            <a:headEnd/>
            <a:tailEnd/>
          </a:ln>
        </p:spPr>
        <p:txBody>
          <a:bodyPr wrap="square" lIns="108788" tIns="54395" rIns="108788" bIns="54395">
            <a:spAutoFit/>
          </a:bodyPr>
          <a:lstStyle/>
          <a:p>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Rất</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phát</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triển</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được</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xem</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là</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tôn</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giáo</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của</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quốc</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gia</a:t>
            </a:r>
            <a:r>
              <a:rPr lang="en-US" sz="3750" b="1" dirty="0">
                <a:solidFill>
                  <a:srgbClr val="000000"/>
                </a:solidFill>
                <a:latin typeface="Times New Roman" pitchFamily="18" charset="0"/>
                <a:cs typeface="Times New Roman" pitchFamily="18" charset="0"/>
              </a:rPr>
              <a:t> </a:t>
            </a:r>
          </a:p>
          <a:p>
            <a:r>
              <a:rPr lang="en-US" sz="3750" b="1" dirty="0">
                <a:solidFill>
                  <a:srgbClr val="000000"/>
                </a:solidFill>
                <a:latin typeface="Times New Roman" pitchFamily="18" charset="0"/>
                <a:cs typeface="Times New Roman" pitchFamily="18" charset="0"/>
              </a:rPr>
              <a:t>2. </a:t>
            </a:r>
            <a:r>
              <a:rPr lang="en-US" sz="3750" b="1" dirty="0" err="1">
                <a:solidFill>
                  <a:srgbClr val="000000"/>
                </a:solidFill>
                <a:latin typeface="Times New Roman" pitchFamily="18" charset="0"/>
                <a:cs typeface="Times New Roman" pitchFamily="18" charset="0"/>
              </a:rPr>
              <a:t>Chùa</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trong</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đời</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sống</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sinh</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hoạt</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của</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nhân</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dân</a:t>
            </a:r>
            <a:r>
              <a:rPr lang="en-US" sz="3750" b="1" dirty="0">
                <a:solidFill>
                  <a:srgbClr val="000000"/>
                </a:solidFill>
                <a:latin typeface="Times New Roman" pitchFamily="18" charset="0"/>
                <a:cs typeface="Times New Roman" pitchFamily="18" charset="0"/>
              </a:rPr>
              <a:t> </a:t>
            </a:r>
          </a:p>
          <a:p>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Là</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nơi</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tu</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hành</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của</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các</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nhà</a:t>
            </a:r>
            <a:r>
              <a:rPr lang="en-US" sz="3552" b="1" dirty="0">
                <a:solidFill>
                  <a:srgbClr val="000000"/>
                </a:solidFill>
                <a:latin typeface="Times New Roman" pitchFamily="18" charset="0"/>
                <a:cs typeface="Times New Roman" pitchFamily="18" charset="0"/>
              </a:rPr>
              <a:t> </a:t>
            </a:r>
            <a:r>
              <a:rPr lang="en-US" sz="3552" b="1" dirty="0" err="1">
                <a:solidFill>
                  <a:srgbClr val="000000"/>
                </a:solidFill>
                <a:latin typeface="Times New Roman" pitchFamily="18" charset="0"/>
                <a:cs typeface="Times New Roman" pitchFamily="18" charset="0"/>
              </a:rPr>
              <a:t>sư</a:t>
            </a:r>
            <a:r>
              <a:rPr lang="en-US" sz="3552" b="1" dirty="0">
                <a:solidFill>
                  <a:srgbClr val="000000"/>
                </a:solidFill>
                <a:latin typeface="Times New Roman" pitchFamily="18" charset="0"/>
                <a:cs typeface="Times New Roman" pitchFamily="18" charset="0"/>
              </a:rPr>
              <a:t>.</a:t>
            </a:r>
          </a:p>
          <a:p>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Là</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nơi</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tổ</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chức</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lễ</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bái</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của</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đạo</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Phật</a:t>
            </a:r>
            <a:r>
              <a:rPr lang="en-US" sz="3552" b="1" dirty="0">
                <a:latin typeface="Times New Roman" pitchFamily="18" charset="0"/>
                <a:cs typeface="Times New Roman" pitchFamily="18" charset="0"/>
              </a:rPr>
              <a:t>.</a:t>
            </a:r>
          </a:p>
          <a:p>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Là</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trung</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tâm</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văn</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hóa</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của</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các</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làng</a:t>
            </a:r>
            <a:r>
              <a:rPr lang="en-US" sz="3552" b="1" dirty="0">
                <a:latin typeface="Times New Roman" pitchFamily="18" charset="0"/>
                <a:cs typeface="Times New Roman" pitchFamily="18" charset="0"/>
              </a:rPr>
              <a:t> </a:t>
            </a:r>
            <a:r>
              <a:rPr lang="en-US" sz="3552" b="1" dirty="0" err="1">
                <a:latin typeface="Times New Roman" pitchFamily="18" charset="0"/>
                <a:cs typeface="Times New Roman" pitchFamily="18" charset="0"/>
              </a:rPr>
              <a:t>xã</a:t>
            </a:r>
            <a:r>
              <a:rPr lang="en-US" sz="3552" b="1" dirty="0">
                <a:latin typeface="Times New Roman" pitchFamily="18" charset="0"/>
                <a:cs typeface="Times New Roman" pitchFamily="18" charset="0"/>
              </a:rPr>
              <a:t>.</a:t>
            </a:r>
          </a:p>
          <a:p>
            <a:endParaRPr lang="en-US" sz="3750" b="1" dirty="0">
              <a:solidFill>
                <a:srgbClr val="000000"/>
              </a:solidFill>
              <a:latin typeface="Times New Roman" pitchFamily="18" charset="0"/>
              <a:cs typeface="Times New Roman" pitchFamily="18" charset="0"/>
            </a:endParaRPr>
          </a:p>
        </p:txBody>
      </p:sp>
      <p:sp>
        <p:nvSpPr>
          <p:cNvPr id="4" name="Text Box 5"/>
          <p:cNvSpPr txBox="1">
            <a:spLocks noChangeArrowheads="1"/>
          </p:cNvSpPr>
          <p:nvPr/>
        </p:nvSpPr>
        <p:spPr bwMode="auto">
          <a:xfrm>
            <a:off x="-228600" y="228600"/>
            <a:ext cx="9296401" cy="1417903"/>
          </a:xfrm>
          <a:prstGeom prst="rect">
            <a:avLst/>
          </a:prstGeom>
          <a:noFill/>
          <a:ln w="9525">
            <a:noFill/>
            <a:miter lim="800000"/>
            <a:headEnd/>
            <a:tailEnd/>
          </a:ln>
        </p:spPr>
        <p:txBody>
          <a:bodyPr wrap="square" lIns="108788" tIns="54395" rIns="108788" bIns="54395">
            <a:spAutoFit/>
          </a:bodyPr>
          <a:lstStyle/>
          <a:p>
            <a:pPr>
              <a:spcBef>
                <a:spcPts val="1200"/>
              </a:spcBef>
            </a:pPr>
            <a:r>
              <a:rPr lang="en-US" sz="3750" b="1" dirty="0">
                <a:solidFill>
                  <a:srgbClr val="FF0000"/>
                </a:solidFill>
                <a:latin typeface="Times New Roman" pitchFamily="18" charset="0"/>
                <a:cs typeface="Times New Roman" pitchFamily="18" charset="0"/>
              </a:rPr>
              <a:t> </a:t>
            </a:r>
            <a:r>
              <a:rPr lang="en-US" sz="3750" b="1" dirty="0" smtClean="0">
                <a:solidFill>
                  <a:srgbClr val="FF0000"/>
                </a:solidFill>
                <a:latin typeface="Times New Roman" pitchFamily="18" charset="0"/>
                <a:cs typeface="Times New Roman" pitchFamily="18" charset="0"/>
              </a:rPr>
              <a:t>                                 Lịch sử</a:t>
            </a:r>
          </a:p>
          <a:p>
            <a:pPr>
              <a:spcBef>
                <a:spcPts val="1200"/>
              </a:spcBef>
            </a:pPr>
            <a:r>
              <a:rPr lang="en-US" sz="3750" b="1" dirty="0" smtClean="0">
                <a:solidFill>
                  <a:srgbClr val="FF0000"/>
                </a:solidFill>
                <a:latin typeface="Times New Roman" pitchFamily="18" charset="0"/>
                <a:cs typeface="Times New Roman" pitchFamily="18" charset="0"/>
              </a:rPr>
              <a:t>                    Bài 10: Chùa thời Lý</a:t>
            </a:r>
            <a:endParaRPr lang="en-US" sz="37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67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9" descr="D:\SOA SOA SOA\Khung nen bieu tuong\Khung nen bieu tuong\[Muare.asia]-FramesChildrenVol30\muare.asia - babyvol30 -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Chu_voi_con_o_ban_Don_-_Pham_Tuyen.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981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133600" y="2819400"/>
            <a:ext cx="8382000" cy="1015663"/>
          </a:xfrm>
          <a:prstGeom prst="rect">
            <a:avLst/>
          </a:prstGeom>
          <a:noFill/>
          <a:ln w="9525">
            <a:noFill/>
            <a:miter lim="800000"/>
            <a:headEnd/>
            <a:tailEnd/>
          </a:ln>
          <a:effectLst/>
        </p:spPr>
        <p:txBody>
          <a:bodyPr wrap="square">
            <a:spAutoFit/>
          </a:bodyPr>
          <a:lstStyle/>
          <a:p>
            <a:pPr algn="ctr">
              <a:defRPr/>
            </a:pPr>
            <a:r>
              <a:rPr lang="en-US" sz="6000" b="1" kern="10" smtClean="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rPr>
              <a:t>Chúc các con học tốt!</a:t>
            </a:r>
            <a:endParaRPr lang="en-US" sz="6000" b="1" kern="10" dirty="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05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smtClean="0">
                <a:solidFill>
                  <a:srgbClr val="002060"/>
                </a:solidFill>
              </a:rPr>
              <a:t>Học sinh biết thời Lý, đạo Phật phát triển thịnh đạt nhất.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Học sinh biết thời Lý, chùa được xây dựng ở nhiều nơi.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Chùa là công trình kiến trúc đẹp.</a:t>
            </a:r>
            <a:endParaRPr lang="en-US" sz="2800" b="1">
              <a:solidFill>
                <a:srgbClr val="002060"/>
              </a:solidFill>
            </a:endParaRPr>
          </a:p>
        </p:txBody>
      </p:sp>
    </p:spTree>
    <p:extLst>
      <p:ext uri="{BB962C8B-B14F-4D97-AF65-F5344CB8AC3E}">
        <p14:creationId xmlns:p14="http://schemas.microsoft.com/office/powerpoint/2010/main" val="92338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7123" y="2209800"/>
            <a:ext cx="5401479"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 PHÁ</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74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1</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Đạo phật </a:t>
            </a:r>
            <a:br>
              <a:rPr lang="en-US" sz="3733" b="1" smtClean="0">
                <a:solidFill>
                  <a:srgbClr val="002060"/>
                </a:solidFill>
                <a:latin typeface="Times New Roman" pitchFamily="18" charset="0"/>
                <a:cs typeface="Times New Roman" pitchFamily="18" charset="0"/>
              </a:rPr>
            </a:br>
            <a:r>
              <a:rPr lang="en-US" sz="3733" b="1" smtClean="0">
                <a:solidFill>
                  <a:srgbClr val="002060"/>
                </a:solidFill>
                <a:latin typeface="Times New Roman" pitchFamily="18" charset="0"/>
                <a:cs typeface="Times New Roman" pitchFamily="18" charset="0"/>
              </a:rPr>
              <a:t>du nhập vào nước ta</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4593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1789493" y="1143000"/>
            <a:ext cx="8497507" cy="717263"/>
          </a:xfrm>
          <a:prstGeom prst="rect">
            <a:avLst/>
          </a:prstGeom>
          <a:noFill/>
          <a:ln w="9525">
            <a:noFill/>
            <a:miter lim="800000"/>
            <a:headEnd/>
            <a:tailEnd/>
          </a:ln>
        </p:spPr>
        <p:txBody>
          <a:bodyPr wrap="square" lIns="108788" tIns="54395" rIns="108788" bIns="54395">
            <a:spAutoFit/>
          </a:bodyPr>
          <a:lstStyle/>
          <a:p>
            <a:r>
              <a:rPr lang="en-US" sz="3947" b="1" dirty="0" err="1">
                <a:solidFill>
                  <a:srgbClr val="FF0000"/>
                </a:solidFill>
                <a:latin typeface="Times New Roman" pitchFamily="18" charset="0"/>
                <a:cs typeface="Times New Roman" pitchFamily="18" charset="0"/>
              </a:rPr>
              <a:t>Đọc</a:t>
            </a:r>
            <a:r>
              <a:rPr lang="en-US" sz="3947" b="1" dirty="0">
                <a:solidFill>
                  <a:srgbClr val="FF0000"/>
                </a:solidFill>
                <a:latin typeface="Times New Roman" pitchFamily="18" charset="0"/>
                <a:cs typeface="Times New Roman" pitchFamily="18" charset="0"/>
              </a:rPr>
              <a:t> SGK </a:t>
            </a:r>
            <a:r>
              <a:rPr lang="en-US" sz="3947" b="1" dirty="0" err="1">
                <a:solidFill>
                  <a:srgbClr val="FF0000"/>
                </a:solidFill>
                <a:latin typeface="Times New Roman" pitchFamily="18" charset="0"/>
                <a:cs typeface="Times New Roman" pitchFamily="18" charset="0"/>
              </a:rPr>
              <a:t>từ</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Đạo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phật</a:t>
            </a:r>
            <a:r>
              <a:rPr lang="en-US" sz="3947" b="1" dirty="0">
                <a:solidFill>
                  <a:srgbClr val="FF0000"/>
                </a:solidFill>
                <a:latin typeface="Times New Roman" pitchFamily="18" charset="0"/>
                <a:cs typeface="Times New Roman" pitchFamily="18" charset="0"/>
              </a:rPr>
              <a:t>…</a:t>
            </a:r>
            <a:r>
              <a:rPr lang="en-US" sz="3947" b="1" dirty="0" err="1">
                <a:solidFill>
                  <a:srgbClr val="FF0000"/>
                </a:solidFill>
                <a:latin typeface="Times New Roman" pitchFamily="18" charset="0"/>
                <a:cs typeface="Times New Roman" pitchFamily="18" charset="0"/>
              </a:rPr>
              <a:t>rất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thịnh</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đạt</a:t>
            </a:r>
            <a:r>
              <a:rPr lang="en-US" sz="3947" b="1" dirty="0">
                <a:solidFill>
                  <a:srgbClr val="FF0000"/>
                </a:solidFill>
                <a:latin typeface="Times New Roman" pitchFamily="18" charset="0"/>
                <a:cs typeface="Times New Roman" pitchFamily="18" charset="0"/>
              </a:rPr>
              <a:t>.</a:t>
            </a:r>
          </a:p>
        </p:txBody>
      </p:sp>
      <p:sp>
        <p:nvSpPr>
          <p:cNvPr id="182283" name="Rectangle 11"/>
          <p:cNvSpPr>
            <a:spLocks noChangeArrowheads="1"/>
          </p:cNvSpPr>
          <p:nvPr/>
        </p:nvSpPr>
        <p:spPr bwMode="auto">
          <a:xfrm>
            <a:off x="1469455" y="2743200"/>
            <a:ext cx="8534401" cy="1324672"/>
          </a:xfrm>
          <a:prstGeom prst="rect">
            <a:avLst/>
          </a:prstGeom>
          <a:noFill/>
          <a:ln w="9525">
            <a:noFill/>
            <a:miter lim="800000"/>
            <a:headEnd/>
            <a:tailEnd/>
          </a:ln>
        </p:spPr>
        <p:txBody>
          <a:bodyPr wrap="square" lIns="108788" tIns="54395" rIns="108788" bIns="54395">
            <a:spAutoFit/>
          </a:bodyPr>
          <a:lstStyle/>
          <a:p>
            <a:pPr>
              <a:spcBef>
                <a:spcPct val="50000"/>
              </a:spcBef>
            </a:pPr>
            <a:r>
              <a:rPr lang="en-US" sz="3947" b="1" dirty="0">
                <a:solidFill>
                  <a:srgbClr val="000000"/>
                </a:solidFill>
                <a:latin typeface="Times New Roman" pitchFamily="18" charset="0"/>
                <a:cs typeface="Times New Roman" pitchFamily="18" charset="0"/>
              </a:rPr>
              <a:t>   - </a:t>
            </a:r>
            <a:r>
              <a:rPr lang="en-US" sz="3947" b="1" dirty="0" err="1">
                <a:solidFill>
                  <a:srgbClr val="000000"/>
                </a:solidFill>
                <a:latin typeface="Times New Roman" pitchFamily="18" charset="0"/>
                <a:cs typeface="Times New Roman" pitchFamily="18" charset="0"/>
              </a:rPr>
              <a:t>Đạo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Phật</a:t>
            </a:r>
            <a:r>
              <a:rPr lang="en-US" sz="3947" b="1" dirty="0">
                <a:solidFill>
                  <a:srgbClr val="000000"/>
                </a:solidFill>
                <a:latin typeface="Times New Roman" pitchFamily="18" charset="0"/>
                <a:cs typeface="Times New Roman" pitchFamily="18" charset="0"/>
              </a:rPr>
              <a:t> du </a:t>
            </a:r>
            <a:r>
              <a:rPr lang="en-US" sz="3947" b="1" dirty="0" err="1">
                <a:solidFill>
                  <a:srgbClr val="000000"/>
                </a:solidFill>
                <a:latin typeface="Times New Roman" pitchFamily="18" charset="0"/>
                <a:cs typeface="Times New Roman" pitchFamily="18" charset="0"/>
              </a:rPr>
              <a:t>nhập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vào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nước</a:t>
            </a:r>
            <a:r>
              <a:rPr lang="en-US" sz="3947" b="1" dirty="0">
                <a:solidFill>
                  <a:srgbClr val="000000"/>
                </a:solidFill>
                <a:latin typeface="Times New Roman" pitchFamily="18" charset="0"/>
                <a:cs typeface="Times New Roman" pitchFamily="18" charset="0"/>
              </a:rPr>
              <a:t> ta </a:t>
            </a:r>
            <a:r>
              <a:rPr lang="en-US" sz="3947" b="1" dirty="0" err="1">
                <a:solidFill>
                  <a:srgbClr val="000000"/>
                </a:solidFill>
                <a:latin typeface="Times New Roman" pitchFamily="18" charset="0"/>
                <a:cs typeface="Times New Roman" pitchFamily="18" charset="0"/>
              </a:rPr>
              <a:t>từ</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bao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giờ</a:t>
            </a:r>
            <a:r>
              <a:rPr lang="en-US" sz="3947" b="1" dirty="0">
                <a:solidFill>
                  <a:srgbClr val="000000"/>
                </a:solidFill>
                <a:latin typeface="Times New Roman" pitchFamily="18" charset="0"/>
                <a:cs typeface="Times New Roman" pitchFamily="18" charset="0"/>
              </a:rPr>
              <a:t> và </a:t>
            </a:r>
            <a:r>
              <a:rPr lang="en-US" sz="3947" b="1" dirty="0" err="1">
                <a:solidFill>
                  <a:srgbClr val="000000"/>
                </a:solidFill>
                <a:latin typeface="Times New Roman" pitchFamily="18" charset="0"/>
                <a:cs typeface="Times New Roman" pitchFamily="18" charset="0"/>
              </a:rPr>
              <a:t>có</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giáo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lý</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như</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thế</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nào</a:t>
            </a:r>
            <a:r>
              <a:rPr lang="en-US" sz="3947"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0768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3" name="Rectangle 11"/>
          <p:cNvSpPr>
            <a:spLocks noChangeArrowheads="1"/>
          </p:cNvSpPr>
          <p:nvPr/>
        </p:nvSpPr>
        <p:spPr bwMode="auto">
          <a:xfrm>
            <a:off x="1295400" y="1549238"/>
            <a:ext cx="9144000" cy="3146902"/>
          </a:xfrm>
          <a:prstGeom prst="rect">
            <a:avLst/>
          </a:prstGeom>
          <a:noFill/>
          <a:ln w="9525">
            <a:noFill/>
            <a:miter lim="800000"/>
            <a:headEnd/>
            <a:tailEnd/>
          </a:ln>
        </p:spPr>
        <p:txBody>
          <a:bodyPr wrap="square" lIns="108788" tIns="54395" rIns="108788" bIns="54395">
            <a:spAutoFit/>
          </a:bodyPr>
          <a:lstStyle/>
          <a:p>
            <a:pPr>
              <a:spcBef>
                <a:spcPct val="50000"/>
              </a:spcBef>
            </a:pPr>
            <a:r>
              <a:rPr lang="en-US" sz="3947" b="1" dirty="0">
                <a:solidFill>
                  <a:srgbClr val="000000"/>
                </a:solidFill>
                <a:latin typeface="Times New Roman" pitchFamily="18" charset="0"/>
                <a:cs typeface="Times New Roman" pitchFamily="18" charset="0"/>
              </a:rPr>
              <a:t>   - </a:t>
            </a:r>
            <a:r>
              <a:rPr lang="en-US" sz="3947" b="1" dirty="0" err="1">
                <a:solidFill>
                  <a:srgbClr val="000000"/>
                </a:solidFill>
                <a:latin typeface="Times New Roman" pitchFamily="18" charset="0"/>
                <a:cs typeface="Times New Roman" pitchFamily="18" charset="0"/>
              </a:rPr>
              <a:t>Đạo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Phật</a:t>
            </a:r>
            <a:r>
              <a:rPr lang="en-US" sz="3947" b="1" dirty="0">
                <a:solidFill>
                  <a:srgbClr val="000000"/>
                </a:solidFill>
                <a:latin typeface="Times New Roman" pitchFamily="18" charset="0"/>
                <a:cs typeface="Times New Roman" pitchFamily="18" charset="0"/>
              </a:rPr>
              <a:t> du </a:t>
            </a:r>
            <a:r>
              <a:rPr lang="en-US" sz="3947" b="1" dirty="0" err="1">
                <a:solidFill>
                  <a:srgbClr val="000000"/>
                </a:solidFill>
                <a:latin typeface="Times New Roman" pitchFamily="18" charset="0"/>
                <a:cs typeface="Times New Roman" pitchFamily="18" charset="0"/>
              </a:rPr>
              <a:t>nhập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vào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nước</a:t>
            </a:r>
            <a:r>
              <a:rPr lang="en-US" sz="3947" b="1" dirty="0">
                <a:solidFill>
                  <a:srgbClr val="000000"/>
                </a:solidFill>
                <a:latin typeface="Times New Roman" pitchFamily="18" charset="0"/>
                <a:cs typeface="Times New Roman" pitchFamily="18" charset="0"/>
              </a:rPr>
              <a:t> ta </a:t>
            </a:r>
            <a:r>
              <a:rPr lang="en-US" sz="3947" b="1" dirty="0" err="1">
                <a:solidFill>
                  <a:srgbClr val="000000"/>
                </a:solidFill>
                <a:latin typeface="Times New Roman" pitchFamily="18" charset="0"/>
                <a:cs typeface="Times New Roman" pitchFamily="18" charset="0"/>
              </a:rPr>
              <a:t>từ</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rất</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sớm</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phật</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khuyên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người</a:t>
            </a:r>
            <a:r>
              <a:rPr lang="en-US" sz="3947" b="1" dirty="0">
                <a:solidFill>
                  <a:srgbClr val="000000"/>
                </a:solidFill>
                <a:latin typeface="Times New Roman" pitchFamily="18" charset="0"/>
                <a:cs typeface="Times New Roman" pitchFamily="18" charset="0"/>
              </a:rPr>
              <a:t> ta </a:t>
            </a:r>
            <a:r>
              <a:rPr lang="en-US" sz="3947" b="1" dirty="0" err="1">
                <a:solidFill>
                  <a:srgbClr val="000000"/>
                </a:solidFill>
                <a:latin typeface="Times New Roman" pitchFamily="18" charset="0"/>
                <a:cs typeface="Times New Roman" pitchFamily="18" charset="0"/>
              </a:rPr>
              <a:t>phải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biết</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yêu</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thương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đồng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loại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nhường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nhịn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nhau</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giúp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đỡ</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người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gặp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khó</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khăn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không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đối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xử</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tàn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ác</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với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loài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vật</a:t>
            </a:r>
            <a:r>
              <a:rPr lang="en-US" sz="3947"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45633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3190</TotalTime>
  <Words>1496</Words>
  <Application>Microsoft Office PowerPoint</Application>
  <PresentationFormat>Widescreen</PresentationFormat>
  <Paragraphs>130</Paragraphs>
  <Slides>44</Slides>
  <Notes>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.VnTime</vt:lpstr>
      <vt:lpstr>Arial</vt:lpstr>
      <vt:lpstr>Calibri</vt:lpstr>
      <vt:lpstr>Cambria</vt:lpstr>
      <vt:lpstr>Coming Soon</vt:lpstr>
      <vt:lpstr>HP001</vt:lpstr>
      <vt:lpstr>HP001 4H</vt:lpstr>
      <vt:lpstr>Times New Roman</vt:lpstr>
      <vt:lpstr>VNI-Times</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vt:lpstr>
      <vt:lpstr>PowerPoint Presentation</vt:lpstr>
      <vt:lpstr>PowerPoint Presentation</vt:lpstr>
      <vt:lpstr>PowerPoint Presentation</vt:lpstr>
      <vt:lpstr>      Chùa Keo (Thái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BA NGÀY 17 THÁNG 11 NĂM 2008</dc:title>
  <dc:creator>User</dc:creator>
  <cp:lastModifiedBy>Minhthangpc.VN</cp:lastModifiedBy>
  <cp:revision>654</cp:revision>
  <dcterms:created xsi:type="dcterms:W3CDTF">2007-12-29T08:23:01Z</dcterms:created>
  <dcterms:modified xsi:type="dcterms:W3CDTF">2021-11-20T21:02:32Z</dcterms:modified>
</cp:coreProperties>
</file>