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54" r:id="rId2"/>
    <p:sldId id="360" r:id="rId3"/>
    <p:sldId id="291" r:id="rId4"/>
    <p:sldId id="362" r:id="rId5"/>
    <p:sldId id="363" r:id="rId6"/>
    <p:sldId id="367" r:id="rId7"/>
    <p:sldId id="357" r:id="rId8"/>
    <p:sldId id="358" r:id="rId9"/>
    <p:sldId id="359" r:id="rId10"/>
    <p:sldId id="312" r:id="rId11"/>
    <p:sldId id="315" r:id="rId12"/>
    <p:sldId id="316" r:id="rId13"/>
    <p:sldId id="288" r:id="rId14"/>
    <p:sldId id="318" r:id="rId15"/>
    <p:sldId id="317" r:id="rId16"/>
    <p:sldId id="343" r:id="rId17"/>
    <p:sldId id="293" r:id="rId18"/>
    <p:sldId id="319" r:id="rId19"/>
    <p:sldId id="368" r:id="rId20"/>
    <p:sldId id="351" r:id="rId21"/>
    <p:sldId id="321" r:id="rId22"/>
    <p:sldId id="332" r:id="rId23"/>
    <p:sldId id="333" r:id="rId24"/>
    <p:sldId id="330" r:id="rId25"/>
    <p:sldId id="335" r:id="rId26"/>
    <p:sldId id="337" r:id="rId27"/>
    <p:sldId id="334" r:id="rId28"/>
    <p:sldId id="336" r:id="rId29"/>
    <p:sldId id="338" r:id="rId30"/>
    <p:sldId id="344" r:id="rId31"/>
    <p:sldId id="345" r:id="rId32"/>
    <p:sldId id="347" r:id="rId33"/>
    <p:sldId id="340" r:id="rId34"/>
    <p:sldId id="341" r:id="rId35"/>
    <p:sldId id="365" r:id="rId36"/>
    <p:sldId id="290" r:id="rId37"/>
    <p:sldId id="366" r:id="rId38"/>
    <p:sldId id="355" r:id="rId39"/>
    <p:sldId id="352" r:id="rId40"/>
    <p:sldId id="364" r:id="rId41"/>
  </p:sldIdLst>
  <p:sldSz cx="9144000" cy="6858000" type="screen4x3"/>
  <p:notesSz cx="6858000" cy="9144000"/>
  <p:custDataLst>
    <p:tags r:id="rId4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1073B-CF5B-4CA2-B27D-02AC7536DE03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BF2A-5608-4BF1-8892-5053066EDF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83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F71AB-B161-4E68-9AFE-E1E94C6A643C}" type="slidenum">
              <a:rPr lang="vi-VN" altLang="vi-V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57026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68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409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9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39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3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3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2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7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1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10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30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/>
              <a:pPr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 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6" name="WordArt 21"/>
          <p:cNvSpPr>
            <a:spLocks noChangeArrowheads="1" noChangeShapeType="1" noTextEdit="1"/>
          </p:cNvSpPr>
          <p:nvPr/>
        </p:nvSpPr>
        <p:spPr bwMode="auto">
          <a:xfrm>
            <a:off x="457200" y="33528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21: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nước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8198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201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2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3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4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57200" y="457200"/>
            <a:ext cx="8237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PHÒNG GIÁO DỤC  VÀ  ĐÀO TẠO QUẬN LONG BIÊN</a:t>
            </a:r>
          </a:p>
          <a:p>
            <a:pPr algn="ctr" eaLnBrk="1" hangingPunct="1"/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TRƯỜNG TIỂU HỌC ÁI MỘ B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4963" y="609600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8212174" cy="123110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còn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ao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hồ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sông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biển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giếng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máy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,…</a:t>
            </a:r>
            <a:endParaRPr lang="en-US" sz="37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3565376"/>
            <a:ext cx="8212174" cy="18004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Dùng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khăn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lau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nhưng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chỉ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một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lúc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7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3247252"/>
            <a:ext cx="8763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ta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GB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6449" y="5103674"/>
            <a:ext cx="8763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303455"/>
            <a:ext cx="77768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Hoạt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động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</a:p>
          <a:p>
            <a:pPr algn="ctr"/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chuyển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ngược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629" y="2416314"/>
            <a:ext cx="4190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ly nuoc boc 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88994"/>
            <a:ext cx="3733800" cy="42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" y="227108"/>
            <a:ext cx="906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Khi đổ nước nóng vào li ta thấy có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GB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304800"/>
            <a:ext cx="89916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ta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GB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GB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GB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GB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24238" y="294019"/>
            <a:ext cx="7894762" cy="1584176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+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Vậy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</a:p>
        </p:txBody>
      </p:sp>
      <p:sp>
        <p:nvSpPr>
          <p:cNvPr id="7" name="Rectangle 6"/>
          <p:cNvSpPr txBox="1">
            <a:spLocks noRot="1" noChangeArrowheads="1"/>
          </p:cNvSpPr>
          <p:nvPr/>
        </p:nvSpPr>
        <p:spPr>
          <a:xfrm>
            <a:off x="479950" y="153991"/>
            <a:ext cx="8191500" cy="1325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4620" y="4212265"/>
            <a:ext cx="203132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6561" y="3950069"/>
            <a:ext cx="1709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79701" y="4677123"/>
            <a:ext cx="2551088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40152" y="4265361"/>
            <a:ext cx="171072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hí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9950" y="1700808"/>
            <a:ext cx="77724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0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810" y="3447871"/>
            <a:ext cx="8716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76200"/>
            <a:ext cx="8763000" cy="17081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Dùng khăn ướt lau bảng mặt bảng ướt, có nước nhưng chỉ một lúc sau mặt bảng lại khô. Vậy nước ở mặt bảng biến đâu mất?</a:t>
            </a:r>
            <a:endParaRPr lang="en-US" sz="35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53161"/>
            <a:ext cx="868679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 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mặt bảng biến 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 </a:t>
            </a:r>
          </a:p>
          <a:p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 nước bay vào không khí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" y="4876800"/>
            <a:ext cx="866720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  <a:endParaRPr lang="en-US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35271" y="3428999"/>
            <a:ext cx="5904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Arial" charset="0"/>
              </a:rPr>
              <a:t>2</a:t>
            </a:r>
            <a:r>
              <a:rPr lang="en-US" sz="4000" b="1" dirty="0" smtClean="0">
                <a:latin typeface="Arial" charset="0"/>
              </a:rPr>
              <a:t>. </a:t>
            </a:r>
            <a:r>
              <a:rPr lang="en-US" sz="4000" b="1" dirty="0" err="1" smtClean="0">
                <a:latin typeface="Arial" charset="0"/>
              </a:rPr>
              <a:t>Khi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úp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đĩa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lên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miệng</a:t>
            </a:r>
            <a:r>
              <a:rPr lang="en-US" sz="4000" b="1" dirty="0" smtClean="0">
                <a:latin typeface="Arial" charset="0"/>
              </a:rPr>
              <a:t> li </a:t>
            </a:r>
            <a:r>
              <a:rPr lang="en-US" sz="4000" b="1" dirty="0" err="1" smtClean="0">
                <a:latin typeface="Arial" charset="0"/>
              </a:rPr>
              <a:t>nước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nóng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thì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hiện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tượng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gì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xảy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ra</a:t>
            </a:r>
            <a:r>
              <a:rPr lang="en-GB" sz="4000" b="1" dirty="0" smtClean="0">
                <a:latin typeface="Arial" charset="0"/>
              </a:rPr>
              <a:t>. </a:t>
            </a:r>
            <a:r>
              <a:rPr lang="en-GB" sz="4000" b="1" dirty="0" err="1" smtClean="0">
                <a:latin typeface="Arial" charset="0"/>
              </a:rPr>
              <a:t>Hiện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tượng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đó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gọi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là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gì</a:t>
            </a:r>
            <a:r>
              <a:rPr lang="en-GB" sz="4000" b="1" dirty="0" smtClean="0">
                <a:latin typeface="Arial" charset="0"/>
              </a:rPr>
              <a:t>? </a:t>
            </a:r>
            <a:endParaRPr lang="en-GB" sz="4000" b="1" dirty="0">
              <a:latin typeface="Arial" charset="0"/>
            </a:endParaRPr>
          </a:p>
        </p:txBody>
      </p:sp>
      <p:pic>
        <p:nvPicPr>
          <p:cNvPr id="4" name="Picture 2" descr="Trang44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4523"/>
            <a:ext cx="2619072" cy="30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3429000"/>
            <a:ext cx="8424936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260648"/>
            <a:ext cx="8382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iện tượng nước từ thể nào chuyển sang thể nào gọi là ngưng tụ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2296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4620" y="3284985"/>
            <a:ext cx="18261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2961819"/>
            <a:ext cx="2039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 flipV="1">
            <a:off x="2870761" y="3608150"/>
            <a:ext cx="3069391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0152" y="3284984"/>
            <a:ext cx="191590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3861" y="79637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4005064"/>
            <a:ext cx="44644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Kết quả hình ảnh cho nuoc boc h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Kết quả hình ảnh cho nuoc boc ho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 descr="Kết quả hình ảnh cho nuoc boc ho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Nước bốc hơi ở bao nhiêu độ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0" descr="Nước bốc hơi ở bao nhiêu độ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1578" y="4005064"/>
            <a:ext cx="8810021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thể khí và thể lỏng nước có hình dạng nhất định không?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552" y="7937"/>
            <a:ext cx="3074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 Ảnh động thiên nhiên đẹp - Ảnh nước bốc hơ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82" y="769938"/>
            <a:ext cx="4089732" cy="29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Ảnh động thiên nhiên đẹ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32" y="710026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Ảnh động thiên nhiên đẹ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8" y="688482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683624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 ở thể </a:t>
            </a:r>
            <a:r>
              <a:rPr lang="en-US" sz="4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 và thể lỏng nước </a:t>
            </a:r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 </a:t>
            </a:r>
            <a:r>
              <a:rPr lang="en-US" sz="4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 dạng nhất định.</a:t>
            </a:r>
          </a:p>
        </p:txBody>
      </p:sp>
    </p:spTree>
    <p:extLst>
      <p:ext uri="{BB962C8B-B14F-4D97-AF65-F5344CB8AC3E}">
        <p14:creationId xmlns:p14="http://schemas.microsoft.com/office/powerpoint/2010/main" val="260616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0991" y="1052736"/>
            <a:ext cx="8168093" cy="25853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7585" y="4365104"/>
            <a:ext cx="8191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816" y="332655"/>
            <a:ext cx="268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KẾT LUẬN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FA2815B0-91F1-49F7-98FF-C4DEAC16003F}"/>
              </a:ext>
            </a:extLst>
          </p:cNvPr>
          <p:cNvSpPr/>
          <p:nvPr/>
        </p:nvSpPr>
        <p:spPr>
          <a:xfrm>
            <a:off x="1552575" y="1853803"/>
            <a:ext cx="6286500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 ba thể của nước: thể rắn, thể lỏng, thể khí.</a:t>
            </a:r>
          </a:p>
        </p:txBody>
      </p:sp>
      <p:sp>
        <p:nvSpPr>
          <p:cNvPr id="5" name="Rectangle: Rounded Corners 22">
            <a:extLst>
              <a:ext uri="{FF2B5EF4-FFF2-40B4-BE49-F238E27FC236}">
                <a16:creationId xmlns:a16="http://schemas.microsoft.com/office/drawing/2014/main" id="{BE5A34DB-A487-4E25-9CD3-6969553DCFE1}"/>
              </a:ext>
            </a:extLst>
          </p:cNvPr>
          <p:cNvSpPr/>
          <p:nvPr/>
        </p:nvSpPr>
        <p:spPr>
          <a:xfrm>
            <a:off x="1401366" y="3048001"/>
            <a:ext cx="6607969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9">
            <a:extLst>
              <a:ext uri="{FF2B5EF4-FFF2-40B4-BE49-F238E27FC236}">
                <a16:creationId xmlns:a16="http://schemas.microsoft.com/office/drawing/2014/main" id="{3E8D139E-9C4F-493D-84CC-81D17E6A1C59}"/>
              </a:ext>
            </a:extLst>
          </p:cNvPr>
          <p:cNvSpPr/>
          <p:nvPr/>
        </p:nvSpPr>
        <p:spPr>
          <a:xfrm>
            <a:off x="1401366" y="4242197"/>
            <a:ext cx="6607969" cy="975122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E5F946A-2F68-43B2-9FA4-EA352337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3381346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D43039-5FAC-4F20-AB14-5EBD5819EC32}"/>
              </a:ext>
            </a:extLst>
          </p:cNvPr>
          <p:cNvSpPr/>
          <p:nvPr/>
        </p:nvSpPr>
        <p:spPr>
          <a:xfrm>
            <a:off x="3029150" y="1143000"/>
            <a:ext cx="3352197" cy="64632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7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97" y="2003822"/>
            <a:ext cx="571500" cy="5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1480E22-8780-4694-BCD7-78BEF8980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566" y="4496962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565672" y="925116"/>
            <a:ext cx="6057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543050" y="4229100"/>
            <a:ext cx="60364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Nước là một chất lỏng trong suốt, không màu, không mùi, không vị, không có hình dạng nhất định.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635919" y="161806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587104" y="1832372"/>
            <a:ext cx="630197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Nước chảy từ trên cao xuống thấp, lan ra khắp mọi phía, thấm qua một số vật và hòa tan được một số chất.</a:t>
            </a:r>
          </a:p>
        </p:txBody>
      </p:sp>
      <p:pic>
        <p:nvPicPr>
          <p:cNvPr id="9222" name="Picture 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057650"/>
            <a:ext cx="58340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3144" y="4736306"/>
            <a:ext cx="642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000500"/>
            <a:ext cx="642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1552575" y="3457575"/>
            <a:ext cx="64115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Nước là một chất lỏng trong suốt, có màu, không mùi, có vị, không có hình dạng nhất định.</a:t>
            </a:r>
          </a:p>
        </p:txBody>
      </p:sp>
      <p:sp>
        <p:nvSpPr>
          <p:cNvPr id="9226" name="Text Box 24"/>
          <p:cNvSpPr txBox="1">
            <a:spLocks noChangeArrowheads="1"/>
          </p:cNvSpPr>
          <p:nvPr/>
        </p:nvSpPr>
        <p:spPr bwMode="auto">
          <a:xfrm>
            <a:off x="1552575" y="2645569"/>
            <a:ext cx="67008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Nước chảy từ dưới thấp lên cao, lan ra khắp mọi phía, thấm qua một số vật và hòa tan được một số chất.</a:t>
            </a: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1671638" y="1360885"/>
            <a:ext cx="697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những ý trả lời đúng d</a:t>
            </a:r>
            <a:r>
              <a:rPr lang="vi-VN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 đây: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908278-8776-4223-A11B-94B855E4D5A9}"/>
              </a:ext>
            </a:extLst>
          </p:cNvPr>
          <p:cNvSpPr/>
          <p:nvPr/>
        </p:nvSpPr>
        <p:spPr>
          <a:xfrm>
            <a:off x="1452563" y="1832372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3B128BE-1DE5-44B2-A7E2-7EA66662BDC2}"/>
              </a:ext>
            </a:extLst>
          </p:cNvPr>
          <p:cNvSpPr/>
          <p:nvPr/>
        </p:nvSpPr>
        <p:spPr>
          <a:xfrm>
            <a:off x="1497806" y="4206479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335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562433" y="2590911"/>
            <a:ext cx="7972887" cy="2564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b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en-US" sz="3200" b="1" dirty="0" smtClean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631" y="494691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" y="102275"/>
            <a:ext cx="9144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Nước chuyển từ thể lỏng sang thể rắn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và ngược lại.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76200"/>
            <a:ext cx="2454518" cy="534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96793" y="1393031"/>
            <a:ext cx="7972887" cy="2564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1.Đặt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r>
              <a:rPr lang="en-GB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en-US" b="1" dirty="0" smtClean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80" y="399271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2.Để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75395" y="4089976"/>
            <a:ext cx="8716205" cy="2592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0" name="Picture 8" descr="Trang4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57" y="838200"/>
            <a:ext cx="33032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383" y="4191000"/>
            <a:ext cx="885573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làm đá của tủ lạnh, sau vài giờ lấy khay 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ra, 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 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 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 đã thành  cục ( thể rắn).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115669"/>
            <a:ext cx="7772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67544" y="404664"/>
            <a:ext cx="8496944" cy="18590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đã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cục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rắn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2978660"/>
            <a:ext cx="516840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519" y="2967172"/>
            <a:ext cx="7416824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đông</a:t>
            </a:r>
            <a:r>
              <a:rPr lang="en-GB" sz="3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đặc</a:t>
            </a:r>
            <a:r>
              <a:rPr lang="en-GB" sz="3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7531" y="620688"/>
            <a:ext cx="77724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22" y="651076"/>
            <a:ext cx="8985096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092" y="3162686"/>
            <a:ext cx="203132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337" y="2880237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777417" y="3485852"/>
            <a:ext cx="347173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49149" y="3068960"/>
            <a:ext cx="187743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365104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bang bac 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200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2996952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Kết quả hình ảnh cho tuyet o 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528"/>
            <a:ext cx="3630061" cy="24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9630" y="2996952"/>
            <a:ext cx="143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2085" y="6216623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Kết quả hình ảnh cho tuyết ở vie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1" y="3638096"/>
            <a:ext cx="4137717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5054" y="6209847"/>
            <a:ext cx="1971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lau dai lam tu bang 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87" y="3630547"/>
            <a:ext cx="3868949" cy="25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549" y="1854757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828800"/>
            <a:ext cx="8558349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 ở thể rắn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 hình dạng </a:t>
            </a:r>
          </a:p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 định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94" y="198845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Trang4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448193" cy="19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4835" y="3501008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8248" y="0"/>
            <a:ext cx="1864017" cy="1988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735" y="1988458"/>
            <a:ext cx="80648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4099" y="3501008"/>
            <a:ext cx="784887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Trang4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257477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3182" y="2982034"/>
            <a:ext cx="4384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201" y="150919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092" y="4818870"/>
            <a:ext cx="187743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1337" y="4536421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6" idx="1"/>
          </p:cNvCxnSpPr>
          <p:nvPr/>
        </p:nvCxnSpPr>
        <p:spPr>
          <a:xfrm flipV="1">
            <a:off x="2623529" y="5142035"/>
            <a:ext cx="3625620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49149" y="4818869"/>
            <a:ext cx="191590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2982034"/>
            <a:ext cx="64237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1235" y="260648"/>
            <a:ext cx="8065545" cy="12464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4: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chuyển thể của nước.</a:t>
            </a:r>
            <a:endParaRPr lang="en-GB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6348" y="1866217"/>
            <a:ext cx="806554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95899"/>
            <a:ext cx="2362670" cy="28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09813" y="5705749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24779"/>
            <a:ext cx="2961401" cy="17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45483" y="5655485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9489"/>
            <a:ext cx="2081362" cy="22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04248" y="5725180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714500" y="547688"/>
            <a:ext cx="60579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endParaRPr lang="vi-VN" sz="2800" b="1" i="1" kern="10" spc="35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50800" dir="5400000" algn="tl" rotWithShape="0">
                  <a:srgbClr val="000000">
                    <a:alpha val="64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Kết quả hình ảnh cho 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" y="-21866"/>
            <a:ext cx="905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2286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vi-VN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vi-VN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 của nước</a:t>
            </a:r>
            <a:endParaRPr lang="vi-VN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302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268760"/>
            <a:ext cx="7239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285293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7" y="3501007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7" y="1572653"/>
            <a:ext cx="1706136" cy="10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98" y="5018856"/>
            <a:ext cx="1189534" cy="12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3" y="3356992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1333765" y="2082938"/>
            <a:ext cx="2209832" cy="14041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5249733" y="1988840"/>
            <a:ext cx="2089890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1432" y="4688659"/>
            <a:ext cx="2244864" cy="1183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42756" y="4793032"/>
            <a:ext cx="2459142" cy="10795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82274" y="2593222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5893291" y="2239279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930414" y="4879924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351754" y="4879780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531768" y="281389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7" y="3501007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7" y="1572653"/>
            <a:ext cx="1706136" cy="10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98" y="5018856"/>
            <a:ext cx="1189534" cy="12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3" y="3356992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1333765" y="2082938"/>
            <a:ext cx="2209832" cy="14041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5249733" y="1988840"/>
            <a:ext cx="2089890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1432" y="4688659"/>
            <a:ext cx="2244864" cy="1183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42756" y="4793032"/>
            <a:ext cx="2459142" cy="10795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82274" y="2593222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5893291" y="2239279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930414" y="4879924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351754" y="4879780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531768" y="281388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8720" y="2639893"/>
            <a:ext cx="18999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2412409"/>
            <a:ext cx="2088232" cy="5755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2890" y="4901567"/>
            <a:ext cx="238245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7946" y="5064446"/>
            <a:ext cx="231317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ết quả hình ảnh cho nước bị ô nhiễ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640"/>
            <a:ext cx="8534400" cy="57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914958"/>
            <a:ext cx="5753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6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938" y="126876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1049" y="404664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451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 txBox="1">
            <a:spLocks/>
          </p:cNvSpPr>
          <p:nvPr/>
        </p:nvSpPr>
        <p:spPr bwMode="auto">
          <a:xfrm>
            <a:off x="2571750" y="2118123"/>
            <a:ext cx="3943350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trải nghiệm</a:t>
            </a:r>
            <a:endParaRPr lang="vi-VN" altLang="vi-VN" sz="49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Straight Arrow Connector 7179"/>
          <p:cNvCxnSpPr/>
          <p:nvPr/>
        </p:nvCxnSpPr>
        <p:spPr>
          <a:xfrm flipV="1">
            <a:off x="2691813" y="2600908"/>
            <a:ext cx="1462900" cy="90877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Arrow Connector 7183"/>
          <p:cNvCxnSpPr/>
          <p:nvPr/>
        </p:nvCxnSpPr>
        <p:spPr>
          <a:xfrm>
            <a:off x="5934636" y="2600907"/>
            <a:ext cx="901026" cy="101993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Arrow Connector 7185"/>
          <p:cNvCxnSpPr/>
          <p:nvPr/>
        </p:nvCxnSpPr>
        <p:spPr>
          <a:xfrm flipH="1">
            <a:off x="5769474" y="4258514"/>
            <a:ext cx="1231350" cy="11266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8" name="Straight Arrow Connector 7187"/>
          <p:cNvCxnSpPr/>
          <p:nvPr/>
        </p:nvCxnSpPr>
        <p:spPr>
          <a:xfrm flipH="1" flipV="1">
            <a:off x="2843807" y="4439867"/>
            <a:ext cx="1224136" cy="1079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1" name="Rounded Rectangle 7190"/>
          <p:cNvSpPr/>
          <p:nvPr/>
        </p:nvSpPr>
        <p:spPr>
          <a:xfrm>
            <a:off x="4239354" y="2204864"/>
            <a:ext cx="1623787" cy="7920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khí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ounded Rectangle 7191"/>
          <p:cNvSpPr/>
          <p:nvPr/>
        </p:nvSpPr>
        <p:spPr>
          <a:xfrm>
            <a:off x="6134565" y="3662098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45884" y="3593937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71916" y="5385202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rắn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5822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256" y="2793685"/>
            <a:ext cx="14161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0520" y="4560248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6984" y="2849265"/>
            <a:ext cx="19659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1523" y="4717817"/>
            <a:ext cx="18057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2" grpId="0" animBg="1"/>
      <p:bldP spid="58" grpId="0" animBg="1"/>
      <p:bldP spid="59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ADBEA0A5-46BF-46A1-AFA6-27214A44A183}"/>
              </a:ext>
            </a:extLst>
          </p:cNvPr>
          <p:cNvSpPr/>
          <p:nvPr/>
        </p:nvSpPr>
        <p:spPr>
          <a:xfrm>
            <a:off x="1552575" y="1853803"/>
            <a:ext cx="6286500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 ba thể của nước: thể rắn, thể lỏng, thể khí.</a:t>
            </a:r>
          </a:p>
        </p:txBody>
      </p:sp>
      <p:sp>
        <p:nvSpPr>
          <p:cNvPr id="5" name="Rectangle: Rounded Corners 22">
            <a:extLst>
              <a:ext uri="{FF2B5EF4-FFF2-40B4-BE49-F238E27FC236}">
                <a16:creationId xmlns:a16="http://schemas.microsoft.com/office/drawing/2014/main" id="{8C48FEC3-0889-41FA-92D7-34B00A6C58B6}"/>
              </a:ext>
            </a:extLst>
          </p:cNvPr>
          <p:cNvSpPr/>
          <p:nvPr/>
        </p:nvSpPr>
        <p:spPr>
          <a:xfrm>
            <a:off x="1401366" y="3048001"/>
            <a:ext cx="6607969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9">
            <a:extLst>
              <a:ext uri="{FF2B5EF4-FFF2-40B4-BE49-F238E27FC236}">
                <a16:creationId xmlns:a16="http://schemas.microsoft.com/office/drawing/2014/main" id="{DD64A792-455E-4FAB-A690-BAAFF2E1B211}"/>
              </a:ext>
            </a:extLst>
          </p:cNvPr>
          <p:cNvSpPr/>
          <p:nvPr/>
        </p:nvSpPr>
        <p:spPr>
          <a:xfrm>
            <a:off x="1401366" y="4242197"/>
            <a:ext cx="6607969" cy="975122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B5ECC40-C8F9-4FC5-8566-D80F9E529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3381346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42D293-F87F-4F9A-9A24-7AEAADA514AF}"/>
              </a:ext>
            </a:extLst>
          </p:cNvPr>
          <p:cNvSpPr/>
          <p:nvPr/>
        </p:nvSpPr>
        <p:spPr>
          <a:xfrm>
            <a:off x="3029150" y="1143000"/>
            <a:ext cx="3352197" cy="64632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97" y="2003822"/>
            <a:ext cx="571500" cy="5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81" y="3048000"/>
            <a:ext cx="571500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E0105EF-DAC5-4BE0-9744-3E3A99F7E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4496962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4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44" y="4417219"/>
            <a:ext cx="571500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08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684844"/>
            <a:ext cx="72390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 bị bài sau:</a:t>
            </a:r>
          </a:p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Mây được hình thành như thế nào?</a:t>
            </a:r>
          </a:p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 từ đâu ra?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2700"/>
            <a:ext cx="91821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709678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7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072928FA-3C66-4C05-97A3-B8389AF875A7}"/>
              </a:ext>
            </a:extLst>
          </p:cNvPr>
          <p:cNvSpPr/>
          <p:nvPr/>
        </p:nvSpPr>
        <p:spPr>
          <a:xfrm>
            <a:off x="1552575" y="1853803"/>
            <a:ext cx="6286500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 ba thể của nước: thể rắn, thể lỏng, thể khí.</a:t>
            </a:r>
          </a:p>
        </p:txBody>
      </p:sp>
      <p:sp>
        <p:nvSpPr>
          <p:cNvPr id="3" name="Rectangle: Rounded Corners 22">
            <a:extLst>
              <a:ext uri="{FF2B5EF4-FFF2-40B4-BE49-F238E27FC236}">
                <a16:creationId xmlns:a16="http://schemas.microsoft.com/office/drawing/2014/main" id="{8022D1A8-9846-4B80-ABEC-B8BA738D1035}"/>
              </a:ext>
            </a:extLst>
          </p:cNvPr>
          <p:cNvSpPr/>
          <p:nvPr/>
        </p:nvSpPr>
        <p:spPr>
          <a:xfrm>
            <a:off x="1401366" y="3048001"/>
            <a:ext cx="6607969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29">
            <a:extLst>
              <a:ext uri="{FF2B5EF4-FFF2-40B4-BE49-F238E27FC236}">
                <a16:creationId xmlns:a16="http://schemas.microsoft.com/office/drawing/2014/main" id="{02AD1F66-6264-4BB3-A9B3-F8A364C2CEEA}"/>
              </a:ext>
            </a:extLst>
          </p:cNvPr>
          <p:cNvSpPr/>
          <p:nvPr/>
        </p:nvSpPr>
        <p:spPr>
          <a:xfrm>
            <a:off x="1401366" y="4242197"/>
            <a:ext cx="6607969" cy="975122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2CED88-7356-49D3-8B27-BE291CE52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3381346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79EB25-FA18-4601-BDEC-31520E860E4D}"/>
              </a:ext>
            </a:extLst>
          </p:cNvPr>
          <p:cNvSpPr/>
          <p:nvPr/>
        </p:nvSpPr>
        <p:spPr>
          <a:xfrm>
            <a:off x="3029150" y="1143000"/>
            <a:ext cx="3352197" cy="64632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F8246D0-C24A-433B-9BE7-79B46D808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566" y="4496962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Straight Arrow Connector 7179"/>
          <p:cNvCxnSpPr/>
          <p:nvPr/>
        </p:nvCxnSpPr>
        <p:spPr>
          <a:xfrm flipV="1">
            <a:off x="2691813" y="2600908"/>
            <a:ext cx="1462900" cy="90877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Arrow Connector 7183"/>
          <p:cNvCxnSpPr/>
          <p:nvPr/>
        </p:nvCxnSpPr>
        <p:spPr>
          <a:xfrm>
            <a:off x="5934636" y="2600907"/>
            <a:ext cx="901026" cy="101993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Arrow Connector 7185"/>
          <p:cNvCxnSpPr/>
          <p:nvPr/>
        </p:nvCxnSpPr>
        <p:spPr>
          <a:xfrm flipH="1">
            <a:off x="5769474" y="4258514"/>
            <a:ext cx="1231350" cy="11266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8" name="Straight Arrow Connector 7187"/>
          <p:cNvCxnSpPr/>
          <p:nvPr/>
        </p:nvCxnSpPr>
        <p:spPr>
          <a:xfrm flipH="1" flipV="1">
            <a:off x="2843807" y="4439867"/>
            <a:ext cx="1224136" cy="1079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1" name="Rounded Rectangle 7190"/>
          <p:cNvSpPr/>
          <p:nvPr/>
        </p:nvSpPr>
        <p:spPr>
          <a:xfrm>
            <a:off x="4239354" y="2204864"/>
            <a:ext cx="1623787" cy="7920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khí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ounded Rectangle 7191"/>
          <p:cNvSpPr/>
          <p:nvPr/>
        </p:nvSpPr>
        <p:spPr>
          <a:xfrm>
            <a:off x="6134565" y="3662098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45884" y="3593937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71916" y="5385202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rắn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5271" y="18421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21: Ba thể của nước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6300" y="2474167"/>
            <a:ext cx="14161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933" y="4944957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3663" y="2568540"/>
            <a:ext cx="19659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6378" y="4828852"/>
            <a:ext cx="18057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733" y="1378335"/>
            <a:ext cx="6366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 đồ sự chuyển thể của nước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2" grpId="0" animBg="1"/>
      <p:bldP spid="58" grpId="0" animBg="1"/>
      <p:bldP spid="59" grpId="0" animBg="1"/>
      <p:bldP spid="3" grpId="0"/>
      <p:bldP spid="4" grpId="0" animBg="1"/>
      <p:bldP spid="5" grpId="0" animBg="1"/>
      <p:bldP spid="6" grpId="0" animBg="1"/>
      <p:bldP spid="7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1200150" y="2457450"/>
            <a:ext cx="6858000" cy="31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encrypted-tbn0.gstatic.com/images?q=tbn:ANd9GcS6ps_4f-eKUw0YYIqlH7vqLOPmdHKQi1qYXQ&amp;usqp=CA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771650"/>
            <a:ext cx="3438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CF7952-E8D4-4802-8242-59ACA7477A24}"/>
              </a:ext>
            </a:extLst>
          </p:cNvPr>
          <p:cNvSpPr/>
          <p:nvPr/>
        </p:nvSpPr>
        <p:spPr>
          <a:xfrm>
            <a:off x="2580974" y="1162051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476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4;p32">
            <a:extLst>
              <a:ext uri="{FF2B5EF4-FFF2-40B4-BE49-F238E27FC236}">
                <a16:creationId xmlns:a16="http://schemas.microsoft.com/office/drawing/2014/main" id="{E1817456-D134-48C1-8478-6DDE2B8D991F}"/>
              </a:ext>
            </a:extLst>
          </p:cNvPr>
          <p:cNvSpPr txBox="1">
            <a:spLocks/>
          </p:cNvSpPr>
          <p:nvPr/>
        </p:nvSpPr>
        <p:spPr>
          <a:xfrm>
            <a:off x="3143250" y="1143000"/>
            <a:ext cx="3798094" cy="815579"/>
          </a:xfrm>
          <a:prstGeom prst="rect">
            <a:avLst/>
          </a:prstGeom>
        </p:spPr>
        <p:txBody>
          <a:bodyPr lIns="91425" tIns="91425" rIns="91425" bIns="91425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3" name="Google Shape;214;p32">
            <a:extLst>
              <a:ext uri="{FF2B5EF4-FFF2-40B4-BE49-F238E27FC236}">
                <a16:creationId xmlns:a16="http://schemas.microsoft.com/office/drawing/2014/main" id="{373228E2-BAC0-433C-85C6-CD561CBF128A}"/>
              </a:ext>
            </a:extLst>
          </p:cNvPr>
          <p:cNvSpPr txBox="1">
            <a:spLocks/>
          </p:cNvSpPr>
          <p:nvPr/>
        </p:nvSpPr>
        <p:spPr>
          <a:xfrm>
            <a:off x="1600200" y="1958579"/>
            <a:ext cx="6400800" cy="815578"/>
          </a:xfrm>
          <a:prstGeom prst="rect">
            <a:avLst/>
          </a:prstGeom>
        </p:spPr>
        <p:txBody>
          <a:bodyPr lIns="91425" tIns="91425" rIns="91425" bIns="91425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hiện tượng nước từ thể lỏng chuyển sang thể khí và ngược lại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657475"/>
            <a:ext cx="56007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g4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324599" cy="53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477000" y="1600200"/>
            <a:ext cx="256963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ô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53200" y="1730830"/>
            <a:ext cx="2465808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mạnh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xuống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7434" y="314980"/>
            <a:ext cx="8811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Hãy quan sát các hình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1, 2 (SGK)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5741" y="-249240"/>
            <a:ext cx="4365945" cy="534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5130225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ô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800" y="4772561"/>
            <a:ext cx="85534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Trời đang mưa, ta nhìn thấy những giọt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 mưa và  bạn nhỏ có thể hứng được mưa.</a:t>
            </a:r>
            <a:endParaRPr lang="en-US" sz="3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5238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g4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4" y="548680"/>
            <a:ext cx="3624376" cy="43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1775" y="278903"/>
            <a:ext cx="3593764" cy="440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5085184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2387" y="5102693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54&quot;/&gt;&lt;/object&gt;&lt;object type=&quot;3&quot; unique_id=&quot;10004&quot;&gt;&lt;property id=&quot;20148&quot; value=&quot;5&quot;/&gt;&lt;property id=&quot;20300&quot; value=&quot;Slide 2&quot;/&gt;&lt;property id=&quot;20307&quot; value=&quot;300&quot;/&gt;&lt;/object&gt;&lt;object type=&quot;3&quot; unique_id=&quot;10005&quot;&gt;&lt;property id=&quot;20148&quot; value=&quot;5&quot;/&gt;&lt;property id=&quot;20300&quot; value=&quot;Slide 3&quot;/&gt;&lt;property id=&quot;20307&quot; value=&quot;356&quot;/&gt;&lt;/object&gt;&lt;object type=&quot;3&quot; unique_id=&quot;10006&quot;&gt;&lt;property id=&quot;20148&quot; value=&quot;5&quot;/&gt;&lt;property id=&quot;20300&quot; value=&quot;Slide 4&quot;/&gt;&lt;property id=&quot;20307&quot; value=&quot;291&quot;/&gt;&lt;/object&gt;&lt;object type=&quot;3&quot; unique_id=&quot;10007&quot;&gt;&lt;property id=&quot;20148&quot; value=&quot;5&quot;/&gt;&lt;property id=&quot;20300&quot; value=&quot;Slide 5&quot;/&gt;&lt;property id=&quot;20307&quot; value=&quot;301&quot;/&gt;&lt;/object&gt;&lt;object type=&quot;3&quot; unique_id=&quot;10008&quot;&gt;&lt;property id=&quot;20148&quot; value=&quot;5&quot;/&gt;&lt;property id=&quot;20300&quot; value=&quot;Slide 6&quot;/&gt;&lt;property id=&quot;20307&quot; value=&quot;357&quot;/&gt;&lt;/object&gt;&lt;object type=&quot;3&quot; unique_id=&quot;10009&quot;&gt;&lt;property id=&quot;20148&quot; value=&quot;5&quot;/&gt;&lt;property id=&quot;20300&quot; value=&quot;Slide 7&quot;/&gt;&lt;property id=&quot;20307&quot; value=&quot;358&quot;/&gt;&lt;/object&gt;&lt;object type=&quot;3&quot; unique_id=&quot;10010&quot;&gt;&lt;property id=&quot;20148&quot; value=&quot;5&quot;/&gt;&lt;property id=&quot;20300&quot; value=&quot;Slide 8&quot;/&gt;&lt;property id=&quot;20307&quot; value=&quot;359&quot;/&gt;&lt;/object&gt;&lt;object type=&quot;3&quot; unique_id=&quot;10011&quot;&gt;&lt;property id=&quot;20148&quot; value=&quot;5&quot;/&gt;&lt;property id=&quot;20300&quot; value=&quot;Slide 9&quot;/&gt;&lt;property id=&quot;20307&quot; value=&quot;312&quot;/&gt;&lt;/object&gt;&lt;object type=&quot;3&quot; unique_id=&quot;10012&quot;&gt;&lt;property id=&quot;20148&quot; value=&quot;5&quot;/&gt;&lt;property id=&quot;20300&quot; value=&quot;Slide 10&quot;/&gt;&lt;property id=&quot;20307&quot; value=&quot;315&quot;/&gt;&lt;/object&gt;&lt;object type=&quot;3&quot; unique_id=&quot;10013&quot;&gt;&lt;property id=&quot;20148&quot; value=&quot;5&quot;/&gt;&lt;property id=&quot;20300&quot; value=&quot;Slide 11&quot;/&gt;&lt;property id=&quot;20307&quot; value=&quot;316&quot;/&gt;&lt;/object&gt;&lt;object type=&quot;3&quot; unique_id=&quot;10014&quot;&gt;&lt;property id=&quot;20148&quot; value=&quot;5&quot;/&gt;&lt;property id=&quot;20300&quot; value=&quot;Slide 12 - &amp;quot;    + Vậy theo em, ở dạng hơi, nước có thể gì? &amp;amp;#x09;&amp;quot;&quot;/&gt;&lt;property id=&quot;20307&quot; value=&quot;288&quot;/&gt;&lt;/object&gt;&lt;object type=&quot;3&quot; unique_id=&quot;10015&quot;&gt;&lt;property id=&quot;20148&quot; value=&quot;5&quot;/&gt;&lt;property id=&quot;20300&quot; value=&quot;Slide 13&quot;/&gt;&lt;property id=&quot;20307&quot; value=&quot;318&quot;/&gt;&lt;/object&gt;&lt;object type=&quot;3&quot; unique_id=&quot;10016&quot;&gt;&lt;property id=&quot;20148&quot; value=&quot;5&quot;/&gt;&lt;property id=&quot;20300&quot; value=&quot;Slide 14&quot;/&gt;&lt;property id=&quot;20307&quot; value=&quot;317&quot;/&gt;&lt;/object&gt;&lt;object type=&quot;3&quot; unique_id=&quot;10017&quot;&gt;&lt;property id=&quot;20148&quot; value=&quot;5&quot;/&gt;&lt;property id=&quot;20300&quot; value=&quot;Slide 15&quot;/&gt;&lt;property id=&quot;20307&quot; value=&quot;343&quot;/&gt;&lt;/object&gt;&lt;object type=&quot;3&quot; unique_id=&quot;10018&quot;&gt;&lt;property id=&quot;20148&quot; value=&quot;5&quot;/&gt;&lt;property id=&quot;20300&quot; value=&quot;Slide 16&quot;/&gt;&lt;property id=&quot;20307&quot; value=&quot;293&quot;/&gt;&lt;/object&gt;&lt;object type=&quot;3&quot; unique_id=&quot;10019&quot;&gt;&lt;property id=&quot;20148&quot; value=&quot;5&quot;/&gt;&lt;property id=&quot;20300&quot; value=&quot;Slide 17&quot;/&gt;&lt;property id=&quot;20307&quot; value=&quot;319&quot;/&gt;&lt;/object&gt;&lt;object type=&quot;3&quot; unique_id=&quot;10020&quot;&gt;&lt;property id=&quot;20148&quot; value=&quot;5&quot;/&gt;&lt;property id=&quot;20300&quot; value=&quot;Slide 18&quot;/&gt;&lt;property id=&quot;20307&quot; value=&quot;351&quot;/&gt;&lt;/object&gt;&lt;object type=&quot;3&quot; unique_id=&quot;10021&quot;&gt;&lt;property id=&quot;20148&quot; value=&quot;5&quot;/&gt;&lt;property id=&quot;20300&quot; value=&quot;Slide 19&quot;/&gt;&lt;property id=&quot;20307&quot; value=&quot;321&quot;/&gt;&lt;/object&gt;&lt;object type=&quot;3&quot; unique_id=&quot;10022&quot;&gt;&lt;property id=&quot;20148&quot; value=&quot;5&quot;/&gt;&lt;property id=&quot;20300&quot; value=&quot;Slide 20&quot;/&gt;&lt;property id=&quot;20307&quot; value=&quot;332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30&quot;/&gt;&lt;/object&gt;&lt;object type=&quot;3&quot; unique_id=&quot;10025&quot;&gt;&lt;property id=&quot;20148&quot; value=&quot;5&quot;/&gt;&lt;property id=&quot;20300&quot; value=&quot;Slide 23&quot;/&gt;&lt;property id=&quot;20307&quot; value=&quot;335&quot;/&gt;&lt;/object&gt;&lt;object type=&quot;3&quot; unique_id=&quot;10026&quot;&gt;&lt;property id=&quot;20148&quot; value=&quot;5&quot;/&gt;&lt;property id=&quot;20300&quot; value=&quot;Slide 24&quot;/&gt;&lt;property id=&quot;20307&quot; value=&quot;337&quot;/&gt;&lt;/object&gt;&lt;object type=&quot;3&quot; unique_id=&quot;10027&quot;&gt;&lt;property id=&quot;20148&quot; value=&quot;5&quot;/&gt;&lt;property id=&quot;20300&quot; value=&quot;Slide 25&quot;/&gt;&lt;property id=&quot;20307&quot; value=&quot;334&quot;/&gt;&lt;/object&gt;&lt;object type=&quot;3&quot; unique_id=&quot;10028&quot;&gt;&lt;property id=&quot;20148&quot; value=&quot;5&quot;/&gt;&lt;property id=&quot;20300&quot; value=&quot;Slide 26&quot;/&gt;&lt;property id=&quot;20307&quot; value=&quot;336&quot;/&gt;&lt;/object&gt;&lt;object type=&quot;3&quot; unique_id=&quot;10029&quot;&gt;&lt;property id=&quot;20148&quot; value=&quot;5&quot;/&gt;&lt;property id=&quot;20300&quot; value=&quot;Slide 27&quot;/&gt;&lt;property id=&quot;20307&quot; value=&quot;338&quot;/&gt;&lt;/object&gt;&lt;object type=&quot;3&quot; unique_id=&quot;10030&quot;&gt;&lt;property id=&quot;20148&quot; value=&quot;5&quot;/&gt;&lt;property id=&quot;20300&quot; value=&quot;Slide 28&quot;/&gt;&lt;property id=&quot;20307&quot; value=&quot;344&quot;/&gt;&lt;/object&gt;&lt;object type=&quot;3&quot; unique_id=&quot;10031&quot;&gt;&lt;property id=&quot;20148&quot; value=&quot;5&quot;/&gt;&lt;property id=&quot;20300&quot; value=&quot;Slide 29&quot;/&gt;&lt;property id=&quot;20307&quot; value=&quot;345&quot;/&gt;&lt;/object&gt;&lt;object type=&quot;3&quot; unique_id=&quot;10032&quot;&gt;&lt;property id=&quot;20148&quot; value=&quot;5&quot;/&gt;&lt;property id=&quot;20300&quot; value=&quot;Slide 30&quot;/&gt;&lt;property id=&quot;20307&quot; value=&quot;347&quot;/&gt;&lt;/object&gt;&lt;object type=&quot;3&quot; unique_id=&quot;10033&quot;&gt;&lt;property id=&quot;20148&quot; value=&quot;5&quot;/&gt;&lt;property id=&quot;20300&quot; value=&quot;Slide 31&quot;/&gt;&lt;property id=&quot;20307&quot; value=&quot;340&quot;/&gt;&lt;/object&gt;&lt;object type=&quot;3&quot; unique_id=&quot;10034&quot;&gt;&lt;property id=&quot;20148&quot; value=&quot;5&quot;/&gt;&lt;property id=&quot;20300&quot; value=&quot;Slide 32&quot;/&gt;&lt;property id=&quot;20307&quot; value=&quot;341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355&quot;/&gt;&lt;/object&gt;&lt;object type=&quot;3&quot; unique_id=&quot;10037&quot;&gt;&lt;property id=&quot;20148&quot; value=&quot;5&quot;/&gt;&lt;property id=&quot;20300&quot; value=&quot;Slide 35&quot;/&gt;&lt;property id=&quot;20307&quot; value=&quot;352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1533</Words>
  <Application>Microsoft Office PowerPoint</Application>
  <PresentationFormat>On-screen Show (4:3)</PresentationFormat>
  <Paragraphs>172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 Unicode MS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+ Vậy theo em, ở dạng hơi, nước có thể gì?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240</cp:revision>
  <dcterms:created xsi:type="dcterms:W3CDTF">2016-10-29T06:12:45Z</dcterms:created>
  <dcterms:modified xsi:type="dcterms:W3CDTF">2021-11-11T19:29:27Z</dcterms:modified>
</cp:coreProperties>
</file>