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6" r:id="rId3"/>
    <p:sldMasterId id="2147483768" r:id="rId4"/>
    <p:sldMasterId id="2147483790" r:id="rId5"/>
    <p:sldMasterId id="2147483802" r:id="rId6"/>
    <p:sldMasterId id="2147483826" r:id="rId7"/>
    <p:sldMasterId id="2147483839" r:id="rId8"/>
    <p:sldMasterId id="2147483851" r:id="rId9"/>
  </p:sldMasterIdLst>
  <p:notesMasterIdLst>
    <p:notesMasterId r:id="rId36"/>
  </p:notesMasterIdLst>
  <p:sldIdLst>
    <p:sldId id="262" r:id="rId10"/>
    <p:sldId id="320" r:id="rId11"/>
    <p:sldId id="317" r:id="rId12"/>
    <p:sldId id="318" r:id="rId13"/>
    <p:sldId id="313" r:id="rId14"/>
    <p:sldId id="315" r:id="rId15"/>
    <p:sldId id="316" r:id="rId16"/>
    <p:sldId id="308" r:id="rId17"/>
    <p:sldId id="321" r:id="rId18"/>
    <p:sldId id="322" r:id="rId19"/>
    <p:sldId id="323" r:id="rId20"/>
    <p:sldId id="325" r:id="rId21"/>
    <p:sldId id="327" r:id="rId22"/>
    <p:sldId id="328" r:id="rId23"/>
    <p:sldId id="326" r:id="rId24"/>
    <p:sldId id="329" r:id="rId25"/>
    <p:sldId id="330" r:id="rId26"/>
    <p:sldId id="319" r:id="rId27"/>
    <p:sldId id="337" r:id="rId28"/>
    <p:sldId id="338" r:id="rId29"/>
    <p:sldId id="331" r:id="rId30"/>
    <p:sldId id="332" r:id="rId31"/>
    <p:sldId id="333" r:id="rId32"/>
    <p:sldId id="335" r:id="rId33"/>
    <p:sldId id="336" r:id="rId34"/>
    <p:sldId id="300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A8"/>
    <a:srgbClr val="ECF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92" d="100"/>
          <a:sy n="92" d="100"/>
        </p:scale>
        <p:origin x="882" y="7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B8B3E-4B32-4EB0-92F0-D588FB36BC4D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E6200-E232-4CD7-BF50-74ADE41C74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3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hỗ dành sẵn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Chỗ dành sẵn cho Ghi chú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9700" name="Chỗ dành sẵn cho Số hiệu Bản chiế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1F5E985-73EB-4CD0-85C1-34BAE7E447D1}" type="slidenum">
              <a:rPr lang="en-US">
                <a:solidFill>
                  <a:srgbClr val="000000"/>
                </a:solidFill>
              </a:rPr>
              <a:pPr eaLnBrk="1" hangingPunct="1"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4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hỗ dành sẵn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Chỗ dành sẵn cho Ghi chú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0724" name="Chỗ dành sẵn cho Số hiệu Bản chiế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5A351D7-D7D4-4F55-B1CF-1CBBF87DF722}" type="slidenum">
              <a:rPr lang="en-US">
                <a:solidFill>
                  <a:srgbClr val="000000"/>
                </a:solidFill>
              </a:rPr>
              <a:pPr eaLnBrk="1" hangingPunct="1"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58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hỗ dành sẵn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Chỗ dành sẵn cho Ghi chú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3796" name="Chỗ dành sẵn cho Số hiệu Bản chiế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22183B-A899-4425-A3FC-C091D88963F1}" type="slidenum">
              <a:rPr lang="en-US">
                <a:solidFill>
                  <a:srgbClr val="000000"/>
                </a:solidFill>
              </a:rPr>
              <a:pPr eaLnBrk="1" hangingPunct="1"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8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0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9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963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19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855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64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6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45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37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78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97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30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7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45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0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26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82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90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70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12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1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03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18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74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7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65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65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44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94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6004"/>
            <a:ext cx="7620000" cy="433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/>
          <p:cNvSpPr/>
          <p:nvPr userDrawn="1"/>
        </p:nvSpPr>
        <p:spPr>
          <a:xfrm>
            <a:off x="236935" y="261938"/>
            <a:ext cx="8670131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01">
              <a:defRPr/>
            </a:pPr>
            <a:endParaRPr lang="zh-CN" altLang="en-US" sz="101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07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/>
          <p:cNvSpPr/>
          <p:nvPr userDrawn="1"/>
        </p:nvSpPr>
        <p:spPr>
          <a:xfrm>
            <a:off x="236935" y="261938"/>
            <a:ext cx="8670131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01">
              <a:defRPr/>
            </a:pPr>
            <a:endParaRPr lang="zh-CN" altLang="en-US" sz="1013">
              <a:solidFill>
                <a:prstClr val="black"/>
              </a:solidFill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803673"/>
            <a:ext cx="4572000" cy="433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683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386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7" y="1527572"/>
            <a:ext cx="1704975" cy="26289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6" y="1527572"/>
            <a:ext cx="1704975" cy="26289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22459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1514475"/>
            <a:ext cx="1581150" cy="158115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1514475"/>
            <a:ext cx="1581150" cy="158115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1514475"/>
            <a:ext cx="1581150" cy="158115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65020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4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3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7797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6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478052"/>
            <a:ext cx="2581528" cy="2579847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846155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1887050"/>
            <a:ext cx="1338628" cy="133862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1" y="1887050"/>
            <a:ext cx="1338628" cy="133862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904397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1586584"/>
            <a:ext cx="1881154" cy="2526344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51488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0" y="2130393"/>
            <a:ext cx="1895722" cy="1895093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196903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1513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1978708"/>
            <a:ext cx="1765239" cy="1765238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478586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9989FE-60BE-4AE9-B95A-32674EA3A949}" type="datetimeFigureOut">
              <a:rPr lang="vi-VN" sz="270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27/11/2021</a:t>
            </a:fld>
            <a:endParaRPr lang="vi-VN" sz="27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7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D036EB-D4D5-4C97-AEDF-495AA1AC80C7}" type="slidenum">
              <a:rPr lang="vi-VN" sz="270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sz="2700"/>
          </a:p>
        </p:txBody>
      </p:sp>
    </p:spTree>
    <p:extLst>
      <p:ext uri="{BB962C8B-B14F-4D97-AF65-F5344CB8AC3E}">
        <p14:creationId xmlns:p14="http://schemas.microsoft.com/office/powerpoint/2010/main" val="2290673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6870700" cy="1200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771900" cy="274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3771900" cy="274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56397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18697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3FCC7E-786F-48E0-B915-B167B3D2D698}" type="slidenum">
              <a:rPr lang="en-US" altLang="en-US" sz="2700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59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14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70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7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097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052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576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268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520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58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61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24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4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44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280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967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815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9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397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427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262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7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8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13C6B-808F-4CC7-BD0C-B4DE47F9C8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337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B5E95-181D-4AC4-8A5E-481D29CF93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693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E18DE-4887-4BF7-90AD-9EBE0F3991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4830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2DD1E-FB4E-4F63-B1DD-9520133CE1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3124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9CE7C-76FB-45DA-9D31-17862310D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1081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8B4D3-D406-4BB2-BBA3-4EC97D0C06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5645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3C6CD-9901-4109-9C64-54E628AD56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3616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1AE2C-B190-4306-8BD7-A346D4E94F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0432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12838-27E9-4741-9828-C8E0B292BF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771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5FBAB-D244-48B2-B08C-97D112BD19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03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3DE85-ECAC-4B93-ABDD-8E9AFE6A8C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1020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3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B7A1E-B8E4-4C6E-AE4B-A7916AF8CC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943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8F4046-E7C7-4443-B2D3-16F796D6AB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129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2594F-9E3C-40B8-B430-A609D5B0A8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523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91F3D-BBEF-4CF0-BAD7-5598F5E531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024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72864-92E5-4628-B85F-57B805AB9B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842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8E0DF-9AD3-43E4-8D09-828F138477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380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2E57B-3D32-4378-92E5-38473A1051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31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ACAED4-30FF-40D3-995A-5FC6A64D2D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272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D25B28-F140-42D7-A00E-D12CC30248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8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C43A3-E928-4585-A8EA-0C58CE9C6A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835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A14A6-E6FC-4F21-A54F-8739F7615C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980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4C66E-C27D-4ED1-83C9-F91E742CA0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228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60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349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94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605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431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772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8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4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7200"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0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2309C3A-FBA4-4684-B69A-6375F40D084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7200"/>
              <a:t>27/11/2021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55F1FA2-502E-4C75-A072-59281040665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7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/>
          <p:cNvSpPr/>
          <p:nvPr userDrawn="1"/>
        </p:nvSpPr>
        <p:spPr>
          <a:xfrm>
            <a:off x="236935" y="261938"/>
            <a:ext cx="8670131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01">
              <a:defRPr/>
            </a:pPr>
            <a:endParaRPr lang="zh-CN" altLang="en-US" sz="1013">
              <a:solidFill>
                <a:prstClr val="black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/>
          <a:srcRect l="21709" t="28104"/>
          <a:stretch>
            <a:fillRect/>
          </a:stretch>
        </p:blipFill>
        <p:spPr>
          <a:xfrm rot="21135172">
            <a:off x="-111118" y="-151457"/>
            <a:ext cx="2548802" cy="1476036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/>
          <a:srcRect r="24130" b="22282"/>
          <a:stretch>
            <a:fillRect/>
          </a:stretch>
        </p:blipFill>
        <p:spPr>
          <a:xfrm>
            <a:off x="6943726" y="3516266"/>
            <a:ext cx="2200275" cy="1627237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702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txStyles>
    <p:titleStyle>
      <a:lvl1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5131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65816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531632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797448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063265" algn="l" defTabSz="514096" rtl="0" fontAlgn="base">
        <a:lnSpc>
          <a:spcPct val="90000"/>
        </a:lnSpc>
        <a:spcBef>
          <a:spcPct val="0"/>
        </a:spcBef>
        <a:spcAft>
          <a:spcPct val="0"/>
        </a:spcAft>
        <a:defRPr sz="2442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27397" indent="-127397" algn="l" defTabSz="51316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384572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641747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898922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1156097" indent="-127397" algn="l" defTabSz="51316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414328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478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629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779" indent="-128576" algn="l" defTabSz="514301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50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01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52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02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52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03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53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04" algn="l" defTabSz="51430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49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rtl="0" eaLnBrk="1" latinLnBrk="0" hangingPunct="1">
        <a:spcBef>
          <a:spcPct val="0"/>
        </a:spcBef>
        <a:buNone/>
        <a:defRPr kumimoji="0" sz="375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8516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516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5773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5773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3716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89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rtl="0" eaLnBrk="1" latinLnBrk="0" hangingPunct="1">
        <a:spcBef>
          <a:spcPct val="0"/>
        </a:spcBef>
        <a:buNone/>
        <a:defRPr kumimoji="0" sz="375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8516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516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5773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5773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3716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979B43C-A0CE-4013-AE22-B6C1C9CA2EE5}" type="slidenum">
              <a:rPr lang="en-US" altLang="en-US" smtClean="0">
                <a:latin typeface="VNI-Times" pitchFamily="2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8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A6FFD-54D6-4CC2-86B2-338A0FD8592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7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827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rtl="0" eaLnBrk="1" latinLnBrk="0" hangingPunct="1">
        <a:spcBef>
          <a:spcPct val="0"/>
        </a:spcBef>
        <a:buNone/>
        <a:defRPr kumimoji="0" sz="375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8516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516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5773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5773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3716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slide" Target="slide23.xml"/><Relationship Id="rId1" Type="http://schemas.openxmlformats.org/officeDocument/2006/relationships/slideLayout" Target="../slideLayouts/slideLayout83.xml"/><Relationship Id="rId6" Type="http://schemas.openxmlformats.org/officeDocument/2006/relationships/slide" Target="slide24.xml"/><Relationship Id="rId11" Type="http://schemas.openxmlformats.org/officeDocument/2006/relationships/image" Target="../media/image37.jpeg"/><Relationship Id="rId5" Type="http://schemas.openxmlformats.org/officeDocument/2006/relationships/image" Target="../media/image34.jpeg"/><Relationship Id="rId10" Type="http://schemas.openxmlformats.org/officeDocument/2006/relationships/slide" Target="slide26.xml"/><Relationship Id="rId4" Type="http://schemas.openxmlformats.org/officeDocument/2006/relationships/slide" Target="slide22.xml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8.jpeg"/><Relationship Id="rId4" Type="http://schemas.openxmlformats.org/officeDocument/2006/relationships/hyperlink" Target="http://www.google.com.vn/url?sa=i&amp;rct=j&amp;q=&amp;esrc=s&amp;source=images&amp;cd=&amp;ved=0CAcQjRw&amp;url=http://www.quehuongonline.vn/VietNam/Home/Ban-sac-van-hoa/?d%3D6/27/2012%202:20:51%20PM&amp;ei=2px6VNPuMY268gXonoKACQ&amp;bvm=bv.80642063,d.dGc&amp;psig=AFQjCNFQZ2e7Ct7-djZ-ZMuT8NmZvoSuSQ&amp;ust=141740808196924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openxmlformats.org/officeDocument/2006/relationships/slideLayout" Target="../slideLayouts/slideLayout12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wma"/><Relationship Id="rId16" Type="http://schemas.openxmlformats.org/officeDocument/2006/relationships/image" Target="../media/image20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image" Target="../media/image21.png"/><Relationship Id="rId4" Type="http://schemas.openxmlformats.org/officeDocument/2006/relationships/audio" Target="../media/media3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openxmlformats.org/officeDocument/2006/relationships/slideLayout" Target="../slideLayouts/slideLayout12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wma"/><Relationship Id="rId16" Type="http://schemas.openxmlformats.org/officeDocument/2006/relationships/image" Target="../media/image20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image" Target="../media/image21.png"/><Relationship Id="rId4" Type="http://schemas.openxmlformats.org/officeDocument/2006/relationships/audio" Target="../media/media3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openxmlformats.org/officeDocument/2006/relationships/slideLayout" Target="../slideLayouts/slideLayout12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wma"/><Relationship Id="rId16" Type="http://schemas.openxmlformats.org/officeDocument/2006/relationships/image" Target="../media/image20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image" Target="../media/image21.png"/><Relationship Id="rId4" Type="http://schemas.openxmlformats.org/officeDocument/2006/relationships/audio" Target="../media/media3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0690" y="127635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14550"/>
            <a:ext cx="4440594" cy="2514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98750" y="499705"/>
            <a:ext cx="82550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CHÀO MỪNG CÁC EM ĐẾN VỚI TIẾT HỌC TRỰC TUYẾN</a:t>
            </a:r>
          </a:p>
        </p:txBody>
      </p:sp>
    </p:spTree>
    <p:extLst>
      <p:ext uri="{BB962C8B-B14F-4D97-AF65-F5344CB8AC3E}">
        <p14:creationId xmlns:p14="http://schemas.microsoft.com/office/powerpoint/2010/main" val="123042998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ình nền làm slide\hinh nen powerpoint don gian tinh te dep nh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300"/>
            <a:ext cx="9448800" cy="525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Hình nền làm slide\0008 (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200150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2575" y="2449286"/>
            <a:ext cx="58864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3638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533400" y="498442"/>
            <a:ext cx="6858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dung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?   </a:t>
            </a: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1447800" y="4656155"/>
            <a:ext cx="1657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5486400" y="4708923"/>
            <a:ext cx="1714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Tranh 2</a:t>
            </a:r>
          </a:p>
        </p:txBody>
      </p:sp>
      <p:pic>
        <p:nvPicPr>
          <p:cNvPr id="168969" name="Picture 9" descr="WP_20141109_08_30_54_P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581149"/>
            <a:ext cx="4191000" cy="316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0" name="Picture 10" descr="WP_20141109_08_30_41_P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81150"/>
            <a:ext cx="3962400" cy="314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63311" y="1050608"/>
            <a:ext cx="891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363311" y="160240"/>
            <a:ext cx="8447314" cy="3459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05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Hoạt động 1:</a:t>
            </a:r>
            <a:r>
              <a:rPr lang="en-US" sz="105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105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Đóng vai xử lí tình huống</a:t>
            </a:r>
            <a:r>
              <a:rPr lang="vi-VN" sz="105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AEDEF">
                    <a:lumMod val="50000"/>
                  </a:srgbClr>
                </a:solidFill>
                <a:latin typeface="Times New Roman"/>
                <a:cs typeface="Times New Roman"/>
              </a:rPr>
              <a:t>.</a:t>
            </a:r>
            <a:endParaRPr lang="en-US" sz="105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DAEDEF">
                  <a:lumMod val="50000"/>
                </a:srgb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5886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8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6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68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68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6" grpId="0"/>
      <p:bldP spid="168967" grpId="0"/>
      <p:bldP spid="16896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1" name="Text Box 7"/>
          <p:cNvSpPr txBox="1">
            <a:spLocks noChangeArrowheads="1"/>
          </p:cNvSpPr>
          <p:nvPr/>
        </p:nvSpPr>
        <p:spPr bwMode="auto">
          <a:xfrm>
            <a:off x="609600" y="257478"/>
            <a:ext cx="8534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1600200" y="4791757"/>
            <a:ext cx="1257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8197" name="Text Box 9"/>
          <p:cNvSpPr txBox="1">
            <a:spLocks noChangeArrowheads="1"/>
          </p:cNvSpPr>
          <p:nvPr/>
        </p:nvSpPr>
        <p:spPr bwMode="auto">
          <a:xfrm>
            <a:off x="6000750" y="479175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pic>
        <p:nvPicPr>
          <p:cNvPr id="8198" name="Picture 10" descr="WP_20141109_08_30_41_P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1" y="1504950"/>
            <a:ext cx="4056846" cy="330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 descr="WP_20141109_08_30_54_P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422253"/>
            <a:ext cx="4057650" cy="339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59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3"/>
          <p:cNvGrpSpPr>
            <a:grpSpLocks/>
          </p:cNvGrpSpPr>
          <p:nvPr/>
        </p:nvGrpSpPr>
        <p:grpSpPr bwMode="auto">
          <a:xfrm>
            <a:off x="1371600" y="0"/>
            <a:ext cx="6400800" cy="3371850"/>
            <a:chOff x="192" y="1608"/>
            <a:chExt cx="2544" cy="2196"/>
          </a:xfrm>
        </p:grpSpPr>
        <p:sp>
          <p:nvSpPr>
            <p:cNvPr id="11269" name="Rectangle 4"/>
            <p:cNvSpPr>
              <a:spLocks noChangeArrowheads="1"/>
            </p:cNvSpPr>
            <p:nvPr/>
          </p:nvSpPr>
          <p:spPr bwMode="auto">
            <a:xfrm>
              <a:off x="672" y="3468"/>
              <a:ext cx="14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i="1">
                  <a:solidFill>
                    <a:prstClr val="black"/>
                  </a:solidFill>
                </a:rPr>
                <a:t>Tranh 1</a:t>
              </a:r>
            </a:p>
          </p:txBody>
        </p:sp>
        <p:pic>
          <p:nvPicPr>
            <p:cNvPr id="11270" name="Picture 5" descr="Xu ly tinh huong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08"/>
              <a:ext cx="2544" cy="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1314450" y="3429000"/>
            <a:ext cx="5591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i="1">
                <a:solidFill>
                  <a:srgbClr val="C0504D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100" b="1">
                <a:solidFill>
                  <a:srgbClr val="C0504D"/>
                </a:solidFill>
                <a:latin typeface="Times New Roman" panose="02020603050405020304" pitchFamily="18" charset="0"/>
              </a:rPr>
              <a:t>* Nếu em là bạn nhỏ trong tranh, em sẽ làm gì?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57350" y="3943350"/>
            <a:ext cx="56578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1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Em sẽ hỏi thăm bà và đấm lưng cho bà.</a:t>
            </a:r>
          </a:p>
        </p:txBody>
      </p:sp>
    </p:spTree>
    <p:extLst>
      <p:ext uri="{BB962C8B-B14F-4D97-AF65-F5344CB8AC3E}">
        <p14:creationId xmlns:p14="http://schemas.microsoft.com/office/powerpoint/2010/main" val="42677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" grpId="0" autoUpdateAnimBg="0"/>
      <p:bldP spid="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/>
          <p:cNvGrpSpPr>
            <a:grpSpLocks/>
          </p:cNvGrpSpPr>
          <p:nvPr/>
        </p:nvGrpSpPr>
        <p:grpSpPr bwMode="auto">
          <a:xfrm>
            <a:off x="1314450" y="92869"/>
            <a:ext cx="6572250" cy="3200400"/>
            <a:chOff x="2976" y="1608"/>
            <a:chExt cx="2640" cy="2184"/>
          </a:xfrm>
        </p:grpSpPr>
        <p:sp>
          <p:nvSpPr>
            <p:cNvPr id="12293" name="Rectangle 6"/>
            <p:cNvSpPr>
              <a:spLocks noChangeArrowheads="1"/>
            </p:cNvSpPr>
            <p:nvPr/>
          </p:nvSpPr>
          <p:spPr bwMode="auto">
            <a:xfrm>
              <a:off x="3648" y="3504"/>
              <a:ext cx="13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 i="1">
                  <a:solidFill>
                    <a:prstClr val="black"/>
                  </a:solidFill>
                </a:rPr>
                <a:t>Tranh 2</a:t>
              </a:r>
            </a:p>
          </p:txBody>
        </p:sp>
        <p:pic>
          <p:nvPicPr>
            <p:cNvPr id="12294" name="Picture 7" descr="Xu ly tinh huo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608"/>
              <a:ext cx="2640" cy="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1485900" y="3257550"/>
            <a:ext cx="62293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i="1">
                <a:solidFill>
                  <a:srgbClr val="C0504D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100" b="1">
                <a:solidFill>
                  <a:srgbClr val="C0504D"/>
                </a:solidFill>
                <a:latin typeface="Times New Roman" panose="02020603050405020304" pitchFamily="18" charset="0"/>
              </a:rPr>
              <a:t>*Nếu em là bạn nhỏ trong tranh, em sẽ làm gì?</a:t>
            </a:r>
          </a:p>
        </p:txBody>
      </p:sp>
      <p:sp>
        <p:nvSpPr>
          <p:cNvPr id="8" name="Rectangle 7"/>
          <p:cNvSpPr/>
          <p:nvPr/>
        </p:nvSpPr>
        <p:spPr>
          <a:xfrm>
            <a:off x="1485900" y="3829050"/>
            <a:ext cx="758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Em sẽ đi lấy nước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ông, hỏi thăm ông có muốn ăn hay uống gì không, ngồi bên cạnh để xoa bóp cho ông đỡ mỏi.</a:t>
            </a:r>
          </a:p>
        </p:txBody>
      </p:sp>
    </p:spTree>
    <p:extLst>
      <p:ext uri="{BB962C8B-B14F-4D97-AF65-F5344CB8AC3E}">
        <p14:creationId xmlns:p14="http://schemas.microsoft.com/office/powerpoint/2010/main" val="301778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utoUpdateAnimBg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3" name="Rectangle 7"/>
          <p:cNvSpPr>
            <a:spLocks noChangeArrowheads="1"/>
          </p:cNvSpPr>
          <p:nvPr/>
        </p:nvSpPr>
        <p:spPr bwMode="auto">
          <a:xfrm>
            <a:off x="800100" y="554330"/>
            <a:ext cx="76962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808A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rgbClr val="080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it-IT" sz="2400" b="1" dirty="0">
                <a:solidFill>
                  <a:srgbClr val="0808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nhận được sự quan tâm, chăm sóc của con cháu ông bà, bố mẹ có cảm nhận gì?</a:t>
            </a:r>
            <a:endParaRPr lang="en-US" sz="2400" b="1" dirty="0">
              <a:solidFill>
                <a:srgbClr val="0808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57200" y="1446881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808A8"/>
                </a:solidFill>
                <a:sym typeface="Wingdings" panose="05000000000000000000" pitchFamily="2" charset="2"/>
              </a:rPr>
              <a:t>   </a:t>
            </a:r>
            <a:r>
              <a:rPr lang="en-US" sz="3200" b="1" dirty="0">
                <a:solidFill>
                  <a:srgbClr val="0808A8"/>
                </a:solidFill>
              </a:rPr>
              <a:t> 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Theo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cháu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hiếu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, cha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đau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808A8"/>
                </a:solidFill>
                <a:latin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808A8"/>
                </a:solidFill>
                <a:latin typeface="Times New Roman" panose="02020603050405020304" pitchFamily="18" charset="0"/>
              </a:rPr>
              <a:t>?</a:t>
            </a:r>
            <a:r>
              <a:rPr lang="en-US" sz="2400" b="1" dirty="0">
                <a:solidFill>
                  <a:srgbClr val="0808A8"/>
                </a:solidFill>
              </a:rPr>
              <a:t>         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57200" y="2400988"/>
            <a:ext cx="8229599" cy="2323411"/>
          </a:xfrm>
          <a:prstGeom prst="horizontalScroll">
            <a:avLst>
              <a:gd name="adj" fmla="val 12500"/>
            </a:avLst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Kết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luận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: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cháu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hiếu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thảo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tâm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chăm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sóc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bà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cha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khi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bà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già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yếu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ốm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đau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514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3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533400" y="571500"/>
            <a:ext cx="82296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21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vi-VN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trao đổi với các bạn trong nhóm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hiếu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, cha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vào</a:t>
            </a:r>
            <a:r>
              <a:rPr lang="vi-VN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endParaRPr lang="en-US" altLang="en-US" sz="21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phiếu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7892" name="WordArt 4"/>
          <p:cNvSpPr>
            <a:spLocks noChangeArrowheads="1" noChangeShapeType="1" noTextEdit="1"/>
          </p:cNvSpPr>
          <p:nvPr/>
        </p:nvSpPr>
        <p:spPr bwMode="auto">
          <a:xfrm>
            <a:off x="2000250" y="357187"/>
            <a:ext cx="4800600" cy="38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b="1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700" b="1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b="1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b="1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b="1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09800" y="1046150"/>
            <a:ext cx="11128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</a:t>
            </a:r>
            <a:endParaRPr lang="en-US" altLang="en-US" sz="2100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96200" y="1352550"/>
            <a:ext cx="54373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endParaRPr lang="en-US" altLang="en-US" sz="2100" dirty="0">
              <a:solidFill>
                <a:srgbClr val="FF0000"/>
              </a:solidFill>
              <a:latin typeface="VNI-Times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365570"/>
              </p:ext>
            </p:extLst>
          </p:nvPr>
        </p:nvGraphicFramePr>
        <p:xfrm>
          <a:off x="1295400" y="2114550"/>
          <a:ext cx="6553200" cy="2904174"/>
        </p:xfrm>
        <a:graphic>
          <a:graphicData uri="http://schemas.openxmlformats.org/drawingml/2006/table">
            <a:tbl>
              <a:tblPr firstRow="1" bandRow="1"/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758">
                <a:tc>
                  <a:txBody>
                    <a:bodyPr/>
                    <a:lstStyle>
                      <a:lvl1pPr marL="0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257150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514301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771452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028602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1285752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1542903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1800053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2057204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1" dirty="0" err="1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Việc</a:t>
                      </a:r>
                      <a:r>
                        <a:rPr lang="en-US" altLang="en-US" sz="2400" b="1" dirty="0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400" b="1" dirty="0" err="1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đã</a:t>
                      </a:r>
                      <a:r>
                        <a:rPr lang="en-US" altLang="en-US" sz="2400" b="1" dirty="0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400" b="1" dirty="0" err="1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làm</a:t>
                      </a:r>
                      <a:endParaRPr lang="en-US" altLang="en-US" sz="2400" dirty="0">
                        <a:solidFill>
                          <a:schemeClr val="accent2"/>
                        </a:solidFill>
                        <a:latin typeface="Times New Roman" pitchFamily="18" charset="0"/>
                      </a:endParaRPr>
                    </a:p>
                  </a:txBody>
                  <a:tcPr marL="68573" marR="68573" marT="34286" marB="3428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257150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514301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771452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028602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1285752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1542903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1800053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2057204" algn="l" defTabSz="514301" rtl="0" eaLnBrk="1" latinLnBrk="0" hangingPunct="1">
                        <a:defRPr sz="1013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1" dirty="0" err="1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Việc</a:t>
                      </a:r>
                      <a:r>
                        <a:rPr lang="en-US" altLang="en-US" sz="2400" b="1" dirty="0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400" b="1" dirty="0" err="1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sẽ</a:t>
                      </a:r>
                      <a:r>
                        <a:rPr lang="en-US" altLang="en-US" sz="2400" b="1" dirty="0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400" b="1" dirty="0" err="1">
                          <a:solidFill>
                            <a:srgbClr val="6600FF"/>
                          </a:solidFill>
                          <a:latin typeface="Times New Roman" pitchFamily="18" charset="0"/>
                        </a:rPr>
                        <a:t>làm</a:t>
                      </a:r>
                      <a:endParaRPr lang="en-US" altLang="en-US" sz="2400" dirty="0">
                        <a:solidFill>
                          <a:schemeClr val="accent2"/>
                        </a:solidFill>
                        <a:latin typeface="Times New Roman" pitchFamily="18" charset="0"/>
                      </a:endParaRPr>
                    </a:p>
                  </a:txBody>
                  <a:tcPr marL="68573" marR="68573" marT="34286" marB="3428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842">
                <a:tc>
                  <a:txBody>
                    <a:bodyPr/>
                    <a:lstStyle>
                      <a:lvl1pPr marL="0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257150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514301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771452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028602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1285752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1542903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1800053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2057204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Khi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thời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tiết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thay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đổi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,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bà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hay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bị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đau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lưng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.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Em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đã</a:t>
                      </a:r>
                      <a:r>
                        <a:rPr lang="vi-VN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đấm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lưng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cho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bà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en-US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vi-VN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..........................................</a:t>
                      </a:r>
                    </a:p>
                    <a:p>
                      <a:pPr algn="l"/>
                      <a:r>
                        <a:rPr lang="vi-VN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..............................................</a:t>
                      </a:r>
                    </a:p>
                    <a:p>
                      <a:pPr algn="l"/>
                      <a:r>
                        <a:rPr lang="vi-VN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....................................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</a:t>
                      </a:r>
                      <a:endParaRPr lang="vi-VN" sz="2100" dirty="0">
                        <a:solidFill>
                          <a:schemeClr val="tx1"/>
                        </a:solidFill>
                        <a:latin typeface="Times New Roman" pitchFamily="18" charset="0"/>
                        <a:ea typeface="Tiffany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vi-VN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..............................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</a:t>
                      </a:r>
                      <a:endParaRPr lang="vi-VN" sz="2100" dirty="0">
                        <a:solidFill>
                          <a:schemeClr val="tx1"/>
                        </a:solidFill>
                        <a:latin typeface="Times New Roman" pitchFamily="18" charset="0"/>
                        <a:ea typeface="Tiffany" pitchFamily="18" charset="0"/>
                        <a:cs typeface="Times New Roman" pitchFamily="18" charset="0"/>
                      </a:endParaRPr>
                    </a:p>
                  </a:txBody>
                  <a:tcPr marL="68573" marR="68573" marT="34286" marB="3428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257150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514301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771452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028602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1285752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1542903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1800053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2057204" algn="l" defTabSz="514301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vi-VN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Đọc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báo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hằng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ngày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cho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ông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nghe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,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vì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mắt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ông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đã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2100" dirty="0" err="1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kém</a:t>
                      </a:r>
                      <a:r>
                        <a:rPr lang="en-US" altLang="en-US" sz="2100" dirty="0">
                          <a:solidFill>
                            <a:schemeClr val="accent2"/>
                          </a:solidFill>
                          <a:latin typeface="Times New Roman" pitchFamily="18" charset="0"/>
                        </a:rPr>
                        <a:t>.</a:t>
                      </a:r>
                      <a:endParaRPr lang="vi-VN" altLang="en-US" sz="2100" dirty="0">
                        <a:solidFill>
                          <a:schemeClr val="accent2"/>
                        </a:solidFill>
                        <a:latin typeface="Times New Roman" pitchFamily="18" charset="0"/>
                      </a:endParaRPr>
                    </a:p>
                    <a:p>
                      <a:pPr algn="l"/>
                      <a:r>
                        <a:rPr lang="vi-VN" sz="2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- ............................................</a:t>
                      </a:r>
                    </a:p>
                    <a:p>
                      <a:pPr algn="l"/>
                      <a:r>
                        <a:rPr lang="vi-VN" sz="2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..............................................</a:t>
                      </a:r>
                    </a:p>
                    <a:p>
                      <a:pPr algn="l"/>
                      <a:r>
                        <a:rPr lang="vi-VN" sz="2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............................</a:t>
                      </a:r>
                      <a:r>
                        <a:rPr lang="vi-VN" sz="2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..................</a:t>
                      </a:r>
                    </a:p>
                    <a:p>
                      <a:pPr algn="l"/>
                      <a:r>
                        <a:rPr lang="vi-VN" sz="2100" b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ffany" pitchFamily="18" charset="0"/>
                          <a:cs typeface="Times New Roman" pitchFamily="18" charset="0"/>
                        </a:rPr>
                        <a:t>- ............................................</a:t>
                      </a:r>
                      <a:endParaRPr lang="en-US" sz="2100" b="0" dirty="0">
                        <a:solidFill>
                          <a:srgbClr val="002060"/>
                        </a:solidFill>
                        <a:latin typeface="Times New Roman" pitchFamily="18" charset="0"/>
                        <a:ea typeface="Tiffany" pitchFamily="18" charset="0"/>
                        <a:cs typeface="Times New Roman" pitchFamily="18" charset="0"/>
                      </a:endParaRPr>
                    </a:p>
                  </a:txBody>
                  <a:tcPr marL="68573" marR="68573" marT="34286" marB="3428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79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 animBg="1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470990"/>
              </p:ext>
            </p:extLst>
          </p:nvPr>
        </p:nvGraphicFramePr>
        <p:xfrm>
          <a:off x="914400" y="361950"/>
          <a:ext cx="7543800" cy="4495800"/>
        </p:xfrm>
        <a:graphic>
          <a:graphicData uri="http://schemas.openxmlformats.org/drawingml/2006/table">
            <a:tbl>
              <a:tblPr/>
              <a:tblGrid>
                <a:gridCol w="3706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8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</a:t>
                      </a:r>
                      <a:r>
                        <a:rPr kumimoji="0" 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b)</a:t>
                      </a:r>
                      <a:r>
                        <a:rPr kumimoji="0" 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4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hay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khăn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dìu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lạnh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đắp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mền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vã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giúp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nấu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lặt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Cha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mệt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xoa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bóp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cha.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mắt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kém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giặt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khăn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giúp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cha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sức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xuyên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thoại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thăm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sức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khỏe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xuyên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chuyện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tặng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cố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gắng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cha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vui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lòng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2495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752600" y="514350"/>
            <a:ext cx="6457950" cy="3448050"/>
          </a:xfrm>
          <a:prstGeom prst="horizontalScroll">
            <a:avLst>
              <a:gd name="adj" fmla="val 12500"/>
            </a:avLst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sng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Kết</a:t>
            </a:r>
            <a:r>
              <a:rPr kumimoji="0" lang="en-US" sz="27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sng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luận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: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Cần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hiếu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thảo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biết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quan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tâm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chăm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sóc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đỡ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đần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ông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bà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cha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mẹ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ở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mọi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lúc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mọi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nơi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; ở</a:t>
            </a:r>
            <a:r>
              <a:rPr kumimoji="0" lang="en-US" sz="27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hiện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tại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và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mãi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mãi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về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sau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</a:p>
        </p:txBody>
      </p:sp>
      <p:pic>
        <p:nvPicPr>
          <p:cNvPr id="3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2419349"/>
            <a:ext cx="2210298" cy="272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72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ình nền làm slide\hinh nen powerpoint don gian tinh te dep nh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Hình nền làm slide\0008 (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8775" y="2514600"/>
            <a:ext cx="5886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</a:p>
        </p:txBody>
      </p:sp>
    </p:spTree>
    <p:extLst>
      <p:ext uri="{BB962C8B-B14F-4D97-AF65-F5344CB8AC3E}">
        <p14:creationId xmlns:p14="http://schemas.microsoft.com/office/powerpoint/2010/main" val="20997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ình nền làm slide\hinh nen powerpoint don gian tinh te dep nh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Hình nền làm slide\0008 (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5750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8775" y="2514600"/>
            <a:ext cx="58864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374279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1786413"/>
            <a:ext cx="6172200" cy="1085850"/>
          </a:xfrm>
        </p:spPr>
        <p:txBody>
          <a:bodyPr>
            <a:noAutofit/>
          </a:bodyPr>
          <a:lstStyle/>
          <a:p>
            <a:r>
              <a:rPr lang="en-US" sz="52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52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525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52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25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52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25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sz="52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25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ẩn</a:t>
            </a:r>
            <a:endParaRPr lang="en-US" sz="52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8841" y="690218"/>
            <a:ext cx="3943350" cy="9002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TRÒ CHƠI</a:t>
            </a:r>
            <a:endParaRPr lang="en-US" sz="13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E:\Hình nền làm slide\school_boy_reading_book_h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2" y="3086100"/>
            <a:ext cx="1271017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Hình nền làm slide\hinh-nen-anh-nen-tho-con-de-thuong.689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309129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ThanhTuyen\Pictures\004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859" y="114300"/>
            <a:ext cx="1838001" cy="183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500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99"/>
            </a:gs>
            <a:gs pos="50000">
              <a:srgbClr val="99CC00"/>
            </a:gs>
            <a:gs pos="100000">
              <a:srgbClr val="00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3" descr="ANd9GcS_zN4NbdBSrP0MMFxs1BaEQAUXYc-L0D_uYJpsmxy23qLKuRhW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563" y="590550"/>
            <a:ext cx="2579914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ANd9GcQi2KmCjAmNFMfA5lbaK8qwNClvxL5nAVOX4J9TsjqYoYSjc41_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14" y="590550"/>
            <a:ext cx="2586632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ANd9GcSZJ8d1ELvOquXIA6iqusaQPkuE8yv3IxfMzeA_ydaJVVuVmVgq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85" y="2627200"/>
            <a:ext cx="2471661" cy="171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9" name="AutoShape 19" descr="9k="/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141" name="AutoShape 21" descr="9k="/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5143" name="Picture 23" descr="ANd9GcSr41EcyS05espzmhrsGfhnW4ih2P3pljMf2XwQjhSfojZBMpum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68" y="2627200"/>
            <a:ext cx="2573909" cy="171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10" descr="red-rose-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15519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0322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 descr="red-rose-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98836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mung-th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26" y="209550"/>
            <a:ext cx="605039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Box 2"/>
          <p:cNvSpPr txBox="1">
            <a:spLocks noChangeArrowheads="1"/>
          </p:cNvSpPr>
          <p:nvPr/>
        </p:nvSpPr>
        <p:spPr bwMode="auto">
          <a:xfrm>
            <a:off x="1800925" y="3790950"/>
            <a:ext cx="6050395" cy="707886"/>
          </a:xfrm>
          <a:prstGeom prst="rect">
            <a:avLst/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0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1135520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5" descr="red-rose-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469907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1475014" y="514350"/>
            <a:ext cx="6629400" cy="830997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50000">
                <a:schemeClr val="bg1"/>
              </a:gs>
              <a:gs pos="100000">
                <a:srgbClr val="99C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40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6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1503177"/>
            <a:ext cx="8610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		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 khắp thế gian, không ai tốt bằng mẹ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Gánh nặng cuộc đời, không ai khổ bằng cha.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Nước biển mênh mông không đong đầy tình mẹ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Mây trời lồng lộng không phủ kín lòng cha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 cha nặng lắm ai ơi!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Nghĩa mẹ bằng trời, chín tháng cưu man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3714750"/>
            <a:ext cx="876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cha đức mẹ cao dày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Cưu mang trứng nước những ngày ngây thơ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con khó nhọc đến giờ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 thành con phải biết thờ song thân</a:t>
            </a:r>
          </a:p>
        </p:txBody>
      </p:sp>
      <p:pic>
        <p:nvPicPr>
          <p:cNvPr id="8" name="Picture 3" descr="E:\Hình nền làm slide\hinh-nen-anh-nen-tho-con-de-thuong.689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83" y="2876550"/>
            <a:ext cx="1695174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84159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5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1295400" y="315454"/>
            <a:ext cx="6858000" cy="830997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343" name="Picture 5" descr="red-rose-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E:\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02871"/>
            <a:ext cx="3962400" cy="366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E:\anh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78743"/>
            <a:ext cx="3886200" cy="371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8222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5" descr="red-rose-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3" y="447675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19" y="328613"/>
            <a:ext cx="8153400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457200" y="328613"/>
            <a:ext cx="6000750" cy="830997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52152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5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31" y="1160797"/>
            <a:ext cx="3167743" cy="257544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509873" y="315159"/>
            <a:ext cx="242893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40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TRÒ CHƠI:</a:t>
            </a:r>
          </a:p>
        </p:txBody>
      </p:sp>
      <p:pic>
        <p:nvPicPr>
          <p:cNvPr id="11" name="Crystal">
            <a:hlinkClick r:id="" action="ppaction://media"/>
            <a:extLst>
              <a:ext uri="{FF2B5EF4-FFF2-40B4-BE49-F238E27FC236}">
                <a16:creationId xmlns:a16="http://schemas.microsoft.com/office/drawing/2014/main" id="{F17243AC-922B-42FE-B1BA-1DBD71D04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4371" y="1402215"/>
            <a:ext cx="457200" cy="342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1AB153-E932-4E4F-A79D-63DB8B2AC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66" y="2448522"/>
            <a:ext cx="371475" cy="2464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7" y="2067645"/>
            <a:ext cx="371475" cy="2464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22" y="1498656"/>
            <a:ext cx="371475" cy="2464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9" y="1278987"/>
            <a:ext cx="371475" cy="246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8" y="1745115"/>
            <a:ext cx="371475" cy="246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9" y="2112765"/>
            <a:ext cx="371475" cy="2464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7" y="1989534"/>
            <a:ext cx="371475" cy="2464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82775" y="2480413"/>
            <a:ext cx="2742277" cy="27676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089056" y="3178048"/>
            <a:ext cx="4054947" cy="196545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703114" y="2552305"/>
            <a:ext cx="6428105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44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394456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0B1386-5B22-4414-A5AD-1E3DC8B1635F}"/>
              </a:ext>
            </a:extLst>
          </p:cNvPr>
          <p:cNvSpPr/>
          <p:nvPr/>
        </p:nvSpPr>
        <p:spPr>
          <a:xfrm>
            <a:off x="3140041" y="206181"/>
            <a:ext cx="3042820" cy="92333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457200"/>
            <a:r>
              <a:rPr lang="en-US" sz="5400" b="1" dirty="0" err="1">
                <a:ln/>
                <a:solidFill>
                  <a:srgbClr val="FFC000"/>
                </a:solidFill>
              </a:rPr>
              <a:t>Luật</a:t>
            </a:r>
            <a:r>
              <a:rPr lang="en-US" sz="5400" b="1" dirty="0">
                <a:ln/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/>
                <a:solidFill>
                  <a:srgbClr val="FFC000"/>
                </a:solidFill>
              </a:rPr>
              <a:t>chơi</a:t>
            </a:r>
            <a:r>
              <a:rPr lang="en-US" sz="5400" b="1" dirty="0">
                <a:ln/>
                <a:solidFill>
                  <a:srgbClr val="FFC000"/>
                </a:solidFill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81739-D637-4104-8EA3-9D061AF89B65}"/>
              </a:ext>
            </a:extLst>
          </p:cNvPr>
          <p:cNvSpPr txBox="1"/>
          <p:nvPr/>
        </p:nvSpPr>
        <p:spPr>
          <a:xfrm>
            <a:off x="1221302" y="2074126"/>
            <a:ext cx="688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ผู้รักษาประตู ดาวน์โหลดรูปภาพ (รหัส) 401385230_ขนาด 2.3 MB_รูปแบบรูปภาพ PSD  _th.lovepik.com">
            <a:extLst>
              <a:ext uri="{FF2B5EF4-FFF2-40B4-BE49-F238E27FC236}">
                <a16:creationId xmlns:a16="http://schemas.microsoft.com/office/drawing/2014/main" id="{28E7A603-8391-4528-9439-8B576975E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7" b="95000" l="0" r="90000">
                        <a14:foregroundMark x1="13605" y1="44070" x2="24651" y2="52326"/>
                        <a14:foregroundMark x1="20233" y1="45814" x2="20233" y2="45814"/>
                        <a14:foregroundMark x1="19884" y1="45581" x2="19884" y2="45581"/>
                        <a14:foregroundMark x1="23140" y1="40814" x2="26628" y2="47442"/>
                        <a14:foregroundMark x1="16512" y1="53837" x2="21744" y2="5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1" t="8780" r="11626" b="9756"/>
          <a:stretch/>
        </p:blipFill>
        <p:spPr bwMode="auto">
          <a:xfrm flipH="1">
            <a:off x="129359" y="313619"/>
            <a:ext cx="1826087" cy="188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91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014391"/>
            <a:ext cx="9144000" cy="5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642938"/>
            <a:ext cx="9144000" cy="3935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955885"/>
            <a:ext cx="9144000" cy="52168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7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7" y="2034526"/>
            <a:ext cx="8981003" cy="1394474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7" y="3190261"/>
            <a:ext cx="313407" cy="588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76" y="771138"/>
            <a:ext cx="4302625" cy="1327138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3348715"/>
            <a:ext cx="7286460" cy="942848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/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nghe lời, giúp đỡ ông bà, cha mẹ.</a:t>
            </a:r>
            <a:endParaRPr lang="en-US" alt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3008995"/>
            <a:ext cx="1664995" cy="155013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46" y="4411133"/>
            <a:ext cx="3400425" cy="50886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71" y="4410562"/>
            <a:ext cx="3400425" cy="5088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243876"/>
            <a:ext cx="947738" cy="942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44" y="2901441"/>
            <a:ext cx="442913" cy="33218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379260"/>
            <a:ext cx="585788" cy="7981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080694"/>
            <a:ext cx="947738" cy="1105998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1638130"/>
            <a:ext cx="457200" cy="3429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873825"/>
            <a:ext cx="457200" cy="3429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279877"/>
            <a:ext cx="457200" cy="3429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784155"/>
            <a:ext cx="4286250" cy="15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5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014391"/>
            <a:ext cx="9144000" cy="5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642938"/>
            <a:ext cx="9144000" cy="3935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955885"/>
            <a:ext cx="9144000" cy="52168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7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7" y="2034526"/>
            <a:ext cx="8981003" cy="1394474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7" y="3190261"/>
            <a:ext cx="313407" cy="588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76" y="771138"/>
            <a:ext cx="4302625" cy="1327138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3348715"/>
            <a:ext cx="7286460" cy="942848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/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nào sau đây không phải là hiếu thảo với ông bà, cha mẹ</a:t>
            </a:r>
            <a:endParaRPr lang="en-US" alt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3008995"/>
            <a:ext cx="1664995" cy="155013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46" y="4411133"/>
            <a:ext cx="3400425" cy="50886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71" y="4410562"/>
            <a:ext cx="3400425" cy="5088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Ham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243876"/>
            <a:ext cx="947738" cy="942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44" y="2901441"/>
            <a:ext cx="442913" cy="33218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379260"/>
            <a:ext cx="585788" cy="7981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080694"/>
            <a:ext cx="947738" cy="1105998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1638130"/>
            <a:ext cx="457200" cy="3429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873825"/>
            <a:ext cx="457200" cy="3429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279877"/>
            <a:ext cx="457200" cy="3429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784155"/>
            <a:ext cx="4286250" cy="15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7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014391"/>
            <a:ext cx="9144000" cy="5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642938"/>
            <a:ext cx="9144000" cy="3935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-42863" y="955885"/>
            <a:ext cx="9144000" cy="52168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7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7" y="2034526"/>
            <a:ext cx="8981003" cy="1394474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7" y="3190261"/>
            <a:ext cx="313407" cy="588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76" y="771138"/>
            <a:ext cx="4302625" cy="1327138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79969" y="3352014"/>
            <a:ext cx="7021658" cy="973835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ông bà,bố mẹ bị ốm.Chúng ta cần phải làm gì? </a:t>
            </a:r>
            <a:endParaRPr lang="vi-VN" alt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3008995"/>
            <a:ext cx="1664995" cy="155013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662820" y="4372364"/>
            <a:ext cx="3400425" cy="50886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5201205" y="4372366"/>
            <a:ext cx="3400425" cy="5088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243876"/>
            <a:ext cx="947738" cy="942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44" y="2901441"/>
            <a:ext cx="442913" cy="33218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379260"/>
            <a:ext cx="585788" cy="7981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080694"/>
            <a:ext cx="947738" cy="1105998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1638130"/>
            <a:ext cx="457200" cy="3429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873825"/>
            <a:ext cx="457200" cy="3429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279877"/>
            <a:ext cx="457200" cy="3429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784155"/>
            <a:ext cx="4286250" cy="15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9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18194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97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7" cy="5143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7778" y="536654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340" y="1283897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cha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686051"/>
            <a:ext cx="3732756" cy="211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3526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76600" y="542252"/>
            <a:ext cx="2483644" cy="5393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2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2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2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22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213247" y="1301316"/>
            <a:ext cx="6863952" cy="940211"/>
            <a:chOff x="274201" y="1472695"/>
            <a:chExt cx="8739132" cy="1254335"/>
          </a:xfrm>
        </p:grpSpPr>
        <p:sp>
          <p:nvSpPr>
            <p:cNvPr id="16" name="Rectangle 15"/>
            <p:cNvSpPr/>
            <p:nvPr/>
          </p:nvSpPr>
          <p:spPr>
            <a:xfrm>
              <a:off x="997527" y="1472695"/>
              <a:ext cx="8015806" cy="125433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it-IT" sz="2100" kern="1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 công lao sinh thành, dạy dỗ của ông bà, cha mẹ và bổn phận của con cháu đối với ông bà, cha mẹ.</a:t>
              </a:r>
              <a:r>
                <a:rPr lang="it-IT" sz="2100" dirty="0">
                  <a:solidFill>
                    <a:prstClr val="white"/>
                  </a:solidFill>
                </a:rPr>
                <a:t>.</a:t>
              </a:r>
              <a:endParaRPr lang="en-US" sz="2025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74201" y="1791371"/>
              <a:ext cx="576299" cy="576593"/>
            </a:xfrm>
            <a:prstGeom prst="ellipse">
              <a:avLst/>
            </a:prstGeom>
            <a:solidFill>
              <a:srgbClr val="BDFFD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25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260871" y="2560484"/>
            <a:ext cx="6816328" cy="701278"/>
            <a:chOff x="228080" y="2564904"/>
            <a:chExt cx="8687076" cy="936104"/>
          </a:xfrm>
        </p:grpSpPr>
        <p:sp>
          <p:nvSpPr>
            <p:cNvPr id="19" name="Rectangle 18"/>
            <p:cNvSpPr/>
            <p:nvPr/>
          </p:nvSpPr>
          <p:spPr>
            <a:xfrm>
              <a:off x="899614" y="2564904"/>
              <a:ext cx="8015542" cy="936104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100" kern="1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 định giá trị tình cảm của ông bà, cha mẹ dành c</a:t>
              </a:r>
              <a:r>
                <a:rPr lang="en-US" sz="2100" kern="1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</a:t>
              </a:r>
              <a:r>
                <a:rPr lang="vi-VN" sz="2100" kern="1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con cháu</a:t>
              </a:r>
              <a:endParaRPr lang="en-U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1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cháu</a:t>
              </a:r>
              <a:endPara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28080" y="2709531"/>
              <a:ext cx="576281" cy="57533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25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213246" y="3667664"/>
            <a:ext cx="6863953" cy="1044405"/>
            <a:chOff x="169447" y="3717032"/>
            <a:chExt cx="8669972" cy="1008112"/>
          </a:xfrm>
        </p:grpSpPr>
        <p:sp>
          <p:nvSpPr>
            <p:cNvPr id="22" name="Rectangle 21"/>
            <p:cNvSpPr/>
            <p:nvPr/>
          </p:nvSpPr>
          <p:spPr>
            <a:xfrm>
              <a:off x="900422" y="3717032"/>
              <a:ext cx="7938997" cy="1008112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25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69447" y="3852994"/>
              <a:ext cx="576772" cy="57629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25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392426" y="3650240"/>
            <a:ext cx="638354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/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s-ES" sz="21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kern="1400" dirty="0">
              <a:solidFill>
                <a:srgbClr val="00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877</Words>
  <Application>Microsoft Office PowerPoint</Application>
  <PresentationFormat>On-screen Show (16:9)</PresentationFormat>
  <Paragraphs>106</Paragraphs>
  <Slides>26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微软雅黑</vt:lpstr>
      <vt:lpstr>微软雅黑</vt:lpstr>
      <vt:lpstr>.VnTime</vt:lpstr>
      <vt:lpstr>Arial</vt:lpstr>
      <vt:lpstr>Calibri</vt:lpstr>
      <vt:lpstr>Calibri Light</vt:lpstr>
      <vt:lpstr>Constantia</vt:lpstr>
      <vt:lpstr>Tiffany</vt:lpstr>
      <vt:lpstr>Times New Roman</vt:lpstr>
      <vt:lpstr>VNI-Times</vt:lpstr>
      <vt:lpstr>Wingdings</vt:lpstr>
      <vt:lpstr>Wingdings 2</vt:lpstr>
      <vt:lpstr>5_Office Theme</vt:lpstr>
      <vt:lpstr>Office Theme</vt:lpstr>
      <vt:lpstr>1_Office Theme</vt:lpstr>
      <vt:lpstr>1_Office 主题​​</vt:lpstr>
      <vt:lpstr>Flow</vt:lpstr>
      <vt:lpstr>1_Flow</vt:lpstr>
      <vt:lpstr>Chủ đề của Office</vt:lpstr>
      <vt:lpstr>Default Design</vt:lpstr>
      <vt:lpstr>2_Flow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Bức tranh bí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246</cp:revision>
  <dcterms:created xsi:type="dcterms:W3CDTF">2018-11-27T03:06:59Z</dcterms:created>
  <dcterms:modified xsi:type="dcterms:W3CDTF">2021-11-27T15:04:31Z</dcterms:modified>
</cp:coreProperties>
</file>