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7"/>
  </p:notesMasterIdLst>
  <p:sldIdLst>
    <p:sldId id="272" r:id="rId3"/>
    <p:sldId id="282" r:id="rId4"/>
    <p:sldId id="280" r:id="rId5"/>
    <p:sldId id="281" r:id="rId6"/>
    <p:sldId id="283" r:id="rId7"/>
    <p:sldId id="278" r:id="rId8"/>
    <p:sldId id="329" r:id="rId9"/>
    <p:sldId id="310" r:id="rId10"/>
    <p:sldId id="296" r:id="rId11"/>
    <p:sldId id="307" r:id="rId12"/>
    <p:sldId id="330" r:id="rId13"/>
    <p:sldId id="315" r:id="rId14"/>
    <p:sldId id="331" r:id="rId15"/>
    <p:sldId id="332" r:id="rId16"/>
    <p:sldId id="319" r:id="rId17"/>
    <p:sldId id="334" r:id="rId18"/>
    <p:sldId id="335" r:id="rId19"/>
    <p:sldId id="336" r:id="rId20"/>
    <p:sldId id="337" r:id="rId21"/>
    <p:sldId id="339" r:id="rId22"/>
    <p:sldId id="338" r:id="rId23"/>
    <p:sldId id="292" r:id="rId24"/>
    <p:sldId id="293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BB7FF"/>
    <a:srgbClr val="66FFFF"/>
    <a:srgbClr val="CC99FF"/>
    <a:srgbClr val="99FF66"/>
    <a:srgbClr val="FF9999"/>
    <a:srgbClr val="CCFF99"/>
    <a:srgbClr val="99FF99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77" autoAdjust="0"/>
    <p:restoredTop sz="90326" autoAdjust="0"/>
  </p:normalViewPr>
  <p:slideViewPr>
    <p:cSldViewPr snapToGrid="0">
      <p:cViewPr varScale="1">
        <p:scale>
          <a:sx n="80" d="100"/>
          <a:sy n="80" d="100"/>
        </p:scale>
        <p:origin x="-101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788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4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68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0933" y="1677063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3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828514"/>
              </p:ext>
            </p:extLst>
          </p:nvPr>
        </p:nvGraphicFramePr>
        <p:xfrm>
          <a:off x="483326" y="480593"/>
          <a:ext cx="11247120" cy="5881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02">
                  <a:extLst>
                    <a:ext uri="{9D8B030D-6E8A-4147-A177-3AD203B41FA5}">
                      <a16:colId xmlns:a16="http://schemas.microsoft.com/office/drawing/2014/main" xmlns="" val="617987170"/>
                    </a:ext>
                  </a:extLst>
                </a:gridCol>
                <a:gridCol w="9098118">
                  <a:extLst>
                    <a:ext uri="{9D8B030D-6E8A-4147-A177-3AD203B41FA5}">
                      <a16:colId xmlns:a16="http://schemas.microsoft.com/office/drawing/2014/main" xmlns="" val="3201453875"/>
                    </a:ext>
                  </a:extLst>
                </a:gridCol>
              </a:tblGrid>
              <a:tr h="552361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44355830"/>
                  </a:ext>
                </a:extLst>
              </a:tr>
              <a:tr h="1007246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 thà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ự bộc lộ mình một cách tự nhiên như vốn có, không giả dối, không giả tạo</a:t>
                      </a:r>
                      <a:r>
                        <a:rPr lang="en-US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11893953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 baseline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hẳng thắn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 thẳng, không quanh co, né tránh.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8097916"/>
                  </a:ext>
                </a:extLst>
              </a:tr>
              <a:tr h="1007246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baseline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thật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ó lời nói, hành vi đúng như những suy nghĩ, tình cảm của mình, không có gì giả dối</a:t>
                      </a:r>
                      <a:r>
                        <a:rPr lang="en-US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20922377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 trực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tính nghĩ sao nói vậy một cách thẳng thắn.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9935832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 dối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ý lừa lọc, không thật thà ngay thẳng.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37727343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 lận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hành vi dối trá, lừa lọc.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2718665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 bịp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 bằng mánh khoé xảo trá để che giấu sự thật.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4465207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bịp bợm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ảo trá, chỉ nhằm đánh lừa người để mưu lợi riêng</a:t>
                      </a:r>
                      <a:r>
                        <a:rPr lang="en-US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90314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1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68894" y="221107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nghĩa của các từ ngữ, các câu thành ngữ, tục ngữ thuộc chủ điểm trên.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90841" y="4111349"/>
            <a:ext cx="9973400" cy="910467"/>
            <a:chOff x="-8052" y="1747250"/>
            <a:chExt cx="8354602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các từ cùng nghĩa hoặc trái nghĩa với các từ thuộc chủ điểm.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068894" y="5486987"/>
            <a:ext cx="9995347" cy="971849"/>
            <a:chOff x="-8052" y="1749159"/>
            <a:chExt cx="9469072" cy="97240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từ ngữ thuộc chủ điểm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4332" y="659398"/>
            <a:ext cx="9348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vi-VN" altLang="en-US" sz="3200" b="1">
                <a:cs typeface="Times New Roman" panose="02020603050405020304" pitchFamily="18" charset="0"/>
              </a:rPr>
              <a:t>. Đặt câu với một từ cùng nghĩa với trung thực hoặc một từ trái nghĩa với trung thực.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789860"/>
              </p:ext>
            </p:extLst>
          </p:nvPr>
        </p:nvGraphicFramePr>
        <p:xfrm>
          <a:off x="1112516" y="1642869"/>
          <a:ext cx="1048657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6574">
                  <a:extLst>
                    <a:ext uri="{9D8B030D-6E8A-4147-A177-3AD203B41FA5}">
                      <a16:colId xmlns:a16="http://schemas.microsoft.com/office/drawing/2014/main" xmlns="" val="4154120446"/>
                    </a:ext>
                  </a:extLst>
                </a:gridCol>
              </a:tblGrid>
              <a:tr h="1252022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2800" b="1" u="sng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Ví</a:t>
                      </a:r>
                      <a:r>
                        <a:rPr lang="en-US" altLang="en-US" sz="2800" b="1" u="sng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dụ:</a:t>
                      </a:r>
                      <a:endParaRPr lang="en-US" altLang="en-US" sz="2800" b="1" u="sng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Bạn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Minh rất </a:t>
                      </a:r>
                      <a:r>
                        <a:rPr lang="en-US" alt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thật thà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2588224"/>
                  </a:ext>
                </a:extLst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ai </a:t>
                      </a:r>
                      <a:r>
                        <a:rPr lang="en-US" alt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gian dối 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sẽ bị mọi người ghét bỏ.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302196"/>
                  </a:ext>
                </a:extLst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Ông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Tô Hiến Thành là người </a:t>
                      </a:r>
                      <a:r>
                        <a:rPr 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chính trực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1939653"/>
                  </a:ext>
                </a:extLst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không vội tin lời con Cáo </a:t>
                      </a:r>
                      <a:r>
                        <a:rPr lang="en-US" alt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gian manh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2802539"/>
                  </a:ext>
                </a:extLst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b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Thẳng</a:t>
                      </a:r>
                      <a:r>
                        <a:rPr 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thắn 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là đức tính tốt.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3727031"/>
                  </a:ext>
                </a:extLst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nên sống </a:t>
                      </a:r>
                      <a:r>
                        <a:rPr lang="en-US" sz="280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 lòng 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 nhau.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1994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6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2523439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Khi đặt câu ở bài 2 con cần lưu ý điều gì?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60571" y="2160184"/>
            <a:ext cx="5704115" cy="965091"/>
            <a:chOff x="5660571" y="1070527"/>
            <a:chExt cx="5704115" cy="965091"/>
          </a:xfrm>
        </p:grpSpPr>
        <p:sp>
          <p:nvSpPr>
            <p:cNvPr id="11" name="TextBox 10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câu có từ cùng nghĩa hoặc trái nghĩa với trung thực ở bài 1.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60571" y="3376857"/>
            <a:ext cx="5704115" cy="965091"/>
            <a:chOff x="5660571" y="1070527"/>
            <a:chExt cx="5704115" cy="965091"/>
          </a:xfrm>
        </p:grpSpPr>
        <p:sp>
          <p:nvSpPr>
            <p:cNvPr id="15" name="TextBox 14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 câu viết hoa chữ cái đầu, cuối câu có dấu câu phù hợp.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urved Down Arrow 15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68894" y="221107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nghĩa của các từ ngữ, các câu thành ngữ, tục ngữ thuộc chủ điểm trên.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90841" y="4111349"/>
            <a:ext cx="9973400" cy="910467"/>
            <a:chOff x="-8052" y="1747250"/>
            <a:chExt cx="8354602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các từ cùng nghĩa hoặc trái nghĩa với các từ thuộc chủ điểm.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068894" y="5486987"/>
            <a:ext cx="9995347" cy="971849"/>
            <a:chOff x="-8052" y="1749159"/>
            <a:chExt cx="9469072" cy="97240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từ ngữ thuộc chủ điểm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00248 -0.371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7396" y="1062807"/>
            <a:ext cx="8368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vi-VN" altLang="en-US" sz="3200" b="1">
                <a:cs typeface="Times New Roman" panose="02020603050405020304" pitchFamily="18" charset="0"/>
              </a:rPr>
              <a:t>Dòng nào dưới đây nêu đúng nghĩa </a:t>
            </a:r>
            <a:r>
              <a:rPr lang="vi-VN" altLang="en-US" sz="3200" b="1" smtClean="0">
                <a:cs typeface="Times New Roman" panose="02020603050405020304" pitchFamily="18" charset="0"/>
              </a:rPr>
              <a:t>của </a:t>
            </a:r>
            <a:r>
              <a:rPr lang="vi-VN" altLang="en-US" sz="3200" b="1">
                <a:cs typeface="Times New Roman" panose="02020603050405020304" pitchFamily="18" charset="0"/>
              </a:rPr>
              <a:t>từ tự </a:t>
            </a:r>
            <a:r>
              <a:rPr lang="vi-VN" altLang="en-US" sz="3200" b="1" smtClean="0">
                <a:cs typeface="Times New Roman" panose="02020603050405020304" pitchFamily="18" charset="0"/>
              </a:rPr>
              <a:t>trọng?</a:t>
            </a:r>
            <a:endParaRPr lang="vi-VN" altLang="en-US" sz="3200" b="1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2217" y="2348656"/>
            <a:ext cx="94435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3200" smtClean="0">
                <a:cs typeface="Times New Roman" panose="02020603050405020304" pitchFamily="18" charset="0"/>
              </a:rPr>
              <a:t>Tin </a:t>
            </a:r>
            <a:r>
              <a:rPr lang="vi-VN" altLang="en-US" sz="3200">
                <a:cs typeface="Times New Roman" panose="02020603050405020304" pitchFamily="18" charset="0"/>
              </a:rPr>
              <a:t>vào bản </a:t>
            </a:r>
            <a:r>
              <a:rPr lang="vi-VN" altLang="en-US" sz="3200" smtClean="0">
                <a:cs typeface="Times New Roman" panose="02020603050405020304" pitchFamily="18" charset="0"/>
              </a:rPr>
              <a:t>thân</a:t>
            </a:r>
            <a:r>
              <a:rPr lang="vi-VN" altLang="en-US" sz="3200"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200" smtClean="0">
                <a:cs typeface="Times New Roman" panose="02020603050405020304" pitchFamily="18" charset="0"/>
              </a:rPr>
              <a:t>Quyết </a:t>
            </a:r>
            <a:r>
              <a:rPr lang="vi-VN" altLang="en-US" sz="3200">
                <a:cs typeface="Times New Roman" panose="02020603050405020304" pitchFamily="18" charset="0"/>
              </a:rPr>
              <a:t>định </a:t>
            </a:r>
            <a:r>
              <a:rPr lang="vi-VN" altLang="en-US" sz="3200" smtClean="0">
                <a:cs typeface="Times New Roman" panose="02020603050405020304" pitchFamily="18" charset="0"/>
              </a:rPr>
              <a:t>lấy </a:t>
            </a:r>
            <a:r>
              <a:rPr lang="vi-VN" altLang="en-US" sz="3200">
                <a:cs typeface="Times New Roman" panose="02020603050405020304" pitchFamily="18" charset="0"/>
              </a:rPr>
              <a:t>công việc của mình.</a:t>
            </a:r>
          </a:p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altLang="en-US" sz="3200" smtClean="0">
                <a:cs typeface="Times New Roman" panose="02020603050405020304" pitchFamily="18" charset="0"/>
              </a:rPr>
              <a:t>Coi </a:t>
            </a:r>
            <a:r>
              <a:rPr lang="vi-VN" altLang="en-US" sz="3200">
                <a:cs typeface="Times New Roman" panose="02020603050405020304" pitchFamily="18" charset="0"/>
              </a:rPr>
              <a:t>trọng và giữ gìn phẩm giá của mình.</a:t>
            </a:r>
          </a:p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vi-VN" altLang="en-US" sz="3200" smtClean="0">
                <a:cs typeface="Times New Roman" panose="02020603050405020304" pitchFamily="18" charset="0"/>
              </a:rPr>
              <a:t>Đánh </a:t>
            </a:r>
            <a:r>
              <a:rPr lang="vi-VN" altLang="en-US" sz="3200">
                <a:cs typeface="Times New Roman" panose="02020603050405020304" pitchFamily="18" charset="0"/>
              </a:rPr>
              <a:t>giá mình </a:t>
            </a:r>
            <a:r>
              <a:rPr lang="vi-VN" altLang="en-US" sz="3200" smtClean="0">
                <a:cs typeface="Times New Roman" panose="02020603050405020304" pitchFamily="18" charset="0"/>
              </a:rPr>
              <a:t>quá </a:t>
            </a:r>
            <a:r>
              <a:rPr lang="vi-VN" altLang="en-US" sz="3200">
                <a:cs typeface="Times New Roman" panose="02020603050405020304" pitchFamily="18" charset="0"/>
              </a:rPr>
              <a:t>cao và coi thường người </a:t>
            </a:r>
            <a:r>
              <a:rPr lang="vi-VN" altLang="en-US" sz="3200" smtClean="0">
                <a:cs typeface="Times New Roman" panose="02020603050405020304" pitchFamily="18" charset="0"/>
              </a:rPr>
              <a:t>khác</a:t>
            </a:r>
            <a:r>
              <a:rPr lang="en-US" altLang="en-US" sz="3200">
                <a:cs typeface="Times New Roman" panose="02020603050405020304" pitchFamily="18" charset="0"/>
              </a:rPr>
              <a:t>.</a:t>
            </a:r>
            <a:endParaRPr lang="vi-VN" altLang="en-US" sz="3200"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05003" y="3853543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52468" y="627018"/>
            <a:ext cx="7850777" cy="1071154"/>
          </a:xfrm>
          <a:prstGeom prst="cloud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các từ có nghĩa: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69096" y="1998616"/>
            <a:ext cx="3017520" cy="1724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Quyết định lấy công việc của mình.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2936" y="1998615"/>
            <a:ext cx="3017520" cy="17242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Tin vào bản thân.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35256" y="1998615"/>
            <a:ext cx="3017520" cy="172429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Đánh giá mình quá cao và coi thường người khác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152468" y="4023355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761082" y="4023355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369697" y="4023355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23406" y="4846320"/>
            <a:ext cx="2677885" cy="627017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tin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38913" y="4846319"/>
            <a:ext cx="2677885" cy="627017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quyết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05073" y="4859380"/>
            <a:ext cx="2677885" cy="62701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kiêu, tự cao</a:t>
            </a:r>
            <a:endParaRPr lang="en-US" sz="2800"/>
          </a:p>
        </p:txBody>
      </p:sp>
      <p:sp>
        <p:nvSpPr>
          <p:cNvPr id="15" name="Cloud 14"/>
          <p:cNvSpPr/>
          <p:nvPr/>
        </p:nvSpPr>
        <p:spPr>
          <a:xfrm>
            <a:off x="3082834" y="1711229"/>
            <a:ext cx="5842725" cy="346165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đặt câu với một trong những từ con vừa tìm được!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15983"/>
              </p:ext>
            </p:extLst>
          </p:nvPr>
        </p:nvGraphicFramePr>
        <p:xfrm>
          <a:off x="2198912" y="1410780"/>
          <a:ext cx="869260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2608">
                  <a:extLst>
                    <a:ext uri="{9D8B030D-6E8A-4147-A177-3AD203B41FA5}">
                      <a16:colId xmlns:a16="http://schemas.microsoft.com/office/drawing/2014/main" xmlns="" val="4154120446"/>
                    </a:ext>
                  </a:extLst>
                </a:gridCol>
              </a:tblGrid>
              <a:tr h="1252022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2800" b="1" u="sng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Ví</a:t>
                      </a:r>
                      <a:r>
                        <a:rPr lang="en-US" altLang="en-US" sz="2800" b="1" u="sng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dụ:</a:t>
                      </a:r>
                      <a:endParaRPr lang="en-US" altLang="en-US" sz="2800" b="1" u="sng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2800" b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Tự</a:t>
                      </a:r>
                      <a:r>
                        <a:rPr lang="en-US" alt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trọng 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là đức tính quý.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2588224"/>
                  </a:ext>
                </a:extLst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Trong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học tập, chúng ta nên </a:t>
                      </a:r>
                      <a:r>
                        <a:rPr 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tự tin 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vào bản thân mình.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302196"/>
                  </a:ext>
                </a:extLst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Trong giờ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kiểm tra, em </a:t>
                      </a:r>
                      <a:r>
                        <a:rPr 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tự quyết 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làm bài theo ý mình.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1939653"/>
                  </a:ext>
                </a:extLst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altLang="en-US" sz="2800" b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Tự</a:t>
                      </a:r>
                      <a:r>
                        <a:rPr lang="en-US" alt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kiêu/ tự cao 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là tính xấu.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2802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68894" y="221107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nghĩa của các từ ngữ, các câu thành ngữ, tục ngữ thuộc chủ điểm trên.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90841" y="4111349"/>
            <a:ext cx="9973400" cy="910467"/>
            <a:chOff x="-8052" y="1747250"/>
            <a:chExt cx="8354602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các từ cùng nghĩa hoặc trái nghĩa với các từ thuộc chủ điểm.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068894" y="5486987"/>
            <a:ext cx="9995347" cy="971849"/>
            <a:chOff x="-8052" y="1749159"/>
            <a:chExt cx="9469072" cy="97240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từ ngữ thuộc chủ điểm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0065 -0.196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9350" y="919116"/>
            <a:ext cx="9888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4. </a:t>
            </a:r>
            <a:r>
              <a:rPr lang="vi-VN" altLang="en-US" sz="3200" b="1" smtClean="0">
                <a:cs typeface="Times New Roman" panose="02020603050405020304" pitchFamily="18" charset="0"/>
              </a:rPr>
              <a:t>Có </a:t>
            </a:r>
            <a:r>
              <a:rPr lang="vi-VN" altLang="en-US" sz="3200" b="1">
                <a:cs typeface="Times New Roman" panose="02020603050405020304" pitchFamily="18" charset="0"/>
              </a:rPr>
              <a:t>thể dùng những thành ngữ, tục ngữ nào </a:t>
            </a:r>
            <a:r>
              <a:rPr lang="vi-VN" altLang="en-US" sz="3200" b="1" smtClean="0">
                <a:cs typeface="Times New Roman" panose="02020603050405020304" pitchFamily="18" charset="0"/>
              </a:rPr>
              <a:t>dưới </a:t>
            </a:r>
            <a:r>
              <a:rPr lang="vi-VN" altLang="en-US" sz="3200" b="1">
                <a:cs typeface="Times New Roman" panose="02020603050405020304" pitchFamily="18" charset="0"/>
              </a:rPr>
              <a:t>đây để nói về tính trung thực hoặc về lòng tự trọng 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50207" y="2165776"/>
            <a:ext cx="57464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3200" smtClean="0">
                <a:cs typeface="Times New Roman" panose="02020603050405020304" pitchFamily="18" charset="0"/>
              </a:rPr>
              <a:t>Thẳng </a:t>
            </a:r>
            <a:r>
              <a:rPr lang="vi-VN" altLang="en-US" sz="3200">
                <a:cs typeface="Times New Roman" panose="02020603050405020304" pitchFamily="18" charset="0"/>
              </a:rPr>
              <a:t>như ruột ngựa.</a:t>
            </a:r>
          </a:p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200">
                <a:cs typeface="Times New Roman" panose="02020603050405020304" pitchFamily="18" charset="0"/>
              </a:rPr>
              <a:t>Giấy rách phải giữ lấy lề.</a:t>
            </a:r>
          </a:p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altLang="en-US" sz="3200" smtClean="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Thuốc đắng dã tật.</a:t>
            </a:r>
          </a:p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altLang="en-US" sz="3200" b="1" smtClean="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Cây ngay không sợ chết đứng.</a:t>
            </a:r>
            <a:endParaRPr lang="en-US" altLang="en-US" sz="320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vi-VN" altLang="en-US" sz="3200" smtClean="0">
                <a:cs typeface="Times New Roman" panose="02020603050405020304" pitchFamily="18" charset="0"/>
              </a:rPr>
              <a:t> Đói cho sạch, rách cho thơm</a:t>
            </a:r>
            <a:r>
              <a:rPr lang="en-US" altLang="en-US" sz="3200" smtClean="0">
                <a:cs typeface="Times New Roman" panose="02020603050405020304" pitchFamily="18" charset="0"/>
              </a:rPr>
              <a:t>.</a:t>
            </a:r>
            <a:endParaRPr lang="vi-VN" altLang="en-US" sz="32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058091" y="1045028"/>
            <a:ext cx="4271555" cy="1084217"/>
          </a:xfrm>
          <a:prstGeom prst="cloud">
            <a:avLst/>
          </a:prstGeom>
          <a:solidFill>
            <a:srgbClr val="DB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trung thực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844938" y="1045028"/>
            <a:ext cx="4088673" cy="1084217"/>
          </a:xfrm>
          <a:prstGeom prst="cloud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tự trọng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6825" y="2949548"/>
            <a:ext cx="424426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3200" smtClean="0">
                <a:cs typeface="Times New Roman" panose="02020603050405020304" pitchFamily="18" charset="0"/>
              </a:rPr>
              <a:t>Thẳng </a:t>
            </a:r>
            <a:r>
              <a:rPr lang="vi-VN" altLang="en-US" sz="3200">
                <a:cs typeface="Times New Roman" panose="02020603050405020304" pitchFamily="18" charset="0"/>
              </a:rPr>
              <a:t>như ruột ngựa</a:t>
            </a:r>
            <a:r>
              <a:rPr lang="vi-VN" altLang="en-US" sz="3200" smtClean="0">
                <a:cs typeface="Times New Roman" panose="02020603050405020304" pitchFamily="18" charset="0"/>
              </a:rPr>
              <a:t>.</a:t>
            </a:r>
            <a:endParaRPr lang="vi-VN" altLang="en-US" sz="3200"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873829" y="2259874"/>
            <a:ext cx="535577" cy="559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8725989" y="2259874"/>
            <a:ext cx="535577" cy="559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76824" y="3769851"/>
            <a:ext cx="424426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Thuốc đắng dã tật.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6824" y="4590154"/>
            <a:ext cx="4244261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Cây ngay không sợ chết đứng.</a:t>
            </a:r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9350" y="2933827"/>
            <a:ext cx="4244261" cy="107721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200">
                <a:cs typeface="Times New Roman" panose="02020603050405020304" pitchFamily="18" charset="0"/>
              </a:rPr>
              <a:t>Giấy rách phải giữ lấy lề.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89349" y="4277018"/>
            <a:ext cx="4244261" cy="107721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vi-VN" altLang="en-US" sz="3200">
                <a:cs typeface="Times New Roman" panose="02020603050405020304" pitchFamily="18" charset="0"/>
              </a:rPr>
              <a:t> Đói cho sạch, rách cho thơm</a:t>
            </a:r>
            <a:r>
              <a:rPr lang="en-US" altLang="en-US" sz="3200">
                <a:cs typeface="Times New Roman" panose="02020603050405020304" pitchFamily="18" charset="0"/>
              </a:rPr>
              <a:t>.</a:t>
            </a:r>
            <a:endParaRPr lang="vi-VN" altLang="en-US" sz="32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103003" y="1894938"/>
            <a:ext cx="6178732" cy="346165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nghĩa của các câu thành ngữ, tục ngữ trên như thế nào?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80831"/>
              </p:ext>
            </p:extLst>
          </p:nvPr>
        </p:nvGraphicFramePr>
        <p:xfrm>
          <a:off x="483325" y="483328"/>
          <a:ext cx="11299372" cy="59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2">
                  <a:extLst>
                    <a:ext uri="{9D8B030D-6E8A-4147-A177-3AD203B41FA5}">
                      <a16:colId xmlns:a16="http://schemas.microsoft.com/office/drawing/2014/main" xmlns="" val="4186871811"/>
                    </a:ext>
                  </a:extLst>
                </a:gridCol>
                <a:gridCol w="7040880">
                  <a:extLst>
                    <a:ext uri="{9D8B030D-6E8A-4147-A177-3AD203B41FA5}">
                      <a16:colId xmlns:a16="http://schemas.microsoft.com/office/drawing/2014/main" xmlns="" val="3631884359"/>
                    </a:ext>
                  </a:extLst>
                </a:gridCol>
              </a:tblGrid>
              <a:tr h="546292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thành ngữ, tục ngữ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9018349"/>
                  </a:ext>
                </a:extLst>
              </a:tr>
              <a:tr h="9961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vi-VN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 như ruột ngựa.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lòng dạ ngay thẳng (ruột ngựa rất thẳng)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7854138"/>
                  </a:ext>
                </a:extLst>
              </a:tr>
              <a:tr h="9961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vi-VN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 rách phải giữ lấy lề.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2800" baseline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người ta dù nghèo đói, khó khăn, vẫn phải giữ nề nếp, phẩm giá của mình.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584488"/>
                  </a:ext>
                </a:extLst>
              </a:tr>
              <a:tr h="1446068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vi-VN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 đắng dã tật.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2800" baseline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đắng mới chữa được bệnh cho người, lời nói thẳng khó nghe nhưng giúp ta sửa chữa khuyết điểm.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6551828"/>
                  </a:ext>
                </a:extLst>
              </a:tr>
              <a:tr h="9961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</a:t>
                      </a:r>
                      <a:r>
                        <a:rPr lang="en-US" altLang="en-US" sz="2800" b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ngay không sợ chết đứng.</a:t>
                      </a:r>
                      <a:endParaRPr lang="en-US" altLang="en-US" sz="280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ngay thẳng, thật thà không sợ bị nói xấu.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2099544"/>
                  </a:ext>
                </a:extLst>
              </a:tr>
              <a:tr h="9961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</a:t>
                      </a:r>
                      <a:r>
                        <a:rPr lang="vi-VN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Đói cho sạch, rách cho thơm</a:t>
                      </a: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80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dù đói rách, khổ sở chúng ta cũng cần phải sống trong sạch, lương thiện.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1441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5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68894" y="221107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nghĩa của các từ ngữ, các câu thành ngữ, tục ngữ thuộc chủ điểm trên.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90841" y="4111349"/>
            <a:ext cx="9973400" cy="910467"/>
            <a:chOff x="-8052" y="1747250"/>
            <a:chExt cx="8354602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các từ cùng nghĩa hoặc trái nghĩa với các từ thuộc chủ điểm.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068894" y="5486987"/>
            <a:ext cx="9995347" cy="971849"/>
            <a:chOff x="-8052" y="1749159"/>
            <a:chExt cx="9469072" cy="97240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từ ngữ thuộc chủ điểm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0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965269" y="1344019"/>
            <a:ext cx="6309360" cy="2577739"/>
          </a:xfrm>
          <a:prstGeom prst="cloudCallout">
            <a:avLst>
              <a:gd name="adj1" fmla="val -53776"/>
              <a:gd name="adj2" fmla="val 6810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423852" y="1479004"/>
            <a:ext cx="9692639" cy="3789684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thuộc chủ điểm Trung thực - Tự trọng.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từ con tìm được.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  <a:endParaRPr lang="en-US" b="1" dirty="0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449978" y="1442902"/>
            <a:ext cx="9392194" cy="107721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1. Tìm 3 từ ghép có nghĩa tổng hợp, đặt một câu với 1 trong 3 từ đó.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449977" y="4490902"/>
            <a:ext cx="9392195" cy="107721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3. Tìm 1 từ láy (giống nhau ở âm đầu), đặt một câu với  từ đó.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449977" y="2966902"/>
            <a:ext cx="9392195" cy="1077218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2. Tìm 3 từ ghép có nghĩa phân loại, đặt một câu với 1 trong 3 từ đó.</a:t>
            </a:r>
          </a:p>
        </p:txBody>
      </p:sp>
    </p:spTree>
    <p:extLst>
      <p:ext uri="{BB962C8B-B14F-4D97-AF65-F5344CB8AC3E}">
        <p14:creationId xmlns:p14="http://schemas.microsoft.com/office/powerpoint/2010/main" val="32875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13558" y="1276422"/>
            <a:ext cx="8365240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</a:t>
            </a:r>
          </a:p>
          <a:p>
            <a:pPr algn="ctr"/>
            <a:r>
              <a:rPr lang="en-US" sz="66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thực – Tự trọng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68855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nghĩa của các từ ngữ, các câu thành ngữ, tục ngữ thuộc chủ điểm trên.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588829"/>
            <a:ext cx="9973400" cy="910467"/>
            <a:chOff x="-8052" y="1747250"/>
            <a:chExt cx="8354602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các từ cùng nghĩa hoặc trái nghĩa với các từ thuộc chủ điểm.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99077" y="4964467"/>
            <a:ext cx="9995347" cy="971849"/>
            <a:chOff x="-8052" y="1749159"/>
            <a:chExt cx="9469072" cy="97240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từ ngữ thuộc chủ điểm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22883" y="1664677"/>
            <a:ext cx="10623974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trung thực?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tự trọng?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2883" y="2699657"/>
            <a:ext cx="93612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Trung thực: </a:t>
            </a:r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ngay thẳng, thật 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thà.</a:t>
            </a:r>
            <a:endParaRPr lang="en-US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Tự trọng</a:t>
            </a:r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coi trọng và giữ gìn phẩm cách, danh dự của 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mình.</a:t>
            </a:r>
            <a:endParaRPr lang="en-US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2343" y="659398"/>
            <a:ext cx="8643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Tìm những từ cùng nghĩa và những từ 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nghĩa với trung thực.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96195" y="2357317"/>
            <a:ext cx="6096000" cy="14612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sz="3200" b="1" smtClean="0">
                <a:latin typeface="Times New Roman" panose="02020603050405020304" pitchFamily="18" charset="0"/>
              </a:rPr>
              <a:t>: </a:t>
            </a:r>
            <a:r>
              <a:rPr lang="en-US" altLang="en-US" sz="3200" smtClean="0">
                <a:latin typeface="Times New Roman" panose="02020603050405020304" pitchFamily="18" charset="0"/>
              </a:rPr>
              <a:t>- Từ cùng nghĩa : thật thà</a:t>
            </a:r>
          </a:p>
          <a:p>
            <a:pPr>
              <a:lnSpc>
                <a:spcPct val="114000"/>
              </a:lnSpc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</a:rPr>
              <a:t>       </a:t>
            </a:r>
            <a:r>
              <a:rPr lang="en-US" altLang="en-US" sz="3200" smtClean="0">
                <a:latin typeface="Times New Roman" panose="02020603050405020304" pitchFamily="18" charset="0"/>
              </a:rPr>
              <a:t>- Từ trái nghĩa : gian dối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05332"/>
              </p:ext>
            </p:extLst>
          </p:nvPr>
        </p:nvGraphicFramePr>
        <p:xfrm>
          <a:off x="1282336" y="1776454"/>
          <a:ext cx="962515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128">
                  <a:extLst>
                    <a:ext uri="{9D8B030D-6E8A-4147-A177-3AD203B41FA5}">
                      <a16:colId xmlns:a16="http://schemas.microsoft.com/office/drawing/2014/main" xmlns="" val="3297225993"/>
                    </a:ext>
                  </a:extLst>
                </a:gridCol>
                <a:gridCol w="6645022">
                  <a:extLst>
                    <a:ext uri="{9D8B030D-6E8A-4147-A177-3AD203B41FA5}">
                      <a16:colId xmlns:a16="http://schemas.microsoft.com/office/drawing/2014/main" xmlns="" val="1294979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3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32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cùng nghĩa</a:t>
                      </a:r>
                    </a:p>
                    <a:p>
                      <a:pPr algn="l"/>
                      <a:endParaRPr lang="en-US" sz="3200" b="1" baseline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1" baseline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 thà</a:t>
                      </a:r>
                      <a:r>
                        <a:rPr lang="en-US" sz="3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en-US" sz="3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hẳng thắn, thẳng tính, ngay thẳng, ngay thật, chân thật, thành thật, thật lòng, thật tình, thật tâm, bộc trực, chính trực,…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56622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3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32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trái nghĩa</a:t>
                      </a:r>
                    </a:p>
                    <a:p>
                      <a:pPr algn="l"/>
                      <a:endParaRPr lang="en-US" sz="3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 dối</a:t>
                      </a:r>
                      <a:r>
                        <a:rPr lang="en-US" sz="32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 trá, gian lận, gian manh, gian ngoan, gian xảo, gian trá, lừa bịp, lừa dối, bịp bợm, dối lừa, lừa đảo, lừa lọc,…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116720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6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1285</Words>
  <Application>Microsoft Office PowerPoint</Application>
  <PresentationFormat>Custom</PresentationFormat>
  <Paragraphs>142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HUYEN</cp:lastModifiedBy>
  <cp:revision>98</cp:revision>
  <dcterms:created xsi:type="dcterms:W3CDTF">2021-08-04T18:52:07Z</dcterms:created>
  <dcterms:modified xsi:type="dcterms:W3CDTF">2021-09-27T16:42:49Z</dcterms:modified>
</cp:coreProperties>
</file>