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1.wav" ContentType="audio/wav"/>
  <Override PartName="/ppt/media/audio2.wav" ContentType="audio/wav"/>
  <Override PartName="/ppt/media/audio3.wav" ContentType="audio/wav"/>
  <Override PartName="/ppt/media/audio4.wav" ContentType="audio/wav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40"/>
  </p:notesMasterIdLst>
  <p:sldIdLst>
    <p:sldId id="272" r:id="rId3"/>
    <p:sldId id="282" r:id="rId4"/>
    <p:sldId id="280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283" r:id="rId15"/>
    <p:sldId id="278" r:id="rId16"/>
    <p:sldId id="310" r:id="rId17"/>
    <p:sldId id="333" r:id="rId18"/>
    <p:sldId id="418" r:id="rId19"/>
    <p:sldId id="419" r:id="rId20"/>
    <p:sldId id="388" r:id="rId21"/>
    <p:sldId id="421" r:id="rId22"/>
    <p:sldId id="420" r:id="rId23"/>
    <p:sldId id="389" r:id="rId24"/>
    <p:sldId id="422" r:id="rId25"/>
    <p:sldId id="390" r:id="rId26"/>
    <p:sldId id="411" r:id="rId27"/>
    <p:sldId id="423" r:id="rId28"/>
    <p:sldId id="425" r:id="rId29"/>
    <p:sldId id="426" r:id="rId30"/>
    <p:sldId id="427" r:id="rId31"/>
    <p:sldId id="428" r:id="rId32"/>
    <p:sldId id="292" r:id="rId33"/>
    <p:sldId id="413" r:id="rId34"/>
    <p:sldId id="414" r:id="rId35"/>
    <p:sldId id="415" r:id="rId36"/>
    <p:sldId id="416" r:id="rId37"/>
    <p:sldId id="293" r:id="rId38"/>
    <p:sldId id="27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E0C066"/>
    <a:srgbClr val="FFFF99"/>
    <a:srgbClr val="FFCCCC"/>
    <a:srgbClr val="CCFF99"/>
    <a:srgbClr val="004DE6"/>
    <a:srgbClr val="DDBA59"/>
    <a:srgbClr val="CC99FF"/>
    <a:srgbClr val="003FB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2" autoAdjust="0"/>
    <p:restoredTop sz="90326" autoAdjust="0"/>
  </p:normalViewPr>
  <p:slideViewPr>
    <p:cSldViewPr snapToGrid="0">
      <p:cViewPr varScale="1">
        <p:scale>
          <a:sx n="78" d="100"/>
          <a:sy n="78" d="100"/>
        </p:scale>
        <p:origin x="79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E43F8A2-6323-4C3D-ABF1-E3CD09EA989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886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BC2D91-1372-4909-86C2-4F574A41DBB0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31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BAE517A-E133-47B4-9868-BD7644D04A41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426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2BC2D91-1372-4909-86C2-4F574A41DBB0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3174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2355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BAE517A-E133-47B4-9868-BD7644D04A41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19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262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399B80A-60F6-4648-9DB0-034EE5C9286E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327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2560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E0654F8-568C-4C29-BB38-C3F54644FC3A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22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50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4A22CB-40E2-4236-9BF8-371C6E9A4379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337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D4E8AD2-FEFF-4D1A-87F1-1A7D3EE01057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657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4A22CB-40E2-4236-9BF8-371C6E9A4379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  <p:sp>
        <p:nvSpPr>
          <p:cNvPr id="337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D4E8AD2-FEFF-4D1A-87F1-1A7D3EE01057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515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4A22CB-40E2-4236-9BF8-371C6E9A4379}" type="slidenum">
              <a:rPr lang="en-US" altLang="en-US"/>
              <a:pPr eaLnBrk="1" hangingPunct="1"/>
              <a:t>27</a:t>
            </a:fld>
            <a:endParaRPr lang="en-US" altLang="en-US"/>
          </a:p>
        </p:txBody>
      </p:sp>
      <p:sp>
        <p:nvSpPr>
          <p:cNvPr id="337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vi-VN" altLang="en-US">
              <a:latin typeface="Arial" panose="020B0604020202020204" pitchFamily="34" charset="0"/>
            </a:endParaRPr>
          </a:p>
        </p:txBody>
      </p:sp>
      <p:sp>
        <p:nvSpPr>
          <p:cNvPr id="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0D4E8AD2-FEFF-4D1A-87F1-1A7D3EE01057}" type="slidenum">
              <a:rPr lang="en-US" altLang="en-US" sz="1200">
                <a:latin typeface="Calibri" panose="020F0502020204030204" pitchFamily="34" charset="0"/>
              </a:rPr>
              <a:pPr algn="r" eaLnBrk="1" hangingPunct="1"/>
              <a:t>27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464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0EC85-0E7C-4DC5-A268-E08962F23DD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909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1.w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0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4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1.wm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0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80933" y="1445092"/>
            <a:ext cx="8148386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904697" y="1870051"/>
            <a:ext cx="2087854" cy="2360485"/>
            <a:chOff x="6874114" y="1169975"/>
            <a:chExt cx="2087854" cy="236048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5619">
              <a:off x="6874114" y="1169975"/>
              <a:ext cx="1143000" cy="16298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94517">
              <a:off x="7828493" y="1958835"/>
              <a:ext cx="1133475" cy="157162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 rot="20945037">
            <a:off x="251036" y="4029131"/>
            <a:ext cx="1207278" cy="1898031"/>
            <a:chOff x="1140530" y="4699306"/>
            <a:chExt cx="1207278" cy="1898031"/>
          </a:xfrm>
        </p:grpSpPr>
        <p:grpSp>
          <p:nvGrpSpPr>
            <p:cNvPr id="21" name="Group 20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9883043">
              <a:off x="1140530" y="4699306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FFFF00"/>
                  </a:solidFill>
                  <a:effectLst/>
                </a:rPr>
                <a:t>a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 rot="2594458">
            <a:off x="1523315" y="4546797"/>
            <a:ext cx="1133475" cy="1862048"/>
            <a:chOff x="1214333" y="4761659"/>
            <a:chExt cx="1133475" cy="1862048"/>
          </a:xfrm>
        </p:grpSpPr>
        <p:grpSp>
          <p:nvGrpSpPr>
            <p:cNvPr id="28" name="Group 27"/>
            <p:cNvGrpSpPr/>
            <p:nvPr/>
          </p:nvGrpSpPr>
          <p:grpSpPr>
            <a:xfrm>
              <a:off x="1214333" y="5025712"/>
              <a:ext cx="1133475" cy="1571625"/>
              <a:chOff x="1214333" y="5025712"/>
              <a:chExt cx="1133475" cy="157162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94517">
                <a:off x="1214333" y="5025712"/>
                <a:ext cx="1133475" cy="1571625"/>
              </a:xfrm>
              <a:prstGeom prst="rect">
                <a:avLst/>
              </a:prstGeom>
            </p:spPr>
          </p:pic>
          <p:sp>
            <p:nvSpPr>
              <p:cNvPr id="31" name="Rectangle 30"/>
              <p:cNvSpPr/>
              <p:nvPr/>
            </p:nvSpPr>
            <p:spPr>
              <a:xfrm rot="20628557">
                <a:off x="1260343" y="5126751"/>
                <a:ext cx="971554" cy="135805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9" name="Rectangle 28"/>
            <p:cNvSpPr/>
            <p:nvPr/>
          </p:nvSpPr>
          <p:spPr>
            <a:xfrm rot="20665241">
              <a:off x="1233129" y="4761659"/>
              <a:ext cx="1025979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15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</a:rPr>
                <a:t>q</a:t>
              </a:r>
              <a:endParaRPr lang="en-US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2D050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38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v_nvp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009522"/>
      </p:ext>
    </p:extLst>
  </p:cSld>
  <p:clrMapOvr>
    <a:masterClrMapping/>
  </p:clrMapOvr>
  <p:transition spd="slow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24_hocviencanhs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384514"/>
      </p:ext>
    </p:extLst>
  </p:cSld>
  <p:clrMapOvr>
    <a:masterClrMapping/>
  </p:clrMapOvr>
  <p:transition spd="slow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847192"/>
      </p:ext>
    </p:extLst>
  </p:cSld>
  <p:clrMapOvr>
    <a:masterClrMapping/>
  </p:clrMapOvr>
  <p:transition spd="slow" advTm="4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15177" y="1313343"/>
            <a:ext cx="7561942" cy="2123658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Ước mơ</a:t>
            </a:r>
            <a:endParaRPr lang="en-US" sz="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13340" y="1546081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thuộc chủ điểm </a:t>
              </a:r>
              <a:r>
                <a:rPr lang="vi-VN" sz="28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Ước mơ</a:t>
              </a:r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91393" y="3231058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được giá trị của những ước mơ cụ thể qua luyện tập sử dụng các từ ngữ kết hợp với từ </a:t>
              </a:r>
              <a:r>
                <a:rPr lang="vi-VN" sz="28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 mơ.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91393" y="4702826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ý nghĩa và biết cách sử dụng một số câu tục ngữ thuộc chủ điểm </a:t>
              </a:r>
              <a:r>
                <a:rPr lang="vi-VN" sz="28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Ước mơ.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6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894D33-148D-42BB-BD29-BA010D17E31C}"/>
              </a:ext>
            </a:extLst>
          </p:cNvPr>
          <p:cNvSpPr txBox="1">
            <a:spLocks noChangeArrowheads="1"/>
          </p:cNvSpPr>
          <p:nvPr/>
        </p:nvSpPr>
        <p:spPr>
          <a:xfrm>
            <a:off x="1020744" y="1148761"/>
            <a:ext cx="10108111" cy="124859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n-US" altLang="en-US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Font typeface="Arial"/>
              <a:buNone/>
              <a:defRPr/>
            </a:pPr>
            <a:endParaRPr lang="en-US" alt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221811" y="3467100"/>
            <a:ext cx="9705975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2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857250" y="785813"/>
            <a:ext cx="5715000" cy="2271712"/>
          </a:xfrm>
          <a:prstGeom prst="cloudCallout">
            <a:avLst>
              <a:gd name="adj1" fmla="val -50583"/>
              <a:gd name="adj2" fmla="val 99607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>
                <a:solidFill>
                  <a:schemeClr val="tx1"/>
                </a:solidFill>
              </a:rPr>
              <a:t>mong ước </a:t>
            </a:r>
            <a:r>
              <a:rPr lang="vi-VN" sz="3200" dirty="0">
                <a:solidFill>
                  <a:schemeClr val="tx1"/>
                </a:solidFill>
              </a:rPr>
              <a:t>có nghĩa là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5729288" y="3057525"/>
            <a:ext cx="4729162" cy="1828800"/>
          </a:xfrm>
          <a:prstGeom prst="wedgeRoundRectCallout">
            <a:avLst>
              <a:gd name="adj1" fmla="val 60133"/>
              <a:gd name="adj2" fmla="val 114600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Mong muốn thiết tha điều tốt đẹp trong tương lai.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857250" y="785813"/>
            <a:ext cx="5715000" cy="2271712"/>
          </a:xfrm>
          <a:prstGeom prst="cloudCallout">
            <a:avLst>
              <a:gd name="adj1" fmla="val -50583"/>
              <a:gd name="adj2" fmla="val 9960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</a:rPr>
              <a:t>Con hãy đặt câu với từ </a:t>
            </a:r>
            <a:r>
              <a:rPr lang="vi-VN" sz="3200" b="1" i="1" dirty="0">
                <a:solidFill>
                  <a:schemeClr val="tx1"/>
                </a:solidFill>
              </a:rPr>
              <a:t>mong ước</a:t>
            </a:r>
            <a:r>
              <a:rPr lang="vi-VN" sz="3200" dirty="0">
                <a:solidFill>
                  <a:schemeClr val="tx1"/>
                </a:solidFill>
              </a:rPr>
              <a:t>!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100638" y="3057525"/>
            <a:ext cx="5514975" cy="2386012"/>
          </a:xfrm>
          <a:prstGeom prst="wedgeRoundRectCallout">
            <a:avLst>
              <a:gd name="adj1" fmla="val 73728"/>
              <a:gd name="adj2" fmla="val 94840"/>
              <a:gd name="adj3" fmla="val 16667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u="sng" dirty="0">
                <a:solidFill>
                  <a:schemeClr val="tx1"/>
                </a:solidFill>
              </a:rPr>
              <a:t>Ví dụ: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vi-VN" sz="2800" dirty="0">
                <a:solidFill>
                  <a:schemeClr val="tx1"/>
                </a:solidFill>
              </a:rPr>
              <a:t>Em mong ước mình có đồ chơi đẹp trong dịp Tết trung thu.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vi-VN" sz="2800" dirty="0">
                <a:solidFill>
                  <a:schemeClr val="tx1"/>
                </a:solidFill>
              </a:rPr>
              <a:t>Em mong ước bà em không bị đau lưng nữa.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707231" y="785813"/>
            <a:ext cx="6015038" cy="2271712"/>
          </a:xfrm>
          <a:prstGeom prst="cloudCallout">
            <a:avLst>
              <a:gd name="adj1" fmla="val -47258"/>
              <a:gd name="adj2" fmla="val 99607"/>
            </a:avLst>
          </a:prstGeom>
          <a:solidFill>
            <a:srgbClr val="E0C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i="1" dirty="0">
                <a:solidFill>
                  <a:schemeClr val="tx1"/>
                </a:solidFill>
              </a:rPr>
              <a:t>mơ tưởng</a:t>
            </a:r>
            <a:r>
              <a:rPr lang="vi-VN" sz="3200" b="1" dirty="0">
                <a:solidFill>
                  <a:schemeClr val="tx1"/>
                </a:solidFill>
              </a:rPr>
              <a:t> </a:t>
            </a:r>
            <a:r>
              <a:rPr lang="vi-VN" sz="3200" dirty="0">
                <a:solidFill>
                  <a:schemeClr val="tx1"/>
                </a:solidFill>
              </a:rPr>
              <a:t>nghĩa là gì?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729289" y="3057525"/>
            <a:ext cx="4729162" cy="2150268"/>
          </a:xfrm>
          <a:prstGeom prst="wedgeRoundRectCallout">
            <a:avLst>
              <a:gd name="adj1" fmla="val 73728"/>
              <a:gd name="adj2" fmla="val 94840"/>
              <a:gd name="adj3" fmla="val 16667"/>
            </a:avLst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dirty="0">
                <a:solidFill>
                  <a:schemeClr val="tx1"/>
                </a:solidFill>
              </a:rPr>
              <a:t>Mong mỏi và tưởng tượng điều mình muốn sẽ đạt được trong tương lai.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1382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10" grpId="0" animBg="1"/>
      <p:bldP spid="10" grpId="1" animBg="1"/>
      <p:bldP spid="11" grpId="0" animBg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13340" y="207471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thuộc chủ điểm </a:t>
              </a:r>
              <a:r>
                <a:rPr lang="vi-VN" sz="28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Ước mơ</a:t>
              </a:r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91393" y="3759695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được giá trị của những ước mơ cụ thể qua luyện tập sử dụng các từ ngữ kết hợp với từ </a:t>
              </a:r>
              <a:r>
                <a:rPr lang="vi-VN" sz="28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 mơ.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91393" y="5231463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ý nghĩa và biết cách sử dụng một số câu tục ngữ thuộc chủ điểm </a:t>
              </a:r>
              <a:r>
                <a:rPr lang="vi-VN" sz="28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Ước mơ.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Cloud Callout 15"/>
          <p:cNvSpPr/>
          <p:nvPr/>
        </p:nvSpPr>
        <p:spPr>
          <a:xfrm>
            <a:off x="2691521" y="123678"/>
            <a:ext cx="6923875" cy="1790847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07059" y="635862"/>
            <a:ext cx="1100138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sym typeface="Symbol" panose="05050102010706020507" pitchFamily="18" charset="2"/>
              </a:rPr>
              <a:t></a:t>
            </a:r>
            <a:r>
              <a:rPr lang="en-US" sz="115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5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3"/>
          <p:cNvSpPr>
            <a:spLocks noChangeArrowheads="1"/>
          </p:cNvSpPr>
          <p:nvPr/>
        </p:nvSpPr>
        <p:spPr bwMode="auto">
          <a:xfrm>
            <a:off x="1290795" y="807881"/>
            <a:ext cx="961040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M: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M: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1290795" y="3338514"/>
            <a:ext cx="9918835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,...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1290795" y="4622681"/>
            <a:ext cx="9918835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endParaRPr lang="vi-VN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1233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58983" y="1108710"/>
            <a:ext cx="9039497" cy="5096147"/>
            <a:chOff x="1658983" y="1108710"/>
            <a:chExt cx="9039497" cy="5096147"/>
          </a:xfrm>
        </p:grpSpPr>
        <p:grpSp>
          <p:nvGrpSpPr>
            <p:cNvPr id="4" name="Group 3"/>
            <p:cNvGrpSpPr/>
            <p:nvPr/>
          </p:nvGrpSpPr>
          <p:grpSpPr>
            <a:xfrm>
              <a:off x="1658983" y="1108710"/>
              <a:ext cx="9039497" cy="5096147"/>
              <a:chOff x="1658983" y="1108710"/>
              <a:chExt cx="9039497" cy="5096147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EFEFD"/>
                  </a:clrFrom>
                  <a:clrTo>
                    <a:srgbClr val="FEFEFD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 bwMode="auto">
              <a:xfrm>
                <a:off x="1665514" y="1108710"/>
                <a:ext cx="9032966" cy="50961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658983" y="1110343"/>
                <a:ext cx="1881051" cy="979714"/>
              </a:xfrm>
              <a:prstGeom prst="rect">
                <a:avLst/>
              </a:pr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" name="Straight Connector 5"/>
            <p:cNvCxnSpPr/>
            <p:nvPr/>
          </p:nvCxnSpPr>
          <p:spPr>
            <a:xfrm flipH="1">
              <a:off x="2220686" y="2090057"/>
              <a:ext cx="940525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895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643836"/>
              </p:ext>
            </p:extLst>
          </p:nvPr>
        </p:nvGraphicFramePr>
        <p:xfrm>
          <a:off x="1389063" y="1362604"/>
          <a:ext cx="9412289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ngữ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 hẹn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Hẹn với</a:t>
                      </a:r>
                      <a:r>
                        <a:rPr lang="vi-VN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nhau.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 đoán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Đoán</a:t>
                      </a:r>
                      <a:r>
                        <a:rPr lang="vi-VN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trước một điều gì đó.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 nguyện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 muốn</a:t>
                      </a:r>
                      <a:r>
                        <a:rPr lang="vi-VN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thiết tha.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vi-VN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màng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vi-VN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phảng phất, không rõ ràng, trong trạng thái mơ ngủ hay tựa như mơ.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 lệ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vi-VN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ước trong biểu diễn nghệ thuật.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7938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13340" y="207471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thuộc chủ điểm </a:t>
              </a:r>
              <a:r>
                <a:rPr lang="vi-VN" sz="28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Ước mơ</a:t>
              </a:r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91393" y="3759695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được giá trị của những ước mơ cụ thể qua luyện tập sử dụng các từ ngữ kết hợp với từ </a:t>
              </a:r>
              <a:r>
                <a:rPr lang="vi-VN" sz="28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 mơ.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91393" y="5231463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ý nghĩa và biết cách sử dụng một số câu tục ngữ thuộc chủ điểm </a:t>
              </a:r>
              <a:r>
                <a:rPr lang="vi-VN" sz="28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Ước mơ.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Cloud Callout 15"/>
          <p:cNvSpPr/>
          <p:nvPr/>
        </p:nvSpPr>
        <p:spPr>
          <a:xfrm>
            <a:off x="2691521" y="123678"/>
            <a:ext cx="6923875" cy="1790847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07059" y="635862"/>
            <a:ext cx="1100138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sym typeface="Symbol" panose="05050102010706020507" pitchFamily="18" charset="2"/>
              </a:rPr>
              <a:t></a:t>
            </a:r>
            <a:r>
              <a:rPr lang="en-US" sz="115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1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93737" y="748468"/>
            <a:ext cx="2592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065212" y="746415"/>
            <a:ext cx="103298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vi-VN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098549" y="1244739"/>
            <a:ext cx="995997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đẽ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quặc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)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866539"/>
              </p:ext>
            </p:extLst>
          </p:nvPr>
        </p:nvGraphicFramePr>
        <p:xfrm>
          <a:off x="1098548" y="2426127"/>
          <a:ext cx="10117139" cy="3311525"/>
        </p:xfrm>
        <a:graphic>
          <a:graphicData uri="http://schemas.openxmlformats.org/drawingml/2006/table">
            <a:tbl>
              <a:tblPr/>
              <a:tblGrid>
                <a:gridCol w="334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3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2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Đánh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giá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cao</a:t>
                      </a: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ước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mơ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cao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đẹp</a:t>
                      </a:r>
                      <a:r>
                        <a:rPr kumimoji="0" lang="vi-VN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6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Đánh giá không cao</a:t>
                      </a: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M: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ước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mơ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bình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thường</a:t>
                      </a:r>
                      <a:endParaRPr kumimoji="0" lang="vi-VN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2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Đánh giá thấp.</a:t>
                      </a:r>
                      <a:endParaRPr kumimoji="0" 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  <a:ea typeface="ＭＳ Ｐゴシック" pitchFamily="34" charset="-128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M:ước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mơ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tầm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thường</a:t>
                      </a:r>
                      <a:r>
                        <a:rPr kumimoji="0" 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ＭＳ Ｐゴシック" pitchFamily="34" charset="-128"/>
                          <a:cs typeface="Times New Roman" pitchFamily="18" charset="0"/>
                        </a:rPr>
                        <a:t>,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 Box 57"/>
          <p:cNvSpPr txBox="1">
            <a:spLocks noChangeArrowheads="1"/>
          </p:cNvSpPr>
          <p:nvPr/>
        </p:nvSpPr>
        <p:spPr bwMode="auto">
          <a:xfrm>
            <a:off x="4475159" y="3815807"/>
            <a:ext cx="644922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lvl="0" eaLnBrk="1" hangingPunct="1">
              <a:spcBef>
                <a:spcPct val="50000"/>
              </a:spcBef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 mơ nho nhỏ</a:t>
            </a:r>
          </a:p>
        </p:txBody>
      </p:sp>
      <p:sp>
        <p:nvSpPr>
          <p:cNvPr id="9" name="Text Box 58"/>
          <p:cNvSpPr txBox="1">
            <a:spLocks noChangeArrowheads="1"/>
          </p:cNvSpPr>
          <p:nvPr/>
        </p:nvSpPr>
        <p:spPr bwMode="auto">
          <a:xfrm>
            <a:off x="4475158" y="4657381"/>
            <a:ext cx="6283329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 mơ viển vông, ước mơ kì quặc, ước mơ dại dột</a:t>
            </a:r>
          </a:p>
        </p:txBody>
      </p:sp>
      <p:sp>
        <p:nvSpPr>
          <p:cNvPr id="10" name="Text Box 59"/>
          <p:cNvSpPr txBox="1">
            <a:spLocks noChangeArrowheads="1"/>
          </p:cNvSpPr>
          <p:nvPr/>
        </p:nvSpPr>
        <p:spPr bwMode="auto">
          <a:xfrm>
            <a:off x="4475159" y="2530273"/>
            <a:ext cx="6583366" cy="9541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 mơ đẹp đẽ, ước mơ cao cả, ước mơ lớn, ước mơ chính đáng </a:t>
            </a:r>
          </a:p>
        </p:txBody>
      </p:sp>
    </p:spTree>
    <p:extLst>
      <p:ext uri="{BB962C8B-B14F-4D97-AF65-F5344CB8AC3E}">
        <p14:creationId xmlns:p14="http://schemas.microsoft.com/office/powerpoint/2010/main" val="217496473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13340" y="207471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thuộc chủ điểm </a:t>
              </a:r>
              <a:r>
                <a:rPr lang="vi-VN" sz="28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Ước mơ</a:t>
              </a:r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91393" y="3759695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được giá trị của những ước mơ cụ thể qua luyện tập sử dụng các từ ngữ kết hợp với từ </a:t>
              </a:r>
              <a:r>
                <a:rPr lang="vi-VN" sz="28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 mơ.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91393" y="5231463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ý nghĩa và biết cách sử dụng một số câu tục ngữ thuộc chủ điểm </a:t>
              </a:r>
              <a:r>
                <a:rPr lang="vi-VN" sz="28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Ước mơ.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Cloud Callout 15"/>
          <p:cNvSpPr/>
          <p:nvPr/>
        </p:nvSpPr>
        <p:spPr>
          <a:xfrm>
            <a:off x="2691521" y="123678"/>
            <a:ext cx="6923875" cy="1790847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07059" y="635862"/>
            <a:ext cx="1100138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sym typeface="Symbol" panose="05050102010706020507" pitchFamily="18" charset="2"/>
              </a:rPr>
              <a:t></a:t>
            </a:r>
            <a:r>
              <a:rPr lang="en-US" sz="115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07059" y="2234910"/>
            <a:ext cx="1100138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sym typeface="Symbol" panose="05050102010706020507" pitchFamily="18" charset="2"/>
              </a:rPr>
              <a:t></a:t>
            </a:r>
            <a:r>
              <a:rPr lang="en-US" sz="115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2023" y="764968"/>
            <a:ext cx="10182227" cy="49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lnSpc>
                <a:spcPct val="124000"/>
              </a:lnSpc>
              <a:defRPr/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4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Nêu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ví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dụ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minh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họa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về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loại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ước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mơ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nói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trên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.</a:t>
            </a:r>
          </a:p>
          <a:p>
            <a:pPr marL="609600" indent="-609600" algn="just">
              <a:lnSpc>
                <a:spcPct val="124000"/>
              </a:lnSpc>
              <a:defRPr/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-  </a:t>
            </a: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</a:rPr>
              <a:t>	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giá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cao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ước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mơ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vươn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lên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việc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ích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mọi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như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: </a:t>
            </a:r>
          </a:p>
          <a:p>
            <a:pPr marL="609600" indent="-609600" algn="just">
              <a:lnSpc>
                <a:spcPct val="124000"/>
              </a:lnSpc>
              <a:defRPr/>
            </a:pP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     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Ước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mơ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học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giỏi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để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trở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thành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bác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sĩ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,/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kĩ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sư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,/ phi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công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,/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bác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học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,/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tìm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ra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loại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thuốc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chữa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các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bệnh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hiểm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nghèo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; /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ước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mơ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chinh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phục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vũ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trụ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, /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không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chiến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tranh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, /…</a:t>
            </a:r>
          </a:p>
          <a:p>
            <a:pPr marL="609600" indent="-609600" algn="just">
              <a:lnSpc>
                <a:spcPct val="124000"/>
              </a:lnSpc>
              <a:defRPr/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- </a:t>
            </a: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</a:rPr>
              <a:t>	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giá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cao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ước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mơ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giản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dị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thiết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thực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thể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thực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cần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nỗ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lực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lớn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  <a:p>
            <a:pPr marL="609600" indent="-609600" algn="just">
              <a:lnSpc>
                <a:spcPct val="124000"/>
              </a:lnSpc>
              <a:defRPr/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     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Ước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mơ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truyện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đọc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,/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xe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đạp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, /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một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đồ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chơi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,/…</a:t>
            </a:r>
          </a:p>
        </p:txBody>
      </p:sp>
    </p:spTree>
    <p:extLst>
      <p:ext uri="{BB962C8B-B14F-4D97-AF65-F5344CB8AC3E}">
        <p14:creationId xmlns:p14="http://schemas.microsoft.com/office/powerpoint/2010/main" val="4278403967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6310" y="1279318"/>
            <a:ext cx="9925053" cy="3832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lnSpc>
                <a:spcPct val="124000"/>
              </a:lnSpc>
              <a:defRPr/>
            </a:pP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-   </a:t>
            </a: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giá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thấp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ước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mơ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phi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lí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thể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thực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Hoặc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là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những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ước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mơ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ích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kỉ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có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lợi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bản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thân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nhưng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gây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hại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</a:rPr>
              <a:t>khác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</a:rPr>
              <a:t>:</a:t>
            </a:r>
          </a:p>
          <a:p>
            <a:pPr marL="609600" indent="-609600" algn="just">
              <a:lnSpc>
                <a:spcPct val="124000"/>
              </a:lnSpc>
              <a:defRPr/>
            </a:pPr>
            <a:r>
              <a:rPr lang="vi-VN" sz="2800" dirty="0">
                <a:solidFill>
                  <a:srgbClr val="000099"/>
                </a:solidFill>
                <a:latin typeface="Times New Roman" pitchFamily="18" charset="0"/>
              </a:rPr>
              <a:t>	</a:t>
            </a:r>
            <a:r>
              <a:rPr lang="en-US" sz="2800" dirty="0">
                <a:solidFill>
                  <a:srgbClr val="000099"/>
                </a:solidFill>
                <a:latin typeface="Times New Roman" pitchFamily="18" charset="0"/>
              </a:rPr>
              <a:t>+</a:t>
            </a:r>
            <a:r>
              <a:rPr lang="vi-VN" sz="28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Ước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mơ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thể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hiện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lòng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tham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không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đáy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của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vợ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ông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lão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đánh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cá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.</a:t>
            </a:r>
          </a:p>
          <a:p>
            <a:pPr marL="609600" indent="-609600" algn="just">
              <a:lnSpc>
                <a:spcPct val="124000"/>
              </a:lnSpc>
              <a:defRPr/>
            </a:pPr>
            <a:r>
              <a:rPr lang="vi-VN" sz="2800" b="1" dirty="0">
                <a:solidFill>
                  <a:srgbClr val="003300"/>
                </a:solidFill>
                <a:latin typeface="Times New Roman" pitchFamily="18" charset="0"/>
              </a:rPr>
              <a:t>	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Ước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đi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học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không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bị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cô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giáo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kiểm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tra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. </a:t>
            </a:r>
          </a:p>
          <a:p>
            <a:pPr marL="609600" indent="-609600" algn="just">
              <a:lnSpc>
                <a:spcPct val="124000"/>
              </a:lnSpc>
              <a:defRPr/>
            </a:pP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vi-VN" sz="2800" b="1" dirty="0">
                <a:solidFill>
                  <a:srgbClr val="003300"/>
                </a:solidFill>
                <a:latin typeface="Times New Roman" pitchFamily="18" charset="0"/>
              </a:rPr>
              <a:t>	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+</a:t>
            </a:r>
            <a:r>
              <a:rPr lang="vi-VN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Ước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mơ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xem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ti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vi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suốt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</a:rPr>
              <a:t>ngày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4702805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13340" y="207471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thuộc chủ điểm </a:t>
              </a:r>
              <a:r>
                <a:rPr lang="vi-VN" sz="28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Ước mơ</a:t>
              </a:r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91393" y="3759695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được giá trị của những ước mơ cụ thể qua luyện tập sử dụng các từ ngữ kết hợp với từ </a:t>
              </a:r>
              <a:r>
                <a:rPr lang="vi-VN" sz="28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 mơ.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91393" y="5231463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ý nghĩa và biết cách sử dụng một số câu tục ngữ thuộc chủ điểm </a:t>
              </a:r>
              <a:r>
                <a:rPr lang="vi-VN" sz="28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Ước mơ.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Cloud Callout 15"/>
          <p:cNvSpPr/>
          <p:nvPr/>
        </p:nvSpPr>
        <p:spPr>
          <a:xfrm>
            <a:off x="2691521" y="123678"/>
            <a:ext cx="6923875" cy="1790847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07059" y="635862"/>
            <a:ext cx="1100138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sym typeface="Symbol" panose="05050102010706020507" pitchFamily="18" charset="2"/>
              </a:rPr>
              <a:t></a:t>
            </a:r>
            <a:r>
              <a:rPr lang="en-US" sz="115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307059" y="2234910"/>
            <a:ext cx="1100138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sym typeface="Symbol" panose="05050102010706020507" pitchFamily="18" charset="2"/>
              </a:rPr>
              <a:t></a:t>
            </a:r>
            <a:r>
              <a:rPr lang="en-US" sz="115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5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6947" y="822118"/>
            <a:ext cx="9925053" cy="2763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algn="just">
              <a:lnSpc>
                <a:spcPct val="124000"/>
              </a:lnSpc>
              <a:defRPr/>
            </a:pP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</a:rPr>
              <a:t>5. Em hiểu các thành ngữ dưới đây như thế nào?</a:t>
            </a:r>
          </a:p>
          <a:p>
            <a:pPr marL="609600" indent="-609600" algn="just">
              <a:lnSpc>
                <a:spcPct val="124000"/>
              </a:lnSpc>
              <a:buAutoNum type="alphaLcParenR"/>
              <a:defRPr/>
            </a:pP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</a:rPr>
              <a:t>Cầu được ước thấy.</a:t>
            </a:r>
          </a:p>
          <a:p>
            <a:pPr marL="609600" indent="-609600" algn="just">
              <a:lnSpc>
                <a:spcPct val="124000"/>
              </a:lnSpc>
              <a:buAutoNum type="alphaLcParenR"/>
              <a:defRPr/>
            </a:pP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</a:rPr>
              <a:t>Ước sao được vậy.</a:t>
            </a:r>
          </a:p>
          <a:p>
            <a:pPr marL="609600" indent="-609600" algn="just">
              <a:lnSpc>
                <a:spcPct val="124000"/>
              </a:lnSpc>
              <a:buAutoNum type="alphaLcParenR"/>
              <a:defRPr/>
            </a:pP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</a:rPr>
              <a:t>Ước của trái mùa.</a:t>
            </a:r>
          </a:p>
          <a:p>
            <a:pPr marL="609600" indent="-609600" algn="just">
              <a:lnSpc>
                <a:spcPct val="124000"/>
              </a:lnSpc>
              <a:buAutoNum type="alphaLcParenR"/>
              <a:defRPr/>
            </a:pPr>
            <a:r>
              <a:rPr lang="vi-VN" sz="2800" b="1" dirty="0">
                <a:solidFill>
                  <a:srgbClr val="000099"/>
                </a:solidFill>
                <a:latin typeface="Times New Roman" pitchFamily="18" charset="0"/>
              </a:rPr>
              <a:t>Đứng núi này trông núi nọ.</a:t>
            </a:r>
            <a:endParaRPr lang="en-US" sz="2800" b="1" dirty="0">
              <a:solidFill>
                <a:srgbClr val="00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436017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070204"/>
              </p:ext>
            </p:extLst>
          </p:nvPr>
        </p:nvGraphicFramePr>
        <p:xfrm>
          <a:off x="1471613" y="1062567"/>
          <a:ext cx="9272588" cy="4400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1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vi-VN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ngữ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4000"/>
                        </a:lnSpc>
                        <a:buNone/>
                        <a:defRPr/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a) Cầu được ước thấy.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 được</a:t>
                      </a:r>
                      <a:r>
                        <a:rPr lang="vi-VN" sz="2800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điều mình mơ ước</a:t>
                      </a:r>
                      <a:endParaRPr lang="en-US" sz="28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vi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b) Ước sao được vậy.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 nghĩa</a:t>
                      </a:r>
                      <a:r>
                        <a:rPr lang="vi-VN" sz="2800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với </a:t>
                      </a:r>
                      <a:r>
                        <a:rPr lang="vi-VN" sz="2800" i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 được ước thấy.</a:t>
                      </a:r>
                      <a:endParaRPr lang="en-US" sz="2800" i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4000"/>
                        </a:lnSpc>
                        <a:buNone/>
                        <a:defRPr/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c) Ước của trái mùa.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muốn những</a:t>
                      </a:r>
                      <a:r>
                        <a:rPr lang="vi-VN" sz="2800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điều trái với lẽ thường.</a:t>
                      </a:r>
                      <a:endParaRPr lang="en-US" sz="28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4000"/>
                        </a:lnSpc>
                        <a:buNone/>
                        <a:defRPr/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d) Đứng núi này trông núi nọ.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vi-VN" sz="2800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bằng lòng với cái hiện có, lại mơ tưởng cái khác chưa phải của mình.</a:t>
                      </a:r>
                      <a:endParaRPr lang="en-US" sz="28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236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969431"/>
              </p:ext>
            </p:extLst>
          </p:nvPr>
        </p:nvGraphicFramePr>
        <p:xfrm>
          <a:off x="1071563" y="819680"/>
          <a:ext cx="9672639" cy="53559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0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vi-VN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ngữ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huống sử dụng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4000"/>
                        </a:lnSpc>
                        <a:buNone/>
                        <a:defRPr/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a) Cầu được ước thấy.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 được</a:t>
                      </a:r>
                      <a:r>
                        <a:rPr lang="vi-VN" sz="2800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tặng thứ đồ chơi mà mình đang mơ ước. Em nói: </a:t>
                      </a:r>
                      <a:r>
                        <a:rPr lang="vi-VN" sz="2800" i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 đúng là cầu được ước thấy!</a:t>
                      </a:r>
                      <a:endParaRPr lang="en-US" sz="28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vi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b) Ước sao được vậy.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vi-VN" sz="2800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em mơ ước đạt danh hiệu học sinh giỏi. Em nói với bạn: </a:t>
                      </a:r>
                      <a:r>
                        <a:rPr lang="vi-VN" sz="2800" i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Chúc cậu ước sao được vậy.</a:t>
                      </a:r>
                      <a:endParaRPr lang="en-US" sz="2800" i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4000"/>
                        </a:lnSpc>
                        <a:buNone/>
                        <a:defRPr/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c) Ước của trái mùa.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vi-VN" sz="2800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chỉ toàn </a:t>
                      </a:r>
                      <a:r>
                        <a:rPr lang="vi-VN" sz="2800" i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ước của trái mùa,</a:t>
                      </a:r>
                      <a:r>
                        <a:rPr lang="vi-VN" sz="2800" i="0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bây giờ làm gì có loại rau ấy chứ.</a:t>
                      </a:r>
                      <a:endParaRPr lang="en-US" sz="28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24000"/>
                        </a:lnSpc>
                        <a:buNone/>
                        <a:defRPr/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d) Đứng núi này trông núi nọ.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vi-VN" sz="2800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hãy yên tâm học võ đi, đừng đứng núi này trông núi nọ kẻo hỏng hết đấy.</a:t>
                      </a:r>
                      <a:endParaRPr lang="en-US" sz="28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399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713340" y="2074718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Mở rộng và hệ thống hóa vốn từ thuộc chủ điểm </a:t>
              </a:r>
              <a:r>
                <a:rPr lang="vi-VN" sz="28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Ước mơ</a:t>
              </a:r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91393" y="3759695"/>
            <a:ext cx="10715804" cy="910467"/>
            <a:chOff x="-8052" y="1747250"/>
            <a:chExt cx="8976506" cy="9109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57899" y="1747250"/>
              <a:ext cx="8310555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Hiểu được giá trị của những ước mơ cụ thể qua luyện tập sử dụng các từ ngữ kết hợp với từ </a:t>
              </a:r>
              <a:r>
                <a:rPr lang="vi-VN" sz="28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 mơ.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91393" y="5231463"/>
            <a:ext cx="10737751" cy="1005680"/>
            <a:chOff x="-8052" y="1699617"/>
            <a:chExt cx="9469074" cy="1006257"/>
          </a:xfrm>
          <a:solidFill>
            <a:srgbClr val="FF99FF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82959" cy="1006257"/>
            </a:xfrm>
            <a:prstGeom prst="rect">
              <a:avLst/>
            </a:prstGeom>
            <a:solidFill>
              <a:srgbClr val="CCFF99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vi-VN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ý nghĩa và biết cách sử dụng một số câu tục ngữ thuộc chủ điểm </a:t>
              </a:r>
              <a:r>
                <a:rPr lang="vi-VN" sz="2800" i="1" dirty="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Ước mơ.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vi-VN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Cloud Callout 15"/>
          <p:cNvSpPr/>
          <p:nvPr/>
        </p:nvSpPr>
        <p:spPr>
          <a:xfrm>
            <a:off x="2691521" y="123678"/>
            <a:ext cx="6923875" cy="1790847"/>
          </a:xfrm>
          <a:prstGeom prst="cloudCallout">
            <a:avLst>
              <a:gd name="adj1" fmla="val -73449"/>
              <a:gd name="adj2" fmla="val 5110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53535" y="4007316"/>
            <a:ext cx="1100138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50"/>
                </a:solidFill>
                <a:sym typeface="Symbol" panose="05050102010706020507" pitchFamily="18" charset="2"/>
              </a:rPr>
              <a:t></a:t>
            </a:r>
            <a:r>
              <a:rPr lang="en-US" sz="11500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3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ing1660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2" y="3271837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omemorativo_006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7" y="2012950"/>
            <a:ext cx="35814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2232" y="5123081"/>
            <a:ext cx="8001056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     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Chọn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chữ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đặt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trước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câu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trả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lời</a:t>
            </a:r>
            <a:r>
              <a:rPr lang="en-US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sz="3200" b="1" dirty="0" err="1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đúng</a:t>
            </a:r>
            <a:endParaRPr lang="vi-VN" sz="32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2519363" y="833437"/>
            <a:ext cx="7273925" cy="1073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RUNG CHUÔNG VÀNG</a:t>
            </a:r>
          </a:p>
        </p:txBody>
      </p:sp>
    </p:spTree>
    <p:extLst>
      <p:ext uri="{BB962C8B-B14F-4D97-AF65-F5344CB8AC3E}">
        <p14:creationId xmlns:p14="http://schemas.microsoft.com/office/powerpoint/2010/main" val="695510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905"/>
                            </p:stCondLst>
                            <p:childTnLst>
                              <p:par>
                                <p:cTn id="22" presetID="19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7654" grpId="0" animBg="1"/>
      <p:bldP spid="27654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ing1660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551" y="-982662"/>
            <a:ext cx="60325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ring1661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6814" y="-1143000"/>
            <a:ext cx="60325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15" descr="ALRMCL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976" y="611190"/>
            <a:ext cx="8556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/>
          <p:cNvSpPr/>
          <p:nvPr/>
        </p:nvSpPr>
        <p:spPr>
          <a:xfrm>
            <a:off x="10588625" y="85249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itchFamily="34" charset="0"/>
              </a:rPr>
              <a:t>0</a:t>
            </a:r>
            <a:endParaRPr lang="vi-VN" sz="3600" dirty="0"/>
          </a:p>
        </p:txBody>
      </p:sp>
      <p:sp>
        <p:nvSpPr>
          <p:cNvPr id="24" name="Oval 23"/>
          <p:cNvSpPr/>
          <p:nvPr/>
        </p:nvSpPr>
        <p:spPr>
          <a:xfrm>
            <a:off x="10587038" y="85249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itchFamily="34" charset="0"/>
              </a:rPr>
              <a:t>1</a:t>
            </a:r>
            <a:endParaRPr lang="vi-VN" sz="3600" dirty="0"/>
          </a:p>
        </p:txBody>
      </p:sp>
      <p:sp>
        <p:nvSpPr>
          <p:cNvPr id="25" name="Oval 24"/>
          <p:cNvSpPr/>
          <p:nvPr/>
        </p:nvSpPr>
        <p:spPr>
          <a:xfrm>
            <a:off x="10588625" y="85249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itchFamily="34" charset="0"/>
              </a:rPr>
              <a:t>2</a:t>
            </a:r>
            <a:endParaRPr lang="vi-VN" sz="3600" dirty="0"/>
          </a:p>
        </p:txBody>
      </p:sp>
      <p:sp>
        <p:nvSpPr>
          <p:cNvPr id="26" name="Oval 25"/>
          <p:cNvSpPr/>
          <p:nvPr/>
        </p:nvSpPr>
        <p:spPr>
          <a:xfrm>
            <a:off x="10601325" y="85249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itchFamily="34" charset="0"/>
              </a:rPr>
              <a:t>3</a:t>
            </a:r>
            <a:endParaRPr lang="vi-VN" sz="3600" dirty="0"/>
          </a:p>
        </p:txBody>
      </p:sp>
      <p:sp>
        <p:nvSpPr>
          <p:cNvPr id="27" name="Oval 26"/>
          <p:cNvSpPr/>
          <p:nvPr/>
        </p:nvSpPr>
        <p:spPr>
          <a:xfrm>
            <a:off x="10601325" y="85249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itchFamily="34" charset="0"/>
              </a:rPr>
              <a:t>4</a:t>
            </a:r>
            <a:endParaRPr lang="vi-VN" sz="3600" dirty="0"/>
          </a:p>
        </p:txBody>
      </p:sp>
      <p:sp>
        <p:nvSpPr>
          <p:cNvPr id="28" name="Oval 27"/>
          <p:cNvSpPr/>
          <p:nvPr/>
        </p:nvSpPr>
        <p:spPr>
          <a:xfrm>
            <a:off x="10598150" y="85249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itchFamily="34" charset="0"/>
              </a:rPr>
              <a:t>5</a:t>
            </a:r>
            <a:endParaRPr lang="vi-VN" sz="3600" dirty="0"/>
          </a:p>
        </p:txBody>
      </p:sp>
      <p:sp>
        <p:nvSpPr>
          <p:cNvPr id="29" name="Oval 28"/>
          <p:cNvSpPr/>
          <p:nvPr/>
        </p:nvSpPr>
        <p:spPr>
          <a:xfrm>
            <a:off x="10599738" y="85249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itchFamily="34" charset="0"/>
              </a:rPr>
              <a:t>6</a:t>
            </a:r>
            <a:endParaRPr lang="vi-VN" sz="3600" dirty="0"/>
          </a:p>
        </p:txBody>
      </p:sp>
      <p:sp>
        <p:nvSpPr>
          <p:cNvPr id="30" name="Oval 29"/>
          <p:cNvSpPr/>
          <p:nvPr/>
        </p:nvSpPr>
        <p:spPr>
          <a:xfrm>
            <a:off x="10601325" y="866777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itchFamily="34" charset="0"/>
              </a:rPr>
              <a:t>7</a:t>
            </a:r>
            <a:endParaRPr lang="vi-VN" sz="3600" dirty="0"/>
          </a:p>
        </p:txBody>
      </p:sp>
      <p:sp>
        <p:nvSpPr>
          <p:cNvPr id="31" name="Oval 30"/>
          <p:cNvSpPr/>
          <p:nvPr/>
        </p:nvSpPr>
        <p:spPr>
          <a:xfrm>
            <a:off x="10599738" y="85249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itchFamily="34" charset="0"/>
              </a:rPr>
              <a:t>8</a:t>
            </a:r>
            <a:endParaRPr lang="vi-VN" sz="3600" dirty="0"/>
          </a:p>
        </p:txBody>
      </p:sp>
      <p:sp>
        <p:nvSpPr>
          <p:cNvPr id="32" name="Oval 31"/>
          <p:cNvSpPr/>
          <p:nvPr/>
        </p:nvSpPr>
        <p:spPr>
          <a:xfrm>
            <a:off x="10610850" y="857252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itchFamily="34" charset="0"/>
              </a:rPr>
              <a:t>9</a:t>
            </a:r>
            <a:endParaRPr lang="vi-VN" sz="3600" dirty="0"/>
          </a:p>
        </p:txBody>
      </p:sp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1534319" y="2086738"/>
            <a:ext cx="9624219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1/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nghèo</a:t>
            </a: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Ba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…………………</a:t>
            </a:r>
            <a:endParaRPr lang="vi-VN" altLang="vi-VN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47" name="Picture 36" descr="Bellcol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35084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09" name="Rectangle 37"/>
          <p:cNvSpPr>
            <a:spLocks noChangeArrowheads="1"/>
          </p:cNvSpPr>
          <p:nvPr/>
        </p:nvSpPr>
        <p:spPr bwMode="auto">
          <a:xfrm>
            <a:off x="1695450" y="3843338"/>
            <a:ext cx="3505200" cy="42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  A. ước mơ nho nhỏ.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altLang="vi-VN" sz="28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altLang="vi-VN" sz="2800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  C. ước mơ kì quặc.</a:t>
            </a:r>
          </a:p>
        </p:txBody>
      </p:sp>
      <p:sp>
        <p:nvSpPr>
          <p:cNvPr id="22550" name="Text Box 40"/>
          <p:cNvSpPr txBox="1">
            <a:spLocks noChangeArrowheads="1"/>
          </p:cNvSpPr>
          <p:nvPr/>
        </p:nvSpPr>
        <p:spPr bwMode="auto">
          <a:xfrm>
            <a:off x="1847851" y="1180106"/>
            <a:ext cx="77612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Hãy chọn chữ đặt trước câu trả lời đúng nhất</a:t>
            </a:r>
            <a:endParaRPr lang="vi-VN" altLang="vi-VN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713" name="Rectangle 41"/>
          <p:cNvSpPr>
            <a:spLocks noChangeArrowheads="1"/>
          </p:cNvSpPr>
          <p:nvPr/>
        </p:nvSpPr>
        <p:spPr bwMode="auto">
          <a:xfrm>
            <a:off x="1882263" y="4620016"/>
            <a:ext cx="2888932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None/>
              <a:defRPr/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Rectangle 41"/>
          <p:cNvSpPr>
            <a:spLocks noChangeArrowheads="1"/>
          </p:cNvSpPr>
          <p:nvPr/>
        </p:nvSpPr>
        <p:spPr bwMode="auto">
          <a:xfrm>
            <a:off x="1860140" y="4620014"/>
            <a:ext cx="2888932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None/>
              <a:defRPr/>
            </a:pP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vi-VN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alt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vi-V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677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6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87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670109"/>
              </p:ext>
            </p:extLst>
          </p:nvPr>
        </p:nvGraphicFramePr>
        <p:xfrm>
          <a:off x="4125912" y="1525588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435285" imgH="677109" progId="Equation.DSMT4">
                  <p:embed/>
                </p:oleObj>
              </mc:Choice>
              <mc:Fallback>
                <p:oleObj name="Equation" r:id="rId5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5912" y="1525588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707" name="Text Box 43"/>
          <p:cNvSpPr txBox="1">
            <a:spLocks noChangeArrowheads="1"/>
          </p:cNvSpPr>
          <p:nvPr/>
        </p:nvSpPr>
        <p:spPr bwMode="auto">
          <a:xfrm>
            <a:off x="2867026" y="790577"/>
            <a:ext cx="7786687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vi-V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vi-V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vi-V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altLang="vi-V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vi-VN" altLang="vi-VN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3709" name="Group 45"/>
          <p:cNvGrpSpPr>
            <a:grpSpLocks/>
          </p:cNvGrpSpPr>
          <p:nvPr/>
        </p:nvGrpSpPr>
        <p:grpSpPr bwMode="auto">
          <a:xfrm>
            <a:off x="1689102" y="639765"/>
            <a:ext cx="1068388" cy="912813"/>
            <a:chOff x="2448" y="96"/>
            <a:chExt cx="673" cy="575"/>
          </a:xfrm>
        </p:grpSpPr>
        <p:grpSp>
          <p:nvGrpSpPr>
            <p:cNvPr id="23591" name="Group 46"/>
            <p:cNvGrpSpPr>
              <a:grpSpLocks/>
            </p:cNvGrpSpPr>
            <p:nvPr/>
          </p:nvGrpSpPr>
          <p:grpSpPr bwMode="auto">
            <a:xfrm>
              <a:off x="2448" y="96"/>
              <a:ext cx="673" cy="575"/>
              <a:chOff x="884" y="2628"/>
              <a:chExt cx="806" cy="653"/>
            </a:xfrm>
          </p:grpSpPr>
          <p:sp>
            <p:nvSpPr>
              <p:cNvPr id="23593" name="Oval 47"/>
              <p:cNvSpPr>
                <a:spLocks noChangeArrowheads="1"/>
              </p:cNvSpPr>
              <p:nvPr/>
            </p:nvSpPr>
            <p:spPr bwMode="gray">
              <a:xfrm>
                <a:off x="884" y="2768"/>
                <a:ext cx="196" cy="37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 altLang="vi-VN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594" name="Oval 48"/>
              <p:cNvSpPr>
                <a:spLocks noChangeArrowheads="1"/>
              </p:cNvSpPr>
              <p:nvPr/>
            </p:nvSpPr>
            <p:spPr bwMode="gray">
              <a:xfrm>
                <a:off x="884" y="2768"/>
                <a:ext cx="196" cy="372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1" hangingPunct="1"/>
                <a:endParaRPr lang="vi-VN" altLang="vi-VN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595" name="Oval 49"/>
              <p:cNvSpPr>
                <a:spLocks noChangeArrowheads="1"/>
              </p:cNvSpPr>
              <p:nvPr/>
            </p:nvSpPr>
            <p:spPr bwMode="gray">
              <a:xfrm>
                <a:off x="940" y="2768"/>
                <a:ext cx="750" cy="372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 altLang="vi-VN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596" name="Oval 50"/>
              <p:cNvSpPr>
                <a:spLocks noChangeArrowheads="1"/>
              </p:cNvSpPr>
              <p:nvPr/>
            </p:nvSpPr>
            <p:spPr bwMode="gray">
              <a:xfrm>
                <a:off x="941" y="2768"/>
                <a:ext cx="749" cy="372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 altLang="vi-VN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597" name="Oval 51"/>
              <p:cNvSpPr>
                <a:spLocks noChangeArrowheads="1"/>
              </p:cNvSpPr>
              <p:nvPr/>
            </p:nvSpPr>
            <p:spPr bwMode="gray">
              <a:xfrm>
                <a:off x="981" y="2768"/>
                <a:ext cx="674" cy="372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eaLnBrk="1" hangingPunct="1"/>
                <a:endParaRPr lang="vi-VN" altLang="vi-VN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598" name="Oval 52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/>
                <a:endParaRPr lang="vi-VN" altLang="vi-VN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599" name="Oval 53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/>
                <a:endParaRPr lang="vi-VN" altLang="vi-VN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600" name="Oval 54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eaLnBrk="1" hangingPunct="1"/>
                <a:endParaRPr lang="vi-VN" altLang="vi-VN">
                  <a:latin typeface="Arial" charset="0"/>
                  <a:cs typeface="Arial" charset="0"/>
                </a:endParaRPr>
              </a:p>
            </p:txBody>
          </p:sp>
          <p:sp>
            <p:nvSpPr>
              <p:cNvPr id="23601" name="Oval 55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vi-VN" altLang="vi-VN" sz="1600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3592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2714" y="227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vi-VN" sz="3600" kern="10" dirty="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99FF33"/>
                  </a:solidFill>
                  <a:latin typeface="Times New Roman"/>
                  <a:cs typeface="Times New Roman"/>
                </a:rPr>
                <a:t>2</a:t>
              </a:r>
            </a:p>
          </p:txBody>
        </p:sp>
      </p:grpSp>
      <p:sp>
        <p:nvSpPr>
          <p:cNvPr id="113733" name="Oval 69"/>
          <p:cNvSpPr>
            <a:spLocks noChangeArrowheads="1"/>
          </p:cNvSpPr>
          <p:nvPr/>
        </p:nvSpPr>
        <p:spPr bwMode="auto">
          <a:xfrm>
            <a:off x="1771651" y="1833564"/>
            <a:ext cx="71437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2800" b="1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13734" name="Oval 70"/>
          <p:cNvSpPr>
            <a:spLocks noChangeArrowheads="1"/>
          </p:cNvSpPr>
          <p:nvPr/>
        </p:nvSpPr>
        <p:spPr bwMode="auto">
          <a:xfrm>
            <a:off x="1760538" y="3706814"/>
            <a:ext cx="71437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2800" b="1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113735" name="Oval 71"/>
          <p:cNvSpPr>
            <a:spLocks noChangeArrowheads="1"/>
          </p:cNvSpPr>
          <p:nvPr/>
        </p:nvSpPr>
        <p:spPr bwMode="auto">
          <a:xfrm>
            <a:off x="1771651" y="2770189"/>
            <a:ext cx="714375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2800" b="1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113736" name="Rectangle 72"/>
          <p:cNvSpPr>
            <a:spLocks noChangeArrowheads="1"/>
          </p:cNvSpPr>
          <p:nvPr/>
        </p:nvSpPr>
        <p:spPr bwMode="auto">
          <a:xfrm>
            <a:off x="2636837" y="1906588"/>
            <a:ext cx="6122988" cy="647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mơ tưởng , ước vọng, ước lượng.</a:t>
            </a:r>
          </a:p>
        </p:txBody>
      </p:sp>
      <p:sp>
        <p:nvSpPr>
          <p:cNvPr id="113737" name="Rectangle 73"/>
          <p:cNvSpPr>
            <a:spLocks noChangeArrowheads="1"/>
          </p:cNvSpPr>
          <p:nvPr/>
        </p:nvSpPr>
        <p:spPr bwMode="auto">
          <a:xfrm>
            <a:off x="2636837" y="2770188"/>
            <a:ext cx="6122988" cy="647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mơ mộng, mơ màng, ước muốn. </a:t>
            </a:r>
          </a:p>
        </p:txBody>
      </p:sp>
      <p:sp>
        <p:nvSpPr>
          <p:cNvPr id="113738" name="Rectangle 74"/>
          <p:cNvSpPr>
            <a:spLocks noChangeArrowheads="1"/>
          </p:cNvSpPr>
          <p:nvPr/>
        </p:nvSpPr>
        <p:spPr bwMode="auto">
          <a:xfrm>
            <a:off x="2636838" y="3778251"/>
            <a:ext cx="6137275" cy="6477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mơ ước, ước ao,  ước mong.</a:t>
            </a:r>
          </a:p>
        </p:txBody>
      </p:sp>
      <p:sp>
        <p:nvSpPr>
          <p:cNvPr id="113739" name="Oval 75"/>
          <p:cNvSpPr>
            <a:spLocks noChangeArrowheads="1"/>
          </p:cNvSpPr>
          <p:nvPr/>
        </p:nvSpPr>
        <p:spPr bwMode="auto">
          <a:xfrm>
            <a:off x="1760538" y="3706814"/>
            <a:ext cx="714375" cy="7207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2800" b="1">
                <a:latin typeface="Arial" charset="0"/>
                <a:cs typeface="Arial" charset="0"/>
              </a:rPr>
              <a:t>C</a:t>
            </a:r>
          </a:p>
        </p:txBody>
      </p:sp>
      <p:sp>
        <p:nvSpPr>
          <p:cNvPr id="23564" name="Oval 2"/>
          <p:cNvSpPr>
            <a:spLocks noChangeArrowheads="1"/>
          </p:cNvSpPr>
          <p:nvPr/>
        </p:nvSpPr>
        <p:spPr bwMode="auto">
          <a:xfrm rot="-933412">
            <a:off x="8807450" y="4129089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  <p:sp>
        <p:nvSpPr>
          <p:cNvPr id="23565" name="Oval 3"/>
          <p:cNvSpPr>
            <a:spLocks noChangeArrowheads="1"/>
          </p:cNvSpPr>
          <p:nvPr/>
        </p:nvSpPr>
        <p:spPr bwMode="auto">
          <a:xfrm>
            <a:off x="8759825" y="6265864"/>
            <a:ext cx="1676400" cy="176213"/>
          </a:xfrm>
          <a:prstGeom prst="ellipse">
            <a:avLst/>
          </a:prstGeom>
          <a:gradFill rotWithShape="1">
            <a:gsLst>
              <a:gs pos="0">
                <a:srgbClr val="008000"/>
              </a:gs>
              <a:gs pos="50000">
                <a:srgbClr val="000000"/>
              </a:gs>
              <a:gs pos="100000">
                <a:srgbClr val="008000"/>
              </a:gs>
            </a:gsLst>
            <a:lin ang="5400000" scaled="1"/>
          </a:gra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  <p:sp>
        <p:nvSpPr>
          <p:cNvPr id="23566" name="Oval 4"/>
          <p:cNvSpPr>
            <a:spLocks noChangeArrowheads="1"/>
          </p:cNvSpPr>
          <p:nvPr/>
        </p:nvSpPr>
        <p:spPr bwMode="auto">
          <a:xfrm rot="546664">
            <a:off x="9909175" y="4129089"/>
            <a:ext cx="431800" cy="352425"/>
          </a:xfrm>
          <a:prstGeom prst="ellipse">
            <a:avLst/>
          </a:prstGeom>
          <a:gradFill rotWithShape="1">
            <a:gsLst>
              <a:gs pos="0">
                <a:srgbClr val="007400"/>
              </a:gs>
              <a:gs pos="50000">
                <a:srgbClr val="009900"/>
              </a:gs>
              <a:gs pos="100000">
                <a:srgbClr val="007400"/>
              </a:gs>
            </a:gsLst>
            <a:lin ang="0" scaled="1"/>
          </a:gradFill>
          <a:ln w="9525">
            <a:solidFill>
              <a:srgbClr val="00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  <p:sp>
        <p:nvSpPr>
          <p:cNvPr id="23567" name="Oval 5"/>
          <p:cNvSpPr>
            <a:spLocks noChangeArrowheads="1"/>
          </p:cNvSpPr>
          <p:nvPr/>
        </p:nvSpPr>
        <p:spPr bwMode="gray">
          <a:xfrm>
            <a:off x="8520112" y="5033845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50000">
                <a:srgbClr val="00CC6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  <p:sp>
        <p:nvSpPr>
          <p:cNvPr id="23568" name="Oval 6"/>
          <p:cNvSpPr>
            <a:spLocks noChangeArrowheads="1"/>
          </p:cNvSpPr>
          <p:nvPr/>
        </p:nvSpPr>
        <p:spPr bwMode="gray">
          <a:xfrm>
            <a:off x="8658226" y="5051307"/>
            <a:ext cx="1857375" cy="519351"/>
          </a:xfrm>
          <a:prstGeom prst="ellipse">
            <a:avLst/>
          </a:prstGeom>
          <a:gradFill rotWithShape="1">
            <a:gsLst>
              <a:gs pos="0">
                <a:srgbClr val="006E37"/>
              </a:gs>
              <a:gs pos="50000">
                <a:srgbClr val="00CC66"/>
              </a:gs>
              <a:gs pos="100000">
                <a:srgbClr val="006E37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  <p:sp>
        <p:nvSpPr>
          <p:cNvPr id="23569" name="Oval 7"/>
          <p:cNvSpPr>
            <a:spLocks noChangeArrowheads="1"/>
          </p:cNvSpPr>
          <p:nvPr/>
        </p:nvSpPr>
        <p:spPr bwMode="gray">
          <a:xfrm>
            <a:off x="8799512" y="5243395"/>
            <a:ext cx="1854200" cy="519351"/>
          </a:xfrm>
          <a:prstGeom prst="ellipse">
            <a:avLst/>
          </a:prstGeom>
          <a:gradFill rotWithShape="1">
            <a:gsLst>
              <a:gs pos="0">
                <a:srgbClr val="008241"/>
              </a:gs>
              <a:gs pos="100000">
                <a:srgbClr val="00CC66">
                  <a:alpha val="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  <p:sp>
        <p:nvSpPr>
          <p:cNvPr id="23570" name="Oval 8"/>
          <p:cNvSpPr>
            <a:spLocks noChangeArrowheads="1"/>
          </p:cNvSpPr>
          <p:nvPr/>
        </p:nvSpPr>
        <p:spPr bwMode="gray">
          <a:xfrm>
            <a:off x="8759825" y="5033845"/>
            <a:ext cx="1668462" cy="519351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  <p:sp>
        <p:nvSpPr>
          <p:cNvPr id="23571" name="Oval 9"/>
          <p:cNvSpPr>
            <a:spLocks noChangeArrowheads="1"/>
          </p:cNvSpPr>
          <p:nvPr/>
        </p:nvSpPr>
        <p:spPr bwMode="gray">
          <a:xfrm>
            <a:off x="8786813" y="4502151"/>
            <a:ext cx="1617663" cy="1585912"/>
          </a:xfrm>
          <a:prstGeom prst="ellipse">
            <a:avLst/>
          </a:prstGeom>
          <a:gradFill rotWithShape="1">
            <a:gsLst>
              <a:gs pos="0">
                <a:srgbClr val="595959"/>
              </a:gs>
              <a:gs pos="100000">
                <a:srgbClr val="C0C0C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  <p:sp>
        <p:nvSpPr>
          <p:cNvPr id="23572" name="Oval 10"/>
          <p:cNvSpPr>
            <a:spLocks noChangeArrowheads="1"/>
          </p:cNvSpPr>
          <p:nvPr/>
        </p:nvSpPr>
        <p:spPr bwMode="gray">
          <a:xfrm>
            <a:off x="8807451" y="4510089"/>
            <a:ext cx="1576387" cy="1546225"/>
          </a:xfrm>
          <a:prstGeom prst="ellipse">
            <a:avLst/>
          </a:prstGeom>
          <a:gradFill rotWithShape="1">
            <a:gsLst>
              <a:gs pos="0">
                <a:srgbClr val="C0C0C0">
                  <a:alpha val="0"/>
                </a:srgbClr>
              </a:gs>
              <a:gs pos="100000">
                <a:srgbClr val="E9E9E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  <p:sp>
        <p:nvSpPr>
          <p:cNvPr id="23573" name="Oval 11"/>
          <p:cNvSpPr>
            <a:spLocks noChangeArrowheads="1"/>
          </p:cNvSpPr>
          <p:nvPr/>
        </p:nvSpPr>
        <p:spPr bwMode="gray">
          <a:xfrm>
            <a:off x="8824912" y="4525964"/>
            <a:ext cx="1500188" cy="1444625"/>
          </a:xfrm>
          <a:prstGeom prst="ellipse">
            <a:avLst/>
          </a:prstGeom>
          <a:gradFill rotWithShape="1">
            <a:gsLst>
              <a:gs pos="0">
                <a:srgbClr val="989898"/>
              </a:gs>
              <a:gs pos="100000">
                <a:srgbClr val="C0C0C0"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  <p:sp>
        <p:nvSpPr>
          <p:cNvPr id="23574" name="Oval 12"/>
          <p:cNvSpPr>
            <a:spLocks noChangeArrowheads="1"/>
          </p:cNvSpPr>
          <p:nvPr/>
        </p:nvSpPr>
        <p:spPr bwMode="gray">
          <a:xfrm>
            <a:off x="8910637" y="4567239"/>
            <a:ext cx="1335088" cy="1173163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0C0C0">
                  <a:alpha val="37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eaLnBrk="1" hangingPunct="1"/>
            <a:endParaRPr lang="vi-VN" altLang="vi-VN">
              <a:latin typeface="Arial" charset="0"/>
              <a:cs typeface="Arial" charset="0"/>
            </a:endParaRPr>
          </a:p>
        </p:txBody>
      </p:sp>
      <p:sp>
        <p:nvSpPr>
          <p:cNvPr id="65" name="Oval 13"/>
          <p:cNvSpPr>
            <a:spLocks noChangeArrowheads="1"/>
          </p:cNvSpPr>
          <p:nvPr/>
        </p:nvSpPr>
        <p:spPr bwMode="auto">
          <a:xfrm>
            <a:off x="8802687" y="4462465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vi-VN" altLang="vi-VN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</a:t>
            </a:r>
          </a:p>
          <a:p>
            <a:pPr eaLnBrk="1" hangingPunct="1"/>
            <a:r>
              <a:rPr lang="vi-VN" altLang="vi-VN" sz="4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altLang="vi-VN" sz="48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Oval 14"/>
          <p:cNvSpPr>
            <a:spLocks noChangeArrowheads="1"/>
          </p:cNvSpPr>
          <p:nvPr/>
        </p:nvSpPr>
        <p:spPr bwMode="auto">
          <a:xfrm>
            <a:off x="8782636" y="4462464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7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7" name="Oval 15"/>
          <p:cNvSpPr>
            <a:spLocks noChangeArrowheads="1"/>
          </p:cNvSpPr>
          <p:nvPr/>
        </p:nvSpPr>
        <p:spPr bwMode="auto">
          <a:xfrm>
            <a:off x="8787031" y="4445001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7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8" name="Oval 17"/>
          <p:cNvSpPr>
            <a:spLocks noChangeArrowheads="1"/>
          </p:cNvSpPr>
          <p:nvPr/>
        </p:nvSpPr>
        <p:spPr bwMode="auto">
          <a:xfrm>
            <a:off x="8783424" y="4452940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vi-VN" altLang="vi-VN" sz="7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vi-VN" sz="72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Oval 18"/>
          <p:cNvSpPr>
            <a:spLocks noChangeArrowheads="1"/>
          </p:cNvSpPr>
          <p:nvPr/>
        </p:nvSpPr>
        <p:spPr bwMode="auto">
          <a:xfrm>
            <a:off x="8775303" y="4452940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vi-VN" altLang="vi-VN" sz="7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vi-VN" sz="72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Oval 19"/>
          <p:cNvSpPr>
            <a:spLocks noChangeArrowheads="1"/>
          </p:cNvSpPr>
          <p:nvPr/>
        </p:nvSpPr>
        <p:spPr bwMode="auto">
          <a:xfrm>
            <a:off x="8792138" y="4429129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vi-VN" altLang="vi-VN" sz="7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altLang="vi-VN" sz="72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Oval 20"/>
          <p:cNvSpPr>
            <a:spLocks noChangeArrowheads="1"/>
          </p:cNvSpPr>
          <p:nvPr/>
        </p:nvSpPr>
        <p:spPr bwMode="auto">
          <a:xfrm>
            <a:off x="8787031" y="4409435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vi-VN" altLang="vi-VN" sz="7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vi-VN" sz="72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Oval 21"/>
          <p:cNvSpPr>
            <a:spLocks noChangeArrowheads="1"/>
          </p:cNvSpPr>
          <p:nvPr/>
        </p:nvSpPr>
        <p:spPr bwMode="auto">
          <a:xfrm>
            <a:off x="8774113" y="4427537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vi-VN" altLang="vi-VN" sz="7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vi-VN" sz="72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val 22"/>
          <p:cNvSpPr>
            <a:spLocks noChangeArrowheads="1"/>
          </p:cNvSpPr>
          <p:nvPr/>
        </p:nvSpPr>
        <p:spPr bwMode="auto">
          <a:xfrm>
            <a:off x="8786813" y="4445000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vi-VN" altLang="vi-VN" sz="7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vi-VN" sz="72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Oval 23"/>
          <p:cNvSpPr>
            <a:spLocks noChangeArrowheads="1"/>
          </p:cNvSpPr>
          <p:nvPr/>
        </p:nvSpPr>
        <p:spPr bwMode="auto">
          <a:xfrm>
            <a:off x="8787211" y="4409435"/>
            <a:ext cx="1628775" cy="1611312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vi-VN" altLang="vi-VN" sz="7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altLang="vi-VN" sz="72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Oval 40"/>
          <p:cNvSpPr>
            <a:spLocks noChangeArrowheads="1"/>
          </p:cNvSpPr>
          <p:nvPr/>
        </p:nvSpPr>
        <p:spPr bwMode="auto">
          <a:xfrm>
            <a:off x="8800702" y="4407843"/>
            <a:ext cx="1628775" cy="1611313"/>
          </a:xfrm>
          <a:prstGeom prst="ellipse">
            <a:avLst/>
          </a:prstGeom>
          <a:solidFill>
            <a:schemeClr val="bg1">
              <a:alpha val="81175"/>
            </a:schemeClr>
          </a:solidFill>
          <a:ln w="76200">
            <a:solidFill>
              <a:srgbClr val="C0C0C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vi-VN" sz="7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vi-VN" sz="7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altLang="vi-VN" sz="720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83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6000"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8" grpId="0" animBg="1"/>
      <p:bldP spid="70" grpId="0" animBg="1"/>
      <p:bldP spid="71" grpId="0" animBg="1"/>
      <p:bldP spid="73" grpId="0" animBg="1"/>
      <p:bldP spid="7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ing1691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301" y="-482600"/>
            <a:ext cx="60325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ring1692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4" y="-642938"/>
            <a:ext cx="60325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115" descr="ALRMCLO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26" y="622300"/>
            <a:ext cx="85566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Oval 22"/>
          <p:cNvSpPr/>
          <p:nvPr/>
        </p:nvSpPr>
        <p:spPr>
          <a:xfrm>
            <a:off x="10582275" y="86360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itchFamily="34" charset="0"/>
              </a:rPr>
              <a:t>0</a:t>
            </a:r>
            <a:endParaRPr lang="vi-VN" sz="3600" dirty="0"/>
          </a:p>
        </p:txBody>
      </p:sp>
      <p:sp>
        <p:nvSpPr>
          <p:cNvPr id="24" name="Oval 23"/>
          <p:cNvSpPr/>
          <p:nvPr/>
        </p:nvSpPr>
        <p:spPr>
          <a:xfrm>
            <a:off x="10580688" y="86360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itchFamily="34" charset="0"/>
              </a:rPr>
              <a:t>1</a:t>
            </a:r>
            <a:endParaRPr lang="vi-VN" sz="3600" dirty="0"/>
          </a:p>
        </p:txBody>
      </p:sp>
      <p:sp>
        <p:nvSpPr>
          <p:cNvPr id="25" name="Oval 24"/>
          <p:cNvSpPr/>
          <p:nvPr/>
        </p:nvSpPr>
        <p:spPr>
          <a:xfrm>
            <a:off x="10582275" y="86360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itchFamily="34" charset="0"/>
              </a:rPr>
              <a:t>2</a:t>
            </a:r>
            <a:endParaRPr lang="vi-VN" sz="3600" dirty="0"/>
          </a:p>
        </p:txBody>
      </p:sp>
      <p:sp>
        <p:nvSpPr>
          <p:cNvPr id="26" name="Oval 25"/>
          <p:cNvSpPr/>
          <p:nvPr/>
        </p:nvSpPr>
        <p:spPr>
          <a:xfrm>
            <a:off x="10594975" y="86360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itchFamily="34" charset="0"/>
              </a:rPr>
              <a:t>3</a:t>
            </a:r>
            <a:endParaRPr lang="vi-VN" sz="3600" dirty="0"/>
          </a:p>
        </p:txBody>
      </p:sp>
      <p:sp>
        <p:nvSpPr>
          <p:cNvPr id="27" name="Oval 26"/>
          <p:cNvSpPr/>
          <p:nvPr/>
        </p:nvSpPr>
        <p:spPr>
          <a:xfrm>
            <a:off x="10594975" y="86360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itchFamily="34" charset="0"/>
              </a:rPr>
              <a:t>4</a:t>
            </a:r>
            <a:endParaRPr lang="vi-VN" sz="3600" dirty="0"/>
          </a:p>
        </p:txBody>
      </p:sp>
      <p:sp>
        <p:nvSpPr>
          <p:cNvPr id="28" name="Oval 27"/>
          <p:cNvSpPr/>
          <p:nvPr/>
        </p:nvSpPr>
        <p:spPr>
          <a:xfrm>
            <a:off x="10591800" y="86360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itchFamily="34" charset="0"/>
              </a:rPr>
              <a:t>5</a:t>
            </a:r>
            <a:endParaRPr lang="vi-VN" sz="3600" dirty="0"/>
          </a:p>
        </p:txBody>
      </p:sp>
      <p:sp>
        <p:nvSpPr>
          <p:cNvPr id="29" name="Oval 28"/>
          <p:cNvSpPr/>
          <p:nvPr/>
        </p:nvSpPr>
        <p:spPr>
          <a:xfrm>
            <a:off x="10593388" y="86360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itchFamily="34" charset="0"/>
              </a:rPr>
              <a:t>6</a:t>
            </a:r>
            <a:endParaRPr lang="vi-VN" sz="3600" dirty="0"/>
          </a:p>
        </p:txBody>
      </p:sp>
      <p:sp>
        <p:nvSpPr>
          <p:cNvPr id="30" name="Oval 29"/>
          <p:cNvSpPr/>
          <p:nvPr/>
        </p:nvSpPr>
        <p:spPr>
          <a:xfrm>
            <a:off x="10594975" y="877887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itchFamily="34" charset="0"/>
              </a:rPr>
              <a:t>7</a:t>
            </a:r>
            <a:endParaRPr lang="vi-VN" sz="3600" dirty="0"/>
          </a:p>
        </p:txBody>
      </p:sp>
      <p:sp>
        <p:nvSpPr>
          <p:cNvPr id="31" name="Oval 30"/>
          <p:cNvSpPr/>
          <p:nvPr/>
        </p:nvSpPr>
        <p:spPr>
          <a:xfrm>
            <a:off x="10593388" y="863600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itchFamily="34" charset="0"/>
              </a:rPr>
              <a:t>8</a:t>
            </a:r>
            <a:endParaRPr lang="vi-VN" sz="3600" dirty="0"/>
          </a:p>
        </p:txBody>
      </p:sp>
      <p:sp>
        <p:nvSpPr>
          <p:cNvPr id="32" name="Oval 31"/>
          <p:cNvSpPr/>
          <p:nvPr/>
        </p:nvSpPr>
        <p:spPr>
          <a:xfrm>
            <a:off x="10604500" y="868362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itchFamily="34" charset="0"/>
              </a:rPr>
              <a:t>9</a:t>
            </a:r>
            <a:endParaRPr lang="vi-VN" sz="3600" dirty="0"/>
          </a:p>
        </p:txBody>
      </p:sp>
      <p:sp>
        <p:nvSpPr>
          <p:cNvPr id="33" name="Oval 32"/>
          <p:cNvSpPr/>
          <p:nvPr/>
        </p:nvSpPr>
        <p:spPr>
          <a:xfrm>
            <a:off x="10604500" y="868362"/>
            <a:ext cx="571500" cy="571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Arial Rounded MT Bold" pitchFamily="34" charset="0"/>
              </a:rPr>
              <a:t>0</a:t>
            </a:r>
            <a:endParaRPr lang="vi-VN" sz="3600" dirty="0"/>
          </a:p>
        </p:txBody>
      </p:sp>
      <p:pic>
        <p:nvPicPr>
          <p:cNvPr id="24594" name="Picture 19" descr="Bellcol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97" y="36195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1358107" y="1992529"/>
            <a:ext cx="953135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3/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Biếng</a:t>
            </a:r>
            <a:r>
              <a:rPr lang="en-US" altLang="vi-VN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vi-VN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altLang="vi-VN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altLang="vi-VN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vi-VN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altLang="vi-VN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altLang="vi-VN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altLang="vi-VN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altLang="vi-VN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Đô-rê</a:t>
            </a:r>
            <a:r>
              <a:rPr lang="en-US" altLang="vi-VN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altLang="vi-VN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vi-VN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altLang="vi-VN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vi-VN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vi-VN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vi-VN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altLang="vi-VN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vi-VN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vi-VN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altLang="vi-VN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vi-VN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vi-VN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altLang="vi-VN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vi-VN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vi-VN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altLang="vi-VN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……..............</a:t>
            </a:r>
            <a:endParaRPr lang="vi-VN" altLang="vi-VN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98" name="Text Box 26"/>
          <p:cNvSpPr txBox="1">
            <a:spLocks noChangeArrowheads="1"/>
          </p:cNvSpPr>
          <p:nvPr/>
        </p:nvSpPr>
        <p:spPr bwMode="auto">
          <a:xfrm>
            <a:off x="2144487" y="1311930"/>
            <a:ext cx="77612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Hãy chọn chữ đặt trước câu trả lời đúng nhất</a:t>
            </a:r>
            <a:endParaRPr lang="vi-VN" altLang="vi-VN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7"/>
          <p:cNvSpPr>
            <a:spLocks noChangeArrowheads="1"/>
          </p:cNvSpPr>
          <p:nvPr/>
        </p:nvSpPr>
        <p:spPr bwMode="auto">
          <a:xfrm>
            <a:off x="3971925" y="3523095"/>
            <a:ext cx="3505200" cy="42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 A.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en-US" altLang="vi-VN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altLang="vi-VN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altLang="vi-VN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vi-VN" altLang="vi-VN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latin typeface="Times New Roman" pitchFamily="18" charset="0"/>
                <a:cs typeface="Times New Roman" pitchFamily="18" charset="0"/>
              </a:rPr>
              <a:t>quặc</a:t>
            </a:r>
            <a:endParaRPr lang="en-US" alt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41"/>
          <p:cNvSpPr>
            <a:spLocks noChangeArrowheads="1"/>
          </p:cNvSpPr>
          <p:nvPr/>
        </p:nvSpPr>
        <p:spPr bwMode="auto">
          <a:xfrm>
            <a:off x="4124325" y="4278298"/>
            <a:ext cx="3409908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None/>
              <a:defRPr/>
            </a:pP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viển</a:t>
            </a:r>
            <a:r>
              <a:rPr lang="en-US" altLang="vi-V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vông</a:t>
            </a:r>
            <a:endParaRPr lang="en-US" alt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41"/>
          <p:cNvSpPr>
            <a:spLocks noChangeArrowheads="1"/>
          </p:cNvSpPr>
          <p:nvPr/>
        </p:nvSpPr>
        <p:spPr bwMode="auto">
          <a:xfrm>
            <a:off x="4124325" y="4278297"/>
            <a:ext cx="3409908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Tx/>
              <a:buSzTx/>
              <a:buFontTx/>
              <a:buNone/>
              <a:defRPr/>
            </a:pP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vi-VN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ước mơ viển vông</a:t>
            </a:r>
            <a:r>
              <a:rPr lang="en-US" alt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4428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8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4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95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3" grpId="0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uble Wave 5"/>
          <p:cNvSpPr/>
          <p:nvPr/>
        </p:nvSpPr>
        <p:spPr>
          <a:xfrm>
            <a:off x="1376815" y="1219513"/>
            <a:ext cx="9739086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thêm các từ ngữ và câu thành ngữ thuộc chủ điểm Ước mơ.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từ</a:t>
            </a:r>
            <a:endParaRPr lang="en-US" dirty="0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65" descr="F9849DCFA90C473196ECD16214E770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3700" y="457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66" descr="F9849DCFA90C473196ECD16214E770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699750" y="457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67" descr="F9849DCFA90C473196ECD16214E770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9" y="52578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8" descr="F9849DCFA90C473196ECD16214E7700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2" y="5419725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9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6852" y="1143000"/>
            <a:ext cx="5778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79" descr="0830js5b15daddi012pz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73" y="1152525"/>
            <a:ext cx="5778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WordArt 12"/>
          <p:cNvSpPr>
            <a:spLocks noChangeArrowheads="1" noChangeShapeType="1" noTextEdit="1"/>
          </p:cNvSpPr>
          <p:nvPr/>
        </p:nvSpPr>
        <p:spPr bwMode="auto">
          <a:xfrm>
            <a:off x="1905000" y="3886200"/>
            <a:ext cx="8153400" cy="552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“Ai nhanh, ai đúng”</a:t>
            </a:r>
          </a:p>
        </p:txBody>
      </p:sp>
      <p:pic>
        <p:nvPicPr>
          <p:cNvPr id="18" name="Picture 17" descr="Troch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8305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1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33376" y="1366839"/>
            <a:ext cx="8505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/>
            <a:r>
              <a:rPr lang="en-US" sz="28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323975" y="2205039"/>
            <a:ext cx="533400" cy="523875"/>
          </a:xfrm>
          <a:prstGeom prst="rect">
            <a:avLst/>
          </a:prstGeom>
          <a:gradFill rotWithShape="1">
            <a:gsLst>
              <a:gs pos="0">
                <a:srgbClr val="FFC5FF"/>
              </a:gs>
              <a:gs pos="100000">
                <a:srgbClr val="B7FFB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.VnTime" charset="0"/>
              </a:rPr>
              <a:t>A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238374" y="2052638"/>
            <a:ext cx="92773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baseline="30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1133473" y="4524376"/>
            <a:ext cx="914400" cy="91440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AU">
              <a:latin typeface="Arial" charset="0"/>
              <a:ea typeface="ＭＳ Ｐゴシック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323973" y="3043240"/>
            <a:ext cx="533400" cy="523875"/>
          </a:xfrm>
          <a:prstGeom prst="rect">
            <a:avLst/>
          </a:prstGeom>
          <a:gradFill rotWithShape="1">
            <a:gsLst>
              <a:gs pos="0">
                <a:srgbClr val="FFC5FF"/>
              </a:gs>
              <a:gs pos="100000">
                <a:srgbClr val="B7FFB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.VnTime" charset="0"/>
              </a:rPr>
              <a:t>B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2238373" y="3043239"/>
            <a:ext cx="5410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baseline="30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238373" y="3848756"/>
            <a:ext cx="8820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baseline="30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"/>
          <p:cNvSpPr txBox="1">
            <a:spLocks noChangeArrowheads="1"/>
          </p:cNvSpPr>
          <p:nvPr/>
        </p:nvSpPr>
        <p:spPr bwMode="auto">
          <a:xfrm>
            <a:off x="1323973" y="3899833"/>
            <a:ext cx="533400" cy="523875"/>
          </a:xfrm>
          <a:prstGeom prst="rect">
            <a:avLst/>
          </a:prstGeom>
          <a:gradFill rotWithShape="1">
            <a:gsLst>
              <a:gs pos="0">
                <a:srgbClr val="FFC5FF"/>
              </a:gs>
              <a:gs pos="100000">
                <a:srgbClr val="B7FFB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323973" y="4756426"/>
            <a:ext cx="533400" cy="523875"/>
          </a:xfrm>
          <a:prstGeom prst="rect">
            <a:avLst/>
          </a:prstGeom>
          <a:gradFill rotWithShape="1">
            <a:gsLst>
              <a:gs pos="0">
                <a:srgbClr val="FFC5FF"/>
              </a:gs>
              <a:gs pos="100000">
                <a:srgbClr val="B7FFB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238372" y="4756426"/>
            <a:ext cx="882015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baseline="30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84" name="TextBox 1"/>
          <p:cNvSpPr txBox="1">
            <a:spLocks noChangeArrowheads="1"/>
          </p:cNvSpPr>
          <p:nvPr/>
        </p:nvSpPr>
        <p:spPr bwMode="auto">
          <a:xfrm>
            <a:off x="1933575" y="668338"/>
            <a:ext cx="6019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2800" b="1" dirty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 b="1" dirty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986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962024" y="1031625"/>
            <a:ext cx="102965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/>
            <a:r>
              <a:rPr lang="en-US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côi</a:t>
            </a:r>
            <a:r>
              <a:rPr lang="en-US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cha, </a:t>
            </a:r>
            <a:r>
              <a:rPr lang="en-US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quẩy</a:t>
            </a:r>
            <a:r>
              <a:rPr lang="en-US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gánh</a:t>
            </a:r>
            <a:r>
              <a:rPr lang="en-US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rong</a:t>
            </a:r>
            <a:r>
              <a:rPr lang="en-US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altLang="ja-JP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altLang="ja-JP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altLang="ja-JP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495424" y="2793999"/>
            <a:ext cx="533400" cy="523875"/>
          </a:xfrm>
          <a:prstGeom prst="rect">
            <a:avLst/>
          </a:prstGeom>
          <a:gradFill rotWithShape="1">
            <a:gsLst>
              <a:gs pos="0">
                <a:srgbClr val="FFC5FF"/>
              </a:gs>
              <a:gs pos="100000">
                <a:srgbClr val="B7FFB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.VnTime" charset="0"/>
              </a:rPr>
              <a:t>A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266824" y="2565398"/>
            <a:ext cx="914400" cy="91440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AU">
              <a:latin typeface="Arial" charset="0"/>
              <a:ea typeface="ＭＳ Ｐゴシック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495424" y="3532840"/>
            <a:ext cx="533400" cy="523875"/>
          </a:xfrm>
          <a:prstGeom prst="rect">
            <a:avLst/>
          </a:prstGeom>
          <a:gradFill rotWithShape="1">
            <a:gsLst>
              <a:gs pos="0">
                <a:srgbClr val="FFC5FF"/>
              </a:gs>
              <a:gs pos="100000">
                <a:srgbClr val="B7FFB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.VnTime" charset="0"/>
              </a:rPr>
              <a:t>B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495424" y="4303541"/>
            <a:ext cx="533400" cy="523875"/>
          </a:xfrm>
          <a:prstGeom prst="rect">
            <a:avLst/>
          </a:prstGeom>
          <a:gradFill rotWithShape="1">
            <a:gsLst>
              <a:gs pos="0">
                <a:srgbClr val="FFC5FF"/>
              </a:gs>
              <a:gs pos="100000">
                <a:srgbClr val="B7FFB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495424" y="5150442"/>
            <a:ext cx="533400" cy="523875"/>
          </a:xfrm>
          <a:prstGeom prst="rect">
            <a:avLst/>
          </a:prstGeom>
          <a:gradFill rotWithShape="1">
            <a:gsLst>
              <a:gs pos="0">
                <a:srgbClr val="FFC5FF"/>
              </a:gs>
              <a:gs pos="100000">
                <a:srgbClr val="B7FFB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181224" y="2641598"/>
            <a:ext cx="83486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baseline="30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181224" y="3532840"/>
            <a:ext cx="6400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baseline="30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257424" y="4303541"/>
            <a:ext cx="6400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baseline="30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257424" y="5074242"/>
            <a:ext cx="91868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baseline="30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88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004887" y="660947"/>
            <a:ext cx="1032510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ngoặc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/>
            <a:r>
              <a:rPr lang="en-US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ngỡ</a:t>
            </a:r>
            <a:r>
              <a:rPr lang="en-US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ngàng</a:t>
            </a:r>
            <a:r>
              <a:rPr lang="en-US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ja-JP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altLang="ja-JP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ja-JP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ja-JP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ja-JP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ja-JP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ja-JP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ja-JP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ja-JP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altLang="ja-JP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ja-JP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altLang="ja-JP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altLang="ja-JP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altLang="ja-JP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altLang="ja-JP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altLang="ja-JP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ja-JP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ja-JP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2800" b="1" dirty="0" err="1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altLang="ja-JP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altLang="en-US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altLang="ja-JP" sz="2800" b="1" dirty="0">
                <a:solidFill>
                  <a:srgbClr val="00009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b="1" dirty="0">
              <a:solidFill>
                <a:srgbClr val="00009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66887" y="2395538"/>
            <a:ext cx="519113" cy="523875"/>
          </a:xfrm>
          <a:prstGeom prst="rect">
            <a:avLst/>
          </a:prstGeom>
          <a:gradFill rotWithShape="1">
            <a:gsLst>
              <a:gs pos="0">
                <a:srgbClr val="FFC5FF"/>
              </a:gs>
              <a:gs pos="100000">
                <a:srgbClr val="B7FFB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.VnTime" charset="0"/>
              </a:rPr>
              <a:t>A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1504950" y="4513664"/>
            <a:ext cx="947738" cy="91440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AU">
              <a:latin typeface="Arial" charset="0"/>
              <a:ea typeface="ＭＳ Ｐゴシック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766887" y="3156881"/>
            <a:ext cx="519113" cy="523875"/>
          </a:xfrm>
          <a:prstGeom prst="rect">
            <a:avLst/>
          </a:prstGeom>
          <a:gradFill rotWithShape="1">
            <a:gsLst>
              <a:gs pos="0">
                <a:srgbClr val="FFC5FF"/>
              </a:gs>
              <a:gs pos="100000">
                <a:srgbClr val="B7FFB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.VnTime" charset="0"/>
              </a:rPr>
              <a:t>B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766887" y="3916290"/>
            <a:ext cx="519113" cy="523875"/>
          </a:xfrm>
          <a:prstGeom prst="rect">
            <a:avLst/>
          </a:prstGeom>
          <a:gradFill rotWithShape="1">
            <a:gsLst>
              <a:gs pos="0">
                <a:srgbClr val="FFC5FF"/>
              </a:gs>
              <a:gs pos="100000">
                <a:srgbClr val="B7FFB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766887" y="4678838"/>
            <a:ext cx="519113" cy="523875"/>
          </a:xfrm>
          <a:prstGeom prst="rect">
            <a:avLst/>
          </a:prstGeom>
          <a:gradFill rotWithShape="1">
            <a:gsLst>
              <a:gs pos="0">
                <a:srgbClr val="FFC5FF"/>
              </a:gs>
              <a:gs pos="100000">
                <a:srgbClr val="B7FFB7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  <a:latin typeface="Times New Roman"/>
                <a:cs typeface="Times New Roman"/>
              </a:rPr>
              <a:t>D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452688" y="2243137"/>
            <a:ext cx="8877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baseline="30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452688" y="3156881"/>
            <a:ext cx="8877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 giải thích cho sự việc đứng trước.</a:t>
            </a:r>
            <a:endParaRPr lang="en-US" sz="2800" b="1" baseline="300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2528888" y="3916290"/>
            <a:ext cx="8877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Báo hiệu hết câu.</a:t>
            </a:r>
            <a:endParaRPr lang="en-US" sz="2800" b="1" baseline="300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452688" y="4602637"/>
            <a:ext cx="90886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Dẫn lời nói trực tiếp của nhân vật hoặc một người nào đó.</a:t>
            </a:r>
            <a:endParaRPr lang="en-US" sz="2800" b="1" baseline="300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96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oi-co-mot-uoc-m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014598"/>
      </p:ext>
    </p:extLst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ody-mobile-manh-2-jpg-539-63572134411905267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259976"/>
      </p:ext>
    </p:extLst>
  </p:cSld>
  <p:clrMapOvr>
    <a:masterClrMapping/>
  </p:clrMapOvr>
  <p:transition spd="slow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1813</TotalTime>
  <Words>1827</Words>
  <Application>Microsoft Office PowerPoint</Application>
  <PresentationFormat>Widescreen</PresentationFormat>
  <Paragraphs>243</Paragraphs>
  <Slides>37</Slides>
  <Notes>8</Notes>
  <HiddenSlides>0</HiddenSlides>
  <MMClips>5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.VnTime</vt:lpstr>
      <vt:lpstr>Arial</vt:lpstr>
      <vt:lpstr>Arial Rounded MT Bold</vt:lpstr>
      <vt:lpstr>Calibri</vt:lpstr>
      <vt:lpstr>Calibri Light</vt:lpstr>
      <vt:lpstr>Garamond</vt:lpstr>
      <vt:lpstr>Tahoma</vt:lpstr>
      <vt:lpstr>Times New Roman</vt:lpstr>
      <vt:lpstr>Wingdings</vt:lpstr>
      <vt:lpstr>1_Office Theme</vt:lpstr>
      <vt:lpstr>Organic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Lâm Thị Huyền</cp:lastModifiedBy>
  <cp:revision>164</cp:revision>
  <dcterms:created xsi:type="dcterms:W3CDTF">2021-08-04T18:52:07Z</dcterms:created>
  <dcterms:modified xsi:type="dcterms:W3CDTF">2021-10-26T02:54:53Z</dcterms:modified>
</cp:coreProperties>
</file>