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</p:sldMasterIdLst>
  <p:notesMasterIdLst>
    <p:notesMasterId r:id="rId37"/>
  </p:notesMasterIdLst>
  <p:sldIdLst>
    <p:sldId id="272" r:id="rId3"/>
    <p:sldId id="282" r:id="rId4"/>
    <p:sldId id="280" r:id="rId5"/>
    <p:sldId id="344" r:id="rId6"/>
    <p:sldId id="283" r:id="rId7"/>
    <p:sldId id="278" r:id="rId8"/>
    <p:sldId id="288" r:id="rId9"/>
    <p:sldId id="311" r:id="rId10"/>
    <p:sldId id="371" r:id="rId11"/>
    <p:sldId id="368" r:id="rId12"/>
    <p:sldId id="369" r:id="rId13"/>
    <p:sldId id="370" r:id="rId14"/>
    <p:sldId id="316" r:id="rId15"/>
    <p:sldId id="317" r:id="rId16"/>
    <p:sldId id="336" r:id="rId17"/>
    <p:sldId id="310" r:id="rId18"/>
    <p:sldId id="372" r:id="rId19"/>
    <p:sldId id="383" r:id="rId20"/>
    <p:sldId id="373" r:id="rId21"/>
    <p:sldId id="374" r:id="rId22"/>
    <p:sldId id="386" r:id="rId23"/>
    <p:sldId id="375" r:id="rId24"/>
    <p:sldId id="376" r:id="rId25"/>
    <p:sldId id="384" r:id="rId26"/>
    <p:sldId id="377" r:id="rId27"/>
    <p:sldId id="378" r:id="rId28"/>
    <p:sldId id="379" r:id="rId29"/>
    <p:sldId id="380" r:id="rId30"/>
    <p:sldId id="381" r:id="rId31"/>
    <p:sldId id="382" r:id="rId32"/>
    <p:sldId id="385" r:id="rId33"/>
    <p:sldId id="292" r:id="rId34"/>
    <p:sldId id="293" r:id="rId35"/>
    <p:sldId id="277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DE6"/>
    <a:srgbClr val="DDBA59"/>
    <a:srgbClr val="66FFFF"/>
    <a:srgbClr val="FFFF99"/>
    <a:srgbClr val="E0C066"/>
    <a:srgbClr val="FFCCCC"/>
    <a:srgbClr val="CC99FF"/>
    <a:srgbClr val="CCFF99"/>
    <a:srgbClr val="003FB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1" autoAdjust="0"/>
    <p:restoredTop sz="90326" autoAdjust="0"/>
  </p:normalViewPr>
  <p:slideViewPr>
    <p:cSldViewPr snapToGrid="0">
      <p:cViewPr varScale="1">
        <p:scale>
          <a:sx n="67" d="100"/>
          <a:sy n="67" d="100"/>
        </p:scale>
        <p:origin x="29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61C3E-2C78-4123-B812-75DAE4645A7F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92641-E541-44DC-852F-235EE2BA8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405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E43F8A2-6323-4C3D-ABF1-E3CD09EA9894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7886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506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09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450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759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713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27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70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F62EAB2-B444-4514-BBC4-48E17212839F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44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47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962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3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072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183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4940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274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586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757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123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712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8353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619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3884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6377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3511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238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57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5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70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69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22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74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2EAB2-B444-4514-BBC4-48E17212839F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04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62EAB2-B444-4514-BBC4-48E17212839F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40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480933" y="1445092"/>
            <a:ext cx="8148386" cy="2739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algn="ctr"/>
            <a:r>
              <a:rPr lang="en-US" sz="8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</a:t>
            </a:r>
            <a:endParaRPr lang="en-US" sz="4000" b="1" i="1" spc="50" dirty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904697" y="1870051"/>
            <a:ext cx="2087854" cy="2360485"/>
            <a:chOff x="6874114" y="1169975"/>
            <a:chExt cx="2087854" cy="236048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95619">
              <a:off x="6874114" y="1169975"/>
              <a:ext cx="1143000" cy="162989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94517">
              <a:off x="7828493" y="1958835"/>
              <a:ext cx="1133475" cy="1571625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 rot="20945037">
            <a:off x="251036" y="4029131"/>
            <a:ext cx="1207278" cy="1898031"/>
            <a:chOff x="1140530" y="4699306"/>
            <a:chExt cx="1207278" cy="1898031"/>
          </a:xfrm>
        </p:grpSpPr>
        <p:grpSp>
          <p:nvGrpSpPr>
            <p:cNvPr id="21" name="Group 20"/>
            <p:cNvGrpSpPr/>
            <p:nvPr/>
          </p:nvGrpSpPr>
          <p:grpSpPr>
            <a:xfrm>
              <a:off x="1214333" y="5025712"/>
              <a:ext cx="1133475" cy="1571625"/>
              <a:chOff x="1214333" y="5025712"/>
              <a:chExt cx="1133475" cy="1571625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594517">
                <a:off x="1214333" y="5025712"/>
                <a:ext cx="1133475" cy="1571625"/>
              </a:xfrm>
              <a:prstGeom prst="rect">
                <a:avLst/>
              </a:prstGeom>
            </p:spPr>
          </p:pic>
          <p:sp>
            <p:nvSpPr>
              <p:cNvPr id="15" name="Rectangle 14"/>
              <p:cNvSpPr/>
              <p:nvPr/>
            </p:nvSpPr>
            <p:spPr>
              <a:xfrm rot="20628557">
                <a:off x="1260343" y="5126751"/>
                <a:ext cx="971554" cy="13580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9883043">
              <a:off x="1140530" y="4699306"/>
              <a:ext cx="1025979" cy="18620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1500" b="1" cap="none" spc="0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FFFF00"/>
                  </a:solidFill>
                  <a:effectLst/>
                </a:rPr>
                <a:t>a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 rot="2594458">
            <a:off x="1523315" y="4546797"/>
            <a:ext cx="1133475" cy="1862048"/>
            <a:chOff x="1214333" y="4761659"/>
            <a:chExt cx="1133475" cy="1862048"/>
          </a:xfrm>
        </p:grpSpPr>
        <p:grpSp>
          <p:nvGrpSpPr>
            <p:cNvPr id="28" name="Group 27"/>
            <p:cNvGrpSpPr/>
            <p:nvPr/>
          </p:nvGrpSpPr>
          <p:grpSpPr>
            <a:xfrm>
              <a:off x="1214333" y="5025712"/>
              <a:ext cx="1133475" cy="1571625"/>
              <a:chOff x="1214333" y="5025712"/>
              <a:chExt cx="1133475" cy="1571625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594517">
                <a:off x="1214333" y="5025712"/>
                <a:ext cx="1133475" cy="1571625"/>
              </a:xfrm>
              <a:prstGeom prst="rect">
                <a:avLst/>
              </a:prstGeom>
            </p:spPr>
          </p:pic>
          <p:sp>
            <p:nvSpPr>
              <p:cNvPr id="31" name="Rectangle 30"/>
              <p:cNvSpPr/>
              <p:nvPr/>
            </p:nvSpPr>
            <p:spPr>
              <a:xfrm rot="20628557">
                <a:off x="1260343" y="5126751"/>
                <a:ext cx="971554" cy="13580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Rectangle 28"/>
            <p:cNvSpPr/>
            <p:nvPr/>
          </p:nvSpPr>
          <p:spPr>
            <a:xfrm rot="20665241">
              <a:off x="1233129" y="4761659"/>
              <a:ext cx="1025979" cy="18620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15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92D050"/>
                  </a:solidFill>
                </a:rPr>
                <a:t>q</a:t>
              </a:r>
              <a:endParaRPr lang="en-US" sz="115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92D050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538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12" descr="http://phamtinanninh.com/wp-content/uploads/2012/07/thac-nuoc-chay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372224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1725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37"/>
          <p:cNvGrpSpPr>
            <a:grpSpLocks/>
          </p:cNvGrpSpPr>
          <p:nvPr/>
        </p:nvGrpSpPr>
        <p:grpSpPr bwMode="auto">
          <a:xfrm>
            <a:off x="620541" y="514350"/>
            <a:ext cx="10801350" cy="5441950"/>
            <a:chOff x="917" y="439"/>
            <a:chExt cx="3996" cy="3529"/>
          </a:xfrm>
        </p:grpSpPr>
        <p:pic>
          <p:nvPicPr>
            <p:cNvPr id="7172" name="Picture 9" descr="http://www.thuvientinhoc.vn/pages/16047/cotoquoc_thuvientinhoc.vn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9" y="439"/>
              <a:ext cx="1980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3" name="Picture 3" descr="Titanic_southhampt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7" y="1636"/>
              <a:ext cx="3996" cy="2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4" name="Line 40"/>
            <p:cNvSpPr>
              <a:spLocks noChangeShapeType="1"/>
            </p:cNvSpPr>
            <p:nvPr/>
          </p:nvSpPr>
          <p:spPr bwMode="auto">
            <a:xfrm flipV="1">
              <a:off x="2498" y="1636"/>
              <a:ext cx="0" cy="191"/>
            </a:xfrm>
            <a:prstGeom prst="line">
              <a:avLst/>
            </a:prstGeom>
            <a:noFill/>
            <a:ln w="28575" cap="sq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71" name="Rectangle 1"/>
          <p:cNvSpPr>
            <a:spLocks noChangeArrowheads="1"/>
          </p:cNvSpPr>
          <p:nvPr/>
        </p:nvSpPr>
        <p:spPr bwMode="auto">
          <a:xfrm>
            <a:off x="1334293" y="5956300"/>
            <a:ext cx="9372601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vi-VN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chuyển ở trên không, chuyển động theo, cuốn theo làn gió.</a:t>
            </a:r>
          </a:p>
          <a:p>
            <a:pPr eaLnBrk="1" hangingPunct="1"/>
            <a:endParaRPr lang="vi-VN" altLang="vi-VN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38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3125" y="2343149"/>
            <a:ext cx="8143875" cy="17430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alt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vi-VN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altLang="vi-VN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33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2259874" y="1604140"/>
            <a:ext cx="7014755" cy="3529563"/>
            <a:chOff x="501963" y="593139"/>
            <a:chExt cx="4692591" cy="3155143"/>
          </a:xfrm>
        </p:grpSpPr>
        <p:grpSp>
          <p:nvGrpSpPr>
            <p:cNvPr id="17" name="Group 16"/>
            <p:cNvGrpSpPr/>
            <p:nvPr/>
          </p:nvGrpSpPr>
          <p:grpSpPr>
            <a:xfrm rot="779021">
              <a:off x="1906329" y="593139"/>
              <a:ext cx="3288225" cy="2133473"/>
              <a:chOff x="1214333" y="5025712"/>
              <a:chExt cx="1133475" cy="1571625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1214333" y="5025712"/>
                <a:ext cx="1133475" cy="1571625"/>
                <a:chOff x="1214333" y="5025712"/>
                <a:chExt cx="1133475" cy="1571625"/>
              </a:xfrm>
            </p:grpSpPr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0594517">
                  <a:off x="1214333" y="5025712"/>
                  <a:ext cx="1133475" cy="1571625"/>
                </a:xfrm>
                <a:prstGeom prst="rect">
                  <a:avLst/>
                </a:prstGeom>
              </p:spPr>
            </p:pic>
            <p:sp>
              <p:nvSpPr>
                <p:cNvPr id="21" name="Rectangle 20"/>
                <p:cNvSpPr/>
                <p:nvPr/>
              </p:nvSpPr>
              <p:spPr>
                <a:xfrm rot="20628557">
                  <a:off x="1260343" y="5126751"/>
                  <a:ext cx="971554" cy="13580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" name="Rectangle 18"/>
              <p:cNvSpPr/>
              <p:nvPr/>
            </p:nvSpPr>
            <p:spPr>
              <a:xfrm rot="20665241">
                <a:off x="1233129" y="5256934"/>
                <a:ext cx="1025979" cy="87149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Hoạt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2. </a:t>
                </a:r>
              </a:p>
              <a:p>
                <a:pPr algn="ctr"/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Ghi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nhớ</a:t>
                </a:r>
                <a:endParaRPr lang="en-US" sz="4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501963" y="891735"/>
              <a:ext cx="2127132" cy="2856547"/>
              <a:chOff x="1086331" y="3256870"/>
              <a:chExt cx="1539304" cy="1628775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094" b="100000" l="0" r="5932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5218"/>
              <a:stretch/>
            </p:blipFill>
            <p:spPr>
              <a:xfrm>
                <a:off x="1086331" y="3256870"/>
                <a:ext cx="1539304" cy="1628775"/>
              </a:xfrm>
              <a:prstGeom prst="rect">
                <a:avLst/>
              </a:prstGeom>
            </p:spPr>
          </p:pic>
          <p:sp>
            <p:nvSpPr>
              <p:cNvPr id="22" name="Oval 21"/>
              <p:cNvSpPr/>
              <p:nvPr/>
            </p:nvSpPr>
            <p:spPr>
              <a:xfrm>
                <a:off x="1489166" y="3791352"/>
                <a:ext cx="127506" cy="1275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908200" y="3727599"/>
                <a:ext cx="127506" cy="1275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4196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024708" y="1277258"/>
            <a:ext cx="2971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177143" y="2104574"/>
            <a:ext cx="7953829" cy="27577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defRPr/>
            </a:pPr>
            <a:r>
              <a:rPr lang="vi-VN" sz="4000" b="1" dirty="0">
                <a:solidFill>
                  <a:schemeClr val="tx1"/>
                </a:solidFill>
                <a:cs typeface="Times New Roman" panose="02020603050405020304" pitchFamily="18" charset="0"/>
              </a:rPr>
              <a:t>Động từ là những từ chỉ </a:t>
            </a:r>
            <a:endParaRPr lang="vi-VN" sz="4000" b="1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vi-VN" sz="40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hoạt </a:t>
            </a:r>
            <a:r>
              <a:rPr lang="vi-VN" sz="4000" b="1" dirty="0">
                <a:solidFill>
                  <a:schemeClr val="tx1"/>
                </a:solidFill>
                <a:cs typeface="Times New Roman" panose="02020603050405020304" pitchFamily="18" charset="0"/>
              </a:rPr>
              <a:t>động, </a:t>
            </a:r>
            <a:r>
              <a:rPr lang="vi-VN" sz="40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trạng </a:t>
            </a:r>
            <a:r>
              <a:rPr lang="vi-VN" sz="4000" b="1" dirty="0">
                <a:solidFill>
                  <a:schemeClr val="tx1"/>
                </a:solidFill>
                <a:cs typeface="Times New Roman" panose="02020603050405020304" pitchFamily="18" charset="0"/>
              </a:rPr>
              <a:t>thái của sự </a:t>
            </a:r>
            <a:r>
              <a:rPr lang="vi-VN" sz="40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vật.</a:t>
            </a:r>
            <a:endParaRPr lang="vi-VN" sz="40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40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643869" y="1206221"/>
            <a:ext cx="6749142" cy="3385182"/>
          </a:xfrm>
          <a:prstGeom prst="cloud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từ!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95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89" y="1933303"/>
            <a:ext cx="8282381" cy="35139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846859" y="2167542"/>
            <a:ext cx="67938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46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0"/>
          <p:cNvSpPr txBox="1">
            <a:spLocks noChangeArrowheads="1"/>
          </p:cNvSpPr>
          <p:nvPr/>
        </p:nvSpPr>
        <p:spPr bwMode="auto">
          <a:xfrm>
            <a:off x="2057400" y="2590800"/>
            <a:ext cx="7315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vi-VN" sz="3200" i="1"/>
          </a:p>
        </p:txBody>
      </p:sp>
      <p:sp>
        <p:nvSpPr>
          <p:cNvPr id="10243" name="Text Box 51"/>
          <p:cNvSpPr txBox="1">
            <a:spLocks noChangeArrowheads="1"/>
          </p:cNvSpPr>
          <p:nvPr/>
        </p:nvSpPr>
        <p:spPr bwMode="auto">
          <a:xfrm>
            <a:off x="7543800" y="4800601"/>
            <a:ext cx="29718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 sz="2000">
              <a:solidFill>
                <a:srgbClr val="0000FF"/>
              </a:solidFill>
            </a:endParaRPr>
          </a:p>
          <a:p>
            <a:pPr algn="l" eaLnBrk="1" hangingPunct="1">
              <a:spcBef>
                <a:spcPct val="50000"/>
              </a:spcBef>
            </a:pPr>
            <a:endParaRPr lang="en-US" sz="2000">
              <a:solidFill>
                <a:srgbClr val="0000FF"/>
              </a:solidFill>
            </a:endParaRPr>
          </a:p>
        </p:txBody>
      </p:sp>
      <p:sp>
        <p:nvSpPr>
          <p:cNvPr id="6200" name="Text Box 56"/>
          <p:cNvSpPr txBox="1">
            <a:spLocks noChangeArrowheads="1"/>
          </p:cNvSpPr>
          <p:nvPr/>
        </p:nvSpPr>
        <p:spPr bwMode="auto">
          <a:xfrm>
            <a:off x="857251" y="457200"/>
            <a:ext cx="10215562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 sz="36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 eaLnBrk="1" hangingPunct="1">
              <a:spcBef>
                <a:spcPct val="50000"/>
              </a:spcBef>
              <a:buFontTx/>
              <a:buChar char="-"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hoạt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động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ở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M: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spcBef>
                <a:spcPct val="50000"/>
              </a:spcBef>
              <a:buFontTx/>
              <a:buChar char="-"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hoạt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động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ở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trường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spcBef>
                <a:spcPct val="50000"/>
              </a:spcBef>
            </a:pP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67" name="Line 43"/>
          <p:cNvSpPr>
            <a:spLocks noChangeShapeType="1"/>
          </p:cNvSpPr>
          <p:nvPr/>
        </p:nvSpPr>
        <p:spPr bwMode="auto">
          <a:xfrm>
            <a:off x="6781800" y="4581526"/>
            <a:ext cx="762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43"/>
          <p:cNvSpPr>
            <a:spLocks noChangeShapeType="1"/>
          </p:cNvSpPr>
          <p:nvPr/>
        </p:nvSpPr>
        <p:spPr bwMode="auto">
          <a:xfrm>
            <a:off x="6891336" y="3800475"/>
            <a:ext cx="82391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91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2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67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FC4AA681-3F36-42B8-9DF9-F59457234ED6}"/>
              </a:ext>
            </a:extLst>
          </p:cNvPr>
          <p:cNvSpPr/>
          <p:nvPr/>
        </p:nvSpPr>
        <p:spPr>
          <a:xfrm>
            <a:off x="2873012" y="776531"/>
            <a:ext cx="6856775" cy="7191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 con đạt được được mục tiêu nào?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899077" y="1903268"/>
            <a:ext cx="10737751" cy="1005680"/>
            <a:chOff x="-8052" y="1699617"/>
            <a:chExt cx="9469074" cy="1006257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82959" cy="100625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vi-VN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Hiểu được ý nghĩa của động từ.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899077" y="3215127"/>
            <a:ext cx="10715804" cy="910467"/>
            <a:chOff x="-8052" y="1747250"/>
            <a:chExt cx="8976506" cy="9109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1C59C6FF-16F6-4D4A-8D30-C9647637D21A}"/>
                </a:ext>
              </a:extLst>
            </p:cNvPr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vi-VN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 được động từ trong câu văn, đoạn văn.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899077" y="4431773"/>
            <a:ext cx="10715804" cy="910467"/>
            <a:chOff x="-8052" y="1747250"/>
            <a:chExt cx="8976506" cy="91098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1C59C6FF-16F6-4D4A-8D30-C9647637D21A}"/>
                </a:ext>
              </a:extLst>
            </p:cNvPr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vi-VN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 những động từ hay, có ý nghĩa khi nói hoặc viết.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vi-VN" sz="3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0265053" y="1485612"/>
            <a:ext cx="134982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919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990600" y="431008"/>
            <a:ext cx="9448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1447800" y="1156097"/>
            <a:ext cx="969645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Kiêu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Trẫm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Yết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Yết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1447800" y="4343399"/>
            <a:ext cx="96964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-ô-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dốt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mỉm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Mi-đát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bẻ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sồi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sướng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82607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0" grpId="0"/>
      <p:bldP spid="27661" grpId="0"/>
      <p:bldP spid="3687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58983" y="1108710"/>
            <a:ext cx="9039497" cy="5096147"/>
            <a:chOff x="1658983" y="1108710"/>
            <a:chExt cx="9039497" cy="5096147"/>
          </a:xfrm>
        </p:grpSpPr>
        <p:grpSp>
          <p:nvGrpSpPr>
            <p:cNvPr id="4" name="Group 3"/>
            <p:cNvGrpSpPr/>
            <p:nvPr/>
          </p:nvGrpSpPr>
          <p:grpSpPr>
            <a:xfrm>
              <a:off x="1658983" y="1108710"/>
              <a:ext cx="9039497" cy="5096147"/>
              <a:chOff x="1658983" y="1108710"/>
              <a:chExt cx="9039497" cy="5096147"/>
            </a:xfrm>
          </p:grpSpPr>
          <p:pic>
            <p:nvPicPr>
              <p:cNvPr id="2" name="Picture 2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EFEFD"/>
                  </a:clrFrom>
                  <a:clrTo>
                    <a:srgbClr val="FEFEFD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1665514" y="1108710"/>
                <a:ext cx="9032966" cy="50961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" name="Rectangle 2"/>
              <p:cNvSpPr/>
              <p:nvPr/>
            </p:nvSpPr>
            <p:spPr>
              <a:xfrm>
                <a:off x="1658983" y="1110343"/>
                <a:ext cx="1881051" cy="979714"/>
              </a:xfrm>
              <a:prstGeom prst="rect">
                <a:avLst/>
              </a:prstGeom>
              <a:solidFill>
                <a:srgbClr val="FBF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 flipH="1">
              <a:off x="2220686" y="2090057"/>
              <a:ext cx="940525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9895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1376362" y="469899"/>
            <a:ext cx="9448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1171575" y="1201738"/>
            <a:ext cx="9653587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Trẫm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Yết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Yết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725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0" grpId="0"/>
      <p:bldP spid="2766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1376362" y="469899"/>
            <a:ext cx="9448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1171575" y="1201738"/>
            <a:ext cx="9653587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yết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Trẫm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Yết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Yết</a:t>
            </a:r>
            <a:r>
              <a:rPr lang="en-US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102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0" grpId="0"/>
      <p:bldP spid="2766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09" name="Rectangle 37"/>
          <p:cNvSpPr>
            <a:spLocks noChangeArrowheads="1"/>
          </p:cNvSpPr>
          <p:nvPr/>
        </p:nvSpPr>
        <p:spPr bwMode="auto">
          <a:xfrm>
            <a:off x="1314449" y="1747837"/>
            <a:ext cx="96012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-ô-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dốt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mỉm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Mi-đát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bẻ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sồi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sướng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82885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0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09" name="Rectangle 37"/>
          <p:cNvSpPr>
            <a:spLocks noChangeArrowheads="1"/>
          </p:cNvSpPr>
          <p:nvPr/>
        </p:nvSpPr>
        <p:spPr bwMode="auto">
          <a:xfrm>
            <a:off x="1657350" y="1676400"/>
            <a:ext cx="91440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-ô-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dốt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mỉm</a:t>
            </a:r>
            <a:r>
              <a:rPr lang="en-US" sz="32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ưng</a:t>
            </a:r>
            <a:r>
              <a:rPr lang="en-US" sz="32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Mi-đát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bẻ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sồi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sướng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7732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0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FC4AA681-3F36-42B8-9DF9-F59457234ED6}"/>
              </a:ext>
            </a:extLst>
          </p:cNvPr>
          <p:cNvSpPr/>
          <p:nvPr/>
        </p:nvSpPr>
        <p:spPr>
          <a:xfrm>
            <a:off x="2873012" y="776531"/>
            <a:ext cx="6856775" cy="7191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 con đạt được được mục tiêu nào?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899077" y="1903268"/>
            <a:ext cx="10737751" cy="1005680"/>
            <a:chOff x="-8052" y="1699617"/>
            <a:chExt cx="9469074" cy="1006257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82959" cy="100625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vi-VN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Hiểu được ý nghĩa của động từ.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899077" y="3215127"/>
            <a:ext cx="10715804" cy="910467"/>
            <a:chOff x="-8052" y="1747250"/>
            <a:chExt cx="8976506" cy="9109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1C59C6FF-16F6-4D4A-8D30-C9647637D21A}"/>
                </a:ext>
              </a:extLst>
            </p:cNvPr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vi-VN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 được động từ trong câu văn, đoạn văn.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899077" y="4431773"/>
            <a:ext cx="10715804" cy="910467"/>
            <a:chOff x="-8052" y="1747250"/>
            <a:chExt cx="8976506" cy="91098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1C59C6FF-16F6-4D4A-8D30-C9647637D21A}"/>
                </a:ext>
              </a:extLst>
            </p:cNvPr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vi-VN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 những động từ hay, có ý nghĩa khi nói hoặc viết.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vi-VN" sz="3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0297974" y="2635992"/>
            <a:ext cx="134982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067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6"/>
          <p:cNvSpPr txBox="1">
            <a:spLocks noChangeArrowheads="1"/>
          </p:cNvSpPr>
          <p:nvPr/>
        </p:nvSpPr>
        <p:spPr bwMode="auto">
          <a:xfrm>
            <a:off x="1030287" y="563562"/>
            <a:ext cx="101568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vi-VN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câm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5363" name="Picture 22" descr="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133600"/>
            <a:ext cx="4141788" cy="381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24" descr="a3"/>
          <p:cNvPicPr>
            <a:picLocks noChangeAspect="1" noChangeArrowheads="1"/>
          </p:cNvPicPr>
          <p:nvPr>
            <p:ph type="title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97614" y="2133600"/>
            <a:ext cx="4141787" cy="3810000"/>
          </a:xfrm>
          <a:noFill/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458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2209800" y="871538"/>
            <a:ext cx="7467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Quan sát hình ảnh nêu động từ</a:t>
            </a:r>
          </a:p>
        </p:txBody>
      </p:sp>
    </p:spTree>
    <p:extLst>
      <p:ext uri="{BB962C8B-B14F-4D97-AF65-F5344CB8AC3E}">
        <p14:creationId xmlns:p14="http://schemas.microsoft.com/office/powerpoint/2010/main" val="315454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ình ảnh019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6" y="510378"/>
            <a:ext cx="11232357" cy="5133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5" name="Line 5"/>
          <p:cNvSpPr>
            <a:spLocks noChangeShapeType="1"/>
          </p:cNvSpPr>
          <p:nvPr/>
        </p:nvSpPr>
        <p:spPr bwMode="auto">
          <a:xfrm>
            <a:off x="5612610" y="3968226"/>
            <a:ext cx="1257300" cy="87153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43"/>
          <p:cNvSpPr>
            <a:spLocks noChangeShapeType="1"/>
          </p:cNvSpPr>
          <p:nvPr/>
        </p:nvSpPr>
        <p:spPr bwMode="auto">
          <a:xfrm>
            <a:off x="5269710" y="6304487"/>
            <a:ext cx="685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183982" y="5500688"/>
            <a:ext cx="23860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 smtClean="0"/>
              <a:t>kẻ vở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63750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dirty="0" smtClean="0"/>
          </a:p>
        </p:txBody>
      </p:sp>
      <p:pic>
        <p:nvPicPr>
          <p:cNvPr id="18436" name="Picture 4" descr="Hình ảnh028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93" y="532874"/>
            <a:ext cx="11119645" cy="5139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3" name="Line 5"/>
          <p:cNvSpPr>
            <a:spLocks noChangeShapeType="1"/>
          </p:cNvSpPr>
          <p:nvPr/>
        </p:nvSpPr>
        <p:spPr bwMode="auto">
          <a:xfrm>
            <a:off x="2240756" y="3536951"/>
            <a:ext cx="2601912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74" name="Text Box 6"/>
          <p:cNvSpPr txBox="1">
            <a:spLocks noChangeArrowheads="1"/>
          </p:cNvSpPr>
          <p:nvPr/>
        </p:nvSpPr>
        <p:spPr bwMode="auto">
          <a:xfrm>
            <a:off x="4690268" y="5525030"/>
            <a:ext cx="4419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thảo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luận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nhóm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ine 43"/>
          <p:cNvSpPr>
            <a:spLocks noChangeShapeType="1"/>
          </p:cNvSpPr>
          <p:nvPr/>
        </p:nvSpPr>
        <p:spPr bwMode="auto">
          <a:xfrm>
            <a:off x="4842668" y="6210829"/>
            <a:ext cx="2057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73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4" grpId="0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ình ảnh01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6" y="471487"/>
            <a:ext cx="11087101" cy="528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9" name="Line 5"/>
          <p:cNvSpPr>
            <a:spLocks noChangeShapeType="1"/>
          </p:cNvSpPr>
          <p:nvPr/>
        </p:nvSpPr>
        <p:spPr bwMode="auto">
          <a:xfrm>
            <a:off x="3513931" y="2618581"/>
            <a:ext cx="1335088" cy="4953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50" name="Text Box 6"/>
          <p:cNvSpPr txBox="1">
            <a:spLocks noChangeArrowheads="1"/>
          </p:cNvSpPr>
          <p:nvPr/>
        </p:nvSpPr>
        <p:spPr bwMode="auto">
          <a:xfrm>
            <a:off x="5200649" y="5686422"/>
            <a:ext cx="2438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viết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ine 43"/>
          <p:cNvSpPr>
            <a:spLocks noChangeShapeType="1"/>
          </p:cNvSpPr>
          <p:nvPr/>
        </p:nvSpPr>
        <p:spPr bwMode="auto">
          <a:xfrm>
            <a:off x="5386386" y="6249977"/>
            <a:ext cx="685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50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0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04457" y="1724298"/>
            <a:ext cx="6335486" cy="3513908"/>
            <a:chOff x="2991394" y="1933303"/>
            <a:chExt cx="6335486" cy="35139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1394" y="1933303"/>
              <a:ext cx="6335486" cy="3513908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453384" y="2232856"/>
              <a:ext cx="341151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err="1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</a:t>
              </a:r>
              <a:r>
                <a:rPr lang="en-US" sz="5400" b="1" cap="none" spc="0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cap="none" spc="0" dirty="0" err="1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endPara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510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vi-VN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vi-VN" smtClean="0"/>
          </a:p>
        </p:txBody>
      </p:sp>
      <p:pic>
        <p:nvPicPr>
          <p:cNvPr id="20484" name="Picture 4" descr="img_1269_5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5" name="Text Box 7"/>
          <p:cNvSpPr txBox="1">
            <a:spLocks noChangeArrowheads="1"/>
          </p:cNvSpPr>
          <p:nvPr/>
        </p:nvSpPr>
        <p:spPr bwMode="auto">
          <a:xfrm>
            <a:off x="4953000" y="5791201"/>
            <a:ext cx="3505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</a:rPr>
              <a:t>chào cờ</a:t>
            </a:r>
            <a:endParaRPr lang="en-US" sz="4000" b="1">
              <a:latin typeface="Times New Roman" panose="02020603050405020304" pitchFamily="18" charset="0"/>
            </a:endParaRPr>
          </a:p>
        </p:txBody>
      </p:sp>
      <p:sp>
        <p:nvSpPr>
          <p:cNvPr id="7" name="Line 43"/>
          <p:cNvSpPr>
            <a:spLocks noChangeShapeType="1"/>
          </p:cNvSpPr>
          <p:nvPr/>
        </p:nvSpPr>
        <p:spPr bwMode="auto">
          <a:xfrm>
            <a:off x="5105400" y="6477000"/>
            <a:ext cx="1066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81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5" grpId="0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FC4AA681-3F36-42B8-9DF9-F59457234ED6}"/>
              </a:ext>
            </a:extLst>
          </p:cNvPr>
          <p:cNvSpPr/>
          <p:nvPr/>
        </p:nvSpPr>
        <p:spPr>
          <a:xfrm>
            <a:off x="2873012" y="776531"/>
            <a:ext cx="6856775" cy="7191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 con đạt được được mục tiêu nào?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899077" y="1903268"/>
            <a:ext cx="10737751" cy="1005680"/>
            <a:chOff x="-8052" y="1699617"/>
            <a:chExt cx="9469074" cy="1006257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82959" cy="100625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vi-VN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Hiểu được ý nghĩa của động từ.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899077" y="3215127"/>
            <a:ext cx="10715804" cy="910467"/>
            <a:chOff x="-8052" y="1747250"/>
            <a:chExt cx="8976506" cy="9109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1C59C6FF-16F6-4D4A-8D30-C9647637D21A}"/>
                </a:ext>
              </a:extLst>
            </p:cNvPr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vi-VN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 được động từ trong câu văn, đoạn văn.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899077" y="4431773"/>
            <a:ext cx="10715804" cy="910467"/>
            <a:chOff x="-8052" y="1747250"/>
            <a:chExt cx="8976506" cy="91098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1C59C6FF-16F6-4D4A-8D30-C9647637D21A}"/>
                </a:ext>
              </a:extLst>
            </p:cNvPr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vi-VN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 những động từ hay, có ý nghĩa khi nói hoặc viết.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vi-VN" sz="3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0287000" y="3955982"/>
            <a:ext cx="134982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507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726" y="1933303"/>
            <a:ext cx="5159828" cy="35139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99130" y="2167542"/>
            <a:ext cx="30893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41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1168399" y="1673491"/>
            <a:ext cx="4265614" cy="2305785"/>
          </a:xfrm>
          <a:prstGeom prst="cloudCallout">
            <a:avLst>
              <a:gd name="adj1" fmla="val -51176"/>
              <a:gd name="adj2" fmla="val 9344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nào là động từ?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Double Wave 5"/>
          <p:cNvSpPr/>
          <p:nvPr/>
        </p:nvSpPr>
        <p:spPr>
          <a:xfrm>
            <a:off x="1168399" y="1267228"/>
            <a:ext cx="9739086" cy="3931918"/>
          </a:xfrm>
          <a:prstGeom prst="doubleWave">
            <a:avLst>
              <a:gd name="adj1" fmla="val 6250"/>
              <a:gd name="adj2" fmla="val -314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vi-V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thêm các động từ và đặt câu với động từ đó.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vi-VN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giữa học kì I</a:t>
            </a:r>
            <a:endParaRPr lang="en-US" dirty="0"/>
          </a:p>
        </p:txBody>
      </p:sp>
      <p:sp>
        <p:nvSpPr>
          <p:cNvPr id="2" name="Rounded Rectangular Callout 1"/>
          <p:cNvSpPr/>
          <p:nvPr/>
        </p:nvSpPr>
        <p:spPr>
          <a:xfrm>
            <a:off x="6879771" y="1673491"/>
            <a:ext cx="3614057" cy="1973943"/>
          </a:xfrm>
          <a:prstGeom prst="wedgeRoundRectCallout">
            <a:avLst>
              <a:gd name="adj1" fmla="val 74428"/>
              <a:gd name="adj2" fmla="val 87160"/>
              <a:gd name="adj3" fmla="val 16667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09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2" grpId="0" animBg="1"/>
      <p:bldP spid="2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27" y="470263"/>
            <a:ext cx="11181804" cy="586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92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/>
          <p:nvPr/>
        </p:nvSpPr>
        <p:spPr>
          <a:xfrm>
            <a:off x="3296012" y="2793773"/>
            <a:ext cx="5370285" cy="1849665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từ loại nào trong câu mà em đã biết?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20894D33-148D-42BB-BD29-BA010D17E31C}"/>
              </a:ext>
            </a:extLst>
          </p:cNvPr>
          <p:cNvSpPr txBox="1">
            <a:spLocks noChangeArrowheads="1"/>
          </p:cNvSpPr>
          <p:nvPr/>
        </p:nvSpPr>
        <p:spPr>
          <a:xfrm>
            <a:off x="1085852" y="1374731"/>
            <a:ext cx="10186986" cy="1197019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90000"/>
              </a:lnSpc>
              <a:buFont typeface="Arial"/>
              <a:buNone/>
              <a:defRPr/>
            </a:pPr>
            <a:r>
              <a:rPr lang="vi-V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câu văn sau:</a:t>
            </a:r>
          </a:p>
          <a:p>
            <a:pPr marL="0" indent="0" algn="just">
              <a:lnSpc>
                <a:spcPct val="90000"/>
              </a:lnSpc>
              <a:buFont typeface="Arial"/>
              <a:buNone/>
              <a:defRPr/>
            </a:pPr>
            <a:r>
              <a:rPr lang="vi-VN" alt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 Mi – đát thử bẻ một cành sồi, cành đó liền biến thành vàng.</a:t>
            </a:r>
            <a:endParaRPr lang="en-US" altLang="en-US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0894D33-148D-42BB-BD29-BA010D17E31C}"/>
              </a:ext>
            </a:extLst>
          </p:cNvPr>
          <p:cNvSpPr txBox="1">
            <a:spLocks noChangeArrowheads="1"/>
          </p:cNvSpPr>
          <p:nvPr/>
        </p:nvSpPr>
        <p:spPr>
          <a:xfrm>
            <a:off x="1164727" y="2955881"/>
            <a:ext cx="10108111" cy="1197019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  <a:buFontTx/>
              <a:buChar char="-"/>
              <a:defRPr/>
            </a:pPr>
            <a:r>
              <a:rPr lang="vi-VN" alt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từ chung: vua, một, cành, sồi, vàng.</a:t>
            </a:r>
          </a:p>
          <a:p>
            <a:pPr algn="just">
              <a:lnSpc>
                <a:spcPct val="90000"/>
              </a:lnSpc>
              <a:buFontTx/>
              <a:buChar char="-"/>
              <a:defRPr/>
            </a:pPr>
            <a:r>
              <a:rPr lang="vi-VN" alt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từ riêng: Mi - đát</a:t>
            </a:r>
            <a:endParaRPr lang="en-US" altLang="en-US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3296011" y="2793772"/>
            <a:ext cx="5370285" cy="1849665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từ loại </a:t>
            </a:r>
            <a:r>
              <a:rPr lang="vi-VN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bẻ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biến thành 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gì?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48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4" grpId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appy Children | Cartoon posters, Happy kids, Cartoon k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7" b="30843"/>
          <a:stretch>
            <a:fillRect/>
          </a:stretch>
        </p:blipFill>
        <p:spPr bwMode="auto">
          <a:xfrm>
            <a:off x="2767161" y="3207475"/>
            <a:ext cx="6858000" cy="313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523117" y="1847696"/>
            <a:ext cx="4835071" cy="1107996"/>
          </a:xfrm>
          <a:prstGeom prst="rect">
            <a:avLst/>
          </a:prstGeom>
          <a:solidFill>
            <a:srgbClr val="66FFFF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6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 từ</a:t>
            </a:r>
            <a:endParaRPr lang="en-US" sz="6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FC4AA681-3F36-42B8-9DF9-F59457234ED6}"/>
              </a:ext>
            </a:extLst>
          </p:cNvPr>
          <p:cNvSpPr/>
          <p:nvPr/>
        </p:nvSpPr>
        <p:spPr>
          <a:xfrm>
            <a:off x="3415937" y="519356"/>
            <a:ext cx="5055326" cy="7191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899077" y="1903268"/>
            <a:ext cx="10737751" cy="1005680"/>
            <a:chOff x="-8052" y="1699617"/>
            <a:chExt cx="9469074" cy="1006257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82959" cy="100625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vi-VN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Hiểu được ý nghĩa của động từ.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899077" y="3215127"/>
            <a:ext cx="10715804" cy="910467"/>
            <a:chOff x="-8052" y="1747250"/>
            <a:chExt cx="8976506" cy="9109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1C59C6FF-16F6-4D4A-8D30-C9647637D21A}"/>
                </a:ext>
              </a:extLst>
            </p:cNvPr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vi-VN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 được động từ trong câu văn, đoạn văn.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899077" y="4431773"/>
            <a:ext cx="10715804" cy="910467"/>
            <a:chOff x="-8052" y="1747250"/>
            <a:chExt cx="8976506" cy="91098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1C59C6FF-16F6-4D4A-8D30-C9647637D21A}"/>
                </a:ext>
              </a:extLst>
            </p:cNvPr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vi-VN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Dùng những động từ hay, có ý nghĩa khi nói hoặc viết.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vi-VN" sz="3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715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89" y="1933303"/>
            <a:ext cx="8282381" cy="35139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09056" y="2167542"/>
            <a:ext cx="78694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 mới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27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2259874" y="1604140"/>
            <a:ext cx="7014755" cy="3529563"/>
            <a:chOff x="501963" y="593139"/>
            <a:chExt cx="4692591" cy="3155143"/>
          </a:xfrm>
        </p:grpSpPr>
        <p:grpSp>
          <p:nvGrpSpPr>
            <p:cNvPr id="17" name="Group 16"/>
            <p:cNvGrpSpPr/>
            <p:nvPr/>
          </p:nvGrpSpPr>
          <p:grpSpPr>
            <a:xfrm rot="779021">
              <a:off x="1906329" y="593139"/>
              <a:ext cx="3288225" cy="2133473"/>
              <a:chOff x="1214333" y="5025712"/>
              <a:chExt cx="1133475" cy="1571625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1214333" y="5025712"/>
                <a:ext cx="1133475" cy="1571625"/>
                <a:chOff x="1214333" y="5025712"/>
                <a:chExt cx="1133475" cy="1571625"/>
              </a:xfrm>
            </p:grpSpPr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0594517">
                  <a:off x="1214333" y="5025712"/>
                  <a:ext cx="1133475" cy="1571625"/>
                </a:xfrm>
                <a:prstGeom prst="rect">
                  <a:avLst/>
                </a:prstGeom>
              </p:spPr>
            </p:pic>
            <p:sp>
              <p:nvSpPr>
                <p:cNvPr id="21" name="Rectangle 20"/>
                <p:cNvSpPr/>
                <p:nvPr/>
              </p:nvSpPr>
              <p:spPr>
                <a:xfrm rot="20628557">
                  <a:off x="1260343" y="5126751"/>
                  <a:ext cx="971554" cy="13580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" name="Rectangle 18"/>
              <p:cNvSpPr/>
              <p:nvPr/>
            </p:nvSpPr>
            <p:spPr>
              <a:xfrm rot="20665241">
                <a:off x="1233129" y="5205224"/>
                <a:ext cx="1025979" cy="97491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Hoạt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1. </a:t>
                </a:r>
              </a:p>
              <a:p>
                <a:pPr algn="ctr"/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endParaRPr lang="en-US" sz="4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501963" y="891735"/>
              <a:ext cx="2127132" cy="2856547"/>
              <a:chOff x="1086331" y="3256870"/>
              <a:chExt cx="1539304" cy="1628775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094" b="100000" l="0" r="5932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5218"/>
              <a:stretch/>
            </p:blipFill>
            <p:spPr>
              <a:xfrm>
                <a:off x="1086331" y="3256870"/>
                <a:ext cx="1539304" cy="1628775"/>
              </a:xfrm>
              <a:prstGeom prst="rect">
                <a:avLst/>
              </a:prstGeom>
            </p:spPr>
          </p:pic>
          <p:sp>
            <p:nvSpPr>
              <p:cNvPr id="22" name="Oval 21"/>
              <p:cNvSpPr/>
              <p:nvPr/>
            </p:nvSpPr>
            <p:spPr>
              <a:xfrm>
                <a:off x="1489166" y="3791352"/>
                <a:ext cx="127506" cy="1275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908200" y="3727599"/>
                <a:ext cx="127506" cy="1275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0428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071563" y="609601"/>
            <a:ext cx="9358312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just" eaLnBrk="1" hangingPunct="1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phấp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18"/>
          <p:cNvSpPr txBox="1">
            <a:spLocks noChangeArrowheads="1"/>
          </p:cNvSpPr>
          <p:nvPr/>
        </p:nvSpPr>
        <p:spPr>
          <a:xfrm>
            <a:off x="7243763" y="6062662"/>
            <a:ext cx="1219200" cy="6096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3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/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8091486" y="5494336"/>
            <a:ext cx="1219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bay</a:t>
            </a: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8743950" y="4932365"/>
            <a:ext cx="21336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xuống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/>
            <a:endParaRPr lang="en-US" sz="2800" i="1" dirty="0"/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4369593" y="4956177"/>
            <a:ext cx="2362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3916363" y="5494336"/>
            <a:ext cx="1295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604963" y="3776662"/>
            <a:ext cx="2959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vi-VN" sz="3200" dirty="0">
                <a:solidFill>
                  <a:srgbClr val="FF0000"/>
                </a:solidFill>
              </a:rPr>
              <a:t> </a:t>
            </a:r>
            <a:r>
              <a:rPr lang="en-US" altLang="vi-V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vi-VN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vi-V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vi-V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1" name="Rectangle 19"/>
          <p:cNvSpPr>
            <a:spLocks noChangeArrowheads="1"/>
          </p:cNvSpPr>
          <p:nvPr/>
        </p:nvSpPr>
        <p:spPr bwMode="auto">
          <a:xfrm>
            <a:off x="1328738" y="5030788"/>
            <a:ext cx="3595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vi-VN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*</a:t>
            </a:r>
            <a:r>
              <a:rPr lang="en-US" altLang="vi-VN" sz="2800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Của</a:t>
            </a:r>
            <a:r>
              <a:rPr lang="en-US" altLang="vi-VN" sz="2800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altLang="vi-VN" sz="2800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anh</a:t>
            </a:r>
            <a:r>
              <a:rPr lang="en-US" altLang="vi-VN" sz="2800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vi-VN" sz="2800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chiến</a:t>
            </a:r>
            <a:r>
              <a:rPr lang="en-US" altLang="vi-VN" sz="2800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altLang="vi-VN" sz="2800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sĩ</a:t>
            </a:r>
            <a:r>
              <a:rPr lang="en-US" altLang="vi-VN" sz="2800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vant" panose="020B7200000000000000" pitchFamily="34" charset="0"/>
              </a:rPr>
              <a:t>:</a:t>
            </a:r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1071563" y="5538786"/>
            <a:ext cx="4076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vi-VN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*</a:t>
            </a:r>
            <a:r>
              <a:rPr lang="en-US" altLang="vi-VN" sz="2800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Của</a:t>
            </a:r>
            <a:r>
              <a:rPr lang="en-US" altLang="vi-VN" sz="2800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altLang="vi-VN" sz="2800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thiếu</a:t>
            </a:r>
            <a:r>
              <a:rPr lang="en-US" altLang="vi-VN" sz="2800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altLang="vi-VN" sz="2800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nhi</a:t>
            </a:r>
            <a:r>
              <a:rPr lang="en-US" altLang="vi-VN" sz="2800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vant" panose="020B7200000000000000" pitchFamily="34" charset="0"/>
              </a:rPr>
              <a:t>:</a:t>
            </a:r>
          </a:p>
        </p:txBody>
      </p:sp>
      <p:sp>
        <p:nvSpPr>
          <p:cNvPr id="13" name="Rectangle 22"/>
          <p:cNvSpPr>
            <a:spLocks noChangeArrowheads="1"/>
          </p:cNvSpPr>
          <p:nvPr/>
        </p:nvSpPr>
        <p:spPr bwMode="auto">
          <a:xfrm>
            <a:off x="6029325" y="4995862"/>
            <a:ext cx="3348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vi-VN" sz="2800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vant" panose="020B7200000000000000" pitchFamily="34" charset="0"/>
              </a:rPr>
              <a:t>   *</a:t>
            </a:r>
            <a:r>
              <a:rPr lang="en-US" altLang="vi-VN" sz="2800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Dòng</a:t>
            </a:r>
            <a:r>
              <a:rPr lang="en-US" altLang="vi-VN" sz="2800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altLang="vi-VN" sz="2800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thác</a:t>
            </a:r>
            <a:r>
              <a:rPr lang="en-US" altLang="vi-VN" sz="2800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:</a:t>
            </a:r>
            <a:endParaRPr lang="en-US" altLang="vi-VN" sz="2800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14" name="Rectangle 23"/>
          <p:cNvSpPr>
            <a:spLocks noChangeArrowheads="1"/>
          </p:cNvSpPr>
          <p:nvPr/>
        </p:nvSpPr>
        <p:spPr bwMode="auto">
          <a:xfrm>
            <a:off x="5995986" y="5529262"/>
            <a:ext cx="231457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vi-VN" sz="2800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vant" panose="020B7200000000000000" pitchFamily="34" charset="0"/>
              </a:rPr>
              <a:t>   *</a:t>
            </a:r>
            <a:r>
              <a:rPr lang="en-US" altLang="vi-VN" sz="2800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Lá</a:t>
            </a:r>
            <a:r>
              <a:rPr lang="en-US" altLang="vi-VN" sz="2800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vi-VN" sz="2800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cờ</a:t>
            </a:r>
            <a:r>
              <a:rPr lang="en-US" altLang="vi-VN" sz="2800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vant" panose="020B7200000000000000" pitchFamily="34" charset="0"/>
              </a:rPr>
              <a:t>: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357313" y="4294190"/>
            <a:ext cx="2959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vi-VN" sz="3200" dirty="0">
                <a:solidFill>
                  <a:srgbClr val="FF0000"/>
                </a:solidFill>
              </a:rPr>
              <a:t> </a:t>
            </a:r>
            <a:r>
              <a:rPr lang="en-US" altLang="vi-VN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vi-V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hoạt</a:t>
            </a:r>
            <a:r>
              <a:rPr lang="en-US" altLang="vi-V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vi-V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6846888" y="4348162"/>
            <a:ext cx="5060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vi-VN" sz="3200" dirty="0">
                <a:solidFill>
                  <a:srgbClr val="FF0000"/>
                </a:solidFill>
              </a:rPr>
              <a:t> </a:t>
            </a:r>
            <a:r>
              <a:rPr lang="en-US" altLang="vi-VN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vi-V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trạng</a:t>
            </a:r>
            <a:r>
              <a:rPr lang="en-US" altLang="vi-V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thái</a:t>
            </a:r>
            <a:r>
              <a:rPr lang="en-US" altLang="vi-V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vi-V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vi-V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362753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1683</TotalTime>
  <Words>1018</Words>
  <Application>Microsoft Office PowerPoint</Application>
  <PresentationFormat>Widescreen</PresentationFormat>
  <Paragraphs>119</Paragraphs>
  <Slides>34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.VnAvant</vt:lpstr>
      <vt:lpstr>Arial</vt:lpstr>
      <vt:lpstr>Calibri</vt:lpstr>
      <vt:lpstr>Calibri Light</vt:lpstr>
      <vt:lpstr>Garamond</vt:lpstr>
      <vt:lpstr>Tahoma</vt:lpstr>
      <vt:lpstr>Times New Roman</vt:lpstr>
      <vt:lpstr>Wingdings 2</vt:lpstr>
      <vt:lpstr>1_Office Theme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KHAI BINH</dc:creator>
  <cp:lastModifiedBy>Dell</cp:lastModifiedBy>
  <cp:revision>117</cp:revision>
  <dcterms:created xsi:type="dcterms:W3CDTF">2021-08-04T18:52:07Z</dcterms:created>
  <dcterms:modified xsi:type="dcterms:W3CDTF">2021-10-25T10:35:30Z</dcterms:modified>
</cp:coreProperties>
</file>