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9"/>
  </p:notesMasterIdLst>
  <p:sldIdLst>
    <p:sldId id="272" r:id="rId3"/>
    <p:sldId id="282" r:id="rId4"/>
    <p:sldId id="280" r:id="rId5"/>
    <p:sldId id="386" r:id="rId6"/>
    <p:sldId id="283" r:id="rId7"/>
    <p:sldId id="278" r:id="rId8"/>
    <p:sldId id="366" r:id="rId9"/>
    <p:sldId id="311" r:id="rId10"/>
    <p:sldId id="333" r:id="rId11"/>
    <p:sldId id="317" r:id="rId12"/>
    <p:sldId id="359" r:id="rId13"/>
    <p:sldId id="387" r:id="rId14"/>
    <p:sldId id="388" r:id="rId15"/>
    <p:sldId id="389" r:id="rId16"/>
    <p:sldId id="391" r:id="rId17"/>
    <p:sldId id="390" r:id="rId18"/>
    <p:sldId id="316" r:id="rId19"/>
    <p:sldId id="368" r:id="rId20"/>
    <p:sldId id="400" r:id="rId21"/>
    <p:sldId id="310" r:id="rId22"/>
    <p:sldId id="392" r:id="rId23"/>
    <p:sldId id="397" r:id="rId24"/>
    <p:sldId id="393" r:id="rId25"/>
    <p:sldId id="398" r:id="rId26"/>
    <p:sldId id="394" r:id="rId27"/>
    <p:sldId id="401" r:id="rId28"/>
    <p:sldId id="395" r:id="rId29"/>
    <p:sldId id="396" r:id="rId30"/>
    <p:sldId id="399" r:id="rId31"/>
    <p:sldId id="403" r:id="rId32"/>
    <p:sldId id="270" r:id="rId33"/>
    <p:sldId id="285" r:id="rId34"/>
    <p:sldId id="286" r:id="rId35"/>
    <p:sldId id="292" r:id="rId36"/>
    <p:sldId id="293" r:id="rId37"/>
    <p:sldId id="27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FF"/>
    <a:srgbClr val="004DE6"/>
    <a:srgbClr val="DDBA59"/>
    <a:srgbClr val="E0C066"/>
    <a:srgbClr val="FFCCCC"/>
    <a:srgbClr val="CC99FF"/>
    <a:srgbClr val="CCFF99"/>
    <a:srgbClr val="003FB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78" d="100"/>
          <a:sy n="78" d="100"/>
        </p:scale>
        <p:origin x="87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a:p>
        </p:txBody>
      </p:sp>
    </p:spTree>
    <p:extLst>
      <p:ext uri="{BB962C8B-B14F-4D97-AF65-F5344CB8AC3E}">
        <p14:creationId xmlns:p14="http://schemas.microsoft.com/office/powerpoint/2010/main" val="2997886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F41C5D-1C92-4660-ADE0-1E6183880041}" type="slidenum">
              <a:rPr lang="en-US" altLang="en-US"/>
              <a:pPr eaLnBrk="1" hangingPunct="1"/>
              <a:t>23</a:t>
            </a:fld>
            <a:endParaRPr lang="en-US" altLang="en-US"/>
          </a:p>
        </p:txBody>
      </p:sp>
      <p:sp>
        <p:nvSpPr>
          <p:cNvPr id="37891" name="Slide Image Placeholder 1"/>
          <p:cNvSpPr>
            <a:spLocks noGrp="1" noRot="1" noChangeAspect="1" noTextEdit="1"/>
          </p:cNvSpPr>
          <p:nvPr>
            <p:ph type="sldImg"/>
          </p:nvPr>
        </p:nvSpPr>
        <p:spPr>
          <a:ln/>
        </p:spPr>
      </p:sp>
      <p:sp>
        <p:nvSpPr>
          <p:cNvPr id="3789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174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9CBA503-86E8-4EE0-A416-B10814E857A5}" type="slidenum">
              <a:rPr lang="en-US" altLang="en-US" sz="1200">
                <a:latin typeface="Calibri" panose="020F0502020204030204" pitchFamily="34" charset="0"/>
              </a:rPr>
              <a:pPr algn="r" eaLnBrk="1" hangingPunct="1"/>
              <a:t>23</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0045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75796-6710-4203-B332-3F821BB376AF}" type="slidenum">
              <a:rPr lang="en-US" altLang="en-US"/>
              <a:pPr eaLnBrk="1" hangingPunct="1"/>
              <a:t>25</a:t>
            </a:fld>
            <a:endParaRPr lang="en-US" altLang="en-US"/>
          </a:p>
        </p:txBody>
      </p:sp>
    </p:spTree>
    <p:extLst>
      <p:ext uri="{BB962C8B-B14F-4D97-AF65-F5344CB8AC3E}">
        <p14:creationId xmlns:p14="http://schemas.microsoft.com/office/powerpoint/2010/main" val="307955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75796-6710-4203-B332-3F821BB376AF}" type="slidenum">
              <a:rPr lang="en-US" altLang="en-US"/>
              <a:pPr eaLnBrk="1" hangingPunct="1"/>
              <a:t>27</a:t>
            </a:fld>
            <a:endParaRPr lang="en-US" altLang="en-US"/>
          </a:p>
        </p:txBody>
      </p:sp>
    </p:spTree>
    <p:extLst>
      <p:ext uri="{BB962C8B-B14F-4D97-AF65-F5344CB8AC3E}">
        <p14:creationId xmlns:p14="http://schemas.microsoft.com/office/powerpoint/2010/main" val="425615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75796-6710-4203-B332-3F821BB376AF}" type="slidenum">
              <a:rPr lang="en-US" altLang="en-US"/>
              <a:pPr eaLnBrk="1" hangingPunct="1"/>
              <a:t>28</a:t>
            </a:fld>
            <a:endParaRPr lang="en-US" altLang="en-US"/>
          </a:p>
        </p:txBody>
      </p:sp>
    </p:spTree>
    <p:extLst>
      <p:ext uri="{BB962C8B-B14F-4D97-AF65-F5344CB8AC3E}">
        <p14:creationId xmlns:p14="http://schemas.microsoft.com/office/powerpoint/2010/main" val="3566220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0530606-69B2-4880-9A7A-81B57B3C0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53ADFB-E40D-4DA5-8620-59119B9BA73B}" type="slidenum">
              <a:rPr lang="en-US" altLang="en-US"/>
              <a:pPr eaLnBrk="1" hangingPunct="1"/>
              <a:t>31</a:t>
            </a:fld>
            <a:endParaRPr lang="en-US" altLang="en-US"/>
          </a:p>
        </p:txBody>
      </p:sp>
      <p:sp>
        <p:nvSpPr>
          <p:cNvPr id="40963" name="Slide Image Placeholder 1">
            <a:extLst>
              <a:ext uri="{FF2B5EF4-FFF2-40B4-BE49-F238E27FC236}">
                <a16:creationId xmlns:a16="http://schemas.microsoft.com/office/drawing/2014/main" id="{F783CB7E-1946-4878-A822-9E8A5DA6D366}"/>
              </a:ext>
            </a:extLst>
          </p:cNvPr>
          <p:cNvSpPr>
            <a:spLocks noGrp="1" noRot="1" noChangeAspect="1" noTextEdit="1"/>
          </p:cNvSpPr>
          <p:nvPr>
            <p:ph type="sldImg"/>
          </p:nvPr>
        </p:nvSpPr>
        <p:spPr>
          <a:ln/>
        </p:spPr>
      </p:sp>
      <p:sp>
        <p:nvSpPr>
          <p:cNvPr id="40964" name="Notes Placeholder 2">
            <a:extLst>
              <a:ext uri="{FF2B5EF4-FFF2-40B4-BE49-F238E27FC236}">
                <a16:creationId xmlns:a16="http://schemas.microsoft.com/office/drawing/2014/main" id="{CA224433-4EFC-4480-9544-D531A0F7A6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9939" name="Slide Number Placeholder 3">
            <a:extLst>
              <a:ext uri="{FF2B5EF4-FFF2-40B4-BE49-F238E27FC236}">
                <a16:creationId xmlns:a16="http://schemas.microsoft.com/office/drawing/2014/main" id="{E1B8F677-F914-4F6A-903E-6DEF76FCB6B3}"/>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66AC0C8-F6CA-4E7E-934D-36233145E757}" type="slidenum">
              <a:rPr lang="en-US" altLang="en-US" sz="1200">
                <a:latin typeface="Calibri" panose="020F0502020204030204" pitchFamily="34" charset="0"/>
              </a:rPr>
              <a:pPr algn="r" eaLnBrk="1" hangingPunct="1"/>
              <a:t>31</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728BB45-AA20-459B-A0A7-8B3E42D8AB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7846A7-5882-4C7F-A33D-B8659E9FA1DC}" type="slidenum">
              <a:rPr lang="en-US" altLang="en-US"/>
              <a:pPr eaLnBrk="1" hangingPunct="1"/>
              <a:t>32</a:t>
            </a:fld>
            <a:endParaRPr lang="en-US" altLang="en-US"/>
          </a:p>
        </p:txBody>
      </p:sp>
      <p:sp>
        <p:nvSpPr>
          <p:cNvPr id="41987" name="Slide Image Placeholder 1">
            <a:extLst>
              <a:ext uri="{FF2B5EF4-FFF2-40B4-BE49-F238E27FC236}">
                <a16:creationId xmlns:a16="http://schemas.microsoft.com/office/drawing/2014/main" id="{57AF39DF-D2E9-45D9-AD03-4127EF4C8017}"/>
              </a:ext>
            </a:extLst>
          </p:cNvPr>
          <p:cNvSpPr>
            <a:spLocks noGrp="1" noRot="1" noChangeAspect="1" noTextEdit="1"/>
          </p:cNvSpPr>
          <p:nvPr>
            <p:ph type="sldImg"/>
          </p:nvPr>
        </p:nvSpPr>
        <p:spPr>
          <a:ln/>
        </p:spPr>
      </p:sp>
      <p:sp>
        <p:nvSpPr>
          <p:cNvPr id="41988" name="Notes Placeholder 2">
            <a:extLst>
              <a:ext uri="{FF2B5EF4-FFF2-40B4-BE49-F238E27FC236}">
                <a16:creationId xmlns:a16="http://schemas.microsoft.com/office/drawing/2014/main" id="{AF91D0E0-5E5E-40BA-91C1-89E1DDE141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9939" name="Slide Number Placeholder 3">
            <a:extLst>
              <a:ext uri="{FF2B5EF4-FFF2-40B4-BE49-F238E27FC236}">
                <a16:creationId xmlns:a16="http://schemas.microsoft.com/office/drawing/2014/main" id="{73C52C1E-FBBB-494B-9D2C-78B17D5CBEEB}"/>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3E29A2B-C3F7-4F14-A47C-3DA826C4D157}" type="slidenum">
              <a:rPr lang="en-US" altLang="en-US" sz="1200">
                <a:latin typeface="Calibri" panose="020F0502020204030204" pitchFamily="34" charset="0"/>
              </a:rPr>
              <a:pPr algn="r" eaLnBrk="1" hangingPunct="1"/>
              <a:t>32</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0D77B3A-0D50-4BFA-B8E2-5AC76D0B2F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6DEEDE-DC2B-4399-836E-8ECA47B2047F}" type="slidenum">
              <a:rPr lang="en-US" altLang="en-US"/>
              <a:pPr eaLnBrk="1" hangingPunct="1"/>
              <a:t>33</a:t>
            </a:fld>
            <a:endParaRPr lang="en-US" altLang="en-US"/>
          </a:p>
        </p:txBody>
      </p:sp>
      <p:sp>
        <p:nvSpPr>
          <p:cNvPr id="43011" name="Slide Image Placeholder 1">
            <a:extLst>
              <a:ext uri="{FF2B5EF4-FFF2-40B4-BE49-F238E27FC236}">
                <a16:creationId xmlns:a16="http://schemas.microsoft.com/office/drawing/2014/main" id="{803F9039-95F6-4278-B029-EE4AC7EEE77D}"/>
              </a:ext>
            </a:extLst>
          </p:cNvPr>
          <p:cNvSpPr>
            <a:spLocks noGrp="1" noRot="1" noChangeAspect="1" noTextEdit="1"/>
          </p:cNvSpPr>
          <p:nvPr>
            <p:ph type="sldImg"/>
          </p:nvPr>
        </p:nvSpPr>
        <p:spPr>
          <a:ln/>
        </p:spPr>
      </p:sp>
      <p:sp>
        <p:nvSpPr>
          <p:cNvPr id="43012" name="Notes Placeholder 2">
            <a:extLst>
              <a:ext uri="{FF2B5EF4-FFF2-40B4-BE49-F238E27FC236}">
                <a16:creationId xmlns:a16="http://schemas.microsoft.com/office/drawing/2014/main" id="{713945C8-6A02-4E5D-B7AE-884F4E8547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9939" name="Slide Number Placeholder 3">
            <a:extLst>
              <a:ext uri="{FF2B5EF4-FFF2-40B4-BE49-F238E27FC236}">
                <a16:creationId xmlns:a16="http://schemas.microsoft.com/office/drawing/2014/main" id="{233CB265-E381-4AC2-BB00-106F8CCD5B9F}"/>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541FE0D-5182-4FFB-932A-EBBDC11BB841}" type="slidenum">
              <a:rPr lang="en-US" altLang="en-US" sz="1200">
                <a:latin typeface="Calibri" panose="020F0502020204030204" pitchFamily="34" charset="0"/>
              </a:rPr>
              <a:pPr algn="r" eaLnBrk="1" hangingPunct="1"/>
              <a:t>33</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35</a:t>
            </a:fld>
            <a:endParaRPr lang="en-US"/>
          </a:p>
        </p:txBody>
      </p:sp>
    </p:spTree>
    <p:extLst>
      <p:ext uri="{BB962C8B-B14F-4D97-AF65-F5344CB8AC3E}">
        <p14:creationId xmlns:p14="http://schemas.microsoft.com/office/powerpoint/2010/main" val="302175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272945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02C50-81D5-4A73-A40E-BEDB2841ABF4}" type="slidenum">
              <a:rPr lang="en-US" altLang="en-US"/>
              <a:pPr eaLnBrk="1" hangingPunct="1"/>
              <a:t>12</a:t>
            </a:fld>
            <a:endParaRPr lang="en-US" altLang="en-US"/>
          </a:p>
        </p:txBody>
      </p:sp>
      <p:sp>
        <p:nvSpPr>
          <p:cNvPr id="30723" name="Slide Image Placeholder 1"/>
          <p:cNvSpPr>
            <a:spLocks noGrp="1" noRot="1" noChangeAspect="1" noTextEdit="1"/>
          </p:cNvSpPr>
          <p:nvPr>
            <p:ph type="sldImg"/>
          </p:nvPr>
        </p:nvSpPr>
        <p:spPr>
          <a:ln/>
        </p:spPr>
      </p:sp>
      <p:sp>
        <p:nvSpPr>
          <p:cNvPr id="3072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03FD1B4-F2F7-4682-9F2A-CD6600584044}" type="slidenum">
              <a:rPr lang="en-US" altLang="en-US" sz="1200">
                <a:latin typeface="Calibri" panose="020F0502020204030204" pitchFamily="34" charset="0"/>
              </a:rPr>
              <a:pPr algn="r" eaLnBrk="1" hangingPunct="1"/>
              <a:t>12</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6376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BC2D91-1372-4909-86C2-4F574A41DBB0}" type="slidenum">
              <a:rPr lang="en-US" altLang="en-US"/>
              <a:pPr eaLnBrk="1" hangingPunct="1"/>
              <a:t>13</a:t>
            </a:fld>
            <a:endParaRPr lang="en-US" altLang="en-US"/>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355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BAE517A-E133-47B4-9868-BD7644D04A41}" type="slidenum">
              <a:rPr lang="en-US" altLang="en-US" sz="1200">
                <a:latin typeface="Calibri" panose="020F0502020204030204" pitchFamily="34" charset="0"/>
              </a:rPr>
              <a:pPr algn="r" eaLnBrk="1" hangingPunct="1"/>
              <a:t>13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031262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99B80A-60F6-4648-9DB0-034EE5C9286E}" type="slidenum">
              <a:rPr lang="en-US" altLang="en-US"/>
              <a:pPr eaLnBrk="1" hangingPunct="1"/>
              <a:t>14</a:t>
            </a:fld>
            <a:endParaRPr lang="en-US" altLang="en-US"/>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560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E0654F8-568C-4C29-BB38-C3F54644FC3A}" type="slidenum">
              <a:rPr lang="en-US" altLang="en-US" sz="1200">
                <a:latin typeface="Calibri" panose="020F0502020204030204" pitchFamily="34" charset="0"/>
              </a:rPr>
              <a:pPr algn="r" eaLnBrk="1" hangingPunct="1"/>
              <a:t>14</a:t>
            </a:fld>
            <a:endParaRPr lang="en-US" altLang="en-US" sz="1200">
              <a:latin typeface="Calibri" panose="020F0502020204030204" pitchFamily="34" charset="0"/>
            </a:endParaRPr>
          </a:p>
        </p:txBody>
      </p:sp>
    </p:spTree>
    <p:extLst>
      <p:ext uri="{BB962C8B-B14F-4D97-AF65-F5344CB8AC3E}">
        <p14:creationId xmlns:p14="http://schemas.microsoft.com/office/powerpoint/2010/main" val="56455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580672D-421C-4077-B07A-5911CCFCA3E9}" type="slidenum">
              <a:rPr lang="en-US" altLang="en-US" sz="1200"/>
              <a:pPr algn="r" eaLnBrk="1" hangingPunct="1"/>
              <a:t>15</a:t>
            </a:fld>
            <a:endParaRPr lang="en-US" altLang="en-US" sz="1200"/>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C57658D-0607-43C5-A7D1-443D401C2767}" type="slidenum">
              <a:rPr lang="en-US" altLang="en-US" sz="1200">
                <a:latin typeface="Calibri" panose="020F0502020204030204" pitchFamily="34" charset="0"/>
              </a:rPr>
              <a:pPr algn="r" eaLnBrk="1" hangingPunct="1"/>
              <a:t>15</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4531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4A22CB-40E2-4236-9BF8-371C6E9A4379}" type="slidenum">
              <a:rPr lang="en-US" altLang="en-US"/>
              <a:pPr eaLnBrk="1" hangingPunct="1"/>
              <a:t>16</a:t>
            </a:fld>
            <a:endParaRPr lang="en-US" altLang="en-US"/>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D4E8AD2-FEFF-4D1A-87F1-1A7D3EE01057}" type="slidenum">
              <a:rPr lang="en-US" altLang="en-US" sz="1200">
                <a:latin typeface="Calibri" panose="020F0502020204030204" pitchFamily="34" charset="0"/>
              </a:rPr>
              <a:pPr algn="r" eaLnBrk="1" hangingPunct="1"/>
              <a:t>16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77665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18</a:t>
            </a:fld>
            <a:endParaRPr lang="en-US"/>
          </a:p>
        </p:txBody>
      </p:sp>
    </p:spTree>
    <p:extLst>
      <p:ext uri="{BB962C8B-B14F-4D97-AF65-F5344CB8AC3E}">
        <p14:creationId xmlns:p14="http://schemas.microsoft.com/office/powerpoint/2010/main" val="2607896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0198A3-6029-4283-835C-F9D9D1CAED58}" type="slidenum">
              <a:rPr lang="en-US" altLang="en-US"/>
              <a:pPr eaLnBrk="1" hangingPunct="1"/>
              <a:t>21</a:t>
            </a:fld>
            <a:endParaRPr lang="en-US" altLang="en-US"/>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174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377CC7C-A3F3-49DE-8287-08804CB9A955}" type="slidenum">
              <a:rPr lang="en-US" altLang="en-US" sz="1200">
                <a:latin typeface="Calibri" panose="020F0502020204030204" pitchFamily="34" charset="0"/>
              </a:rPr>
              <a:pPr algn="r" eaLnBrk="1" hangingPunct="1"/>
              <a:t>21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10906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10/18/2021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10/18/2021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0933" y="1445092"/>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9904697" y="1870051"/>
            <a:ext cx="2087854" cy="236048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a:ln w="12700" cmpd="sng">
                    <a:solidFill>
                      <a:schemeClr val="accent4"/>
                    </a:solidFill>
                    <a:prstDash val="solid"/>
                  </a:ln>
                  <a:solidFill>
                    <a:srgbClr val="FFFF00"/>
                  </a:solidFill>
                  <a:effectLst/>
                </a:rPr>
                <a:t>a</a:t>
              </a: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164538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4"/>
          <p:cNvSpPr>
            <a:spLocks noChangeArrowheads="1"/>
          </p:cNvSpPr>
          <p:nvPr/>
        </p:nvSpPr>
        <p:spPr bwMode="auto">
          <a:xfrm>
            <a:off x="1188720" y="983933"/>
            <a:ext cx="992124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a:solidFill>
                  <a:srgbClr val="0000FF"/>
                </a:solidFill>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Bác tự cho mình là “</a:t>
            </a:r>
            <a:r>
              <a:rPr lang="en-US" altLang="en-US" sz="3200">
                <a:solidFill>
                  <a:srgbClr val="FF0000"/>
                </a:solidFill>
                <a:latin typeface="Times New Roman" panose="02020603050405020304" pitchFamily="18" charset="0"/>
                <a:cs typeface="Times New Roman" panose="02020603050405020304" pitchFamily="18" charset="0"/>
              </a:rPr>
              <a:t>người lính vâng lệnh quốc dân ra mặt trận</a:t>
            </a:r>
            <a:r>
              <a:rPr lang="en-US" altLang="en-US" sz="3200">
                <a:latin typeface="Times New Roman" panose="02020603050405020304" pitchFamily="18" charset="0"/>
                <a:cs typeface="Times New Roman" panose="02020603050405020304" pitchFamily="18" charset="0"/>
              </a:rPr>
              <a:t>”, là “</a:t>
            </a:r>
            <a:r>
              <a:rPr lang="en-US" altLang="en-US" sz="3200">
                <a:solidFill>
                  <a:srgbClr val="FF0000"/>
                </a:solidFill>
                <a:latin typeface="Times New Roman" panose="02020603050405020304" pitchFamily="18" charset="0"/>
                <a:cs typeface="Times New Roman" panose="02020603050405020304" pitchFamily="18" charset="0"/>
              </a:rPr>
              <a:t>đầy tớ trung thành của nhân dân</a:t>
            </a:r>
            <a:r>
              <a:rPr lang="en-US" altLang="en-US" sz="3200">
                <a:latin typeface="Times New Roman" panose="02020603050405020304" pitchFamily="18" charset="0"/>
                <a:cs typeface="Times New Roman" panose="02020603050405020304" pitchFamily="18" charset="0"/>
              </a:rPr>
              <a:t>”. Ở Bác, lòng yêu mến nhân dân đã trở thành một sự say mê mãnh liệt. Bác nói:</a:t>
            </a:r>
            <a:r>
              <a:rPr lang="en-US" altLang="en-US" sz="3200">
                <a:solidFill>
                  <a:srgbClr val="FF0000"/>
                </a:solidFill>
                <a:latin typeface="Times New Roman" panose="02020603050405020304" pitchFamily="18" charset="0"/>
                <a:cs typeface="Times New Roman" panose="02020603050405020304" pitchFamily="18" charset="0"/>
              </a:rPr>
              <a:t> “Tôi chỉ có một sự ham muốn, ham muốn tột bậc, là làm sao cho nước ta hoàn toàn độc lập, dân ta được hoàn toàn tự do, đồng bào ta ai cũng có cơm ăn, áo mặc, ai cũng được học hành.”</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6" name="Rectangle 52"/>
          <p:cNvSpPr>
            <a:spLocks noChangeArrowheads="1"/>
          </p:cNvSpPr>
          <p:nvPr/>
        </p:nvSpPr>
        <p:spPr bwMode="auto">
          <a:xfrm>
            <a:off x="1676558" y="4749046"/>
            <a:ext cx="8945563" cy="1077218"/>
          </a:xfrm>
          <a:prstGeom prst="rect">
            <a:avLst/>
          </a:prstGeom>
          <a:solidFill>
            <a:schemeClr val="accent1">
              <a:lumMod val="60000"/>
              <a:lumOff val="4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latin typeface="Times New Roman" panose="02020603050405020304" pitchFamily="18" charset="0"/>
                <a:cs typeface="Times New Roman" panose="02020603050405020304" pitchFamily="18" charset="0"/>
              </a:rPr>
              <a:t>Những từ ngữ và câu đặt trong dấu ngoặc kép là lời của Bác Hồ. </a:t>
            </a:r>
          </a:p>
        </p:txBody>
      </p:sp>
      <p:sp>
        <p:nvSpPr>
          <p:cNvPr id="7" name="Cloud Callout 6"/>
          <p:cNvSpPr/>
          <p:nvPr/>
        </p:nvSpPr>
        <p:spPr>
          <a:xfrm>
            <a:off x="1962223" y="4658922"/>
            <a:ext cx="7968343" cy="1349465"/>
          </a:xfrm>
          <a:prstGeom prst="cloudCallout">
            <a:avLst>
              <a:gd name="adj1" fmla="val -56138"/>
              <a:gd name="adj2" fmla="val 5863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Những từ ngữ và câu đó là lời của ai?</a:t>
            </a:r>
          </a:p>
        </p:txBody>
      </p:sp>
    </p:spTree>
    <p:extLst>
      <p:ext uri="{BB962C8B-B14F-4D97-AF65-F5344CB8AC3E}">
        <p14:creationId xmlns:p14="http://schemas.microsoft.com/office/powerpoint/2010/main" val="221040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53"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1494968" y="3542207"/>
            <a:ext cx="9202059" cy="1077218"/>
          </a:xfrm>
          <a:prstGeom prst="rect">
            <a:avLst/>
          </a:prstGeom>
          <a:solidFill>
            <a:schemeClr val="accent1">
              <a:lumMod val="40000"/>
              <a:lumOff val="60000"/>
            </a:schemeClr>
          </a:solidFill>
          <a:ln>
            <a:noFill/>
          </a:ln>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n-US" altLang="en-US" sz="3200" b="1"/>
              <a:t>Dấu ngoặc kép dùng để dẫn lời nói trực tiếp của Bác Hồ.</a:t>
            </a:r>
            <a:endParaRPr lang="en-US" altLang="en-US" sz="3200">
              <a:latin typeface="VNI-Times" pitchFamily="2" charset="0"/>
            </a:endParaRPr>
          </a:p>
        </p:txBody>
      </p:sp>
      <p:sp>
        <p:nvSpPr>
          <p:cNvPr id="6" name="Rectangle 5"/>
          <p:cNvSpPr/>
          <p:nvPr/>
        </p:nvSpPr>
        <p:spPr>
          <a:xfrm>
            <a:off x="1494968" y="1884755"/>
            <a:ext cx="9202059" cy="1077218"/>
          </a:xfrm>
          <a:prstGeom prst="rect">
            <a:avLst/>
          </a:prstGeom>
          <a:solidFill>
            <a:srgbClr val="DDBA59"/>
          </a:solidFill>
        </p:spPr>
        <p:txBody>
          <a:bodyPr wrap="square">
            <a:spAutoFit/>
          </a:bodyPr>
          <a:lstStyle/>
          <a:p>
            <a:pPr algn="ctr"/>
            <a:r>
              <a:rPr lang="en-US" sz="3200" b="1">
                <a:latin typeface="Times New Roman" panose="02020603050405020304" pitchFamily="18" charset="0"/>
                <a:cs typeface="Times New Roman" panose="02020603050405020304" pitchFamily="18" charset="0"/>
              </a:rPr>
              <a:t>Những dấu ngoặc kép dùng trong đoạn văn trên có tác dụng gì?</a:t>
            </a:r>
          </a:p>
        </p:txBody>
      </p:sp>
      <p:sp>
        <p:nvSpPr>
          <p:cNvPr id="8" name="Curved Right Arrow 7"/>
          <p:cNvSpPr/>
          <p:nvPr/>
        </p:nvSpPr>
        <p:spPr>
          <a:xfrm>
            <a:off x="914399" y="2743200"/>
            <a:ext cx="580569" cy="1146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45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0"/>
          <p:cNvSpPr txBox="1">
            <a:spLocks noChangeArrowheads="1"/>
          </p:cNvSpPr>
          <p:nvPr/>
        </p:nvSpPr>
        <p:spPr bwMode="auto">
          <a:xfrm>
            <a:off x="3262312" y="1327150"/>
            <a:ext cx="7984807" cy="175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b="1">
                <a:latin typeface="Times New Roman" panose="02020603050405020304" pitchFamily="18" charset="0"/>
                <a:cs typeface="Times New Roman" panose="02020603050405020304" pitchFamily="18" charset="0"/>
              </a:rPr>
              <a:t>* </a:t>
            </a:r>
            <a:r>
              <a:rPr lang="en-US" altLang="en-US" sz="3600" b="1">
                <a:solidFill>
                  <a:srgbClr val="3333FF"/>
                </a:solidFill>
                <a:latin typeface="Times New Roman" panose="02020603050405020304" pitchFamily="18" charset="0"/>
                <a:cs typeface="Times New Roman" panose="02020603050405020304" pitchFamily="18" charset="0"/>
              </a:rPr>
              <a:t>Từ ngữ: </a:t>
            </a:r>
            <a:r>
              <a:rPr lang="en-US" altLang="en-US" sz="3600" b="1">
                <a:latin typeface="Times New Roman" panose="02020603050405020304" pitchFamily="18" charset="0"/>
                <a:cs typeface="Times New Roman" panose="02020603050405020304" pitchFamily="18" charset="0"/>
              </a:rPr>
              <a:t>“người lính vâng lệnh quốc dân ra mặt trận”, “đầy tớ trung thành của nhân dân.”</a:t>
            </a:r>
          </a:p>
        </p:txBody>
      </p:sp>
      <p:sp>
        <p:nvSpPr>
          <p:cNvPr id="20" name="Text Box 15"/>
          <p:cNvSpPr txBox="1">
            <a:spLocks noChangeArrowheads="1"/>
          </p:cNvSpPr>
          <p:nvPr/>
        </p:nvSpPr>
        <p:spPr bwMode="auto">
          <a:xfrm>
            <a:off x="3297556" y="3328988"/>
            <a:ext cx="7949563" cy="26161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b="1">
                <a:latin typeface="Times New Roman" panose="02020603050405020304" pitchFamily="18" charset="0"/>
                <a:cs typeface="Times New Roman" panose="02020603050405020304" pitchFamily="18" charset="0"/>
              </a:rPr>
              <a:t>* </a:t>
            </a:r>
            <a:r>
              <a:rPr lang="en-US" altLang="en-US" sz="3600" b="1">
                <a:solidFill>
                  <a:srgbClr val="3333FF"/>
                </a:solidFill>
                <a:latin typeface="Times New Roman" panose="02020603050405020304" pitchFamily="18" charset="0"/>
                <a:cs typeface="Times New Roman" panose="02020603050405020304" pitchFamily="18" charset="0"/>
              </a:rPr>
              <a:t>Câu</a:t>
            </a:r>
            <a:r>
              <a:rPr lang="en-US" altLang="en-US" sz="3600" b="1">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“Tôi chỉ có một sự ham muốn, ham muốn tột bậc, là làm sao cho nước ta hoàn toàn độc lập, dân ta được hoàn toàn tự do, đồng bào ta ai cũng có cơm ăn, áo mặc, ai cũng được học hành.”</a:t>
            </a:r>
          </a:p>
        </p:txBody>
      </p:sp>
      <p:sp>
        <p:nvSpPr>
          <p:cNvPr id="11268" name="Text Box 17"/>
          <p:cNvSpPr txBox="1">
            <a:spLocks noChangeArrowheads="1"/>
          </p:cNvSpPr>
          <p:nvPr/>
        </p:nvSpPr>
        <p:spPr bwMode="auto">
          <a:xfrm>
            <a:off x="792957" y="1511300"/>
            <a:ext cx="1616075" cy="1385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Một từ hay cụm từ.</a:t>
            </a:r>
          </a:p>
        </p:txBody>
      </p:sp>
      <p:sp>
        <p:nvSpPr>
          <p:cNvPr id="11269" name="Text Box 17"/>
          <p:cNvSpPr txBox="1">
            <a:spLocks noChangeArrowheads="1"/>
          </p:cNvSpPr>
          <p:nvPr/>
        </p:nvSpPr>
        <p:spPr bwMode="auto">
          <a:xfrm>
            <a:off x="792957" y="3878263"/>
            <a:ext cx="1706563" cy="1816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Một câu trọn vẹn hay đoạn văn.</a:t>
            </a:r>
          </a:p>
        </p:txBody>
      </p:sp>
      <p:sp>
        <p:nvSpPr>
          <p:cNvPr id="10253" name="AutoShape 13"/>
          <p:cNvSpPr>
            <a:spLocks noChangeArrowheads="1"/>
          </p:cNvSpPr>
          <p:nvPr/>
        </p:nvSpPr>
        <p:spPr bwMode="auto">
          <a:xfrm>
            <a:off x="2691845" y="2056605"/>
            <a:ext cx="304800" cy="295275"/>
          </a:xfrm>
          <a:prstGeom prst="rightArrow">
            <a:avLst>
              <a:gd name="adj1" fmla="val 50000"/>
              <a:gd name="adj2" fmla="val 50088"/>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b="1">
              <a:latin typeface="Times New Roman" panose="02020603050405020304" pitchFamily="18" charset="0"/>
              <a:cs typeface="Times New Roman" panose="02020603050405020304" pitchFamily="18" charset="0"/>
            </a:endParaRPr>
          </a:p>
        </p:txBody>
      </p:sp>
      <p:sp>
        <p:nvSpPr>
          <p:cNvPr id="10254" name="AutoShape 14"/>
          <p:cNvSpPr>
            <a:spLocks noChangeArrowheads="1"/>
          </p:cNvSpPr>
          <p:nvPr/>
        </p:nvSpPr>
        <p:spPr bwMode="auto">
          <a:xfrm>
            <a:off x="2691846" y="4549140"/>
            <a:ext cx="304800" cy="342900"/>
          </a:xfrm>
          <a:prstGeom prst="rightArrow">
            <a:avLst>
              <a:gd name="adj1" fmla="val 50000"/>
              <a:gd name="adj2" fmla="val 49758"/>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b="1">
              <a:latin typeface="Times New Roman" panose="02020603050405020304" pitchFamily="18" charset="0"/>
              <a:cs typeface="Times New Roman" panose="02020603050405020304" pitchFamily="18" charset="0"/>
            </a:endParaRPr>
          </a:p>
        </p:txBody>
      </p:sp>
      <p:sp>
        <p:nvSpPr>
          <p:cNvPr id="11272" name="Rectangle 1"/>
          <p:cNvSpPr>
            <a:spLocks noChangeArrowheads="1"/>
          </p:cNvSpPr>
          <p:nvPr/>
        </p:nvSpPr>
        <p:spPr bwMode="auto">
          <a:xfrm>
            <a:off x="4398725" y="619125"/>
            <a:ext cx="368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Lời nói đó có thể là:</a:t>
            </a:r>
            <a:endParaRPr lang="en-US" alt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2070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animEffect transition="in" filter="wipe(down)">
                                      <p:cBhvr>
                                        <p:cTn id="7" dur="500"/>
                                        <p:tgtEl>
                                          <p:spTgt spid="102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254"/>
                                        </p:tgtEl>
                                        <p:attrNameLst>
                                          <p:attrName>style.visibility</p:attrName>
                                        </p:attrNameLst>
                                      </p:cBhvr>
                                      <p:to>
                                        <p:strVal val="visible"/>
                                      </p:to>
                                    </p:set>
                                    <p:animEffect transition="in" filter="circle(in)">
                                      <p:cBhvr>
                                        <p:cTn id="15" dur="2000"/>
                                        <p:tgtEl>
                                          <p:spTgt spid="1025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0253" grpId="0" animBg="1"/>
      <p:bldP spid="102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ChangeArrowheads="1"/>
          </p:cNvSpPr>
          <p:nvPr/>
        </p:nvSpPr>
        <p:spPr bwMode="auto">
          <a:xfrm>
            <a:off x="1290795" y="807881"/>
            <a:ext cx="961040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2. Khi nào dấu ngoặc kép được dùng độc lập? Khi nào đấu ngoặc kép được dùng phối hợp với dấu hai chấm?</a:t>
            </a:r>
          </a:p>
        </p:txBody>
      </p:sp>
      <p:sp>
        <p:nvSpPr>
          <p:cNvPr id="2" name="Rectangle 1"/>
          <p:cNvSpPr>
            <a:spLocks noChangeArrowheads="1"/>
          </p:cNvSpPr>
          <p:nvPr/>
        </p:nvSpPr>
        <p:spPr bwMode="auto">
          <a:xfrm>
            <a:off x="1523998" y="2154918"/>
            <a:ext cx="91440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 Dấu ngoặc kép được dùng </a:t>
            </a:r>
            <a:r>
              <a:rPr lang="en-US" altLang="en-US" sz="3200">
                <a:solidFill>
                  <a:srgbClr val="FF0000"/>
                </a:solidFill>
                <a:latin typeface="Times New Roman" panose="02020603050405020304" pitchFamily="18" charset="0"/>
                <a:cs typeface="Times New Roman" panose="02020603050405020304" pitchFamily="18" charset="0"/>
              </a:rPr>
              <a:t>độc lập </a:t>
            </a:r>
            <a:r>
              <a:rPr lang="en-US" altLang="en-US" sz="3200">
                <a:latin typeface="Times New Roman" panose="02020603050405020304" pitchFamily="18" charset="0"/>
                <a:cs typeface="Times New Roman" panose="02020603050405020304" pitchFamily="18" charset="0"/>
              </a:rPr>
              <a:t>khi lời dẫn trực tiếp chỉ là </a:t>
            </a:r>
            <a:r>
              <a:rPr lang="en-US" altLang="en-US" sz="3200">
                <a:solidFill>
                  <a:srgbClr val="FF0000"/>
                </a:solidFill>
                <a:latin typeface="Times New Roman" panose="02020603050405020304" pitchFamily="18" charset="0"/>
                <a:cs typeface="Times New Roman" panose="02020603050405020304" pitchFamily="18" charset="0"/>
              </a:rPr>
              <a:t>một từ </a:t>
            </a:r>
            <a:r>
              <a:rPr lang="en-US" altLang="en-US" sz="3200">
                <a:latin typeface="Times New Roman" panose="02020603050405020304" pitchFamily="18" charset="0"/>
                <a:cs typeface="Times New Roman" panose="02020603050405020304" pitchFamily="18" charset="0"/>
              </a:rPr>
              <a:t>hay một </a:t>
            </a:r>
            <a:r>
              <a:rPr lang="en-US" altLang="en-US" sz="3200">
                <a:solidFill>
                  <a:srgbClr val="FF0000"/>
                </a:solidFill>
                <a:latin typeface="Times New Roman" panose="02020603050405020304" pitchFamily="18" charset="0"/>
                <a:cs typeface="Times New Roman" panose="02020603050405020304" pitchFamily="18" charset="0"/>
              </a:rPr>
              <a:t>cụm từ.</a:t>
            </a:r>
          </a:p>
        </p:txBody>
      </p:sp>
      <p:sp>
        <p:nvSpPr>
          <p:cNvPr id="3" name="Rectangle 2"/>
          <p:cNvSpPr>
            <a:spLocks noChangeArrowheads="1"/>
          </p:cNvSpPr>
          <p:nvPr/>
        </p:nvSpPr>
        <p:spPr bwMode="auto">
          <a:xfrm>
            <a:off x="1523999" y="3501955"/>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 Dấu ngoặc kép được dùng </a:t>
            </a:r>
            <a:r>
              <a:rPr lang="en-US" altLang="en-US" sz="3200">
                <a:solidFill>
                  <a:srgbClr val="FF0000"/>
                </a:solidFill>
                <a:latin typeface="Times New Roman" panose="02020603050405020304" pitchFamily="18" charset="0"/>
                <a:cs typeface="Times New Roman" panose="02020603050405020304" pitchFamily="18" charset="0"/>
              </a:rPr>
              <a:t>phối hợp </a:t>
            </a:r>
            <a:r>
              <a:rPr lang="en-US" altLang="en-US" sz="3200">
                <a:latin typeface="Times New Roman" panose="02020603050405020304" pitchFamily="18" charset="0"/>
                <a:cs typeface="Times New Roman" panose="02020603050405020304" pitchFamily="18" charset="0"/>
              </a:rPr>
              <a:t>với dấu </a:t>
            </a:r>
            <a:r>
              <a:rPr lang="en-US" altLang="en-US" sz="3200">
                <a:solidFill>
                  <a:srgbClr val="FF0000"/>
                </a:solidFill>
                <a:latin typeface="Times New Roman" panose="02020603050405020304" pitchFamily="18" charset="0"/>
                <a:cs typeface="Times New Roman" panose="02020603050405020304" pitchFamily="18" charset="0"/>
              </a:rPr>
              <a:t>hai chấm </a:t>
            </a:r>
            <a:r>
              <a:rPr lang="en-US" altLang="en-US" sz="3200">
                <a:latin typeface="Times New Roman" panose="02020603050405020304" pitchFamily="18" charset="0"/>
                <a:cs typeface="Times New Roman" panose="02020603050405020304" pitchFamily="18" charset="0"/>
              </a:rPr>
              <a:t>khi lời dẫn trực tiếp là </a:t>
            </a:r>
            <a:r>
              <a:rPr lang="en-US" altLang="en-US" sz="3200">
                <a:solidFill>
                  <a:srgbClr val="FF0000"/>
                </a:solidFill>
                <a:latin typeface="Times New Roman" panose="02020603050405020304" pitchFamily="18" charset="0"/>
                <a:cs typeface="Times New Roman" panose="02020603050405020304" pitchFamily="18" charset="0"/>
              </a:rPr>
              <a:t>một câu trọn vẹn </a:t>
            </a:r>
            <a:r>
              <a:rPr lang="en-US" altLang="en-US" sz="3200">
                <a:latin typeface="Times New Roman" panose="02020603050405020304" pitchFamily="18" charset="0"/>
                <a:cs typeface="Times New Roman" panose="02020603050405020304" pitchFamily="18" charset="0"/>
              </a:rPr>
              <a:t>hay một </a:t>
            </a:r>
            <a:r>
              <a:rPr lang="en-US" altLang="en-US" sz="3200">
                <a:solidFill>
                  <a:srgbClr val="FF0000"/>
                </a:solidFill>
                <a:latin typeface="Times New Roman" panose="02020603050405020304" pitchFamily="18" charset="0"/>
                <a:cs typeface="Times New Roman" panose="02020603050405020304" pitchFamily="18" charset="0"/>
              </a:rPr>
              <a:t>đoạn văn.  </a:t>
            </a:r>
          </a:p>
        </p:txBody>
      </p:sp>
    </p:spTree>
    <p:extLst>
      <p:ext uri="{BB962C8B-B14F-4D97-AF65-F5344CB8AC3E}">
        <p14:creationId xmlns:p14="http://schemas.microsoft.com/office/powerpoint/2010/main" val="18351233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952500" y="975360"/>
            <a:ext cx="1036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 3</a:t>
            </a:r>
            <a:r>
              <a:rPr lang="en-US" altLang="en-US" sz="3200">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Trong khổ thơ sau, từ </a:t>
            </a:r>
            <a:r>
              <a:rPr lang="en-US" altLang="en-US" sz="3200" b="1">
                <a:solidFill>
                  <a:srgbClr val="FF0000"/>
                </a:solidFill>
                <a:latin typeface="Times New Roman" panose="02020603050405020304" pitchFamily="18" charset="0"/>
                <a:cs typeface="Times New Roman" panose="02020603050405020304" pitchFamily="18" charset="0"/>
              </a:rPr>
              <a:t>lầu</a:t>
            </a:r>
            <a:r>
              <a:rPr lang="en-US" altLang="en-US" sz="3200" b="1">
                <a:latin typeface="Times New Roman" panose="02020603050405020304" pitchFamily="18" charset="0"/>
                <a:cs typeface="Times New Roman" panose="02020603050405020304" pitchFamily="18" charset="0"/>
              </a:rPr>
              <a:t> được dùng với ý nghĩa gì? Dấu ngoặc kép trong trường hợp này được dùng làm gì? </a:t>
            </a:r>
          </a:p>
        </p:txBody>
      </p:sp>
      <p:sp>
        <p:nvSpPr>
          <p:cNvPr id="13315" name="Text Box 5"/>
          <p:cNvSpPr txBox="1">
            <a:spLocks noChangeArrowheads="1"/>
          </p:cNvSpPr>
          <p:nvPr/>
        </p:nvSpPr>
        <p:spPr bwMode="auto">
          <a:xfrm>
            <a:off x="4465320" y="2455228"/>
            <a:ext cx="410718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cs typeface="Times New Roman" panose="02020603050405020304" pitchFamily="18" charset="0"/>
              </a:rPr>
              <a:t>Có bạn tắc kè hoa</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Xây “</a:t>
            </a:r>
            <a:r>
              <a:rPr lang="en-US" altLang="en-US" sz="3200">
                <a:solidFill>
                  <a:srgbClr val="FF0000"/>
                </a:solidFill>
                <a:latin typeface="Times New Roman" panose="02020603050405020304" pitchFamily="18" charset="0"/>
                <a:cs typeface="Times New Roman" panose="02020603050405020304" pitchFamily="18" charset="0"/>
              </a:rPr>
              <a:t>lầu</a:t>
            </a:r>
            <a:r>
              <a:rPr lang="en-US" altLang="en-US" sz="3200">
                <a:latin typeface="Times New Roman" panose="02020603050405020304" pitchFamily="18" charset="0"/>
                <a:cs typeface="Times New Roman" panose="02020603050405020304" pitchFamily="18" charset="0"/>
              </a:rPr>
              <a:t>” trên cây đa</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Rét, chơi trò đi trốn</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Đợi ấm trời mới ra.</a:t>
            </a:r>
          </a:p>
        </p:txBody>
      </p:sp>
    </p:spTree>
    <p:extLst>
      <p:ext uri="{BB962C8B-B14F-4D97-AF65-F5344CB8AC3E}">
        <p14:creationId xmlns:p14="http://schemas.microsoft.com/office/powerpoint/2010/main" val="217496473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6" descr="800x600_002135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 y="475488"/>
            <a:ext cx="11230574" cy="482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438912" y="5297714"/>
            <a:ext cx="11230574" cy="1077218"/>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a:latin typeface="Times New Roman" panose="02020603050405020304" pitchFamily="18" charset="0"/>
                <a:cs typeface="Times New Roman" panose="02020603050405020304" pitchFamily="18" charset="0"/>
              </a:rPr>
              <a:t>Tắc kè là loài bò sát giống thằn lằn, sống trên cây to. Nó thường kêu tắc kè,…, tắc kè. Người ta hay dùng nó để làm thuốc.</a:t>
            </a:r>
          </a:p>
        </p:txBody>
      </p:sp>
    </p:spTree>
    <p:extLst>
      <p:ext uri="{BB962C8B-B14F-4D97-AF65-F5344CB8AC3E}">
        <p14:creationId xmlns:p14="http://schemas.microsoft.com/office/powerpoint/2010/main" val="320308732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1348328" y="2013027"/>
            <a:ext cx="9351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 Tắc kè hoa có xây được</a:t>
            </a:r>
            <a:r>
              <a:rPr lang="en-US" altLang="en-US" sz="3200" b="1">
                <a:solidFill>
                  <a:srgbClr val="FF0000"/>
                </a:solidFill>
                <a:latin typeface="Times New Roman" panose="02020603050405020304" pitchFamily="18" charset="0"/>
                <a:cs typeface="Times New Roman" panose="02020603050405020304" pitchFamily="18" charset="0"/>
              </a:rPr>
              <a:t> lầu </a:t>
            </a:r>
            <a:r>
              <a:rPr lang="en-US" altLang="en-US" sz="3200" b="1">
                <a:latin typeface="Times New Roman" panose="02020603050405020304" pitchFamily="18" charset="0"/>
                <a:cs typeface="Times New Roman" panose="02020603050405020304" pitchFamily="18" charset="0"/>
              </a:rPr>
              <a:t>theo nghĩa trên không?</a:t>
            </a:r>
          </a:p>
        </p:txBody>
      </p:sp>
      <p:sp>
        <p:nvSpPr>
          <p:cNvPr id="14339" name="Text Box 7"/>
          <p:cNvSpPr txBox="1">
            <a:spLocks noChangeArrowheads="1"/>
          </p:cNvSpPr>
          <p:nvPr/>
        </p:nvSpPr>
        <p:spPr bwMode="auto">
          <a:xfrm>
            <a:off x="1419289" y="1120368"/>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 Từ </a:t>
            </a:r>
            <a:r>
              <a:rPr lang="en-US" altLang="en-US" sz="3200" b="1">
                <a:solidFill>
                  <a:srgbClr val="FF0000"/>
                </a:solidFill>
                <a:latin typeface="Times New Roman" panose="02020603050405020304" pitchFamily="18" charset="0"/>
                <a:cs typeface="Times New Roman" panose="02020603050405020304" pitchFamily="18" charset="0"/>
              </a:rPr>
              <a:t>lầu</a:t>
            </a:r>
            <a:r>
              <a:rPr lang="en-US" altLang="en-US" sz="3200" b="1">
                <a:latin typeface="Times New Roman" panose="02020603050405020304" pitchFamily="18" charset="0"/>
                <a:cs typeface="Times New Roman" panose="02020603050405020304" pitchFamily="18" charset="0"/>
              </a:rPr>
              <a:t> chỉ cái gì? </a:t>
            </a:r>
          </a:p>
        </p:txBody>
      </p:sp>
      <p:sp>
        <p:nvSpPr>
          <p:cNvPr id="19" name="Text Box 7"/>
          <p:cNvSpPr txBox="1">
            <a:spLocks noChangeArrowheads="1"/>
          </p:cNvSpPr>
          <p:nvPr/>
        </p:nvSpPr>
        <p:spPr bwMode="auto">
          <a:xfrm>
            <a:off x="1419289" y="2013027"/>
            <a:ext cx="9176067" cy="1076325"/>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Tắc kè xây tổ trên cây – tổ tắc kè nhỏ bé, không phải cái lầu theo nghĩa con người.</a:t>
            </a:r>
          </a:p>
        </p:txBody>
      </p:sp>
      <p:sp>
        <p:nvSpPr>
          <p:cNvPr id="14341" name="Text Box 7"/>
          <p:cNvSpPr txBox="1">
            <a:spLocks noChangeArrowheads="1"/>
          </p:cNvSpPr>
          <p:nvPr/>
        </p:nvSpPr>
        <p:spPr bwMode="auto">
          <a:xfrm>
            <a:off x="1419289" y="3410805"/>
            <a:ext cx="917606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 Từ </a:t>
            </a:r>
            <a:r>
              <a:rPr lang="en-US" altLang="en-US" sz="3200" b="1">
                <a:solidFill>
                  <a:srgbClr val="FF0000"/>
                </a:solidFill>
                <a:latin typeface="Times New Roman" panose="02020603050405020304" pitchFamily="18" charset="0"/>
                <a:cs typeface="Times New Roman" panose="02020603050405020304" pitchFamily="18" charset="0"/>
              </a:rPr>
              <a:t>lầu</a:t>
            </a:r>
            <a:r>
              <a:rPr lang="en-US" altLang="en-US" sz="3200" b="1">
                <a:latin typeface="Times New Roman" panose="02020603050405020304" pitchFamily="18" charset="0"/>
                <a:cs typeface="Times New Roman" panose="02020603050405020304" pitchFamily="18" charset="0"/>
              </a:rPr>
              <a:t> trong khổ thơ được dùng với nghĩa gì? Dấu ngoặc kép trong trường hợp này được dùng làm gì?</a:t>
            </a:r>
          </a:p>
        </p:txBody>
      </p:sp>
      <p:sp>
        <p:nvSpPr>
          <p:cNvPr id="28" name="Text Box 7"/>
          <p:cNvSpPr txBox="1">
            <a:spLocks noChangeArrowheads="1"/>
          </p:cNvSpPr>
          <p:nvPr/>
        </p:nvSpPr>
        <p:spPr bwMode="auto">
          <a:xfrm>
            <a:off x="1348328" y="3410805"/>
            <a:ext cx="9247028" cy="2308324"/>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 Gọi cái tổ của tắc kè bằng từ </a:t>
            </a:r>
            <a:r>
              <a:rPr lang="en-US" altLang="en-US" sz="3200">
                <a:solidFill>
                  <a:srgbClr val="FF0000"/>
                </a:solidFill>
                <a:latin typeface="Times New Roman" panose="02020603050405020304" pitchFamily="18" charset="0"/>
                <a:cs typeface="Times New Roman" panose="02020603050405020304" pitchFamily="18" charset="0"/>
              </a:rPr>
              <a:t>lầu</a:t>
            </a:r>
            <a:r>
              <a:rPr lang="en-US" altLang="en-US" sz="3200">
                <a:latin typeface="Times New Roman" panose="02020603050405020304" pitchFamily="18" charset="0"/>
                <a:cs typeface="Times New Roman" panose="02020603050405020304" pitchFamily="18" charset="0"/>
              </a:rPr>
              <a:t> để đề cao giá trị của cái tổ đó.</a:t>
            </a:r>
          </a:p>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Dấu ngoặc kép trong trường hợp này được dùng để đánh dấu từ </a:t>
            </a:r>
            <a:r>
              <a:rPr lang="en-US" altLang="en-US" sz="3200">
                <a:solidFill>
                  <a:srgbClr val="FF0000"/>
                </a:solidFill>
                <a:latin typeface="Times New Roman" panose="02020603050405020304" pitchFamily="18" charset="0"/>
                <a:cs typeface="Times New Roman" panose="02020603050405020304" pitchFamily="18" charset="0"/>
              </a:rPr>
              <a:t>lầu </a:t>
            </a:r>
            <a:r>
              <a:rPr lang="en-US" altLang="en-US" sz="3200">
                <a:latin typeface="Times New Roman" panose="02020603050405020304" pitchFamily="18" charset="0"/>
                <a:cs typeface="Times New Roman" panose="02020603050405020304" pitchFamily="18" charset="0"/>
              </a:rPr>
              <a:t>là từ được dùng với ý nghĩa đặc biệt.</a:t>
            </a:r>
          </a:p>
        </p:txBody>
      </p:sp>
      <p:sp>
        <p:nvSpPr>
          <p:cNvPr id="14343" name="Text Box 7"/>
          <p:cNvSpPr txBox="1">
            <a:spLocks noChangeArrowheads="1"/>
          </p:cNvSpPr>
          <p:nvPr/>
        </p:nvSpPr>
        <p:spPr bwMode="auto">
          <a:xfrm>
            <a:off x="1419289" y="1118780"/>
            <a:ext cx="9176067" cy="585788"/>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a:latin typeface="Times New Roman" panose="02020603050405020304" pitchFamily="18" charset="0"/>
                <a:cs typeface="Times New Roman" panose="02020603050405020304" pitchFamily="18" charset="0"/>
              </a:rPr>
              <a:t>  Từ </a:t>
            </a:r>
            <a:r>
              <a:rPr lang="en-US" altLang="en-US" sz="3200">
                <a:solidFill>
                  <a:srgbClr val="FF0000"/>
                </a:solidFill>
                <a:latin typeface="Times New Roman" panose="02020603050405020304" pitchFamily="18" charset="0"/>
                <a:cs typeface="Times New Roman" panose="02020603050405020304" pitchFamily="18" charset="0"/>
              </a:rPr>
              <a:t>lầu</a:t>
            </a:r>
            <a:r>
              <a:rPr lang="en-US" altLang="en-US" sz="3200">
                <a:latin typeface="Times New Roman" panose="02020603050405020304" pitchFamily="18" charset="0"/>
                <a:cs typeface="Times New Roman" panose="02020603050405020304" pitchFamily="18" charset="0"/>
              </a:rPr>
              <a:t> chỉ ngôi nhà tầng cao, to, sang trọng, đẹp.</a:t>
            </a:r>
          </a:p>
        </p:txBody>
      </p:sp>
    </p:spTree>
    <p:extLst>
      <p:ext uri="{BB962C8B-B14F-4D97-AF65-F5344CB8AC3E}">
        <p14:creationId xmlns:p14="http://schemas.microsoft.com/office/powerpoint/2010/main" val="42784039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33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33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34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P spid="14339" grpId="0"/>
      <p:bldP spid="14339" grpId="1"/>
      <p:bldP spid="19" grpId="0" animBg="1"/>
      <p:bldP spid="14341" grpId="0"/>
      <p:bldP spid="14341" grpId="1"/>
      <p:bldP spid="28" grpId="0" animBg="1"/>
      <p:bldP spid="143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2.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41962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937623" y="595086"/>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3" name="Rounded Rectangle 2"/>
          <p:cNvSpPr/>
          <p:nvPr/>
        </p:nvSpPr>
        <p:spPr>
          <a:xfrm>
            <a:off x="1407886" y="1169551"/>
            <a:ext cx="9521372" cy="482484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defRPr/>
            </a:pPr>
            <a:r>
              <a:rPr lang="vi-VN" sz="2800" b="1">
                <a:solidFill>
                  <a:schemeClr val="tx1"/>
                </a:solidFill>
                <a:cs typeface="Times New Roman" panose="02020603050405020304" pitchFamily="18" charset="0"/>
              </a:rPr>
              <a:t> 1. Dấu ngoặc kép thường dẫn lời nói trực tiếp của nhân vật hoặc của người nào đó. </a:t>
            </a:r>
          </a:p>
          <a:p>
            <a:pPr algn="just">
              <a:lnSpc>
                <a:spcPct val="150000"/>
              </a:lnSpc>
              <a:defRPr/>
            </a:pPr>
            <a:r>
              <a:rPr lang="vi-VN" sz="2800" b="1">
                <a:solidFill>
                  <a:schemeClr val="tx1"/>
                </a:solidFill>
                <a:cs typeface="Times New Roman" panose="02020603050405020304" pitchFamily="18" charset="0"/>
              </a:rPr>
              <a:t>     Nếu lời nói trực tiếp là một câu trọn vẹn hay một đoạn văn thì trước dấu ngoặc kép ta thường phải thêm dấu hai chấm.</a:t>
            </a:r>
          </a:p>
          <a:p>
            <a:pPr algn="just">
              <a:lnSpc>
                <a:spcPct val="150000"/>
              </a:lnSpc>
              <a:defRPr/>
            </a:pPr>
            <a:r>
              <a:rPr lang="vi-VN" sz="2800" b="1">
                <a:solidFill>
                  <a:schemeClr val="tx1"/>
                </a:solidFill>
                <a:cs typeface="Times New Roman" panose="02020603050405020304" pitchFamily="18" charset="0"/>
              </a:rPr>
              <a:t>    2. Dấu ngoặc kép còn được dùng để đánh dấu những từ ngữ được dùng với ý nghĩa đặc biệt.</a:t>
            </a:r>
          </a:p>
        </p:txBody>
      </p:sp>
    </p:spTree>
    <p:extLst>
      <p:ext uri="{BB962C8B-B14F-4D97-AF65-F5344CB8AC3E}">
        <p14:creationId xmlns:p14="http://schemas.microsoft.com/office/powerpoint/2010/main" val="231921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223027" y="1211708"/>
            <a:ext cx="6270171" cy="2598058"/>
          </a:xfrm>
          <a:prstGeom prst="clou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Con hãy tìm những ví dụ cụ thể về tác dụng của dấu ngoặc kép!</a:t>
            </a:r>
          </a:p>
        </p:txBody>
      </p:sp>
    </p:spTree>
    <p:extLst>
      <p:ext uri="{BB962C8B-B14F-4D97-AF65-F5344CB8AC3E}">
        <p14:creationId xmlns:p14="http://schemas.microsoft.com/office/powerpoint/2010/main" val="3592806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1"/>
          <p:cNvSpPr txBox="1">
            <a:spLocks noChangeArrowheads="1"/>
          </p:cNvSpPr>
          <p:nvPr/>
        </p:nvSpPr>
        <p:spPr bwMode="auto">
          <a:xfrm>
            <a:off x="1389888" y="2050099"/>
            <a:ext cx="950976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i="1">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Có lần, cô giáo ra cho chúng tôi một đề văn ở lớp: “Em đã làm gì để giúp đỡ mẹ?”</a:t>
            </a:r>
          </a:p>
          <a:p>
            <a:pPr algn="just"/>
            <a:r>
              <a:rPr lang="en-US" altLang="en-US" sz="3200" i="1">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p:txBody>
      </p:sp>
      <p:sp>
        <p:nvSpPr>
          <p:cNvPr id="17412" name="Text Box 9"/>
          <p:cNvSpPr txBox="1">
            <a:spLocks noChangeArrowheads="1"/>
          </p:cNvSpPr>
          <p:nvPr/>
        </p:nvSpPr>
        <p:spPr bwMode="auto">
          <a:xfrm>
            <a:off x="1389888" y="1280159"/>
            <a:ext cx="95097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altLang="en-US" sz="3200" b="1">
                <a:latin typeface="Times New Roman" panose="02020603050405020304" pitchFamily="18" charset="0"/>
                <a:cs typeface="Times New Roman" panose="02020603050405020304" pitchFamily="18" charset="0"/>
              </a:rPr>
              <a:t>Tìm lời nói trực tiếp trong đoạn văn sau:</a:t>
            </a:r>
          </a:p>
        </p:txBody>
      </p:sp>
      <p:sp>
        <p:nvSpPr>
          <p:cNvPr id="17415" name="Text Box 8"/>
          <p:cNvSpPr txBox="1">
            <a:spLocks noChangeArrowheads="1"/>
          </p:cNvSpPr>
          <p:nvPr/>
        </p:nvSpPr>
        <p:spPr bwMode="auto">
          <a:xfrm>
            <a:off x="-515112" y="632149"/>
            <a:ext cx="586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III. Luyện tập</a:t>
            </a:r>
          </a:p>
        </p:txBody>
      </p:sp>
      <p:cxnSp>
        <p:nvCxnSpPr>
          <p:cNvPr id="5" name="Straight Connector 4"/>
          <p:cNvCxnSpPr/>
          <p:nvPr/>
        </p:nvCxnSpPr>
        <p:spPr>
          <a:xfrm>
            <a:off x="1596571" y="3048000"/>
            <a:ext cx="470262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2539999" y="4034971"/>
            <a:ext cx="835964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1494971" y="4484914"/>
            <a:ext cx="613954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32536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41020" y="2788640"/>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62967" y="4474201"/>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dùng dấu ngoặc kép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Cloud Callout 8"/>
          <p:cNvSpPr/>
          <p:nvPr/>
        </p:nvSpPr>
        <p:spPr>
          <a:xfrm>
            <a:off x="2762959" y="391737"/>
            <a:ext cx="6923875" cy="2109264"/>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3109031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3"/>
          <p:cNvSpPr txBox="1">
            <a:spLocks noChangeArrowheads="1"/>
          </p:cNvSpPr>
          <p:nvPr/>
        </p:nvSpPr>
        <p:spPr bwMode="auto">
          <a:xfrm>
            <a:off x="1401083" y="1103086"/>
            <a:ext cx="9652000" cy="156966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2. Có thể đặt những lời nói trực tiếp trong đoạn văn ở bài tập 1 xuống dòng, sau dấu gạch ngang đầu dòng không ? Vì sao ? </a:t>
            </a:r>
          </a:p>
        </p:txBody>
      </p:sp>
      <p:sp>
        <p:nvSpPr>
          <p:cNvPr id="20491" name="Text Box 28"/>
          <p:cNvSpPr txBox="1">
            <a:spLocks noChangeArrowheads="1"/>
          </p:cNvSpPr>
          <p:nvPr/>
        </p:nvSpPr>
        <p:spPr bwMode="auto">
          <a:xfrm>
            <a:off x="1716995" y="3130325"/>
            <a:ext cx="9020175" cy="2062103"/>
          </a:xfrm>
          <a:prstGeom prst="rect">
            <a:avLst/>
          </a:prstGeom>
          <a:solidFill>
            <a:schemeClr val="accent1">
              <a:lumMod val="40000"/>
              <a:lumOff val="6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    Những lời nói trực tiếp trong đoạn văn không thể viết xuống dòng sau dấu gạch ngang đầu dòng. Vì đây không phải là lời nói trực tiếp giữa hai nhân vật đang nói chuyện với nhau.</a:t>
            </a:r>
          </a:p>
        </p:txBody>
      </p:sp>
    </p:spTree>
    <p:extLst>
      <p:ext uri="{BB962C8B-B14F-4D97-AF65-F5344CB8AC3E}">
        <p14:creationId xmlns:p14="http://schemas.microsoft.com/office/powerpoint/2010/main" val="8150739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wipe(down)">
                                      <p:cBhvr>
                                        <p:cTn id="7"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41020" y="2788640"/>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62967" y="4474201"/>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dùng dấu ngoặc kép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Cloud Callout 8"/>
          <p:cNvSpPr/>
          <p:nvPr/>
        </p:nvSpPr>
        <p:spPr>
          <a:xfrm>
            <a:off x="2762959" y="391737"/>
            <a:ext cx="6923875" cy="2109264"/>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2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79471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124630" y="950685"/>
            <a:ext cx="10196513" cy="584775"/>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3. Em đặt dấu ngoặc kép vào chỗ nào trong các câu sau:</a:t>
            </a:r>
          </a:p>
        </p:txBody>
      </p:sp>
      <p:sp>
        <p:nvSpPr>
          <p:cNvPr id="19459" name="Text Box 6"/>
          <p:cNvSpPr txBox="1">
            <a:spLocks noChangeArrowheads="1"/>
          </p:cNvSpPr>
          <p:nvPr/>
        </p:nvSpPr>
        <p:spPr bwMode="auto">
          <a:xfrm>
            <a:off x="1291771" y="1893509"/>
            <a:ext cx="9564914" cy="1077218"/>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AutoNum type="alphaLcParenR"/>
            </a:pPr>
            <a:r>
              <a:rPr lang="en-US" altLang="en-US" sz="3200">
                <a:latin typeface="Times New Roman" panose="02020603050405020304" pitchFamily="18" charset="0"/>
                <a:cs typeface="Times New Roman" panose="02020603050405020304" pitchFamily="18" charset="0"/>
              </a:rPr>
              <a:t> Cả bầy ong cùng nhau xây tổ. Con nào con nấy hết sức tiết kiệm vôi vữa.</a:t>
            </a:r>
          </a:p>
        </p:txBody>
      </p:sp>
      <p:sp>
        <p:nvSpPr>
          <p:cNvPr id="5" name="Text Box 6"/>
          <p:cNvSpPr txBox="1">
            <a:spLocks noChangeArrowheads="1"/>
          </p:cNvSpPr>
          <p:nvPr/>
        </p:nvSpPr>
        <p:spPr bwMode="auto">
          <a:xfrm>
            <a:off x="1291771" y="3793233"/>
            <a:ext cx="9564914" cy="1077218"/>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AutoNum type="alphaLcParenR"/>
            </a:pPr>
            <a:r>
              <a:rPr lang="en-US" altLang="en-US" sz="3200">
                <a:latin typeface="Times New Roman" panose="02020603050405020304" pitchFamily="18" charset="0"/>
                <a:cs typeface="Times New Roman" panose="02020603050405020304" pitchFamily="18" charset="0"/>
              </a:rPr>
              <a:t> Cả bầy ong cùng nhau xây tổ. Con nào con nấy hết sức tiết kiệm </a:t>
            </a:r>
            <a:r>
              <a:rPr lang="en-US" altLang="en-US" sz="3200" b="1">
                <a:solidFill>
                  <a:srgbClr val="FF0000"/>
                </a:solidFill>
                <a:latin typeface="Times New Roman" panose="02020603050405020304" pitchFamily="18" charset="0"/>
                <a:cs typeface="Times New Roman" panose="02020603050405020304" pitchFamily="18" charset="0"/>
              </a:rPr>
              <a:t>“vôi vữa”.</a:t>
            </a:r>
            <a:endParaRPr lang="en-US" altLang="en-US" sz="3200">
              <a:latin typeface="Times New Roman" panose="02020603050405020304" pitchFamily="18" charset="0"/>
              <a:cs typeface="Times New Roman" panose="02020603050405020304" pitchFamily="18" charset="0"/>
            </a:endParaRPr>
          </a:p>
        </p:txBody>
      </p:sp>
      <p:sp>
        <p:nvSpPr>
          <p:cNvPr id="2" name="Down Arrow 1"/>
          <p:cNvSpPr/>
          <p:nvPr/>
        </p:nvSpPr>
        <p:spPr>
          <a:xfrm>
            <a:off x="5617029" y="3106057"/>
            <a:ext cx="457199" cy="5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44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1494968" y="2961635"/>
            <a:ext cx="9202059" cy="954107"/>
          </a:xfrm>
          <a:prstGeom prst="rect">
            <a:avLst/>
          </a:prstGeom>
          <a:solidFill>
            <a:schemeClr val="accent1">
              <a:lumMod val="40000"/>
              <a:lumOff val="60000"/>
            </a:schemeClr>
          </a:solidFill>
          <a:ln>
            <a:noFill/>
          </a:ln>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n-US" altLang="en-US" sz="2800" b="1"/>
              <a:t>Vì từ “vôi vữa” ở đây không phải có nghĩa như vôi vữa con người dùng. Nó có ý nghĩa đặc biệt.</a:t>
            </a:r>
            <a:endParaRPr lang="en-US" altLang="en-US" sz="2800">
              <a:latin typeface="VNI-Times" pitchFamily="2" charset="0"/>
            </a:endParaRPr>
          </a:p>
        </p:txBody>
      </p:sp>
      <p:sp>
        <p:nvSpPr>
          <p:cNvPr id="6" name="Rectangle 5"/>
          <p:cNvSpPr/>
          <p:nvPr/>
        </p:nvSpPr>
        <p:spPr>
          <a:xfrm>
            <a:off x="1494968" y="1884755"/>
            <a:ext cx="9202059" cy="523220"/>
          </a:xfrm>
          <a:prstGeom prst="rect">
            <a:avLst/>
          </a:prstGeom>
          <a:solidFill>
            <a:srgbClr val="DDBA59"/>
          </a:solidFill>
        </p:spPr>
        <p:txBody>
          <a:bodyPr wrap="square">
            <a:spAutoFit/>
          </a:bodyPr>
          <a:lstStyle/>
          <a:p>
            <a:pPr algn="ctr"/>
            <a:r>
              <a:rPr lang="en-US" sz="2800" b="1">
                <a:latin typeface="Times New Roman" panose="02020603050405020304" pitchFamily="18" charset="0"/>
                <a:cs typeface="Times New Roman" panose="02020603050405020304" pitchFamily="18" charset="0"/>
              </a:rPr>
              <a:t>Vì sao từ “vôi vữa” lại được dùng trong dấu ngoặc kép?</a:t>
            </a:r>
          </a:p>
        </p:txBody>
      </p:sp>
      <p:sp>
        <p:nvSpPr>
          <p:cNvPr id="8" name="Curved Right Arrow 7"/>
          <p:cNvSpPr/>
          <p:nvPr/>
        </p:nvSpPr>
        <p:spPr>
          <a:xfrm>
            <a:off x="914399" y="2162628"/>
            <a:ext cx="580569" cy="1146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599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674687" y="994227"/>
            <a:ext cx="10196513" cy="523220"/>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latin typeface="Times New Roman" panose="02020603050405020304" pitchFamily="18" charset="0"/>
                <a:cs typeface="Times New Roman" panose="02020603050405020304" pitchFamily="18" charset="0"/>
              </a:rPr>
              <a:t>3. Em đặt dấu ngoặc kép vào chỗ nào trong các câu sau:</a:t>
            </a:r>
          </a:p>
        </p:txBody>
      </p:sp>
      <p:sp>
        <p:nvSpPr>
          <p:cNvPr id="19459" name="Text Box 6"/>
          <p:cNvSpPr txBox="1">
            <a:spLocks noChangeArrowheads="1"/>
          </p:cNvSpPr>
          <p:nvPr/>
        </p:nvSpPr>
        <p:spPr bwMode="auto">
          <a:xfrm>
            <a:off x="1440429" y="1729792"/>
            <a:ext cx="9564914" cy="3970318"/>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ct val="50000"/>
              </a:spcBef>
            </a:pPr>
            <a:r>
              <a:rPr lang="vi-VN" altLang="en-US" sz="2800">
                <a:latin typeface="Times New Roman" panose="02020603050405020304" pitchFamily="18" charset="0"/>
                <a:cs typeface="Times New Roman" panose="02020603050405020304" pitchFamily="18" charset="0"/>
              </a:rPr>
              <a:t>b)</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Trạng Quỳnh thấy có người dâng vua một mâm đào gọi là đào trường thọ thì thản nhiên lấy một quả mà ăn. Vua giận, ra lệnh chém đầu Quỳnh. Quỳnh bèn tâu: </a:t>
            </a:r>
            <a:endParaRPr lang="en-US" altLang="en-US" sz="2800">
              <a:latin typeface="Times New Roman" panose="02020603050405020304" pitchFamily="18" charset="0"/>
              <a:cs typeface="Times New Roman" panose="02020603050405020304" pitchFamily="18" charset="0"/>
            </a:endParaRPr>
          </a:p>
          <a:p>
            <a:pPr marL="0" indent="0" algn="just" eaLnBrk="1" hangingPunct="1">
              <a:spcBef>
                <a:spcPct val="50000"/>
              </a:spcBef>
            </a:pPr>
            <a:r>
              <a:rPr lang="en-US" altLang="en-US" sz="2800">
                <a:latin typeface="Times New Roman" panose="02020603050405020304" pitchFamily="18" charset="0"/>
                <a:cs typeface="Times New Roman" panose="02020603050405020304" pitchFamily="18" charset="0"/>
              </a:rPr>
              <a:t>      - </a:t>
            </a:r>
            <a:r>
              <a:rPr lang="vi-VN" altLang="en-US" sz="2800">
                <a:latin typeface="Times New Roman" panose="02020603050405020304" pitchFamily="18" charset="0"/>
                <a:cs typeface="Times New Roman" panose="02020603050405020304" pitchFamily="18" charset="0"/>
              </a:rPr>
              <a:t>Tâu bệ hạ, thần thấy quả đào gọi là trường thọ thì mới lấy ăn, tưởng ăn vào thì được sống lâu thờ vua. Không ngờ, nuốt chưa khỏi miệng mà chết đã đến cổ. Vậy nên, xin đức vua đổi tên quả ấy là đoản thọ và trị tội kẻ xu nịnh dâng đào.</a:t>
            </a:r>
            <a:r>
              <a:rPr lang="en-US" altLang="en-US" sz="2800">
                <a:latin typeface="Times New Roman" panose="02020603050405020304" pitchFamily="18" charset="0"/>
                <a:cs typeface="Times New Roman" panose="02020603050405020304" pitchFamily="18" charset="0"/>
              </a:rPr>
              <a:t> </a:t>
            </a:r>
          </a:p>
          <a:p>
            <a:pPr marL="0" indent="0" algn="just" eaLnBrk="1" hangingPunct="1">
              <a:spcBef>
                <a:spcPct val="50000"/>
              </a:spcBef>
            </a:pP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Vua nghe vậy bật cười, tha tội cho Trạng Quỳnh.</a:t>
            </a:r>
          </a:p>
        </p:txBody>
      </p:sp>
    </p:spTree>
    <p:extLst>
      <p:ext uri="{BB962C8B-B14F-4D97-AF65-F5344CB8AC3E}">
        <p14:creationId xmlns:p14="http://schemas.microsoft.com/office/powerpoint/2010/main" val="39444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645658" y="921657"/>
            <a:ext cx="10196513" cy="523220"/>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latin typeface="Times New Roman" panose="02020603050405020304" pitchFamily="18" charset="0"/>
                <a:cs typeface="Times New Roman" panose="02020603050405020304" pitchFamily="18" charset="0"/>
              </a:rPr>
              <a:t>3. Em đặt dấu ngoặc kép vào chỗ nào trong các câu sau:</a:t>
            </a:r>
          </a:p>
        </p:txBody>
      </p:sp>
      <p:sp>
        <p:nvSpPr>
          <p:cNvPr id="19459" name="Text Box 6"/>
          <p:cNvSpPr txBox="1">
            <a:spLocks noChangeArrowheads="1"/>
          </p:cNvSpPr>
          <p:nvPr/>
        </p:nvSpPr>
        <p:spPr bwMode="auto">
          <a:xfrm>
            <a:off x="1440429" y="1729792"/>
            <a:ext cx="9564914" cy="3970318"/>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ct val="50000"/>
              </a:spcBef>
            </a:pPr>
            <a:r>
              <a:rPr lang="vi-VN" altLang="en-US" sz="2800">
                <a:latin typeface="Times New Roman" panose="02020603050405020304" pitchFamily="18" charset="0"/>
                <a:cs typeface="Times New Roman" panose="02020603050405020304" pitchFamily="18" charset="0"/>
              </a:rPr>
              <a:t>b)</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Trạng Quỳnh thấy có người dâng vua một mâm đào gọi là đào </a:t>
            </a:r>
            <a:r>
              <a:rPr lang="en-US" altLang="en-US" sz="2800" b="1">
                <a:solidFill>
                  <a:srgbClr val="FF0000"/>
                </a:solidFill>
                <a:latin typeface="Times New Roman" panose="02020603050405020304" pitchFamily="18" charset="0"/>
                <a:cs typeface="Times New Roman" panose="02020603050405020304" pitchFamily="18" charset="0"/>
              </a:rPr>
              <a:t>“t</a:t>
            </a:r>
            <a:r>
              <a:rPr lang="vi-VN" altLang="en-US" sz="2800" b="1">
                <a:solidFill>
                  <a:srgbClr val="FF0000"/>
                </a:solidFill>
                <a:latin typeface="Times New Roman" panose="02020603050405020304" pitchFamily="18" charset="0"/>
                <a:cs typeface="Times New Roman" panose="02020603050405020304" pitchFamily="18" charset="0"/>
              </a:rPr>
              <a:t>rường th</a:t>
            </a:r>
            <a:r>
              <a:rPr lang="en-US" altLang="en-US" sz="2800" b="1">
                <a:solidFill>
                  <a:srgbClr val="FF0000"/>
                </a:solidFill>
                <a:latin typeface="Times New Roman" panose="02020603050405020304" pitchFamily="18" charset="0"/>
                <a:cs typeface="Times New Roman" panose="02020603050405020304" pitchFamily="18" charset="0"/>
              </a:rPr>
              <a:t>ọ”</a:t>
            </a:r>
            <a:r>
              <a:rPr lang="vi-VN" altLang="en-US" sz="2800" b="1">
                <a:solidFill>
                  <a:srgbClr val="FF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thì thản nhiên lấy một quả mà ăn. Vua giận, ra lệnh chém đầu Quỳnh. Quỳnh bèn tâu: </a:t>
            </a:r>
            <a:endParaRPr lang="en-US" altLang="en-US" sz="2800">
              <a:latin typeface="Times New Roman" panose="02020603050405020304" pitchFamily="18" charset="0"/>
              <a:cs typeface="Times New Roman" panose="02020603050405020304" pitchFamily="18" charset="0"/>
            </a:endParaRPr>
          </a:p>
          <a:p>
            <a:pPr marL="0" indent="0" algn="just" eaLnBrk="1" hangingPunct="1">
              <a:spcBef>
                <a:spcPct val="50000"/>
              </a:spcBef>
            </a:pPr>
            <a:r>
              <a:rPr lang="en-US" altLang="en-US" sz="2800">
                <a:latin typeface="Times New Roman" panose="02020603050405020304" pitchFamily="18" charset="0"/>
                <a:cs typeface="Times New Roman" panose="02020603050405020304" pitchFamily="18" charset="0"/>
              </a:rPr>
              <a:t>      - </a:t>
            </a:r>
            <a:r>
              <a:rPr lang="vi-VN" altLang="en-US" sz="2800">
                <a:latin typeface="Times New Roman" panose="02020603050405020304" pitchFamily="18" charset="0"/>
                <a:cs typeface="Times New Roman" panose="02020603050405020304" pitchFamily="18" charset="0"/>
              </a:rPr>
              <a:t>Tâu bệ hạ, thần thấy quả đào gọi là </a:t>
            </a:r>
            <a:r>
              <a:rPr lang="en-US" altLang="en-US" sz="2800" b="1">
                <a:solidFill>
                  <a:srgbClr val="FF0000"/>
                </a:solidFill>
                <a:latin typeface="Times New Roman" panose="02020603050405020304" pitchFamily="18" charset="0"/>
                <a:cs typeface="Times New Roman" panose="02020603050405020304" pitchFamily="18" charset="0"/>
              </a:rPr>
              <a:t>“t</a:t>
            </a:r>
            <a:r>
              <a:rPr lang="vi-VN" altLang="en-US" sz="2800" b="1">
                <a:solidFill>
                  <a:srgbClr val="FF0000"/>
                </a:solidFill>
                <a:latin typeface="Times New Roman" panose="02020603050405020304" pitchFamily="18" charset="0"/>
                <a:cs typeface="Times New Roman" panose="02020603050405020304" pitchFamily="18" charset="0"/>
              </a:rPr>
              <a:t>rường th</a:t>
            </a:r>
            <a:r>
              <a:rPr lang="en-US" altLang="en-US" sz="2800" b="1">
                <a:solidFill>
                  <a:srgbClr val="FF0000"/>
                </a:solidFill>
                <a:latin typeface="Times New Roman" panose="02020603050405020304" pitchFamily="18" charset="0"/>
                <a:cs typeface="Times New Roman" panose="02020603050405020304" pitchFamily="18" charset="0"/>
              </a:rPr>
              <a:t>ọ”</a:t>
            </a:r>
            <a:r>
              <a:rPr lang="vi-VN" altLang="en-US" sz="2800" b="1">
                <a:solidFill>
                  <a:srgbClr val="FF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thì mới lấy ăn, tưởng ăn vào thì được sống lâu thờ vua. Không ngờ, nuốt chưa khỏi miệng mà chết đã đến cổ. Vậy nên, xin đức vua đổi tên quả ấy là </a:t>
            </a:r>
            <a:r>
              <a:rPr lang="en-US" altLang="en-US" sz="2800" b="1">
                <a:solidFill>
                  <a:srgbClr val="FF0000"/>
                </a:solidFill>
                <a:latin typeface="Times New Roman" panose="02020603050405020304" pitchFamily="18" charset="0"/>
                <a:cs typeface="Times New Roman" panose="02020603050405020304" pitchFamily="18" charset="0"/>
              </a:rPr>
              <a:t>“đoản </a:t>
            </a:r>
            <a:r>
              <a:rPr lang="vi-VN" altLang="en-US" sz="2800" b="1">
                <a:solidFill>
                  <a:srgbClr val="FF0000"/>
                </a:solidFill>
                <a:latin typeface="Times New Roman" panose="02020603050405020304" pitchFamily="18" charset="0"/>
                <a:cs typeface="Times New Roman" panose="02020603050405020304" pitchFamily="18" charset="0"/>
              </a:rPr>
              <a:t>th</a:t>
            </a:r>
            <a:r>
              <a:rPr lang="en-US" altLang="en-US" sz="2800" b="1">
                <a:solidFill>
                  <a:srgbClr val="FF0000"/>
                </a:solidFill>
                <a:latin typeface="Times New Roman" panose="02020603050405020304" pitchFamily="18" charset="0"/>
                <a:cs typeface="Times New Roman" panose="02020603050405020304" pitchFamily="18" charset="0"/>
              </a:rPr>
              <a:t>ọ”</a:t>
            </a:r>
            <a:r>
              <a:rPr lang="vi-VN" altLang="en-US" sz="2800" b="1">
                <a:solidFill>
                  <a:srgbClr val="FF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và trị tội kẻ xu nịnh dâng đào.</a:t>
            </a:r>
            <a:r>
              <a:rPr lang="en-US" altLang="en-US" sz="2800">
                <a:latin typeface="Times New Roman" panose="02020603050405020304" pitchFamily="18" charset="0"/>
                <a:cs typeface="Times New Roman" panose="02020603050405020304" pitchFamily="18" charset="0"/>
              </a:rPr>
              <a:t> </a:t>
            </a:r>
          </a:p>
          <a:p>
            <a:pPr marL="0" indent="0" algn="just" eaLnBrk="1" hangingPunct="1">
              <a:spcBef>
                <a:spcPct val="50000"/>
              </a:spcBef>
            </a:pP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Vua nghe vậy bật cười, tha tội cho Trạng Quỳnh.</a:t>
            </a:r>
          </a:p>
        </p:txBody>
      </p:sp>
    </p:spTree>
    <p:extLst>
      <p:ext uri="{BB962C8B-B14F-4D97-AF65-F5344CB8AC3E}">
        <p14:creationId xmlns:p14="http://schemas.microsoft.com/office/powerpoint/2010/main" val="1515739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41020" y="2788640"/>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62967" y="4474201"/>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dùng dấu ngoặc kép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Cloud Callout 8"/>
          <p:cNvSpPr/>
          <p:nvPr/>
        </p:nvSpPr>
        <p:spPr>
          <a:xfrm>
            <a:off x="2762959" y="391737"/>
            <a:ext cx="6923875" cy="2109264"/>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3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3794517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la011">
            <a:extLst>
              <a:ext uri="{FF2B5EF4-FFF2-40B4-BE49-F238E27FC236}">
                <a16:creationId xmlns:a16="http://schemas.microsoft.com/office/drawing/2014/main" id="{15EAE496-6291-4623-849C-BFF1C9E06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25" y="0"/>
            <a:ext cx="10697497"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5" descr="Dove-02-june">
            <a:extLst>
              <a:ext uri="{FF2B5EF4-FFF2-40B4-BE49-F238E27FC236}">
                <a16:creationId xmlns:a16="http://schemas.microsoft.com/office/drawing/2014/main" id="{FF3391DF-E8AD-4407-A3EE-88CEEFA0E90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084264"/>
            <a:ext cx="13716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6" descr="Dove-02-june">
            <a:extLst>
              <a:ext uri="{FF2B5EF4-FFF2-40B4-BE49-F238E27FC236}">
                <a16:creationId xmlns:a16="http://schemas.microsoft.com/office/drawing/2014/main" id="{67E75336-37C6-4197-B284-953F330C737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800600"/>
            <a:ext cx="13716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7" descr="Dove-02-june">
            <a:extLst>
              <a:ext uri="{FF2B5EF4-FFF2-40B4-BE49-F238E27FC236}">
                <a16:creationId xmlns:a16="http://schemas.microsoft.com/office/drawing/2014/main" id="{F844181F-F208-46F7-8255-50C905945A5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08114"/>
            <a:ext cx="13716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20">
            <a:extLst>
              <a:ext uri="{FF2B5EF4-FFF2-40B4-BE49-F238E27FC236}">
                <a16:creationId xmlns:a16="http://schemas.microsoft.com/office/drawing/2014/main" id="{725EA1D9-C96F-4832-984D-056F214BA694}"/>
              </a:ext>
            </a:extLst>
          </p:cNvPr>
          <p:cNvSpPr>
            <a:spLocks noChangeArrowheads="1"/>
          </p:cNvSpPr>
          <p:nvPr/>
        </p:nvSpPr>
        <p:spPr bwMode="auto">
          <a:xfrm>
            <a:off x="2667000" y="3198813"/>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000" b="1">
                <a:solidFill>
                  <a:schemeClr val="folHlink"/>
                </a:solidFill>
                <a:latin typeface="Times New Roman" panose="02020603050405020304" pitchFamily="18" charset="0"/>
                <a:cs typeface="Times New Roman" panose="02020603050405020304" pitchFamily="18" charset="0"/>
              </a:rPr>
              <a:t>Trò chơi:</a:t>
            </a:r>
          </a:p>
          <a:p>
            <a:pPr algn="ctr" eaLnBrk="1" hangingPunct="1"/>
            <a:r>
              <a:rPr lang="en-US" altLang="en-US" sz="6000" b="1">
                <a:solidFill>
                  <a:schemeClr val="folHlink"/>
                </a:solidFill>
                <a:latin typeface="Times New Roman" panose="02020603050405020304" pitchFamily="18" charset="0"/>
                <a:cs typeface="Times New Roman" panose="02020603050405020304" pitchFamily="18" charset="0"/>
              </a:rPr>
              <a:t> Ai nhanh ai đúng.</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BBFEE79E-825D-4BA7-AA34-5FFB3598FC80}"/>
              </a:ext>
            </a:extLst>
          </p:cNvPr>
          <p:cNvSpPr>
            <a:spLocks noChangeArrowheads="1"/>
          </p:cNvSpPr>
          <p:nvPr/>
        </p:nvSpPr>
        <p:spPr bwMode="auto">
          <a:xfrm>
            <a:off x="6705600" y="3429000"/>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B- Sai.</a:t>
            </a:r>
          </a:p>
        </p:txBody>
      </p:sp>
      <p:sp>
        <p:nvSpPr>
          <p:cNvPr id="23555" name="Rectangle 15">
            <a:extLst>
              <a:ext uri="{FF2B5EF4-FFF2-40B4-BE49-F238E27FC236}">
                <a16:creationId xmlns:a16="http://schemas.microsoft.com/office/drawing/2014/main" id="{C7723FDE-97DC-483E-8607-53AD981D32C7}"/>
              </a:ext>
            </a:extLst>
          </p:cNvPr>
          <p:cNvSpPr>
            <a:spLocks noChangeArrowheads="1"/>
          </p:cNvSpPr>
          <p:nvPr/>
        </p:nvSpPr>
        <p:spPr bwMode="auto">
          <a:xfrm>
            <a:off x="1487128" y="1388807"/>
            <a:ext cx="9013723"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8000"/>
                </a:solidFill>
                <a:latin typeface="Times New Roman" panose="02020603050405020304" pitchFamily="18" charset="0"/>
                <a:cs typeface="Times New Roman" panose="02020603050405020304" pitchFamily="18" charset="0"/>
              </a:rPr>
              <a:t> 1. Dấu ngoặc kép thường được dùng để dẫn lời nói trực tiếp của nhân vật hoặc của người nào đó. </a:t>
            </a:r>
          </a:p>
        </p:txBody>
      </p:sp>
      <p:sp>
        <p:nvSpPr>
          <p:cNvPr id="23556" name="Rectangle 20">
            <a:extLst>
              <a:ext uri="{FF2B5EF4-FFF2-40B4-BE49-F238E27FC236}">
                <a16:creationId xmlns:a16="http://schemas.microsoft.com/office/drawing/2014/main" id="{E2DE5C64-9F55-4B1E-B204-69D3204D583A}"/>
              </a:ext>
            </a:extLst>
          </p:cNvPr>
          <p:cNvSpPr>
            <a:spLocks noChangeArrowheads="1"/>
          </p:cNvSpPr>
          <p:nvPr/>
        </p:nvSpPr>
        <p:spPr bwMode="auto">
          <a:xfrm>
            <a:off x="2138516" y="3524506"/>
            <a:ext cx="2693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A- </a:t>
            </a:r>
            <a:r>
              <a:rPr lang="en-US" altLang="en-US" sz="3200" b="1" dirty="0" err="1">
                <a:latin typeface="Times New Roman" panose="02020603050405020304" pitchFamily="18" charset="0"/>
                <a:cs typeface="Times New Roman" panose="02020603050405020304" pitchFamily="18" charset="0"/>
              </a:rPr>
              <a:t>Đúng</a:t>
            </a:r>
            <a:r>
              <a:rPr lang="en-US" altLang="en-US" sz="3200" b="1" dirty="0">
                <a:latin typeface="Times New Roman" panose="02020603050405020304" pitchFamily="18" charset="0"/>
                <a:cs typeface="Times New Roman" panose="02020603050405020304" pitchFamily="18" charset="0"/>
              </a:rPr>
              <a:t>.</a:t>
            </a:r>
          </a:p>
        </p:txBody>
      </p:sp>
      <p:sp>
        <p:nvSpPr>
          <p:cNvPr id="23557" name="Rectangle 15">
            <a:extLst>
              <a:ext uri="{FF2B5EF4-FFF2-40B4-BE49-F238E27FC236}">
                <a16:creationId xmlns:a16="http://schemas.microsoft.com/office/drawing/2014/main" id="{531009DC-7DCA-4550-817B-879DD14F4B78}"/>
              </a:ext>
            </a:extLst>
          </p:cNvPr>
          <p:cNvSpPr>
            <a:spLocks noChangeArrowheads="1"/>
          </p:cNvSpPr>
          <p:nvPr/>
        </p:nvSpPr>
        <p:spPr bwMode="auto">
          <a:xfrm>
            <a:off x="2216150" y="533400"/>
            <a:ext cx="8070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Chọn chữ cái trước câu trả lời đúng:</a:t>
            </a:r>
            <a:r>
              <a:rPr lang="en-US" altLang="en-US" sz="320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E5EE780E-7FCF-451A-9143-3DDA8ECCDDBC}"/>
              </a:ext>
            </a:extLst>
          </p:cNvPr>
          <p:cNvSpPr>
            <a:spLocks noChangeArrowheads="1"/>
          </p:cNvSpPr>
          <p:nvPr/>
        </p:nvSpPr>
        <p:spPr bwMode="auto">
          <a:xfrm>
            <a:off x="1436738" y="1058862"/>
            <a:ext cx="931852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solidFill>
                  <a:srgbClr val="0000FF"/>
                </a:solidFill>
                <a:latin typeface="Times New Roman" panose="02020603050405020304" pitchFamily="18" charset="0"/>
                <a:cs typeface="Times New Roman" panose="02020603050405020304" pitchFamily="18" charset="0"/>
              </a:rPr>
              <a:t>2. Khi </a:t>
            </a:r>
            <a:r>
              <a:rPr lang="en-US" altLang="en-US" sz="3200" b="1" dirty="0" err="1">
                <a:solidFill>
                  <a:srgbClr val="0000FF"/>
                </a:solidFill>
                <a:latin typeface="Times New Roman" panose="02020603050405020304" pitchFamily="18" charset="0"/>
                <a:cs typeface="Times New Roman" panose="02020603050405020304" pitchFamily="18" charset="0"/>
              </a:rPr>
              <a:t>nào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dấu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ngoặc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kép</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dùng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độc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lập</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24579" name="Text Box 16">
            <a:extLst>
              <a:ext uri="{FF2B5EF4-FFF2-40B4-BE49-F238E27FC236}">
                <a16:creationId xmlns:a16="http://schemas.microsoft.com/office/drawing/2014/main" id="{28B1832C-AE07-4DD3-9A84-DBFBC3602DC5}"/>
              </a:ext>
            </a:extLst>
          </p:cNvPr>
          <p:cNvSpPr txBox="1">
            <a:spLocks noChangeArrowheads="1"/>
          </p:cNvSpPr>
          <p:nvPr/>
        </p:nvSpPr>
        <p:spPr bwMode="auto">
          <a:xfrm>
            <a:off x="1563330" y="2450691"/>
            <a:ext cx="91919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latin typeface="Times New Roman" panose="02020603050405020304" pitchFamily="18" charset="0"/>
                <a:cs typeface="Times New Roman" panose="02020603050405020304" pitchFamily="18" charset="0"/>
              </a:rPr>
              <a:t>A- </a:t>
            </a:r>
            <a:r>
              <a:rPr lang="en-US" altLang="en-US" sz="3200" b="1" dirty="0" err="1">
                <a:latin typeface="Times New Roman" panose="02020603050405020304" pitchFamily="18" charset="0"/>
                <a:cs typeface="Times New Roman" panose="02020603050405020304" pitchFamily="18" charset="0"/>
              </a:rPr>
              <a:t>Dấu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ngoặc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kép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được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lập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dẫn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tiếp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chỉ</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từ</a:t>
            </a:r>
            <a:r>
              <a:rPr lang="en-US" altLang="en-US" sz="3200" b="1" dirty="0">
                <a:latin typeface="Times New Roman" panose="02020603050405020304" pitchFamily="18" charset="0"/>
                <a:cs typeface="Times New Roman" panose="02020603050405020304" pitchFamily="18" charset="0"/>
              </a:rPr>
              <a:t> hay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cụm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từ</a:t>
            </a:r>
            <a:r>
              <a:rPr lang="en-US" altLang="en-US" sz="3200" b="1" dirty="0">
                <a:latin typeface="Times New Roman" panose="02020603050405020304" pitchFamily="18" charset="0"/>
                <a:cs typeface="Times New Roman" panose="02020603050405020304" pitchFamily="18" charset="0"/>
              </a:rPr>
              <a:t>.</a:t>
            </a:r>
          </a:p>
        </p:txBody>
      </p:sp>
      <p:sp>
        <p:nvSpPr>
          <p:cNvPr id="29" name="Text Box 17">
            <a:extLst>
              <a:ext uri="{FF2B5EF4-FFF2-40B4-BE49-F238E27FC236}">
                <a16:creationId xmlns:a16="http://schemas.microsoft.com/office/drawing/2014/main" id="{C26AFFEF-7A5E-46C5-958B-DD577C09C4B7}"/>
              </a:ext>
            </a:extLst>
          </p:cNvPr>
          <p:cNvSpPr txBox="1">
            <a:spLocks noChangeArrowheads="1"/>
          </p:cNvSpPr>
          <p:nvPr/>
        </p:nvSpPr>
        <p:spPr bwMode="auto">
          <a:xfrm>
            <a:off x="1563330" y="4390103"/>
            <a:ext cx="93185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latin typeface="Times New Roman" panose="02020603050405020304" pitchFamily="18" charset="0"/>
                <a:cs typeface="Times New Roman" panose="02020603050405020304" pitchFamily="18" charset="0"/>
              </a:rPr>
              <a:t>B- </a:t>
            </a:r>
            <a:r>
              <a:rPr lang="en-US" altLang="en-US" sz="3200" b="1" dirty="0" err="1">
                <a:latin typeface="Times New Roman" panose="02020603050405020304" pitchFamily="18" charset="0"/>
                <a:cs typeface="Times New Roman" panose="02020603050405020304" pitchFamily="18" charset="0"/>
              </a:rPr>
              <a:t>Dấu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ngoặc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kép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được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lập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dẫn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tiếp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hay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đoạn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hoàn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chỉnh</a:t>
            </a:r>
            <a:r>
              <a:rPr lang="en-US" altLang="en-US" sz="3200" b="1" dirty="0">
                <a:latin typeface="Times New Roman" panose="02020603050405020304" pitchFamily="18" charset="0"/>
                <a:cs typeface="Times New Roman" panose="02020603050405020304" pitchFamily="18" charset="0"/>
              </a:rPr>
              <a:t>.</a:t>
            </a:r>
          </a:p>
        </p:txBody>
      </p:sp>
      <p:sp>
        <p:nvSpPr>
          <p:cNvPr id="24581" name="Rectangle 15">
            <a:extLst>
              <a:ext uri="{FF2B5EF4-FFF2-40B4-BE49-F238E27FC236}">
                <a16:creationId xmlns:a16="http://schemas.microsoft.com/office/drawing/2014/main" id="{57BF9CDF-6142-445C-9B74-C995181A7E11}"/>
              </a:ext>
            </a:extLst>
          </p:cNvPr>
          <p:cNvSpPr>
            <a:spLocks noChangeArrowheads="1"/>
          </p:cNvSpPr>
          <p:nvPr/>
        </p:nvSpPr>
        <p:spPr bwMode="auto">
          <a:xfrm>
            <a:off x="2216150" y="304800"/>
            <a:ext cx="7689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Chọn chữ cái trước câu trả lời đúng:</a:t>
            </a:r>
            <a:r>
              <a:rPr lang="en-US" altLang="en-US" sz="320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2000"/>
                                        <p:tgtEl>
                                          <p:spTgt spid="29"/>
                                        </p:tgtEl>
                                      </p:cBhvr>
                                    </p:animEffect>
                                    <p:set>
                                      <p:cBhvr>
                                        <p:cTn id="7" dur="1" fill="hold">
                                          <p:stCondLst>
                                            <p:cond delay="1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a:extLst>
              <a:ext uri="{FF2B5EF4-FFF2-40B4-BE49-F238E27FC236}">
                <a16:creationId xmlns:a16="http://schemas.microsoft.com/office/drawing/2014/main" id="{DF60F440-5C73-414D-978A-A6051634E03A}"/>
              </a:ext>
            </a:extLst>
          </p:cNvPr>
          <p:cNvSpPr txBox="1">
            <a:spLocks noChangeArrowheads="1"/>
          </p:cNvSpPr>
          <p:nvPr/>
        </p:nvSpPr>
        <p:spPr bwMode="auto">
          <a:xfrm>
            <a:off x="526562" y="3524955"/>
            <a:ext cx="114589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en-US" altLang="en-US" sz="3200" b="1" dirty="0">
                <a:solidFill>
                  <a:srgbClr val="0000FF"/>
                </a:solidFill>
                <a:latin typeface="Times New Roman" panose="02020603050405020304" pitchFamily="18" charset="0"/>
                <a:cs typeface="Times New Roman" panose="02020603050405020304" pitchFamily="18" charset="0"/>
              </a:rPr>
              <a:t>B. </a:t>
            </a:r>
            <a:r>
              <a:rPr lang="en-US" altLang="en-US" sz="3200" b="1" dirty="0" err="1">
                <a:solidFill>
                  <a:srgbClr val="0000FF"/>
                </a:solidFill>
                <a:latin typeface="Times New Roman" panose="02020603050405020304" pitchFamily="18" charset="0"/>
                <a:cs typeface="Times New Roman" panose="02020603050405020304" pitchFamily="18" charset="0"/>
              </a:rPr>
              <a:t>Người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xưa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câu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Trúc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dẫu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cháy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đốt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ngay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vẫn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thẳng</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25603" name="Rectangle 15">
            <a:extLst>
              <a:ext uri="{FF2B5EF4-FFF2-40B4-BE49-F238E27FC236}">
                <a16:creationId xmlns:a16="http://schemas.microsoft.com/office/drawing/2014/main" id="{3D219254-8913-4F30-90DA-3E9A93E70E2B}"/>
              </a:ext>
            </a:extLst>
          </p:cNvPr>
          <p:cNvSpPr>
            <a:spLocks noChangeArrowheads="1"/>
          </p:cNvSpPr>
          <p:nvPr/>
        </p:nvSpPr>
        <p:spPr bwMode="auto">
          <a:xfrm>
            <a:off x="1676400" y="352425"/>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solidFill>
                  <a:srgbClr val="FF0000"/>
                </a:solidFill>
                <a:latin typeface="Times New Roman" panose="02020603050405020304" pitchFamily="18" charset="0"/>
                <a:cs typeface="Times New Roman" panose="02020603050405020304" pitchFamily="18" charset="0"/>
              </a:rPr>
              <a:t> </a:t>
            </a:r>
            <a:r>
              <a:rPr lang="en-US" altLang="en-US" sz="3600" b="1">
                <a:solidFill>
                  <a:srgbClr val="FF0000"/>
                </a:solidFill>
                <a:latin typeface="Times New Roman" panose="02020603050405020304" pitchFamily="18" charset="0"/>
                <a:cs typeface="Times New Roman" panose="02020603050405020304" pitchFamily="18" charset="0"/>
              </a:rPr>
              <a:t>Chọn chữ cái trước câu trả lời đúng:</a:t>
            </a:r>
            <a:r>
              <a:rPr lang="en-US" altLang="en-US" sz="3600">
                <a:solidFill>
                  <a:srgbClr val="FF0000"/>
                </a:solidFill>
                <a:latin typeface="Times New Roman" panose="02020603050405020304" pitchFamily="18" charset="0"/>
                <a:cs typeface="Times New Roman" panose="02020603050405020304" pitchFamily="18" charset="0"/>
              </a:rPr>
              <a:t> </a:t>
            </a:r>
          </a:p>
        </p:txBody>
      </p:sp>
      <p:sp>
        <p:nvSpPr>
          <p:cNvPr id="25604" name="Rectangle 1">
            <a:extLst>
              <a:ext uri="{FF2B5EF4-FFF2-40B4-BE49-F238E27FC236}">
                <a16:creationId xmlns:a16="http://schemas.microsoft.com/office/drawing/2014/main" id="{6DFB0802-16A9-4561-A311-224833606288}"/>
              </a:ext>
            </a:extLst>
          </p:cNvPr>
          <p:cNvSpPr>
            <a:spLocks noChangeArrowheads="1"/>
          </p:cNvSpPr>
          <p:nvPr/>
        </p:nvSpPr>
        <p:spPr bwMode="auto">
          <a:xfrm>
            <a:off x="1900084" y="1108436"/>
            <a:ext cx="6921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sau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viết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đúng</a:t>
            </a:r>
            <a:r>
              <a:rPr lang="en-US" altLang="en-US" sz="3200" b="1" dirty="0">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EB63AB49-3804-4ADB-A2BE-6E0C551B1646}"/>
              </a:ext>
            </a:extLst>
          </p:cNvPr>
          <p:cNvSpPr>
            <a:spLocks noChangeArrowheads="1"/>
          </p:cNvSpPr>
          <p:nvPr/>
        </p:nvSpPr>
        <p:spPr bwMode="auto">
          <a:xfrm>
            <a:off x="590473" y="2100571"/>
            <a:ext cx="10352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en-US" altLang="en-US" sz="3200" b="1" dirty="0">
                <a:solidFill>
                  <a:srgbClr val="0000FF"/>
                </a:solidFill>
                <a:latin typeface="Times New Roman" panose="02020603050405020304" pitchFamily="18" charset="0"/>
                <a:cs typeface="Times New Roman" panose="02020603050405020304" pitchFamily="18" charset="0"/>
              </a:rPr>
              <a:t>A. </a:t>
            </a:r>
            <a:r>
              <a:rPr lang="en-US" altLang="en-US" sz="3200" b="1" dirty="0" err="1">
                <a:solidFill>
                  <a:srgbClr val="0000FF"/>
                </a:solidFill>
                <a:latin typeface="Times New Roman" panose="02020603050405020304" pitchFamily="18" charset="0"/>
                <a:cs typeface="Times New Roman" panose="02020603050405020304" pitchFamily="18" charset="0"/>
              </a:rPr>
              <a:t>Người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xưa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câu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Trúc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dẫu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cháy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đốt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ngay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vẫn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thẳng</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222F53F9-56FF-4097-BE33-97FC26DC4AE2}"/>
              </a:ext>
            </a:extLst>
          </p:cNvPr>
          <p:cNvSpPr>
            <a:spLocks noChangeArrowheads="1"/>
          </p:cNvSpPr>
          <p:nvPr/>
        </p:nvSpPr>
        <p:spPr bwMode="auto">
          <a:xfrm>
            <a:off x="590473" y="4949339"/>
            <a:ext cx="106281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en-US" altLang="en-US" sz="3200" b="1">
                <a:solidFill>
                  <a:srgbClr val="0000FF"/>
                </a:solidFill>
                <a:latin typeface="Times New Roman" panose="02020603050405020304" pitchFamily="18" charset="0"/>
                <a:cs typeface="Times New Roman" panose="02020603050405020304" pitchFamily="18" charset="0"/>
              </a:rPr>
              <a:t>C. Người xưa có câu “Trúc dẫu cháy, đốt ngay vẫn thẳng.”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026228" y="1262376"/>
            <a:ext cx="5174343"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Dấu ngoặc kép có tác dụng gi?</a:t>
            </a:r>
            <a:endParaRPr lang="en-US" sz="3200" dirty="0">
              <a:solidFill>
                <a:schemeClr val="tx1"/>
              </a:solidFill>
            </a:endParaRPr>
          </a:p>
        </p:txBody>
      </p:sp>
      <p:sp>
        <p:nvSpPr>
          <p:cNvPr id="6" name="Double Wave 5"/>
          <p:cNvSpPr/>
          <p:nvPr/>
        </p:nvSpPr>
        <p:spPr>
          <a:xfrm>
            <a:off x="1248228"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con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Tìm các dấu ngoặc kép xuất hiện trong sách, báo và xác định tác dụng của chúng.</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a:solidFill>
                  <a:schemeClr val="tx1"/>
                </a:solidFill>
                <a:latin typeface="Times New Roman" panose="02020603050405020304" pitchFamily="18" charset="0"/>
                <a:cs typeface="Times New Roman" panose="02020603050405020304" pitchFamily="18" charset="0"/>
              </a:rPr>
              <a:t>Mở rộng vốn từ: Ước mơ</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5"/>
          <p:cNvSpPr txBox="1">
            <a:spLocks noChangeArrowheads="1"/>
          </p:cNvSpPr>
          <p:nvPr/>
        </p:nvSpPr>
        <p:spPr bwMode="auto">
          <a:xfrm>
            <a:off x="2539049" y="2491741"/>
            <a:ext cx="7870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cs typeface="Times New Roman" panose="02020603050405020304" pitchFamily="18" charset="0"/>
              </a:rPr>
              <a:t>A) Lép Tôn-xtôi.           B) Quy-dăng-xơ.</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C) gia-các-ta.                D) Hi-Ma-Lay-a.</a:t>
            </a:r>
          </a:p>
        </p:txBody>
      </p:sp>
      <p:sp>
        <p:nvSpPr>
          <p:cNvPr id="2" name="Rectangle 1"/>
          <p:cNvSpPr>
            <a:spLocks noChangeArrowheads="1"/>
          </p:cNvSpPr>
          <p:nvPr/>
        </p:nvSpPr>
        <p:spPr bwMode="auto">
          <a:xfrm>
            <a:off x="2173289" y="854076"/>
            <a:ext cx="7477125" cy="107721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 Hãy xác định các tên dưới đây tên nước ngoài nào viết sai viết lại cho đúng.</a:t>
            </a:r>
          </a:p>
        </p:txBody>
      </p:sp>
      <p:sp>
        <p:nvSpPr>
          <p:cNvPr id="3" name="Rectangle 2"/>
          <p:cNvSpPr>
            <a:spLocks noChangeArrowheads="1"/>
          </p:cNvSpPr>
          <p:nvPr/>
        </p:nvSpPr>
        <p:spPr bwMode="auto">
          <a:xfrm>
            <a:off x="2292670" y="4376163"/>
            <a:ext cx="79047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C) Gia - các - ta.      D) Hi - ma - lay - a.</a:t>
            </a:r>
          </a:p>
        </p:txBody>
      </p:sp>
    </p:spTree>
    <p:extLst>
      <p:ext uri="{BB962C8B-B14F-4D97-AF65-F5344CB8AC3E}">
        <p14:creationId xmlns:p14="http://schemas.microsoft.com/office/powerpoint/2010/main" val="5637727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15190" y="1856268"/>
            <a:ext cx="7561942"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Dấu ngoặc kép</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dùng dấu ngoặc kép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894D33-148D-42BB-BD29-BA010D17E31C}"/>
              </a:ext>
            </a:extLst>
          </p:cNvPr>
          <p:cNvSpPr txBox="1">
            <a:spLocks noChangeArrowheads="1"/>
          </p:cNvSpPr>
          <p:nvPr/>
        </p:nvSpPr>
        <p:spPr>
          <a:xfrm>
            <a:off x="1020746" y="566059"/>
            <a:ext cx="10108111" cy="1248590"/>
          </a:xfrm>
          <a:prstGeom prst="rect">
            <a:avLst/>
          </a:prstGeom>
          <a:noFill/>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lnSpc>
                <a:spcPct val="90000"/>
              </a:lnSpc>
              <a:buFont typeface="Arial"/>
              <a:buNone/>
              <a:defRPr/>
            </a:pPr>
            <a:r>
              <a:rPr lang="en-US" altLang="en-US" sz="3200" b="1">
                <a:solidFill>
                  <a:srgbClr val="FF0000"/>
                </a:solidFill>
                <a:latin typeface="Times New Roman" panose="02020603050405020304" pitchFamily="18" charset="0"/>
                <a:cs typeface="Times New Roman" panose="02020603050405020304" pitchFamily="18" charset="0"/>
              </a:rPr>
              <a:t>I. Nhận xét: </a:t>
            </a:r>
          </a:p>
          <a:p>
            <a:pPr marL="0" indent="0" algn="just">
              <a:spcBef>
                <a:spcPct val="50000"/>
              </a:spcBef>
              <a:buNone/>
            </a:pPr>
            <a:r>
              <a:rPr lang="en-US" altLang="en-US" sz="3200" b="1">
                <a:latin typeface="Times New Roman" panose="02020603050405020304" pitchFamily="18" charset="0"/>
                <a:cs typeface="Times New Roman" panose="02020603050405020304" pitchFamily="18" charset="0"/>
              </a:rPr>
              <a:t>1. Những từ ngữ và câu đặt trong dấu ngoặc kép dưới đây là lời của ai ? Nêu tác dụng của dấu ngoặc kép:</a:t>
            </a:r>
          </a:p>
          <a:p>
            <a:pPr marL="0" indent="0" algn="just">
              <a:lnSpc>
                <a:spcPct val="90000"/>
              </a:lnSpc>
              <a:buNone/>
              <a:defRPr/>
            </a:pPr>
            <a:endParaRPr lang="en-US" altLang="en-US" sz="3200" b="1" dirty="0">
              <a:solidFill>
                <a:schemeClr val="accent2"/>
              </a:solidFill>
              <a:latin typeface="Times New Roman" panose="02020603050405020304" pitchFamily="18" charset="0"/>
              <a:cs typeface="Times New Roman" panose="02020603050405020304" pitchFamily="18" charset="0"/>
            </a:endParaRPr>
          </a:p>
          <a:p>
            <a:pPr marL="0" indent="0" algn="just">
              <a:lnSpc>
                <a:spcPct val="90000"/>
              </a:lnSpc>
              <a:buFont typeface="Arial"/>
              <a:buNone/>
              <a:defRPr/>
            </a:pPr>
            <a:endParaRPr lang="en-US" altLang="en-US" sz="3200" dirty="0">
              <a:solidFill>
                <a:schemeClr val="accent2"/>
              </a:solidFill>
              <a:latin typeface="Times New Roman" panose="02020603050405020304" pitchFamily="18" charset="0"/>
              <a:cs typeface="Times New Roman" panose="02020603050405020304" pitchFamily="18" charset="0"/>
            </a:endParaRPr>
          </a:p>
        </p:txBody>
      </p:sp>
      <p:sp>
        <p:nvSpPr>
          <p:cNvPr id="7" name="Rectangle 44"/>
          <p:cNvSpPr>
            <a:spLocks noChangeArrowheads="1"/>
          </p:cNvSpPr>
          <p:nvPr/>
        </p:nvSpPr>
        <p:spPr bwMode="auto">
          <a:xfrm>
            <a:off x="996162" y="2537460"/>
            <a:ext cx="1013269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b="1">
                <a:solidFill>
                  <a:srgbClr val="3333FF"/>
                </a:solidFill>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Bác tự cho mình là “người lính vâng lệnh quốc dân ra mặt trận”, là “đầy tớ trung thành của nhân dân”. Ở Bác, lòng yêu mến nhân dân đã trở thành một sự say mê mãnh liệt. Bác nói: “Tôi chỉ có một sự ham muốn, ham muốn tột bậc, là làm sao cho nước ta hoàn toàn độc lập, dân ta được hoàn toàn tự do, đồng bào ta ai cũng có cơm ăn, áo mặc, ai cũng được học hành.”</a:t>
            </a:r>
          </a:p>
        </p:txBody>
      </p:sp>
      <p:sp>
        <p:nvSpPr>
          <p:cNvPr id="2" name="Cloud Callout 1"/>
          <p:cNvSpPr/>
          <p:nvPr/>
        </p:nvSpPr>
        <p:spPr>
          <a:xfrm>
            <a:off x="2078337" y="1016363"/>
            <a:ext cx="7968343" cy="1349465"/>
          </a:xfrm>
          <a:prstGeom prst="cloudCallout">
            <a:avLst>
              <a:gd name="adj1" fmla="val 65538"/>
              <a:gd name="adj2" fmla="val 5755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Những từ ngữ và câu nào đặt trong dấu ngoặc kép?</a:t>
            </a:r>
          </a:p>
        </p:txBody>
      </p:sp>
    </p:spTree>
    <p:extLst>
      <p:ext uri="{BB962C8B-B14F-4D97-AF65-F5344CB8AC3E}">
        <p14:creationId xmlns:p14="http://schemas.microsoft.com/office/powerpoint/2010/main" val="71072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1718</TotalTime>
  <Words>1791</Words>
  <Application>Microsoft Office PowerPoint</Application>
  <PresentationFormat>Widescreen</PresentationFormat>
  <Paragraphs>140</Paragraphs>
  <Slides>36</Slides>
  <Notes>17</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Calibri</vt:lpstr>
      <vt:lpstr>Calibri Light</vt:lpstr>
      <vt:lpstr>Garamond</vt:lpstr>
      <vt:lpstr>Tahoma</vt:lpstr>
      <vt:lpstr>Times New Roman</vt:lpstr>
      <vt:lpstr>VNI-Times</vt:lpstr>
      <vt:lpstr>Wingdings</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Lâm Thị Huyền</cp:lastModifiedBy>
  <cp:revision>156</cp:revision>
  <dcterms:created xsi:type="dcterms:W3CDTF">2021-08-04T18:52:07Z</dcterms:created>
  <dcterms:modified xsi:type="dcterms:W3CDTF">2021-10-18T14:32:57Z</dcterms:modified>
</cp:coreProperties>
</file>