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698" r:id="rId5"/>
    <p:sldMasterId id="2147483710" r:id="rId6"/>
  </p:sldMasterIdLst>
  <p:notesMasterIdLst>
    <p:notesMasterId r:id="rId42"/>
  </p:notesMasterIdLst>
  <p:sldIdLst>
    <p:sldId id="273" r:id="rId7"/>
    <p:sldId id="296" r:id="rId8"/>
    <p:sldId id="288" r:id="rId9"/>
    <p:sldId id="289" r:id="rId10"/>
    <p:sldId id="290" r:id="rId11"/>
    <p:sldId id="287" r:id="rId12"/>
    <p:sldId id="272" r:id="rId13"/>
    <p:sldId id="295" r:id="rId14"/>
    <p:sldId id="275" r:id="rId15"/>
    <p:sldId id="276" r:id="rId16"/>
    <p:sldId id="278" r:id="rId17"/>
    <p:sldId id="277" r:id="rId18"/>
    <p:sldId id="279" r:id="rId19"/>
    <p:sldId id="280" r:id="rId20"/>
    <p:sldId id="257" r:id="rId21"/>
    <p:sldId id="281" r:id="rId22"/>
    <p:sldId id="282" r:id="rId23"/>
    <p:sldId id="283" r:id="rId24"/>
    <p:sldId id="261" r:id="rId25"/>
    <p:sldId id="260" r:id="rId26"/>
    <p:sldId id="265" r:id="rId27"/>
    <p:sldId id="284" r:id="rId28"/>
    <p:sldId id="267" r:id="rId29"/>
    <p:sldId id="268" r:id="rId30"/>
    <p:sldId id="297" r:id="rId31"/>
    <p:sldId id="262" r:id="rId32"/>
    <p:sldId id="269" r:id="rId33"/>
    <p:sldId id="264" r:id="rId34"/>
    <p:sldId id="298" r:id="rId35"/>
    <p:sldId id="306" r:id="rId36"/>
    <p:sldId id="294" r:id="rId37"/>
    <p:sldId id="293" r:id="rId38"/>
    <p:sldId id="285" r:id="rId39"/>
    <p:sldId id="292" r:id="rId40"/>
    <p:sldId id="270" r:id="rId41"/>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D1F3FF"/>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428" autoAdjust="0"/>
  </p:normalViewPr>
  <p:slideViewPr>
    <p:cSldViewPr>
      <p:cViewPr varScale="1">
        <p:scale>
          <a:sx n="72" d="100"/>
          <a:sy n="72" d="100"/>
        </p:scale>
        <p:origin x="1152" y="9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1D7C9EF-9EC3-4274-84C2-E4996BDC5028}" type="datetimeFigureOut">
              <a:rPr lang="en-US" smtClean="0"/>
              <a:t>10/15/2021</a:t>
            </a:fld>
            <a:endParaRPr lang="en-US"/>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36FC904-0AEE-4904-84E7-C0D437C2EFD1}" type="slidenum">
              <a:rPr lang="en-US" smtClean="0"/>
              <a:t>‹#›</a:t>
            </a:fld>
            <a:endParaRPr lang="en-US"/>
          </a:p>
        </p:txBody>
      </p:sp>
    </p:spTree>
    <p:extLst>
      <p:ext uri="{BB962C8B-B14F-4D97-AF65-F5344CB8AC3E}">
        <p14:creationId xmlns:p14="http://schemas.microsoft.com/office/powerpoint/2010/main" val="285044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3871FF8-5D41-4A5A-847A-A1238926A180}"/>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0E090FC8-7C4F-4725-AEC2-DA8C94CFE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39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991C334-4192-4011-A668-3E7C4D87F74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D13E5294-6201-487C-A074-2E20659BC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11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508819F-C28F-4BB2-9F49-5AD2F9073CDE}"/>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D0E80966-ADF2-4A11-803F-A6B4FFFB5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91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BB88B5E7-D400-4296-BA76-4AEBC89024C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4FEE59B5-AB8C-4A37-8463-5CED9C6458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0B45110-C210-42CD-8C61-FCA99AC7F561}"/>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97CE62B1-2C06-4F48-B156-F59C5E2D2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0ABC9CF-D2AC-43E8-AD90-3AAF45F823D9}"/>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B73C0B2A-D996-497B-A501-4CC5E2C55E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27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57D65A-DEEA-4607-A253-82675D20939E}"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410449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7D65A-DEEA-4607-A253-82675D20939E}"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283702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7D65A-DEEA-4607-A253-82675D20939E}"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114956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053AA3F-0939-4B0B-BAF4-16CB4AFDD3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974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432109A-24F3-4A73-A397-32F7CA7BE3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1760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3041C22-A190-4F75-958A-EEFF834AB5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23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6665BDE-C1C1-4978-A0C0-80AA6114DC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8100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13A1E73-0B76-4D08-A913-8B55860293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370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43B43FD-7EDD-4EB0-A6E6-852D052740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317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F8B1D5E-1282-4C25-8F3E-1AA2DA2329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5261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52FF8F4-010E-41F9-B2FD-6813E60302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59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7D65A-DEEA-4607-A253-82675D20939E}"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2202291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23998D-8C50-4E9E-98E5-86F127C20A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7439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59176-8222-41F5-ABFF-775325100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4954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85307EF-71C3-40F6-9F79-E38CE74BB1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0505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95300" y="274641"/>
            <a:ext cx="89154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F77DA6D-54E3-40A9-A39D-5A666BAFE8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197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1999514-ED1E-479D-AC87-113D66407636}"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075930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25556A5-8568-4D8D-BB75-61F2BFBD3CE3}"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352920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84A38DF-CF26-432C-A0F9-564E2C01C22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136505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8F22BA1-93F6-4901-BC6A-0A0DB86DCF0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977969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22981A3E-2468-447F-9352-942146B8387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992027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C072DB3-2E9C-4569-A158-324769003D4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95143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7D65A-DEEA-4607-A253-82675D20939E}"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4162234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04A4F2BE-6CD5-461A-8B75-2E93D7D98DE0}"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003465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290EE2-D564-403E-92C9-645E89E5045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405235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429874-1877-4929-B6E7-30773426739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4195592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E1C4F6F9-4A75-434A-AC24-4DFFE05D32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515645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8734E65-8F4A-46E3-A5A1-D84A59FE1F42}"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74486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1999514-ED1E-479D-AC87-113D66407636}"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602459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25556A5-8568-4D8D-BB75-61F2BFBD3CE3}"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768134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84A38DF-CF26-432C-A0F9-564E2C01C22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741390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8F22BA1-93F6-4901-BC6A-0A0DB86DCF0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362567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22981A3E-2468-447F-9352-942146B8387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48507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57D65A-DEEA-4607-A253-82675D20939E}"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402064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C072DB3-2E9C-4569-A158-324769003D4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146909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04A4F2BE-6CD5-461A-8B75-2E93D7D98DE0}"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294035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290EE2-D564-403E-92C9-645E89E5045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546022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429874-1877-4929-B6E7-30773426739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147530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E1C4F6F9-4A75-434A-AC24-4DFFE05D32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663816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8734E65-8F4A-46E3-A5A1-D84A59FE1F42}"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34325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1999514-ED1E-479D-AC87-113D66407636}"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396653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25556A5-8568-4D8D-BB75-61F2BFBD3CE3}"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095349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84A38DF-CF26-432C-A0F9-564E2C01C22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366513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8F22BA1-93F6-4901-BC6A-0A0DB86DCF0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80647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57D65A-DEEA-4607-A253-82675D20939E}"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1695503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22981A3E-2468-447F-9352-942146B8387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727444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C072DB3-2E9C-4569-A158-324769003D4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435049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04A4F2BE-6CD5-461A-8B75-2E93D7D98DE0}"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585317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290EE2-D564-403E-92C9-645E89E5045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437301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429874-1877-4929-B6E7-30773426739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551158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E1C4F6F9-4A75-434A-AC24-4DFFE05D32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7516165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8734E65-8F4A-46E3-A5A1-D84A59FE1F42}"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369969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1999514-ED1E-479D-AC87-113D66407636}"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8927570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25556A5-8568-4D8D-BB75-61F2BFBD3CE3}"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6900315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84A38DF-CF26-432C-A0F9-564E2C01C22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88673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57D65A-DEEA-4607-A253-82675D20939E}"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6396252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8F22BA1-93F6-4901-BC6A-0A0DB86DCF0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3103351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22981A3E-2468-447F-9352-942146B8387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790933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C072DB3-2E9C-4569-A158-324769003D4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708687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04A4F2BE-6CD5-461A-8B75-2E93D7D98DE0}"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524858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290EE2-D564-403E-92C9-645E89E5045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2950638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429874-1877-4929-B6E7-30773426739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8755042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E1C4F6F9-4A75-434A-AC24-4DFFE05D32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4057257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8734E65-8F4A-46E3-A5A1-D84A59FE1F42}"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91169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7D65A-DEEA-4607-A253-82675D20939E}"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86160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57D65A-DEEA-4607-A253-82675D20939E}"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353819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57D65A-DEEA-4607-A253-82675D20939E}"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196673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7D65A-DEEA-4607-A253-82675D20939E}" type="datetimeFigureOut">
              <a:rPr lang="en-US" smtClean="0"/>
              <a:t>10/15/2021</a:t>
            </a:fld>
            <a:endParaRPr lang="en-US"/>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0464F-57BB-40FC-96F3-95DF199CC4CE}" type="slidenum">
              <a:rPr lang="en-US" smtClean="0"/>
              <a:t>‹#›</a:t>
            </a:fld>
            <a:endParaRPr lang="en-US"/>
          </a:p>
        </p:txBody>
      </p:sp>
    </p:spTree>
    <p:extLst>
      <p:ext uri="{BB962C8B-B14F-4D97-AF65-F5344CB8AC3E}">
        <p14:creationId xmlns:p14="http://schemas.microsoft.com/office/powerpoint/2010/main" val="933261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95300" y="1600203"/>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63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63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fontAlgn="base">
              <a:spcBef>
                <a:spcPct val="0"/>
              </a:spcBef>
              <a:spcAft>
                <a:spcPct val="0"/>
              </a:spcAft>
            </a:pPr>
            <a:fld id="{83A294B9-EFB2-4C86-908A-F676F64668C2}" type="slidenum">
              <a:rPr lang="en-US" altLang="en-US" smtClean="0">
                <a:solidFill>
                  <a:srgbClr val="000000"/>
                </a:solidFill>
                <a:cs typeface="Arial" pitchFamily="34" charset="0"/>
              </a:rPr>
              <a:pPr fontAlgn="base">
                <a:spcBef>
                  <a:spcPct val="0"/>
                </a:spcBef>
                <a:spcAft>
                  <a:spcPct val="0"/>
                </a:spcAft>
              </a:pPr>
              <a:t>‹#›</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371767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A8AC66B-69C7-4829-8F28-E74AD877D5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8916038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A8AC66B-69C7-4829-8F28-E74AD877D5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184850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A8AC66B-69C7-4829-8F28-E74AD877D5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1851879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A8AC66B-69C7-4829-8F28-E74AD877D5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597643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google.com.vn/imgres?imgurl=http://www.hanhtrinhviet.com.vn/UpLoads_BaiViet/upload/CongChiengTayNguyen03.jpg&amp;imgrefurl=http://hanhtrinhviet.com.vn/xemthongtindulich/?IDT=23&amp;IDN=66&amp;.=cong-chieng-tay-nguyen&amp;usg=__UTcs9-1OvJjcB8YnfMlvZkKchMQ=&amp;h=334&amp;w=450&amp;sz=48&amp;hl=vi&amp;start=1&amp;zoom=1&amp;tbnid=WeUN73EovNuY-M:&amp;tbnh=94&amp;tbnw=127&amp;prev=/images?q=cong+chieng+tay+nguyen&amp;um=1&amp;hl=vi&amp;sa=N&amp;rlz=1T4RNSN_enVN399VN399&amp;tbs=isch:1&amp;um=1&amp;itbs=1" TargetMode="External"/><Relationship Id="rId13" Type="http://schemas.openxmlformats.org/officeDocument/2006/relationships/hyperlink" Target="http://www.google.com.vn/imgres?imgurl=http://d2.violet.vn/uploads/thumbnails/blog/2431/entrythumb/1087942.jpg&amp;imgrefurl=http://huuthanh1972.violet.vn/entry/list/cat_id/1153891&amp;usg=__StHdTIQgGDNX_wuMR7vxbPqDliw=&amp;h=144&amp;w=150&amp;sz=27&amp;hl=vi&amp;start=12&amp;zoom=1&amp;tbnid=quCyZmLvwl-5NM:&amp;tbnh=92&amp;tbnw=96&amp;prev=/images?q=dan+krong-put&amp;um=1&amp;hl=vi&amp;sa=N&amp;rlz=1T4RNSN_enVN399VN399&amp;tbs=isch:1&amp;um=1&amp;itbs=1" TargetMode="External"/><Relationship Id="rId3" Type="http://schemas.openxmlformats.org/officeDocument/2006/relationships/hyperlink" Target="http://www.google.com.vn/imgres?imgurl=http://i298.photobucket.com/albums/mm254/xuki87/Meovang010.jpg&amp;imgrefurl=http://www.123mua.com.vn/xem?sp=ePZbVPaOED&amp;usg=__uPNiOxYJ9iKamFl3Rij8ryyB-SU=&amp;h=1024&amp;w=768&amp;sz=88&amp;hl=vi&amp;start=6&amp;zoom=1&amp;tbnid=xaf75mpliYzcqM:&amp;tbnh=150&amp;tbnw=113&amp;prev=/images?q=dan+to+rung&amp;um=1&amp;hl=vi&amp;rlz=1T4RNSN_enVN399VN399&amp;tbs=isch:1&amp;um=1&amp;itbs=1" TargetMode="External"/><Relationship Id="rId7" Type="http://schemas.openxmlformats.org/officeDocument/2006/relationships/image" Target="../media/image47.jpeg"/><Relationship Id="rId12" Type="http://schemas.openxmlformats.org/officeDocument/2006/relationships/image" Target="../media/image50.jpeg"/><Relationship Id="rId2" Type="http://schemas.openxmlformats.org/officeDocument/2006/relationships/notesSlide" Target="../notesSlides/notesSlide4.xml"/><Relationship Id="rId16"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hyperlink" Target="http://www.google.com.vn/imgres?imgurl=http://www.idecaf.gov.vn/dulieu/khamphavanhoa/dan%20da.jpg&amp;imgrefurl=http://www.idecaf.gov.vn/detail.php?lang=vi&amp;id=7&amp;conid=27&amp;ndid=595&amp;p=news&amp;usg=__qzgCR17VDNt-5S6ipHiImOkmJKI=&amp;h=251&amp;w=400&amp;sz=28&amp;hl=vi&amp;start=1&amp;zoom=1&amp;tbnid=yycarYGT7nS_bM:&amp;tbnh=78&amp;tbnw=124&amp;prev=/images?q=dan+da&amp;um=1&amp;hl=vi&amp;rlz=1T4RNSN_enVN399VN399&amp;tbs=isch:1&amp;um=1&amp;itbs=1" TargetMode="External"/><Relationship Id="rId5" Type="http://schemas.openxmlformats.org/officeDocument/2006/relationships/hyperlink" Target="http://www.google.com.vn/imgres?imgurl=http://s1.60s.com.vn/image/22009/22/NLD_3754.jpg&amp;imgrefurl=http://60s.com.vn/index/1971388/22022009.aspx&amp;usg=__OxlRUxoFCWAOdqV76o24y4IN7Bs=&amp;h=300&amp;w=400&amp;sz=52&amp;hl=vi&amp;start=7&amp;zoom=1&amp;tbnid=0D1odzv0GE-a8M:&amp;tbnh=93&amp;tbnw=124&amp;prev=/images?q=dan+to+rung&amp;um=1&amp;hl=vi&amp;rlz=1T4RNSN_enVN399VN399&amp;tbs=isch:1&amp;um=1&amp;itbs=1" TargetMode="External"/><Relationship Id="rId15" Type="http://schemas.openxmlformats.org/officeDocument/2006/relationships/hyperlink" Target="http://www.google.com.vn/imgres?imgurl=http://i282.photobucket.com/albums/kk259/nguyenvanquoc/DANKRONG-PUT.jpg&amp;imgrefurl=http://bongmac.vnweblogs.com/post/18720/251264&amp;usg=__YsscJAPlsj1eoamSaJP7iTQpQsQ=&amp;h=300&amp;w=400&amp;sz=34&amp;hl=vi&amp;start=3&amp;zoom=1&amp;tbnid=0V6STH6wEq4uDM:&amp;tbnh=93&amp;tbnw=124&amp;prev=/images?q=dan+krong-put&amp;um=1&amp;hl=vi&amp;sa=N&amp;rlz=1T4RNSN_enVN399VN399&amp;tbs=isch:1&amp;um=1&amp;itbs=1" TargetMode="External"/><Relationship Id="rId10" Type="http://schemas.openxmlformats.org/officeDocument/2006/relationships/image" Target="../media/image49.png"/><Relationship Id="rId4" Type="http://schemas.openxmlformats.org/officeDocument/2006/relationships/image" Target="../media/image45.jpeg"/><Relationship Id="rId9" Type="http://schemas.openxmlformats.org/officeDocument/2006/relationships/image" Target="../media/image48.jpeg"/><Relationship Id="rId1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72402" y="1371600"/>
            <a:ext cx="1986441" cy="800219"/>
          </a:xfrm>
          <a:prstGeom prst="rect">
            <a:avLst/>
          </a:prstGeom>
          <a:noFill/>
        </p:spPr>
        <p:txBody>
          <a:bodyPr wrap="none" lIns="91440" tIns="45720" rIns="91440" bIns="45720">
            <a:spAutoFit/>
          </a:bodyPr>
          <a:lstStyle/>
          <a:p>
            <a:pPr algn="ctr"/>
            <a:r>
              <a:rPr lang="en-US" sz="4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Địa</a:t>
            </a: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4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lí</a:t>
            </a: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4</a:t>
            </a:r>
            <a:endParaRPr lang="en-US" sz="4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228600" y="2667000"/>
            <a:ext cx="9448800" cy="615553"/>
          </a:xfrm>
          <a:prstGeom prst="rect">
            <a:avLst/>
          </a:prstGeom>
        </p:spPr>
        <p:txBody>
          <a:bodyPr wrap="square">
            <a:spAutoFit/>
          </a:bodyPr>
          <a:lstStyle/>
          <a:p>
            <a:pPr algn="ctr"/>
            <a:r>
              <a:rPr lang="en-US" sz="3400" b="1" dirty="0">
                <a:solidFill>
                  <a:srgbClr val="FF0000"/>
                </a:solidFill>
                <a:latin typeface="Times New Roman" panose="02020603050405020304" pitchFamily="18" charset="0"/>
                <a:ea typeface="+mj-ea"/>
                <a:cs typeface="Times New Roman" panose="02020603050405020304" pitchFamily="18" charset="0"/>
              </a:rPr>
              <a:t>BÀI 6: MỘT SỐ DÂN TỘC Ở TÂY NGUYÊN</a:t>
            </a: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19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309380" y="139912"/>
            <a:ext cx="6857999" cy="1143000"/>
          </a:xfrm>
          <a:prstGeom prst="cloudCallout">
            <a:avLst>
              <a:gd name="adj1" fmla="val -58770"/>
              <a:gd name="adj2" fmla="val 393611"/>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err="1">
                <a:solidFill>
                  <a:schemeClr val="tx1"/>
                </a:solidFill>
                <a:latin typeface="Times New Roman" panose="02020603050405020304" pitchFamily="18" charset="0"/>
                <a:cs typeface="Times New Roman" panose="02020603050405020304" pitchFamily="18" charset="0"/>
              </a:rPr>
              <a:t>Kể</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tên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một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số</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dân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tộc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sống</a:t>
            </a:r>
            <a:r>
              <a:rPr lang="en-US" altLang="en-US" sz="2800" b="1" dirty="0">
                <a:solidFill>
                  <a:schemeClr val="tx1"/>
                </a:solidFill>
                <a:latin typeface="Times New Roman" panose="02020603050405020304" pitchFamily="18" charset="0"/>
                <a:cs typeface="Times New Roman" panose="02020603050405020304" pitchFamily="18" charset="0"/>
              </a:rPr>
              <a:t> ở </a:t>
            </a:r>
            <a:r>
              <a:rPr lang="en-US" altLang="en-US" sz="2800" b="1" dirty="0" err="1">
                <a:solidFill>
                  <a:schemeClr val="tx1"/>
                </a:solidFill>
                <a:latin typeface="Times New Roman" panose="02020603050405020304" pitchFamily="18" charset="0"/>
                <a:cs typeface="Times New Roman" panose="02020603050405020304" pitchFamily="18" charset="0"/>
              </a:rPr>
              <a:t>Tây</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Nguyên</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9077"/>
            <a:ext cx="2370778" cy="1973580"/>
          </a:xfrm>
          <a:prstGeom prst="rect">
            <a:avLst/>
          </a:prstGeom>
        </p:spPr>
      </p:pic>
      <p:grpSp>
        <p:nvGrpSpPr>
          <p:cNvPr id="9" name="Group 8"/>
          <p:cNvGrpSpPr/>
          <p:nvPr/>
        </p:nvGrpSpPr>
        <p:grpSpPr>
          <a:xfrm>
            <a:off x="243840" y="1291167"/>
            <a:ext cx="1584960" cy="2438400"/>
            <a:chOff x="3810000" y="3200400"/>
            <a:chExt cx="1584960" cy="2438400"/>
          </a:xfrm>
        </p:grpSpPr>
        <p:pic>
          <p:nvPicPr>
            <p:cNvPr id="7" name="Picture 6" descr="13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200400"/>
              <a:ext cx="1584960" cy="1981199"/>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3962400" y="5207913"/>
              <a:ext cx="11576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a:solidFill>
                    <a:schemeClr val="accent2"/>
                  </a:solidFill>
                  <a:latin typeface="Times New Roman" panose="02020603050405020304" pitchFamily="18" charset="0"/>
                  <a:cs typeface="Times New Roman" panose="02020603050405020304" pitchFamily="18" charset="0"/>
                </a:rPr>
                <a:t> Gia-rai</a:t>
              </a:r>
              <a:endParaRPr lang="en-US" altLang="en-US" sz="2200" b="1">
                <a:solidFill>
                  <a:schemeClr val="accent2"/>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2057401" y="1316567"/>
            <a:ext cx="1615716" cy="2386686"/>
            <a:chOff x="2057400" y="1316567"/>
            <a:chExt cx="1615716" cy="2386686"/>
          </a:xfrm>
        </p:grpSpPr>
        <p:pic>
          <p:nvPicPr>
            <p:cNvPr id="10" name="Picture 7" descr="13x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316567"/>
              <a:ext cx="1615716" cy="190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
            <p:cNvSpPr>
              <a:spLocks noChangeArrowheads="1"/>
            </p:cNvSpPr>
            <p:nvPr/>
          </p:nvSpPr>
          <p:spPr bwMode="auto">
            <a:xfrm>
              <a:off x="2370778" y="3272366"/>
              <a:ext cx="8194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a:solidFill>
                    <a:schemeClr val="accent2"/>
                  </a:solidFill>
                  <a:latin typeface="Times New Roman" panose="02020603050405020304" pitchFamily="18" charset="0"/>
                  <a:cs typeface="Times New Roman" panose="02020603050405020304" pitchFamily="18" charset="0"/>
                </a:rPr>
                <a:t>Ê- đê</a:t>
              </a:r>
              <a:endParaRPr lang="en-US" altLang="en-US" sz="2200" b="1">
                <a:solidFill>
                  <a:schemeClr val="accent2"/>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3962401" y="1371601"/>
            <a:ext cx="1447800" cy="2269522"/>
            <a:chOff x="4072171" y="-111435"/>
            <a:chExt cx="1447800" cy="2269522"/>
          </a:xfrm>
        </p:grpSpPr>
        <p:pic>
          <p:nvPicPr>
            <p:cNvPr id="14" name="Picture 10" descr="13x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2171" y="-111435"/>
              <a:ext cx="14478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ChangeArrowheads="1"/>
            </p:cNvSpPr>
            <p:nvPr/>
          </p:nvSpPr>
          <p:spPr bwMode="auto">
            <a:xfrm>
              <a:off x="4176333" y="1727200"/>
              <a:ext cx="12346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solidFill>
                    <a:schemeClr val="accent2"/>
                  </a:solidFill>
                  <a:latin typeface="Times New Roman" panose="02020603050405020304" pitchFamily="18" charset="0"/>
                  <a:cs typeface="Times New Roman" panose="02020603050405020304" pitchFamily="18" charset="0"/>
                </a:rPr>
                <a:t>Xơ-đăng</a:t>
              </a:r>
              <a:endParaRPr lang="en-US" altLang="en-US" sz="2200" b="1" dirty="0">
                <a:solidFill>
                  <a:schemeClr val="accent2"/>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562601" y="1341542"/>
            <a:ext cx="1600200" cy="2206930"/>
            <a:chOff x="6553200" y="0"/>
            <a:chExt cx="2590800" cy="4042840"/>
          </a:xfrm>
        </p:grpSpPr>
        <p:pic>
          <p:nvPicPr>
            <p:cNvPr id="17" name="Picture 12" descr="P8-9-10-X07-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0"/>
              <a:ext cx="2590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9"/>
            <p:cNvSpPr>
              <a:spLocks noChangeArrowheads="1"/>
            </p:cNvSpPr>
            <p:nvPr/>
          </p:nvSpPr>
          <p:spPr bwMode="auto">
            <a:xfrm>
              <a:off x="7170056" y="3253505"/>
              <a:ext cx="1466885" cy="7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solidFill>
                    <a:schemeClr val="accent2"/>
                  </a:solidFill>
                  <a:latin typeface="Times New Roman" panose="02020603050405020304" pitchFamily="18" charset="0"/>
                  <a:cs typeface="Times New Roman" panose="02020603050405020304" pitchFamily="18" charset="0"/>
                </a:rPr>
                <a:t>Ba-na</a:t>
              </a:r>
              <a:endParaRPr lang="en-US" altLang="en-US" sz="2200" b="1" dirty="0">
                <a:solidFill>
                  <a:schemeClr val="accent2"/>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828800" y="3843951"/>
            <a:ext cx="1524000" cy="2378137"/>
            <a:chOff x="0" y="3657598"/>
            <a:chExt cx="2632792" cy="3704043"/>
          </a:xfrm>
        </p:grpSpPr>
        <p:pic>
          <p:nvPicPr>
            <p:cNvPr id="20" name="Picture 10" descr="dan-toc-Mong3110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657598"/>
              <a:ext cx="2632792" cy="305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1"/>
            <p:cNvSpPr>
              <a:spLocks noChangeArrowheads="1"/>
            </p:cNvSpPr>
            <p:nvPr/>
          </p:nvSpPr>
          <p:spPr bwMode="auto">
            <a:xfrm>
              <a:off x="533400" y="6690517"/>
              <a:ext cx="1537500" cy="67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solidFill>
                    <a:schemeClr val="accent2"/>
                  </a:solidFill>
                  <a:latin typeface="Times New Roman" panose="02020603050405020304" pitchFamily="18" charset="0"/>
                  <a:cs typeface="Times New Roman" panose="02020603050405020304" pitchFamily="18" charset="0"/>
                </a:rPr>
                <a:t>Mông</a:t>
              </a:r>
              <a:endParaRPr lang="en-US" altLang="en-US" sz="2200" b="1" dirty="0">
                <a:solidFill>
                  <a:schemeClr val="accent2"/>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7391401" y="1447800"/>
            <a:ext cx="1447800" cy="2057400"/>
            <a:chOff x="4343400" y="3362808"/>
            <a:chExt cx="1447800" cy="2057400"/>
          </a:xfrm>
        </p:grpSpPr>
        <p:pic>
          <p:nvPicPr>
            <p:cNvPr id="23" name="Picture 14" descr="nu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362808"/>
              <a:ext cx="1447800" cy="166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6"/>
            <p:cNvSpPr>
              <a:spLocks noChangeArrowheads="1"/>
            </p:cNvSpPr>
            <p:nvPr/>
          </p:nvSpPr>
          <p:spPr bwMode="auto">
            <a:xfrm>
              <a:off x="4495800" y="4989321"/>
              <a:ext cx="1219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solidFill>
                    <a:schemeClr val="accent2"/>
                  </a:solidFill>
                  <a:latin typeface="Times New Roman" panose="02020603050405020304" pitchFamily="18" charset="0"/>
                  <a:cs typeface="Times New Roman" panose="02020603050405020304" pitchFamily="18" charset="0"/>
                </a:rPr>
                <a:t>Nùng</a:t>
              </a:r>
              <a:endParaRPr lang="en-US" altLang="en-US" sz="2200" b="1" dirty="0">
                <a:solidFill>
                  <a:schemeClr val="accent2"/>
                </a:solidFill>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3959599" y="3843950"/>
            <a:ext cx="2136401" cy="2404450"/>
            <a:chOff x="3959600" y="3843950"/>
            <a:chExt cx="2136400" cy="2404450"/>
          </a:xfrm>
        </p:grpSpPr>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9600" y="3843950"/>
              <a:ext cx="2136400" cy="1947250"/>
            </a:xfrm>
            <a:prstGeom prst="rect">
              <a:avLst/>
            </a:prstGeom>
          </p:spPr>
        </p:pic>
        <p:sp>
          <p:nvSpPr>
            <p:cNvPr id="27" name="Rectangle 11"/>
            <p:cNvSpPr>
              <a:spLocks noChangeArrowheads="1"/>
            </p:cNvSpPr>
            <p:nvPr/>
          </p:nvSpPr>
          <p:spPr bwMode="auto">
            <a:xfrm>
              <a:off x="4738381" y="5817513"/>
              <a:ext cx="6543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solidFill>
                    <a:schemeClr val="accent2"/>
                  </a:solidFill>
                  <a:latin typeface="Times New Roman" panose="02020603050405020304" pitchFamily="18" charset="0"/>
                  <a:cs typeface="Times New Roman" panose="02020603050405020304" pitchFamily="18" charset="0"/>
                </a:rPr>
                <a:t>Tày</a:t>
              </a:r>
              <a:endParaRPr lang="en-US" altLang="en-US" sz="2200" b="1" dirty="0">
                <a:solidFill>
                  <a:schemeClr val="accent2"/>
                </a:solidFill>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6542802" y="3707912"/>
            <a:ext cx="1762998" cy="2692888"/>
            <a:chOff x="6542802" y="3707912"/>
            <a:chExt cx="1762998" cy="2692888"/>
          </a:xfrm>
        </p:grpSpPr>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42802" y="3707912"/>
              <a:ext cx="1762998" cy="2235065"/>
            </a:xfrm>
            <a:prstGeom prst="rect">
              <a:avLst/>
            </a:prstGeom>
          </p:spPr>
        </p:pic>
        <p:sp>
          <p:nvSpPr>
            <p:cNvPr id="29" name="Rectangle 11"/>
            <p:cNvSpPr>
              <a:spLocks noChangeArrowheads="1"/>
            </p:cNvSpPr>
            <p:nvPr/>
          </p:nvSpPr>
          <p:spPr bwMode="auto">
            <a:xfrm>
              <a:off x="6934201" y="5969913"/>
              <a:ext cx="7970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solidFill>
                    <a:schemeClr val="accent2"/>
                  </a:solidFill>
                  <a:latin typeface="Times New Roman" panose="02020603050405020304" pitchFamily="18" charset="0"/>
                  <a:cs typeface="Times New Roman" panose="02020603050405020304" pitchFamily="18" charset="0"/>
                </a:rPr>
                <a:t>Kinh</a:t>
              </a:r>
              <a:endParaRPr lang="en-US" altLang="en-US" sz="2200" b="1" dirty="0">
                <a:solidFill>
                  <a:schemeClr val="accent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8702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randombar(horizont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2193298" y="2820990"/>
            <a:ext cx="838200" cy="432329"/>
          </a:xfrm>
        </p:spPr>
        <p:txBody>
          <a:bodyPr/>
          <a:lstStyle/>
          <a:p>
            <a:pPr marL="0" indent="0">
              <a:buFontTx/>
              <a:buNone/>
            </a:pPr>
            <a:r>
              <a:rPr lang="en-US" altLang="en-US" sz="2200" b="1" dirty="0">
                <a:solidFill>
                  <a:srgbClr val="C00000"/>
                </a:solidFill>
                <a:latin typeface="Times New Roman" panose="02020603050405020304" pitchFamily="18" charset="0"/>
                <a:cs typeface="Times New Roman" panose="02020603050405020304" pitchFamily="18" charset="0"/>
              </a:rPr>
              <a:t>Dao</a:t>
            </a:r>
          </a:p>
        </p:txBody>
      </p:sp>
      <p:sp>
        <p:nvSpPr>
          <p:cNvPr id="6147" name="AutoShape 2" descr="Káº¿t quáº£ hÃ¬nh áº£nh cho hÃ¬nh áº£nh dÃ¢n tá»c thÃ¡i"/>
          <p:cNvSpPr>
            <a:spLocks noChangeAspect="1" noChangeArrowheads="1"/>
          </p:cNvSpPr>
          <p:nvPr/>
        </p:nvSpPr>
        <p:spPr bwMode="auto">
          <a:xfrm>
            <a:off x="495300" y="122238"/>
            <a:ext cx="33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endParaRPr lang="en-US" altLang="en-US" sz="1800">
              <a:solidFill>
                <a:srgbClr val="000000"/>
              </a:solidFill>
              <a:latin typeface=".VnTime" pitchFamily="34" charset="0"/>
              <a:cs typeface="Arial" pitchFamily="34" charset="0"/>
            </a:endParaRPr>
          </a:p>
        </p:txBody>
      </p:sp>
      <p:pic>
        <p:nvPicPr>
          <p:cNvPr id="6148" name="Picture 5" descr="Káº¿t quáº£ hÃ¬nh áº£nh cho hÃ¬nh áº£nh dÃ¢n tá»c d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98438"/>
            <a:ext cx="2481592"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4964772" y="300038"/>
            <a:ext cx="2620963" cy="2825750"/>
            <a:chOff x="4891087" y="122238"/>
            <a:chExt cx="2620963" cy="2825750"/>
          </a:xfrm>
        </p:grpSpPr>
        <p:pic>
          <p:nvPicPr>
            <p:cNvPr id="6149" name="Picture 3" descr="Káº¿t quáº£ hÃ¬nh áº£nh cho hÃ¬nh áº£nh dÃ¢n tá»c má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087" y="122238"/>
              <a:ext cx="2620963"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6026150" y="2643188"/>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200" b="1" kern="0">
                  <a:solidFill>
                    <a:srgbClr val="C00000"/>
                  </a:solidFill>
                  <a:latin typeface="Times New Roman" panose="02020603050405020304" pitchFamily="18" charset="0"/>
                  <a:cs typeface="Times New Roman" panose="02020603050405020304" pitchFamily="18" charset="0"/>
                </a:rPr>
                <a:t>Mạ </a:t>
              </a:r>
            </a:p>
          </p:txBody>
        </p:sp>
      </p:grpSp>
      <p:grpSp>
        <p:nvGrpSpPr>
          <p:cNvPr id="3" name="Group 2"/>
          <p:cNvGrpSpPr/>
          <p:nvPr/>
        </p:nvGrpSpPr>
        <p:grpSpPr>
          <a:xfrm>
            <a:off x="157033" y="3581403"/>
            <a:ext cx="2946003" cy="3047999"/>
            <a:chOff x="157032" y="3581401"/>
            <a:chExt cx="2946003" cy="3047999"/>
          </a:xfrm>
        </p:grpSpPr>
        <p:pic>
          <p:nvPicPr>
            <p:cNvPr id="6151" name="Picture 1" descr="Káº¿t quáº£ hÃ¬nh áº£nh cho hÃ¬nh áº£nh dÃ¢n tá»c thÃ¡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32" y="3581401"/>
              <a:ext cx="294600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bwMode="auto">
            <a:xfrm>
              <a:off x="990600" y="6313487"/>
              <a:ext cx="8890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200" b="1" kern="0" dirty="0" err="1">
                  <a:solidFill>
                    <a:srgbClr val="C00000"/>
                  </a:solidFill>
                  <a:latin typeface="Times New Roman" panose="02020603050405020304" pitchFamily="18" charset="0"/>
                  <a:cs typeface="Times New Roman" panose="02020603050405020304" pitchFamily="18" charset="0"/>
                </a:rPr>
                <a:t>Thái</a:t>
              </a:r>
              <a:endParaRPr lang="en-US" sz="2200" b="1" kern="0" dirty="0">
                <a:solidFill>
                  <a:srgbClr val="C00000"/>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3352800" y="3572934"/>
            <a:ext cx="2581408" cy="3056466"/>
            <a:chOff x="3352800" y="3572934"/>
            <a:chExt cx="2581408" cy="3056466"/>
          </a:xfrm>
        </p:grpSpPr>
        <p:pic>
          <p:nvPicPr>
            <p:cNvPr id="6153" name="Picture 7" descr="Káº¿t quáº£ hÃ¬nh áº£nh cho hÃ¬nh áº£nh dÃ¢n tá»c cá» 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572934"/>
              <a:ext cx="2581408" cy="26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4038600" y="6324600"/>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200" b="1" kern="0" dirty="0" err="1">
                  <a:solidFill>
                    <a:srgbClr val="C00000"/>
                  </a:solidFill>
                  <a:latin typeface="Times New Roman" panose="02020603050405020304" pitchFamily="18" charset="0"/>
                  <a:cs typeface="Times New Roman" panose="02020603050405020304" pitchFamily="18" charset="0"/>
                </a:rPr>
                <a:t>Cờ</a:t>
              </a:r>
              <a:r>
                <a:rPr lang="en-US" sz="2200" b="1" kern="0" dirty="0">
                  <a:solidFill>
                    <a:srgbClr val="C00000"/>
                  </a:solidFill>
                  <a:latin typeface="Times New Roman" panose="02020603050405020304" pitchFamily="18" charset="0"/>
                  <a:cs typeface="Times New Roman" panose="02020603050405020304" pitchFamily="18" charset="0"/>
                </a:rPr>
                <a:t> Ho</a:t>
              </a:r>
            </a:p>
          </p:txBody>
        </p:sp>
      </p:grpSp>
      <p:grpSp>
        <p:nvGrpSpPr>
          <p:cNvPr id="5" name="Group 4"/>
          <p:cNvGrpSpPr/>
          <p:nvPr/>
        </p:nvGrpSpPr>
        <p:grpSpPr>
          <a:xfrm>
            <a:off x="6275254" y="3581403"/>
            <a:ext cx="2944946" cy="2971799"/>
            <a:chOff x="6275254" y="3581401"/>
            <a:chExt cx="2944946" cy="2971799"/>
          </a:xfrm>
        </p:grpSpPr>
        <p:pic>
          <p:nvPicPr>
            <p:cNvPr id="6155" name="Picture 9" descr="Káº¿t quáº£ hÃ¬nh áº£nh cho hÃ¬nh áº£nh dÃ¢n tá»c chu r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5254" y="3581401"/>
              <a:ext cx="294494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bwMode="auto">
            <a:xfrm>
              <a:off x="7086600" y="6248400"/>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200" b="1" kern="0" dirty="0">
                  <a:solidFill>
                    <a:srgbClr val="C00000"/>
                  </a:solidFill>
                  <a:latin typeface="Times New Roman" panose="02020603050405020304" pitchFamily="18" charset="0"/>
                  <a:cs typeface="Times New Roman" panose="02020603050405020304" pitchFamily="18" charset="0"/>
                </a:rPr>
                <a:t>Chu Ru</a:t>
              </a:r>
            </a:p>
          </p:txBody>
        </p:sp>
      </p:grpSp>
    </p:spTree>
    <p:extLst>
      <p:ext uri="{BB962C8B-B14F-4D97-AF65-F5344CB8AC3E}">
        <p14:creationId xmlns:p14="http://schemas.microsoft.com/office/powerpoint/2010/main" val="274617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randombar(horizontal)">
                                      <p:cBhvr>
                                        <p:cTn id="7" dur="500"/>
                                        <p:tgtEl>
                                          <p:spTgt spid="614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randombar(horizontal)">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9077"/>
            <a:ext cx="2370778" cy="1973580"/>
          </a:xfrm>
          <a:prstGeom prst="rect">
            <a:avLst/>
          </a:prstGeom>
        </p:spPr>
      </p:pic>
      <p:sp>
        <p:nvSpPr>
          <p:cNvPr id="6" name="Rounded Rectangular Callout 5"/>
          <p:cNvSpPr/>
          <p:nvPr/>
        </p:nvSpPr>
        <p:spPr>
          <a:xfrm>
            <a:off x="1371600" y="838200"/>
            <a:ext cx="6858001" cy="1143000"/>
          </a:xfrm>
          <a:prstGeom prst="wedgeRoundRectCallout">
            <a:avLst>
              <a:gd name="adj1" fmla="val -59105"/>
              <a:gd name="adj2" fmla="val 128426"/>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err="1">
                <a:solidFill>
                  <a:schemeClr val="tx1"/>
                </a:solidFill>
                <a:latin typeface="Times New Roman" panose="02020603050405020304" pitchFamily="18" charset="0"/>
                <a:cs typeface="Times New Roman" panose="02020603050405020304" pitchFamily="18" charset="0"/>
              </a:rPr>
              <a:t>Khi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nhắc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đến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Tây</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Nguyên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người</a:t>
            </a:r>
            <a:r>
              <a:rPr lang="en-US" altLang="en-US" sz="2800" b="1" dirty="0">
                <a:solidFill>
                  <a:schemeClr val="tx1"/>
                </a:solidFill>
                <a:latin typeface="Times New Roman" panose="02020603050405020304" pitchFamily="18" charset="0"/>
                <a:cs typeface="Times New Roman" panose="02020603050405020304" pitchFamily="18" charset="0"/>
              </a:rPr>
              <a:t> ta </a:t>
            </a:r>
            <a:r>
              <a:rPr lang="en-US" altLang="en-US" sz="2800" b="1" dirty="0" err="1">
                <a:solidFill>
                  <a:schemeClr val="tx1"/>
                </a:solidFill>
                <a:latin typeface="Times New Roman" panose="02020603050405020304" pitchFamily="18" charset="0"/>
                <a:cs typeface="Times New Roman" panose="02020603050405020304" pitchFamily="18" charset="0"/>
              </a:rPr>
              <a:t>thường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gọi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là</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vùng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gì</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Vì</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sao</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lại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gọi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như</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vậy</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
        <p:nvSpPr>
          <p:cNvPr id="4" name="Rounded Rectangular Callout 3"/>
          <p:cNvSpPr/>
          <p:nvPr/>
        </p:nvSpPr>
        <p:spPr>
          <a:xfrm>
            <a:off x="2133600" y="3048000"/>
            <a:ext cx="7399979" cy="2971800"/>
          </a:xfrm>
          <a:prstGeom prst="wedgeRoundRectCallout">
            <a:avLst>
              <a:gd name="adj1" fmla="val -20972"/>
              <a:gd name="adj2" fmla="val 46826"/>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err="1">
                <a:solidFill>
                  <a:srgbClr val="3333FF"/>
                </a:solidFill>
                <a:latin typeface="Times New Roman" panose="02020603050405020304" pitchFamily="18" charset="0"/>
                <a:cs typeface="Times New Roman" panose="02020603050405020304" pitchFamily="18" charset="0"/>
              </a:rPr>
              <a:t>Khi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nhắc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đến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Tây</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Nguyên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người</a:t>
            </a:r>
            <a:r>
              <a:rPr lang="en-US" altLang="en-US" sz="2800" dirty="0">
                <a:solidFill>
                  <a:srgbClr val="3333FF"/>
                </a:solidFill>
                <a:latin typeface="Times New Roman" panose="02020603050405020304" pitchFamily="18" charset="0"/>
                <a:cs typeface="Times New Roman" panose="02020603050405020304" pitchFamily="18" charset="0"/>
              </a:rPr>
              <a:t> ta </a:t>
            </a:r>
            <a:r>
              <a:rPr lang="en-US" altLang="en-US" sz="2800" dirty="0" err="1">
                <a:solidFill>
                  <a:srgbClr val="3333FF"/>
                </a:solidFill>
                <a:latin typeface="Times New Roman" panose="02020603050405020304" pitchFamily="18" charset="0"/>
                <a:cs typeface="Times New Roman" panose="02020603050405020304" pitchFamily="18" charset="0"/>
              </a:rPr>
              <a:t>thường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gọi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là</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vùng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kinh</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tế</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mới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Vì</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đây</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là</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vùng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mới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phát</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triển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đang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cần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nhiều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người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đến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khai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hoang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mở</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rộng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phát</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triển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thêm</a:t>
            </a:r>
            <a:r>
              <a:rPr lang="en-US" altLang="en-US" sz="2800" dirty="0">
                <a:solidFill>
                  <a:srgbClr val="3333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59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1250" y="2971800"/>
            <a:ext cx="8001000" cy="1384995"/>
          </a:xfrm>
          <a:prstGeom prst="rect">
            <a:avLst/>
          </a:prstGeom>
        </p:spPr>
        <p:txBody>
          <a:bodyPr wrap="square">
            <a:spAutoFit/>
          </a:bodyPr>
          <a:lstStyle/>
          <a:p>
            <a:pPr>
              <a:lnSpc>
                <a:spcPct val="150000"/>
              </a:lnSpc>
            </a:pPr>
            <a:r>
              <a:rPr lang="nl-NL" sz="2800" dirty="0">
                <a:solidFill>
                  <a:srgbClr val="C00000"/>
                </a:solidFill>
                <a:latin typeface="Times New Roman" panose="02020603050405020304" pitchFamily="18" charset="0"/>
                <a:cs typeface="Times New Roman" panose="02020603050405020304" pitchFamily="18" charset="0"/>
              </a:rPr>
              <a:t>    Mỗi dân tộc ở Tây Nguyên có những đặc điểm riêng biệt như tiếng nói, tập quán, một số nét văn hoá. </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1143000" y="457200"/>
            <a:ext cx="7467600" cy="2057400"/>
          </a:xfrm>
          <a:prstGeom prst="cloudCallout">
            <a:avLst>
              <a:gd name="adj1" fmla="val -54791"/>
              <a:gd name="adj2" fmla="val 334721"/>
            </a:avLst>
          </a:prstGeom>
          <a:solidFill>
            <a:srgbClr val="FFDDD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800" b="1" dirty="0">
                <a:solidFill>
                  <a:srgbClr val="000000"/>
                </a:solidFill>
                <a:latin typeface="Times New Roman" panose="02020603050405020304" pitchFamily="18" charset="0"/>
                <a:cs typeface="Times New Roman" panose="02020603050405020304" pitchFamily="18" charset="0"/>
              </a:rPr>
              <a:t>Mỗi dân tộc ở Tây Nguyên có những đặc điểm gì riêng biệt?</a:t>
            </a:r>
            <a:endParaRPr lang="en-US" sz="2800" b="1" dirty="0">
              <a:solidFill>
                <a:srgbClr val="0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5500"/>
            <a:ext cx="2222500" cy="2222500"/>
          </a:xfrm>
          <a:prstGeom prst="rect">
            <a:avLst/>
          </a:prstGeom>
        </p:spPr>
      </p:pic>
    </p:spTree>
    <p:extLst>
      <p:ext uri="{BB962C8B-B14F-4D97-AF65-F5344CB8AC3E}">
        <p14:creationId xmlns:p14="http://schemas.microsoft.com/office/powerpoint/2010/main" val="304736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5500"/>
            <a:ext cx="2222500" cy="2222500"/>
          </a:xfrm>
          <a:prstGeom prst="rect">
            <a:avLst/>
          </a:prstGeom>
        </p:spPr>
      </p:pic>
      <p:sp>
        <p:nvSpPr>
          <p:cNvPr id="7" name="Rounded Rectangular Callout 6"/>
          <p:cNvSpPr/>
          <p:nvPr/>
        </p:nvSpPr>
        <p:spPr>
          <a:xfrm>
            <a:off x="1219200" y="533400"/>
            <a:ext cx="7543800" cy="1066800"/>
          </a:xfrm>
          <a:prstGeom prst="wedgeRoundRectCallout">
            <a:avLst>
              <a:gd name="adj1" fmla="val -54615"/>
              <a:gd name="adj2" fmla="val 103770"/>
              <a:gd name="adj3" fmla="val 16667"/>
            </a:avLst>
          </a:prstGeom>
          <a:solidFill>
            <a:srgbClr val="D1F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i="1" dirty="0">
                <a:solidFill>
                  <a:schemeClr val="tx1"/>
                </a:solidFill>
                <a:latin typeface="Times New Roman" panose="02020603050405020304" pitchFamily="18" charset="0"/>
                <a:cs typeface="Times New Roman" panose="02020603050405020304" pitchFamily="18" charset="0"/>
              </a:rPr>
              <a:t>Để Tây Nguyên ngày càng giàu đẹp, nhà nước cùng các dân tộc ở đây đã và đang làm gì?</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762000" y="2362200"/>
            <a:ext cx="8686800" cy="2031325"/>
          </a:xfrm>
          <a:prstGeom prst="rect">
            <a:avLst/>
          </a:prstGeom>
        </p:spPr>
        <p:txBody>
          <a:bodyPr wrap="square">
            <a:spAutoFit/>
          </a:bodyPr>
          <a:lstStyle/>
          <a:p>
            <a:pPr>
              <a:lnSpc>
                <a:spcPct val="150000"/>
              </a:lnSpc>
            </a:pPr>
            <a:r>
              <a:rPr lang="nl-NL" sz="2800" dirty="0">
                <a:solidFill>
                  <a:srgbClr val="C00000"/>
                </a:solidFill>
                <a:latin typeface="Times New Roman" panose="02020603050405020304" pitchFamily="18" charset="0"/>
                <a:cs typeface="Times New Roman" panose="02020603050405020304" pitchFamily="18" charset="0"/>
              </a:rPr>
              <a:t>    Để Tây Nguyên ngày càng giàu đẹp, nhà nước cùng các dân tộc ở đây đã và đang cùng chung sức xây dựng Tây Nguyên giàu đẹp hơn. </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6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p:cNvSpPr/>
          <p:nvPr/>
        </p:nvSpPr>
        <p:spPr>
          <a:xfrm>
            <a:off x="3843868" y="1503402"/>
            <a:ext cx="2286000" cy="523220"/>
          </a:xfrm>
          <a:prstGeom prst="rect">
            <a:avLst/>
          </a:prstGeom>
        </p:spPr>
        <p:txBody>
          <a:bodyPr wrap="square">
            <a:spAutoFit/>
          </a:bodyPr>
          <a:lstStyle/>
          <a:p>
            <a:r>
              <a:rPr lang="en-US" sz="2800" b="1" dirty="0">
                <a:solidFill>
                  <a:srgbClr val="FF0000"/>
                </a:solidFill>
                <a:latin typeface="Times New Roman" panose="02020603050405020304" pitchFamily="18" charset="0"/>
                <a:ea typeface="+mj-ea"/>
                <a:cs typeface="Times New Roman" panose="02020603050405020304" pitchFamily="18" charset="0"/>
              </a:rPr>
              <a:t>KẾT LUẬN: </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295400" y="2362200"/>
            <a:ext cx="6781800" cy="1815882"/>
          </a:xfrm>
          <a:prstGeom prst="rect">
            <a:avLst/>
          </a:prstGeom>
        </p:spPr>
        <p:txBody>
          <a:bodyPr wrap="square">
            <a:spAutoFit/>
          </a:bodyPr>
          <a:lstStyle/>
          <a:p>
            <a:pPr lvl="0" algn="just">
              <a:spcBef>
                <a:spcPct val="0"/>
              </a:spcBef>
            </a:pP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Mỗi</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dân</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tộc</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có</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một</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tiếng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nói</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tập</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quán</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sinh</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hoạt</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riêng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nhưng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đều</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cùng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chung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sức</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xây</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dựng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Tây</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Nguyên</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trở</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nên</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ngày</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càng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giàu</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đẹp</a:t>
            </a:r>
            <a:r>
              <a:rPr lang="en-US" sz="2800" dirty="0">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287427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42900" y="155713"/>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20000"/>
              </a:spcBef>
            </a:pPr>
            <a:r>
              <a:rPr lang="en-US" altLang="en-US" sz="2800" b="1" dirty="0">
                <a:solidFill>
                  <a:srgbClr val="0000FF"/>
                </a:solidFill>
                <a:cs typeface="Times New Roman" panose="02020603050405020304" pitchFamily="18" charset="0"/>
              </a:rPr>
              <a:t>2. </a:t>
            </a:r>
            <a:r>
              <a:rPr lang="en-US" altLang="en-US" sz="2800" b="1" dirty="0" err="1">
                <a:solidFill>
                  <a:srgbClr val="0000FF"/>
                </a:solidFill>
                <a:cs typeface="Times New Roman" panose="02020603050405020304" pitchFamily="18" charset="0"/>
              </a:rPr>
              <a:t>Nhà</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rông</a:t>
            </a:r>
            <a:r>
              <a:rPr lang="en-US" altLang="en-US" sz="2800" b="1" dirty="0">
                <a:solidFill>
                  <a:srgbClr val="0000FF"/>
                </a:solidFill>
                <a:cs typeface="Times New Roman" panose="02020603050405020304" pitchFamily="18" charset="0"/>
              </a:rPr>
              <a:t> ở </a:t>
            </a:r>
            <a:r>
              <a:rPr lang="en-US" altLang="en-US" sz="2800" b="1" dirty="0" err="1">
                <a:solidFill>
                  <a:srgbClr val="0000FF"/>
                </a:solidFill>
                <a:cs typeface="Times New Roman" panose="02020603050405020304" pitchFamily="18" charset="0"/>
              </a:rPr>
              <a:t>Tây</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Nguyên</a:t>
            </a:r>
            <a:r>
              <a:rPr lang="en-US" altLang="en-US" sz="2800" b="1" dirty="0">
                <a:solidFill>
                  <a:srgbClr val="0000FF"/>
                </a:solidFill>
                <a:cs typeface="Times New Roman" panose="02020603050405020304" pitchFamily="18" charset="0"/>
              </a:rPr>
              <a:t>.</a:t>
            </a:r>
          </a:p>
        </p:txBody>
      </p:sp>
      <p:pic>
        <p:nvPicPr>
          <p:cNvPr id="5" name="Picture 13" descr="nha ro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 y="3733801"/>
            <a:ext cx="2209800" cy="3048000"/>
          </a:xfrm>
          <a:noFill/>
        </p:spPr>
      </p:pic>
      <p:pic>
        <p:nvPicPr>
          <p:cNvPr id="6" name="Picture 7" descr="Káº¿t quáº£ hÃ¬nh áº£nh cho hÃ¬nh áº£nh nhÃ  rÃ´ng tÃ¢y nguyÃ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36431"/>
            <a:ext cx="9525000" cy="297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Káº¿t quáº£ hÃ¬nh áº£nh cho hÃ¬nh áº£nh nhÃ  rÃ´ng tÃ¢y nguyÃ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59200"/>
            <a:ext cx="42672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A N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793068"/>
            <a:ext cx="2819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8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859536"/>
            <a:ext cx="7772400" cy="1692771"/>
          </a:xfrm>
          <a:prstGeom prst="rect">
            <a:avLst/>
          </a:prstGeom>
        </p:spPr>
        <p:txBody>
          <a:bodyPr wrap="square">
            <a:spAutoFit/>
          </a:bodyPr>
          <a:lstStyle/>
          <a:p>
            <a:pPr>
              <a:spcBef>
                <a:spcPts val="1200"/>
              </a:spcBef>
            </a:pPr>
            <a:r>
              <a:rPr lang="nl-NL" sz="2800" dirty="0">
                <a:latin typeface="Times New Roman" panose="02020603050405020304" pitchFamily="18" charset="0"/>
                <a:cs typeface="Times New Roman" panose="02020603050405020304" pitchFamily="18" charset="0"/>
              </a:rPr>
              <a:t>1. Mô tả đặc điểm nổi bật của nhà rông? </a:t>
            </a:r>
          </a:p>
          <a:p>
            <a:pPr marL="342900" indent="-342900">
              <a:spcBef>
                <a:spcPts val="1200"/>
              </a:spcBef>
              <a:buAutoNum type="arabicPeriod" startAt="2"/>
            </a:pPr>
            <a:r>
              <a:rPr lang="nl-NL" sz="2800" dirty="0">
                <a:latin typeface="Times New Roman" panose="02020603050405020304" pitchFamily="18" charset="0"/>
                <a:cs typeface="Times New Roman" panose="02020603050405020304" pitchFamily="18" charset="0"/>
              </a:rPr>
              <a:t>Nhà rông được dùng để làm gì?</a:t>
            </a:r>
          </a:p>
          <a:p>
            <a:pPr marL="342900" indent="-342900">
              <a:spcBef>
                <a:spcPts val="1200"/>
              </a:spcBef>
              <a:buFontTx/>
              <a:buAutoNum type="arabicPeriod" startAt="2"/>
            </a:pPr>
            <a:r>
              <a:rPr lang="nl-NL" sz="2800" dirty="0">
                <a:latin typeface="Times New Roman" panose="02020603050405020304" pitchFamily="18" charset="0"/>
                <a:cs typeface="Times New Roman" panose="02020603050405020304" pitchFamily="18" charset="0"/>
              </a:rPr>
              <a:t>Sự to, đẹp của nhà rông biểu hiện cho điều gì?</a:t>
            </a:r>
            <a:endParaRPr lang="en-US"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2768601" y="152400"/>
            <a:ext cx="3691467" cy="685800"/>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Times New Roman" panose="02020603050405020304" pitchFamily="18" charset="0"/>
                <a:cs typeface="Times New Roman" panose="02020603050405020304" pitchFamily="18" charset="0"/>
              </a:rPr>
              <a:t>Thảo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luận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nhóm</a:t>
            </a:r>
            <a:endParaRPr lang="en-US" sz="2800" b="1" i="1" dirty="0">
              <a:solidFill>
                <a:schemeClr val="tx1"/>
              </a:solidFill>
              <a:latin typeface="Times New Roman" panose="02020603050405020304" pitchFamily="18" charset="0"/>
              <a:cs typeface="Times New Roman" panose="02020603050405020304" pitchFamily="18" charset="0"/>
            </a:endParaRPr>
          </a:p>
        </p:txBody>
      </p:sp>
      <p:pic>
        <p:nvPicPr>
          <p:cNvPr id="7" name="Picture 7" descr="Káº¿t quáº£ hÃ¬nh áº£nh cho hÃ¬nh áº£nh nhÃ  rÃ´ng tÃ¢y nguyÃ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6" y="2777071"/>
            <a:ext cx="6722533" cy="390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Káº¿t quáº£ hÃ¬nh áº£nh cho hÃ¬nh áº£nh nhÃ  rÃ´ng tÃ¢y nguyÃ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799" y="2810938"/>
            <a:ext cx="2971799" cy="374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7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nha ro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50802"/>
            <a:ext cx="7086600" cy="6705600"/>
          </a:xfrm>
          <a:noFill/>
        </p:spPr>
      </p:pic>
      <p:grpSp>
        <p:nvGrpSpPr>
          <p:cNvPr id="10" name="Group 9"/>
          <p:cNvGrpSpPr/>
          <p:nvPr/>
        </p:nvGrpSpPr>
        <p:grpSpPr>
          <a:xfrm>
            <a:off x="3352800" y="5562600"/>
            <a:ext cx="3657600" cy="575731"/>
            <a:chOff x="2286000" y="5425079"/>
            <a:chExt cx="3657600" cy="575731"/>
          </a:xfrm>
        </p:grpSpPr>
        <p:cxnSp>
          <p:nvCxnSpPr>
            <p:cNvPr id="6" name="Straight Arrow Connector 5"/>
            <p:cNvCxnSpPr/>
            <p:nvPr/>
          </p:nvCxnSpPr>
          <p:spPr>
            <a:xfrm flipV="1">
              <a:off x="2286000" y="5425079"/>
              <a:ext cx="3657600" cy="28992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62300" y="5600700"/>
              <a:ext cx="762000" cy="400110"/>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10m</a:t>
              </a:r>
            </a:p>
          </p:txBody>
        </p:sp>
      </p:grpSp>
      <p:grpSp>
        <p:nvGrpSpPr>
          <p:cNvPr id="11" name="Group 10"/>
          <p:cNvGrpSpPr/>
          <p:nvPr/>
        </p:nvGrpSpPr>
        <p:grpSpPr>
          <a:xfrm>
            <a:off x="533399" y="5844055"/>
            <a:ext cx="2667001" cy="499655"/>
            <a:chOff x="2286000" y="5715000"/>
            <a:chExt cx="2667001" cy="499655"/>
          </a:xfrm>
        </p:grpSpPr>
        <p:cxnSp>
          <p:nvCxnSpPr>
            <p:cNvPr id="12" name="Straight Arrow Connector 11"/>
            <p:cNvCxnSpPr/>
            <p:nvPr/>
          </p:nvCxnSpPr>
          <p:spPr>
            <a:xfrm>
              <a:off x="2286000" y="5715000"/>
              <a:ext cx="2667001" cy="8467"/>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05100" y="5814545"/>
              <a:ext cx="1181100" cy="400110"/>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4 - 6m</a:t>
              </a:r>
            </a:p>
          </p:txBody>
        </p:sp>
      </p:grpSp>
      <p:grpSp>
        <p:nvGrpSpPr>
          <p:cNvPr id="17" name="Group 16"/>
          <p:cNvGrpSpPr/>
          <p:nvPr/>
        </p:nvGrpSpPr>
        <p:grpSpPr>
          <a:xfrm>
            <a:off x="457200" y="685800"/>
            <a:ext cx="2734733" cy="5657910"/>
            <a:chOff x="323850" y="5196479"/>
            <a:chExt cx="2734733" cy="5657910"/>
          </a:xfrm>
        </p:grpSpPr>
        <p:cxnSp>
          <p:nvCxnSpPr>
            <p:cNvPr id="18" name="Straight Arrow Connector 17"/>
            <p:cNvCxnSpPr/>
            <p:nvPr/>
          </p:nvCxnSpPr>
          <p:spPr>
            <a:xfrm>
              <a:off x="2582334" y="5196479"/>
              <a:ext cx="476249" cy="565791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3850" y="6491879"/>
              <a:ext cx="1820333"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15 – 16m</a:t>
              </a:r>
            </a:p>
          </p:txBody>
        </p:sp>
      </p:grpSp>
      <p:cxnSp>
        <p:nvCxnSpPr>
          <p:cNvPr id="25" name="Straight Arrow Connector 24"/>
          <p:cNvCxnSpPr/>
          <p:nvPr/>
        </p:nvCxnSpPr>
        <p:spPr>
          <a:xfrm flipH="1">
            <a:off x="4991100" y="1101297"/>
            <a:ext cx="2324100" cy="14895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315200" y="652272"/>
            <a:ext cx="2362199" cy="830997"/>
          </a:xfrm>
          <a:prstGeom prst="rect">
            <a:avLst/>
          </a:prstGeom>
        </p:spPr>
        <p:txBody>
          <a:bodyPr wrap="square">
            <a:spAutoFit/>
          </a:bodyPr>
          <a:lstStyle/>
          <a:p>
            <a:r>
              <a:rPr lang="en-US" sz="2400" dirty="0" err="1">
                <a:solidFill>
                  <a:srgbClr val="0070C0"/>
                </a:solidFill>
                <a:latin typeface="Times New Roman" panose="02020603050405020304" pitchFamily="18" charset="0"/>
                <a:cs typeface="Times New Roman" panose="02020603050405020304" pitchFamily="18" charset="0"/>
              </a:rPr>
              <a:t>Lợp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bằng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cỏ</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tranh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hoặc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lá</a:t>
            </a:r>
            <a:r>
              <a:rPr lang="en-US" sz="2400" dirty="0">
                <a:solidFill>
                  <a:srgbClr val="0070C0"/>
                </a:solidFill>
                <a:latin typeface="Times New Roman" panose="02020603050405020304" pitchFamily="18" charset="0"/>
                <a:cs typeface="Times New Roman" panose="02020603050405020304" pitchFamily="18" charset="0"/>
              </a:rPr>
              <a:t>.</a:t>
            </a:r>
          </a:p>
        </p:txBody>
      </p:sp>
      <p:sp>
        <p:nvSpPr>
          <p:cNvPr id="30" name="Rectangle 29"/>
          <p:cNvSpPr/>
          <p:nvPr/>
        </p:nvSpPr>
        <p:spPr>
          <a:xfrm>
            <a:off x="7323667" y="1483269"/>
            <a:ext cx="2514600" cy="1569660"/>
          </a:xfrm>
          <a:prstGeom prst="rect">
            <a:avLst/>
          </a:prstGeom>
        </p:spPr>
        <p:txBody>
          <a:bodyPr wrap="square">
            <a:spAutoFit/>
          </a:bodyPr>
          <a:lstStyle/>
          <a:p>
            <a:r>
              <a:rPr lang="en-US" sz="2400" dirty="0" err="1">
                <a:solidFill>
                  <a:srgbClr val="0070C0"/>
                </a:solidFill>
                <a:latin typeface="Times New Roman" panose="02020603050405020304" pitchFamily="18" charset="0"/>
                <a:cs typeface="Times New Roman" panose="02020603050405020304" pitchFamily="18" charset="0"/>
              </a:rPr>
              <a:t>Mái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giống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lưỡi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búa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hướng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trời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như</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thách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thức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thời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gian</a:t>
            </a:r>
            <a:r>
              <a:rPr lang="en-US" sz="2400" dirty="0">
                <a:solidFill>
                  <a:srgbClr val="0070C0"/>
                </a:solidFill>
                <a:latin typeface="Times New Roman" panose="02020603050405020304" pitchFamily="18" charset="0"/>
                <a:cs typeface="Times New Roman" panose="02020603050405020304" pitchFamily="18" charset="0"/>
              </a:rPr>
              <a:t>….</a:t>
            </a:r>
          </a:p>
        </p:txBody>
      </p:sp>
      <p:sp>
        <p:nvSpPr>
          <p:cNvPr id="31" name="Rectangle 30"/>
          <p:cNvSpPr/>
          <p:nvPr/>
        </p:nvSpPr>
        <p:spPr>
          <a:xfrm>
            <a:off x="7315200" y="3689617"/>
            <a:ext cx="2525183" cy="2677656"/>
          </a:xfrm>
          <a:prstGeom prst="rect">
            <a:avLst/>
          </a:prstGeom>
        </p:spPr>
        <p:txBody>
          <a:bodyPr wrap="square">
            <a:spAutoFit/>
          </a:bodyPr>
          <a:lstStyle/>
          <a:p>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ngôi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chung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lớn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nhất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buôn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Nơi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sinh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hoạt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tập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thể</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hội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họp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tiếp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khách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sinh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hoạt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ngưỡng</a:t>
            </a:r>
            <a:r>
              <a:rPr lang="en-US" sz="24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017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762000"/>
            <a:ext cx="4690798" cy="58674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8531" y="762000"/>
            <a:ext cx="5035550" cy="5867400"/>
          </a:xfrm>
        </p:spPr>
      </p:pic>
      <p:sp>
        <p:nvSpPr>
          <p:cNvPr id="3" name="Rectangle 2"/>
          <p:cNvSpPr/>
          <p:nvPr/>
        </p:nvSpPr>
        <p:spPr>
          <a:xfrm>
            <a:off x="2963862" y="152399"/>
            <a:ext cx="3589338" cy="523220"/>
          </a:xfrm>
          <a:prstGeom prst="rect">
            <a:avLst/>
          </a:prstGeom>
        </p:spPr>
        <p:txBody>
          <a:bodyPr wrap="square">
            <a:spAutoFit/>
          </a:bodyPr>
          <a:lstStyle/>
          <a:p>
            <a:pPr lvl="0" algn="ctr">
              <a:spcBef>
                <a:spcPct val="0"/>
              </a:spcBef>
            </a:pPr>
            <a:r>
              <a:rPr lang="en-US" sz="2800" b="1" dirty="0" err="1">
                <a:solidFill>
                  <a:prstClr val="black"/>
                </a:solidFill>
                <a:latin typeface="Times New Roman" panose="02020603050405020304" pitchFamily="18" charset="0"/>
                <a:ea typeface="+mj-ea"/>
                <a:cs typeface="Times New Roman" panose="02020603050405020304" pitchFamily="18" charset="0"/>
              </a:rPr>
              <a:t>Xây</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b="1" dirty="0" err="1">
                <a:solidFill>
                  <a:prstClr val="black"/>
                </a:solidFill>
                <a:latin typeface="Times New Roman" panose="02020603050405020304" pitchFamily="18" charset="0"/>
                <a:ea typeface="+mj-ea"/>
                <a:cs typeface="Times New Roman" panose="02020603050405020304" pitchFamily="18" charset="0"/>
              </a:rPr>
              <a:t>dựng</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b="1" dirty="0" err="1">
                <a:solidFill>
                  <a:prstClr val="black"/>
                </a:solidFill>
                <a:latin typeface="Times New Roman" panose="02020603050405020304" pitchFamily="18" charset="0"/>
                <a:ea typeface="+mj-ea"/>
                <a:cs typeface="Times New Roman" panose="02020603050405020304" pitchFamily="18" charset="0"/>
              </a:rPr>
              <a:t>nhà</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b="1" dirty="0" err="1">
                <a:solidFill>
                  <a:prstClr val="black"/>
                </a:solidFill>
                <a:latin typeface="Times New Roman" panose="02020603050405020304" pitchFamily="18" charset="0"/>
                <a:ea typeface="+mj-ea"/>
                <a:cs typeface="Times New Roman" panose="02020603050405020304" pitchFamily="18" charset="0"/>
              </a:rPr>
              <a:t>rông</a:t>
            </a:r>
            <a:endParaRPr lang="en-US" sz="2800" b="1" dirty="0">
              <a:solidFill>
                <a:prstClr val="black"/>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24180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2899326" y="2590800"/>
            <a:ext cx="4778872"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KHỞI</a:t>
            </a:r>
            <a:r>
              <a:rPr kumimoji="0" lang="en-US" sz="6000" b="1" i="0" u="none" strike="noStrike" kern="1200" cap="none" spc="0" normalizeH="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ĐỘNG</a:t>
            </a:r>
            <a:endPar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13158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200" y="766465"/>
            <a:ext cx="4572000" cy="5405735"/>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24400" y="757998"/>
            <a:ext cx="4953000" cy="5414202"/>
          </a:xfrm>
        </p:spPr>
      </p:pic>
      <p:sp>
        <p:nvSpPr>
          <p:cNvPr id="4" name="Rectangle 3"/>
          <p:cNvSpPr/>
          <p:nvPr/>
        </p:nvSpPr>
        <p:spPr>
          <a:xfrm>
            <a:off x="304800" y="167045"/>
            <a:ext cx="3530600" cy="523220"/>
          </a:xfrm>
          <a:prstGeom prst="rect">
            <a:avLst/>
          </a:prstGeom>
        </p:spPr>
        <p:txBody>
          <a:bodyPr wrap="square">
            <a:spAutoFit/>
          </a:bodyPr>
          <a:lstStyle/>
          <a:p>
            <a:pPr lvl="0" algn="ctr">
              <a:spcBef>
                <a:spcPct val="0"/>
              </a:spcBef>
            </a:pPr>
            <a:r>
              <a:rPr lang="en-US" sz="2800" b="1" dirty="0" err="1">
                <a:solidFill>
                  <a:srgbClr val="FF0000"/>
                </a:solidFill>
                <a:latin typeface="Times New Roman" panose="02020603050405020304" pitchFamily="18" charset="0"/>
                <a:ea typeface="+mj-ea"/>
                <a:cs typeface="Times New Roman" panose="02020603050405020304" pitchFamily="18" charset="0"/>
              </a:rPr>
              <a:t>Các</a:t>
            </a:r>
            <a:r>
              <a:rPr lang="en-US" sz="2800" b="1" dirty="0">
                <a:solidFill>
                  <a:srgbClr val="FF0000"/>
                </a:solidFill>
                <a:latin typeface="Times New Roman" panose="02020603050405020304" pitchFamily="18" charset="0"/>
                <a:ea typeface="+mj-ea"/>
                <a:cs typeface="Times New Roman" panose="02020603050405020304" pitchFamily="18" charset="0"/>
              </a:rPr>
              <a:t> </a:t>
            </a:r>
            <a:r>
              <a:rPr lang="en-US" sz="2800" b="1" dirty="0" err="1">
                <a:solidFill>
                  <a:srgbClr val="FF0000"/>
                </a:solidFill>
                <a:latin typeface="Times New Roman" panose="02020603050405020304" pitchFamily="18" charset="0"/>
                <a:ea typeface="+mj-ea"/>
                <a:cs typeface="Times New Roman" panose="02020603050405020304" pitchFamily="18" charset="0"/>
              </a:rPr>
              <a:t>loại</a:t>
            </a:r>
            <a:r>
              <a:rPr lang="en-US" sz="2800" b="1" dirty="0">
                <a:solidFill>
                  <a:srgbClr val="FF0000"/>
                </a:solidFill>
                <a:latin typeface="Times New Roman" panose="02020603050405020304" pitchFamily="18" charset="0"/>
                <a:ea typeface="+mj-ea"/>
                <a:cs typeface="Times New Roman" panose="02020603050405020304" pitchFamily="18" charset="0"/>
              </a:rPr>
              <a:t> </a:t>
            </a:r>
            <a:r>
              <a:rPr lang="en-US" sz="2800" b="1" dirty="0" err="1">
                <a:solidFill>
                  <a:srgbClr val="FF0000"/>
                </a:solidFill>
                <a:latin typeface="Times New Roman" panose="02020603050405020304" pitchFamily="18" charset="0"/>
                <a:ea typeface="+mj-ea"/>
                <a:cs typeface="Times New Roman" panose="02020603050405020304" pitchFamily="18" charset="0"/>
              </a:rPr>
              <a:t>nhà</a:t>
            </a:r>
            <a:r>
              <a:rPr lang="en-US" sz="2800" b="1" dirty="0">
                <a:solidFill>
                  <a:srgbClr val="FF0000"/>
                </a:solidFill>
                <a:latin typeface="Times New Roman" panose="02020603050405020304" pitchFamily="18" charset="0"/>
                <a:ea typeface="+mj-ea"/>
                <a:cs typeface="Times New Roman" panose="02020603050405020304" pitchFamily="18" charset="0"/>
              </a:rPr>
              <a:t> </a:t>
            </a:r>
            <a:r>
              <a:rPr lang="en-US" sz="2800" b="1" dirty="0" err="1">
                <a:solidFill>
                  <a:srgbClr val="FF0000"/>
                </a:solidFill>
                <a:latin typeface="Times New Roman" panose="02020603050405020304" pitchFamily="18" charset="0"/>
                <a:ea typeface="+mj-ea"/>
                <a:cs typeface="Times New Roman" panose="02020603050405020304" pitchFamily="18" charset="0"/>
              </a:rPr>
              <a:t>rông</a:t>
            </a:r>
            <a:endParaRPr lang="en-US" sz="2800" b="1" dirty="0">
              <a:solidFill>
                <a:srgbClr val="FF0000"/>
              </a:solidFill>
              <a:latin typeface="Times New Roman" panose="02020603050405020304" pitchFamily="18" charset="0"/>
              <a:ea typeface="+mj-ea"/>
              <a:cs typeface="Times New Roman" panose="02020603050405020304" pitchFamily="18" charset="0"/>
            </a:endParaRPr>
          </a:p>
        </p:txBody>
      </p:sp>
      <p:sp>
        <p:nvSpPr>
          <p:cNvPr id="6" name="Rectangle 5"/>
          <p:cNvSpPr/>
          <p:nvPr/>
        </p:nvSpPr>
        <p:spPr>
          <a:xfrm>
            <a:off x="533400" y="6243935"/>
            <a:ext cx="3920067" cy="527685"/>
          </a:xfrm>
          <a:prstGeom prst="rect">
            <a:avLst/>
          </a:prstGeom>
        </p:spPr>
        <p:txBody>
          <a:bodyPr wrap="square">
            <a:spAutoFit/>
          </a:bodyPr>
          <a:lstStyle/>
          <a:p>
            <a:pPr lvl="0">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rông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Ba Na</a:t>
            </a:r>
          </a:p>
        </p:txBody>
      </p:sp>
      <p:sp>
        <p:nvSpPr>
          <p:cNvPr id="9" name="Rectangle 8"/>
          <p:cNvSpPr/>
          <p:nvPr/>
        </p:nvSpPr>
        <p:spPr>
          <a:xfrm>
            <a:off x="4572000" y="6243935"/>
            <a:ext cx="5257800" cy="523220"/>
          </a:xfrm>
          <a:prstGeom prst="rect">
            <a:avLst/>
          </a:prstGeom>
        </p:spPr>
        <p:txBody>
          <a:bodyPr wrap="square">
            <a:spAutoFit/>
          </a:bodyPr>
          <a:lstStyle/>
          <a:p>
            <a:pPr lvl="0">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rông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Ê-</a:t>
            </a:r>
            <a:r>
              <a:rPr lang="en-US" sz="2800" b="1" dirty="0" err="1">
                <a:solidFill>
                  <a:prstClr val="black"/>
                </a:solidFill>
                <a:latin typeface="Times New Roman" panose="02020603050405020304" pitchFamily="18" charset="0"/>
                <a:cs typeface="Times New Roman" panose="02020603050405020304" pitchFamily="18" charset="0"/>
              </a:rPr>
              <a:t>đê</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Đắk</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Lắk</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82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914400" y="2743200"/>
            <a:ext cx="8413750" cy="2133599"/>
          </a:xfrm>
        </p:spPr>
        <p:txBody>
          <a:bodyPr>
            <a:normAutofit fontScale="90000"/>
          </a:bodyPr>
          <a:lstStyle/>
          <a:p>
            <a:pPr algn="l"/>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Các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dân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tộc</a:t>
            </a:r>
            <a:r>
              <a:rPr lang="en-US" altLang="en-US" sz="4000" b="1" dirty="0">
                <a:solidFill>
                  <a:srgbClr val="0000FF"/>
                </a:solidFill>
                <a:latin typeface="Times New Roman" panose="02020603050405020304" pitchFamily="18" charset="0"/>
                <a:cs typeface="Times New Roman" panose="02020603050405020304" pitchFamily="18" charset="0"/>
              </a:rPr>
              <a:t> ở </a:t>
            </a:r>
            <a:r>
              <a:rPr lang="en-US" altLang="en-US" sz="4000" b="1" dirty="0" err="1">
                <a:solidFill>
                  <a:srgbClr val="0000FF"/>
                </a:solidFill>
                <a:latin typeface="Times New Roman" panose="02020603050405020304" pitchFamily="18" charset="0"/>
                <a:cs typeface="Times New Roman" panose="02020603050405020304" pitchFamily="18" charset="0"/>
              </a:rPr>
              <a:t>tây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Nguyên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sống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tập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trung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thành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buôn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mỗi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buôn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có</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một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rông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rông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là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ngôi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chung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lớn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nhất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buôn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dùng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để</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sinh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hoạt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tập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thể</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hội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họp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tiếp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khách</a:t>
            </a:r>
            <a:r>
              <a:rPr lang="en-US" altLang="en-US" sz="4000" b="1" dirty="0">
                <a:solidFill>
                  <a:srgbClr val="0000FF"/>
                </a:solidFill>
                <a:latin typeface="Times New Roman" panose="02020603050405020304" pitchFamily="18" charset="0"/>
                <a:cs typeface="Times New Roman" panose="02020603050405020304" pitchFamily="18" charset="0"/>
              </a:rPr>
              <a:t>,….</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238500" y="1559768"/>
            <a:ext cx="34290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err="1">
                <a:latin typeface="Times New Roman" pitchFamily="18" charset="0"/>
                <a:cs typeface="Times New Roman" pitchFamily="18" charset="0"/>
              </a:rPr>
              <a:t>Kết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luận</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661944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77969"/>
            <a:ext cx="5562600" cy="507831"/>
          </a:xfrm>
          <a:prstGeom prst="rect">
            <a:avLst/>
          </a:prstGeom>
          <a:noFill/>
        </p:spPr>
        <p:txBody>
          <a:bodyPr wrap="square" rtlCol="0">
            <a:spAutoFit/>
          </a:bodyPr>
          <a:lstStyle/>
          <a:p>
            <a:r>
              <a:rPr lang="en-US" sz="2700" b="1" dirty="0">
                <a:solidFill>
                  <a:schemeClr val="tx1">
                    <a:lumMod val="95000"/>
                    <a:lumOff val="5000"/>
                  </a:schemeClr>
                </a:solidFill>
                <a:latin typeface="Times New Roman" panose="02020603050405020304" pitchFamily="18" charset="0"/>
                <a:cs typeface="Times New Roman" panose="02020603050405020304" pitchFamily="18" charset="0"/>
              </a:rPr>
              <a:t>3. Trang </a:t>
            </a:r>
            <a:r>
              <a:rPr lang="en-US" sz="2700" b="1" dirty="0" err="1">
                <a:solidFill>
                  <a:schemeClr val="tx1">
                    <a:lumMod val="95000"/>
                    <a:lumOff val="5000"/>
                  </a:schemeClr>
                </a:solidFill>
                <a:latin typeface="Times New Roman" panose="02020603050405020304" pitchFamily="18" charset="0"/>
                <a:cs typeface="Times New Roman" panose="02020603050405020304" pitchFamily="18" charset="0"/>
              </a:rPr>
              <a:t>phục</a:t>
            </a:r>
            <a:r>
              <a:rPr lang="en-US" sz="27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700" b="1" dirty="0" err="1">
                <a:solidFill>
                  <a:schemeClr val="tx1">
                    <a:lumMod val="95000"/>
                    <a:lumOff val="5000"/>
                  </a:schemeClr>
                </a:solidFill>
                <a:latin typeface="Times New Roman" panose="02020603050405020304" pitchFamily="18" charset="0"/>
                <a:cs typeface="Times New Roman" panose="02020603050405020304" pitchFamily="18" charset="0"/>
              </a:rPr>
              <a:t>lễ</a:t>
            </a:r>
            <a:r>
              <a:rPr lang="en-US" sz="27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700" b="1" dirty="0" err="1">
                <a:solidFill>
                  <a:schemeClr val="tx1">
                    <a:lumMod val="95000"/>
                    <a:lumOff val="5000"/>
                  </a:schemeClr>
                </a:solidFill>
                <a:latin typeface="Times New Roman" panose="02020603050405020304" pitchFamily="18" charset="0"/>
                <a:cs typeface="Times New Roman" panose="02020603050405020304" pitchFamily="18" charset="0"/>
              </a:rPr>
              <a:t>hội</a:t>
            </a:r>
            <a:endParaRPr lang="en-US" sz="27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33865" y="860425"/>
            <a:ext cx="9821333" cy="2203451"/>
            <a:chOff x="59266" y="860425"/>
            <a:chExt cx="9821333" cy="2203451"/>
          </a:xfrm>
        </p:grpSpPr>
        <p:pic>
          <p:nvPicPr>
            <p:cNvPr id="9" name="Picture 8" descr="13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66" y="873127"/>
              <a:ext cx="1752600" cy="2190749"/>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7" descr="13x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066" y="873127"/>
              <a:ext cx="1837266" cy="219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13x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066" y="873126"/>
              <a:ext cx="1727199" cy="219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Taynguy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866" y="894292"/>
              <a:ext cx="2209800" cy="2169583"/>
            </a:xfrm>
            <a:prstGeom prst="rect">
              <a:avLst/>
            </a:prstGeom>
            <a:noFill/>
            <a:ln w="190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2" descr="cong-ragsda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9399" y="860425"/>
              <a:ext cx="1981200" cy="2203450"/>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457200" y="2816991"/>
            <a:ext cx="6934200" cy="2954655"/>
          </a:xfrm>
          <a:prstGeom prst="rect">
            <a:avLst/>
          </a:prstGeom>
          <a:noFill/>
        </p:spPr>
        <p:txBody>
          <a:bodyPr wrap="square" rtlCol="0">
            <a:spAutoFit/>
          </a:bodyPr>
          <a:lstStyle/>
          <a:p>
            <a:pPr>
              <a:lnSpc>
                <a:spcPct val="300000"/>
              </a:lnSpc>
              <a:spcBef>
                <a:spcPts val="3600"/>
              </a:spcBef>
            </a:pP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1 – 3 – 5: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trang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phục</a:t>
            </a:r>
            <a:endParaRPr lang="en-US" sz="2600" b="1" dirty="0">
              <a:latin typeface="Times New Roman" panose="02020603050405020304" pitchFamily="18" charset="0"/>
              <a:cs typeface="Times New Roman" panose="02020603050405020304" pitchFamily="18" charset="0"/>
            </a:endParaRPr>
          </a:p>
          <a:p>
            <a:pPr>
              <a:lnSpc>
                <a:spcPct val="300000"/>
              </a:lnSpc>
              <a:spcBef>
                <a:spcPts val="3600"/>
              </a:spcBef>
            </a:pP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2 – 4 – 6: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lễ</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hội</a:t>
            </a:r>
            <a:endParaRPr lang="en-US" sz="26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438400" y="3769275"/>
            <a:ext cx="4419600" cy="1220783"/>
          </a:xfrm>
          <a:prstGeom prst="rect">
            <a:avLst/>
          </a:prstGeom>
          <a:noFill/>
        </p:spPr>
        <p:txBody>
          <a:bodyPr wrap="square" rtlCol="0">
            <a:spAutoFit/>
          </a:bodyPr>
          <a:lstStyle/>
          <a:p>
            <a:pPr>
              <a:lnSpc>
                <a:spcPct val="150000"/>
              </a:lnSpc>
            </a:pPr>
            <a:r>
              <a:rPr lang="en-US" sz="2600" dirty="0">
                <a:solidFill>
                  <a:srgbClr val="C00000"/>
                </a:solidFill>
                <a:latin typeface="Times New Roman" panose="02020603050405020304" pitchFamily="18" charset="0"/>
                <a:cs typeface="Times New Roman" panose="02020603050405020304" pitchFamily="18" charset="0"/>
              </a:rPr>
              <a:t>+ Nam, </a:t>
            </a:r>
            <a:r>
              <a:rPr lang="en-US" sz="2600" dirty="0" err="1">
                <a:solidFill>
                  <a:srgbClr val="C00000"/>
                </a:solidFill>
                <a:latin typeface="Times New Roman" panose="02020603050405020304" pitchFamily="18" charset="0"/>
                <a:cs typeface="Times New Roman" panose="02020603050405020304" pitchFamily="18" charset="0"/>
              </a:rPr>
              <a:t>nữ</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mặc</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như</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thế</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nào</a:t>
            </a:r>
            <a:r>
              <a:rPr lang="en-US" sz="2600"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en-US" sz="2600" dirty="0">
                <a:solidFill>
                  <a:srgbClr val="C00000"/>
                </a:solidFill>
                <a:latin typeface="Times New Roman" panose="02020603050405020304" pitchFamily="18" charset="0"/>
                <a:cs typeface="Times New Roman" panose="02020603050405020304" pitchFamily="18" charset="0"/>
              </a:rPr>
              <a:t>+ Trang </a:t>
            </a:r>
            <a:r>
              <a:rPr lang="en-US" sz="2600" dirty="0" err="1">
                <a:solidFill>
                  <a:srgbClr val="C00000"/>
                </a:solidFill>
                <a:latin typeface="Times New Roman" panose="02020603050405020304" pitchFamily="18" charset="0"/>
                <a:cs typeface="Times New Roman" panose="02020603050405020304" pitchFamily="18" charset="0"/>
              </a:rPr>
              <a:t>phục</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đi</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hội</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thế</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nào</a:t>
            </a:r>
            <a:r>
              <a:rPr lang="en-US" sz="2600" dirty="0">
                <a:solidFill>
                  <a:srgbClr val="C00000"/>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2209800" y="5334000"/>
            <a:ext cx="7569198" cy="1220783"/>
          </a:xfrm>
          <a:prstGeom prst="rect">
            <a:avLst/>
          </a:prstGeom>
          <a:noFill/>
        </p:spPr>
        <p:txBody>
          <a:bodyPr wrap="square" rtlCol="0">
            <a:spAutoFit/>
          </a:bodyPr>
          <a:lstStyle/>
          <a:p>
            <a:pPr>
              <a:lnSpc>
                <a:spcPct val="150000"/>
              </a:lnSpc>
            </a:pP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Lễ</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hội</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tổ</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chức</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vào</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dịp</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nào</a:t>
            </a:r>
            <a:r>
              <a:rPr lang="en-US" sz="2600"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Có</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những</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lễ</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hội</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nào</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hoạt</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động</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trong</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lễ</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hội</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là</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gì</a:t>
            </a:r>
            <a:r>
              <a:rPr lang="en-US" sz="2600"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8254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4"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400" y="838200"/>
            <a:ext cx="4872170" cy="5181600"/>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5400" y="838200"/>
            <a:ext cx="4705350" cy="5181600"/>
          </a:xfrm>
        </p:spPr>
      </p:pic>
      <p:sp>
        <p:nvSpPr>
          <p:cNvPr id="4" name="Rectangle 3"/>
          <p:cNvSpPr/>
          <p:nvPr/>
        </p:nvSpPr>
        <p:spPr>
          <a:xfrm>
            <a:off x="2116138" y="177969"/>
            <a:ext cx="6189662" cy="507831"/>
          </a:xfrm>
          <a:prstGeom prst="rect">
            <a:avLst/>
          </a:prstGeom>
        </p:spPr>
        <p:txBody>
          <a:bodyPr wrap="square">
            <a:spAutoFit/>
          </a:bodyPr>
          <a:lstStyle/>
          <a:p>
            <a:pPr lvl="0">
              <a:spcBef>
                <a:spcPct val="0"/>
              </a:spcBef>
            </a:pPr>
            <a:r>
              <a:rPr lang="en-US" sz="2700" b="1" dirty="0">
                <a:solidFill>
                  <a:srgbClr val="0070C0"/>
                </a:solidFill>
                <a:latin typeface="Times New Roman" panose="02020603050405020304" pitchFamily="18" charset="0"/>
                <a:ea typeface="+mj-ea"/>
                <a:cs typeface="Times New Roman" panose="02020603050405020304" pitchFamily="18" charset="0"/>
              </a:rPr>
              <a:t>Trang </a:t>
            </a:r>
            <a:r>
              <a:rPr lang="en-US" sz="2700" b="1" dirty="0" err="1">
                <a:solidFill>
                  <a:srgbClr val="0070C0"/>
                </a:solidFill>
                <a:latin typeface="Times New Roman" panose="02020603050405020304" pitchFamily="18" charset="0"/>
                <a:ea typeface="+mj-ea"/>
                <a:cs typeface="Times New Roman" panose="02020603050405020304" pitchFamily="18" charset="0"/>
              </a:rPr>
              <a:t>phục</a:t>
            </a:r>
            <a:r>
              <a:rPr lang="en-US" sz="2700" b="1" dirty="0">
                <a:solidFill>
                  <a:srgbClr val="0070C0"/>
                </a:solidFill>
                <a:latin typeface="Times New Roman" panose="02020603050405020304" pitchFamily="18" charset="0"/>
                <a:ea typeface="+mj-ea"/>
                <a:cs typeface="Times New Roman" panose="02020603050405020304" pitchFamily="18" charset="0"/>
              </a:rPr>
              <a:t> </a:t>
            </a:r>
            <a:r>
              <a:rPr lang="en-US" sz="2700" b="1" dirty="0" err="1">
                <a:solidFill>
                  <a:srgbClr val="0070C0"/>
                </a:solidFill>
                <a:latin typeface="Times New Roman" panose="02020603050405020304" pitchFamily="18" charset="0"/>
                <a:ea typeface="+mj-ea"/>
                <a:cs typeface="Times New Roman" panose="02020603050405020304" pitchFamily="18" charset="0"/>
              </a:rPr>
              <a:t>các</a:t>
            </a:r>
            <a:r>
              <a:rPr lang="en-US" sz="2700" b="1" dirty="0">
                <a:solidFill>
                  <a:srgbClr val="0070C0"/>
                </a:solidFill>
                <a:latin typeface="Times New Roman" panose="02020603050405020304" pitchFamily="18" charset="0"/>
                <a:ea typeface="+mj-ea"/>
                <a:cs typeface="Times New Roman" panose="02020603050405020304" pitchFamily="18" charset="0"/>
              </a:rPr>
              <a:t> </a:t>
            </a:r>
            <a:r>
              <a:rPr lang="en-US" sz="2700" b="1" dirty="0" err="1">
                <a:solidFill>
                  <a:srgbClr val="0070C0"/>
                </a:solidFill>
                <a:latin typeface="Times New Roman" panose="02020603050405020304" pitchFamily="18" charset="0"/>
                <a:ea typeface="+mj-ea"/>
                <a:cs typeface="Times New Roman" panose="02020603050405020304" pitchFamily="18" charset="0"/>
              </a:rPr>
              <a:t>dân</a:t>
            </a:r>
            <a:r>
              <a:rPr lang="en-US" sz="2700" b="1" dirty="0">
                <a:solidFill>
                  <a:srgbClr val="0070C0"/>
                </a:solidFill>
                <a:latin typeface="Times New Roman" panose="02020603050405020304" pitchFamily="18" charset="0"/>
                <a:ea typeface="+mj-ea"/>
                <a:cs typeface="Times New Roman" panose="02020603050405020304" pitchFamily="18" charset="0"/>
              </a:rPr>
              <a:t> </a:t>
            </a:r>
            <a:r>
              <a:rPr lang="en-US" sz="2700" b="1" dirty="0" err="1">
                <a:solidFill>
                  <a:srgbClr val="0070C0"/>
                </a:solidFill>
                <a:latin typeface="Times New Roman" panose="02020603050405020304" pitchFamily="18" charset="0"/>
                <a:ea typeface="+mj-ea"/>
                <a:cs typeface="Times New Roman" panose="02020603050405020304" pitchFamily="18" charset="0"/>
              </a:rPr>
              <a:t>tộc</a:t>
            </a:r>
            <a:r>
              <a:rPr lang="en-US" sz="2700" b="1" dirty="0">
                <a:solidFill>
                  <a:srgbClr val="0070C0"/>
                </a:solidFill>
                <a:latin typeface="Times New Roman" panose="02020603050405020304" pitchFamily="18" charset="0"/>
                <a:ea typeface="+mj-ea"/>
                <a:cs typeface="Times New Roman" panose="02020603050405020304" pitchFamily="18" charset="0"/>
              </a:rPr>
              <a:t> </a:t>
            </a:r>
            <a:r>
              <a:rPr lang="en-US" sz="2700" b="1" dirty="0" err="1">
                <a:solidFill>
                  <a:srgbClr val="0070C0"/>
                </a:solidFill>
                <a:latin typeface="Times New Roman" panose="02020603050405020304" pitchFamily="18" charset="0"/>
                <a:ea typeface="+mj-ea"/>
                <a:cs typeface="Times New Roman" panose="02020603050405020304" pitchFamily="18" charset="0"/>
              </a:rPr>
              <a:t>Tây</a:t>
            </a:r>
            <a:r>
              <a:rPr lang="en-US" sz="2700" b="1" dirty="0">
                <a:solidFill>
                  <a:srgbClr val="0070C0"/>
                </a:solidFill>
                <a:latin typeface="Times New Roman" panose="02020603050405020304" pitchFamily="18" charset="0"/>
                <a:ea typeface="+mj-ea"/>
                <a:cs typeface="Times New Roman" panose="02020603050405020304" pitchFamily="18" charset="0"/>
              </a:rPr>
              <a:t> </a:t>
            </a:r>
            <a:r>
              <a:rPr lang="en-US" sz="2700" b="1" dirty="0" err="1">
                <a:solidFill>
                  <a:srgbClr val="0070C0"/>
                </a:solidFill>
                <a:latin typeface="Times New Roman" panose="02020603050405020304" pitchFamily="18" charset="0"/>
                <a:ea typeface="+mj-ea"/>
                <a:cs typeface="Times New Roman" panose="02020603050405020304" pitchFamily="18" charset="0"/>
              </a:rPr>
              <a:t>Nguyên</a:t>
            </a:r>
            <a:endParaRPr lang="en-US" sz="2700" b="1" dirty="0">
              <a:solidFill>
                <a:srgbClr val="0070C0"/>
              </a:solidFill>
              <a:latin typeface="Times New Roman" panose="02020603050405020304" pitchFamily="18" charset="0"/>
              <a:ea typeface="+mj-ea"/>
              <a:cs typeface="Times New Roman" panose="02020603050405020304" pitchFamily="18" charset="0"/>
            </a:endParaRPr>
          </a:p>
        </p:txBody>
      </p:sp>
      <p:sp>
        <p:nvSpPr>
          <p:cNvPr id="6" name="Rectangle 5"/>
          <p:cNvSpPr/>
          <p:nvPr/>
        </p:nvSpPr>
        <p:spPr>
          <a:xfrm>
            <a:off x="533400" y="6167735"/>
            <a:ext cx="3733800" cy="461665"/>
          </a:xfrm>
          <a:prstGeom prst="rect">
            <a:avLst/>
          </a:prstGeom>
        </p:spPr>
        <p:txBody>
          <a:bodyPr wrap="square">
            <a:spAutoFit/>
          </a:bodyPr>
          <a:lstStyle/>
          <a:p>
            <a:pPr lvl="0">
              <a:spcBef>
                <a:spcPct val="20000"/>
              </a:spcBef>
            </a:pPr>
            <a:r>
              <a:rPr lang="en-US" sz="2400" b="1" dirty="0">
                <a:solidFill>
                  <a:prstClr val="black"/>
                </a:solidFill>
                <a:latin typeface="Times New Roman" panose="02020603050405020304" pitchFamily="18" charset="0"/>
                <a:cs typeface="Times New Roman" panose="02020603050405020304" pitchFamily="18" charset="0"/>
              </a:rPr>
              <a:t>Trang </a:t>
            </a:r>
            <a:r>
              <a:rPr lang="en-US" sz="2400" b="1" dirty="0" err="1">
                <a:solidFill>
                  <a:prstClr val="black"/>
                </a:solidFill>
                <a:latin typeface="Times New Roman" panose="02020603050405020304" pitchFamily="18" charset="0"/>
                <a:cs typeface="Times New Roman" panose="02020603050405020304" pitchFamily="18" charset="0"/>
              </a:rPr>
              <a:t>phục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người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Gia</a:t>
            </a:r>
            <a:r>
              <a:rPr lang="en-US" sz="2400" b="1" dirty="0">
                <a:solidFill>
                  <a:prstClr val="black"/>
                </a:solidFill>
                <a:latin typeface="Times New Roman" panose="02020603050405020304" pitchFamily="18" charset="0"/>
                <a:cs typeface="Times New Roman" panose="02020603050405020304" pitchFamily="18" charset="0"/>
              </a:rPr>
              <a:t> - rai</a:t>
            </a:r>
          </a:p>
        </p:txBody>
      </p:sp>
      <p:sp>
        <p:nvSpPr>
          <p:cNvPr id="9" name="Rectangle 8"/>
          <p:cNvSpPr/>
          <p:nvPr/>
        </p:nvSpPr>
        <p:spPr>
          <a:xfrm>
            <a:off x="5715000" y="6091535"/>
            <a:ext cx="3505200" cy="461665"/>
          </a:xfrm>
          <a:prstGeom prst="rect">
            <a:avLst/>
          </a:prstGeom>
        </p:spPr>
        <p:txBody>
          <a:bodyPr wrap="square">
            <a:spAutoFit/>
          </a:bodyPr>
          <a:lstStyle/>
          <a:p>
            <a:pPr lvl="0">
              <a:spcBef>
                <a:spcPct val="20000"/>
              </a:spcBef>
            </a:pPr>
            <a:r>
              <a:rPr lang="en-US" sz="2400" b="1" dirty="0">
                <a:solidFill>
                  <a:prstClr val="black"/>
                </a:solidFill>
                <a:latin typeface="Times New Roman" panose="02020603050405020304" pitchFamily="18" charset="0"/>
                <a:cs typeface="Times New Roman" panose="02020603050405020304" pitchFamily="18" charset="0"/>
              </a:rPr>
              <a:t>Trang </a:t>
            </a:r>
            <a:r>
              <a:rPr lang="en-US" sz="2400" b="1" dirty="0" err="1">
                <a:solidFill>
                  <a:prstClr val="black"/>
                </a:solidFill>
                <a:latin typeface="Times New Roman" panose="02020603050405020304" pitchFamily="18" charset="0"/>
                <a:cs typeface="Times New Roman" panose="02020603050405020304" pitchFamily="18" charset="0"/>
              </a:rPr>
              <a:t>phục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người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Mông</a:t>
            </a: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748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762000"/>
          </a:xfrm>
        </p:spPr>
        <p:txBody>
          <a:bodyPr>
            <a:normAutofit/>
          </a:bodyPr>
          <a:lstStyle/>
          <a:p>
            <a:r>
              <a:rPr lang="en-US" sz="3200" dirty="0" err="1">
                <a:solidFill>
                  <a:srgbClr val="0070C0"/>
                </a:solidFill>
                <a:latin typeface="Times New Roman" panose="02020603050405020304" pitchFamily="18" charset="0"/>
                <a:cs typeface="Times New Roman" panose="02020603050405020304" pitchFamily="18" charset="0"/>
              </a:rPr>
              <a:t>Trang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phục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Xơ-đăng</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850" y="838200"/>
            <a:ext cx="5448300" cy="5638800"/>
          </a:xfrm>
        </p:spPr>
      </p:pic>
    </p:spTree>
    <p:extLst>
      <p:ext uri="{BB962C8B-B14F-4D97-AF65-F5344CB8AC3E}">
        <p14:creationId xmlns:p14="http://schemas.microsoft.com/office/powerpoint/2010/main" val="581931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457200" y="228600"/>
            <a:ext cx="8991600" cy="3581400"/>
          </a:xfrm>
          <a:prstGeom prst="wedgeRoundRectCallout">
            <a:avLst>
              <a:gd name="adj1" fmla="val -20972"/>
              <a:gd name="adj2" fmla="val 46826"/>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err="1">
                <a:ln>
                  <a:noFill/>
                </a:ln>
                <a:solidFill>
                  <a:srgbClr val="3333FF"/>
                </a:solidFill>
                <a:effectLst/>
                <a:uLnTx/>
                <a:uFillTx/>
                <a:latin typeface="Times New Roman" panose="02020603050405020304" pitchFamily="18" charset="0"/>
                <a:cs typeface="Times New Roman" panose="02020603050405020304" pitchFamily="18" charset="0"/>
              </a:rPr>
              <a:t>Người</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cs typeface="Times New Roman" panose="02020603050405020304" pitchFamily="18" charset="0"/>
              </a:rPr>
              <a:t>dân</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3333FF"/>
                </a:solidFill>
                <a:effectLst/>
                <a:uLnTx/>
                <a:uFillTx/>
                <a:latin typeface="Times New Roman" panose="02020603050405020304" pitchFamily="18" charset="0"/>
                <a:cs typeface="Times New Roman" panose="02020603050405020304" pitchFamily="18" charset="0"/>
              </a:rPr>
              <a:t>Tây</a:t>
            </a:r>
            <a:r>
              <a:rPr kumimoji="0" lang="en-US" altLang="en-US" sz="3200" b="0" i="0" u="none" strike="noStrike" kern="1200" cap="none" spc="0" normalizeH="0" baseline="0" noProof="0" dirty="0">
                <a:ln>
                  <a:noFill/>
                </a:ln>
                <a:solidFill>
                  <a:srgbClr val="3333FF"/>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3333FF"/>
                </a:solidFill>
                <a:effectLst/>
                <a:uLnTx/>
                <a:uFillTx/>
                <a:latin typeface="Times New Roman" panose="02020603050405020304" pitchFamily="18" charset="0"/>
                <a:cs typeface="Times New Roman" panose="02020603050405020304" pitchFamily="18" charset="0"/>
              </a:rPr>
              <a:t>Nguyên</a:t>
            </a:r>
            <a:r>
              <a:rPr kumimoji="0" lang="en-US" altLang="en-US" sz="3200" b="0" i="0" u="none" strike="noStrike" kern="1200" cap="none" spc="0" normalizeH="0" baseline="0" noProof="0" dirty="0">
                <a:ln>
                  <a:noFill/>
                </a:ln>
                <a:solidFill>
                  <a:srgbClr val="3333FF"/>
                </a:solidFill>
                <a:effectLst/>
                <a:uLnTx/>
                <a:uFillTx/>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ăn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mặc</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đơn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giản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nam</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thường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đóng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khố</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nữ</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thường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quấn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váy</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Trang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phục</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khi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hội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của</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người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dân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thường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được</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trang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trí</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hoa</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văn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niều</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màu</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sắc</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Cả</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nam</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nữ</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đều</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đeo</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vòng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bạc</a:t>
            </a:r>
            <a:r>
              <a:rPr lang="en-US" altLang="en-US" sz="3200" dirty="0">
                <a:solidFill>
                  <a:srgbClr val="3333FF"/>
                </a:solidFill>
                <a:latin typeface="Times New Roman" panose="02020603050405020304" pitchFamily="18" charset="0"/>
                <a:cs typeface="Times New Roman" panose="02020603050405020304" pitchFamily="18" charset="0"/>
              </a:rPr>
              <a:t>.</a:t>
            </a:r>
            <a:endParaRPr kumimoji="0" lang="en-US" altLang="en-US" sz="3200" b="0" i="0" u="none" strike="noStrike" kern="1200" cap="none" spc="0" normalizeH="0" baseline="0" noProof="0" dirty="0">
              <a:ln>
                <a:noFill/>
              </a:ln>
              <a:solidFill>
                <a:srgbClr val="3333FF"/>
              </a:solidFill>
              <a:effectLst/>
              <a:uLnTx/>
              <a:uFillTx/>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533400" y="4191000"/>
            <a:ext cx="8991600" cy="2286000"/>
          </a:xfrm>
          <a:prstGeom prst="wedgeRoundRectCallout">
            <a:avLst>
              <a:gd name="adj1" fmla="val -20972"/>
              <a:gd name="adj2" fmla="val 46826"/>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Lễ</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hội</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thường</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được</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tổ</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chức</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vào</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mùa</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xuân</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hoặc</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sau</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vụ</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thu</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hoạch</a:t>
            </a:r>
            <a:r>
              <a:rPr kumimoji="0" lang="en-US" alt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Các</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hoạt</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động</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lễ</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hội</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thường</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là</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nhảy</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múa</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uống</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rượu</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cần</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đánh</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cồng</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chiêng</a:t>
            </a:r>
            <a:r>
              <a:rPr kumimoji="0" lang="en-US" altLang="en-US" sz="3200" b="0" i="0" u="none" strike="noStrike" kern="1200" cap="none" spc="0" normalizeH="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9843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685800"/>
          </a:xfrm>
        </p:spPr>
        <p:txBody>
          <a:bodyPr>
            <a:noAutofit/>
          </a:bodyPr>
          <a:lstStyle/>
          <a:p>
            <a:r>
              <a:rPr lang="en-US" sz="3600" dirty="0" err="1">
                <a:latin typeface="Times New Roman" panose="02020603050405020304" pitchFamily="18" charset="0"/>
                <a:cs typeface="Times New Roman" panose="02020603050405020304" pitchFamily="18" charset="0"/>
              </a:rPr>
              <a:t>Lễ</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mới</a:t>
            </a:r>
            <a:endParaRPr lang="en-US" sz="3600"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62000"/>
            <a:ext cx="9410700" cy="5791200"/>
          </a:xfrm>
        </p:spPr>
      </p:pic>
    </p:spTree>
    <p:extLst>
      <p:ext uri="{BB962C8B-B14F-4D97-AF65-F5344CB8AC3E}">
        <p14:creationId xmlns:p14="http://schemas.microsoft.com/office/powerpoint/2010/main" val="3031086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651000" y="304803"/>
            <a:ext cx="6521450" cy="446087"/>
          </a:xfrm>
        </p:spPr>
        <p:txBody>
          <a:bodyPr>
            <a:noAutofit/>
          </a:bodyPr>
          <a:lstStyle/>
          <a:p>
            <a:pPr algn="ctr"/>
            <a:r>
              <a:rPr lang="en-US" sz="3200" b="0" dirty="0" err="1">
                <a:solidFill>
                  <a:srgbClr val="FF0000"/>
                </a:solidFill>
                <a:latin typeface="Times New Roman" panose="02020603050405020304" pitchFamily="18" charset="0"/>
                <a:cs typeface="Times New Roman" panose="02020603050405020304" pitchFamily="18" charset="0"/>
              </a:rPr>
              <a:t>Lễ</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đâm</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trâu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mừng</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nhà</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rông</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mới</a:t>
            </a:r>
            <a:endParaRPr lang="en-US" sz="3200" b="0" dirty="0">
              <a:solidFill>
                <a:srgbClr val="FF0000"/>
              </a:solidFill>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9600" y="914400"/>
            <a:ext cx="9067800" cy="5715000"/>
          </a:xfrm>
        </p:spPr>
      </p:pic>
    </p:spTree>
    <p:extLst>
      <p:ext uri="{BB962C8B-B14F-4D97-AF65-F5344CB8AC3E}">
        <p14:creationId xmlns:p14="http://schemas.microsoft.com/office/powerpoint/2010/main" val="939461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915400" cy="639762"/>
          </a:xfrm>
        </p:spPr>
        <p:txBody>
          <a:bodyPr>
            <a:normAutofit/>
          </a:bodyPr>
          <a:lstStyle/>
          <a:p>
            <a:r>
              <a:rPr lang="en-US" sz="3200" dirty="0" err="1">
                <a:latin typeface="Times New Roman" panose="02020603050405020304" pitchFamily="18" charset="0"/>
                <a:cs typeface="Times New Roman" panose="02020603050405020304" pitchFamily="18" charset="0"/>
              </a:rPr>
              <a:t>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rượu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334" y="1066803"/>
            <a:ext cx="8833366" cy="5516365"/>
          </a:xfrm>
        </p:spPr>
      </p:pic>
    </p:spTree>
    <p:extLst>
      <p:ext uri="{BB962C8B-B14F-4D97-AF65-F5344CB8AC3E}">
        <p14:creationId xmlns:p14="http://schemas.microsoft.com/office/powerpoint/2010/main" val="822187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20411052-39AA-4120-8C93-79F2A898835C}"/>
              </a:ext>
            </a:extLst>
          </p:cNvPr>
          <p:cNvSpPr txBox="1">
            <a:spLocks noChangeArrowheads="1"/>
          </p:cNvSpPr>
          <p:nvPr/>
        </p:nvSpPr>
        <p:spPr bwMode="auto">
          <a:xfrm>
            <a:off x="2971800" y="3981451"/>
            <a:ext cx="255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sp>
        <p:nvSpPr>
          <p:cNvPr id="29699" name="Rectangle 9">
            <a:extLst>
              <a:ext uri="{FF2B5EF4-FFF2-40B4-BE49-F238E27FC236}">
                <a16:creationId xmlns:a16="http://schemas.microsoft.com/office/drawing/2014/main" id="{C11095BD-9937-4167-B250-6530BA5A3766}"/>
              </a:ext>
            </a:extLst>
          </p:cNvPr>
          <p:cNvSpPr>
            <a:spLocks noChangeArrowheads="1"/>
          </p:cNvSpPr>
          <p:nvPr/>
        </p:nvSpPr>
        <p:spPr bwMode="auto">
          <a:xfrm>
            <a:off x="990600" y="1295401"/>
            <a:ext cx="6400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a:p>
            <a:pPr eaLnBrk="1" hangingPunct="1">
              <a:spcBef>
                <a:spcPct val="50000"/>
              </a:spcBef>
              <a:buClr>
                <a:schemeClr val="accent1"/>
              </a:buClr>
            </a:pPr>
            <a:r>
              <a:rPr lang="en-US" altLang="en-US">
                <a:latin typeface="Times New Roman" panose="02020603050405020304" pitchFamily="18" charset="0"/>
                <a:cs typeface="Times New Roman" panose="02020603050405020304" pitchFamily="18" charset="0"/>
              </a:rPr>
              <a:t>  </a:t>
            </a:r>
          </a:p>
        </p:txBody>
      </p:sp>
      <p:sp>
        <p:nvSpPr>
          <p:cNvPr id="90131" name="Rectangle 19">
            <a:extLst>
              <a:ext uri="{FF2B5EF4-FFF2-40B4-BE49-F238E27FC236}">
                <a16:creationId xmlns:a16="http://schemas.microsoft.com/office/drawing/2014/main" id="{E43EC4D3-CF6B-42B5-8082-82A6B5B70D3F}"/>
              </a:ext>
            </a:extLst>
          </p:cNvPr>
          <p:cNvSpPr>
            <a:spLocks noChangeArrowheads="1"/>
          </p:cNvSpPr>
          <p:nvPr/>
        </p:nvSpPr>
        <p:spPr bwMode="auto">
          <a:xfrm>
            <a:off x="6477000" y="35052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b="1">
                <a:solidFill>
                  <a:srgbClr val="FF0066"/>
                </a:solidFill>
                <a:latin typeface="Times New Roman" panose="02020603050405020304" pitchFamily="18" charset="0"/>
                <a:cs typeface="Times New Roman" panose="02020603050405020304" pitchFamily="18" charset="0"/>
              </a:rPr>
              <a:t>Cồng, chiêng</a:t>
            </a:r>
          </a:p>
        </p:txBody>
      </p:sp>
      <p:sp>
        <p:nvSpPr>
          <p:cNvPr id="90148" name="Rectangle 36">
            <a:extLst>
              <a:ext uri="{FF2B5EF4-FFF2-40B4-BE49-F238E27FC236}">
                <a16:creationId xmlns:a16="http://schemas.microsoft.com/office/drawing/2014/main" id="{86D91709-9E3C-44B5-8D12-3E17E105E928}"/>
              </a:ext>
            </a:extLst>
          </p:cNvPr>
          <p:cNvSpPr>
            <a:spLocks noChangeArrowheads="1"/>
          </p:cNvSpPr>
          <p:nvPr/>
        </p:nvSpPr>
        <p:spPr bwMode="auto">
          <a:xfrm>
            <a:off x="1600200" y="3657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b="1">
                <a:solidFill>
                  <a:srgbClr val="FF0066"/>
                </a:solidFill>
                <a:latin typeface="Times New Roman" panose="02020603050405020304" pitchFamily="18" charset="0"/>
                <a:cs typeface="Times New Roman" panose="02020603050405020304" pitchFamily="18" charset="0"/>
              </a:rPr>
              <a:t>Đàn Tơ rưng</a:t>
            </a:r>
          </a:p>
        </p:txBody>
      </p:sp>
      <p:sp>
        <p:nvSpPr>
          <p:cNvPr id="90149" name="Rectangle 37">
            <a:extLst>
              <a:ext uri="{FF2B5EF4-FFF2-40B4-BE49-F238E27FC236}">
                <a16:creationId xmlns:a16="http://schemas.microsoft.com/office/drawing/2014/main" id="{AB81F45C-52F5-43A6-A910-B20D43CCC756}"/>
              </a:ext>
            </a:extLst>
          </p:cNvPr>
          <p:cNvSpPr>
            <a:spLocks noChangeArrowheads="1"/>
          </p:cNvSpPr>
          <p:nvPr/>
        </p:nvSpPr>
        <p:spPr bwMode="auto">
          <a:xfrm>
            <a:off x="5791200" y="5943601"/>
            <a:ext cx="2706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sz="2800" b="1">
                <a:solidFill>
                  <a:srgbClr val="0000FF"/>
                </a:solidFill>
                <a:latin typeface="Times New Roman" panose="02020603050405020304" pitchFamily="18" charset="0"/>
                <a:cs typeface="Times New Roman" panose="02020603050405020304" pitchFamily="18" charset="0"/>
              </a:rPr>
              <a:t>Đàn Kroong-pút</a:t>
            </a:r>
          </a:p>
        </p:txBody>
      </p:sp>
      <p:sp>
        <p:nvSpPr>
          <p:cNvPr id="90150" name="Rectangle 38">
            <a:extLst>
              <a:ext uri="{FF2B5EF4-FFF2-40B4-BE49-F238E27FC236}">
                <a16:creationId xmlns:a16="http://schemas.microsoft.com/office/drawing/2014/main" id="{19952B15-0929-4C2B-91B7-37B6CCB9C264}"/>
              </a:ext>
            </a:extLst>
          </p:cNvPr>
          <p:cNvSpPr>
            <a:spLocks noChangeArrowheads="1"/>
          </p:cNvSpPr>
          <p:nvPr/>
        </p:nvSpPr>
        <p:spPr bwMode="auto">
          <a:xfrm>
            <a:off x="2133600" y="5943601"/>
            <a:ext cx="128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sz="2800" b="1">
                <a:solidFill>
                  <a:srgbClr val="0000FF"/>
                </a:solidFill>
                <a:latin typeface="Times New Roman" panose="02020603050405020304" pitchFamily="18" charset="0"/>
                <a:cs typeface="Times New Roman" panose="02020603050405020304" pitchFamily="18" charset="0"/>
              </a:rPr>
              <a:t>Đàn đá</a:t>
            </a:r>
          </a:p>
        </p:txBody>
      </p:sp>
      <p:grpSp>
        <p:nvGrpSpPr>
          <p:cNvPr id="2" name="Group 79">
            <a:extLst>
              <a:ext uri="{FF2B5EF4-FFF2-40B4-BE49-F238E27FC236}">
                <a16:creationId xmlns:a16="http://schemas.microsoft.com/office/drawing/2014/main" id="{4D4A9BD7-3963-4F50-BE79-9009775EFD03}"/>
              </a:ext>
            </a:extLst>
          </p:cNvPr>
          <p:cNvGrpSpPr>
            <a:grpSpLocks/>
          </p:cNvGrpSpPr>
          <p:nvPr/>
        </p:nvGrpSpPr>
        <p:grpSpPr bwMode="auto">
          <a:xfrm>
            <a:off x="838201" y="457200"/>
            <a:ext cx="8245475" cy="5157788"/>
            <a:chOff x="240" y="725"/>
            <a:chExt cx="5194" cy="3249"/>
          </a:xfrm>
        </p:grpSpPr>
        <p:grpSp>
          <p:nvGrpSpPr>
            <p:cNvPr id="29708" name="Group 60">
              <a:extLst>
                <a:ext uri="{FF2B5EF4-FFF2-40B4-BE49-F238E27FC236}">
                  <a16:creationId xmlns:a16="http://schemas.microsoft.com/office/drawing/2014/main" id="{9A6F2F4C-D16D-4605-857C-B0F77783A472}"/>
                </a:ext>
              </a:extLst>
            </p:cNvPr>
            <p:cNvGrpSpPr>
              <a:grpSpLocks/>
            </p:cNvGrpSpPr>
            <p:nvPr/>
          </p:nvGrpSpPr>
          <p:grpSpPr bwMode="auto">
            <a:xfrm>
              <a:off x="240" y="1008"/>
              <a:ext cx="2352" cy="1254"/>
              <a:chOff x="288" y="1689"/>
              <a:chExt cx="1920" cy="909"/>
            </a:xfrm>
          </p:grpSpPr>
          <p:pic>
            <p:nvPicPr>
              <p:cNvPr id="29719" name="Picture 61" descr="Meovang010">
                <a:hlinkClick r:id="rId3"/>
                <a:extLst>
                  <a:ext uri="{FF2B5EF4-FFF2-40B4-BE49-F238E27FC236}">
                    <a16:creationId xmlns:a16="http://schemas.microsoft.com/office/drawing/2014/main" id="{584BC0CC-2167-4E20-A6EA-9CDFC51A5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689"/>
                <a:ext cx="9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62" descr="NLD_3754">
                <a:hlinkClick r:id="rId5"/>
                <a:extLst>
                  <a:ext uri="{FF2B5EF4-FFF2-40B4-BE49-F238E27FC236}">
                    <a16:creationId xmlns:a16="http://schemas.microsoft.com/office/drawing/2014/main" id="{2AAEF580-DFA5-46D5-AD7E-7C8E9E8850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 y="1689"/>
                <a:ext cx="960"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9" name="Group 63">
              <a:extLst>
                <a:ext uri="{FF2B5EF4-FFF2-40B4-BE49-F238E27FC236}">
                  <a16:creationId xmlns:a16="http://schemas.microsoft.com/office/drawing/2014/main" id="{74C39BBD-4027-467C-8B39-EF17C3A2D269}"/>
                </a:ext>
              </a:extLst>
            </p:cNvPr>
            <p:cNvGrpSpPr>
              <a:grpSpLocks/>
            </p:cNvGrpSpPr>
            <p:nvPr/>
          </p:nvGrpSpPr>
          <p:grpSpPr bwMode="auto">
            <a:xfrm>
              <a:off x="2880" y="1056"/>
              <a:ext cx="2544" cy="1195"/>
              <a:chOff x="2496" y="1536"/>
              <a:chExt cx="2544" cy="1099"/>
            </a:xfrm>
          </p:grpSpPr>
          <p:pic>
            <p:nvPicPr>
              <p:cNvPr id="29717" name="Picture 64" descr="congchieng">
                <a:extLst>
                  <a:ext uri="{FF2B5EF4-FFF2-40B4-BE49-F238E27FC236}">
                    <a16:creationId xmlns:a16="http://schemas.microsoft.com/office/drawing/2014/main" id="{49988BEA-DCC7-48A4-A592-7204A98FD1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6" y="1536"/>
                <a:ext cx="1146"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65" descr="CongChiengTayNguyen03">
                <a:hlinkClick r:id="rId8"/>
                <a:extLst>
                  <a:ext uri="{FF2B5EF4-FFF2-40B4-BE49-F238E27FC236}">
                    <a16:creationId xmlns:a16="http://schemas.microsoft.com/office/drawing/2014/main" id="{E7C8AF00-E45A-49BD-9CCA-5C162EDE7D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 y="1536"/>
                <a:ext cx="1392"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10" name="Group 66">
              <a:extLst>
                <a:ext uri="{FF2B5EF4-FFF2-40B4-BE49-F238E27FC236}">
                  <a16:creationId xmlns:a16="http://schemas.microsoft.com/office/drawing/2014/main" id="{2E5EF960-D20D-4778-97A3-64189CB73E61}"/>
                </a:ext>
              </a:extLst>
            </p:cNvPr>
            <p:cNvGrpSpPr>
              <a:grpSpLocks/>
            </p:cNvGrpSpPr>
            <p:nvPr/>
          </p:nvGrpSpPr>
          <p:grpSpPr bwMode="auto">
            <a:xfrm>
              <a:off x="240" y="2544"/>
              <a:ext cx="2400" cy="1404"/>
              <a:chOff x="240" y="3120"/>
              <a:chExt cx="2208" cy="828"/>
            </a:xfrm>
          </p:grpSpPr>
          <p:pic>
            <p:nvPicPr>
              <p:cNvPr id="29715" name="Picture 67" descr="Đàn Đá 1">
                <a:extLst>
                  <a:ext uri="{FF2B5EF4-FFF2-40B4-BE49-F238E27FC236}">
                    <a16:creationId xmlns:a16="http://schemas.microsoft.com/office/drawing/2014/main" id="{E394286D-2AF0-4C83-8715-07DEBEA60D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44" y="3120"/>
                <a:ext cx="1104"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68" descr="dan%2520da">
                <a:hlinkClick r:id="rId11"/>
                <a:extLst>
                  <a:ext uri="{FF2B5EF4-FFF2-40B4-BE49-F238E27FC236}">
                    <a16:creationId xmlns:a16="http://schemas.microsoft.com/office/drawing/2014/main" id="{4A962783-DDAD-461F-BB20-6FA22DEBC5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 y="3120"/>
                <a:ext cx="110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11" name="Rectangle 69">
              <a:extLst>
                <a:ext uri="{FF2B5EF4-FFF2-40B4-BE49-F238E27FC236}">
                  <a16:creationId xmlns:a16="http://schemas.microsoft.com/office/drawing/2014/main" id="{311B6276-E901-4C60-A1BC-A9EA901249C2}"/>
                </a:ext>
              </a:extLst>
            </p:cNvPr>
            <p:cNvSpPr>
              <a:spLocks noChangeArrowheads="1"/>
            </p:cNvSpPr>
            <p:nvPr/>
          </p:nvSpPr>
          <p:spPr bwMode="auto">
            <a:xfrm>
              <a:off x="336" y="725"/>
              <a:ext cx="41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Kể</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tên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một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số</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cụ</a:t>
              </a:r>
              <a:r>
                <a:rPr lang="en-US" altLang="en-US" sz="2400" b="1" dirty="0">
                  <a:solidFill>
                    <a:srgbClr val="0000FF"/>
                  </a:solidFill>
                  <a:latin typeface="Times New Roman" panose="02020603050405020304" pitchFamily="18" charset="0"/>
                  <a:cs typeface="Times New Roman" panose="02020603050405020304" pitchFamily="18" charset="0"/>
                </a:rPr>
                <a:t> ở </a:t>
              </a:r>
              <a:r>
                <a:rPr lang="en-US" altLang="en-US" sz="2400" b="1" dirty="0" err="1">
                  <a:solidFill>
                    <a:srgbClr val="0000FF"/>
                  </a:solidFill>
                  <a:latin typeface="Times New Roman" panose="02020603050405020304" pitchFamily="18" charset="0"/>
                  <a:cs typeface="Times New Roman" panose="02020603050405020304" pitchFamily="18" charset="0"/>
                </a:rPr>
                <a:t>Tây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Nguyên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em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biết</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grpSp>
          <p:nvGrpSpPr>
            <p:cNvPr id="29712" name="Group 78">
              <a:extLst>
                <a:ext uri="{FF2B5EF4-FFF2-40B4-BE49-F238E27FC236}">
                  <a16:creationId xmlns:a16="http://schemas.microsoft.com/office/drawing/2014/main" id="{9B610255-D782-46BC-9F6D-76969BAC4401}"/>
                </a:ext>
              </a:extLst>
            </p:cNvPr>
            <p:cNvGrpSpPr>
              <a:grpSpLocks/>
            </p:cNvGrpSpPr>
            <p:nvPr/>
          </p:nvGrpSpPr>
          <p:grpSpPr bwMode="auto">
            <a:xfrm>
              <a:off x="3082" y="2496"/>
              <a:ext cx="2352" cy="1478"/>
              <a:chOff x="3082" y="2496"/>
              <a:chExt cx="2352" cy="1478"/>
            </a:xfrm>
          </p:grpSpPr>
          <p:pic>
            <p:nvPicPr>
              <p:cNvPr id="29713" name="Picture 71" descr="1087942">
                <a:hlinkClick r:id="rId13"/>
                <a:extLst>
                  <a:ext uri="{FF2B5EF4-FFF2-40B4-BE49-F238E27FC236}">
                    <a16:creationId xmlns:a16="http://schemas.microsoft.com/office/drawing/2014/main" id="{6E2105B7-B8A1-495A-9AB9-B175B52AE9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82" y="2496"/>
                <a:ext cx="1142" cy="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72" descr="DANKRONG-PUT">
                <a:hlinkClick r:id="rId15"/>
                <a:extLst>
                  <a:ext uri="{FF2B5EF4-FFF2-40B4-BE49-F238E27FC236}">
                    <a16:creationId xmlns:a16="http://schemas.microsoft.com/office/drawing/2014/main" id="{E5C921FB-8008-46CF-840C-B989D53B26F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24" y="2496"/>
                <a:ext cx="1210" cy="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51" name="Rectangle 38">
            <a:extLst>
              <a:ext uri="{FF2B5EF4-FFF2-40B4-BE49-F238E27FC236}">
                <a16:creationId xmlns:a16="http://schemas.microsoft.com/office/drawing/2014/main" id="{19952B15-0929-4C2B-91B7-37B6CCB9C264}"/>
              </a:ext>
            </a:extLst>
          </p:cNvPr>
          <p:cNvSpPr>
            <a:spLocks noChangeArrowheads="1"/>
          </p:cNvSpPr>
          <p:nvPr/>
        </p:nvSpPr>
        <p:spPr bwMode="auto">
          <a:xfrm>
            <a:off x="1380745" y="2821643"/>
            <a:ext cx="1962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sz="2800" b="1">
                <a:solidFill>
                  <a:srgbClr val="0000FF"/>
                </a:solidFill>
                <a:latin typeface="Times New Roman" panose="02020603050405020304" pitchFamily="18" charset="0"/>
                <a:cs typeface="Times New Roman" panose="02020603050405020304" pitchFamily="18" charset="0"/>
              </a:rPr>
              <a:t>Đàn T.rưng</a:t>
            </a:r>
          </a:p>
        </p:txBody>
      </p:sp>
      <p:sp>
        <p:nvSpPr>
          <p:cNvPr id="352" name="Rectangle 38">
            <a:extLst>
              <a:ext uri="{FF2B5EF4-FFF2-40B4-BE49-F238E27FC236}">
                <a16:creationId xmlns:a16="http://schemas.microsoft.com/office/drawing/2014/main" id="{19952B15-0929-4C2B-91B7-37B6CCB9C264}"/>
              </a:ext>
            </a:extLst>
          </p:cNvPr>
          <p:cNvSpPr>
            <a:spLocks noChangeArrowheads="1"/>
          </p:cNvSpPr>
          <p:nvPr/>
        </p:nvSpPr>
        <p:spPr bwMode="auto">
          <a:xfrm>
            <a:off x="4964692" y="2635578"/>
            <a:ext cx="1653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sz="2800" b="1">
                <a:solidFill>
                  <a:srgbClr val="0000FF"/>
                </a:solidFill>
                <a:latin typeface="Times New Roman" panose="02020603050405020304" pitchFamily="18" charset="0"/>
                <a:cs typeface="Times New Roman" panose="02020603050405020304" pitchFamily="18" charset="0"/>
              </a:rPr>
              <a:t>Đàn goòn</a:t>
            </a:r>
          </a:p>
        </p:txBody>
      </p:sp>
      <p:sp>
        <p:nvSpPr>
          <p:cNvPr id="353" name="Rectangle 38">
            <a:extLst>
              <a:ext uri="{FF2B5EF4-FFF2-40B4-BE49-F238E27FC236}">
                <a16:creationId xmlns:a16="http://schemas.microsoft.com/office/drawing/2014/main" id="{19952B15-0929-4C2B-91B7-37B6CCB9C264}"/>
              </a:ext>
            </a:extLst>
          </p:cNvPr>
          <p:cNvSpPr>
            <a:spLocks noChangeArrowheads="1"/>
          </p:cNvSpPr>
          <p:nvPr/>
        </p:nvSpPr>
        <p:spPr bwMode="auto">
          <a:xfrm>
            <a:off x="6975686" y="2745443"/>
            <a:ext cx="2079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sz="2800" b="1">
                <a:solidFill>
                  <a:srgbClr val="0000FF"/>
                </a:solidFill>
                <a:latin typeface="Times New Roman" panose="02020603050405020304" pitchFamily="18" charset="0"/>
                <a:cs typeface="Times New Roman" panose="02020603050405020304" pitchFamily="18" charset="0"/>
              </a:rPr>
              <a:t>cồng, chiêng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48"/>
                                        </p:tgtEl>
                                        <p:attrNameLst>
                                          <p:attrName>style.visibility</p:attrName>
                                        </p:attrNameLst>
                                      </p:cBhvr>
                                      <p:to>
                                        <p:strVal val="visible"/>
                                      </p:to>
                                    </p:set>
                                    <p:animEffect transition="in" filter="strips(downLeft)">
                                      <p:cBhvr>
                                        <p:cTn id="7" dur="500"/>
                                        <p:tgtEl>
                                          <p:spTgt spid="9014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51"/>
                                        </p:tgtEl>
                                        <p:attrNameLst>
                                          <p:attrName>style.visibility</p:attrName>
                                        </p:attrNameLst>
                                      </p:cBhvr>
                                      <p:to>
                                        <p:strVal val="visible"/>
                                      </p:to>
                                    </p:set>
                                    <p:animEffect transition="in" filter="strips(downLeft)">
                                      <p:cBhvr>
                                        <p:cTn id="11" dur="500"/>
                                        <p:tgtEl>
                                          <p:spTgt spid="351"/>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52"/>
                                        </p:tgtEl>
                                        <p:attrNameLst>
                                          <p:attrName>style.visibility</p:attrName>
                                        </p:attrNameLst>
                                      </p:cBhvr>
                                      <p:to>
                                        <p:strVal val="visible"/>
                                      </p:to>
                                    </p:set>
                                    <p:animEffect transition="in" filter="strips(downLeft)">
                                      <p:cBhvr>
                                        <p:cTn id="15" dur="500"/>
                                        <p:tgtEl>
                                          <p:spTgt spid="35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53"/>
                                        </p:tgtEl>
                                        <p:attrNameLst>
                                          <p:attrName>style.visibility</p:attrName>
                                        </p:attrNameLst>
                                      </p:cBhvr>
                                      <p:to>
                                        <p:strVal val="visible"/>
                                      </p:to>
                                    </p:set>
                                    <p:animEffect transition="in" filter="strips(downLeft)">
                                      <p:cBhvr>
                                        <p:cTn id="19" dur="500"/>
                                        <p:tgtEl>
                                          <p:spTgt spid="353"/>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90131"/>
                                        </p:tgtEl>
                                        <p:attrNameLst>
                                          <p:attrName>style.visibility</p:attrName>
                                        </p:attrNameLst>
                                      </p:cBhvr>
                                      <p:to>
                                        <p:strVal val="visible"/>
                                      </p:to>
                                    </p:set>
                                    <p:animEffect transition="in" filter="strips(downLeft)">
                                      <p:cBhvr>
                                        <p:cTn id="23" dur="500"/>
                                        <p:tgtEl>
                                          <p:spTgt spid="90131"/>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90150"/>
                                        </p:tgtEl>
                                        <p:attrNameLst>
                                          <p:attrName>style.visibility</p:attrName>
                                        </p:attrNameLst>
                                      </p:cBhvr>
                                      <p:to>
                                        <p:strVal val="visible"/>
                                      </p:to>
                                    </p:set>
                                    <p:animEffect transition="in" filter="strips(downLeft)">
                                      <p:cBhvr>
                                        <p:cTn id="27" dur="500"/>
                                        <p:tgtEl>
                                          <p:spTgt spid="90150"/>
                                        </p:tgtEl>
                                      </p:cBhvr>
                                    </p:animEffect>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90149"/>
                                        </p:tgtEl>
                                        <p:attrNameLst>
                                          <p:attrName>style.visibility</p:attrName>
                                        </p:attrNameLst>
                                      </p:cBhvr>
                                      <p:to>
                                        <p:strVal val="visible"/>
                                      </p:to>
                                    </p:set>
                                    <p:animEffect transition="in" filter="strips(downLeft)">
                                      <p:cBhvr>
                                        <p:cTn id="31" dur="500"/>
                                        <p:tgtEl>
                                          <p:spTgt spid="90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1" grpId="0"/>
      <p:bldP spid="90148" grpId="0"/>
      <p:bldP spid="90149" grpId="0"/>
      <p:bldP spid="90150" grpId="0"/>
      <p:bldP spid="351" grpId="0"/>
      <p:bldP spid="352" grpId="0"/>
      <p:bldP spid="3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9" name="Group 7">
            <a:extLst>
              <a:ext uri="{FF2B5EF4-FFF2-40B4-BE49-F238E27FC236}">
                <a16:creationId xmlns:a16="http://schemas.microsoft.com/office/drawing/2014/main" id="{A3BB2515-50A8-4103-93CA-8E7D4FEB3549}"/>
              </a:ext>
            </a:extLst>
          </p:cNvPr>
          <p:cNvGrpSpPr>
            <a:grpSpLocks/>
          </p:cNvGrpSpPr>
          <p:nvPr/>
        </p:nvGrpSpPr>
        <p:grpSpPr bwMode="auto">
          <a:xfrm>
            <a:off x="381000" y="-38100"/>
            <a:ext cx="9144000" cy="6896100"/>
            <a:chOff x="0" y="-24"/>
            <a:chExt cx="5760" cy="4344"/>
          </a:xfrm>
        </p:grpSpPr>
        <p:grpSp>
          <p:nvGrpSpPr>
            <p:cNvPr id="2" name="Group 8">
              <a:extLst>
                <a:ext uri="{FF2B5EF4-FFF2-40B4-BE49-F238E27FC236}">
                  <a16:creationId xmlns:a16="http://schemas.microsoft.com/office/drawing/2014/main" id="{FF35FE34-BFDD-435D-BAC4-E55DF4EE25FC}"/>
                </a:ext>
              </a:extLst>
            </p:cNvPr>
            <p:cNvGrpSpPr>
              <a:grpSpLocks/>
            </p:cNvGrpSpPr>
            <p:nvPr/>
          </p:nvGrpSpPr>
          <p:grpSpPr bwMode="auto">
            <a:xfrm>
              <a:off x="0" y="-24"/>
              <a:ext cx="5760" cy="4344"/>
              <a:chOff x="0" y="-24"/>
              <a:chExt cx="5760" cy="4344"/>
            </a:xfrm>
          </p:grpSpPr>
          <p:pic>
            <p:nvPicPr>
              <p:cNvPr id="3081" name="Picture 3" descr="Frames PPT 015">
                <a:extLst>
                  <a:ext uri="{FF2B5EF4-FFF2-40B4-BE49-F238E27FC236}">
                    <a16:creationId xmlns:a16="http://schemas.microsoft.com/office/drawing/2014/main" id="{8EAA3BAF-10CF-4DF2-B4A8-54D05FC71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
                <a:ext cx="5760"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82" name="Object 10">
                <a:extLst>
                  <a:ext uri="{FF2B5EF4-FFF2-40B4-BE49-F238E27FC236}">
                    <a16:creationId xmlns:a16="http://schemas.microsoft.com/office/drawing/2014/main" id="{BD15F21D-C2ED-49B1-A3AB-6DC1EC7F1708}"/>
                  </a:ext>
                </a:extLst>
              </p:cNvPr>
              <p:cNvGraphicFramePr>
                <a:graphicFrameLocks noChangeAspect="1"/>
              </p:cNvGraphicFramePr>
              <p:nvPr/>
            </p:nvGraphicFramePr>
            <p:xfrm>
              <a:off x="4944" y="3572"/>
              <a:ext cx="816" cy="748"/>
            </p:xfrm>
            <a:graphic>
              <a:graphicData uri="http://schemas.openxmlformats.org/presentationml/2006/ole">
                <mc:AlternateContent xmlns:mc="http://schemas.openxmlformats.org/markup-compatibility/2006">
                  <mc:Choice xmlns:v="urn:schemas-microsoft-com:vml" Requires="v">
                    <p:oleObj spid="_x0000_s1071" name="Clip" r:id="rId5" imgW="1999793" imgH="1831543" progId="">
                      <p:embed/>
                    </p:oleObj>
                  </mc:Choice>
                  <mc:Fallback>
                    <p:oleObj name="Clip" r:id="rId5" imgW="1999793" imgH="1831543" progId="">
                      <p:embed/>
                      <p:pic>
                        <p:nvPicPr>
                          <p:cNvPr id="3082" name="Object 10">
                            <a:extLst>
                              <a:ext uri="{FF2B5EF4-FFF2-40B4-BE49-F238E27FC236}">
                                <a16:creationId xmlns:a16="http://schemas.microsoft.com/office/drawing/2014/main" id="{BD15F21D-C2ED-49B1-A3AB-6DC1EC7F17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 y="3572"/>
                            <a:ext cx="816" cy="7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83" name="Group 11">
                <a:extLst>
                  <a:ext uri="{FF2B5EF4-FFF2-40B4-BE49-F238E27FC236}">
                    <a16:creationId xmlns:a16="http://schemas.microsoft.com/office/drawing/2014/main" id="{1CCDADF2-99E8-45E5-A0B9-9145B84DE74A}"/>
                  </a:ext>
                </a:extLst>
              </p:cNvPr>
              <p:cNvGrpSpPr>
                <a:grpSpLocks/>
              </p:cNvGrpSpPr>
              <p:nvPr/>
            </p:nvGrpSpPr>
            <p:grpSpPr bwMode="auto">
              <a:xfrm>
                <a:off x="2" y="0"/>
                <a:ext cx="766" cy="1776"/>
                <a:chOff x="2" y="0"/>
                <a:chExt cx="995" cy="2099"/>
              </a:xfrm>
            </p:grpSpPr>
            <p:sp>
              <p:nvSpPr>
                <p:cNvPr id="3084" name="AutoShape 12">
                  <a:extLst>
                    <a:ext uri="{FF2B5EF4-FFF2-40B4-BE49-F238E27FC236}">
                      <a16:creationId xmlns:a16="http://schemas.microsoft.com/office/drawing/2014/main" id="{5770F422-4490-4559-8B0E-ACA18F40D642}"/>
                    </a:ext>
                  </a:extLst>
                </p:cNvPr>
                <p:cNvSpPr>
                  <a:spLocks noChangeAspect="1" noChangeArrowheads="1" noTextEdit="1"/>
                </p:cNvSpPr>
                <p:nvPr/>
              </p:nvSpPr>
              <p:spPr bwMode="auto">
                <a:xfrm>
                  <a:off x="192" y="1296"/>
                  <a:ext cx="80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grpSp>
              <p:nvGrpSpPr>
                <p:cNvPr id="3085" name="Group 13">
                  <a:extLst>
                    <a:ext uri="{FF2B5EF4-FFF2-40B4-BE49-F238E27FC236}">
                      <a16:creationId xmlns:a16="http://schemas.microsoft.com/office/drawing/2014/main" id="{1B24E1F4-1902-497E-98E8-0C05CC8A7003}"/>
                    </a:ext>
                  </a:extLst>
                </p:cNvPr>
                <p:cNvGrpSpPr>
                  <a:grpSpLocks/>
                </p:cNvGrpSpPr>
                <p:nvPr/>
              </p:nvGrpSpPr>
              <p:grpSpPr bwMode="auto">
                <a:xfrm>
                  <a:off x="10" y="3"/>
                  <a:ext cx="794" cy="666"/>
                  <a:chOff x="10" y="3"/>
                  <a:chExt cx="794" cy="666"/>
                </a:xfrm>
              </p:grpSpPr>
              <p:sp>
                <p:nvSpPr>
                  <p:cNvPr id="3086" name="Freeform 14">
                    <a:extLst>
                      <a:ext uri="{FF2B5EF4-FFF2-40B4-BE49-F238E27FC236}">
                        <a16:creationId xmlns:a16="http://schemas.microsoft.com/office/drawing/2014/main" id="{BAC79AFD-CEE5-4A2B-8C83-3EA47C806714}"/>
                      </a:ext>
                    </a:extLst>
                  </p:cNvPr>
                  <p:cNvSpPr>
                    <a:spLocks/>
                  </p:cNvSpPr>
                  <p:nvPr/>
                </p:nvSpPr>
                <p:spPr bwMode="auto">
                  <a:xfrm>
                    <a:off x="436" y="21"/>
                    <a:ext cx="112" cy="49"/>
                  </a:xfrm>
                  <a:custGeom>
                    <a:avLst/>
                    <a:gdLst>
                      <a:gd name="T0" fmla="*/ 0 w 223"/>
                      <a:gd name="T1" fmla="*/ 85 h 98"/>
                      <a:gd name="T2" fmla="*/ 0 w 223"/>
                      <a:gd name="T3" fmla="*/ 84 h 98"/>
                      <a:gd name="T4" fmla="*/ 3 w 223"/>
                      <a:gd name="T5" fmla="*/ 83 h 98"/>
                      <a:gd name="T6" fmla="*/ 6 w 223"/>
                      <a:gd name="T7" fmla="*/ 82 h 98"/>
                      <a:gd name="T8" fmla="*/ 6 w 223"/>
                      <a:gd name="T9" fmla="*/ 80 h 98"/>
                      <a:gd name="T10" fmla="*/ 24 w 223"/>
                      <a:gd name="T11" fmla="*/ 85 h 98"/>
                      <a:gd name="T12" fmla="*/ 43 w 223"/>
                      <a:gd name="T13" fmla="*/ 87 h 98"/>
                      <a:gd name="T14" fmla="*/ 60 w 223"/>
                      <a:gd name="T15" fmla="*/ 88 h 98"/>
                      <a:gd name="T16" fmla="*/ 76 w 223"/>
                      <a:gd name="T17" fmla="*/ 86 h 98"/>
                      <a:gd name="T18" fmla="*/ 92 w 223"/>
                      <a:gd name="T19" fmla="*/ 83 h 98"/>
                      <a:gd name="T20" fmla="*/ 108 w 223"/>
                      <a:gd name="T21" fmla="*/ 78 h 98"/>
                      <a:gd name="T22" fmla="*/ 123 w 223"/>
                      <a:gd name="T23" fmla="*/ 72 h 98"/>
                      <a:gd name="T24" fmla="*/ 137 w 223"/>
                      <a:gd name="T25" fmla="*/ 65 h 98"/>
                      <a:gd name="T26" fmla="*/ 151 w 223"/>
                      <a:gd name="T27" fmla="*/ 57 h 98"/>
                      <a:gd name="T28" fmla="*/ 163 w 223"/>
                      <a:gd name="T29" fmla="*/ 49 h 98"/>
                      <a:gd name="T30" fmla="*/ 175 w 223"/>
                      <a:gd name="T31" fmla="*/ 41 h 98"/>
                      <a:gd name="T32" fmla="*/ 187 w 223"/>
                      <a:gd name="T33" fmla="*/ 32 h 98"/>
                      <a:gd name="T34" fmla="*/ 197 w 223"/>
                      <a:gd name="T35" fmla="*/ 23 h 98"/>
                      <a:gd name="T36" fmla="*/ 206 w 223"/>
                      <a:gd name="T37" fmla="*/ 15 h 98"/>
                      <a:gd name="T38" fmla="*/ 215 w 223"/>
                      <a:gd name="T39" fmla="*/ 7 h 98"/>
                      <a:gd name="T40" fmla="*/ 223 w 223"/>
                      <a:gd name="T41" fmla="*/ 0 h 98"/>
                      <a:gd name="T42" fmla="*/ 221 w 223"/>
                      <a:gd name="T43" fmla="*/ 9 h 98"/>
                      <a:gd name="T44" fmla="*/ 215 w 223"/>
                      <a:gd name="T45" fmla="*/ 18 h 98"/>
                      <a:gd name="T46" fmla="*/ 207 w 223"/>
                      <a:gd name="T47" fmla="*/ 27 h 98"/>
                      <a:gd name="T48" fmla="*/ 196 w 223"/>
                      <a:gd name="T49" fmla="*/ 38 h 98"/>
                      <a:gd name="T50" fmla="*/ 183 w 223"/>
                      <a:gd name="T51" fmla="*/ 48 h 98"/>
                      <a:gd name="T52" fmla="*/ 169 w 223"/>
                      <a:gd name="T53" fmla="*/ 58 h 98"/>
                      <a:gd name="T54" fmla="*/ 153 w 223"/>
                      <a:gd name="T55" fmla="*/ 68 h 98"/>
                      <a:gd name="T56" fmla="*/ 136 w 223"/>
                      <a:gd name="T57" fmla="*/ 76 h 98"/>
                      <a:gd name="T58" fmla="*/ 119 w 223"/>
                      <a:gd name="T59" fmla="*/ 84 h 98"/>
                      <a:gd name="T60" fmla="*/ 100 w 223"/>
                      <a:gd name="T61" fmla="*/ 90 h 98"/>
                      <a:gd name="T62" fmla="*/ 82 w 223"/>
                      <a:gd name="T63" fmla="*/ 94 h 98"/>
                      <a:gd name="T64" fmla="*/ 64 w 223"/>
                      <a:gd name="T65" fmla="*/ 98 h 98"/>
                      <a:gd name="T66" fmla="*/ 46 w 223"/>
                      <a:gd name="T67" fmla="*/ 98 h 98"/>
                      <a:gd name="T68" fmla="*/ 30 w 223"/>
                      <a:gd name="T69" fmla="*/ 97 h 98"/>
                      <a:gd name="T70" fmla="*/ 14 w 223"/>
                      <a:gd name="T71" fmla="*/ 92 h 98"/>
                      <a:gd name="T72" fmla="*/ 0 w 223"/>
                      <a:gd name="T73"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3" h="98">
                        <a:moveTo>
                          <a:pt x="0" y="85"/>
                        </a:moveTo>
                        <a:lnTo>
                          <a:pt x="0" y="84"/>
                        </a:lnTo>
                        <a:lnTo>
                          <a:pt x="3" y="83"/>
                        </a:lnTo>
                        <a:lnTo>
                          <a:pt x="6" y="82"/>
                        </a:lnTo>
                        <a:lnTo>
                          <a:pt x="6" y="80"/>
                        </a:lnTo>
                        <a:lnTo>
                          <a:pt x="24" y="85"/>
                        </a:lnTo>
                        <a:lnTo>
                          <a:pt x="43" y="87"/>
                        </a:lnTo>
                        <a:lnTo>
                          <a:pt x="60" y="88"/>
                        </a:lnTo>
                        <a:lnTo>
                          <a:pt x="76" y="86"/>
                        </a:lnTo>
                        <a:lnTo>
                          <a:pt x="92" y="83"/>
                        </a:lnTo>
                        <a:lnTo>
                          <a:pt x="108" y="78"/>
                        </a:lnTo>
                        <a:lnTo>
                          <a:pt x="123" y="72"/>
                        </a:lnTo>
                        <a:lnTo>
                          <a:pt x="137" y="65"/>
                        </a:lnTo>
                        <a:lnTo>
                          <a:pt x="151" y="57"/>
                        </a:lnTo>
                        <a:lnTo>
                          <a:pt x="163" y="49"/>
                        </a:lnTo>
                        <a:lnTo>
                          <a:pt x="175" y="41"/>
                        </a:lnTo>
                        <a:lnTo>
                          <a:pt x="187" y="32"/>
                        </a:lnTo>
                        <a:lnTo>
                          <a:pt x="197" y="23"/>
                        </a:lnTo>
                        <a:lnTo>
                          <a:pt x="206" y="15"/>
                        </a:lnTo>
                        <a:lnTo>
                          <a:pt x="215" y="7"/>
                        </a:lnTo>
                        <a:lnTo>
                          <a:pt x="223" y="0"/>
                        </a:lnTo>
                        <a:lnTo>
                          <a:pt x="221" y="9"/>
                        </a:lnTo>
                        <a:lnTo>
                          <a:pt x="215" y="18"/>
                        </a:lnTo>
                        <a:lnTo>
                          <a:pt x="207" y="27"/>
                        </a:lnTo>
                        <a:lnTo>
                          <a:pt x="196" y="38"/>
                        </a:lnTo>
                        <a:lnTo>
                          <a:pt x="183" y="48"/>
                        </a:lnTo>
                        <a:lnTo>
                          <a:pt x="169" y="58"/>
                        </a:lnTo>
                        <a:lnTo>
                          <a:pt x="153" y="68"/>
                        </a:lnTo>
                        <a:lnTo>
                          <a:pt x="136" y="76"/>
                        </a:lnTo>
                        <a:lnTo>
                          <a:pt x="119" y="84"/>
                        </a:lnTo>
                        <a:lnTo>
                          <a:pt x="100" y="90"/>
                        </a:lnTo>
                        <a:lnTo>
                          <a:pt x="82" y="94"/>
                        </a:lnTo>
                        <a:lnTo>
                          <a:pt x="64" y="98"/>
                        </a:lnTo>
                        <a:lnTo>
                          <a:pt x="46" y="98"/>
                        </a:lnTo>
                        <a:lnTo>
                          <a:pt x="30" y="97"/>
                        </a:lnTo>
                        <a:lnTo>
                          <a:pt x="14" y="92"/>
                        </a:lnTo>
                        <a:lnTo>
                          <a:pt x="0"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87" name="Freeform 15">
                    <a:extLst>
                      <a:ext uri="{FF2B5EF4-FFF2-40B4-BE49-F238E27FC236}">
                        <a16:creationId xmlns:a16="http://schemas.microsoft.com/office/drawing/2014/main" id="{C15419D1-D202-4ACD-AB26-D93C5DCDE21F}"/>
                      </a:ext>
                    </a:extLst>
                  </p:cNvPr>
                  <p:cNvSpPr>
                    <a:spLocks/>
                  </p:cNvSpPr>
                  <p:nvPr/>
                </p:nvSpPr>
                <p:spPr bwMode="auto">
                  <a:xfrm>
                    <a:off x="524" y="7"/>
                    <a:ext cx="6" cy="38"/>
                  </a:xfrm>
                  <a:custGeom>
                    <a:avLst/>
                    <a:gdLst>
                      <a:gd name="T0" fmla="*/ 9 w 13"/>
                      <a:gd name="T1" fmla="*/ 0 h 76"/>
                      <a:gd name="T2" fmla="*/ 13 w 13"/>
                      <a:gd name="T3" fmla="*/ 9 h 76"/>
                      <a:gd name="T4" fmla="*/ 13 w 13"/>
                      <a:gd name="T5" fmla="*/ 31 h 76"/>
                      <a:gd name="T6" fmla="*/ 9 w 13"/>
                      <a:gd name="T7" fmla="*/ 56 h 76"/>
                      <a:gd name="T8" fmla="*/ 0 w 13"/>
                      <a:gd name="T9" fmla="*/ 76 h 76"/>
                      <a:gd name="T10" fmla="*/ 2 w 13"/>
                      <a:gd name="T11" fmla="*/ 56 h 76"/>
                      <a:gd name="T12" fmla="*/ 5 w 13"/>
                      <a:gd name="T13" fmla="*/ 31 h 76"/>
                      <a:gd name="T14" fmla="*/ 7 w 13"/>
                      <a:gd name="T15" fmla="*/ 9 h 76"/>
                      <a:gd name="T16" fmla="*/ 9 w 13"/>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6">
                        <a:moveTo>
                          <a:pt x="9" y="0"/>
                        </a:moveTo>
                        <a:lnTo>
                          <a:pt x="13" y="9"/>
                        </a:lnTo>
                        <a:lnTo>
                          <a:pt x="13" y="31"/>
                        </a:lnTo>
                        <a:lnTo>
                          <a:pt x="9" y="56"/>
                        </a:lnTo>
                        <a:lnTo>
                          <a:pt x="0" y="76"/>
                        </a:lnTo>
                        <a:lnTo>
                          <a:pt x="2" y="56"/>
                        </a:lnTo>
                        <a:lnTo>
                          <a:pt x="5" y="31"/>
                        </a:lnTo>
                        <a:lnTo>
                          <a:pt x="7" y="9"/>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88" name="Freeform 16">
                    <a:extLst>
                      <a:ext uri="{FF2B5EF4-FFF2-40B4-BE49-F238E27FC236}">
                        <a16:creationId xmlns:a16="http://schemas.microsoft.com/office/drawing/2014/main" id="{D82B8B1B-D3F7-4600-84E2-FBB3FDBF5FE4}"/>
                      </a:ext>
                    </a:extLst>
                  </p:cNvPr>
                  <p:cNvSpPr>
                    <a:spLocks/>
                  </p:cNvSpPr>
                  <p:nvPr/>
                </p:nvSpPr>
                <p:spPr bwMode="auto">
                  <a:xfrm>
                    <a:off x="515" y="6"/>
                    <a:ext cx="8" cy="46"/>
                  </a:xfrm>
                  <a:custGeom>
                    <a:avLst/>
                    <a:gdLst>
                      <a:gd name="T0" fmla="*/ 12 w 16"/>
                      <a:gd name="T1" fmla="*/ 0 h 91"/>
                      <a:gd name="T2" fmla="*/ 16 w 16"/>
                      <a:gd name="T3" fmla="*/ 11 h 91"/>
                      <a:gd name="T4" fmla="*/ 15 w 16"/>
                      <a:gd name="T5" fmla="*/ 38 h 91"/>
                      <a:gd name="T6" fmla="*/ 10 w 16"/>
                      <a:gd name="T7" fmla="*/ 68 h 91"/>
                      <a:gd name="T8" fmla="*/ 0 w 16"/>
                      <a:gd name="T9" fmla="*/ 91 h 91"/>
                      <a:gd name="T10" fmla="*/ 2 w 16"/>
                      <a:gd name="T11" fmla="*/ 72 h 91"/>
                      <a:gd name="T12" fmla="*/ 4 w 16"/>
                      <a:gd name="T13" fmla="*/ 41 h 91"/>
                      <a:gd name="T14" fmla="*/ 8 w 16"/>
                      <a:gd name="T15" fmla="*/ 12 h 91"/>
                      <a:gd name="T16" fmla="*/ 12 w 16"/>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1">
                        <a:moveTo>
                          <a:pt x="12" y="0"/>
                        </a:moveTo>
                        <a:lnTo>
                          <a:pt x="16" y="11"/>
                        </a:lnTo>
                        <a:lnTo>
                          <a:pt x="15" y="38"/>
                        </a:lnTo>
                        <a:lnTo>
                          <a:pt x="10" y="68"/>
                        </a:lnTo>
                        <a:lnTo>
                          <a:pt x="0" y="91"/>
                        </a:lnTo>
                        <a:lnTo>
                          <a:pt x="2" y="72"/>
                        </a:lnTo>
                        <a:lnTo>
                          <a:pt x="4" y="41"/>
                        </a:lnTo>
                        <a:lnTo>
                          <a:pt x="8" y="12"/>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89" name="Freeform 17">
                    <a:extLst>
                      <a:ext uri="{FF2B5EF4-FFF2-40B4-BE49-F238E27FC236}">
                        <a16:creationId xmlns:a16="http://schemas.microsoft.com/office/drawing/2014/main" id="{4B0112D1-6C37-4DFE-8A66-CAC5F795B6E0}"/>
                      </a:ext>
                    </a:extLst>
                  </p:cNvPr>
                  <p:cNvSpPr>
                    <a:spLocks/>
                  </p:cNvSpPr>
                  <p:nvPr/>
                </p:nvSpPr>
                <p:spPr bwMode="auto">
                  <a:xfrm>
                    <a:off x="499" y="13"/>
                    <a:ext cx="6" cy="48"/>
                  </a:xfrm>
                  <a:custGeom>
                    <a:avLst/>
                    <a:gdLst>
                      <a:gd name="T0" fmla="*/ 7 w 13"/>
                      <a:gd name="T1" fmla="*/ 0 h 95"/>
                      <a:gd name="T2" fmla="*/ 12 w 13"/>
                      <a:gd name="T3" fmla="*/ 12 h 95"/>
                      <a:gd name="T4" fmla="*/ 13 w 13"/>
                      <a:gd name="T5" fmla="*/ 41 h 95"/>
                      <a:gd name="T6" fmla="*/ 10 w 13"/>
                      <a:gd name="T7" fmla="*/ 73 h 95"/>
                      <a:gd name="T8" fmla="*/ 0 w 13"/>
                      <a:gd name="T9" fmla="*/ 95 h 95"/>
                      <a:gd name="T10" fmla="*/ 0 w 13"/>
                      <a:gd name="T11" fmla="*/ 76 h 95"/>
                      <a:gd name="T12" fmla="*/ 1 w 13"/>
                      <a:gd name="T13" fmla="*/ 43 h 95"/>
                      <a:gd name="T14" fmla="*/ 4 w 13"/>
                      <a:gd name="T15" fmla="*/ 13 h 95"/>
                      <a:gd name="T16" fmla="*/ 7 w 13"/>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5">
                        <a:moveTo>
                          <a:pt x="7" y="0"/>
                        </a:moveTo>
                        <a:lnTo>
                          <a:pt x="12" y="12"/>
                        </a:lnTo>
                        <a:lnTo>
                          <a:pt x="13" y="41"/>
                        </a:lnTo>
                        <a:lnTo>
                          <a:pt x="10" y="73"/>
                        </a:lnTo>
                        <a:lnTo>
                          <a:pt x="0" y="95"/>
                        </a:lnTo>
                        <a:lnTo>
                          <a:pt x="0" y="76"/>
                        </a:lnTo>
                        <a:lnTo>
                          <a:pt x="1" y="43"/>
                        </a:lnTo>
                        <a:lnTo>
                          <a:pt x="4" y="13"/>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90" name="Freeform 18">
                    <a:extLst>
                      <a:ext uri="{FF2B5EF4-FFF2-40B4-BE49-F238E27FC236}">
                        <a16:creationId xmlns:a16="http://schemas.microsoft.com/office/drawing/2014/main" id="{189134B6-D891-47E2-965B-9E293DA0199C}"/>
                      </a:ext>
                    </a:extLst>
                  </p:cNvPr>
                  <p:cNvSpPr>
                    <a:spLocks/>
                  </p:cNvSpPr>
                  <p:nvPr/>
                </p:nvSpPr>
                <p:spPr bwMode="auto">
                  <a:xfrm>
                    <a:off x="488" y="22"/>
                    <a:ext cx="5" cy="43"/>
                  </a:xfrm>
                  <a:custGeom>
                    <a:avLst/>
                    <a:gdLst>
                      <a:gd name="T0" fmla="*/ 5 w 10"/>
                      <a:gd name="T1" fmla="*/ 0 h 85"/>
                      <a:gd name="T2" fmla="*/ 9 w 10"/>
                      <a:gd name="T3" fmla="*/ 11 h 85"/>
                      <a:gd name="T4" fmla="*/ 10 w 10"/>
                      <a:gd name="T5" fmla="*/ 38 h 85"/>
                      <a:gd name="T6" fmla="*/ 8 w 10"/>
                      <a:gd name="T7" fmla="*/ 67 h 85"/>
                      <a:gd name="T8" fmla="*/ 1 w 10"/>
                      <a:gd name="T9" fmla="*/ 85 h 85"/>
                      <a:gd name="T10" fmla="*/ 1 w 10"/>
                      <a:gd name="T11" fmla="*/ 66 h 85"/>
                      <a:gd name="T12" fmla="*/ 0 w 10"/>
                      <a:gd name="T13" fmla="*/ 37 h 85"/>
                      <a:gd name="T14" fmla="*/ 1 w 10"/>
                      <a:gd name="T15" fmla="*/ 11 h 85"/>
                      <a:gd name="T16" fmla="*/ 5 w 10"/>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5">
                        <a:moveTo>
                          <a:pt x="5" y="0"/>
                        </a:moveTo>
                        <a:lnTo>
                          <a:pt x="9" y="11"/>
                        </a:lnTo>
                        <a:lnTo>
                          <a:pt x="10" y="38"/>
                        </a:lnTo>
                        <a:lnTo>
                          <a:pt x="8" y="67"/>
                        </a:lnTo>
                        <a:lnTo>
                          <a:pt x="1" y="85"/>
                        </a:lnTo>
                        <a:lnTo>
                          <a:pt x="1" y="66"/>
                        </a:lnTo>
                        <a:lnTo>
                          <a:pt x="0" y="37"/>
                        </a:lnTo>
                        <a:lnTo>
                          <a:pt x="1" y="11"/>
                        </a:lnTo>
                        <a:lnTo>
                          <a:pt x="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91" name="Freeform 19">
                    <a:extLst>
                      <a:ext uri="{FF2B5EF4-FFF2-40B4-BE49-F238E27FC236}">
                        <a16:creationId xmlns:a16="http://schemas.microsoft.com/office/drawing/2014/main" id="{2D8EA313-A918-4877-B66E-98C3B15AE2FF}"/>
                      </a:ext>
                    </a:extLst>
                  </p:cNvPr>
                  <p:cNvSpPr>
                    <a:spLocks/>
                  </p:cNvSpPr>
                  <p:nvPr/>
                </p:nvSpPr>
                <p:spPr bwMode="auto">
                  <a:xfrm>
                    <a:off x="468" y="33"/>
                    <a:ext cx="6" cy="36"/>
                  </a:xfrm>
                  <a:custGeom>
                    <a:avLst/>
                    <a:gdLst>
                      <a:gd name="T0" fmla="*/ 3 w 13"/>
                      <a:gd name="T1" fmla="*/ 0 h 71"/>
                      <a:gd name="T2" fmla="*/ 8 w 13"/>
                      <a:gd name="T3" fmla="*/ 8 h 71"/>
                      <a:gd name="T4" fmla="*/ 13 w 13"/>
                      <a:gd name="T5" fmla="*/ 29 h 71"/>
                      <a:gd name="T6" fmla="*/ 12 w 13"/>
                      <a:gd name="T7" fmla="*/ 52 h 71"/>
                      <a:gd name="T8" fmla="*/ 5 w 13"/>
                      <a:gd name="T9" fmla="*/ 71 h 71"/>
                      <a:gd name="T10" fmla="*/ 4 w 13"/>
                      <a:gd name="T11" fmla="*/ 54 h 71"/>
                      <a:gd name="T12" fmla="*/ 1 w 13"/>
                      <a:gd name="T13" fmla="*/ 30 h 71"/>
                      <a:gd name="T14" fmla="*/ 0 w 13"/>
                      <a:gd name="T15" fmla="*/ 9 h 71"/>
                      <a:gd name="T16" fmla="*/ 3 w 13"/>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1">
                        <a:moveTo>
                          <a:pt x="3" y="0"/>
                        </a:moveTo>
                        <a:lnTo>
                          <a:pt x="8" y="8"/>
                        </a:lnTo>
                        <a:lnTo>
                          <a:pt x="13" y="29"/>
                        </a:lnTo>
                        <a:lnTo>
                          <a:pt x="12" y="52"/>
                        </a:lnTo>
                        <a:lnTo>
                          <a:pt x="5" y="71"/>
                        </a:lnTo>
                        <a:lnTo>
                          <a:pt x="4" y="54"/>
                        </a:lnTo>
                        <a:lnTo>
                          <a:pt x="1" y="30"/>
                        </a:lnTo>
                        <a:lnTo>
                          <a:pt x="0" y="9"/>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92" name="Freeform 20">
                    <a:extLst>
                      <a:ext uri="{FF2B5EF4-FFF2-40B4-BE49-F238E27FC236}">
                        <a16:creationId xmlns:a16="http://schemas.microsoft.com/office/drawing/2014/main" id="{7B20C2A6-C59C-4A0D-8AB6-C34837CA845E}"/>
                      </a:ext>
                    </a:extLst>
                  </p:cNvPr>
                  <p:cNvSpPr>
                    <a:spLocks/>
                  </p:cNvSpPr>
                  <p:nvPr/>
                </p:nvSpPr>
                <p:spPr bwMode="auto">
                  <a:xfrm>
                    <a:off x="439" y="49"/>
                    <a:ext cx="7" cy="17"/>
                  </a:xfrm>
                  <a:custGeom>
                    <a:avLst/>
                    <a:gdLst>
                      <a:gd name="T0" fmla="*/ 2 w 15"/>
                      <a:gd name="T1" fmla="*/ 0 h 35"/>
                      <a:gd name="T2" fmla="*/ 6 w 15"/>
                      <a:gd name="T3" fmla="*/ 3 h 35"/>
                      <a:gd name="T4" fmla="*/ 12 w 15"/>
                      <a:gd name="T5" fmla="*/ 14 h 35"/>
                      <a:gd name="T6" fmla="*/ 15 w 15"/>
                      <a:gd name="T7" fmla="*/ 27 h 35"/>
                      <a:gd name="T8" fmla="*/ 11 w 15"/>
                      <a:gd name="T9" fmla="*/ 35 h 35"/>
                      <a:gd name="T10" fmla="*/ 11 w 15"/>
                      <a:gd name="T11" fmla="*/ 23 h 35"/>
                      <a:gd name="T12" fmla="*/ 5 w 15"/>
                      <a:gd name="T13" fmla="*/ 12 h 35"/>
                      <a:gd name="T14" fmla="*/ 0 w 15"/>
                      <a:gd name="T15" fmla="*/ 3 h 35"/>
                      <a:gd name="T16" fmla="*/ 2 w 1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5">
                        <a:moveTo>
                          <a:pt x="2" y="0"/>
                        </a:moveTo>
                        <a:lnTo>
                          <a:pt x="6" y="3"/>
                        </a:lnTo>
                        <a:lnTo>
                          <a:pt x="12" y="14"/>
                        </a:lnTo>
                        <a:lnTo>
                          <a:pt x="15" y="27"/>
                        </a:lnTo>
                        <a:lnTo>
                          <a:pt x="11" y="35"/>
                        </a:lnTo>
                        <a:lnTo>
                          <a:pt x="11" y="23"/>
                        </a:lnTo>
                        <a:lnTo>
                          <a:pt x="5" y="12"/>
                        </a:lnTo>
                        <a:lnTo>
                          <a:pt x="0" y="3"/>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93" name="Freeform 21">
                    <a:extLst>
                      <a:ext uri="{FF2B5EF4-FFF2-40B4-BE49-F238E27FC236}">
                        <a16:creationId xmlns:a16="http://schemas.microsoft.com/office/drawing/2014/main" id="{A338CB3A-5435-4719-BB03-2D3D406E5FDF}"/>
                      </a:ext>
                    </a:extLst>
                  </p:cNvPr>
                  <p:cNvSpPr>
                    <a:spLocks/>
                  </p:cNvSpPr>
                  <p:nvPr/>
                </p:nvSpPr>
                <p:spPr bwMode="auto">
                  <a:xfrm>
                    <a:off x="535" y="3"/>
                    <a:ext cx="6" cy="33"/>
                  </a:xfrm>
                  <a:custGeom>
                    <a:avLst/>
                    <a:gdLst>
                      <a:gd name="T0" fmla="*/ 9 w 13"/>
                      <a:gd name="T1" fmla="*/ 0 h 66"/>
                      <a:gd name="T2" fmla="*/ 13 w 13"/>
                      <a:gd name="T3" fmla="*/ 7 h 66"/>
                      <a:gd name="T4" fmla="*/ 13 w 13"/>
                      <a:gd name="T5" fmla="*/ 25 h 66"/>
                      <a:gd name="T6" fmla="*/ 9 w 13"/>
                      <a:gd name="T7" fmla="*/ 46 h 66"/>
                      <a:gd name="T8" fmla="*/ 0 w 13"/>
                      <a:gd name="T9" fmla="*/ 66 h 66"/>
                      <a:gd name="T10" fmla="*/ 2 w 13"/>
                      <a:gd name="T11" fmla="*/ 47 h 66"/>
                      <a:gd name="T12" fmla="*/ 3 w 13"/>
                      <a:gd name="T13" fmla="*/ 25 h 66"/>
                      <a:gd name="T14" fmla="*/ 6 w 13"/>
                      <a:gd name="T15" fmla="*/ 8 h 66"/>
                      <a:gd name="T16" fmla="*/ 9 w 13"/>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6">
                        <a:moveTo>
                          <a:pt x="9" y="0"/>
                        </a:moveTo>
                        <a:lnTo>
                          <a:pt x="13" y="7"/>
                        </a:lnTo>
                        <a:lnTo>
                          <a:pt x="13" y="25"/>
                        </a:lnTo>
                        <a:lnTo>
                          <a:pt x="9" y="46"/>
                        </a:lnTo>
                        <a:lnTo>
                          <a:pt x="0" y="66"/>
                        </a:lnTo>
                        <a:lnTo>
                          <a:pt x="2" y="47"/>
                        </a:lnTo>
                        <a:lnTo>
                          <a:pt x="3" y="25"/>
                        </a:lnTo>
                        <a:lnTo>
                          <a:pt x="6" y="8"/>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94" name="Freeform 22">
                    <a:extLst>
                      <a:ext uri="{FF2B5EF4-FFF2-40B4-BE49-F238E27FC236}">
                        <a16:creationId xmlns:a16="http://schemas.microsoft.com/office/drawing/2014/main" id="{F4C0EF4F-2FDE-49A6-B0C7-375EBD534ED6}"/>
                      </a:ext>
                    </a:extLst>
                  </p:cNvPr>
                  <p:cNvSpPr>
                    <a:spLocks/>
                  </p:cNvSpPr>
                  <p:nvPr/>
                </p:nvSpPr>
                <p:spPr bwMode="auto">
                  <a:xfrm>
                    <a:off x="508" y="10"/>
                    <a:ext cx="6" cy="46"/>
                  </a:xfrm>
                  <a:custGeom>
                    <a:avLst/>
                    <a:gdLst>
                      <a:gd name="T0" fmla="*/ 7 w 12"/>
                      <a:gd name="T1" fmla="*/ 0 h 93"/>
                      <a:gd name="T2" fmla="*/ 11 w 12"/>
                      <a:gd name="T3" fmla="*/ 12 h 93"/>
                      <a:gd name="T4" fmla="*/ 12 w 12"/>
                      <a:gd name="T5" fmla="*/ 40 h 93"/>
                      <a:gd name="T6" fmla="*/ 9 w 12"/>
                      <a:gd name="T7" fmla="*/ 71 h 93"/>
                      <a:gd name="T8" fmla="*/ 0 w 12"/>
                      <a:gd name="T9" fmla="*/ 93 h 93"/>
                      <a:gd name="T10" fmla="*/ 0 w 12"/>
                      <a:gd name="T11" fmla="*/ 75 h 93"/>
                      <a:gd name="T12" fmla="*/ 1 w 12"/>
                      <a:gd name="T13" fmla="*/ 42 h 93"/>
                      <a:gd name="T14" fmla="*/ 3 w 12"/>
                      <a:gd name="T15" fmla="*/ 12 h 93"/>
                      <a:gd name="T16" fmla="*/ 7 w 12"/>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3">
                        <a:moveTo>
                          <a:pt x="7" y="0"/>
                        </a:moveTo>
                        <a:lnTo>
                          <a:pt x="11" y="12"/>
                        </a:lnTo>
                        <a:lnTo>
                          <a:pt x="12" y="40"/>
                        </a:lnTo>
                        <a:lnTo>
                          <a:pt x="9" y="71"/>
                        </a:lnTo>
                        <a:lnTo>
                          <a:pt x="0" y="93"/>
                        </a:lnTo>
                        <a:lnTo>
                          <a:pt x="0" y="75"/>
                        </a:lnTo>
                        <a:lnTo>
                          <a:pt x="1" y="42"/>
                        </a:lnTo>
                        <a:lnTo>
                          <a:pt x="3" y="12"/>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95" name="Freeform 23">
                    <a:extLst>
                      <a:ext uri="{FF2B5EF4-FFF2-40B4-BE49-F238E27FC236}">
                        <a16:creationId xmlns:a16="http://schemas.microsoft.com/office/drawing/2014/main" id="{8018A369-2C03-49E1-AB74-964B9C916226}"/>
                      </a:ext>
                    </a:extLst>
                  </p:cNvPr>
                  <p:cNvSpPr>
                    <a:spLocks/>
                  </p:cNvSpPr>
                  <p:nvPr/>
                </p:nvSpPr>
                <p:spPr bwMode="auto">
                  <a:xfrm>
                    <a:off x="476" y="26"/>
                    <a:ext cx="7" cy="41"/>
                  </a:xfrm>
                  <a:custGeom>
                    <a:avLst/>
                    <a:gdLst>
                      <a:gd name="T0" fmla="*/ 3 w 13"/>
                      <a:gd name="T1" fmla="*/ 0 h 82"/>
                      <a:gd name="T2" fmla="*/ 8 w 13"/>
                      <a:gd name="T3" fmla="*/ 10 h 82"/>
                      <a:gd name="T4" fmla="*/ 13 w 13"/>
                      <a:gd name="T5" fmla="*/ 33 h 82"/>
                      <a:gd name="T6" fmla="*/ 13 w 13"/>
                      <a:gd name="T7" fmla="*/ 61 h 82"/>
                      <a:gd name="T8" fmla="*/ 6 w 13"/>
                      <a:gd name="T9" fmla="*/ 82 h 82"/>
                      <a:gd name="T10" fmla="*/ 5 w 13"/>
                      <a:gd name="T11" fmla="*/ 62 h 82"/>
                      <a:gd name="T12" fmla="*/ 3 w 13"/>
                      <a:gd name="T13" fmla="*/ 36 h 82"/>
                      <a:gd name="T14" fmla="*/ 0 w 13"/>
                      <a:gd name="T15" fmla="*/ 10 h 82"/>
                      <a:gd name="T16" fmla="*/ 3 w 13"/>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2">
                        <a:moveTo>
                          <a:pt x="3" y="0"/>
                        </a:moveTo>
                        <a:lnTo>
                          <a:pt x="8" y="10"/>
                        </a:lnTo>
                        <a:lnTo>
                          <a:pt x="13" y="33"/>
                        </a:lnTo>
                        <a:lnTo>
                          <a:pt x="13" y="61"/>
                        </a:lnTo>
                        <a:lnTo>
                          <a:pt x="6" y="82"/>
                        </a:lnTo>
                        <a:lnTo>
                          <a:pt x="5" y="62"/>
                        </a:lnTo>
                        <a:lnTo>
                          <a:pt x="3" y="36"/>
                        </a:lnTo>
                        <a:lnTo>
                          <a:pt x="0" y="10"/>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96" name="Freeform 24">
                    <a:extLst>
                      <a:ext uri="{FF2B5EF4-FFF2-40B4-BE49-F238E27FC236}">
                        <a16:creationId xmlns:a16="http://schemas.microsoft.com/office/drawing/2014/main" id="{DC038FF5-B331-423F-B1A7-7CDA26552AB2}"/>
                      </a:ext>
                    </a:extLst>
                  </p:cNvPr>
                  <p:cNvSpPr>
                    <a:spLocks/>
                  </p:cNvSpPr>
                  <p:nvPr/>
                </p:nvSpPr>
                <p:spPr bwMode="auto">
                  <a:xfrm>
                    <a:off x="461" y="35"/>
                    <a:ext cx="4" cy="34"/>
                  </a:xfrm>
                  <a:custGeom>
                    <a:avLst/>
                    <a:gdLst>
                      <a:gd name="T0" fmla="*/ 3 w 7"/>
                      <a:gd name="T1" fmla="*/ 0 h 68"/>
                      <a:gd name="T2" fmla="*/ 6 w 7"/>
                      <a:gd name="T3" fmla="*/ 11 h 68"/>
                      <a:gd name="T4" fmla="*/ 7 w 7"/>
                      <a:gd name="T5" fmla="*/ 32 h 68"/>
                      <a:gd name="T6" fmla="*/ 6 w 7"/>
                      <a:gd name="T7" fmla="*/ 56 h 68"/>
                      <a:gd name="T8" fmla="*/ 2 w 7"/>
                      <a:gd name="T9" fmla="*/ 68 h 68"/>
                      <a:gd name="T10" fmla="*/ 2 w 7"/>
                      <a:gd name="T11" fmla="*/ 53 h 68"/>
                      <a:gd name="T12" fmla="*/ 0 w 7"/>
                      <a:gd name="T13" fmla="*/ 32 h 68"/>
                      <a:gd name="T14" fmla="*/ 0 w 7"/>
                      <a:gd name="T15" fmla="*/ 12 h 68"/>
                      <a:gd name="T16" fmla="*/ 3 w 7"/>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8">
                        <a:moveTo>
                          <a:pt x="3" y="0"/>
                        </a:moveTo>
                        <a:lnTo>
                          <a:pt x="6" y="11"/>
                        </a:lnTo>
                        <a:lnTo>
                          <a:pt x="7" y="32"/>
                        </a:lnTo>
                        <a:lnTo>
                          <a:pt x="6" y="56"/>
                        </a:lnTo>
                        <a:lnTo>
                          <a:pt x="2" y="68"/>
                        </a:lnTo>
                        <a:lnTo>
                          <a:pt x="2" y="53"/>
                        </a:lnTo>
                        <a:lnTo>
                          <a:pt x="0" y="32"/>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97" name="Freeform 25">
                    <a:extLst>
                      <a:ext uri="{FF2B5EF4-FFF2-40B4-BE49-F238E27FC236}">
                        <a16:creationId xmlns:a16="http://schemas.microsoft.com/office/drawing/2014/main" id="{92C8662E-CA58-4D0C-BEA0-7542AC4AA4C6}"/>
                      </a:ext>
                    </a:extLst>
                  </p:cNvPr>
                  <p:cNvSpPr>
                    <a:spLocks/>
                  </p:cNvSpPr>
                  <p:nvPr/>
                </p:nvSpPr>
                <p:spPr bwMode="auto">
                  <a:xfrm>
                    <a:off x="449" y="47"/>
                    <a:ext cx="7" cy="21"/>
                  </a:xfrm>
                  <a:custGeom>
                    <a:avLst/>
                    <a:gdLst>
                      <a:gd name="T0" fmla="*/ 3 w 14"/>
                      <a:gd name="T1" fmla="*/ 0 h 41"/>
                      <a:gd name="T2" fmla="*/ 7 w 14"/>
                      <a:gd name="T3" fmla="*/ 4 h 41"/>
                      <a:gd name="T4" fmla="*/ 12 w 14"/>
                      <a:gd name="T5" fmla="*/ 17 h 41"/>
                      <a:gd name="T6" fmla="*/ 14 w 14"/>
                      <a:gd name="T7" fmla="*/ 32 h 41"/>
                      <a:gd name="T8" fmla="*/ 9 w 14"/>
                      <a:gd name="T9" fmla="*/ 41 h 41"/>
                      <a:gd name="T10" fmla="*/ 9 w 14"/>
                      <a:gd name="T11" fmla="*/ 30 h 41"/>
                      <a:gd name="T12" fmla="*/ 5 w 14"/>
                      <a:gd name="T13" fmla="*/ 16 h 41"/>
                      <a:gd name="T14" fmla="*/ 0 w 14"/>
                      <a:gd name="T15" fmla="*/ 4 h 41"/>
                      <a:gd name="T16" fmla="*/ 3 w 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3" y="0"/>
                        </a:moveTo>
                        <a:lnTo>
                          <a:pt x="7" y="4"/>
                        </a:lnTo>
                        <a:lnTo>
                          <a:pt x="12" y="17"/>
                        </a:lnTo>
                        <a:lnTo>
                          <a:pt x="14" y="32"/>
                        </a:lnTo>
                        <a:lnTo>
                          <a:pt x="9" y="41"/>
                        </a:lnTo>
                        <a:lnTo>
                          <a:pt x="9" y="30"/>
                        </a:lnTo>
                        <a:lnTo>
                          <a:pt x="5" y="16"/>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98" name="Freeform 26">
                    <a:extLst>
                      <a:ext uri="{FF2B5EF4-FFF2-40B4-BE49-F238E27FC236}">
                        <a16:creationId xmlns:a16="http://schemas.microsoft.com/office/drawing/2014/main" id="{0FF88A8A-F0E6-4CD7-B6D8-42A3AD9B853C}"/>
                      </a:ext>
                    </a:extLst>
                  </p:cNvPr>
                  <p:cNvSpPr>
                    <a:spLocks/>
                  </p:cNvSpPr>
                  <p:nvPr/>
                </p:nvSpPr>
                <p:spPr bwMode="auto">
                  <a:xfrm>
                    <a:off x="544" y="7"/>
                    <a:ext cx="6" cy="22"/>
                  </a:xfrm>
                  <a:custGeom>
                    <a:avLst/>
                    <a:gdLst>
                      <a:gd name="T0" fmla="*/ 0 w 14"/>
                      <a:gd name="T1" fmla="*/ 43 h 43"/>
                      <a:gd name="T2" fmla="*/ 0 w 14"/>
                      <a:gd name="T3" fmla="*/ 33 h 43"/>
                      <a:gd name="T4" fmla="*/ 1 w 14"/>
                      <a:gd name="T5" fmla="*/ 17 h 43"/>
                      <a:gd name="T6" fmla="*/ 5 w 14"/>
                      <a:gd name="T7" fmla="*/ 5 h 43"/>
                      <a:gd name="T8" fmla="*/ 11 w 14"/>
                      <a:gd name="T9" fmla="*/ 0 h 43"/>
                      <a:gd name="T10" fmla="*/ 14 w 14"/>
                      <a:gd name="T11" fmla="*/ 7 h 43"/>
                      <a:gd name="T12" fmla="*/ 11 w 14"/>
                      <a:gd name="T13" fmla="*/ 20 h 43"/>
                      <a:gd name="T14" fmla="*/ 5 w 14"/>
                      <a:gd name="T15" fmla="*/ 33 h 43"/>
                      <a:gd name="T16" fmla="*/ 0 w 14"/>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3">
                        <a:moveTo>
                          <a:pt x="0" y="43"/>
                        </a:moveTo>
                        <a:lnTo>
                          <a:pt x="0" y="33"/>
                        </a:lnTo>
                        <a:lnTo>
                          <a:pt x="1" y="17"/>
                        </a:lnTo>
                        <a:lnTo>
                          <a:pt x="5" y="5"/>
                        </a:lnTo>
                        <a:lnTo>
                          <a:pt x="11" y="0"/>
                        </a:lnTo>
                        <a:lnTo>
                          <a:pt x="14" y="7"/>
                        </a:lnTo>
                        <a:lnTo>
                          <a:pt x="11" y="20"/>
                        </a:lnTo>
                        <a:lnTo>
                          <a:pt x="5" y="33"/>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099" name="Freeform 27">
                    <a:extLst>
                      <a:ext uri="{FF2B5EF4-FFF2-40B4-BE49-F238E27FC236}">
                        <a16:creationId xmlns:a16="http://schemas.microsoft.com/office/drawing/2014/main" id="{02125219-3216-43AA-AA0A-4BCEFE70C287}"/>
                      </a:ext>
                    </a:extLst>
                  </p:cNvPr>
                  <p:cNvSpPr>
                    <a:spLocks/>
                  </p:cNvSpPr>
                  <p:nvPr/>
                </p:nvSpPr>
                <p:spPr bwMode="auto">
                  <a:xfrm>
                    <a:off x="542" y="25"/>
                    <a:ext cx="20" cy="5"/>
                  </a:xfrm>
                  <a:custGeom>
                    <a:avLst/>
                    <a:gdLst>
                      <a:gd name="T0" fmla="*/ 0 w 39"/>
                      <a:gd name="T1" fmla="*/ 8 h 9"/>
                      <a:gd name="T2" fmla="*/ 2 w 39"/>
                      <a:gd name="T3" fmla="*/ 8 h 9"/>
                      <a:gd name="T4" fmla="*/ 7 w 39"/>
                      <a:gd name="T5" fmla="*/ 8 h 9"/>
                      <a:gd name="T6" fmla="*/ 14 w 39"/>
                      <a:gd name="T7" fmla="*/ 8 h 9"/>
                      <a:gd name="T8" fmla="*/ 21 w 39"/>
                      <a:gd name="T9" fmla="*/ 9 h 9"/>
                      <a:gd name="T10" fmla="*/ 27 w 39"/>
                      <a:gd name="T11" fmla="*/ 9 h 9"/>
                      <a:gd name="T12" fmla="*/ 33 w 39"/>
                      <a:gd name="T13" fmla="*/ 8 h 9"/>
                      <a:gd name="T14" fmla="*/ 37 w 39"/>
                      <a:gd name="T15" fmla="*/ 5 h 9"/>
                      <a:gd name="T16" fmla="*/ 39 w 39"/>
                      <a:gd name="T17" fmla="*/ 3 h 9"/>
                      <a:gd name="T18" fmla="*/ 38 w 39"/>
                      <a:gd name="T19" fmla="*/ 1 h 9"/>
                      <a:gd name="T20" fmla="*/ 34 w 39"/>
                      <a:gd name="T21" fmla="*/ 0 h 9"/>
                      <a:gd name="T22" fmla="*/ 30 w 39"/>
                      <a:gd name="T23" fmla="*/ 0 h 9"/>
                      <a:gd name="T24" fmla="*/ 23 w 39"/>
                      <a:gd name="T25" fmla="*/ 1 h 9"/>
                      <a:gd name="T26" fmla="*/ 16 w 39"/>
                      <a:gd name="T27" fmla="*/ 3 h 9"/>
                      <a:gd name="T28" fmla="*/ 9 w 39"/>
                      <a:gd name="T29" fmla="*/ 4 h 9"/>
                      <a:gd name="T30" fmla="*/ 4 w 39"/>
                      <a:gd name="T31" fmla="*/ 7 h 9"/>
                      <a:gd name="T32" fmla="*/ 0 w 39"/>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9">
                        <a:moveTo>
                          <a:pt x="0" y="8"/>
                        </a:moveTo>
                        <a:lnTo>
                          <a:pt x="2" y="8"/>
                        </a:lnTo>
                        <a:lnTo>
                          <a:pt x="7" y="8"/>
                        </a:lnTo>
                        <a:lnTo>
                          <a:pt x="14" y="8"/>
                        </a:lnTo>
                        <a:lnTo>
                          <a:pt x="21" y="9"/>
                        </a:lnTo>
                        <a:lnTo>
                          <a:pt x="27" y="9"/>
                        </a:lnTo>
                        <a:lnTo>
                          <a:pt x="33" y="8"/>
                        </a:lnTo>
                        <a:lnTo>
                          <a:pt x="37" y="5"/>
                        </a:lnTo>
                        <a:lnTo>
                          <a:pt x="39" y="3"/>
                        </a:lnTo>
                        <a:lnTo>
                          <a:pt x="38" y="1"/>
                        </a:lnTo>
                        <a:lnTo>
                          <a:pt x="34" y="0"/>
                        </a:lnTo>
                        <a:lnTo>
                          <a:pt x="30" y="0"/>
                        </a:lnTo>
                        <a:lnTo>
                          <a:pt x="23" y="1"/>
                        </a:lnTo>
                        <a:lnTo>
                          <a:pt x="16" y="3"/>
                        </a:lnTo>
                        <a:lnTo>
                          <a:pt x="9" y="4"/>
                        </a:lnTo>
                        <a:lnTo>
                          <a:pt x="4" y="7"/>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00" name="Freeform 28">
                    <a:extLst>
                      <a:ext uri="{FF2B5EF4-FFF2-40B4-BE49-F238E27FC236}">
                        <a16:creationId xmlns:a16="http://schemas.microsoft.com/office/drawing/2014/main" id="{8011EA51-8C3F-424C-9476-CCA7DA6B95FC}"/>
                      </a:ext>
                    </a:extLst>
                  </p:cNvPr>
                  <p:cNvSpPr>
                    <a:spLocks/>
                  </p:cNvSpPr>
                  <p:nvPr/>
                </p:nvSpPr>
                <p:spPr bwMode="auto">
                  <a:xfrm>
                    <a:off x="548" y="10"/>
                    <a:ext cx="16" cy="12"/>
                  </a:xfrm>
                  <a:custGeom>
                    <a:avLst/>
                    <a:gdLst>
                      <a:gd name="T0" fmla="*/ 0 w 32"/>
                      <a:gd name="T1" fmla="*/ 24 h 24"/>
                      <a:gd name="T2" fmla="*/ 3 w 32"/>
                      <a:gd name="T3" fmla="*/ 23 h 24"/>
                      <a:gd name="T4" fmla="*/ 7 w 32"/>
                      <a:gd name="T5" fmla="*/ 20 h 24"/>
                      <a:gd name="T6" fmla="*/ 13 w 32"/>
                      <a:gd name="T7" fmla="*/ 17 h 24"/>
                      <a:gd name="T8" fmla="*/ 19 w 32"/>
                      <a:gd name="T9" fmla="*/ 13 h 24"/>
                      <a:gd name="T10" fmla="*/ 24 w 32"/>
                      <a:gd name="T11" fmla="*/ 10 h 24"/>
                      <a:gd name="T12" fmla="*/ 30 w 32"/>
                      <a:gd name="T13" fmla="*/ 7 h 24"/>
                      <a:gd name="T14" fmla="*/ 32 w 32"/>
                      <a:gd name="T15" fmla="*/ 3 h 24"/>
                      <a:gd name="T16" fmla="*/ 32 w 32"/>
                      <a:gd name="T17" fmla="*/ 0 h 24"/>
                      <a:gd name="T18" fmla="*/ 27 w 32"/>
                      <a:gd name="T19" fmla="*/ 0 h 24"/>
                      <a:gd name="T20" fmla="*/ 17 w 32"/>
                      <a:gd name="T21" fmla="*/ 7 h 24"/>
                      <a:gd name="T22" fmla="*/ 7 w 32"/>
                      <a:gd name="T23" fmla="*/ 17 h 24"/>
                      <a:gd name="T24" fmla="*/ 0 w 32"/>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4">
                        <a:moveTo>
                          <a:pt x="0" y="24"/>
                        </a:moveTo>
                        <a:lnTo>
                          <a:pt x="3" y="23"/>
                        </a:lnTo>
                        <a:lnTo>
                          <a:pt x="7" y="20"/>
                        </a:lnTo>
                        <a:lnTo>
                          <a:pt x="13" y="17"/>
                        </a:lnTo>
                        <a:lnTo>
                          <a:pt x="19" y="13"/>
                        </a:lnTo>
                        <a:lnTo>
                          <a:pt x="24" y="10"/>
                        </a:lnTo>
                        <a:lnTo>
                          <a:pt x="30" y="7"/>
                        </a:lnTo>
                        <a:lnTo>
                          <a:pt x="32" y="3"/>
                        </a:lnTo>
                        <a:lnTo>
                          <a:pt x="32" y="0"/>
                        </a:lnTo>
                        <a:lnTo>
                          <a:pt x="27" y="0"/>
                        </a:lnTo>
                        <a:lnTo>
                          <a:pt x="17" y="7"/>
                        </a:lnTo>
                        <a:lnTo>
                          <a:pt x="7" y="17"/>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01" name="Freeform 29">
                    <a:extLst>
                      <a:ext uri="{FF2B5EF4-FFF2-40B4-BE49-F238E27FC236}">
                        <a16:creationId xmlns:a16="http://schemas.microsoft.com/office/drawing/2014/main" id="{CB092536-8C7B-45B5-8D26-AFDFEF488AD5}"/>
                      </a:ext>
                    </a:extLst>
                  </p:cNvPr>
                  <p:cNvSpPr>
                    <a:spLocks/>
                  </p:cNvSpPr>
                  <p:nvPr/>
                </p:nvSpPr>
                <p:spPr bwMode="auto">
                  <a:xfrm>
                    <a:off x="453" y="66"/>
                    <a:ext cx="6" cy="26"/>
                  </a:xfrm>
                  <a:custGeom>
                    <a:avLst/>
                    <a:gdLst>
                      <a:gd name="T0" fmla="*/ 1 w 12"/>
                      <a:gd name="T1" fmla="*/ 0 h 52"/>
                      <a:gd name="T2" fmla="*/ 8 w 12"/>
                      <a:gd name="T3" fmla="*/ 13 h 52"/>
                      <a:gd name="T4" fmla="*/ 12 w 12"/>
                      <a:gd name="T5" fmla="*/ 29 h 52"/>
                      <a:gd name="T6" fmla="*/ 11 w 12"/>
                      <a:gd name="T7" fmla="*/ 44 h 52"/>
                      <a:gd name="T8" fmla="*/ 6 w 12"/>
                      <a:gd name="T9" fmla="*/ 52 h 52"/>
                      <a:gd name="T10" fmla="*/ 1 w 12"/>
                      <a:gd name="T11" fmla="*/ 48 h 52"/>
                      <a:gd name="T12" fmla="*/ 0 w 12"/>
                      <a:gd name="T13" fmla="*/ 33 h 52"/>
                      <a:gd name="T14" fmla="*/ 1 w 12"/>
                      <a:gd name="T15" fmla="*/ 15 h 52"/>
                      <a:gd name="T16" fmla="*/ 1 w 1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2">
                        <a:moveTo>
                          <a:pt x="1" y="0"/>
                        </a:moveTo>
                        <a:lnTo>
                          <a:pt x="8" y="13"/>
                        </a:lnTo>
                        <a:lnTo>
                          <a:pt x="12" y="29"/>
                        </a:lnTo>
                        <a:lnTo>
                          <a:pt x="11" y="44"/>
                        </a:lnTo>
                        <a:lnTo>
                          <a:pt x="6" y="52"/>
                        </a:lnTo>
                        <a:lnTo>
                          <a:pt x="1" y="48"/>
                        </a:lnTo>
                        <a:lnTo>
                          <a:pt x="0" y="33"/>
                        </a:lnTo>
                        <a:lnTo>
                          <a:pt x="1" y="15"/>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02" name="Freeform 30">
                    <a:extLst>
                      <a:ext uri="{FF2B5EF4-FFF2-40B4-BE49-F238E27FC236}">
                        <a16:creationId xmlns:a16="http://schemas.microsoft.com/office/drawing/2014/main" id="{75844093-66F1-4144-BE47-8A08CEC702D8}"/>
                      </a:ext>
                    </a:extLst>
                  </p:cNvPr>
                  <p:cNvSpPr>
                    <a:spLocks/>
                  </p:cNvSpPr>
                  <p:nvPr/>
                </p:nvSpPr>
                <p:spPr bwMode="auto">
                  <a:xfrm>
                    <a:off x="434" y="62"/>
                    <a:ext cx="9" cy="25"/>
                  </a:xfrm>
                  <a:custGeom>
                    <a:avLst/>
                    <a:gdLst>
                      <a:gd name="T0" fmla="*/ 18 w 18"/>
                      <a:gd name="T1" fmla="*/ 0 h 49"/>
                      <a:gd name="T2" fmla="*/ 16 w 18"/>
                      <a:gd name="T3" fmla="*/ 11 h 49"/>
                      <a:gd name="T4" fmla="*/ 14 w 18"/>
                      <a:gd name="T5" fmla="*/ 27 h 49"/>
                      <a:gd name="T6" fmla="*/ 10 w 18"/>
                      <a:gd name="T7" fmla="*/ 42 h 49"/>
                      <a:gd name="T8" fmla="*/ 3 w 18"/>
                      <a:gd name="T9" fmla="*/ 49 h 49"/>
                      <a:gd name="T10" fmla="*/ 0 w 18"/>
                      <a:gd name="T11" fmla="*/ 42 h 49"/>
                      <a:gd name="T12" fmla="*/ 5 w 18"/>
                      <a:gd name="T13" fmla="*/ 27 h 49"/>
                      <a:gd name="T14" fmla="*/ 13 w 18"/>
                      <a:gd name="T15" fmla="*/ 10 h 49"/>
                      <a:gd name="T16" fmla="*/ 18 w 18"/>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9">
                        <a:moveTo>
                          <a:pt x="18" y="0"/>
                        </a:moveTo>
                        <a:lnTo>
                          <a:pt x="16" y="11"/>
                        </a:lnTo>
                        <a:lnTo>
                          <a:pt x="14" y="27"/>
                        </a:lnTo>
                        <a:lnTo>
                          <a:pt x="10" y="42"/>
                        </a:lnTo>
                        <a:lnTo>
                          <a:pt x="3" y="49"/>
                        </a:lnTo>
                        <a:lnTo>
                          <a:pt x="0" y="42"/>
                        </a:lnTo>
                        <a:lnTo>
                          <a:pt x="5" y="27"/>
                        </a:lnTo>
                        <a:lnTo>
                          <a:pt x="13" y="10"/>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03" name="Freeform 31">
                    <a:extLst>
                      <a:ext uri="{FF2B5EF4-FFF2-40B4-BE49-F238E27FC236}">
                        <a16:creationId xmlns:a16="http://schemas.microsoft.com/office/drawing/2014/main" id="{2D5BA4ED-1609-4DE7-911C-6B32D1C10116}"/>
                      </a:ext>
                    </a:extLst>
                  </p:cNvPr>
                  <p:cNvSpPr>
                    <a:spLocks/>
                  </p:cNvSpPr>
                  <p:nvPr/>
                </p:nvSpPr>
                <p:spPr bwMode="auto">
                  <a:xfrm>
                    <a:off x="462" y="67"/>
                    <a:ext cx="6" cy="24"/>
                  </a:xfrm>
                  <a:custGeom>
                    <a:avLst/>
                    <a:gdLst>
                      <a:gd name="T0" fmla="*/ 0 w 12"/>
                      <a:gd name="T1" fmla="*/ 0 h 47"/>
                      <a:gd name="T2" fmla="*/ 7 w 12"/>
                      <a:gd name="T3" fmla="*/ 7 h 47"/>
                      <a:gd name="T4" fmla="*/ 11 w 12"/>
                      <a:gd name="T5" fmla="*/ 21 h 47"/>
                      <a:gd name="T6" fmla="*/ 12 w 12"/>
                      <a:gd name="T7" fmla="*/ 37 h 47"/>
                      <a:gd name="T8" fmla="*/ 9 w 12"/>
                      <a:gd name="T9" fmla="*/ 47 h 47"/>
                      <a:gd name="T10" fmla="*/ 4 w 12"/>
                      <a:gd name="T11" fmla="*/ 45 h 47"/>
                      <a:gd name="T12" fmla="*/ 3 w 12"/>
                      <a:gd name="T13" fmla="*/ 31 h 47"/>
                      <a:gd name="T14" fmla="*/ 2 w 12"/>
                      <a:gd name="T15" fmla="*/ 14 h 47"/>
                      <a:gd name="T16" fmla="*/ 0 w 12"/>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7">
                        <a:moveTo>
                          <a:pt x="0" y="0"/>
                        </a:moveTo>
                        <a:lnTo>
                          <a:pt x="7" y="7"/>
                        </a:lnTo>
                        <a:lnTo>
                          <a:pt x="11" y="21"/>
                        </a:lnTo>
                        <a:lnTo>
                          <a:pt x="12" y="37"/>
                        </a:lnTo>
                        <a:lnTo>
                          <a:pt x="9" y="47"/>
                        </a:lnTo>
                        <a:lnTo>
                          <a:pt x="4" y="45"/>
                        </a:lnTo>
                        <a:lnTo>
                          <a:pt x="3" y="31"/>
                        </a:lnTo>
                        <a:lnTo>
                          <a:pt x="2" y="1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04" name="Freeform 32">
                    <a:extLst>
                      <a:ext uri="{FF2B5EF4-FFF2-40B4-BE49-F238E27FC236}">
                        <a16:creationId xmlns:a16="http://schemas.microsoft.com/office/drawing/2014/main" id="{C67D0587-70A6-4385-B0BC-887DE3CD6D4C}"/>
                      </a:ext>
                    </a:extLst>
                  </p:cNvPr>
                  <p:cNvSpPr>
                    <a:spLocks/>
                  </p:cNvSpPr>
                  <p:nvPr/>
                </p:nvSpPr>
                <p:spPr bwMode="auto">
                  <a:xfrm>
                    <a:off x="470" y="67"/>
                    <a:ext cx="10" cy="25"/>
                  </a:xfrm>
                  <a:custGeom>
                    <a:avLst/>
                    <a:gdLst>
                      <a:gd name="T0" fmla="*/ 0 w 18"/>
                      <a:gd name="T1" fmla="*/ 0 h 49"/>
                      <a:gd name="T2" fmla="*/ 9 w 18"/>
                      <a:gd name="T3" fmla="*/ 8 h 49"/>
                      <a:gd name="T4" fmla="*/ 15 w 18"/>
                      <a:gd name="T5" fmla="*/ 24 h 49"/>
                      <a:gd name="T6" fmla="*/ 18 w 18"/>
                      <a:gd name="T7" fmla="*/ 40 h 49"/>
                      <a:gd name="T8" fmla="*/ 16 w 18"/>
                      <a:gd name="T9" fmla="*/ 49 h 49"/>
                      <a:gd name="T10" fmla="*/ 11 w 18"/>
                      <a:gd name="T11" fmla="*/ 46 h 49"/>
                      <a:gd name="T12" fmla="*/ 8 w 18"/>
                      <a:gd name="T13" fmla="*/ 33 h 49"/>
                      <a:gd name="T14" fmla="*/ 5 w 18"/>
                      <a:gd name="T15" fmla="*/ 16 h 49"/>
                      <a:gd name="T16" fmla="*/ 0 w 18"/>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9">
                        <a:moveTo>
                          <a:pt x="0" y="0"/>
                        </a:moveTo>
                        <a:lnTo>
                          <a:pt x="9" y="8"/>
                        </a:lnTo>
                        <a:lnTo>
                          <a:pt x="15" y="24"/>
                        </a:lnTo>
                        <a:lnTo>
                          <a:pt x="18" y="40"/>
                        </a:lnTo>
                        <a:lnTo>
                          <a:pt x="16" y="49"/>
                        </a:lnTo>
                        <a:lnTo>
                          <a:pt x="11" y="46"/>
                        </a:lnTo>
                        <a:lnTo>
                          <a:pt x="8" y="33"/>
                        </a:lnTo>
                        <a:lnTo>
                          <a:pt x="5"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05" name="Freeform 33">
                    <a:extLst>
                      <a:ext uri="{FF2B5EF4-FFF2-40B4-BE49-F238E27FC236}">
                        <a16:creationId xmlns:a16="http://schemas.microsoft.com/office/drawing/2014/main" id="{3A83E1C1-374C-425F-B936-37391193D26B}"/>
                      </a:ext>
                    </a:extLst>
                  </p:cNvPr>
                  <p:cNvSpPr>
                    <a:spLocks/>
                  </p:cNvSpPr>
                  <p:nvPr/>
                </p:nvSpPr>
                <p:spPr bwMode="auto">
                  <a:xfrm>
                    <a:off x="478" y="66"/>
                    <a:ext cx="11" cy="23"/>
                  </a:xfrm>
                  <a:custGeom>
                    <a:avLst/>
                    <a:gdLst>
                      <a:gd name="T0" fmla="*/ 0 w 23"/>
                      <a:gd name="T1" fmla="*/ 0 h 46"/>
                      <a:gd name="T2" fmla="*/ 10 w 23"/>
                      <a:gd name="T3" fmla="*/ 9 h 46"/>
                      <a:gd name="T4" fmla="*/ 18 w 23"/>
                      <a:gd name="T5" fmla="*/ 24 h 46"/>
                      <a:gd name="T6" fmla="*/ 23 w 23"/>
                      <a:gd name="T7" fmla="*/ 39 h 46"/>
                      <a:gd name="T8" fmla="*/ 21 w 23"/>
                      <a:gd name="T9" fmla="*/ 46 h 46"/>
                      <a:gd name="T10" fmla="*/ 15 w 23"/>
                      <a:gd name="T11" fmla="*/ 42 h 46"/>
                      <a:gd name="T12" fmla="*/ 10 w 23"/>
                      <a:gd name="T13" fmla="*/ 28 h 46"/>
                      <a:gd name="T14" fmla="*/ 6 w 23"/>
                      <a:gd name="T15" fmla="*/ 12 h 46"/>
                      <a:gd name="T16" fmla="*/ 0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0" y="0"/>
                        </a:moveTo>
                        <a:lnTo>
                          <a:pt x="10" y="9"/>
                        </a:lnTo>
                        <a:lnTo>
                          <a:pt x="18" y="24"/>
                        </a:lnTo>
                        <a:lnTo>
                          <a:pt x="23" y="39"/>
                        </a:lnTo>
                        <a:lnTo>
                          <a:pt x="21" y="46"/>
                        </a:lnTo>
                        <a:lnTo>
                          <a:pt x="15" y="42"/>
                        </a:lnTo>
                        <a:lnTo>
                          <a:pt x="10" y="28"/>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06" name="Freeform 34">
                    <a:extLst>
                      <a:ext uri="{FF2B5EF4-FFF2-40B4-BE49-F238E27FC236}">
                        <a16:creationId xmlns:a16="http://schemas.microsoft.com/office/drawing/2014/main" id="{A6ED4834-096E-4CCD-AE0B-CCDBC0764ADC}"/>
                      </a:ext>
                    </a:extLst>
                  </p:cNvPr>
                  <p:cNvSpPr>
                    <a:spLocks/>
                  </p:cNvSpPr>
                  <p:nvPr/>
                </p:nvSpPr>
                <p:spPr bwMode="auto">
                  <a:xfrm>
                    <a:off x="487" y="63"/>
                    <a:ext cx="17" cy="25"/>
                  </a:xfrm>
                  <a:custGeom>
                    <a:avLst/>
                    <a:gdLst>
                      <a:gd name="T0" fmla="*/ 0 w 35"/>
                      <a:gd name="T1" fmla="*/ 0 h 48"/>
                      <a:gd name="T2" fmla="*/ 6 w 35"/>
                      <a:gd name="T3" fmla="*/ 4 h 48"/>
                      <a:gd name="T4" fmla="*/ 12 w 35"/>
                      <a:gd name="T5" fmla="*/ 11 h 48"/>
                      <a:gd name="T6" fmla="*/ 19 w 35"/>
                      <a:gd name="T7" fmla="*/ 18 h 48"/>
                      <a:gd name="T8" fmla="*/ 25 w 35"/>
                      <a:gd name="T9" fmla="*/ 25 h 48"/>
                      <a:gd name="T10" fmla="*/ 30 w 35"/>
                      <a:gd name="T11" fmla="*/ 33 h 48"/>
                      <a:gd name="T12" fmla="*/ 34 w 35"/>
                      <a:gd name="T13" fmla="*/ 40 h 48"/>
                      <a:gd name="T14" fmla="*/ 35 w 35"/>
                      <a:gd name="T15" fmla="*/ 45 h 48"/>
                      <a:gd name="T16" fmla="*/ 32 w 35"/>
                      <a:gd name="T17" fmla="*/ 48 h 48"/>
                      <a:gd name="T18" fmla="*/ 24 w 35"/>
                      <a:gd name="T19" fmla="*/ 45 h 48"/>
                      <a:gd name="T20" fmla="*/ 15 w 35"/>
                      <a:gd name="T21" fmla="*/ 30 h 48"/>
                      <a:gd name="T22" fmla="*/ 7 w 35"/>
                      <a:gd name="T23" fmla="*/ 13 h 48"/>
                      <a:gd name="T24" fmla="*/ 0 w 35"/>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8">
                        <a:moveTo>
                          <a:pt x="0" y="0"/>
                        </a:moveTo>
                        <a:lnTo>
                          <a:pt x="6" y="4"/>
                        </a:lnTo>
                        <a:lnTo>
                          <a:pt x="12" y="11"/>
                        </a:lnTo>
                        <a:lnTo>
                          <a:pt x="19" y="18"/>
                        </a:lnTo>
                        <a:lnTo>
                          <a:pt x="25" y="25"/>
                        </a:lnTo>
                        <a:lnTo>
                          <a:pt x="30" y="33"/>
                        </a:lnTo>
                        <a:lnTo>
                          <a:pt x="34" y="40"/>
                        </a:lnTo>
                        <a:lnTo>
                          <a:pt x="35" y="45"/>
                        </a:lnTo>
                        <a:lnTo>
                          <a:pt x="32" y="48"/>
                        </a:lnTo>
                        <a:lnTo>
                          <a:pt x="24" y="45"/>
                        </a:lnTo>
                        <a:lnTo>
                          <a:pt x="15" y="30"/>
                        </a:lnTo>
                        <a:lnTo>
                          <a:pt x="7"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07" name="Freeform 35">
                    <a:extLst>
                      <a:ext uri="{FF2B5EF4-FFF2-40B4-BE49-F238E27FC236}">
                        <a16:creationId xmlns:a16="http://schemas.microsoft.com/office/drawing/2014/main" id="{7AE5F6E1-5073-42A2-A365-C496FF22CD85}"/>
                      </a:ext>
                    </a:extLst>
                  </p:cNvPr>
                  <p:cNvSpPr>
                    <a:spLocks/>
                  </p:cNvSpPr>
                  <p:nvPr/>
                </p:nvSpPr>
                <p:spPr bwMode="auto">
                  <a:xfrm>
                    <a:off x="497" y="59"/>
                    <a:ext cx="22" cy="23"/>
                  </a:xfrm>
                  <a:custGeom>
                    <a:avLst/>
                    <a:gdLst>
                      <a:gd name="T0" fmla="*/ 0 w 45"/>
                      <a:gd name="T1" fmla="*/ 0 h 46"/>
                      <a:gd name="T2" fmla="*/ 6 w 45"/>
                      <a:gd name="T3" fmla="*/ 3 h 46"/>
                      <a:gd name="T4" fmla="*/ 13 w 45"/>
                      <a:gd name="T5" fmla="*/ 9 h 46"/>
                      <a:gd name="T6" fmla="*/ 21 w 45"/>
                      <a:gd name="T7" fmla="*/ 17 h 46"/>
                      <a:gd name="T8" fmla="*/ 30 w 45"/>
                      <a:gd name="T9" fmla="*/ 24 h 46"/>
                      <a:gd name="T10" fmla="*/ 37 w 45"/>
                      <a:gd name="T11" fmla="*/ 32 h 46"/>
                      <a:gd name="T12" fmla="*/ 42 w 45"/>
                      <a:gd name="T13" fmla="*/ 38 h 46"/>
                      <a:gd name="T14" fmla="*/ 45 w 45"/>
                      <a:gd name="T15" fmla="*/ 43 h 46"/>
                      <a:gd name="T16" fmla="*/ 44 w 45"/>
                      <a:gd name="T17" fmla="*/ 46 h 46"/>
                      <a:gd name="T18" fmla="*/ 39 w 45"/>
                      <a:gd name="T19" fmla="*/ 46 h 46"/>
                      <a:gd name="T20" fmla="*/ 33 w 45"/>
                      <a:gd name="T21" fmla="*/ 41 h 46"/>
                      <a:gd name="T22" fmla="*/ 26 w 45"/>
                      <a:gd name="T23" fmla="*/ 34 h 46"/>
                      <a:gd name="T24" fmla="*/ 19 w 45"/>
                      <a:gd name="T25" fmla="*/ 26 h 46"/>
                      <a:gd name="T26" fmla="*/ 14 w 45"/>
                      <a:gd name="T27" fmla="*/ 17 h 46"/>
                      <a:gd name="T28" fmla="*/ 8 w 45"/>
                      <a:gd name="T29" fmla="*/ 9 h 46"/>
                      <a:gd name="T30" fmla="*/ 3 w 45"/>
                      <a:gd name="T31" fmla="*/ 3 h 46"/>
                      <a:gd name="T32" fmla="*/ 0 w 45"/>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6">
                        <a:moveTo>
                          <a:pt x="0" y="0"/>
                        </a:moveTo>
                        <a:lnTo>
                          <a:pt x="6" y="3"/>
                        </a:lnTo>
                        <a:lnTo>
                          <a:pt x="13" y="9"/>
                        </a:lnTo>
                        <a:lnTo>
                          <a:pt x="21" y="17"/>
                        </a:lnTo>
                        <a:lnTo>
                          <a:pt x="30" y="24"/>
                        </a:lnTo>
                        <a:lnTo>
                          <a:pt x="37" y="32"/>
                        </a:lnTo>
                        <a:lnTo>
                          <a:pt x="42" y="38"/>
                        </a:lnTo>
                        <a:lnTo>
                          <a:pt x="45" y="43"/>
                        </a:lnTo>
                        <a:lnTo>
                          <a:pt x="44" y="46"/>
                        </a:lnTo>
                        <a:lnTo>
                          <a:pt x="39" y="46"/>
                        </a:lnTo>
                        <a:lnTo>
                          <a:pt x="33" y="41"/>
                        </a:lnTo>
                        <a:lnTo>
                          <a:pt x="26" y="34"/>
                        </a:lnTo>
                        <a:lnTo>
                          <a:pt x="19" y="26"/>
                        </a:lnTo>
                        <a:lnTo>
                          <a:pt x="14" y="17"/>
                        </a:lnTo>
                        <a:lnTo>
                          <a:pt x="8"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08" name="Freeform 36">
                    <a:extLst>
                      <a:ext uri="{FF2B5EF4-FFF2-40B4-BE49-F238E27FC236}">
                        <a16:creationId xmlns:a16="http://schemas.microsoft.com/office/drawing/2014/main" id="{9F91463B-8053-4BEC-B657-2A056EBFDD5C}"/>
                      </a:ext>
                    </a:extLst>
                  </p:cNvPr>
                  <p:cNvSpPr>
                    <a:spLocks/>
                  </p:cNvSpPr>
                  <p:nvPr/>
                </p:nvSpPr>
                <p:spPr bwMode="auto">
                  <a:xfrm>
                    <a:off x="509" y="54"/>
                    <a:ext cx="25" cy="24"/>
                  </a:xfrm>
                  <a:custGeom>
                    <a:avLst/>
                    <a:gdLst>
                      <a:gd name="T0" fmla="*/ 0 w 51"/>
                      <a:gd name="T1" fmla="*/ 0 h 49"/>
                      <a:gd name="T2" fmla="*/ 6 w 51"/>
                      <a:gd name="T3" fmla="*/ 4 h 49"/>
                      <a:gd name="T4" fmla="*/ 14 w 51"/>
                      <a:gd name="T5" fmla="*/ 8 h 49"/>
                      <a:gd name="T6" fmla="*/ 23 w 51"/>
                      <a:gd name="T7" fmla="*/ 15 h 49"/>
                      <a:gd name="T8" fmla="*/ 32 w 51"/>
                      <a:gd name="T9" fmla="*/ 23 h 49"/>
                      <a:gd name="T10" fmla="*/ 42 w 51"/>
                      <a:gd name="T11" fmla="*/ 31 h 49"/>
                      <a:gd name="T12" fmla="*/ 47 w 51"/>
                      <a:gd name="T13" fmla="*/ 38 h 49"/>
                      <a:gd name="T14" fmla="*/ 51 w 51"/>
                      <a:gd name="T15" fmla="*/ 44 h 49"/>
                      <a:gd name="T16" fmla="*/ 50 w 51"/>
                      <a:gd name="T17" fmla="*/ 49 h 49"/>
                      <a:gd name="T18" fmla="*/ 45 w 51"/>
                      <a:gd name="T19" fmla="*/ 49 h 49"/>
                      <a:gd name="T20" fmla="*/ 39 w 51"/>
                      <a:gd name="T21" fmla="*/ 45 h 49"/>
                      <a:gd name="T22" fmla="*/ 32 w 51"/>
                      <a:gd name="T23" fmla="*/ 38 h 49"/>
                      <a:gd name="T24" fmla="*/ 25 w 51"/>
                      <a:gd name="T25" fmla="*/ 29 h 49"/>
                      <a:gd name="T26" fmla="*/ 17 w 51"/>
                      <a:gd name="T27" fmla="*/ 20 h 49"/>
                      <a:gd name="T28" fmla="*/ 10 w 51"/>
                      <a:gd name="T29" fmla="*/ 12 h 49"/>
                      <a:gd name="T30" fmla="*/ 5 w 51"/>
                      <a:gd name="T31" fmla="*/ 5 h 49"/>
                      <a:gd name="T32" fmla="*/ 0 w 51"/>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9">
                        <a:moveTo>
                          <a:pt x="0" y="0"/>
                        </a:moveTo>
                        <a:lnTo>
                          <a:pt x="6" y="4"/>
                        </a:lnTo>
                        <a:lnTo>
                          <a:pt x="14" y="8"/>
                        </a:lnTo>
                        <a:lnTo>
                          <a:pt x="23" y="15"/>
                        </a:lnTo>
                        <a:lnTo>
                          <a:pt x="32" y="23"/>
                        </a:lnTo>
                        <a:lnTo>
                          <a:pt x="42" y="31"/>
                        </a:lnTo>
                        <a:lnTo>
                          <a:pt x="47" y="38"/>
                        </a:lnTo>
                        <a:lnTo>
                          <a:pt x="51" y="44"/>
                        </a:lnTo>
                        <a:lnTo>
                          <a:pt x="50" y="49"/>
                        </a:lnTo>
                        <a:lnTo>
                          <a:pt x="45" y="49"/>
                        </a:lnTo>
                        <a:lnTo>
                          <a:pt x="39" y="45"/>
                        </a:lnTo>
                        <a:lnTo>
                          <a:pt x="32" y="38"/>
                        </a:lnTo>
                        <a:lnTo>
                          <a:pt x="25" y="29"/>
                        </a:lnTo>
                        <a:lnTo>
                          <a:pt x="17" y="20"/>
                        </a:lnTo>
                        <a:lnTo>
                          <a:pt x="10" y="12"/>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09" name="Freeform 37">
                    <a:extLst>
                      <a:ext uri="{FF2B5EF4-FFF2-40B4-BE49-F238E27FC236}">
                        <a16:creationId xmlns:a16="http://schemas.microsoft.com/office/drawing/2014/main" id="{74806FDC-8B40-4899-AC59-E95991E0E5B3}"/>
                      </a:ext>
                    </a:extLst>
                  </p:cNvPr>
                  <p:cNvSpPr>
                    <a:spLocks/>
                  </p:cNvSpPr>
                  <p:nvPr/>
                </p:nvSpPr>
                <p:spPr bwMode="auto">
                  <a:xfrm>
                    <a:off x="518" y="48"/>
                    <a:ext cx="28" cy="22"/>
                  </a:xfrm>
                  <a:custGeom>
                    <a:avLst/>
                    <a:gdLst>
                      <a:gd name="T0" fmla="*/ 0 w 58"/>
                      <a:gd name="T1" fmla="*/ 0 h 44"/>
                      <a:gd name="T2" fmla="*/ 7 w 58"/>
                      <a:gd name="T3" fmla="*/ 2 h 44"/>
                      <a:gd name="T4" fmla="*/ 16 w 58"/>
                      <a:gd name="T5" fmla="*/ 5 h 44"/>
                      <a:gd name="T6" fmla="*/ 26 w 58"/>
                      <a:gd name="T7" fmla="*/ 10 h 44"/>
                      <a:gd name="T8" fmla="*/ 35 w 58"/>
                      <a:gd name="T9" fmla="*/ 15 h 44"/>
                      <a:gd name="T10" fmla="*/ 44 w 58"/>
                      <a:gd name="T11" fmla="*/ 22 h 44"/>
                      <a:gd name="T12" fmla="*/ 51 w 58"/>
                      <a:gd name="T13" fmla="*/ 27 h 44"/>
                      <a:gd name="T14" fmla="*/ 56 w 58"/>
                      <a:gd name="T15" fmla="*/ 35 h 44"/>
                      <a:gd name="T16" fmla="*/ 58 w 58"/>
                      <a:gd name="T17" fmla="*/ 42 h 44"/>
                      <a:gd name="T18" fmla="*/ 56 w 58"/>
                      <a:gd name="T19" fmla="*/ 44 h 44"/>
                      <a:gd name="T20" fmla="*/ 51 w 58"/>
                      <a:gd name="T21" fmla="*/ 41 h 44"/>
                      <a:gd name="T22" fmla="*/ 42 w 58"/>
                      <a:gd name="T23" fmla="*/ 35 h 44"/>
                      <a:gd name="T24" fmla="*/ 33 w 58"/>
                      <a:gd name="T25" fmla="*/ 27 h 44"/>
                      <a:gd name="T26" fmla="*/ 22 w 58"/>
                      <a:gd name="T27" fmla="*/ 19 h 44"/>
                      <a:gd name="T28" fmla="*/ 13 w 58"/>
                      <a:gd name="T29" fmla="*/ 11 h 44"/>
                      <a:gd name="T30" fmla="*/ 5 w 58"/>
                      <a:gd name="T31" fmla="*/ 4 h 44"/>
                      <a:gd name="T32" fmla="*/ 0 w 58"/>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44">
                        <a:moveTo>
                          <a:pt x="0" y="0"/>
                        </a:moveTo>
                        <a:lnTo>
                          <a:pt x="7" y="2"/>
                        </a:lnTo>
                        <a:lnTo>
                          <a:pt x="16" y="5"/>
                        </a:lnTo>
                        <a:lnTo>
                          <a:pt x="26" y="10"/>
                        </a:lnTo>
                        <a:lnTo>
                          <a:pt x="35" y="15"/>
                        </a:lnTo>
                        <a:lnTo>
                          <a:pt x="44" y="22"/>
                        </a:lnTo>
                        <a:lnTo>
                          <a:pt x="51" y="27"/>
                        </a:lnTo>
                        <a:lnTo>
                          <a:pt x="56" y="35"/>
                        </a:lnTo>
                        <a:lnTo>
                          <a:pt x="58" y="42"/>
                        </a:lnTo>
                        <a:lnTo>
                          <a:pt x="56" y="44"/>
                        </a:lnTo>
                        <a:lnTo>
                          <a:pt x="51" y="41"/>
                        </a:lnTo>
                        <a:lnTo>
                          <a:pt x="42" y="35"/>
                        </a:lnTo>
                        <a:lnTo>
                          <a:pt x="33" y="27"/>
                        </a:lnTo>
                        <a:lnTo>
                          <a:pt x="22" y="19"/>
                        </a:lnTo>
                        <a:lnTo>
                          <a:pt x="13" y="11"/>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10" name="Freeform 38">
                    <a:extLst>
                      <a:ext uri="{FF2B5EF4-FFF2-40B4-BE49-F238E27FC236}">
                        <a16:creationId xmlns:a16="http://schemas.microsoft.com/office/drawing/2014/main" id="{03EA84E9-99CD-4AF9-A2A3-94410F0334B3}"/>
                      </a:ext>
                    </a:extLst>
                  </p:cNvPr>
                  <p:cNvSpPr>
                    <a:spLocks/>
                  </p:cNvSpPr>
                  <p:nvPr/>
                </p:nvSpPr>
                <p:spPr bwMode="auto">
                  <a:xfrm>
                    <a:off x="525" y="44"/>
                    <a:ext cx="30" cy="10"/>
                  </a:xfrm>
                  <a:custGeom>
                    <a:avLst/>
                    <a:gdLst>
                      <a:gd name="T0" fmla="*/ 61 w 61"/>
                      <a:gd name="T1" fmla="*/ 19 h 20"/>
                      <a:gd name="T2" fmla="*/ 59 w 61"/>
                      <a:gd name="T3" fmla="*/ 20 h 20"/>
                      <a:gd name="T4" fmla="*/ 52 w 61"/>
                      <a:gd name="T5" fmla="*/ 19 h 20"/>
                      <a:gd name="T6" fmla="*/ 44 w 61"/>
                      <a:gd name="T7" fmla="*/ 17 h 20"/>
                      <a:gd name="T8" fmla="*/ 35 w 61"/>
                      <a:gd name="T9" fmla="*/ 13 h 20"/>
                      <a:gd name="T10" fmla="*/ 24 w 61"/>
                      <a:gd name="T11" fmla="*/ 10 h 20"/>
                      <a:gd name="T12" fmla="*/ 15 w 61"/>
                      <a:gd name="T13" fmla="*/ 7 h 20"/>
                      <a:gd name="T14" fmla="*/ 6 w 61"/>
                      <a:gd name="T15" fmla="*/ 3 h 20"/>
                      <a:gd name="T16" fmla="*/ 0 w 61"/>
                      <a:gd name="T17" fmla="*/ 2 h 20"/>
                      <a:gd name="T18" fmla="*/ 8 w 61"/>
                      <a:gd name="T19" fmla="*/ 0 h 20"/>
                      <a:gd name="T20" fmla="*/ 17 w 61"/>
                      <a:gd name="T21" fmla="*/ 0 h 20"/>
                      <a:gd name="T22" fmla="*/ 29 w 61"/>
                      <a:gd name="T23" fmla="*/ 1 h 20"/>
                      <a:gd name="T24" fmla="*/ 39 w 61"/>
                      <a:gd name="T25" fmla="*/ 3 h 20"/>
                      <a:gd name="T26" fmla="*/ 50 w 61"/>
                      <a:gd name="T27" fmla="*/ 5 h 20"/>
                      <a:gd name="T28" fmla="*/ 57 w 61"/>
                      <a:gd name="T29" fmla="*/ 10 h 20"/>
                      <a:gd name="T30" fmla="*/ 61 w 61"/>
                      <a:gd name="T31" fmla="*/ 15 h 20"/>
                      <a:gd name="T32" fmla="*/ 61 w 61"/>
                      <a:gd name="T3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20">
                        <a:moveTo>
                          <a:pt x="61" y="19"/>
                        </a:moveTo>
                        <a:lnTo>
                          <a:pt x="59" y="20"/>
                        </a:lnTo>
                        <a:lnTo>
                          <a:pt x="52" y="19"/>
                        </a:lnTo>
                        <a:lnTo>
                          <a:pt x="44" y="17"/>
                        </a:lnTo>
                        <a:lnTo>
                          <a:pt x="35" y="13"/>
                        </a:lnTo>
                        <a:lnTo>
                          <a:pt x="24" y="10"/>
                        </a:lnTo>
                        <a:lnTo>
                          <a:pt x="15" y="7"/>
                        </a:lnTo>
                        <a:lnTo>
                          <a:pt x="6" y="3"/>
                        </a:lnTo>
                        <a:lnTo>
                          <a:pt x="0" y="2"/>
                        </a:lnTo>
                        <a:lnTo>
                          <a:pt x="8" y="0"/>
                        </a:lnTo>
                        <a:lnTo>
                          <a:pt x="17" y="0"/>
                        </a:lnTo>
                        <a:lnTo>
                          <a:pt x="29" y="1"/>
                        </a:lnTo>
                        <a:lnTo>
                          <a:pt x="39" y="3"/>
                        </a:lnTo>
                        <a:lnTo>
                          <a:pt x="50" y="5"/>
                        </a:lnTo>
                        <a:lnTo>
                          <a:pt x="57" y="10"/>
                        </a:lnTo>
                        <a:lnTo>
                          <a:pt x="61" y="15"/>
                        </a:lnTo>
                        <a:lnTo>
                          <a:pt x="61"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11" name="Freeform 39">
                    <a:extLst>
                      <a:ext uri="{FF2B5EF4-FFF2-40B4-BE49-F238E27FC236}">
                        <a16:creationId xmlns:a16="http://schemas.microsoft.com/office/drawing/2014/main" id="{5B794B9E-DE39-4BEF-8A19-3AF1D7634EFE}"/>
                      </a:ext>
                    </a:extLst>
                  </p:cNvPr>
                  <p:cNvSpPr>
                    <a:spLocks/>
                  </p:cNvSpPr>
                  <p:nvPr/>
                </p:nvSpPr>
                <p:spPr bwMode="auto">
                  <a:xfrm>
                    <a:off x="534" y="35"/>
                    <a:ext cx="30" cy="9"/>
                  </a:xfrm>
                  <a:custGeom>
                    <a:avLst/>
                    <a:gdLst>
                      <a:gd name="T0" fmla="*/ 61 w 61"/>
                      <a:gd name="T1" fmla="*/ 20 h 20"/>
                      <a:gd name="T2" fmla="*/ 57 w 61"/>
                      <a:gd name="T3" fmla="*/ 20 h 20"/>
                      <a:gd name="T4" fmla="*/ 51 w 61"/>
                      <a:gd name="T5" fmla="*/ 19 h 20"/>
                      <a:gd name="T6" fmla="*/ 42 w 61"/>
                      <a:gd name="T7" fmla="*/ 16 h 20"/>
                      <a:gd name="T8" fmla="*/ 33 w 61"/>
                      <a:gd name="T9" fmla="*/ 14 h 20"/>
                      <a:gd name="T10" fmla="*/ 23 w 61"/>
                      <a:gd name="T11" fmla="*/ 11 h 20"/>
                      <a:gd name="T12" fmla="*/ 13 w 61"/>
                      <a:gd name="T13" fmla="*/ 7 h 20"/>
                      <a:gd name="T14" fmla="*/ 5 w 61"/>
                      <a:gd name="T15" fmla="*/ 5 h 20"/>
                      <a:gd name="T16" fmla="*/ 0 w 61"/>
                      <a:gd name="T17" fmla="*/ 2 h 20"/>
                      <a:gd name="T18" fmla="*/ 8 w 61"/>
                      <a:gd name="T19" fmla="*/ 0 h 20"/>
                      <a:gd name="T20" fmla="*/ 18 w 61"/>
                      <a:gd name="T21" fmla="*/ 0 h 20"/>
                      <a:gd name="T22" fmla="*/ 28 w 61"/>
                      <a:gd name="T23" fmla="*/ 1 h 20"/>
                      <a:gd name="T24" fmla="*/ 39 w 61"/>
                      <a:gd name="T25" fmla="*/ 4 h 20"/>
                      <a:gd name="T26" fmla="*/ 49 w 61"/>
                      <a:gd name="T27" fmla="*/ 6 h 20"/>
                      <a:gd name="T28" fmla="*/ 56 w 61"/>
                      <a:gd name="T29" fmla="*/ 11 h 20"/>
                      <a:gd name="T30" fmla="*/ 61 w 61"/>
                      <a:gd name="T31" fmla="*/ 15 h 20"/>
                      <a:gd name="T32" fmla="*/ 61 w 61"/>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20">
                        <a:moveTo>
                          <a:pt x="61" y="20"/>
                        </a:moveTo>
                        <a:lnTo>
                          <a:pt x="57" y="20"/>
                        </a:lnTo>
                        <a:lnTo>
                          <a:pt x="51" y="19"/>
                        </a:lnTo>
                        <a:lnTo>
                          <a:pt x="42" y="16"/>
                        </a:lnTo>
                        <a:lnTo>
                          <a:pt x="33" y="14"/>
                        </a:lnTo>
                        <a:lnTo>
                          <a:pt x="23" y="11"/>
                        </a:lnTo>
                        <a:lnTo>
                          <a:pt x="13" y="7"/>
                        </a:lnTo>
                        <a:lnTo>
                          <a:pt x="5" y="5"/>
                        </a:lnTo>
                        <a:lnTo>
                          <a:pt x="0" y="2"/>
                        </a:lnTo>
                        <a:lnTo>
                          <a:pt x="8" y="0"/>
                        </a:lnTo>
                        <a:lnTo>
                          <a:pt x="18" y="0"/>
                        </a:lnTo>
                        <a:lnTo>
                          <a:pt x="28" y="1"/>
                        </a:lnTo>
                        <a:lnTo>
                          <a:pt x="39" y="4"/>
                        </a:lnTo>
                        <a:lnTo>
                          <a:pt x="49" y="6"/>
                        </a:lnTo>
                        <a:lnTo>
                          <a:pt x="56" y="11"/>
                        </a:lnTo>
                        <a:lnTo>
                          <a:pt x="61" y="15"/>
                        </a:lnTo>
                        <a:lnTo>
                          <a:pt x="6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12" name="Freeform 40">
                    <a:extLst>
                      <a:ext uri="{FF2B5EF4-FFF2-40B4-BE49-F238E27FC236}">
                        <a16:creationId xmlns:a16="http://schemas.microsoft.com/office/drawing/2014/main" id="{62DBEF66-9A24-4E5E-AAD4-2AAD159F6921}"/>
                      </a:ext>
                    </a:extLst>
                  </p:cNvPr>
                  <p:cNvSpPr>
                    <a:spLocks/>
                  </p:cNvSpPr>
                  <p:nvPr/>
                </p:nvSpPr>
                <p:spPr bwMode="auto">
                  <a:xfrm>
                    <a:off x="508" y="54"/>
                    <a:ext cx="147" cy="40"/>
                  </a:xfrm>
                  <a:custGeom>
                    <a:avLst/>
                    <a:gdLst>
                      <a:gd name="T0" fmla="*/ 3 w 293"/>
                      <a:gd name="T1" fmla="*/ 71 h 81"/>
                      <a:gd name="T2" fmla="*/ 2 w 293"/>
                      <a:gd name="T3" fmla="*/ 73 h 81"/>
                      <a:gd name="T4" fmla="*/ 1 w 293"/>
                      <a:gd name="T5" fmla="*/ 75 h 81"/>
                      <a:gd name="T6" fmla="*/ 1 w 293"/>
                      <a:gd name="T7" fmla="*/ 79 h 81"/>
                      <a:gd name="T8" fmla="*/ 0 w 293"/>
                      <a:gd name="T9" fmla="*/ 81 h 81"/>
                      <a:gd name="T10" fmla="*/ 20 w 293"/>
                      <a:gd name="T11" fmla="*/ 67 h 81"/>
                      <a:gd name="T12" fmla="*/ 42 w 293"/>
                      <a:gd name="T13" fmla="*/ 56 h 81"/>
                      <a:gd name="T14" fmla="*/ 63 w 293"/>
                      <a:gd name="T15" fmla="*/ 46 h 81"/>
                      <a:gd name="T16" fmla="*/ 84 w 293"/>
                      <a:gd name="T17" fmla="*/ 37 h 81"/>
                      <a:gd name="T18" fmla="*/ 105 w 293"/>
                      <a:gd name="T19" fmla="*/ 30 h 81"/>
                      <a:gd name="T20" fmla="*/ 124 w 293"/>
                      <a:gd name="T21" fmla="*/ 24 h 81"/>
                      <a:gd name="T22" fmla="*/ 144 w 293"/>
                      <a:gd name="T23" fmla="*/ 20 h 81"/>
                      <a:gd name="T24" fmla="*/ 162 w 293"/>
                      <a:gd name="T25" fmla="*/ 15 h 81"/>
                      <a:gd name="T26" fmla="*/ 182 w 293"/>
                      <a:gd name="T27" fmla="*/ 13 h 81"/>
                      <a:gd name="T28" fmla="*/ 199 w 293"/>
                      <a:gd name="T29" fmla="*/ 11 h 81"/>
                      <a:gd name="T30" fmla="*/ 216 w 293"/>
                      <a:gd name="T31" fmla="*/ 8 h 81"/>
                      <a:gd name="T32" fmla="*/ 234 w 293"/>
                      <a:gd name="T33" fmla="*/ 7 h 81"/>
                      <a:gd name="T34" fmla="*/ 250 w 293"/>
                      <a:gd name="T35" fmla="*/ 7 h 81"/>
                      <a:gd name="T36" fmla="*/ 265 w 293"/>
                      <a:gd name="T37" fmla="*/ 6 h 81"/>
                      <a:gd name="T38" fmla="*/ 280 w 293"/>
                      <a:gd name="T39" fmla="*/ 6 h 81"/>
                      <a:gd name="T40" fmla="*/ 293 w 293"/>
                      <a:gd name="T41" fmla="*/ 5 h 81"/>
                      <a:gd name="T42" fmla="*/ 284 w 293"/>
                      <a:gd name="T43" fmla="*/ 3 h 81"/>
                      <a:gd name="T44" fmla="*/ 272 w 293"/>
                      <a:gd name="T45" fmla="*/ 1 h 81"/>
                      <a:gd name="T46" fmla="*/ 258 w 293"/>
                      <a:gd name="T47" fmla="*/ 0 h 81"/>
                      <a:gd name="T48" fmla="*/ 240 w 293"/>
                      <a:gd name="T49" fmla="*/ 0 h 81"/>
                      <a:gd name="T50" fmla="*/ 221 w 293"/>
                      <a:gd name="T51" fmla="*/ 0 h 81"/>
                      <a:gd name="T52" fmla="*/ 201 w 293"/>
                      <a:gd name="T53" fmla="*/ 3 h 81"/>
                      <a:gd name="T54" fmla="*/ 179 w 293"/>
                      <a:gd name="T55" fmla="*/ 5 h 81"/>
                      <a:gd name="T56" fmla="*/ 158 w 293"/>
                      <a:gd name="T57" fmla="*/ 8 h 81"/>
                      <a:gd name="T58" fmla="*/ 134 w 293"/>
                      <a:gd name="T59" fmla="*/ 12 h 81"/>
                      <a:gd name="T60" fmla="*/ 113 w 293"/>
                      <a:gd name="T61" fmla="*/ 18 h 81"/>
                      <a:gd name="T62" fmla="*/ 91 w 293"/>
                      <a:gd name="T63" fmla="*/ 23 h 81"/>
                      <a:gd name="T64" fmla="*/ 70 w 293"/>
                      <a:gd name="T65" fmla="*/ 30 h 81"/>
                      <a:gd name="T66" fmla="*/ 50 w 293"/>
                      <a:gd name="T67" fmla="*/ 39 h 81"/>
                      <a:gd name="T68" fmla="*/ 32 w 293"/>
                      <a:gd name="T69" fmla="*/ 49 h 81"/>
                      <a:gd name="T70" fmla="*/ 17 w 293"/>
                      <a:gd name="T71" fmla="*/ 59 h 81"/>
                      <a:gd name="T72" fmla="*/ 3 w 293"/>
                      <a:gd name="T73"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3" h="81">
                        <a:moveTo>
                          <a:pt x="3" y="71"/>
                        </a:moveTo>
                        <a:lnTo>
                          <a:pt x="2" y="73"/>
                        </a:lnTo>
                        <a:lnTo>
                          <a:pt x="1" y="75"/>
                        </a:lnTo>
                        <a:lnTo>
                          <a:pt x="1" y="79"/>
                        </a:lnTo>
                        <a:lnTo>
                          <a:pt x="0" y="81"/>
                        </a:lnTo>
                        <a:lnTo>
                          <a:pt x="20" y="67"/>
                        </a:lnTo>
                        <a:lnTo>
                          <a:pt x="42" y="56"/>
                        </a:lnTo>
                        <a:lnTo>
                          <a:pt x="63" y="46"/>
                        </a:lnTo>
                        <a:lnTo>
                          <a:pt x="84" y="37"/>
                        </a:lnTo>
                        <a:lnTo>
                          <a:pt x="105" y="30"/>
                        </a:lnTo>
                        <a:lnTo>
                          <a:pt x="124" y="24"/>
                        </a:lnTo>
                        <a:lnTo>
                          <a:pt x="144" y="20"/>
                        </a:lnTo>
                        <a:lnTo>
                          <a:pt x="162" y="15"/>
                        </a:lnTo>
                        <a:lnTo>
                          <a:pt x="182" y="13"/>
                        </a:lnTo>
                        <a:lnTo>
                          <a:pt x="199" y="11"/>
                        </a:lnTo>
                        <a:lnTo>
                          <a:pt x="216" y="8"/>
                        </a:lnTo>
                        <a:lnTo>
                          <a:pt x="234" y="7"/>
                        </a:lnTo>
                        <a:lnTo>
                          <a:pt x="250" y="7"/>
                        </a:lnTo>
                        <a:lnTo>
                          <a:pt x="265" y="6"/>
                        </a:lnTo>
                        <a:lnTo>
                          <a:pt x="280" y="6"/>
                        </a:lnTo>
                        <a:lnTo>
                          <a:pt x="293" y="5"/>
                        </a:lnTo>
                        <a:lnTo>
                          <a:pt x="284" y="3"/>
                        </a:lnTo>
                        <a:lnTo>
                          <a:pt x="272" y="1"/>
                        </a:lnTo>
                        <a:lnTo>
                          <a:pt x="258" y="0"/>
                        </a:lnTo>
                        <a:lnTo>
                          <a:pt x="240" y="0"/>
                        </a:lnTo>
                        <a:lnTo>
                          <a:pt x="221" y="0"/>
                        </a:lnTo>
                        <a:lnTo>
                          <a:pt x="201" y="3"/>
                        </a:lnTo>
                        <a:lnTo>
                          <a:pt x="179" y="5"/>
                        </a:lnTo>
                        <a:lnTo>
                          <a:pt x="158" y="8"/>
                        </a:lnTo>
                        <a:lnTo>
                          <a:pt x="134" y="12"/>
                        </a:lnTo>
                        <a:lnTo>
                          <a:pt x="113" y="18"/>
                        </a:lnTo>
                        <a:lnTo>
                          <a:pt x="91" y="23"/>
                        </a:lnTo>
                        <a:lnTo>
                          <a:pt x="70" y="30"/>
                        </a:lnTo>
                        <a:lnTo>
                          <a:pt x="50" y="39"/>
                        </a:lnTo>
                        <a:lnTo>
                          <a:pt x="32" y="49"/>
                        </a:lnTo>
                        <a:lnTo>
                          <a:pt x="17" y="59"/>
                        </a:lnTo>
                        <a:lnTo>
                          <a:pt x="3"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13" name="Freeform 41">
                    <a:extLst>
                      <a:ext uri="{FF2B5EF4-FFF2-40B4-BE49-F238E27FC236}">
                        <a16:creationId xmlns:a16="http://schemas.microsoft.com/office/drawing/2014/main" id="{1956C02C-D43F-4E73-9E04-3961D9DE0199}"/>
                      </a:ext>
                    </a:extLst>
                  </p:cNvPr>
                  <p:cNvSpPr>
                    <a:spLocks/>
                  </p:cNvSpPr>
                  <p:nvPr/>
                </p:nvSpPr>
                <p:spPr bwMode="auto">
                  <a:xfrm>
                    <a:off x="624" y="56"/>
                    <a:ext cx="23" cy="21"/>
                  </a:xfrm>
                  <a:custGeom>
                    <a:avLst/>
                    <a:gdLst>
                      <a:gd name="T0" fmla="*/ 44 w 45"/>
                      <a:gd name="T1" fmla="*/ 41 h 41"/>
                      <a:gd name="T2" fmla="*/ 45 w 45"/>
                      <a:gd name="T3" fmla="*/ 39 h 41"/>
                      <a:gd name="T4" fmla="*/ 44 w 45"/>
                      <a:gd name="T5" fmla="*/ 34 h 41"/>
                      <a:gd name="T6" fmla="*/ 41 w 45"/>
                      <a:gd name="T7" fmla="*/ 28 h 41"/>
                      <a:gd name="T8" fmla="*/ 35 w 45"/>
                      <a:gd name="T9" fmla="*/ 21 h 41"/>
                      <a:gd name="T10" fmla="*/ 28 w 45"/>
                      <a:gd name="T11" fmla="*/ 14 h 41"/>
                      <a:gd name="T12" fmla="*/ 20 w 45"/>
                      <a:gd name="T13" fmla="*/ 7 h 41"/>
                      <a:gd name="T14" fmla="*/ 11 w 45"/>
                      <a:gd name="T15" fmla="*/ 2 h 41"/>
                      <a:gd name="T16" fmla="*/ 0 w 45"/>
                      <a:gd name="T17" fmla="*/ 0 h 41"/>
                      <a:gd name="T18" fmla="*/ 6 w 45"/>
                      <a:gd name="T19" fmla="*/ 4 h 41"/>
                      <a:gd name="T20" fmla="*/ 12 w 45"/>
                      <a:gd name="T21" fmla="*/ 10 h 41"/>
                      <a:gd name="T22" fmla="*/ 19 w 45"/>
                      <a:gd name="T23" fmla="*/ 17 h 41"/>
                      <a:gd name="T24" fmla="*/ 25 w 45"/>
                      <a:gd name="T25" fmla="*/ 25 h 41"/>
                      <a:gd name="T26" fmla="*/ 31 w 45"/>
                      <a:gd name="T27" fmla="*/ 32 h 41"/>
                      <a:gd name="T28" fmla="*/ 37 w 45"/>
                      <a:gd name="T29" fmla="*/ 38 h 41"/>
                      <a:gd name="T30" fmla="*/ 41 w 45"/>
                      <a:gd name="T31" fmla="*/ 41 h 41"/>
                      <a:gd name="T32" fmla="*/ 44 w 45"/>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1">
                        <a:moveTo>
                          <a:pt x="44" y="41"/>
                        </a:moveTo>
                        <a:lnTo>
                          <a:pt x="45" y="39"/>
                        </a:lnTo>
                        <a:lnTo>
                          <a:pt x="44" y="34"/>
                        </a:lnTo>
                        <a:lnTo>
                          <a:pt x="41" y="28"/>
                        </a:lnTo>
                        <a:lnTo>
                          <a:pt x="35" y="21"/>
                        </a:lnTo>
                        <a:lnTo>
                          <a:pt x="28" y="14"/>
                        </a:lnTo>
                        <a:lnTo>
                          <a:pt x="20" y="7"/>
                        </a:lnTo>
                        <a:lnTo>
                          <a:pt x="11" y="2"/>
                        </a:lnTo>
                        <a:lnTo>
                          <a:pt x="0" y="0"/>
                        </a:lnTo>
                        <a:lnTo>
                          <a:pt x="6" y="4"/>
                        </a:lnTo>
                        <a:lnTo>
                          <a:pt x="12" y="10"/>
                        </a:lnTo>
                        <a:lnTo>
                          <a:pt x="19" y="17"/>
                        </a:lnTo>
                        <a:lnTo>
                          <a:pt x="25" y="25"/>
                        </a:lnTo>
                        <a:lnTo>
                          <a:pt x="31" y="32"/>
                        </a:lnTo>
                        <a:lnTo>
                          <a:pt x="37" y="38"/>
                        </a:lnTo>
                        <a:lnTo>
                          <a:pt x="41" y="41"/>
                        </a:lnTo>
                        <a:lnTo>
                          <a:pt x="44"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14" name="Freeform 42">
                    <a:extLst>
                      <a:ext uri="{FF2B5EF4-FFF2-40B4-BE49-F238E27FC236}">
                        <a16:creationId xmlns:a16="http://schemas.microsoft.com/office/drawing/2014/main" id="{CEA80CDF-61CB-4A97-953D-89AC3B2805BD}"/>
                      </a:ext>
                    </a:extLst>
                  </p:cNvPr>
                  <p:cNvSpPr>
                    <a:spLocks/>
                  </p:cNvSpPr>
                  <p:nvPr/>
                </p:nvSpPr>
                <p:spPr bwMode="auto">
                  <a:xfrm>
                    <a:off x="597" y="56"/>
                    <a:ext cx="29" cy="24"/>
                  </a:xfrm>
                  <a:custGeom>
                    <a:avLst/>
                    <a:gdLst>
                      <a:gd name="T0" fmla="*/ 58 w 59"/>
                      <a:gd name="T1" fmla="*/ 47 h 47"/>
                      <a:gd name="T2" fmla="*/ 59 w 59"/>
                      <a:gd name="T3" fmla="*/ 44 h 47"/>
                      <a:gd name="T4" fmla="*/ 57 w 59"/>
                      <a:gd name="T5" fmla="*/ 39 h 47"/>
                      <a:gd name="T6" fmla="*/ 51 w 59"/>
                      <a:gd name="T7" fmla="*/ 31 h 47"/>
                      <a:gd name="T8" fmla="*/ 43 w 59"/>
                      <a:gd name="T9" fmla="*/ 23 h 47"/>
                      <a:gd name="T10" fmla="*/ 34 w 59"/>
                      <a:gd name="T11" fmla="*/ 15 h 47"/>
                      <a:gd name="T12" fmla="*/ 22 w 59"/>
                      <a:gd name="T13" fmla="*/ 8 h 47"/>
                      <a:gd name="T14" fmla="*/ 12 w 59"/>
                      <a:gd name="T15" fmla="*/ 2 h 47"/>
                      <a:gd name="T16" fmla="*/ 0 w 59"/>
                      <a:gd name="T17" fmla="*/ 0 h 47"/>
                      <a:gd name="T18" fmla="*/ 5 w 59"/>
                      <a:gd name="T19" fmla="*/ 3 h 47"/>
                      <a:gd name="T20" fmla="*/ 12 w 59"/>
                      <a:gd name="T21" fmla="*/ 10 h 47"/>
                      <a:gd name="T22" fmla="*/ 20 w 59"/>
                      <a:gd name="T23" fmla="*/ 18 h 47"/>
                      <a:gd name="T24" fmla="*/ 29 w 59"/>
                      <a:gd name="T25" fmla="*/ 27 h 47"/>
                      <a:gd name="T26" fmla="*/ 37 w 59"/>
                      <a:gd name="T27" fmla="*/ 36 h 47"/>
                      <a:gd name="T28" fmla="*/ 46 w 59"/>
                      <a:gd name="T29" fmla="*/ 43 h 47"/>
                      <a:gd name="T30" fmla="*/ 53 w 59"/>
                      <a:gd name="T31" fmla="*/ 47 h 47"/>
                      <a:gd name="T32" fmla="*/ 58 w 59"/>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47">
                        <a:moveTo>
                          <a:pt x="58" y="47"/>
                        </a:moveTo>
                        <a:lnTo>
                          <a:pt x="59" y="44"/>
                        </a:lnTo>
                        <a:lnTo>
                          <a:pt x="57" y="39"/>
                        </a:lnTo>
                        <a:lnTo>
                          <a:pt x="51" y="31"/>
                        </a:lnTo>
                        <a:lnTo>
                          <a:pt x="43" y="23"/>
                        </a:lnTo>
                        <a:lnTo>
                          <a:pt x="34" y="15"/>
                        </a:lnTo>
                        <a:lnTo>
                          <a:pt x="22" y="8"/>
                        </a:lnTo>
                        <a:lnTo>
                          <a:pt x="12" y="2"/>
                        </a:lnTo>
                        <a:lnTo>
                          <a:pt x="0" y="0"/>
                        </a:lnTo>
                        <a:lnTo>
                          <a:pt x="5" y="3"/>
                        </a:lnTo>
                        <a:lnTo>
                          <a:pt x="12" y="10"/>
                        </a:lnTo>
                        <a:lnTo>
                          <a:pt x="20" y="18"/>
                        </a:lnTo>
                        <a:lnTo>
                          <a:pt x="29" y="27"/>
                        </a:lnTo>
                        <a:lnTo>
                          <a:pt x="37" y="36"/>
                        </a:lnTo>
                        <a:lnTo>
                          <a:pt x="46" y="43"/>
                        </a:lnTo>
                        <a:lnTo>
                          <a:pt x="53" y="47"/>
                        </a:lnTo>
                        <a:lnTo>
                          <a:pt x="58"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15" name="Freeform 43">
                    <a:extLst>
                      <a:ext uri="{FF2B5EF4-FFF2-40B4-BE49-F238E27FC236}">
                        <a16:creationId xmlns:a16="http://schemas.microsoft.com/office/drawing/2014/main" id="{95298A3D-AFAE-46A3-A83F-9A7103F31731}"/>
                      </a:ext>
                    </a:extLst>
                  </p:cNvPr>
                  <p:cNvSpPr>
                    <a:spLocks/>
                  </p:cNvSpPr>
                  <p:nvPr/>
                </p:nvSpPr>
                <p:spPr bwMode="auto">
                  <a:xfrm>
                    <a:off x="584" y="59"/>
                    <a:ext cx="26" cy="27"/>
                  </a:xfrm>
                  <a:custGeom>
                    <a:avLst/>
                    <a:gdLst>
                      <a:gd name="T0" fmla="*/ 50 w 52"/>
                      <a:gd name="T1" fmla="*/ 54 h 54"/>
                      <a:gd name="T2" fmla="*/ 52 w 52"/>
                      <a:gd name="T3" fmla="*/ 50 h 54"/>
                      <a:gd name="T4" fmla="*/ 50 w 52"/>
                      <a:gd name="T5" fmla="*/ 44 h 54"/>
                      <a:gd name="T6" fmla="*/ 45 w 52"/>
                      <a:gd name="T7" fmla="*/ 34 h 54"/>
                      <a:gd name="T8" fmla="*/ 38 w 52"/>
                      <a:gd name="T9" fmla="*/ 25 h 54"/>
                      <a:gd name="T10" fmla="*/ 30 w 52"/>
                      <a:gd name="T11" fmla="*/ 16 h 54"/>
                      <a:gd name="T12" fmla="*/ 19 w 52"/>
                      <a:gd name="T13" fmla="*/ 8 h 54"/>
                      <a:gd name="T14" fmla="*/ 10 w 52"/>
                      <a:gd name="T15" fmla="*/ 2 h 54"/>
                      <a:gd name="T16" fmla="*/ 0 w 52"/>
                      <a:gd name="T17" fmla="*/ 0 h 54"/>
                      <a:gd name="T18" fmla="*/ 3 w 52"/>
                      <a:gd name="T19" fmla="*/ 4 h 54"/>
                      <a:gd name="T20" fmla="*/ 9 w 52"/>
                      <a:gd name="T21" fmla="*/ 11 h 54"/>
                      <a:gd name="T22" fmla="*/ 16 w 52"/>
                      <a:gd name="T23" fmla="*/ 21 h 54"/>
                      <a:gd name="T24" fmla="*/ 24 w 52"/>
                      <a:gd name="T25" fmla="*/ 30 h 54"/>
                      <a:gd name="T26" fmla="*/ 32 w 52"/>
                      <a:gd name="T27" fmla="*/ 40 h 54"/>
                      <a:gd name="T28" fmla="*/ 40 w 52"/>
                      <a:gd name="T29" fmla="*/ 48 h 54"/>
                      <a:gd name="T30" fmla="*/ 47 w 52"/>
                      <a:gd name="T31" fmla="*/ 53 h 54"/>
                      <a:gd name="T32" fmla="*/ 50 w 52"/>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4">
                        <a:moveTo>
                          <a:pt x="50" y="54"/>
                        </a:moveTo>
                        <a:lnTo>
                          <a:pt x="52" y="50"/>
                        </a:lnTo>
                        <a:lnTo>
                          <a:pt x="50" y="44"/>
                        </a:lnTo>
                        <a:lnTo>
                          <a:pt x="45" y="34"/>
                        </a:lnTo>
                        <a:lnTo>
                          <a:pt x="38" y="25"/>
                        </a:lnTo>
                        <a:lnTo>
                          <a:pt x="30" y="16"/>
                        </a:lnTo>
                        <a:lnTo>
                          <a:pt x="19" y="8"/>
                        </a:lnTo>
                        <a:lnTo>
                          <a:pt x="10" y="2"/>
                        </a:lnTo>
                        <a:lnTo>
                          <a:pt x="0" y="0"/>
                        </a:lnTo>
                        <a:lnTo>
                          <a:pt x="3" y="4"/>
                        </a:lnTo>
                        <a:lnTo>
                          <a:pt x="9" y="11"/>
                        </a:lnTo>
                        <a:lnTo>
                          <a:pt x="16" y="21"/>
                        </a:lnTo>
                        <a:lnTo>
                          <a:pt x="24" y="30"/>
                        </a:lnTo>
                        <a:lnTo>
                          <a:pt x="32" y="40"/>
                        </a:lnTo>
                        <a:lnTo>
                          <a:pt x="40" y="48"/>
                        </a:lnTo>
                        <a:lnTo>
                          <a:pt x="47" y="53"/>
                        </a:lnTo>
                        <a:lnTo>
                          <a:pt x="5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16" name="Freeform 44">
                    <a:extLst>
                      <a:ext uri="{FF2B5EF4-FFF2-40B4-BE49-F238E27FC236}">
                        <a16:creationId xmlns:a16="http://schemas.microsoft.com/office/drawing/2014/main" id="{0D9C2028-5419-4949-8937-ADC3755A2AEA}"/>
                      </a:ext>
                    </a:extLst>
                  </p:cNvPr>
                  <p:cNvSpPr>
                    <a:spLocks/>
                  </p:cNvSpPr>
                  <p:nvPr/>
                </p:nvSpPr>
                <p:spPr bwMode="auto">
                  <a:xfrm>
                    <a:off x="559" y="64"/>
                    <a:ext cx="23" cy="25"/>
                  </a:xfrm>
                  <a:custGeom>
                    <a:avLst/>
                    <a:gdLst>
                      <a:gd name="T0" fmla="*/ 44 w 45"/>
                      <a:gd name="T1" fmla="*/ 51 h 51"/>
                      <a:gd name="T2" fmla="*/ 45 w 45"/>
                      <a:gd name="T3" fmla="*/ 47 h 51"/>
                      <a:gd name="T4" fmla="*/ 43 w 45"/>
                      <a:gd name="T5" fmla="*/ 41 h 51"/>
                      <a:gd name="T6" fmla="*/ 38 w 45"/>
                      <a:gd name="T7" fmla="*/ 33 h 51"/>
                      <a:gd name="T8" fmla="*/ 31 w 45"/>
                      <a:gd name="T9" fmla="*/ 24 h 51"/>
                      <a:gd name="T10" fmla="*/ 24 w 45"/>
                      <a:gd name="T11" fmla="*/ 15 h 51"/>
                      <a:gd name="T12" fmla="*/ 16 w 45"/>
                      <a:gd name="T13" fmla="*/ 7 h 51"/>
                      <a:gd name="T14" fmla="*/ 7 w 45"/>
                      <a:gd name="T15" fmla="*/ 2 h 51"/>
                      <a:gd name="T16" fmla="*/ 0 w 45"/>
                      <a:gd name="T17" fmla="*/ 0 h 51"/>
                      <a:gd name="T18" fmla="*/ 4 w 45"/>
                      <a:gd name="T19" fmla="*/ 5 h 51"/>
                      <a:gd name="T20" fmla="*/ 8 w 45"/>
                      <a:gd name="T21" fmla="*/ 12 h 51"/>
                      <a:gd name="T22" fmla="*/ 14 w 45"/>
                      <a:gd name="T23" fmla="*/ 21 h 51"/>
                      <a:gd name="T24" fmla="*/ 21 w 45"/>
                      <a:gd name="T25" fmla="*/ 30 h 51"/>
                      <a:gd name="T26" fmla="*/ 27 w 45"/>
                      <a:gd name="T27" fmla="*/ 39 h 51"/>
                      <a:gd name="T28" fmla="*/ 34 w 45"/>
                      <a:gd name="T29" fmla="*/ 46 h 51"/>
                      <a:gd name="T30" fmla="*/ 39 w 45"/>
                      <a:gd name="T31" fmla="*/ 51 h 51"/>
                      <a:gd name="T32" fmla="*/ 44 w 45"/>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1">
                        <a:moveTo>
                          <a:pt x="44" y="51"/>
                        </a:moveTo>
                        <a:lnTo>
                          <a:pt x="45" y="47"/>
                        </a:lnTo>
                        <a:lnTo>
                          <a:pt x="43" y="41"/>
                        </a:lnTo>
                        <a:lnTo>
                          <a:pt x="38" y="33"/>
                        </a:lnTo>
                        <a:lnTo>
                          <a:pt x="31" y="24"/>
                        </a:lnTo>
                        <a:lnTo>
                          <a:pt x="24" y="15"/>
                        </a:lnTo>
                        <a:lnTo>
                          <a:pt x="16" y="7"/>
                        </a:lnTo>
                        <a:lnTo>
                          <a:pt x="7" y="2"/>
                        </a:lnTo>
                        <a:lnTo>
                          <a:pt x="0" y="0"/>
                        </a:lnTo>
                        <a:lnTo>
                          <a:pt x="4" y="5"/>
                        </a:lnTo>
                        <a:lnTo>
                          <a:pt x="8" y="12"/>
                        </a:lnTo>
                        <a:lnTo>
                          <a:pt x="14" y="21"/>
                        </a:lnTo>
                        <a:lnTo>
                          <a:pt x="21" y="30"/>
                        </a:lnTo>
                        <a:lnTo>
                          <a:pt x="27" y="39"/>
                        </a:lnTo>
                        <a:lnTo>
                          <a:pt x="34" y="46"/>
                        </a:lnTo>
                        <a:lnTo>
                          <a:pt x="39" y="51"/>
                        </a:lnTo>
                        <a:lnTo>
                          <a:pt x="44"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17" name="Freeform 45">
                    <a:extLst>
                      <a:ext uri="{FF2B5EF4-FFF2-40B4-BE49-F238E27FC236}">
                        <a16:creationId xmlns:a16="http://schemas.microsoft.com/office/drawing/2014/main" id="{5A21CD81-63BD-48D7-A7B7-64C227456804}"/>
                      </a:ext>
                    </a:extLst>
                  </p:cNvPr>
                  <p:cNvSpPr>
                    <a:spLocks/>
                  </p:cNvSpPr>
                  <p:nvPr/>
                </p:nvSpPr>
                <p:spPr bwMode="auto">
                  <a:xfrm>
                    <a:off x="549" y="68"/>
                    <a:ext cx="16" cy="23"/>
                  </a:xfrm>
                  <a:custGeom>
                    <a:avLst/>
                    <a:gdLst>
                      <a:gd name="T0" fmla="*/ 29 w 32"/>
                      <a:gd name="T1" fmla="*/ 46 h 46"/>
                      <a:gd name="T2" fmla="*/ 32 w 32"/>
                      <a:gd name="T3" fmla="*/ 44 h 46"/>
                      <a:gd name="T4" fmla="*/ 32 w 32"/>
                      <a:gd name="T5" fmla="*/ 38 h 46"/>
                      <a:gd name="T6" fmla="*/ 31 w 32"/>
                      <a:gd name="T7" fmla="*/ 31 h 46"/>
                      <a:gd name="T8" fmla="*/ 27 w 32"/>
                      <a:gd name="T9" fmla="*/ 23 h 46"/>
                      <a:gd name="T10" fmla="*/ 23 w 32"/>
                      <a:gd name="T11" fmla="*/ 16 h 46"/>
                      <a:gd name="T12" fmla="*/ 17 w 32"/>
                      <a:gd name="T13" fmla="*/ 9 h 46"/>
                      <a:gd name="T14" fmla="*/ 9 w 32"/>
                      <a:gd name="T15" fmla="*/ 4 h 46"/>
                      <a:gd name="T16" fmla="*/ 0 w 32"/>
                      <a:gd name="T17" fmla="*/ 0 h 46"/>
                      <a:gd name="T18" fmla="*/ 6 w 32"/>
                      <a:gd name="T19" fmla="*/ 12 h 46"/>
                      <a:gd name="T20" fmla="*/ 14 w 32"/>
                      <a:gd name="T21" fmla="*/ 28 h 46"/>
                      <a:gd name="T22" fmla="*/ 23 w 32"/>
                      <a:gd name="T23" fmla="*/ 42 h 46"/>
                      <a:gd name="T24" fmla="*/ 29 w 32"/>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29" y="46"/>
                        </a:moveTo>
                        <a:lnTo>
                          <a:pt x="32" y="44"/>
                        </a:lnTo>
                        <a:lnTo>
                          <a:pt x="32" y="38"/>
                        </a:lnTo>
                        <a:lnTo>
                          <a:pt x="31" y="31"/>
                        </a:lnTo>
                        <a:lnTo>
                          <a:pt x="27" y="23"/>
                        </a:lnTo>
                        <a:lnTo>
                          <a:pt x="23" y="16"/>
                        </a:lnTo>
                        <a:lnTo>
                          <a:pt x="17" y="9"/>
                        </a:lnTo>
                        <a:lnTo>
                          <a:pt x="9" y="4"/>
                        </a:lnTo>
                        <a:lnTo>
                          <a:pt x="0" y="0"/>
                        </a:lnTo>
                        <a:lnTo>
                          <a:pt x="6" y="12"/>
                        </a:lnTo>
                        <a:lnTo>
                          <a:pt x="14" y="28"/>
                        </a:lnTo>
                        <a:lnTo>
                          <a:pt x="23" y="42"/>
                        </a:lnTo>
                        <a:lnTo>
                          <a:pt x="29"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18" name="Freeform 46">
                    <a:extLst>
                      <a:ext uri="{FF2B5EF4-FFF2-40B4-BE49-F238E27FC236}">
                        <a16:creationId xmlns:a16="http://schemas.microsoft.com/office/drawing/2014/main" id="{6C0CA2E4-8631-44EB-957A-A70FD375C613}"/>
                      </a:ext>
                    </a:extLst>
                  </p:cNvPr>
                  <p:cNvSpPr>
                    <a:spLocks/>
                  </p:cNvSpPr>
                  <p:nvPr/>
                </p:nvSpPr>
                <p:spPr bwMode="auto">
                  <a:xfrm>
                    <a:off x="526" y="79"/>
                    <a:ext cx="13" cy="17"/>
                  </a:xfrm>
                  <a:custGeom>
                    <a:avLst/>
                    <a:gdLst>
                      <a:gd name="T0" fmla="*/ 23 w 25"/>
                      <a:gd name="T1" fmla="*/ 35 h 35"/>
                      <a:gd name="T2" fmla="*/ 25 w 25"/>
                      <a:gd name="T3" fmla="*/ 28 h 35"/>
                      <a:gd name="T4" fmla="*/ 19 w 25"/>
                      <a:gd name="T5" fmla="*/ 15 h 35"/>
                      <a:gd name="T6" fmla="*/ 9 w 25"/>
                      <a:gd name="T7" fmla="*/ 5 h 35"/>
                      <a:gd name="T8" fmla="*/ 0 w 25"/>
                      <a:gd name="T9" fmla="*/ 0 h 35"/>
                      <a:gd name="T10" fmla="*/ 4 w 25"/>
                      <a:gd name="T11" fmla="*/ 8 h 35"/>
                      <a:gd name="T12" fmla="*/ 10 w 25"/>
                      <a:gd name="T13" fmla="*/ 20 h 35"/>
                      <a:gd name="T14" fmla="*/ 17 w 25"/>
                      <a:gd name="T15" fmla="*/ 30 h 35"/>
                      <a:gd name="T16" fmla="*/ 23 w 2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5">
                        <a:moveTo>
                          <a:pt x="23" y="35"/>
                        </a:moveTo>
                        <a:lnTo>
                          <a:pt x="25" y="28"/>
                        </a:lnTo>
                        <a:lnTo>
                          <a:pt x="19" y="15"/>
                        </a:lnTo>
                        <a:lnTo>
                          <a:pt x="9" y="5"/>
                        </a:lnTo>
                        <a:lnTo>
                          <a:pt x="0" y="0"/>
                        </a:lnTo>
                        <a:lnTo>
                          <a:pt x="4" y="8"/>
                        </a:lnTo>
                        <a:lnTo>
                          <a:pt x="10" y="20"/>
                        </a:lnTo>
                        <a:lnTo>
                          <a:pt x="17" y="30"/>
                        </a:lnTo>
                        <a:lnTo>
                          <a:pt x="23"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19" name="Freeform 47">
                    <a:extLst>
                      <a:ext uri="{FF2B5EF4-FFF2-40B4-BE49-F238E27FC236}">
                        <a16:creationId xmlns:a16="http://schemas.microsoft.com/office/drawing/2014/main" id="{4591F64F-45AA-414E-BB6D-CAE25ED8E539}"/>
                      </a:ext>
                    </a:extLst>
                  </p:cNvPr>
                  <p:cNvSpPr>
                    <a:spLocks/>
                  </p:cNvSpPr>
                  <p:nvPr/>
                </p:nvSpPr>
                <p:spPr bwMode="auto">
                  <a:xfrm>
                    <a:off x="517" y="84"/>
                    <a:ext cx="9" cy="12"/>
                  </a:xfrm>
                  <a:custGeom>
                    <a:avLst/>
                    <a:gdLst>
                      <a:gd name="T0" fmla="*/ 17 w 18"/>
                      <a:gd name="T1" fmla="*/ 23 h 24"/>
                      <a:gd name="T2" fmla="*/ 18 w 18"/>
                      <a:gd name="T3" fmla="*/ 16 h 24"/>
                      <a:gd name="T4" fmla="*/ 15 w 18"/>
                      <a:gd name="T5" fmla="*/ 7 h 24"/>
                      <a:gd name="T6" fmla="*/ 9 w 18"/>
                      <a:gd name="T7" fmla="*/ 0 h 24"/>
                      <a:gd name="T8" fmla="*/ 0 w 18"/>
                      <a:gd name="T9" fmla="*/ 1 h 24"/>
                      <a:gd name="T10" fmla="*/ 7 w 18"/>
                      <a:gd name="T11" fmla="*/ 6 h 24"/>
                      <a:gd name="T12" fmla="*/ 10 w 18"/>
                      <a:gd name="T13" fmla="*/ 15 h 24"/>
                      <a:gd name="T14" fmla="*/ 14 w 18"/>
                      <a:gd name="T15" fmla="*/ 24 h 24"/>
                      <a:gd name="T16" fmla="*/ 17 w 18"/>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7" y="23"/>
                        </a:moveTo>
                        <a:lnTo>
                          <a:pt x="18" y="16"/>
                        </a:lnTo>
                        <a:lnTo>
                          <a:pt x="15" y="7"/>
                        </a:lnTo>
                        <a:lnTo>
                          <a:pt x="9" y="0"/>
                        </a:lnTo>
                        <a:lnTo>
                          <a:pt x="0" y="1"/>
                        </a:lnTo>
                        <a:lnTo>
                          <a:pt x="7" y="6"/>
                        </a:lnTo>
                        <a:lnTo>
                          <a:pt x="10" y="15"/>
                        </a:lnTo>
                        <a:lnTo>
                          <a:pt x="14" y="24"/>
                        </a:lnTo>
                        <a:lnTo>
                          <a:pt x="17"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20" name="Freeform 48">
                    <a:extLst>
                      <a:ext uri="{FF2B5EF4-FFF2-40B4-BE49-F238E27FC236}">
                        <a16:creationId xmlns:a16="http://schemas.microsoft.com/office/drawing/2014/main" id="{D4E575A4-B6A0-43A4-8C6E-49A666B8ABF9}"/>
                      </a:ext>
                    </a:extLst>
                  </p:cNvPr>
                  <p:cNvSpPr>
                    <a:spLocks/>
                  </p:cNvSpPr>
                  <p:nvPr/>
                </p:nvSpPr>
                <p:spPr bwMode="auto">
                  <a:xfrm>
                    <a:off x="610" y="56"/>
                    <a:ext cx="26" cy="22"/>
                  </a:xfrm>
                  <a:custGeom>
                    <a:avLst/>
                    <a:gdLst>
                      <a:gd name="T0" fmla="*/ 50 w 51"/>
                      <a:gd name="T1" fmla="*/ 45 h 45"/>
                      <a:gd name="T2" fmla="*/ 51 w 51"/>
                      <a:gd name="T3" fmla="*/ 41 h 45"/>
                      <a:gd name="T4" fmla="*/ 50 w 51"/>
                      <a:gd name="T5" fmla="*/ 37 h 45"/>
                      <a:gd name="T6" fmla="*/ 46 w 51"/>
                      <a:gd name="T7" fmla="*/ 30 h 45"/>
                      <a:gd name="T8" fmla="*/ 39 w 51"/>
                      <a:gd name="T9" fmla="*/ 22 h 45"/>
                      <a:gd name="T10" fmla="*/ 31 w 51"/>
                      <a:gd name="T11" fmla="*/ 15 h 45"/>
                      <a:gd name="T12" fmla="*/ 21 w 51"/>
                      <a:gd name="T13" fmla="*/ 8 h 45"/>
                      <a:gd name="T14" fmla="*/ 10 w 51"/>
                      <a:gd name="T15" fmla="*/ 2 h 45"/>
                      <a:gd name="T16" fmla="*/ 0 w 51"/>
                      <a:gd name="T17" fmla="*/ 0 h 45"/>
                      <a:gd name="T18" fmla="*/ 4 w 51"/>
                      <a:gd name="T19" fmla="*/ 3 h 45"/>
                      <a:gd name="T20" fmla="*/ 10 w 51"/>
                      <a:gd name="T21" fmla="*/ 9 h 45"/>
                      <a:gd name="T22" fmla="*/ 17 w 51"/>
                      <a:gd name="T23" fmla="*/ 17 h 45"/>
                      <a:gd name="T24" fmla="*/ 25 w 51"/>
                      <a:gd name="T25" fmla="*/ 25 h 45"/>
                      <a:gd name="T26" fmla="*/ 33 w 51"/>
                      <a:gd name="T27" fmla="*/ 33 h 45"/>
                      <a:gd name="T28" fmla="*/ 40 w 51"/>
                      <a:gd name="T29" fmla="*/ 40 h 45"/>
                      <a:gd name="T30" fmla="*/ 46 w 51"/>
                      <a:gd name="T31" fmla="*/ 45 h 45"/>
                      <a:gd name="T32" fmla="*/ 50 w 51"/>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5">
                        <a:moveTo>
                          <a:pt x="50" y="45"/>
                        </a:moveTo>
                        <a:lnTo>
                          <a:pt x="51" y="41"/>
                        </a:lnTo>
                        <a:lnTo>
                          <a:pt x="50" y="37"/>
                        </a:lnTo>
                        <a:lnTo>
                          <a:pt x="46" y="30"/>
                        </a:lnTo>
                        <a:lnTo>
                          <a:pt x="39" y="22"/>
                        </a:lnTo>
                        <a:lnTo>
                          <a:pt x="31" y="15"/>
                        </a:lnTo>
                        <a:lnTo>
                          <a:pt x="21" y="8"/>
                        </a:lnTo>
                        <a:lnTo>
                          <a:pt x="10" y="2"/>
                        </a:lnTo>
                        <a:lnTo>
                          <a:pt x="0" y="0"/>
                        </a:lnTo>
                        <a:lnTo>
                          <a:pt x="4" y="3"/>
                        </a:lnTo>
                        <a:lnTo>
                          <a:pt x="10" y="9"/>
                        </a:lnTo>
                        <a:lnTo>
                          <a:pt x="17" y="17"/>
                        </a:lnTo>
                        <a:lnTo>
                          <a:pt x="25" y="25"/>
                        </a:lnTo>
                        <a:lnTo>
                          <a:pt x="33" y="33"/>
                        </a:lnTo>
                        <a:lnTo>
                          <a:pt x="40" y="40"/>
                        </a:lnTo>
                        <a:lnTo>
                          <a:pt x="46" y="45"/>
                        </a:lnTo>
                        <a:lnTo>
                          <a:pt x="50"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21" name="Freeform 49">
                    <a:extLst>
                      <a:ext uri="{FF2B5EF4-FFF2-40B4-BE49-F238E27FC236}">
                        <a16:creationId xmlns:a16="http://schemas.microsoft.com/office/drawing/2014/main" id="{14D95352-32FE-4A06-BF5F-E8D0E75D57F2}"/>
                      </a:ext>
                    </a:extLst>
                  </p:cNvPr>
                  <p:cNvSpPr>
                    <a:spLocks/>
                  </p:cNvSpPr>
                  <p:nvPr/>
                </p:nvSpPr>
                <p:spPr bwMode="auto">
                  <a:xfrm>
                    <a:off x="637" y="55"/>
                    <a:ext cx="20" cy="18"/>
                  </a:xfrm>
                  <a:custGeom>
                    <a:avLst/>
                    <a:gdLst>
                      <a:gd name="T0" fmla="*/ 39 w 40"/>
                      <a:gd name="T1" fmla="*/ 35 h 35"/>
                      <a:gd name="T2" fmla="*/ 40 w 40"/>
                      <a:gd name="T3" fmla="*/ 33 h 35"/>
                      <a:gd name="T4" fmla="*/ 40 w 40"/>
                      <a:gd name="T5" fmla="*/ 30 h 35"/>
                      <a:gd name="T6" fmla="*/ 37 w 40"/>
                      <a:gd name="T7" fmla="*/ 24 h 35"/>
                      <a:gd name="T8" fmla="*/ 33 w 40"/>
                      <a:gd name="T9" fmla="*/ 18 h 35"/>
                      <a:gd name="T10" fmla="*/ 26 w 40"/>
                      <a:gd name="T11" fmla="*/ 12 h 35"/>
                      <a:gd name="T12" fmla="*/ 19 w 40"/>
                      <a:gd name="T13" fmla="*/ 6 h 35"/>
                      <a:gd name="T14" fmla="*/ 10 w 40"/>
                      <a:gd name="T15" fmla="*/ 2 h 35"/>
                      <a:gd name="T16" fmla="*/ 0 w 40"/>
                      <a:gd name="T17" fmla="*/ 0 h 35"/>
                      <a:gd name="T18" fmla="*/ 4 w 40"/>
                      <a:gd name="T19" fmla="*/ 4 h 35"/>
                      <a:gd name="T20" fmla="*/ 10 w 40"/>
                      <a:gd name="T21" fmla="*/ 10 h 35"/>
                      <a:gd name="T22" fmla="*/ 16 w 40"/>
                      <a:gd name="T23" fmla="*/ 16 h 35"/>
                      <a:gd name="T24" fmla="*/ 22 w 40"/>
                      <a:gd name="T25" fmla="*/ 23 h 35"/>
                      <a:gd name="T26" fmla="*/ 27 w 40"/>
                      <a:gd name="T27" fmla="*/ 28 h 35"/>
                      <a:gd name="T28" fmla="*/ 32 w 40"/>
                      <a:gd name="T29" fmla="*/ 33 h 35"/>
                      <a:gd name="T30" fmla="*/ 37 w 40"/>
                      <a:gd name="T31" fmla="*/ 35 h 35"/>
                      <a:gd name="T32" fmla="*/ 39 w 40"/>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5">
                        <a:moveTo>
                          <a:pt x="39" y="35"/>
                        </a:moveTo>
                        <a:lnTo>
                          <a:pt x="40" y="33"/>
                        </a:lnTo>
                        <a:lnTo>
                          <a:pt x="40" y="30"/>
                        </a:lnTo>
                        <a:lnTo>
                          <a:pt x="37" y="24"/>
                        </a:lnTo>
                        <a:lnTo>
                          <a:pt x="33" y="18"/>
                        </a:lnTo>
                        <a:lnTo>
                          <a:pt x="26" y="12"/>
                        </a:lnTo>
                        <a:lnTo>
                          <a:pt x="19" y="6"/>
                        </a:lnTo>
                        <a:lnTo>
                          <a:pt x="10" y="2"/>
                        </a:lnTo>
                        <a:lnTo>
                          <a:pt x="0" y="0"/>
                        </a:lnTo>
                        <a:lnTo>
                          <a:pt x="4" y="4"/>
                        </a:lnTo>
                        <a:lnTo>
                          <a:pt x="10" y="10"/>
                        </a:lnTo>
                        <a:lnTo>
                          <a:pt x="16" y="16"/>
                        </a:lnTo>
                        <a:lnTo>
                          <a:pt x="22" y="23"/>
                        </a:lnTo>
                        <a:lnTo>
                          <a:pt x="27" y="28"/>
                        </a:lnTo>
                        <a:lnTo>
                          <a:pt x="32" y="33"/>
                        </a:lnTo>
                        <a:lnTo>
                          <a:pt x="37" y="35"/>
                        </a:lnTo>
                        <a:lnTo>
                          <a:pt x="39"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22" name="Freeform 50">
                    <a:extLst>
                      <a:ext uri="{FF2B5EF4-FFF2-40B4-BE49-F238E27FC236}">
                        <a16:creationId xmlns:a16="http://schemas.microsoft.com/office/drawing/2014/main" id="{331AB3B5-3180-44B6-90AD-697082474BF0}"/>
                      </a:ext>
                    </a:extLst>
                  </p:cNvPr>
                  <p:cNvSpPr>
                    <a:spLocks/>
                  </p:cNvSpPr>
                  <p:nvPr/>
                </p:nvSpPr>
                <p:spPr bwMode="auto">
                  <a:xfrm>
                    <a:off x="569" y="61"/>
                    <a:ext cx="23" cy="24"/>
                  </a:xfrm>
                  <a:custGeom>
                    <a:avLst/>
                    <a:gdLst>
                      <a:gd name="T0" fmla="*/ 44 w 45"/>
                      <a:gd name="T1" fmla="*/ 50 h 50"/>
                      <a:gd name="T2" fmla="*/ 45 w 45"/>
                      <a:gd name="T3" fmla="*/ 47 h 50"/>
                      <a:gd name="T4" fmla="*/ 43 w 45"/>
                      <a:gd name="T5" fmla="*/ 40 h 50"/>
                      <a:gd name="T6" fmla="*/ 38 w 45"/>
                      <a:gd name="T7" fmla="*/ 33 h 50"/>
                      <a:gd name="T8" fmla="*/ 31 w 45"/>
                      <a:gd name="T9" fmla="*/ 24 h 50"/>
                      <a:gd name="T10" fmla="*/ 24 w 45"/>
                      <a:gd name="T11" fmla="*/ 15 h 50"/>
                      <a:gd name="T12" fmla="*/ 16 w 45"/>
                      <a:gd name="T13" fmla="*/ 7 h 50"/>
                      <a:gd name="T14" fmla="*/ 7 w 45"/>
                      <a:gd name="T15" fmla="*/ 2 h 50"/>
                      <a:gd name="T16" fmla="*/ 0 w 45"/>
                      <a:gd name="T17" fmla="*/ 0 h 50"/>
                      <a:gd name="T18" fmla="*/ 3 w 45"/>
                      <a:gd name="T19" fmla="*/ 5 h 50"/>
                      <a:gd name="T20" fmla="*/ 8 w 45"/>
                      <a:gd name="T21" fmla="*/ 12 h 50"/>
                      <a:gd name="T22" fmla="*/ 14 w 45"/>
                      <a:gd name="T23" fmla="*/ 21 h 50"/>
                      <a:gd name="T24" fmla="*/ 21 w 45"/>
                      <a:gd name="T25" fmla="*/ 30 h 50"/>
                      <a:gd name="T26" fmla="*/ 26 w 45"/>
                      <a:gd name="T27" fmla="*/ 38 h 50"/>
                      <a:gd name="T28" fmla="*/ 33 w 45"/>
                      <a:gd name="T29" fmla="*/ 45 h 50"/>
                      <a:gd name="T30" fmla="*/ 39 w 45"/>
                      <a:gd name="T31" fmla="*/ 50 h 50"/>
                      <a:gd name="T32" fmla="*/ 44 w 45"/>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0">
                        <a:moveTo>
                          <a:pt x="44" y="50"/>
                        </a:moveTo>
                        <a:lnTo>
                          <a:pt x="45" y="47"/>
                        </a:lnTo>
                        <a:lnTo>
                          <a:pt x="43" y="40"/>
                        </a:lnTo>
                        <a:lnTo>
                          <a:pt x="38" y="33"/>
                        </a:lnTo>
                        <a:lnTo>
                          <a:pt x="31" y="24"/>
                        </a:lnTo>
                        <a:lnTo>
                          <a:pt x="24" y="15"/>
                        </a:lnTo>
                        <a:lnTo>
                          <a:pt x="16" y="7"/>
                        </a:lnTo>
                        <a:lnTo>
                          <a:pt x="7" y="2"/>
                        </a:lnTo>
                        <a:lnTo>
                          <a:pt x="0" y="0"/>
                        </a:lnTo>
                        <a:lnTo>
                          <a:pt x="3" y="5"/>
                        </a:lnTo>
                        <a:lnTo>
                          <a:pt x="8" y="12"/>
                        </a:lnTo>
                        <a:lnTo>
                          <a:pt x="14" y="21"/>
                        </a:lnTo>
                        <a:lnTo>
                          <a:pt x="21" y="30"/>
                        </a:lnTo>
                        <a:lnTo>
                          <a:pt x="26" y="38"/>
                        </a:lnTo>
                        <a:lnTo>
                          <a:pt x="33" y="45"/>
                        </a:lnTo>
                        <a:lnTo>
                          <a:pt x="39" y="50"/>
                        </a:lnTo>
                        <a:lnTo>
                          <a:pt x="44"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23" name="Freeform 51">
                    <a:extLst>
                      <a:ext uri="{FF2B5EF4-FFF2-40B4-BE49-F238E27FC236}">
                        <a16:creationId xmlns:a16="http://schemas.microsoft.com/office/drawing/2014/main" id="{AF389F1E-0E33-450D-B975-65F1C179132E}"/>
                      </a:ext>
                    </a:extLst>
                  </p:cNvPr>
                  <p:cNvSpPr>
                    <a:spLocks/>
                  </p:cNvSpPr>
                  <p:nvPr/>
                </p:nvSpPr>
                <p:spPr bwMode="auto">
                  <a:xfrm>
                    <a:off x="537" y="73"/>
                    <a:ext cx="17" cy="20"/>
                  </a:xfrm>
                  <a:custGeom>
                    <a:avLst/>
                    <a:gdLst>
                      <a:gd name="T0" fmla="*/ 32 w 34"/>
                      <a:gd name="T1" fmla="*/ 42 h 42"/>
                      <a:gd name="T2" fmla="*/ 34 w 34"/>
                      <a:gd name="T3" fmla="*/ 39 h 42"/>
                      <a:gd name="T4" fmla="*/ 33 w 34"/>
                      <a:gd name="T5" fmla="*/ 34 h 42"/>
                      <a:gd name="T6" fmla="*/ 29 w 34"/>
                      <a:gd name="T7" fmla="*/ 27 h 42"/>
                      <a:gd name="T8" fmla="*/ 24 w 34"/>
                      <a:gd name="T9" fmla="*/ 19 h 42"/>
                      <a:gd name="T10" fmla="*/ 18 w 34"/>
                      <a:gd name="T11" fmla="*/ 12 h 42"/>
                      <a:gd name="T12" fmla="*/ 12 w 34"/>
                      <a:gd name="T13" fmla="*/ 6 h 42"/>
                      <a:gd name="T14" fmla="*/ 5 w 34"/>
                      <a:gd name="T15" fmla="*/ 1 h 42"/>
                      <a:gd name="T16" fmla="*/ 0 w 34"/>
                      <a:gd name="T17" fmla="*/ 0 h 42"/>
                      <a:gd name="T18" fmla="*/ 6 w 34"/>
                      <a:gd name="T19" fmla="*/ 9 h 42"/>
                      <a:gd name="T20" fmla="*/ 14 w 34"/>
                      <a:gd name="T21" fmla="*/ 23 h 42"/>
                      <a:gd name="T22" fmla="*/ 24 w 34"/>
                      <a:gd name="T23" fmla="*/ 36 h 42"/>
                      <a:gd name="T24" fmla="*/ 32 w 34"/>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42">
                        <a:moveTo>
                          <a:pt x="32" y="42"/>
                        </a:moveTo>
                        <a:lnTo>
                          <a:pt x="34" y="39"/>
                        </a:lnTo>
                        <a:lnTo>
                          <a:pt x="33" y="34"/>
                        </a:lnTo>
                        <a:lnTo>
                          <a:pt x="29" y="27"/>
                        </a:lnTo>
                        <a:lnTo>
                          <a:pt x="24" y="19"/>
                        </a:lnTo>
                        <a:lnTo>
                          <a:pt x="18" y="12"/>
                        </a:lnTo>
                        <a:lnTo>
                          <a:pt x="12" y="6"/>
                        </a:lnTo>
                        <a:lnTo>
                          <a:pt x="5" y="1"/>
                        </a:lnTo>
                        <a:lnTo>
                          <a:pt x="0" y="0"/>
                        </a:lnTo>
                        <a:lnTo>
                          <a:pt x="6" y="9"/>
                        </a:lnTo>
                        <a:lnTo>
                          <a:pt x="14" y="23"/>
                        </a:lnTo>
                        <a:lnTo>
                          <a:pt x="24" y="36"/>
                        </a:lnTo>
                        <a:lnTo>
                          <a:pt x="3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24" name="Freeform 52">
                    <a:extLst>
                      <a:ext uri="{FF2B5EF4-FFF2-40B4-BE49-F238E27FC236}">
                        <a16:creationId xmlns:a16="http://schemas.microsoft.com/office/drawing/2014/main" id="{24CFB96A-28C6-4156-8239-A576BEEB432D}"/>
                      </a:ext>
                    </a:extLst>
                  </p:cNvPr>
                  <p:cNvSpPr>
                    <a:spLocks/>
                  </p:cNvSpPr>
                  <p:nvPr/>
                </p:nvSpPr>
                <p:spPr bwMode="auto">
                  <a:xfrm>
                    <a:off x="647" y="53"/>
                    <a:ext cx="22" cy="3"/>
                  </a:xfrm>
                  <a:custGeom>
                    <a:avLst/>
                    <a:gdLst>
                      <a:gd name="T0" fmla="*/ 0 w 45"/>
                      <a:gd name="T1" fmla="*/ 6 h 7"/>
                      <a:gd name="T2" fmla="*/ 4 w 45"/>
                      <a:gd name="T3" fmla="*/ 6 h 7"/>
                      <a:gd name="T4" fmla="*/ 10 w 45"/>
                      <a:gd name="T5" fmla="*/ 5 h 7"/>
                      <a:gd name="T6" fmla="*/ 16 w 45"/>
                      <a:gd name="T7" fmla="*/ 4 h 7"/>
                      <a:gd name="T8" fmla="*/ 24 w 45"/>
                      <a:gd name="T9" fmla="*/ 2 h 7"/>
                      <a:gd name="T10" fmla="*/ 33 w 45"/>
                      <a:gd name="T11" fmla="*/ 1 h 7"/>
                      <a:gd name="T12" fmla="*/ 39 w 45"/>
                      <a:gd name="T13" fmla="*/ 0 h 7"/>
                      <a:gd name="T14" fmla="*/ 44 w 45"/>
                      <a:gd name="T15" fmla="*/ 0 h 7"/>
                      <a:gd name="T16" fmla="*/ 45 w 45"/>
                      <a:gd name="T17" fmla="*/ 2 h 7"/>
                      <a:gd name="T18" fmla="*/ 44 w 45"/>
                      <a:gd name="T19" fmla="*/ 5 h 7"/>
                      <a:gd name="T20" fmla="*/ 39 w 45"/>
                      <a:gd name="T21" fmla="*/ 7 h 7"/>
                      <a:gd name="T22" fmla="*/ 34 w 45"/>
                      <a:gd name="T23" fmla="*/ 7 h 7"/>
                      <a:gd name="T24" fmla="*/ 27 w 45"/>
                      <a:gd name="T25" fmla="*/ 7 h 7"/>
                      <a:gd name="T26" fmla="*/ 19 w 45"/>
                      <a:gd name="T27" fmla="*/ 7 h 7"/>
                      <a:gd name="T28" fmla="*/ 11 w 45"/>
                      <a:gd name="T29" fmla="*/ 7 h 7"/>
                      <a:gd name="T30" fmla="*/ 5 w 45"/>
                      <a:gd name="T31" fmla="*/ 6 h 7"/>
                      <a:gd name="T32" fmla="*/ 0 w 45"/>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7">
                        <a:moveTo>
                          <a:pt x="0" y="6"/>
                        </a:moveTo>
                        <a:lnTo>
                          <a:pt x="4" y="6"/>
                        </a:lnTo>
                        <a:lnTo>
                          <a:pt x="10" y="5"/>
                        </a:lnTo>
                        <a:lnTo>
                          <a:pt x="16" y="4"/>
                        </a:lnTo>
                        <a:lnTo>
                          <a:pt x="24" y="2"/>
                        </a:lnTo>
                        <a:lnTo>
                          <a:pt x="33" y="1"/>
                        </a:lnTo>
                        <a:lnTo>
                          <a:pt x="39" y="0"/>
                        </a:lnTo>
                        <a:lnTo>
                          <a:pt x="44" y="0"/>
                        </a:lnTo>
                        <a:lnTo>
                          <a:pt x="45" y="2"/>
                        </a:lnTo>
                        <a:lnTo>
                          <a:pt x="44" y="5"/>
                        </a:lnTo>
                        <a:lnTo>
                          <a:pt x="39" y="7"/>
                        </a:lnTo>
                        <a:lnTo>
                          <a:pt x="34" y="7"/>
                        </a:lnTo>
                        <a:lnTo>
                          <a:pt x="27" y="7"/>
                        </a:lnTo>
                        <a:lnTo>
                          <a:pt x="19" y="7"/>
                        </a:lnTo>
                        <a:lnTo>
                          <a:pt x="11" y="7"/>
                        </a:lnTo>
                        <a:lnTo>
                          <a:pt x="5"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25" name="Freeform 53">
                    <a:extLst>
                      <a:ext uri="{FF2B5EF4-FFF2-40B4-BE49-F238E27FC236}">
                        <a16:creationId xmlns:a16="http://schemas.microsoft.com/office/drawing/2014/main" id="{77C5BE00-B46C-469B-BC19-5DFF1469A5BC}"/>
                      </a:ext>
                    </a:extLst>
                  </p:cNvPr>
                  <p:cNvSpPr>
                    <a:spLocks/>
                  </p:cNvSpPr>
                  <p:nvPr/>
                </p:nvSpPr>
                <p:spPr bwMode="auto">
                  <a:xfrm>
                    <a:off x="621" y="28"/>
                    <a:ext cx="30" cy="27"/>
                  </a:xfrm>
                  <a:custGeom>
                    <a:avLst/>
                    <a:gdLst>
                      <a:gd name="T0" fmla="*/ 0 w 60"/>
                      <a:gd name="T1" fmla="*/ 55 h 55"/>
                      <a:gd name="T2" fmla="*/ 7 w 60"/>
                      <a:gd name="T3" fmla="*/ 51 h 55"/>
                      <a:gd name="T4" fmla="*/ 17 w 60"/>
                      <a:gd name="T5" fmla="*/ 44 h 55"/>
                      <a:gd name="T6" fmla="*/ 28 w 60"/>
                      <a:gd name="T7" fmla="*/ 36 h 55"/>
                      <a:gd name="T8" fmla="*/ 40 w 60"/>
                      <a:gd name="T9" fmla="*/ 27 h 55"/>
                      <a:gd name="T10" fmla="*/ 49 w 60"/>
                      <a:gd name="T11" fmla="*/ 19 h 55"/>
                      <a:gd name="T12" fmla="*/ 57 w 60"/>
                      <a:gd name="T13" fmla="*/ 11 h 55"/>
                      <a:gd name="T14" fmla="*/ 60 w 60"/>
                      <a:gd name="T15" fmla="*/ 4 h 55"/>
                      <a:gd name="T16" fmla="*/ 59 w 60"/>
                      <a:gd name="T17" fmla="*/ 0 h 55"/>
                      <a:gd name="T18" fmla="*/ 55 w 60"/>
                      <a:gd name="T19" fmla="*/ 0 h 55"/>
                      <a:gd name="T20" fmla="*/ 48 w 60"/>
                      <a:gd name="T21" fmla="*/ 5 h 55"/>
                      <a:gd name="T22" fmla="*/ 40 w 60"/>
                      <a:gd name="T23" fmla="*/ 12 h 55"/>
                      <a:gd name="T24" fmla="*/ 32 w 60"/>
                      <a:gd name="T25" fmla="*/ 22 h 55"/>
                      <a:gd name="T26" fmla="*/ 22 w 60"/>
                      <a:gd name="T27" fmla="*/ 32 h 55"/>
                      <a:gd name="T28" fmla="*/ 14 w 60"/>
                      <a:gd name="T29" fmla="*/ 42 h 55"/>
                      <a:gd name="T30" fmla="*/ 6 w 60"/>
                      <a:gd name="T31" fmla="*/ 50 h 55"/>
                      <a:gd name="T32" fmla="*/ 0 w 60"/>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55">
                        <a:moveTo>
                          <a:pt x="0" y="55"/>
                        </a:moveTo>
                        <a:lnTo>
                          <a:pt x="7" y="51"/>
                        </a:lnTo>
                        <a:lnTo>
                          <a:pt x="17" y="44"/>
                        </a:lnTo>
                        <a:lnTo>
                          <a:pt x="28" y="36"/>
                        </a:lnTo>
                        <a:lnTo>
                          <a:pt x="40" y="27"/>
                        </a:lnTo>
                        <a:lnTo>
                          <a:pt x="49" y="19"/>
                        </a:lnTo>
                        <a:lnTo>
                          <a:pt x="57" y="11"/>
                        </a:lnTo>
                        <a:lnTo>
                          <a:pt x="60" y="4"/>
                        </a:lnTo>
                        <a:lnTo>
                          <a:pt x="59" y="0"/>
                        </a:lnTo>
                        <a:lnTo>
                          <a:pt x="55" y="0"/>
                        </a:lnTo>
                        <a:lnTo>
                          <a:pt x="48" y="5"/>
                        </a:lnTo>
                        <a:lnTo>
                          <a:pt x="40" y="12"/>
                        </a:lnTo>
                        <a:lnTo>
                          <a:pt x="32" y="22"/>
                        </a:lnTo>
                        <a:lnTo>
                          <a:pt x="22" y="32"/>
                        </a:lnTo>
                        <a:lnTo>
                          <a:pt x="14" y="42"/>
                        </a:lnTo>
                        <a:lnTo>
                          <a:pt x="6"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26" name="Freeform 54">
                    <a:extLst>
                      <a:ext uri="{FF2B5EF4-FFF2-40B4-BE49-F238E27FC236}">
                        <a16:creationId xmlns:a16="http://schemas.microsoft.com/office/drawing/2014/main" id="{814928E4-0C25-4213-9B80-CBBB972DB9FF}"/>
                      </a:ext>
                    </a:extLst>
                  </p:cNvPr>
                  <p:cNvSpPr>
                    <a:spLocks/>
                  </p:cNvSpPr>
                  <p:nvPr/>
                </p:nvSpPr>
                <p:spPr bwMode="auto">
                  <a:xfrm>
                    <a:off x="610" y="28"/>
                    <a:ext cx="27" cy="28"/>
                  </a:xfrm>
                  <a:custGeom>
                    <a:avLst/>
                    <a:gdLst>
                      <a:gd name="T0" fmla="*/ 0 w 54"/>
                      <a:gd name="T1" fmla="*/ 57 h 57"/>
                      <a:gd name="T2" fmla="*/ 7 w 54"/>
                      <a:gd name="T3" fmla="*/ 52 h 57"/>
                      <a:gd name="T4" fmla="*/ 16 w 54"/>
                      <a:gd name="T5" fmla="*/ 44 h 57"/>
                      <a:gd name="T6" fmla="*/ 25 w 54"/>
                      <a:gd name="T7" fmla="*/ 36 h 57"/>
                      <a:gd name="T8" fmla="*/ 35 w 54"/>
                      <a:gd name="T9" fmla="*/ 26 h 57"/>
                      <a:gd name="T10" fmla="*/ 45 w 54"/>
                      <a:gd name="T11" fmla="*/ 17 h 57"/>
                      <a:gd name="T12" fmla="*/ 51 w 54"/>
                      <a:gd name="T13" fmla="*/ 9 h 57"/>
                      <a:gd name="T14" fmla="*/ 54 w 54"/>
                      <a:gd name="T15" fmla="*/ 3 h 57"/>
                      <a:gd name="T16" fmla="*/ 53 w 54"/>
                      <a:gd name="T17" fmla="*/ 0 h 57"/>
                      <a:gd name="T18" fmla="*/ 47 w 54"/>
                      <a:gd name="T19" fmla="*/ 3 h 57"/>
                      <a:gd name="T20" fmla="*/ 40 w 54"/>
                      <a:gd name="T21" fmla="*/ 9 h 57"/>
                      <a:gd name="T22" fmla="*/ 33 w 54"/>
                      <a:gd name="T23" fmla="*/ 17 h 57"/>
                      <a:gd name="T24" fmla="*/ 25 w 54"/>
                      <a:gd name="T25" fmla="*/ 27 h 57"/>
                      <a:gd name="T26" fmla="*/ 17 w 54"/>
                      <a:gd name="T27" fmla="*/ 36 h 57"/>
                      <a:gd name="T28" fmla="*/ 10 w 54"/>
                      <a:gd name="T29" fmla="*/ 47 h 57"/>
                      <a:gd name="T30" fmla="*/ 4 w 54"/>
                      <a:gd name="T31" fmla="*/ 54 h 57"/>
                      <a:gd name="T32" fmla="*/ 0 w 54"/>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7">
                        <a:moveTo>
                          <a:pt x="0" y="57"/>
                        </a:moveTo>
                        <a:lnTo>
                          <a:pt x="7" y="52"/>
                        </a:lnTo>
                        <a:lnTo>
                          <a:pt x="16" y="44"/>
                        </a:lnTo>
                        <a:lnTo>
                          <a:pt x="25" y="36"/>
                        </a:lnTo>
                        <a:lnTo>
                          <a:pt x="35" y="26"/>
                        </a:lnTo>
                        <a:lnTo>
                          <a:pt x="45" y="17"/>
                        </a:lnTo>
                        <a:lnTo>
                          <a:pt x="51" y="9"/>
                        </a:lnTo>
                        <a:lnTo>
                          <a:pt x="54" y="3"/>
                        </a:lnTo>
                        <a:lnTo>
                          <a:pt x="53" y="0"/>
                        </a:lnTo>
                        <a:lnTo>
                          <a:pt x="47" y="3"/>
                        </a:lnTo>
                        <a:lnTo>
                          <a:pt x="40" y="9"/>
                        </a:lnTo>
                        <a:lnTo>
                          <a:pt x="33" y="17"/>
                        </a:lnTo>
                        <a:lnTo>
                          <a:pt x="25" y="27"/>
                        </a:lnTo>
                        <a:lnTo>
                          <a:pt x="17" y="36"/>
                        </a:lnTo>
                        <a:lnTo>
                          <a:pt x="10" y="47"/>
                        </a:lnTo>
                        <a:lnTo>
                          <a:pt x="4" y="54"/>
                        </a:lnTo>
                        <a:lnTo>
                          <a:pt x="0"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27" name="Freeform 55">
                    <a:extLst>
                      <a:ext uri="{FF2B5EF4-FFF2-40B4-BE49-F238E27FC236}">
                        <a16:creationId xmlns:a16="http://schemas.microsoft.com/office/drawing/2014/main" id="{C4649725-1596-4EAF-9555-D8AA5E0D0AF1}"/>
                      </a:ext>
                    </a:extLst>
                  </p:cNvPr>
                  <p:cNvSpPr>
                    <a:spLocks/>
                  </p:cNvSpPr>
                  <p:nvPr/>
                </p:nvSpPr>
                <p:spPr bwMode="auto">
                  <a:xfrm>
                    <a:off x="597" y="28"/>
                    <a:ext cx="24" cy="30"/>
                  </a:xfrm>
                  <a:custGeom>
                    <a:avLst/>
                    <a:gdLst>
                      <a:gd name="T0" fmla="*/ 0 w 47"/>
                      <a:gd name="T1" fmla="*/ 60 h 60"/>
                      <a:gd name="T2" fmla="*/ 7 w 47"/>
                      <a:gd name="T3" fmla="*/ 55 h 60"/>
                      <a:gd name="T4" fmla="*/ 16 w 47"/>
                      <a:gd name="T5" fmla="*/ 46 h 60"/>
                      <a:gd name="T6" fmla="*/ 26 w 47"/>
                      <a:gd name="T7" fmla="*/ 36 h 60"/>
                      <a:gd name="T8" fmla="*/ 34 w 47"/>
                      <a:gd name="T9" fmla="*/ 27 h 60"/>
                      <a:gd name="T10" fmla="*/ 41 w 47"/>
                      <a:gd name="T11" fmla="*/ 16 h 60"/>
                      <a:gd name="T12" fmla="*/ 46 w 47"/>
                      <a:gd name="T13" fmla="*/ 8 h 60"/>
                      <a:gd name="T14" fmla="*/ 47 w 47"/>
                      <a:gd name="T15" fmla="*/ 3 h 60"/>
                      <a:gd name="T16" fmla="*/ 46 w 47"/>
                      <a:gd name="T17" fmla="*/ 0 h 60"/>
                      <a:gd name="T18" fmla="*/ 42 w 47"/>
                      <a:gd name="T19" fmla="*/ 3 h 60"/>
                      <a:gd name="T20" fmla="*/ 36 w 47"/>
                      <a:gd name="T21" fmla="*/ 8 h 60"/>
                      <a:gd name="T22" fmla="*/ 30 w 47"/>
                      <a:gd name="T23" fmla="*/ 16 h 60"/>
                      <a:gd name="T24" fmla="*/ 23 w 47"/>
                      <a:gd name="T25" fmla="*/ 27 h 60"/>
                      <a:gd name="T26" fmla="*/ 18 w 47"/>
                      <a:gd name="T27" fmla="*/ 38 h 60"/>
                      <a:gd name="T28" fmla="*/ 11 w 47"/>
                      <a:gd name="T29" fmla="*/ 48 h 60"/>
                      <a:gd name="T30" fmla="*/ 5 w 47"/>
                      <a:gd name="T31" fmla="*/ 56 h 60"/>
                      <a:gd name="T32" fmla="*/ 0 w 47"/>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0">
                        <a:moveTo>
                          <a:pt x="0" y="60"/>
                        </a:moveTo>
                        <a:lnTo>
                          <a:pt x="7" y="55"/>
                        </a:lnTo>
                        <a:lnTo>
                          <a:pt x="16" y="46"/>
                        </a:lnTo>
                        <a:lnTo>
                          <a:pt x="26" y="36"/>
                        </a:lnTo>
                        <a:lnTo>
                          <a:pt x="34" y="27"/>
                        </a:lnTo>
                        <a:lnTo>
                          <a:pt x="41" y="16"/>
                        </a:lnTo>
                        <a:lnTo>
                          <a:pt x="46" y="8"/>
                        </a:lnTo>
                        <a:lnTo>
                          <a:pt x="47" y="3"/>
                        </a:lnTo>
                        <a:lnTo>
                          <a:pt x="46" y="0"/>
                        </a:lnTo>
                        <a:lnTo>
                          <a:pt x="42" y="3"/>
                        </a:lnTo>
                        <a:lnTo>
                          <a:pt x="36" y="8"/>
                        </a:lnTo>
                        <a:lnTo>
                          <a:pt x="30" y="16"/>
                        </a:lnTo>
                        <a:lnTo>
                          <a:pt x="23" y="27"/>
                        </a:lnTo>
                        <a:lnTo>
                          <a:pt x="18" y="38"/>
                        </a:lnTo>
                        <a:lnTo>
                          <a:pt x="11" y="48"/>
                        </a:lnTo>
                        <a:lnTo>
                          <a:pt x="5" y="56"/>
                        </a:lnTo>
                        <a:lnTo>
                          <a:pt x="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28" name="Freeform 56">
                    <a:extLst>
                      <a:ext uri="{FF2B5EF4-FFF2-40B4-BE49-F238E27FC236}">
                        <a16:creationId xmlns:a16="http://schemas.microsoft.com/office/drawing/2014/main" id="{E21ABD21-8E8A-46BC-8DAB-94164D7C8F22}"/>
                      </a:ext>
                    </a:extLst>
                  </p:cNvPr>
                  <p:cNvSpPr>
                    <a:spLocks/>
                  </p:cNvSpPr>
                  <p:nvPr/>
                </p:nvSpPr>
                <p:spPr bwMode="auto">
                  <a:xfrm>
                    <a:off x="584" y="33"/>
                    <a:ext cx="18" cy="28"/>
                  </a:xfrm>
                  <a:custGeom>
                    <a:avLst/>
                    <a:gdLst>
                      <a:gd name="T0" fmla="*/ 0 w 36"/>
                      <a:gd name="T1" fmla="*/ 55 h 55"/>
                      <a:gd name="T2" fmla="*/ 6 w 36"/>
                      <a:gd name="T3" fmla="*/ 50 h 55"/>
                      <a:gd name="T4" fmla="*/ 13 w 36"/>
                      <a:gd name="T5" fmla="*/ 42 h 55"/>
                      <a:gd name="T6" fmla="*/ 19 w 36"/>
                      <a:gd name="T7" fmla="*/ 33 h 55"/>
                      <a:gd name="T8" fmla="*/ 26 w 36"/>
                      <a:gd name="T9" fmla="*/ 24 h 55"/>
                      <a:gd name="T10" fmla="*/ 32 w 36"/>
                      <a:gd name="T11" fmla="*/ 15 h 55"/>
                      <a:gd name="T12" fmla="*/ 36 w 36"/>
                      <a:gd name="T13" fmla="*/ 7 h 55"/>
                      <a:gd name="T14" fmla="*/ 36 w 36"/>
                      <a:gd name="T15" fmla="*/ 2 h 55"/>
                      <a:gd name="T16" fmla="*/ 32 w 36"/>
                      <a:gd name="T17" fmla="*/ 0 h 55"/>
                      <a:gd name="T18" fmla="*/ 22 w 36"/>
                      <a:gd name="T19" fmla="*/ 8 h 55"/>
                      <a:gd name="T20" fmla="*/ 15 w 36"/>
                      <a:gd name="T21" fmla="*/ 24 h 55"/>
                      <a:gd name="T22" fmla="*/ 7 w 36"/>
                      <a:gd name="T23" fmla="*/ 42 h 55"/>
                      <a:gd name="T24" fmla="*/ 0 w 36"/>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5">
                        <a:moveTo>
                          <a:pt x="0" y="55"/>
                        </a:moveTo>
                        <a:lnTo>
                          <a:pt x="6" y="50"/>
                        </a:lnTo>
                        <a:lnTo>
                          <a:pt x="13" y="42"/>
                        </a:lnTo>
                        <a:lnTo>
                          <a:pt x="19" y="33"/>
                        </a:lnTo>
                        <a:lnTo>
                          <a:pt x="26" y="24"/>
                        </a:lnTo>
                        <a:lnTo>
                          <a:pt x="32" y="15"/>
                        </a:lnTo>
                        <a:lnTo>
                          <a:pt x="36" y="7"/>
                        </a:lnTo>
                        <a:lnTo>
                          <a:pt x="36" y="2"/>
                        </a:lnTo>
                        <a:lnTo>
                          <a:pt x="32" y="0"/>
                        </a:lnTo>
                        <a:lnTo>
                          <a:pt x="22" y="8"/>
                        </a:lnTo>
                        <a:lnTo>
                          <a:pt x="15" y="24"/>
                        </a:lnTo>
                        <a:lnTo>
                          <a:pt x="7" y="42"/>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29" name="Freeform 57">
                    <a:extLst>
                      <a:ext uri="{FF2B5EF4-FFF2-40B4-BE49-F238E27FC236}">
                        <a16:creationId xmlns:a16="http://schemas.microsoft.com/office/drawing/2014/main" id="{676DB096-6865-46C6-9705-14123402BDED}"/>
                      </a:ext>
                    </a:extLst>
                  </p:cNvPr>
                  <p:cNvSpPr>
                    <a:spLocks/>
                  </p:cNvSpPr>
                  <p:nvPr/>
                </p:nvSpPr>
                <p:spPr bwMode="auto">
                  <a:xfrm>
                    <a:off x="571" y="36"/>
                    <a:ext cx="16" cy="27"/>
                  </a:xfrm>
                  <a:custGeom>
                    <a:avLst/>
                    <a:gdLst>
                      <a:gd name="T0" fmla="*/ 0 w 33"/>
                      <a:gd name="T1" fmla="*/ 53 h 53"/>
                      <a:gd name="T2" fmla="*/ 5 w 33"/>
                      <a:gd name="T3" fmla="*/ 48 h 53"/>
                      <a:gd name="T4" fmla="*/ 11 w 33"/>
                      <a:gd name="T5" fmla="*/ 40 h 53"/>
                      <a:gd name="T6" fmla="*/ 16 w 33"/>
                      <a:gd name="T7" fmla="*/ 31 h 53"/>
                      <a:gd name="T8" fmla="*/ 23 w 33"/>
                      <a:gd name="T9" fmla="*/ 20 h 53"/>
                      <a:gd name="T10" fmla="*/ 28 w 33"/>
                      <a:gd name="T11" fmla="*/ 12 h 53"/>
                      <a:gd name="T12" fmla="*/ 31 w 33"/>
                      <a:gd name="T13" fmla="*/ 4 h 53"/>
                      <a:gd name="T14" fmla="*/ 33 w 33"/>
                      <a:gd name="T15" fmla="*/ 0 h 53"/>
                      <a:gd name="T16" fmla="*/ 29 w 33"/>
                      <a:gd name="T17" fmla="*/ 0 h 53"/>
                      <a:gd name="T18" fmla="*/ 19 w 33"/>
                      <a:gd name="T19" fmla="*/ 9 h 53"/>
                      <a:gd name="T20" fmla="*/ 11 w 33"/>
                      <a:gd name="T21" fmla="*/ 25 h 53"/>
                      <a:gd name="T22" fmla="*/ 5 w 33"/>
                      <a:gd name="T23" fmla="*/ 42 h 53"/>
                      <a:gd name="T24" fmla="*/ 0 w 33"/>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3">
                        <a:moveTo>
                          <a:pt x="0" y="53"/>
                        </a:moveTo>
                        <a:lnTo>
                          <a:pt x="5" y="48"/>
                        </a:lnTo>
                        <a:lnTo>
                          <a:pt x="11" y="40"/>
                        </a:lnTo>
                        <a:lnTo>
                          <a:pt x="16" y="31"/>
                        </a:lnTo>
                        <a:lnTo>
                          <a:pt x="23" y="20"/>
                        </a:lnTo>
                        <a:lnTo>
                          <a:pt x="28" y="12"/>
                        </a:lnTo>
                        <a:lnTo>
                          <a:pt x="31" y="4"/>
                        </a:lnTo>
                        <a:lnTo>
                          <a:pt x="33" y="0"/>
                        </a:lnTo>
                        <a:lnTo>
                          <a:pt x="29" y="0"/>
                        </a:lnTo>
                        <a:lnTo>
                          <a:pt x="19" y="9"/>
                        </a:lnTo>
                        <a:lnTo>
                          <a:pt x="11" y="25"/>
                        </a:lnTo>
                        <a:lnTo>
                          <a:pt x="5" y="42"/>
                        </a:lnTo>
                        <a:lnTo>
                          <a:pt x="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30" name="Freeform 58">
                    <a:extLst>
                      <a:ext uri="{FF2B5EF4-FFF2-40B4-BE49-F238E27FC236}">
                        <a16:creationId xmlns:a16="http://schemas.microsoft.com/office/drawing/2014/main" id="{CAC4A928-98D2-45F8-985B-A63E336ED5EC}"/>
                      </a:ext>
                    </a:extLst>
                  </p:cNvPr>
                  <p:cNvSpPr>
                    <a:spLocks/>
                  </p:cNvSpPr>
                  <p:nvPr/>
                </p:nvSpPr>
                <p:spPr bwMode="auto">
                  <a:xfrm>
                    <a:off x="557" y="43"/>
                    <a:ext cx="8" cy="23"/>
                  </a:xfrm>
                  <a:custGeom>
                    <a:avLst/>
                    <a:gdLst>
                      <a:gd name="T0" fmla="*/ 0 w 16"/>
                      <a:gd name="T1" fmla="*/ 47 h 47"/>
                      <a:gd name="T2" fmla="*/ 8 w 16"/>
                      <a:gd name="T3" fmla="*/ 34 h 47"/>
                      <a:gd name="T4" fmla="*/ 14 w 16"/>
                      <a:gd name="T5" fmla="*/ 18 h 47"/>
                      <a:gd name="T6" fmla="*/ 16 w 16"/>
                      <a:gd name="T7" fmla="*/ 5 h 47"/>
                      <a:gd name="T8" fmla="*/ 10 w 16"/>
                      <a:gd name="T9" fmla="*/ 0 h 47"/>
                      <a:gd name="T10" fmla="*/ 3 w 16"/>
                      <a:gd name="T11" fmla="*/ 7 h 47"/>
                      <a:gd name="T12" fmla="*/ 2 w 16"/>
                      <a:gd name="T13" fmla="*/ 20 h 47"/>
                      <a:gd name="T14" fmla="*/ 2 w 16"/>
                      <a:gd name="T15" fmla="*/ 35 h 47"/>
                      <a:gd name="T16" fmla="*/ 0 w 16"/>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7">
                        <a:moveTo>
                          <a:pt x="0" y="47"/>
                        </a:moveTo>
                        <a:lnTo>
                          <a:pt x="8" y="34"/>
                        </a:lnTo>
                        <a:lnTo>
                          <a:pt x="14" y="18"/>
                        </a:lnTo>
                        <a:lnTo>
                          <a:pt x="16" y="5"/>
                        </a:lnTo>
                        <a:lnTo>
                          <a:pt x="10" y="0"/>
                        </a:lnTo>
                        <a:lnTo>
                          <a:pt x="3" y="7"/>
                        </a:lnTo>
                        <a:lnTo>
                          <a:pt x="2" y="20"/>
                        </a:lnTo>
                        <a:lnTo>
                          <a:pt x="2" y="35"/>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31" name="Freeform 59">
                    <a:extLst>
                      <a:ext uri="{FF2B5EF4-FFF2-40B4-BE49-F238E27FC236}">
                        <a16:creationId xmlns:a16="http://schemas.microsoft.com/office/drawing/2014/main" id="{882CBE2E-6A49-4AC3-A75A-ADFA9A8E3D56}"/>
                      </a:ext>
                    </a:extLst>
                  </p:cNvPr>
                  <p:cNvSpPr>
                    <a:spLocks/>
                  </p:cNvSpPr>
                  <p:nvPr/>
                </p:nvSpPr>
                <p:spPr bwMode="auto">
                  <a:xfrm>
                    <a:off x="546" y="50"/>
                    <a:ext cx="4" cy="20"/>
                  </a:xfrm>
                  <a:custGeom>
                    <a:avLst/>
                    <a:gdLst>
                      <a:gd name="T0" fmla="*/ 2 w 9"/>
                      <a:gd name="T1" fmla="*/ 41 h 41"/>
                      <a:gd name="T2" fmla="*/ 6 w 9"/>
                      <a:gd name="T3" fmla="*/ 30 h 41"/>
                      <a:gd name="T4" fmla="*/ 9 w 9"/>
                      <a:gd name="T5" fmla="*/ 16 h 41"/>
                      <a:gd name="T6" fmla="*/ 9 w 9"/>
                      <a:gd name="T7" fmla="*/ 4 h 41"/>
                      <a:gd name="T8" fmla="*/ 4 w 9"/>
                      <a:gd name="T9" fmla="*/ 0 h 41"/>
                      <a:gd name="T10" fmla="*/ 0 w 9"/>
                      <a:gd name="T11" fmla="*/ 6 h 41"/>
                      <a:gd name="T12" fmla="*/ 1 w 9"/>
                      <a:gd name="T13" fmla="*/ 16 h 41"/>
                      <a:gd name="T14" fmla="*/ 2 w 9"/>
                      <a:gd name="T15" fmla="*/ 29 h 41"/>
                      <a:gd name="T16" fmla="*/ 2 w 9"/>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1">
                        <a:moveTo>
                          <a:pt x="2" y="41"/>
                        </a:moveTo>
                        <a:lnTo>
                          <a:pt x="6" y="30"/>
                        </a:lnTo>
                        <a:lnTo>
                          <a:pt x="9" y="16"/>
                        </a:lnTo>
                        <a:lnTo>
                          <a:pt x="9" y="4"/>
                        </a:lnTo>
                        <a:lnTo>
                          <a:pt x="4" y="0"/>
                        </a:lnTo>
                        <a:lnTo>
                          <a:pt x="0" y="6"/>
                        </a:lnTo>
                        <a:lnTo>
                          <a:pt x="1" y="16"/>
                        </a:lnTo>
                        <a:lnTo>
                          <a:pt x="2" y="29"/>
                        </a:lnTo>
                        <a:lnTo>
                          <a:pt x="2"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32" name="Freeform 60">
                    <a:extLst>
                      <a:ext uri="{FF2B5EF4-FFF2-40B4-BE49-F238E27FC236}">
                        <a16:creationId xmlns:a16="http://schemas.microsoft.com/office/drawing/2014/main" id="{B6B9116E-AB7F-4956-AFC0-19C98BCE236C}"/>
                      </a:ext>
                    </a:extLst>
                  </p:cNvPr>
                  <p:cNvSpPr>
                    <a:spLocks/>
                  </p:cNvSpPr>
                  <p:nvPr/>
                </p:nvSpPr>
                <p:spPr bwMode="auto">
                  <a:xfrm>
                    <a:off x="534" y="54"/>
                    <a:ext cx="6" cy="19"/>
                  </a:xfrm>
                  <a:custGeom>
                    <a:avLst/>
                    <a:gdLst>
                      <a:gd name="T0" fmla="*/ 8 w 11"/>
                      <a:gd name="T1" fmla="*/ 39 h 39"/>
                      <a:gd name="T2" fmla="*/ 10 w 11"/>
                      <a:gd name="T3" fmla="*/ 30 h 39"/>
                      <a:gd name="T4" fmla="*/ 11 w 11"/>
                      <a:gd name="T5" fmla="*/ 18 h 39"/>
                      <a:gd name="T6" fmla="*/ 9 w 11"/>
                      <a:gd name="T7" fmla="*/ 5 h 39"/>
                      <a:gd name="T8" fmla="*/ 3 w 11"/>
                      <a:gd name="T9" fmla="*/ 0 h 39"/>
                      <a:gd name="T10" fmla="*/ 0 w 11"/>
                      <a:gd name="T11" fmla="*/ 5 h 39"/>
                      <a:gd name="T12" fmla="*/ 2 w 11"/>
                      <a:gd name="T13" fmla="*/ 14 h 39"/>
                      <a:gd name="T14" fmla="*/ 5 w 11"/>
                      <a:gd name="T15" fmla="*/ 27 h 39"/>
                      <a:gd name="T16" fmla="*/ 8 w 11"/>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9">
                        <a:moveTo>
                          <a:pt x="8" y="39"/>
                        </a:moveTo>
                        <a:lnTo>
                          <a:pt x="10" y="30"/>
                        </a:lnTo>
                        <a:lnTo>
                          <a:pt x="11" y="18"/>
                        </a:lnTo>
                        <a:lnTo>
                          <a:pt x="9" y="5"/>
                        </a:lnTo>
                        <a:lnTo>
                          <a:pt x="3" y="0"/>
                        </a:lnTo>
                        <a:lnTo>
                          <a:pt x="0" y="5"/>
                        </a:lnTo>
                        <a:lnTo>
                          <a:pt x="2" y="14"/>
                        </a:lnTo>
                        <a:lnTo>
                          <a:pt x="5" y="27"/>
                        </a:lnTo>
                        <a:lnTo>
                          <a:pt x="8" y="3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33" name="Freeform 61">
                    <a:extLst>
                      <a:ext uri="{FF2B5EF4-FFF2-40B4-BE49-F238E27FC236}">
                        <a16:creationId xmlns:a16="http://schemas.microsoft.com/office/drawing/2014/main" id="{8881330E-F2B7-4FAD-8717-F1C4CE858878}"/>
                      </a:ext>
                    </a:extLst>
                  </p:cNvPr>
                  <p:cNvSpPr>
                    <a:spLocks/>
                  </p:cNvSpPr>
                  <p:nvPr/>
                </p:nvSpPr>
                <p:spPr bwMode="auto">
                  <a:xfrm>
                    <a:off x="525" y="61"/>
                    <a:ext cx="5" cy="19"/>
                  </a:xfrm>
                  <a:custGeom>
                    <a:avLst/>
                    <a:gdLst>
                      <a:gd name="T0" fmla="*/ 1 w 12"/>
                      <a:gd name="T1" fmla="*/ 38 h 38"/>
                      <a:gd name="T2" fmla="*/ 7 w 12"/>
                      <a:gd name="T3" fmla="*/ 32 h 38"/>
                      <a:gd name="T4" fmla="*/ 12 w 12"/>
                      <a:gd name="T5" fmla="*/ 21 h 38"/>
                      <a:gd name="T6" fmla="*/ 12 w 12"/>
                      <a:gd name="T7" fmla="*/ 8 h 38"/>
                      <a:gd name="T8" fmla="*/ 6 w 12"/>
                      <a:gd name="T9" fmla="*/ 0 h 38"/>
                      <a:gd name="T10" fmla="*/ 0 w 12"/>
                      <a:gd name="T11" fmla="*/ 4 h 38"/>
                      <a:gd name="T12" fmla="*/ 0 w 12"/>
                      <a:gd name="T13" fmla="*/ 14 h 38"/>
                      <a:gd name="T14" fmla="*/ 1 w 12"/>
                      <a:gd name="T15" fmla="*/ 28 h 38"/>
                      <a:gd name="T16" fmla="*/ 1 w 12"/>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8">
                        <a:moveTo>
                          <a:pt x="1" y="38"/>
                        </a:moveTo>
                        <a:lnTo>
                          <a:pt x="7" y="32"/>
                        </a:lnTo>
                        <a:lnTo>
                          <a:pt x="12" y="21"/>
                        </a:lnTo>
                        <a:lnTo>
                          <a:pt x="12" y="8"/>
                        </a:lnTo>
                        <a:lnTo>
                          <a:pt x="6" y="0"/>
                        </a:lnTo>
                        <a:lnTo>
                          <a:pt x="0" y="4"/>
                        </a:lnTo>
                        <a:lnTo>
                          <a:pt x="0" y="14"/>
                        </a:lnTo>
                        <a:lnTo>
                          <a:pt x="1" y="28"/>
                        </a:lnTo>
                        <a:lnTo>
                          <a:pt x="1"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34" name="Freeform 62">
                    <a:extLst>
                      <a:ext uri="{FF2B5EF4-FFF2-40B4-BE49-F238E27FC236}">
                        <a16:creationId xmlns:a16="http://schemas.microsoft.com/office/drawing/2014/main" id="{2AE9D24A-5E19-4B4A-96E4-8A71144321FF}"/>
                      </a:ext>
                    </a:extLst>
                  </p:cNvPr>
                  <p:cNvSpPr>
                    <a:spLocks/>
                  </p:cNvSpPr>
                  <p:nvPr/>
                </p:nvSpPr>
                <p:spPr bwMode="auto">
                  <a:xfrm>
                    <a:off x="518" y="63"/>
                    <a:ext cx="5" cy="21"/>
                  </a:xfrm>
                  <a:custGeom>
                    <a:avLst/>
                    <a:gdLst>
                      <a:gd name="T0" fmla="*/ 4 w 11"/>
                      <a:gd name="T1" fmla="*/ 42 h 42"/>
                      <a:gd name="T2" fmla="*/ 7 w 11"/>
                      <a:gd name="T3" fmla="*/ 33 h 42"/>
                      <a:gd name="T4" fmla="*/ 11 w 11"/>
                      <a:gd name="T5" fmla="*/ 20 h 42"/>
                      <a:gd name="T6" fmla="*/ 11 w 11"/>
                      <a:gd name="T7" fmla="*/ 8 h 42"/>
                      <a:gd name="T8" fmla="*/ 6 w 11"/>
                      <a:gd name="T9" fmla="*/ 0 h 42"/>
                      <a:gd name="T10" fmla="*/ 0 w 11"/>
                      <a:gd name="T11" fmla="*/ 3 h 42"/>
                      <a:gd name="T12" fmla="*/ 0 w 11"/>
                      <a:gd name="T13" fmla="*/ 16 h 42"/>
                      <a:gd name="T14" fmla="*/ 1 w 11"/>
                      <a:gd name="T15" fmla="*/ 32 h 42"/>
                      <a:gd name="T16" fmla="*/ 4 w 11"/>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2">
                        <a:moveTo>
                          <a:pt x="4" y="42"/>
                        </a:moveTo>
                        <a:lnTo>
                          <a:pt x="7" y="33"/>
                        </a:lnTo>
                        <a:lnTo>
                          <a:pt x="11" y="20"/>
                        </a:lnTo>
                        <a:lnTo>
                          <a:pt x="11" y="8"/>
                        </a:lnTo>
                        <a:lnTo>
                          <a:pt x="6" y="0"/>
                        </a:lnTo>
                        <a:lnTo>
                          <a:pt x="0" y="3"/>
                        </a:lnTo>
                        <a:lnTo>
                          <a:pt x="0" y="16"/>
                        </a:lnTo>
                        <a:lnTo>
                          <a:pt x="1" y="32"/>
                        </a:lnTo>
                        <a:lnTo>
                          <a:pt x="4"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35" name="Freeform 63">
                    <a:extLst>
                      <a:ext uri="{FF2B5EF4-FFF2-40B4-BE49-F238E27FC236}">
                        <a16:creationId xmlns:a16="http://schemas.microsoft.com/office/drawing/2014/main" id="{0781F6AA-F775-4D61-AFCA-AF375F5221D6}"/>
                      </a:ext>
                    </a:extLst>
                  </p:cNvPr>
                  <p:cNvSpPr>
                    <a:spLocks/>
                  </p:cNvSpPr>
                  <p:nvPr/>
                </p:nvSpPr>
                <p:spPr bwMode="auto">
                  <a:xfrm>
                    <a:off x="633" y="33"/>
                    <a:ext cx="31" cy="22"/>
                  </a:xfrm>
                  <a:custGeom>
                    <a:avLst/>
                    <a:gdLst>
                      <a:gd name="T0" fmla="*/ 60 w 62"/>
                      <a:gd name="T1" fmla="*/ 0 h 45"/>
                      <a:gd name="T2" fmla="*/ 56 w 62"/>
                      <a:gd name="T3" fmla="*/ 1 h 45"/>
                      <a:gd name="T4" fmla="*/ 51 w 62"/>
                      <a:gd name="T5" fmla="*/ 5 h 45"/>
                      <a:gd name="T6" fmla="*/ 43 w 62"/>
                      <a:gd name="T7" fmla="*/ 12 h 45"/>
                      <a:gd name="T8" fmla="*/ 35 w 62"/>
                      <a:gd name="T9" fmla="*/ 20 h 45"/>
                      <a:gd name="T10" fmla="*/ 26 w 62"/>
                      <a:gd name="T11" fmla="*/ 29 h 45"/>
                      <a:gd name="T12" fmla="*/ 17 w 62"/>
                      <a:gd name="T13" fmla="*/ 35 h 45"/>
                      <a:gd name="T14" fmla="*/ 8 w 62"/>
                      <a:gd name="T15" fmla="*/ 41 h 45"/>
                      <a:gd name="T16" fmla="*/ 0 w 62"/>
                      <a:gd name="T17" fmla="*/ 45 h 45"/>
                      <a:gd name="T18" fmla="*/ 10 w 62"/>
                      <a:gd name="T19" fmla="*/ 41 h 45"/>
                      <a:gd name="T20" fmla="*/ 22 w 62"/>
                      <a:gd name="T21" fmla="*/ 35 h 45"/>
                      <a:gd name="T22" fmla="*/ 33 w 62"/>
                      <a:gd name="T23" fmla="*/ 30 h 45"/>
                      <a:gd name="T24" fmla="*/ 43 w 62"/>
                      <a:gd name="T25" fmla="*/ 22 h 45"/>
                      <a:gd name="T26" fmla="*/ 53 w 62"/>
                      <a:gd name="T27" fmla="*/ 15 h 45"/>
                      <a:gd name="T28" fmla="*/ 60 w 62"/>
                      <a:gd name="T29" fmla="*/ 8 h 45"/>
                      <a:gd name="T30" fmla="*/ 62 w 62"/>
                      <a:gd name="T31" fmla="*/ 3 h 45"/>
                      <a:gd name="T32" fmla="*/ 60 w 62"/>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5">
                        <a:moveTo>
                          <a:pt x="60" y="0"/>
                        </a:moveTo>
                        <a:lnTo>
                          <a:pt x="56" y="1"/>
                        </a:lnTo>
                        <a:lnTo>
                          <a:pt x="51" y="5"/>
                        </a:lnTo>
                        <a:lnTo>
                          <a:pt x="43" y="12"/>
                        </a:lnTo>
                        <a:lnTo>
                          <a:pt x="35" y="20"/>
                        </a:lnTo>
                        <a:lnTo>
                          <a:pt x="26" y="29"/>
                        </a:lnTo>
                        <a:lnTo>
                          <a:pt x="17" y="35"/>
                        </a:lnTo>
                        <a:lnTo>
                          <a:pt x="8" y="41"/>
                        </a:lnTo>
                        <a:lnTo>
                          <a:pt x="0" y="45"/>
                        </a:lnTo>
                        <a:lnTo>
                          <a:pt x="10" y="41"/>
                        </a:lnTo>
                        <a:lnTo>
                          <a:pt x="22" y="35"/>
                        </a:lnTo>
                        <a:lnTo>
                          <a:pt x="33" y="30"/>
                        </a:lnTo>
                        <a:lnTo>
                          <a:pt x="43" y="22"/>
                        </a:lnTo>
                        <a:lnTo>
                          <a:pt x="53" y="15"/>
                        </a:lnTo>
                        <a:lnTo>
                          <a:pt x="60" y="8"/>
                        </a:lnTo>
                        <a:lnTo>
                          <a:pt x="62" y="3"/>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36" name="Freeform 64">
                    <a:extLst>
                      <a:ext uri="{FF2B5EF4-FFF2-40B4-BE49-F238E27FC236}">
                        <a16:creationId xmlns:a16="http://schemas.microsoft.com/office/drawing/2014/main" id="{F86F65C6-A90E-4A2D-AF3C-51524AC16C1F}"/>
                      </a:ext>
                    </a:extLst>
                  </p:cNvPr>
                  <p:cNvSpPr>
                    <a:spLocks/>
                  </p:cNvSpPr>
                  <p:nvPr/>
                </p:nvSpPr>
                <p:spPr bwMode="auto">
                  <a:xfrm>
                    <a:off x="647" y="42"/>
                    <a:ext cx="23" cy="14"/>
                  </a:xfrm>
                  <a:custGeom>
                    <a:avLst/>
                    <a:gdLst>
                      <a:gd name="T0" fmla="*/ 0 w 46"/>
                      <a:gd name="T1" fmla="*/ 29 h 29"/>
                      <a:gd name="T2" fmla="*/ 6 w 46"/>
                      <a:gd name="T3" fmla="*/ 25 h 29"/>
                      <a:gd name="T4" fmla="*/ 14 w 46"/>
                      <a:gd name="T5" fmla="*/ 22 h 29"/>
                      <a:gd name="T6" fmla="*/ 22 w 46"/>
                      <a:gd name="T7" fmla="*/ 17 h 29"/>
                      <a:gd name="T8" fmla="*/ 30 w 46"/>
                      <a:gd name="T9" fmla="*/ 13 h 29"/>
                      <a:gd name="T10" fmla="*/ 38 w 46"/>
                      <a:gd name="T11" fmla="*/ 9 h 29"/>
                      <a:gd name="T12" fmla="*/ 44 w 46"/>
                      <a:gd name="T13" fmla="*/ 5 h 29"/>
                      <a:gd name="T14" fmla="*/ 46 w 46"/>
                      <a:gd name="T15" fmla="*/ 2 h 29"/>
                      <a:gd name="T16" fmla="*/ 46 w 46"/>
                      <a:gd name="T17" fmla="*/ 0 h 29"/>
                      <a:gd name="T18" fmla="*/ 43 w 46"/>
                      <a:gd name="T19" fmla="*/ 0 h 29"/>
                      <a:gd name="T20" fmla="*/ 37 w 46"/>
                      <a:gd name="T21" fmla="*/ 2 h 29"/>
                      <a:gd name="T22" fmla="*/ 31 w 46"/>
                      <a:gd name="T23" fmla="*/ 7 h 29"/>
                      <a:gd name="T24" fmla="*/ 23 w 46"/>
                      <a:gd name="T25" fmla="*/ 12 h 29"/>
                      <a:gd name="T26" fmla="*/ 16 w 46"/>
                      <a:gd name="T27" fmla="*/ 17 h 29"/>
                      <a:gd name="T28" fmla="*/ 10 w 46"/>
                      <a:gd name="T29" fmla="*/ 22 h 29"/>
                      <a:gd name="T30" fmla="*/ 4 w 46"/>
                      <a:gd name="T31" fmla="*/ 27 h 29"/>
                      <a:gd name="T32" fmla="*/ 0 w 46"/>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29">
                        <a:moveTo>
                          <a:pt x="0" y="29"/>
                        </a:moveTo>
                        <a:lnTo>
                          <a:pt x="6" y="25"/>
                        </a:lnTo>
                        <a:lnTo>
                          <a:pt x="14" y="22"/>
                        </a:lnTo>
                        <a:lnTo>
                          <a:pt x="22" y="17"/>
                        </a:lnTo>
                        <a:lnTo>
                          <a:pt x="30" y="13"/>
                        </a:lnTo>
                        <a:lnTo>
                          <a:pt x="38" y="9"/>
                        </a:lnTo>
                        <a:lnTo>
                          <a:pt x="44" y="5"/>
                        </a:lnTo>
                        <a:lnTo>
                          <a:pt x="46" y="2"/>
                        </a:lnTo>
                        <a:lnTo>
                          <a:pt x="46" y="0"/>
                        </a:lnTo>
                        <a:lnTo>
                          <a:pt x="43" y="0"/>
                        </a:lnTo>
                        <a:lnTo>
                          <a:pt x="37" y="2"/>
                        </a:lnTo>
                        <a:lnTo>
                          <a:pt x="31" y="7"/>
                        </a:lnTo>
                        <a:lnTo>
                          <a:pt x="23" y="12"/>
                        </a:lnTo>
                        <a:lnTo>
                          <a:pt x="16" y="17"/>
                        </a:lnTo>
                        <a:lnTo>
                          <a:pt x="10" y="22"/>
                        </a:lnTo>
                        <a:lnTo>
                          <a:pt x="4" y="27"/>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37" name="Freeform 65">
                    <a:extLst>
                      <a:ext uri="{FF2B5EF4-FFF2-40B4-BE49-F238E27FC236}">
                        <a16:creationId xmlns:a16="http://schemas.microsoft.com/office/drawing/2014/main" id="{17C20387-FFEC-4EBC-867A-EE23A59C08C8}"/>
                      </a:ext>
                    </a:extLst>
                  </p:cNvPr>
                  <p:cNvSpPr>
                    <a:spLocks/>
                  </p:cNvSpPr>
                  <p:nvPr/>
                </p:nvSpPr>
                <p:spPr bwMode="auto">
                  <a:xfrm>
                    <a:off x="462" y="126"/>
                    <a:ext cx="127" cy="30"/>
                  </a:xfrm>
                  <a:custGeom>
                    <a:avLst/>
                    <a:gdLst>
                      <a:gd name="T0" fmla="*/ 1 w 254"/>
                      <a:gd name="T1" fmla="*/ 11 h 60"/>
                      <a:gd name="T2" fmla="*/ 0 w 254"/>
                      <a:gd name="T3" fmla="*/ 9 h 60"/>
                      <a:gd name="T4" fmla="*/ 1 w 254"/>
                      <a:gd name="T5" fmla="*/ 6 h 60"/>
                      <a:gd name="T6" fmla="*/ 2 w 254"/>
                      <a:gd name="T7" fmla="*/ 4 h 60"/>
                      <a:gd name="T8" fmla="*/ 2 w 254"/>
                      <a:gd name="T9" fmla="*/ 0 h 60"/>
                      <a:gd name="T10" fmla="*/ 18 w 254"/>
                      <a:gd name="T11" fmla="*/ 14 h 60"/>
                      <a:gd name="T12" fmla="*/ 34 w 254"/>
                      <a:gd name="T13" fmla="*/ 25 h 60"/>
                      <a:gd name="T14" fmla="*/ 51 w 254"/>
                      <a:gd name="T15" fmla="*/ 34 h 60"/>
                      <a:gd name="T16" fmla="*/ 69 w 254"/>
                      <a:gd name="T17" fmla="*/ 41 h 60"/>
                      <a:gd name="T18" fmla="*/ 86 w 254"/>
                      <a:gd name="T19" fmla="*/ 47 h 60"/>
                      <a:gd name="T20" fmla="*/ 103 w 254"/>
                      <a:gd name="T21" fmla="*/ 50 h 60"/>
                      <a:gd name="T22" fmla="*/ 121 w 254"/>
                      <a:gd name="T23" fmla="*/ 51 h 60"/>
                      <a:gd name="T24" fmla="*/ 138 w 254"/>
                      <a:gd name="T25" fmla="*/ 52 h 60"/>
                      <a:gd name="T26" fmla="*/ 154 w 254"/>
                      <a:gd name="T27" fmla="*/ 52 h 60"/>
                      <a:gd name="T28" fmla="*/ 171 w 254"/>
                      <a:gd name="T29" fmla="*/ 51 h 60"/>
                      <a:gd name="T30" fmla="*/ 187 w 254"/>
                      <a:gd name="T31" fmla="*/ 49 h 60"/>
                      <a:gd name="T32" fmla="*/ 202 w 254"/>
                      <a:gd name="T33" fmla="*/ 47 h 60"/>
                      <a:gd name="T34" fmla="*/ 216 w 254"/>
                      <a:gd name="T35" fmla="*/ 44 h 60"/>
                      <a:gd name="T36" fmla="*/ 230 w 254"/>
                      <a:gd name="T37" fmla="*/ 42 h 60"/>
                      <a:gd name="T38" fmla="*/ 243 w 254"/>
                      <a:gd name="T39" fmla="*/ 39 h 60"/>
                      <a:gd name="T40" fmla="*/ 254 w 254"/>
                      <a:gd name="T41" fmla="*/ 36 h 60"/>
                      <a:gd name="T42" fmla="*/ 246 w 254"/>
                      <a:gd name="T43" fmla="*/ 42 h 60"/>
                      <a:gd name="T44" fmla="*/ 236 w 254"/>
                      <a:gd name="T45" fmla="*/ 47 h 60"/>
                      <a:gd name="T46" fmla="*/ 222 w 254"/>
                      <a:gd name="T47" fmla="*/ 51 h 60"/>
                      <a:gd name="T48" fmla="*/ 207 w 254"/>
                      <a:gd name="T49" fmla="*/ 55 h 60"/>
                      <a:gd name="T50" fmla="*/ 190 w 254"/>
                      <a:gd name="T51" fmla="*/ 58 h 60"/>
                      <a:gd name="T52" fmla="*/ 171 w 254"/>
                      <a:gd name="T53" fmla="*/ 59 h 60"/>
                      <a:gd name="T54" fmla="*/ 152 w 254"/>
                      <a:gd name="T55" fmla="*/ 60 h 60"/>
                      <a:gd name="T56" fmla="*/ 132 w 254"/>
                      <a:gd name="T57" fmla="*/ 59 h 60"/>
                      <a:gd name="T58" fmla="*/ 112 w 254"/>
                      <a:gd name="T59" fmla="*/ 58 h 60"/>
                      <a:gd name="T60" fmla="*/ 93 w 254"/>
                      <a:gd name="T61" fmla="*/ 56 h 60"/>
                      <a:gd name="T62" fmla="*/ 73 w 254"/>
                      <a:gd name="T63" fmla="*/ 52 h 60"/>
                      <a:gd name="T64" fmla="*/ 55 w 254"/>
                      <a:gd name="T65" fmla="*/ 47 h 60"/>
                      <a:gd name="T66" fmla="*/ 39 w 254"/>
                      <a:gd name="T67" fmla="*/ 40 h 60"/>
                      <a:gd name="T68" fmla="*/ 24 w 254"/>
                      <a:gd name="T69" fmla="*/ 32 h 60"/>
                      <a:gd name="T70" fmla="*/ 11 w 254"/>
                      <a:gd name="T71" fmla="*/ 22 h 60"/>
                      <a:gd name="T72" fmla="*/ 1 w 254"/>
                      <a:gd name="T73"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60">
                        <a:moveTo>
                          <a:pt x="1" y="11"/>
                        </a:moveTo>
                        <a:lnTo>
                          <a:pt x="0" y="9"/>
                        </a:lnTo>
                        <a:lnTo>
                          <a:pt x="1" y="6"/>
                        </a:lnTo>
                        <a:lnTo>
                          <a:pt x="2" y="4"/>
                        </a:lnTo>
                        <a:lnTo>
                          <a:pt x="2" y="0"/>
                        </a:lnTo>
                        <a:lnTo>
                          <a:pt x="18" y="14"/>
                        </a:lnTo>
                        <a:lnTo>
                          <a:pt x="34" y="25"/>
                        </a:lnTo>
                        <a:lnTo>
                          <a:pt x="51" y="34"/>
                        </a:lnTo>
                        <a:lnTo>
                          <a:pt x="69" y="41"/>
                        </a:lnTo>
                        <a:lnTo>
                          <a:pt x="86" y="47"/>
                        </a:lnTo>
                        <a:lnTo>
                          <a:pt x="103" y="50"/>
                        </a:lnTo>
                        <a:lnTo>
                          <a:pt x="121" y="51"/>
                        </a:lnTo>
                        <a:lnTo>
                          <a:pt x="138" y="52"/>
                        </a:lnTo>
                        <a:lnTo>
                          <a:pt x="154" y="52"/>
                        </a:lnTo>
                        <a:lnTo>
                          <a:pt x="171" y="51"/>
                        </a:lnTo>
                        <a:lnTo>
                          <a:pt x="187" y="49"/>
                        </a:lnTo>
                        <a:lnTo>
                          <a:pt x="202" y="47"/>
                        </a:lnTo>
                        <a:lnTo>
                          <a:pt x="216" y="44"/>
                        </a:lnTo>
                        <a:lnTo>
                          <a:pt x="230" y="42"/>
                        </a:lnTo>
                        <a:lnTo>
                          <a:pt x="243" y="39"/>
                        </a:lnTo>
                        <a:lnTo>
                          <a:pt x="254" y="36"/>
                        </a:lnTo>
                        <a:lnTo>
                          <a:pt x="246" y="42"/>
                        </a:lnTo>
                        <a:lnTo>
                          <a:pt x="236" y="47"/>
                        </a:lnTo>
                        <a:lnTo>
                          <a:pt x="222" y="51"/>
                        </a:lnTo>
                        <a:lnTo>
                          <a:pt x="207" y="55"/>
                        </a:lnTo>
                        <a:lnTo>
                          <a:pt x="190" y="58"/>
                        </a:lnTo>
                        <a:lnTo>
                          <a:pt x="171" y="59"/>
                        </a:lnTo>
                        <a:lnTo>
                          <a:pt x="152" y="60"/>
                        </a:lnTo>
                        <a:lnTo>
                          <a:pt x="132" y="59"/>
                        </a:lnTo>
                        <a:lnTo>
                          <a:pt x="112" y="58"/>
                        </a:lnTo>
                        <a:lnTo>
                          <a:pt x="93" y="56"/>
                        </a:lnTo>
                        <a:lnTo>
                          <a:pt x="73" y="52"/>
                        </a:lnTo>
                        <a:lnTo>
                          <a:pt x="55" y="47"/>
                        </a:lnTo>
                        <a:lnTo>
                          <a:pt x="39" y="40"/>
                        </a:lnTo>
                        <a:lnTo>
                          <a:pt x="24" y="32"/>
                        </a:lnTo>
                        <a:lnTo>
                          <a:pt x="11" y="22"/>
                        </a:lnTo>
                        <a:lnTo>
                          <a:pt x="1" y="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38" name="Freeform 66">
                    <a:extLst>
                      <a:ext uri="{FF2B5EF4-FFF2-40B4-BE49-F238E27FC236}">
                        <a16:creationId xmlns:a16="http://schemas.microsoft.com/office/drawing/2014/main" id="{E5B82C85-C0C2-4531-925D-1651470CB21B}"/>
                      </a:ext>
                    </a:extLst>
                  </p:cNvPr>
                  <p:cNvSpPr>
                    <a:spLocks/>
                  </p:cNvSpPr>
                  <p:nvPr/>
                </p:nvSpPr>
                <p:spPr bwMode="auto">
                  <a:xfrm>
                    <a:off x="569" y="125"/>
                    <a:ext cx="15" cy="25"/>
                  </a:xfrm>
                  <a:custGeom>
                    <a:avLst/>
                    <a:gdLst>
                      <a:gd name="T0" fmla="*/ 0 w 31"/>
                      <a:gd name="T1" fmla="*/ 52 h 52"/>
                      <a:gd name="T2" fmla="*/ 6 w 31"/>
                      <a:gd name="T3" fmla="*/ 47 h 52"/>
                      <a:gd name="T4" fmla="*/ 12 w 31"/>
                      <a:gd name="T5" fmla="*/ 40 h 52"/>
                      <a:gd name="T6" fmla="*/ 18 w 31"/>
                      <a:gd name="T7" fmla="*/ 32 h 52"/>
                      <a:gd name="T8" fmla="*/ 24 w 31"/>
                      <a:gd name="T9" fmla="*/ 23 h 52"/>
                      <a:gd name="T10" fmla="*/ 27 w 31"/>
                      <a:gd name="T11" fmla="*/ 15 h 52"/>
                      <a:gd name="T12" fmla="*/ 30 w 31"/>
                      <a:gd name="T13" fmla="*/ 8 h 52"/>
                      <a:gd name="T14" fmla="*/ 31 w 31"/>
                      <a:gd name="T15" fmla="*/ 2 h 52"/>
                      <a:gd name="T16" fmla="*/ 30 w 31"/>
                      <a:gd name="T17" fmla="*/ 0 h 52"/>
                      <a:gd name="T18" fmla="*/ 24 w 31"/>
                      <a:gd name="T19" fmla="*/ 5 h 52"/>
                      <a:gd name="T20" fmla="*/ 18 w 31"/>
                      <a:gd name="T21" fmla="*/ 18 h 52"/>
                      <a:gd name="T22" fmla="*/ 10 w 31"/>
                      <a:gd name="T23" fmla="*/ 37 h 52"/>
                      <a:gd name="T24" fmla="*/ 0 w 31"/>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2">
                        <a:moveTo>
                          <a:pt x="0" y="52"/>
                        </a:moveTo>
                        <a:lnTo>
                          <a:pt x="6" y="47"/>
                        </a:lnTo>
                        <a:lnTo>
                          <a:pt x="12" y="40"/>
                        </a:lnTo>
                        <a:lnTo>
                          <a:pt x="18" y="32"/>
                        </a:lnTo>
                        <a:lnTo>
                          <a:pt x="24" y="23"/>
                        </a:lnTo>
                        <a:lnTo>
                          <a:pt x="27" y="15"/>
                        </a:lnTo>
                        <a:lnTo>
                          <a:pt x="30" y="8"/>
                        </a:lnTo>
                        <a:lnTo>
                          <a:pt x="31" y="2"/>
                        </a:lnTo>
                        <a:lnTo>
                          <a:pt x="30" y="0"/>
                        </a:lnTo>
                        <a:lnTo>
                          <a:pt x="24" y="5"/>
                        </a:lnTo>
                        <a:lnTo>
                          <a:pt x="18" y="18"/>
                        </a:lnTo>
                        <a:lnTo>
                          <a:pt x="10" y="37"/>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39" name="Freeform 67">
                    <a:extLst>
                      <a:ext uri="{FF2B5EF4-FFF2-40B4-BE49-F238E27FC236}">
                        <a16:creationId xmlns:a16="http://schemas.microsoft.com/office/drawing/2014/main" id="{4D51C9BE-52C3-48A5-8D36-190ED37C2151}"/>
                      </a:ext>
                    </a:extLst>
                  </p:cNvPr>
                  <p:cNvSpPr>
                    <a:spLocks/>
                  </p:cNvSpPr>
                  <p:nvPr/>
                </p:nvSpPr>
                <p:spPr bwMode="auto">
                  <a:xfrm>
                    <a:off x="557" y="121"/>
                    <a:ext cx="23" cy="32"/>
                  </a:xfrm>
                  <a:custGeom>
                    <a:avLst/>
                    <a:gdLst>
                      <a:gd name="T0" fmla="*/ 46 w 46"/>
                      <a:gd name="T1" fmla="*/ 0 h 64"/>
                      <a:gd name="T2" fmla="*/ 46 w 46"/>
                      <a:gd name="T3" fmla="*/ 4 h 64"/>
                      <a:gd name="T4" fmla="*/ 45 w 46"/>
                      <a:gd name="T5" fmla="*/ 9 h 64"/>
                      <a:gd name="T6" fmla="*/ 40 w 46"/>
                      <a:gd name="T7" fmla="*/ 19 h 64"/>
                      <a:gd name="T8" fmla="*/ 34 w 46"/>
                      <a:gd name="T9" fmla="*/ 29 h 64"/>
                      <a:gd name="T10" fmla="*/ 27 w 46"/>
                      <a:gd name="T11" fmla="*/ 40 h 64"/>
                      <a:gd name="T12" fmla="*/ 19 w 46"/>
                      <a:gd name="T13" fmla="*/ 50 h 64"/>
                      <a:gd name="T14" fmla="*/ 9 w 46"/>
                      <a:gd name="T15" fmla="*/ 58 h 64"/>
                      <a:gd name="T16" fmla="*/ 0 w 46"/>
                      <a:gd name="T17" fmla="*/ 64 h 64"/>
                      <a:gd name="T18" fmla="*/ 5 w 46"/>
                      <a:gd name="T19" fmla="*/ 57 h 64"/>
                      <a:gd name="T20" fmla="*/ 11 w 46"/>
                      <a:gd name="T21" fmla="*/ 47 h 64"/>
                      <a:gd name="T22" fmla="*/ 18 w 46"/>
                      <a:gd name="T23" fmla="*/ 37 h 64"/>
                      <a:gd name="T24" fmla="*/ 25 w 46"/>
                      <a:gd name="T25" fmla="*/ 25 h 64"/>
                      <a:gd name="T26" fmla="*/ 32 w 46"/>
                      <a:gd name="T27" fmla="*/ 15 h 64"/>
                      <a:gd name="T28" fmla="*/ 38 w 46"/>
                      <a:gd name="T29" fmla="*/ 7 h 64"/>
                      <a:gd name="T30" fmla="*/ 42 w 46"/>
                      <a:gd name="T31" fmla="*/ 1 h 64"/>
                      <a:gd name="T32" fmla="*/ 46 w 46"/>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4">
                        <a:moveTo>
                          <a:pt x="46" y="0"/>
                        </a:moveTo>
                        <a:lnTo>
                          <a:pt x="46" y="4"/>
                        </a:lnTo>
                        <a:lnTo>
                          <a:pt x="45" y="9"/>
                        </a:lnTo>
                        <a:lnTo>
                          <a:pt x="40" y="19"/>
                        </a:lnTo>
                        <a:lnTo>
                          <a:pt x="34" y="29"/>
                        </a:lnTo>
                        <a:lnTo>
                          <a:pt x="27" y="40"/>
                        </a:lnTo>
                        <a:lnTo>
                          <a:pt x="19" y="50"/>
                        </a:lnTo>
                        <a:lnTo>
                          <a:pt x="9" y="58"/>
                        </a:lnTo>
                        <a:lnTo>
                          <a:pt x="0" y="64"/>
                        </a:lnTo>
                        <a:lnTo>
                          <a:pt x="5" y="57"/>
                        </a:lnTo>
                        <a:lnTo>
                          <a:pt x="11" y="47"/>
                        </a:lnTo>
                        <a:lnTo>
                          <a:pt x="18" y="37"/>
                        </a:lnTo>
                        <a:lnTo>
                          <a:pt x="25" y="25"/>
                        </a:lnTo>
                        <a:lnTo>
                          <a:pt x="32" y="15"/>
                        </a:lnTo>
                        <a:lnTo>
                          <a:pt x="38" y="7"/>
                        </a:lnTo>
                        <a:lnTo>
                          <a:pt x="42" y="1"/>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40" name="Freeform 68">
                    <a:extLst>
                      <a:ext uri="{FF2B5EF4-FFF2-40B4-BE49-F238E27FC236}">
                        <a16:creationId xmlns:a16="http://schemas.microsoft.com/office/drawing/2014/main" id="{8F447505-8BA0-4EF3-BDA9-98FEB4B6089D}"/>
                      </a:ext>
                    </a:extLst>
                  </p:cNvPr>
                  <p:cNvSpPr>
                    <a:spLocks/>
                  </p:cNvSpPr>
                  <p:nvPr/>
                </p:nvSpPr>
                <p:spPr bwMode="auto">
                  <a:xfrm>
                    <a:off x="534" y="118"/>
                    <a:ext cx="30" cy="37"/>
                  </a:xfrm>
                  <a:custGeom>
                    <a:avLst/>
                    <a:gdLst>
                      <a:gd name="T0" fmla="*/ 58 w 59"/>
                      <a:gd name="T1" fmla="*/ 0 h 74"/>
                      <a:gd name="T2" fmla="*/ 59 w 59"/>
                      <a:gd name="T3" fmla="*/ 4 h 74"/>
                      <a:gd name="T4" fmla="*/ 56 w 59"/>
                      <a:gd name="T5" fmla="*/ 12 h 74"/>
                      <a:gd name="T6" fmla="*/ 50 w 59"/>
                      <a:gd name="T7" fmla="*/ 22 h 74"/>
                      <a:gd name="T8" fmla="*/ 41 w 59"/>
                      <a:gd name="T9" fmla="*/ 35 h 74"/>
                      <a:gd name="T10" fmla="*/ 32 w 59"/>
                      <a:gd name="T11" fmla="*/ 48 h 74"/>
                      <a:gd name="T12" fmla="*/ 20 w 59"/>
                      <a:gd name="T13" fmla="*/ 59 h 74"/>
                      <a:gd name="T14" fmla="*/ 10 w 59"/>
                      <a:gd name="T15" fmla="*/ 68 h 74"/>
                      <a:gd name="T16" fmla="*/ 0 w 59"/>
                      <a:gd name="T17" fmla="*/ 74 h 74"/>
                      <a:gd name="T18" fmla="*/ 4 w 59"/>
                      <a:gd name="T19" fmla="*/ 68 h 74"/>
                      <a:gd name="T20" fmla="*/ 11 w 59"/>
                      <a:gd name="T21" fmla="*/ 58 h 74"/>
                      <a:gd name="T22" fmla="*/ 19 w 59"/>
                      <a:gd name="T23" fmla="*/ 46 h 74"/>
                      <a:gd name="T24" fmla="*/ 30 w 59"/>
                      <a:gd name="T25" fmla="*/ 33 h 74"/>
                      <a:gd name="T26" fmla="*/ 39 w 59"/>
                      <a:gd name="T27" fmla="*/ 20 h 74"/>
                      <a:gd name="T28" fmla="*/ 47 w 59"/>
                      <a:gd name="T29" fmla="*/ 8 h 74"/>
                      <a:gd name="T30" fmla="*/ 54 w 59"/>
                      <a:gd name="T31" fmla="*/ 1 h 74"/>
                      <a:gd name="T32" fmla="*/ 58 w 59"/>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74">
                        <a:moveTo>
                          <a:pt x="58" y="0"/>
                        </a:moveTo>
                        <a:lnTo>
                          <a:pt x="59" y="4"/>
                        </a:lnTo>
                        <a:lnTo>
                          <a:pt x="56" y="12"/>
                        </a:lnTo>
                        <a:lnTo>
                          <a:pt x="50" y="22"/>
                        </a:lnTo>
                        <a:lnTo>
                          <a:pt x="41" y="35"/>
                        </a:lnTo>
                        <a:lnTo>
                          <a:pt x="32" y="48"/>
                        </a:lnTo>
                        <a:lnTo>
                          <a:pt x="20" y="59"/>
                        </a:lnTo>
                        <a:lnTo>
                          <a:pt x="10" y="68"/>
                        </a:lnTo>
                        <a:lnTo>
                          <a:pt x="0" y="74"/>
                        </a:lnTo>
                        <a:lnTo>
                          <a:pt x="4" y="68"/>
                        </a:lnTo>
                        <a:lnTo>
                          <a:pt x="11" y="58"/>
                        </a:lnTo>
                        <a:lnTo>
                          <a:pt x="19" y="46"/>
                        </a:lnTo>
                        <a:lnTo>
                          <a:pt x="30" y="33"/>
                        </a:lnTo>
                        <a:lnTo>
                          <a:pt x="39" y="20"/>
                        </a:lnTo>
                        <a:lnTo>
                          <a:pt x="47" y="8"/>
                        </a:lnTo>
                        <a:lnTo>
                          <a:pt x="54" y="1"/>
                        </a:lnTo>
                        <a:lnTo>
                          <a:pt x="5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41" name="Freeform 69">
                    <a:extLst>
                      <a:ext uri="{FF2B5EF4-FFF2-40B4-BE49-F238E27FC236}">
                        <a16:creationId xmlns:a16="http://schemas.microsoft.com/office/drawing/2014/main" id="{D2AD2951-DB2D-446D-83C2-CEB90597ABF1}"/>
                      </a:ext>
                    </a:extLst>
                  </p:cNvPr>
                  <p:cNvSpPr>
                    <a:spLocks/>
                  </p:cNvSpPr>
                  <p:nvPr/>
                </p:nvSpPr>
                <p:spPr bwMode="auto">
                  <a:xfrm>
                    <a:off x="511" y="114"/>
                    <a:ext cx="27" cy="40"/>
                  </a:xfrm>
                  <a:custGeom>
                    <a:avLst/>
                    <a:gdLst>
                      <a:gd name="T0" fmla="*/ 52 w 54"/>
                      <a:gd name="T1" fmla="*/ 0 h 81"/>
                      <a:gd name="T2" fmla="*/ 54 w 54"/>
                      <a:gd name="T3" fmla="*/ 5 h 81"/>
                      <a:gd name="T4" fmla="*/ 51 w 54"/>
                      <a:gd name="T5" fmla="*/ 14 h 81"/>
                      <a:gd name="T6" fmla="*/ 46 w 54"/>
                      <a:gd name="T7" fmla="*/ 25 h 81"/>
                      <a:gd name="T8" fmla="*/ 38 w 54"/>
                      <a:gd name="T9" fmla="*/ 39 h 81"/>
                      <a:gd name="T10" fmla="*/ 28 w 54"/>
                      <a:gd name="T11" fmla="*/ 53 h 81"/>
                      <a:gd name="T12" fmla="*/ 19 w 54"/>
                      <a:gd name="T13" fmla="*/ 66 h 81"/>
                      <a:gd name="T14" fmla="*/ 9 w 54"/>
                      <a:gd name="T15" fmla="*/ 75 h 81"/>
                      <a:gd name="T16" fmla="*/ 0 w 54"/>
                      <a:gd name="T17" fmla="*/ 81 h 81"/>
                      <a:gd name="T18" fmla="*/ 3 w 54"/>
                      <a:gd name="T19" fmla="*/ 75 h 81"/>
                      <a:gd name="T20" fmla="*/ 9 w 54"/>
                      <a:gd name="T21" fmla="*/ 64 h 81"/>
                      <a:gd name="T22" fmla="*/ 17 w 54"/>
                      <a:gd name="T23" fmla="*/ 51 h 81"/>
                      <a:gd name="T24" fmla="*/ 25 w 54"/>
                      <a:gd name="T25" fmla="*/ 36 h 81"/>
                      <a:gd name="T26" fmla="*/ 34 w 54"/>
                      <a:gd name="T27" fmla="*/ 22 h 81"/>
                      <a:gd name="T28" fmla="*/ 42 w 54"/>
                      <a:gd name="T29" fmla="*/ 10 h 81"/>
                      <a:gd name="T30" fmla="*/ 48 w 54"/>
                      <a:gd name="T31" fmla="*/ 2 h 81"/>
                      <a:gd name="T32" fmla="*/ 52 w 54"/>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81">
                        <a:moveTo>
                          <a:pt x="52" y="0"/>
                        </a:moveTo>
                        <a:lnTo>
                          <a:pt x="54" y="5"/>
                        </a:lnTo>
                        <a:lnTo>
                          <a:pt x="51" y="14"/>
                        </a:lnTo>
                        <a:lnTo>
                          <a:pt x="46" y="25"/>
                        </a:lnTo>
                        <a:lnTo>
                          <a:pt x="38" y="39"/>
                        </a:lnTo>
                        <a:lnTo>
                          <a:pt x="28" y="53"/>
                        </a:lnTo>
                        <a:lnTo>
                          <a:pt x="19" y="66"/>
                        </a:lnTo>
                        <a:lnTo>
                          <a:pt x="9" y="75"/>
                        </a:lnTo>
                        <a:lnTo>
                          <a:pt x="0" y="81"/>
                        </a:lnTo>
                        <a:lnTo>
                          <a:pt x="3" y="75"/>
                        </a:lnTo>
                        <a:lnTo>
                          <a:pt x="9" y="64"/>
                        </a:lnTo>
                        <a:lnTo>
                          <a:pt x="17" y="51"/>
                        </a:lnTo>
                        <a:lnTo>
                          <a:pt x="25" y="36"/>
                        </a:lnTo>
                        <a:lnTo>
                          <a:pt x="34" y="22"/>
                        </a:lnTo>
                        <a:lnTo>
                          <a:pt x="42" y="10"/>
                        </a:lnTo>
                        <a:lnTo>
                          <a:pt x="48" y="2"/>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42" name="Freeform 70">
                    <a:extLst>
                      <a:ext uri="{FF2B5EF4-FFF2-40B4-BE49-F238E27FC236}">
                        <a16:creationId xmlns:a16="http://schemas.microsoft.com/office/drawing/2014/main" id="{F250DA47-0AFC-4218-B9CD-63048DE7C806}"/>
                      </a:ext>
                    </a:extLst>
                  </p:cNvPr>
                  <p:cNvSpPr>
                    <a:spLocks/>
                  </p:cNvSpPr>
                  <p:nvPr/>
                </p:nvSpPr>
                <p:spPr bwMode="auto">
                  <a:xfrm>
                    <a:off x="502" y="114"/>
                    <a:ext cx="23" cy="36"/>
                  </a:xfrm>
                  <a:custGeom>
                    <a:avLst/>
                    <a:gdLst>
                      <a:gd name="T0" fmla="*/ 46 w 46"/>
                      <a:gd name="T1" fmla="*/ 0 h 73"/>
                      <a:gd name="T2" fmla="*/ 46 w 46"/>
                      <a:gd name="T3" fmla="*/ 4 h 73"/>
                      <a:gd name="T4" fmla="*/ 44 w 46"/>
                      <a:gd name="T5" fmla="*/ 12 h 73"/>
                      <a:gd name="T6" fmla="*/ 38 w 46"/>
                      <a:gd name="T7" fmla="*/ 22 h 73"/>
                      <a:gd name="T8" fmla="*/ 32 w 46"/>
                      <a:gd name="T9" fmla="*/ 35 h 73"/>
                      <a:gd name="T10" fmla="*/ 24 w 46"/>
                      <a:gd name="T11" fmla="*/ 49 h 73"/>
                      <a:gd name="T12" fmla="*/ 15 w 46"/>
                      <a:gd name="T13" fmla="*/ 60 h 73"/>
                      <a:gd name="T14" fmla="*/ 7 w 46"/>
                      <a:gd name="T15" fmla="*/ 68 h 73"/>
                      <a:gd name="T16" fmla="*/ 0 w 46"/>
                      <a:gd name="T17" fmla="*/ 73 h 73"/>
                      <a:gd name="T18" fmla="*/ 4 w 46"/>
                      <a:gd name="T19" fmla="*/ 66 h 73"/>
                      <a:gd name="T20" fmla="*/ 9 w 46"/>
                      <a:gd name="T21" fmla="*/ 55 h 73"/>
                      <a:gd name="T22" fmla="*/ 15 w 46"/>
                      <a:gd name="T23" fmla="*/ 43 h 73"/>
                      <a:gd name="T24" fmla="*/ 22 w 46"/>
                      <a:gd name="T25" fmla="*/ 29 h 73"/>
                      <a:gd name="T26" fmla="*/ 29 w 46"/>
                      <a:gd name="T27" fmla="*/ 17 h 73"/>
                      <a:gd name="T28" fmla="*/ 36 w 46"/>
                      <a:gd name="T29" fmla="*/ 7 h 73"/>
                      <a:gd name="T30" fmla="*/ 42 w 46"/>
                      <a:gd name="T31" fmla="*/ 1 h 73"/>
                      <a:gd name="T32" fmla="*/ 46 w 46"/>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73">
                        <a:moveTo>
                          <a:pt x="46" y="0"/>
                        </a:moveTo>
                        <a:lnTo>
                          <a:pt x="46" y="4"/>
                        </a:lnTo>
                        <a:lnTo>
                          <a:pt x="44" y="12"/>
                        </a:lnTo>
                        <a:lnTo>
                          <a:pt x="38" y="22"/>
                        </a:lnTo>
                        <a:lnTo>
                          <a:pt x="32" y="35"/>
                        </a:lnTo>
                        <a:lnTo>
                          <a:pt x="24" y="49"/>
                        </a:lnTo>
                        <a:lnTo>
                          <a:pt x="15" y="60"/>
                        </a:lnTo>
                        <a:lnTo>
                          <a:pt x="7" y="68"/>
                        </a:lnTo>
                        <a:lnTo>
                          <a:pt x="0" y="73"/>
                        </a:lnTo>
                        <a:lnTo>
                          <a:pt x="4" y="66"/>
                        </a:lnTo>
                        <a:lnTo>
                          <a:pt x="9" y="55"/>
                        </a:lnTo>
                        <a:lnTo>
                          <a:pt x="15" y="43"/>
                        </a:lnTo>
                        <a:lnTo>
                          <a:pt x="22" y="29"/>
                        </a:lnTo>
                        <a:lnTo>
                          <a:pt x="29" y="17"/>
                        </a:lnTo>
                        <a:lnTo>
                          <a:pt x="36" y="7"/>
                        </a:lnTo>
                        <a:lnTo>
                          <a:pt x="42" y="1"/>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43" name="Freeform 71">
                    <a:extLst>
                      <a:ext uri="{FF2B5EF4-FFF2-40B4-BE49-F238E27FC236}">
                        <a16:creationId xmlns:a16="http://schemas.microsoft.com/office/drawing/2014/main" id="{E44BB21C-2C5B-44E7-B214-57CBAD69812E}"/>
                      </a:ext>
                    </a:extLst>
                  </p:cNvPr>
                  <p:cNvSpPr>
                    <a:spLocks/>
                  </p:cNvSpPr>
                  <p:nvPr/>
                </p:nvSpPr>
                <p:spPr bwMode="auto">
                  <a:xfrm>
                    <a:off x="483" y="115"/>
                    <a:ext cx="20" cy="31"/>
                  </a:xfrm>
                  <a:custGeom>
                    <a:avLst/>
                    <a:gdLst>
                      <a:gd name="T0" fmla="*/ 38 w 39"/>
                      <a:gd name="T1" fmla="*/ 0 h 61"/>
                      <a:gd name="T2" fmla="*/ 39 w 39"/>
                      <a:gd name="T3" fmla="*/ 3 h 61"/>
                      <a:gd name="T4" fmla="*/ 38 w 39"/>
                      <a:gd name="T5" fmla="*/ 10 h 61"/>
                      <a:gd name="T6" fmla="*/ 36 w 39"/>
                      <a:gd name="T7" fmla="*/ 19 h 61"/>
                      <a:gd name="T8" fmla="*/ 31 w 39"/>
                      <a:gd name="T9" fmla="*/ 28 h 61"/>
                      <a:gd name="T10" fmla="*/ 26 w 39"/>
                      <a:gd name="T11" fmla="*/ 39 h 61"/>
                      <a:gd name="T12" fmla="*/ 18 w 39"/>
                      <a:gd name="T13" fmla="*/ 48 h 61"/>
                      <a:gd name="T14" fmla="*/ 9 w 39"/>
                      <a:gd name="T15" fmla="*/ 56 h 61"/>
                      <a:gd name="T16" fmla="*/ 0 w 39"/>
                      <a:gd name="T17" fmla="*/ 61 h 61"/>
                      <a:gd name="T18" fmla="*/ 5 w 39"/>
                      <a:gd name="T19" fmla="*/ 55 h 61"/>
                      <a:gd name="T20" fmla="*/ 9 w 39"/>
                      <a:gd name="T21" fmla="*/ 46 h 61"/>
                      <a:gd name="T22" fmla="*/ 15 w 39"/>
                      <a:gd name="T23" fmla="*/ 35 h 61"/>
                      <a:gd name="T24" fmla="*/ 21 w 39"/>
                      <a:gd name="T25" fmla="*/ 25 h 61"/>
                      <a:gd name="T26" fmla="*/ 26 w 39"/>
                      <a:gd name="T27" fmla="*/ 15 h 61"/>
                      <a:gd name="T28" fmla="*/ 31 w 39"/>
                      <a:gd name="T29" fmla="*/ 6 h 61"/>
                      <a:gd name="T30" fmla="*/ 35 w 39"/>
                      <a:gd name="T31" fmla="*/ 1 h 61"/>
                      <a:gd name="T32" fmla="*/ 38 w 39"/>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61">
                        <a:moveTo>
                          <a:pt x="38" y="0"/>
                        </a:moveTo>
                        <a:lnTo>
                          <a:pt x="39" y="3"/>
                        </a:lnTo>
                        <a:lnTo>
                          <a:pt x="38" y="10"/>
                        </a:lnTo>
                        <a:lnTo>
                          <a:pt x="36" y="19"/>
                        </a:lnTo>
                        <a:lnTo>
                          <a:pt x="31" y="28"/>
                        </a:lnTo>
                        <a:lnTo>
                          <a:pt x="26" y="39"/>
                        </a:lnTo>
                        <a:lnTo>
                          <a:pt x="18" y="48"/>
                        </a:lnTo>
                        <a:lnTo>
                          <a:pt x="9" y="56"/>
                        </a:lnTo>
                        <a:lnTo>
                          <a:pt x="0" y="61"/>
                        </a:lnTo>
                        <a:lnTo>
                          <a:pt x="5" y="55"/>
                        </a:lnTo>
                        <a:lnTo>
                          <a:pt x="9" y="46"/>
                        </a:lnTo>
                        <a:lnTo>
                          <a:pt x="15" y="35"/>
                        </a:lnTo>
                        <a:lnTo>
                          <a:pt x="21" y="25"/>
                        </a:lnTo>
                        <a:lnTo>
                          <a:pt x="26" y="15"/>
                        </a:lnTo>
                        <a:lnTo>
                          <a:pt x="31" y="6"/>
                        </a:lnTo>
                        <a:lnTo>
                          <a:pt x="35" y="1"/>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44" name="Freeform 72">
                    <a:extLst>
                      <a:ext uri="{FF2B5EF4-FFF2-40B4-BE49-F238E27FC236}">
                        <a16:creationId xmlns:a16="http://schemas.microsoft.com/office/drawing/2014/main" id="{69EE0831-2480-4C93-B629-E68CDC4AC3B0}"/>
                      </a:ext>
                    </a:extLst>
                  </p:cNvPr>
                  <p:cNvSpPr>
                    <a:spLocks/>
                  </p:cNvSpPr>
                  <p:nvPr/>
                </p:nvSpPr>
                <p:spPr bwMode="auto">
                  <a:xfrm>
                    <a:off x="467" y="112"/>
                    <a:ext cx="5" cy="18"/>
                  </a:xfrm>
                  <a:custGeom>
                    <a:avLst/>
                    <a:gdLst>
                      <a:gd name="T0" fmla="*/ 6 w 10"/>
                      <a:gd name="T1" fmla="*/ 0 h 35"/>
                      <a:gd name="T2" fmla="*/ 9 w 10"/>
                      <a:gd name="T3" fmla="*/ 5 h 35"/>
                      <a:gd name="T4" fmla="*/ 10 w 10"/>
                      <a:gd name="T5" fmla="*/ 17 h 35"/>
                      <a:gd name="T6" fmla="*/ 7 w 10"/>
                      <a:gd name="T7" fmla="*/ 28 h 35"/>
                      <a:gd name="T8" fmla="*/ 0 w 10"/>
                      <a:gd name="T9" fmla="*/ 35 h 35"/>
                      <a:gd name="T10" fmla="*/ 3 w 10"/>
                      <a:gd name="T11" fmla="*/ 25 h 35"/>
                      <a:gd name="T12" fmla="*/ 3 w 10"/>
                      <a:gd name="T13" fmla="*/ 12 h 35"/>
                      <a:gd name="T14" fmla="*/ 2 w 10"/>
                      <a:gd name="T15" fmla="*/ 2 h 35"/>
                      <a:gd name="T16" fmla="*/ 6 w 10"/>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5">
                        <a:moveTo>
                          <a:pt x="6" y="0"/>
                        </a:moveTo>
                        <a:lnTo>
                          <a:pt x="9" y="5"/>
                        </a:lnTo>
                        <a:lnTo>
                          <a:pt x="10" y="17"/>
                        </a:lnTo>
                        <a:lnTo>
                          <a:pt x="7" y="28"/>
                        </a:lnTo>
                        <a:lnTo>
                          <a:pt x="0" y="35"/>
                        </a:lnTo>
                        <a:lnTo>
                          <a:pt x="3" y="25"/>
                        </a:lnTo>
                        <a:lnTo>
                          <a:pt x="3" y="12"/>
                        </a:lnTo>
                        <a:lnTo>
                          <a:pt x="2" y="2"/>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45" name="Freeform 73">
                    <a:extLst>
                      <a:ext uri="{FF2B5EF4-FFF2-40B4-BE49-F238E27FC236}">
                        <a16:creationId xmlns:a16="http://schemas.microsoft.com/office/drawing/2014/main" id="{5240284B-AF94-4DA5-A5DC-0B1FACF96C3A}"/>
                      </a:ext>
                    </a:extLst>
                  </p:cNvPr>
                  <p:cNvSpPr>
                    <a:spLocks/>
                  </p:cNvSpPr>
                  <p:nvPr/>
                </p:nvSpPr>
                <p:spPr bwMode="auto">
                  <a:xfrm>
                    <a:off x="544" y="120"/>
                    <a:ext cx="27" cy="34"/>
                  </a:xfrm>
                  <a:custGeom>
                    <a:avLst/>
                    <a:gdLst>
                      <a:gd name="T0" fmla="*/ 52 w 53"/>
                      <a:gd name="T1" fmla="*/ 0 h 68"/>
                      <a:gd name="T2" fmla="*/ 53 w 53"/>
                      <a:gd name="T3" fmla="*/ 3 h 68"/>
                      <a:gd name="T4" fmla="*/ 51 w 53"/>
                      <a:gd name="T5" fmla="*/ 11 h 68"/>
                      <a:gd name="T6" fmla="*/ 46 w 53"/>
                      <a:gd name="T7" fmla="*/ 21 h 68"/>
                      <a:gd name="T8" fmla="*/ 39 w 53"/>
                      <a:gd name="T9" fmla="*/ 32 h 68"/>
                      <a:gd name="T10" fmla="*/ 30 w 53"/>
                      <a:gd name="T11" fmla="*/ 43 h 68"/>
                      <a:gd name="T12" fmla="*/ 21 w 53"/>
                      <a:gd name="T13" fmla="*/ 54 h 68"/>
                      <a:gd name="T14" fmla="*/ 11 w 53"/>
                      <a:gd name="T15" fmla="*/ 62 h 68"/>
                      <a:gd name="T16" fmla="*/ 0 w 53"/>
                      <a:gd name="T17" fmla="*/ 68 h 68"/>
                      <a:gd name="T18" fmla="*/ 5 w 53"/>
                      <a:gd name="T19" fmla="*/ 62 h 68"/>
                      <a:gd name="T20" fmla="*/ 11 w 53"/>
                      <a:gd name="T21" fmla="*/ 53 h 68"/>
                      <a:gd name="T22" fmla="*/ 18 w 53"/>
                      <a:gd name="T23" fmla="*/ 41 h 68"/>
                      <a:gd name="T24" fmla="*/ 27 w 53"/>
                      <a:gd name="T25" fmla="*/ 30 h 68"/>
                      <a:gd name="T26" fmla="*/ 35 w 53"/>
                      <a:gd name="T27" fmla="*/ 18 h 68"/>
                      <a:gd name="T28" fmla="*/ 42 w 53"/>
                      <a:gd name="T29" fmla="*/ 8 h 68"/>
                      <a:gd name="T30" fmla="*/ 48 w 53"/>
                      <a:gd name="T31" fmla="*/ 1 h 68"/>
                      <a:gd name="T32" fmla="*/ 52 w 53"/>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8">
                        <a:moveTo>
                          <a:pt x="52" y="0"/>
                        </a:moveTo>
                        <a:lnTo>
                          <a:pt x="53" y="3"/>
                        </a:lnTo>
                        <a:lnTo>
                          <a:pt x="51" y="11"/>
                        </a:lnTo>
                        <a:lnTo>
                          <a:pt x="46" y="21"/>
                        </a:lnTo>
                        <a:lnTo>
                          <a:pt x="39" y="32"/>
                        </a:lnTo>
                        <a:lnTo>
                          <a:pt x="30" y="43"/>
                        </a:lnTo>
                        <a:lnTo>
                          <a:pt x="21" y="54"/>
                        </a:lnTo>
                        <a:lnTo>
                          <a:pt x="11" y="62"/>
                        </a:lnTo>
                        <a:lnTo>
                          <a:pt x="0" y="68"/>
                        </a:lnTo>
                        <a:lnTo>
                          <a:pt x="5" y="62"/>
                        </a:lnTo>
                        <a:lnTo>
                          <a:pt x="11" y="53"/>
                        </a:lnTo>
                        <a:lnTo>
                          <a:pt x="18" y="41"/>
                        </a:lnTo>
                        <a:lnTo>
                          <a:pt x="27" y="30"/>
                        </a:lnTo>
                        <a:lnTo>
                          <a:pt x="35" y="18"/>
                        </a:lnTo>
                        <a:lnTo>
                          <a:pt x="42" y="8"/>
                        </a:lnTo>
                        <a:lnTo>
                          <a:pt x="48" y="1"/>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46" name="Freeform 74">
                    <a:extLst>
                      <a:ext uri="{FF2B5EF4-FFF2-40B4-BE49-F238E27FC236}">
                        <a16:creationId xmlns:a16="http://schemas.microsoft.com/office/drawing/2014/main" id="{C045042A-2FBB-40CC-BCD2-C187EEF06508}"/>
                      </a:ext>
                    </a:extLst>
                  </p:cNvPr>
                  <p:cNvSpPr>
                    <a:spLocks/>
                  </p:cNvSpPr>
                  <p:nvPr/>
                </p:nvSpPr>
                <p:spPr bwMode="auto">
                  <a:xfrm>
                    <a:off x="523" y="116"/>
                    <a:ext cx="26" cy="39"/>
                  </a:xfrm>
                  <a:custGeom>
                    <a:avLst/>
                    <a:gdLst>
                      <a:gd name="T0" fmla="*/ 50 w 52"/>
                      <a:gd name="T1" fmla="*/ 0 h 78"/>
                      <a:gd name="T2" fmla="*/ 52 w 52"/>
                      <a:gd name="T3" fmla="*/ 4 h 78"/>
                      <a:gd name="T4" fmla="*/ 49 w 52"/>
                      <a:gd name="T5" fmla="*/ 14 h 78"/>
                      <a:gd name="T6" fmla="*/ 45 w 52"/>
                      <a:gd name="T7" fmla="*/ 25 h 78"/>
                      <a:gd name="T8" fmla="*/ 38 w 52"/>
                      <a:gd name="T9" fmla="*/ 39 h 78"/>
                      <a:gd name="T10" fmla="*/ 28 w 52"/>
                      <a:gd name="T11" fmla="*/ 52 h 78"/>
                      <a:gd name="T12" fmla="*/ 18 w 52"/>
                      <a:gd name="T13" fmla="*/ 64 h 78"/>
                      <a:gd name="T14" fmla="*/ 9 w 52"/>
                      <a:gd name="T15" fmla="*/ 74 h 78"/>
                      <a:gd name="T16" fmla="*/ 0 w 52"/>
                      <a:gd name="T17" fmla="*/ 78 h 78"/>
                      <a:gd name="T18" fmla="*/ 3 w 52"/>
                      <a:gd name="T19" fmla="*/ 72 h 78"/>
                      <a:gd name="T20" fmla="*/ 9 w 52"/>
                      <a:gd name="T21" fmla="*/ 62 h 78"/>
                      <a:gd name="T22" fmla="*/ 16 w 52"/>
                      <a:gd name="T23" fmla="*/ 48 h 78"/>
                      <a:gd name="T24" fmla="*/ 25 w 52"/>
                      <a:gd name="T25" fmla="*/ 34 h 78"/>
                      <a:gd name="T26" fmla="*/ 33 w 52"/>
                      <a:gd name="T27" fmla="*/ 20 h 78"/>
                      <a:gd name="T28" fmla="*/ 41 w 52"/>
                      <a:gd name="T29" fmla="*/ 9 h 78"/>
                      <a:gd name="T30" fmla="*/ 47 w 52"/>
                      <a:gd name="T31" fmla="*/ 2 h 78"/>
                      <a:gd name="T32" fmla="*/ 50 w 52"/>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8">
                        <a:moveTo>
                          <a:pt x="50" y="0"/>
                        </a:moveTo>
                        <a:lnTo>
                          <a:pt x="52" y="4"/>
                        </a:lnTo>
                        <a:lnTo>
                          <a:pt x="49" y="14"/>
                        </a:lnTo>
                        <a:lnTo>
                          <a:pt x="45" y="25"/>
                        </a:lnTo>
                        <a:lnTo>
                          <a:pt x="38" y="39"/>
                        </a:lnTo>
                        <a:lnTo>
                          <a:pt x="28" y="52"/>
                        </a:lnTo>
                        <a:lnTo>
                          <a:pt x="18" y="64"/>
                        </a:lnTo>
                        <a:lnTo>
                          <a:pt x="9" y="74"/>
                        </a:lnTo>
                        <a:lnTo>
                          <a:pt x="0" y="78"/>
                        </a:lnTo>
                        <a:lnTo>
                          <a:pt x="3" y="72"/>
                        </a:lnTo>
                        <a:lnTo>
                          <a:pt x="9" y="62"/>
                        </a:lnTo>
                        <a:lnTo>
                          <a:pt x="16" y="48"/>
                        </a:lnTo>
                        <a:lnTo>
                          <a:pt x="25" y="34"/>
                        </a:lnTo>
                        <a:lnTo>
                          <a:pt x="33" y="20"/>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47" name="Freeform 75">
                    <a:extLst>
                      <a:ext uri="{FF2B5EF4-FFF2-40B4-BE49-F238E27FC236}">
                        <a16:creationId xmlns:a16="http://schemas.microsoft.com/office/drawing/2014/main" id="{7C223B17-86BD-4BB1-B849-CCB834710BA1}"/>
                      </a:ext>
                    </a:extLst>
                  </p:cNvPr>
                  <p:cNvSpPr>
                    <a:spLocks/>
                  </p:cNvSpPr>
                  <p:nvPr/>
                </p:nvSpPr>
                <p:spPr bwMode="auto">
                  <a:xfrm>
                    <a:off x="492" y="113"/>
                    <a:ext cx="19" cy="37"/>
                  </a:xfrm>
                  <a:custGeom>
                    <a:avLst/>
                    <a:gdLst>
                      <a:gd name="T0" fmla="*/ 37 w 38"/>
                      <a:gd name="T1" fmla="*/ 0 h 75"/>
                      <a:gd name="T2" fmla="*/ 38 w 38"/>
                      <a:gd name="T3" fmla="*/ 3 h 75"/>
                      <a:gd name="T4" fmla="*/ 37 w 38"/>
                      <a:gd name="T5" fmla="*/ 11 h 75"/>
                      <a:gd name="T6" fmla="*/ 34 w 38"/>
                      <a:gd name="T7" fmla="*/ 23 h 75"/>
                      <a:gd name="T8" fmla="*/ 30 w 38"/>
                      <a:gd name="T9" fmla="*/ 35 h 75"/>
                      <a:gd name="T10" fmla="*/ 24 w 38"/>
                      <a:gd name="T11" fmla="*/ 47 h 75"/>
                      <a:gd name="T12" fmla="*/ 17 w 38"/>
                      <a:gd name="T13" fmla="*/ 59 h 75"/>
                      <a:gd name="T14" fmla="*/ 9 w 38"/>
                      <a:gd name="T15" fmla="*/ 69 h 75"/>
                      <a:gd name="T16" fmla="*/ 0 w 38"/>
                      <a:gd name="T17" fmla="*/ 75 h 75"/>
                      <a:gd name="T18" fmla="*/ 3 w 38"/>
                      <a:gd name="T19" fmla="*/ 68 h 75"/>
                      <a:gd name="T20" fmla="*/ 8 w 38"/>
                      <a:gd name="T21" fmla="*/ 56 h 75"/>
                      <a:gd name="T22" fmla="*/ 12 w 38"/>
                      <a:gd name="T23" fmla="*/ 44 h 75"/>
                      <a:gd name="T24" fmla="*/ 18 w 38"/>
                      <a:gd name="T25" fmla="*/ 31 h 75"/>
                      <a:gd name="T26" fmla="*/ 24 w 38"/>
                      <a:gd name="T27" fmla="*/ 18 h 75"/>
                      <a:gd name="T28" fmla="*/ 28 w 38"/>
                      <a:gd name="T29" fmla="*/ 8 h 75"/>
                      <a:gd name="T30" fmla="*/ 33 w 38"/>
                      <a:gd name="T31" fmla="*/ 1 h 75"/>
                      <a:gd name="T32" fmla="*/ 37 w 3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75">
                        <a:moveTo>
                          <a:pt x="37" y="0"/>
                        </a:moveTo>
                        <a:lnTo>
                          <a:pt x="38" y="3"/>
                        </a:lnTo>
                        <a:lnTo>
                          <a:pt x="37" y="11"/>
                        </a:lnTo>
                        <a:lnTo>
                          <a:pt x="34" y="23"/>
                        </a:lnTo>
                        <a:lnTo>
                          <a:pt x="30" y="35"/>
                        </a:lnTo>
                        <a:lnTo>
                          <a:pt x="24" y="47"/>
                        </a:lnTo>
                        <a:lnTo>
                          <a:pt x="17" y="59"/>
                        </a:lnTo>
                        <a:lnTo>
                          <a:pt x="9" y="69"/>
                        </a:lnTo>
                        <a:lnTo>
                          <a:pt x="0" y="75"/>
                        </a:lnTo>
                        <a:lnTo>
                          <a:pt x="3" y="68"/>
                        </a:lnTo>
                        <a:lnTo>
                          <a:pt x="8" y="56"/>
                        </a:lnTo>
                        <a:lnTo>
                          <a:pt x="12" y="44"/>
                        </a:lnTo>
                        <a:lnTo>
                          <a:pt x="18" y="31"/>
                        </a:lnTo>
                        <a:lnTo>
                          <a:pt x="24" y="18"/>
                        </a:lnTo>
                        <a:lnTo>
                          <a:pt x="28" y="8"/>
                        </a:lnTo>
                        <a:lnTo>
                          <a:pt x="33" y="1"/>
                        </a:lnTo>
                        <a:lnTo>
                          <a:pt x="3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48" name="Freeform 76">
                    <a:extLst>
                      <a:ext uri="{FF2B5EF4-FFF2-40B4-BE49-F238E27FC236}">
                        <a16:creationId xmlns:a16="http://schemas.microsoft.com/office/drawing/2014/main" id="{638AF424-DF72-439C-AA7B-3D4F3D5F80E7}"/>
                      </a:ext>
                    </a:extLst>
                  </p:cNvPr>
                  <p:cNvSpPr>
                    <a:spLocks/>
                  </p:cNvSpPr>
                  <p:nvPr/>
                </p:nvSpPr>
                <p:spPr bwMode="auto">
                  <a:xfrm>
                    <a:off x="476" y="114"/>
                    <a:ext cx="20" cy="28"/>
                  </a:xfrm>
                  <a:custGeom>
                    <a:avLst/>
                    <a:gdLst>
                      <a:gd name="T0" fmla="*/ 40 w 41"/>
                      <a:gd name="T1" fmla="*/ 0 h 56"/>
                      <a:gd name="T2" fmla="*/ 41 w 41"/>
                      <a:gd name="T3" fmla="*/ 4 h 56"/>
                      <a:gd name="T4" fmla="*/ 37 w 41"/>
                      <a:gd name="T5" fmla="*/ 11 h 56"/>
                      <a:gd name="T6" fmla="*/ 33 w 41"/>
                      <a:gd name="T7" fmla="*/ 20 h 56"/>
                      <a:gd name="T8" fmla="*/ 27 w 41"/>
                      <a:gd name="T9" fmla="*/ 29 h 56"/>
                      <a:gd name="T10" fmla="*/ 19 w 41"/>
                      <a:gd name="T11" fmla="*/ 39 h 56"/>
                      <a:gd name="T12" fmla="*/ 12 w 41"/>
                      <a:gd name="T13" fmla="*/ 48 h 56"/>
                      <a:gd name="T14" fmla="*/ 5 w 41"/>
                      <a:gd name="T15" fmla="*/ 53 h 56"/>
                      <a:gd name="T16" fmla="*/ 0 w 41"/>
                      <a:gd name="T17" fmla="*/ 56 h 56"/>
                      <a:gd name="T18" fmla="*/ 4 w 41"/>
                      <a:gd name="T19" fmla="*/ 50 h 56"/>
                      <a:gd name="T20" fmla="*/ 8 w 41"/>
                      <a:gd name="T21" fmla="*/ 43 h 56"/>
                      <a:gd name="T22" fmla="*/ 14 w 41"/>
                      <a:gd name="T23" fmla="*/ 34 h 56"/>
                      <a:gd name="T24" fmla="*/ 20 w 41"/>
                      <a:gd name="T25" fmla="*/ 24 h 56"/>
                      <a:gd name="T26" fmla="*/ 26 w 41"/>
                      <a:gd name="T27" fmla="*/ 15 h 56"/>
                      <a:gd name="T28" fmla="*/ 32 w 41"/>
                      <a:gd name="T29" fmla="*/ 8 h 56"/>
                      <a:gd name="T30" fmla="*/ 36 w 41"/>
                      <a:gd name="T31" fmla="*/ 3 h 56"/>
                      <a:gd name="T32" fmla="*/ 40 w 41"/>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56">
                        <a:moveTo>
                          <a:pt x="40" y="0"/>
                        </a:moveTo>
                        <a:lnTo>
                          <a:pt x="41" y="4"/>
                        </a:lnTo>
                        <a:lnTo>
                          <a:pt x="37" y="11"/>
                        </a:lnTo>
                        <a:lnTo>
                          <a:pt x="33" y="20"/>
                        </a:lnTo>
                        <a:lnTo>
                          <a:pt x="27" y="29"/>
                        </a:lnTo>
                        <a:lnTo>
                          <a:pt x="19" y="39"/>
                        </a:lnTo>
                        <a:lnTo>
                          <a:pt x="12" y="48"/>
                        </a:lnTo>
                        <a:lnTo>
                          <a:pt x="5" y="53"/>
                        </a:lnTo>
                        <a:lnTo>
                          <a:pt x="0" y="56"/>
                        </a:lnTo>
                        <a:lnTo>
                          <a:pt x="4" y="50"/>
                        </a:lnTo>
                        <a:lnTo>
                          <a:pt x="8" y="43"/>
                        </a:lnTo>
                        <a:lnTo>
                          <a:pt x="14" y="34"/>
                        </a:lnTo>
                        <a:lnTo>
                          <a:pt x="20" y="24"/>
                        </a:lnTo>
                        <a:lnTo>
                          <a:pt x="26" y="15"/>
                        </a:lnTo>
                        <a:lnTo>
                          <a:pt x="32" y="8"/>
                        </a:lnTo>
                        <a:lnTo>
                          <a:pt x="36" y="3"/>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49" name="Freeform 77">
                    <a:extLst>
                      <a:ext uri="{FF2B5EF4-FFF2-40B4-BE49-F238E27FC236}">
                        <a16:creationId xmlns:a16="http://schemas.microsoft.com/office/drawing/2014/main" id="{59D2C4B5-522A-4E65-A5AF-7D343DD9F8C9}"/>
                      </a:ext>
                    </a:extLst>
                  </p:cNvPr>
                  <p:cNvSpPr>
                    <a:spLocks/>
                  </p:cNvSpPr>
                  <p:nvPr/>
                </p:nvSpPr>
                <p:spPr bwMode="auto">
                  <a:xfrm>
                    <a:off x="473" y="118"/>
                    <a:ext cx="7" cy="20"/>
                  </a:xfrm>
                  <a:custGeom>
                    <a:avLst/>
                    <a:gdLst>
                      <a:gd name="T0" fmla="*/ 12 w 14"/>
                      <a:gd name="T1" fmla="*/ 0 h 41"/>
                      <a:gd name="T2" fmla="*/ 14 w 14"/>
                      <a:gd name="T3" fmla="*/ 7 h 41"/>
                      <a:gd name="T4" fmla="*/ 12 w 14"/>
                      <a:gd name="T5" fmla="*/ 21 h 41"/>
                      <a:gd name="T6" fmla="*/ 8 w 14"/>
                      <a:gd name="T7" fmla="*/ 34 h 41"/>
                      <a:gd name="T8" fmla="*/ 0 w 14"/>
                      <a:gd name="T9" fmla="*/ 41 h 41"/>
                      <a:gd name="T10" fmla="*/ 4 w 14"/>
                      <a:gd name="T11" fmla="*/ 30 h 41"/>
                      <a:gd name="T12" fmla="*/ 6 w 14"/>
                      <a:gd name="T13" fmla="*/ 15 h 41"/>
                      <a:gd name="T14" fmla="*/ 8 w 14"/>
                      <a:gd name="T15" fmla="*/ 4 h 41"/>
                      <a:gd name="T16" fmla="*/ 12 w 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12" y="0"/>
                        </a:moveTo>
                        <a:lnTo>
                          <a:pt x="14" y="7"/>
                        </a:lnTo>
                        <a:lnTo>
                          <a:pt x="12" y="21"/>
                        </a:lnTo>
                        <a:lnTo>
                          <a:pt x="8" y="34"/>
                        </a:lnTo>
                        <a:lnTo>
                          <a:pt x="0" y="41"/>
                        </a:lnTo>
                        <a:lnTo>
                          <a:pt x="4" y="30"/>
                        </a:lnTo>
                        <a:lnTo>
                          <a:pt x="6" y="15"/>
                        </a:lnTo>
                        <a:lnTo>
                          <a:pt x="8" y="4"/>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50" name="Freeform 78">
                    <a:extLst>
                      <a:ext uri="{FF2B5EF4-FFF2-40B4-BE49-F238E27FC236}">
                        <a16:creationId xmlns:a16="http://schemas.microsoft.com/office/drawing/2014/main" id="{B6EA1286-20BE-4B3B-95C3-D5366F754A34}"/>
                      </a:ext>
                    </a:extLst>
                  </p:cNvPr>
                  <p:cNvSpPr>
                    <a:spLocks/>
                  </p:cNvSpPr>
                  <p:nvPr/>
                </p:nvSpPr>
                <p:spPr bwMode="auto">
                  <a:xfrm>
                    <a:off x="579" y="131"/>
                    <a:ext cx="16" cy="17"/>
                  </a:xfrm>
                  <a:custGeom>
                    <a:avLst/>
                    <a:gdLst>
                      <a:gd name="T0" fmla="*/ 0 w 33"/>
                      <a:gd name="T1" fmla="*/ 32 h 32"/>
                      <a:gd name="T2" fmla="*/ 6 w 33"/>
                      <a:gd name="T3" fmla="*/ 24 h 32"/>
                      <a:gd name="T4" fmla="*/ 14 w 33"/>
                      <a:gd name="T5" fmla="*/ 11 h 32"/>
                      <a:gd name="T6" fmla="*/ 23 w 33"/>
                      <a:gd name="T7" fmla="*/ 1 h 32"/>
                      <a:gd name="T8" fmla="*/ 31 w 33"/>
                      <a:gd name="T9" fmla="*/ 0 h 32"/>
                      <a:gd name="T10" fmla="*/ 33 w 33"/>
                      <a:gd name="T11" fmla="*/ 3 h 32"/>
                      <a:gd name="T12" fmla="*/ 31 w 33"/>
                      <a:gd name="T13" fmla="*/ 8 h 32"/>
                      <a:gd name="T14" fmla="*/ 27 w 33"/>
                      <a:gd name="T15" fmla="*/ 13 h 32"/>
                      <a:gd name="T16" fmla="*/ 21 w 33"/>
                      <a:gd name="T17" fmla="*/ 17 h 32"/>
                      <a:gd name="T18" fmla="*/ 15 w 33"/>
                      <a:gd name="T19" fmla="*/ 22 h 32"/>
                      <a:gd name="T20" fmla="*/ 10 w 33"/>
                      <a:gd name="T21" fmla="*/ 25 h 32"/>
                      <a:gd name="T22" fmla="*/ 4 w 33"/>
                      <a:gd name="T23" fmla="*/ 30 h 32"/>
                      <a:gd name="T24" fmla="*/ 0 w 33"/>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2">
                        <a:moveTo>
                          <a:pt x="0" y="32"/>
                        </a:moveTo>
                        <a:lnTo>
                          <a:pt x="6" y="24"/>
                        </a:lnTo>
                        <a:lnTo>
                          <a:pt x="14" y="11"/>
                        </a:lnTo>
                        <a:lnTo>
                          <a:pt x="23" y="1"/>
                        </a:lnTo>
                        <a:lnTo>
                          <a:pt x="31" y="0"/>
                        </a:lnTo>
                        <a:lnTo>
                          <a:pt x="33" y="3"/>
                        </a:lnTo>
                        <a:lnTo>
                          <a:pt x="31" y="8"/>
                        </a:lnTo>
                        <a:lnTo>
                          <a:pt x="27" y="13"/>
                        </a:lnTo>
                        <a:lnTo>
                          <a:pt x="21" y="17"/>
                        </a:lnTo>
                        <a:lnTo>
                          <a:pt x="15" y="22"/>
                        </a:lnTo>
                        <a:lnTo>
                          <a:pt x="10" y="25"/>
                        </a:lnTo>
                        <a:lnTo>
                          <a:pt x="4" y="30"/>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51" name="Freeform 79">
                    <a:extLst>
                      <a:ext uri="{FF2B5EF4-FFF2-40B4-BE49-F238E27FC236}">
                        <a16:creationId xmlns:a16="http://schemas.microsoft.com/office/drawing/2014/main" id="{65E34AF5-64A6-45A3-9C4B-E2B62078CA90}"/>
                      </a:ext>
                    </a:extLst>
                  </p:cNvPr>
                  <p:cNvSpPr>
                    <a:spLocks/>
                  </p:cNvSpPr>
                  <p:nvPr/>
                </p:nvSpPr>
                <p:spPr bwMode="auto">
                  <a:xfrm>
                    <a:off x="582" y="142"/>
                    <a:ext cx="21" cy="5"/>
                  </a:xfrm>
                  <a:custGeom>
                    <a:avLst/>
                    <a:gdLst>
                      <a:gd name="T0" fmla="*/ 0 w 42"/>
                      <a:gd name="T1" fmla="*/ 8 h 9"/>
                      <a:gd name="T2" fmla="*/ 3 w 42"/>
                      <a:gd name="T3" fmla="*/ 8 h 9"/>
                      <a:gd name="T4" fmla="*/ 8 w 42"/>
                      <a:gd name="T5" fmla="*/ 8 h 9"/>
                      <a:gd name="T6" fmla="*/ 15 w 42"/>
                      <a:gd name="T7" fmla="*/ 8 h 9"/>
                      <a:gd name="T8" fmla="*/ 22 w 42"/>
                      <a:gd name="T9" fmla="*/ 9 h 9"/>
                      <a:gd name="T10" fmla="*/ 29 w 42"/>
                      <a:gd name="T11" fmla="*/ 9 h 9"/>
                      <a:gd name="T12" fmla="*/ 36 w 42"/>
                      <a:gd name="T13" fmla="*/ 8 h 9"/>
                      <a:gd name="T14" fmla="*/ 41 w 42"/>
                      <a:gd name="T15" fmla="*/ 6 h 9"/>
                      <a:gd name="T16" fmla="*/ 42 w 42"/>
                      <a:gd name="T17" fmla="*/ 3 h 9"/>
                      <a:gd name="T18" fmla="*/ 41 w 42"/>
                      <a:gd name="T19" fmla="*/ 1 h 9"/>
                      <a:gd name="T20" fmla="*/ 36 w 42"/>
                      <a:gd name="T21" fmla="*/ 0 h 9"/>
                      <a:gd name="T22" fmla="*/ 30 w 42"/>
                      <a:gd name="T23" fmla="*/ 0 h 9"/>
                      <a:gd name="T24" fmla="*/ 24 w 42"/>
                      <a:gd name="T25" fmla="*/ 1 h 9"/>
                      <a:gd name="T26" fmla="*/ 16 w 42"/>
                      <a:gd name="T27" fmla="*/ 3 h 9"/>
                      <a:gd name="T28" fmla="*/ 11 w 42"/>
                      <a:gd name="T29" fmla="*/ 4 h 9"/>
                      <a:gd name="T30" fmla="*/ 5 w 42"/>
                      <a:gd name="T31" fmla="*/ 7 h 9"/>
                      <a:gd name="T32" fmla="*/ 0 w 42"/>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9">
                        <a:moveTo>
                          <a:pt x="0" y="8"/>
                        </a:moveTo>
                        <a:lnTo>
                          <a:pt x="3" y="8"/>
                        </a:lnTo>
                        <a:lnTo>
                          <a:pt x="8" y="8"/>
                        </a:lnTo>
                        <a:lnTo>
                          <a:pt x="15" y="8"/>
                        </a:lnTo>
                        <a:lnTo>
                          <a:pt x="22" y="9"/>
                        </a:lnTo>
                        <a:lnTo>
                          <a:pt x="29" y="9"/>
                        </a:lnTo>
                        <a:lnTo>
                          <a:pt x="36" y="8"/>
                        </a:lnTo>
                        <a:lnTo>
                          <a:pt x="41" y="6"/>
                        </a:lnTo>
                        <a:lnTo>
                          <a:pt x="42" y="3"/>
                        </a:lnTo>
                        <a:lnTo>
                          <a:pt x="41" y="1"/>
                        </a:lnTo>
                        <a:lnTo>
                          <a:pt x="36" y="0"/>
                        </a:lnTo>
                        <a:lnTo>
                          <a:pt x="30" y="0"/>
                        </a:lnTo>
                        <a:lnTo>
                          <a:pt x="24" y="1"/>
                        </a:lnTo>
                        <a:lnTo>
                          <a:pt x="16" y="3"/>
                        </a:lnTo>
                        <a:lnTo>
                          <a:pt x="11" y="4"/>
                        </a:lnTo>
                        <a:lnTo>
                          <a:pt x="5" y="7"/>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52" name="Freeform 80">
                    <a:extLst>
                      <a:ext uri="{FF2B5EF4-FFF2-40B4-BE49-F238E27FC236}">
                        <a16:creationId xmlns:a16="http://schemas.microsoft.com/office/drawing/2014/main" id="{FCC9B0DA-29E4-40C6-B9ED-06B9052C9541}"/>
                      </a:ext>
                    </a:extLst>
                  </p:cNvPr>
                  <p:cNvSpPr>
                    <a:spLocks/>
                  </p:cNvSpPr>
                  <p:nvPr/>
                </p:nvSpPr>
                <p:spPr bwMode="auto">
                  <a:xfrm>
                    <a:off x="578" y="147"/>
                    <a:ext cx="21" cy="16"/>
                  </a:xfrm>
                  <a:custGeom>
                    <a:avLst/>
                    <a:gdLst>
                      <a:gd name="T0" fmla="*/ 0 w 42"/>
                      <a:gd name="T1" fmla="*/ 0 h 31"/>
                      <a:gd name="T2" fmla="*/ 6 w 42"/>
                      <a:gd name="T3" fmla="*/ 2 h 31"/>
                      <a:gd name="T4" fmla="*/ 13 w 42"/>
                      <a:gd name="T5" fmla="*/ 7 h 31"/>
                      <a:gd name="T6" fmla="*/ 20 w 42"/>
                      <a:gd name="T7" fmla="*/ 12 h 31"/>
                      <a:gd name="T8" fmla="*/ 28 w 42"/>
                      <a:gd name="T9" fmla="*/ 16 h 31"/>
                      <a:gd name="T10" fmla="*/ 34 w 42"/>
                      <a:gd name="T11" fmla="*/ 21 h 31"/>
                      <a:gd name="T12" fmla="*/ 39 w 42"/>
                      <a:gd name="T13" fmla="*/ 25 h 31"/>
                      <a:gd name="T14" fmla="*/ 42 w 42"/>
                      <a:gd name="T15" fmla="*/ 29 h 31"/>
                      <a:gd name="T16" fmla="*/ 41 w 42"/>
                      <a:gd name="T17" fmla="*/ 31 h 31"/>
                      <a:gd name="T18" fmla="*/ 37 w 42"/>
                      <a:gd name="T19" fmla="*/ 31 h 31"/>
                      <a:gd name="T20" fmla="*/ 32 w 42"/>
                      <a:gd name="T21" fmla="*/ 29 h 31"/>
                      <a:gd name="T22" fmla="*/ 27 w 42"/>
                      <a:gd name="T23" fmla="*/ 25 h 31"/>
                      <a:gd name="T24" fmla="*/ 21 w 42"/>
                      <a:gd name="T25" fmla="*/ 20 h 31"/>
                      <a:gd name="T26" fmla="*/ 14 w 42"/>
                      <a:gd name="T27" fmla="*/ 14 h 31"/>
                      <a:gd name="T28" fmla="*/ 8 w 42"/>
                      <a:gd name="T29" fmla="*/ 8 h 31"/>
                      <a:gd name="T30" fmla="*/ 4 w 42"/>
                      <a:gd name="T31" fmla="*/ 3 h 31"/>
                      <a:gd name="T32" fmla="*/ 0 w 42"/>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1">
                        <a:moveTo>
                          <a:pt x="0" y="0"/>
                        </a:moveTo>
                        <a:lnTo>
                          <a:pt x="6" y="2"/>
                        </a:lnTo>
                        <a:lnTo>
                          <a:pt x="13" y="7"/>
                        </a:lnTo>
                        <a:lnTo>
                          <a:pt x="20" y="12"/>
                        </a:lnTo>
                        <a:lnTo>
                          <a:pt x="28" y="16"/>
                        </a:lnTo>
                        <a:lnTo>
                          <a:pt x="34" y="21"/>
                        </a:lnTo>
                        <a:lnTo>
                          <a:pt x="39" y="25"/>
                        </a:lnTo>
                        <a:lnTo>
                          <a:pt x="42" y="29"/>
                        </a:lnTo>
                        <a:lnTo>
                          <a:pt x="41" y="31"/>
                        </a:lnTo>
                        <a:lnTo>
                          <a:pt x="37" y="31"/>
                        </a:lnTo>
                        <a:lnTo>
                          <a:pt x="32" y="29"/>
                        </a:lnTo>
                        <a:lnTo>
                          <a:pt x="27" y="25"/>
                        </a:lnTo>
                        <a:lnTo>
                          <a:pt x="21" y="20"/>
                        </a:lnTo>
                        <a:lnTo>
                          <a:pt x="14" y="14"/>
                        </a:lnTo>
                        <a:lnTo>
                          <a:pt x="8" y="8"/>
                        </a:lnTo>
                        <a:lnTo>
                          <a:pt x="4"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53" name="Freeform 81">
                    <a:extLst>
                      <a:ext uri="{FF2B5EF4-FFF2-40B4-BE49-F238E27FC236}">
                        <a16:creationId xmlns:a16="http://schemas.microsoft.com/office/drawing/2014/main" id="{B9BF5538-EA40-4E22-8DA7-59040F9D6E27}"/>
                      </a:ext>
                    </a:extLst>
                  </p:cNvPr>
                  <p:cNvSpPr>
                    <a:spLocks/>
                  </p:cNvSpPr>
                  <p:nvPr/>
                </p:nvSpPr>
                <p:spPr bwMode="auto">
                  <a:xfrm>
                    <a:off x="474" y="141"/>
                    <a:ext cx="5" cy="26"/>
                  </a:xfrm>
                  <a:custGeom>
                    <a:avLst/>
                    <a:gdLst>
                      <a:gd name="T0" fmla="*/ 6 w 10"/>
                      <a:gd name="T1" fmla="*/ 0 h 52"/>
                      <a:gd name="T2" fmla="*/ 8 w 10"/>
                      <a:gd name="T3" fmla="*/ 14 h 52"/>
                      <a:gd name="T4" fmla="*/ 10 w 10"/>
                      <a:gd name="T5" fmla="*/ 30 h 52"/>
                      <a:gd name="T6" fmla="*/ 10 w 10"/>
                      <a:gd name="T7" fmla="*/ 45 h 52"/>
                      <a:gd name="T8" fmla="*/ 4 w 10"/>
                      <a:gd name="T9" fmla="*/ 52 h 52"/>
                      <a:gd name="T10" fmla="*/ 0 w 10"/>
                      <a:gd name="T11" fmla="*/ 46 h 52"/>
                      <a:gd name="T12" fmla="*/ 1 w 10"/>
                      <a:gd name="T13" fmla="*/ 31 h 52"/>
                      <a:gd name="T14" fmla="*/ 3 w 10"/>
                      <a:gd name="T15" fmla="*/ 14 h 52"/>
                      <a:gd name="T16" fmla="*/ 6 w 1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2">
                        <a:moveTo>
                          <a:pt x="6" y="0"/>
                        </a:moveTo>
                        <a:lnTo>
                          <a:pt x="8" y="14"/>
                        </a:lnTo>
                        <a:lnTo>
                          <a:pt x="10" y="30"/>
                        </a:lnTo>
                        <a:lnTo>
                          <a:pt x="10" y="45"/>
                        </a:lnTo>
                        <a:lnTo>
                          <a:pt x="4" y="52"/>
                        </a:lnTo>
                        <a:lnTo>
                          <a:pt x="0" y="46"/>
                        </a:lnTo>
                        <a:lnTo>
                          <a:pt x="1" y="31"/>
                        </a:lnTo>
                        <a:lnTo>
                          <a:pt x="3" y="14"/>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54" name="Freeform 82">
                    <a:extLst>
                      <a:ext uri="{FF2B5EF4-FFF2-40B4-BE49-F238E27FC236}">
                        <a16:creationId xmlns:a16="http://schemas.microsoft.com/office/drawing/2014/main" id="{3751E05E-54C3-40F9-AE6B-9E7A65F5C836}"/>
                      </a:ext>
                    </a:extLst>
                  </p:cNvPr>
                  <p:cNvSpPr>
                    <a:spLocks/>
                  </p:cNvSpPr>
                  <p:nvPr/>
                </p:nvSpPr>
                <p:spPr bwMode="auto">
                  <a:xfrm>
                    <a:off x="462" y="137"/>
                    <a:ext cx="10" cy="25"/>
                  </a:xfrm>
                  <a:custGeom>
                    <a:avLst/>
                    <a:gdLst>
                      <a:gd name="T0" fmla="*/ 19 w 19"/>
                      <a:gd name="T1" fmla="*/ 0 h 51"/>
                      <a:gd name="T2" fmla="*/ 18 w 19"/>
                      <a:gd name="T3" fmla="*/ 12 h 51"/>
                      <a:gd name="T4" fmla="*/ 15 w 19"/>
                      <a:gd name="T5" fmla="*/ 29 h 51"/>
                      <a:gd name="T6" fmla="*/ 10 w 19"/>
                      <a:gd name="T7" fmla="*/ 44 h 51"/>
                      <a:gd name="T8" fmla="*/ 2 w 19"/>
                      <a:gd name="T9" fmla="*/ 51 h 51"/>
                      <a:gd name="T10" fmla="*/ 0 w 19"/>
                      <a:gd name="T11" fmla="*/ 44 h 51"/>
                      <a:gd name="T12" fmla="*/ 6 w 19"/>
                      <a:gd name="T13" fmla="*/ 29 h 51"/>
                      <a:gd name="T14" fmla="*/ 14 w 19"/>
                      <a:gd name="T15" fmla="*/ 12 h 51"/>
                      <a:gd name="T16" fmla="*/ 19 w 19"/>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1">
                        <a:moveTo>
                          <a:pt x="19" y="0"/>
                        </a:moveTo>
                        <a:lnTo>
                          <a:pt x="18" y="12"/>
                        </a:lnTo>
                        <a:lnTo>
                          <a:pt x="15" y="29"/>
                        </a:lnTo>
                        <a:lnTo>
                          <a:pt x="10" y="44"/>
                        </a:lnTo>
                        <a:lnTo>
                          <a:pt x="2" y="51"/>
                        </a:lnTo>
                        <a:lnTo>
                          <a:pt x="0" y="44"/>
                        </a:lnTo>
                        <a:lnTo>
                          <a:pt x="6" y="29"/>
                        </a:lnTo>
                        <a:lnTo>
                          <a:pt x="14" y="12"/>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55" name="Freeform 83">
                    <a:extLst>
                      <a:ext uri="{FF2B5EF4-FFF2-40B4-BE49-F238E27FC236}">
                        <a16:creationId xmlns:a16="http://schemas.microsoft.com/office/drawing/2014/main" id="{54FDF38C-043B-4CFC-BCAF-E961CFE5CD4A}"/>
                      </a:ext>
                    </a:extLst>
                  </p:cNvPr>
                  <p:cNvSpPr>
                    <a:spLocks/>
                  </p:cNvSpPr>
                  <p:nvPr/>
                </p:nvSpPr>
                <p:spPr bwMode="auto">
                  <a:xfrm>
                    <a:off x="484" y="142"/>
                    <a:ext cx="5" cy="24"/>
                  </a:xfrm>
                  <a:custGeom>
                    <a:avLst/>
                    <a:gdLst>
                      <a:gd name="T0" fmla="*/ 2 w 10"/>
                      <a:gd name="T1" fmla="*/ 0 h 48"/>
                      <a:gd name="T2" fmla="*/ 6 w 10"/>
                      <a:gd name="T3" fmla="*/ 7 h 48"/>
                      <a:gd name="T4" fmla="*/ 10 w 10"/>
                      <a:gd name="T5" fmla="*/ 22 h 48"/>
                      <a:gd name="T6" fmla="*/ 10 w 10"/>
                      <a:gd name="T7" fmla="*/ 38 h 48"/>
                      <a:gd name="T8" fmla="*/ 4 w 10"/>
                      <a:gd name="T9" fmla="*/ 48 h 48"/>
                      <a:gd name="T10" fmla="*/ 0 w 10"/>
                      <a:gd name="T11" fmla="*/ 45 h 48"/>
                      <a:gd name="T12" fmla="*/ 0 w 10"/>
                      <a:gd name="T13" fmla="*/ 31 h 48"/>
                      <a:gd name="T14" fmla="*/ 2 w 10"/>
                      <a:gd name="T15" fmla="*/ 13 h 48"/>
                      <a:gd name="T16" fmla="*/ 2 w 10"/>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8">
                        <a:moveTo>
                          <a:pt x="2" y="0"/>
                        </a:moveTo>
                        <a:lnTo>
                          <a:pt x="6" y="7"/>
                        </a:lnTo>
                        <a:lnTo>
                          <a:pt x="10" y="22"/>
                        </a:lnTo>
                        <a:lnTo>
                          <a:pt x="10" y="38"/>
                        </a:lnTo>
                        <a:lnTo>
                          <a:pt x="4" y="48"/>
                        </a:lnTo>
                        <a:lnTo>
                          <a:pt x="0" y="45"/>
                        </a:lnTo>
                        <a:lnTo>
                          <a:pt x="0" y="31"/>
                        </a:lnTo>
                        <a:lnTo>
                          <a:pt x="2" y="13"/>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56" name="Freeform 84">
                    <a:extLst>
                      <a:ext uri="{FF2B5EF4-FFF2-40B4-BE49-F238E27FC236}">
                        <a16:creationId xmlns:a16="http://schemas.microsoft.com/office/drawing/2014/main" id="{F842788B-00EF-4A50-9A85-9ACE2A4A8898}"/>
                      </a:ext>
                    </a:extLst>
                  </p:cNvPr>
                  <p:cNvSpPr>
                    <a:spLocks/>
                  </p:cNvSpPr>
                  <p:nvPr/>
                </p:nvSpPr>
                <p:spPr bwMode="auto">
                  <a:xfrm>
                    <a:off x="493" y="146"/>
                    <a:ext cx="6" cy="26"/>
                  </a:xfrm>
                  <a:custGeom>
                    <a:avLst/>
                    <a:gdLst>
                      <a:gd name="T0" fmla="*/ 0 w 11"/>
                      <a:gd name="T1" fmla="*/ 0 h 52"/>
                      <a:gd name="T2" fmla="*/ 5 w 11"/>
                      <a:gd name="T3" fmla="*/ 10 h 52"/>
                      <a:gd name="T4" fmla="*/ 9 w 11"/>
                      <a:gd name="T5" fmla="*/ 26 h 52"/>
                      <a:gd name="T6" fmla="*/ 11 w 11"/>
                      <a:gd name="T7" fmla="*/ 42 h 52"/>
                      <a:gd name="T8" fmla="*/ 8 w 11"/>
                      <a:gd name="T9" fmla="*/ 52 h 52"/>
                      <a:gd name="T10" fmla="*/ 5 w 11"/>
                      <a:gd name="T11" fmla="*/ 48 h 52"/>
                      <a:gd name="T12" fmla="*/ 2 w 11"/>
                      <a:gd name="T13" fmla="*/ 34 h 52"/>
                      <a:gd name="T14" fmla="*/ 2 w 11"/>
                      <a:gd name="T15" fmla="*/ 16 h 52"/>
                      <a:gd name="T16" fmla="*/ 0 w 11"/>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2">
                        <a:moveTo>
                          <a:pt x="0" y="0"/>
                        </a:moveTo>
                        <a:lnTo>
                          <a:pt x="5" y="10"/>
                        </a:lnTo>
                        <a:lnTo>
                          <a:pt x="9" y="26"/>
                        </a:lnTo>
                        <a:lnTo>
                          <a:pt x="11" y="42"/>
                        </a:lnTo>
                        <a:lnTo>
                          <a:pt x="8" y="52"/>
                        </a:lnTo>
                        <a:lnTo>
                          <a:pt x="5" y="48"/>
                        </a:lnTo>
                        <a:lnTo>
                          <a:pt x="2" y="34"/>
                        </a:lnTo>
                        <a:lnTo>
                          <a:pt x="2"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57" name="Freeform 85">
                    <a:extLst>
                      <a:ext uri="{FF2B5EF4-FFF2-40B4-BE49-F238E27FC236}">
                        <a16:creationId xmlns:a16="http://schemas.microsoft.com/office/drawing/2014/main" id="{73BBE116-2532-4DB8-8FAA-C1EC871E5728}"/>
                      </a:ext>
                    </a:extLst>
                  </p:cNvPr>
                  <p:cNvSpPr>
                    <a:spLocks/>
                  </p:cNvSpPr>
                  <p:nvPr/>
                </p:nvSpPr>
                <p:spPr bwMode="auto">
                  <a:xfrm>
                    <a:off x="503" y="150"/>
                    <a:ext cx="7" cy="26"/>
                  </a:xfrm>
                  <a:custGeom>
                    <a:avLst/>
                    <a:gdLst>
                      <a:gd name="T0" fmla="*/ 0 w 14"/>
                      <a:gd name="T1" fmla="*/ 0 h 52"/>
                      <a:gd name="T2" fmla="*/ 5 w 14"/>
                      <a:gd name="T3" fmla="*/ 11 h 52"/>
                      <a:gd name="T4" fmla="*/ 12 w 14"/>
                      <a:gd name="T5" fmla="*/ 29 h 52"/>
                      <a:gd name="T6" fmla="*/ 14 w 14"/>
                      <a:gd name="T7" fmla="*/ 45 h 52"/>
                      <a:gd name="T8" fmla="*/ 12 w 14"/>
                      <a:gd name="T9" fmla="*/ 52 h 52"/>
                      <a:gd name="T10" fmla="*/ 6 w 14"/>
                      <a:gd name="T11" fmla="*/ 46 h 52"/>
                      <a:gd name="T12" fmla="*/ 4 w 14"/>
                      <a:gd name="T13" fmla="*/ 31 h 52"/>
                      <a:gd name="T14" fmla="*/ 3 w 14"/>
                      <a:gd name="T15" fmla="*/ 15 h 52"/>
                      <a:gd name="T16" fmla="*/ 0 w 1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2">
                        <a:moveTo>
                          <a:pt x="0" y="0"/>
                        </a:moveTo>
                        <a:lnTo>
                          <a:pt x="5" y="11"/>
                        </a:lnTo>
                        <a:lnTo>
                          <a:pt x="12" y="29"/>
                        </a:lnTo>
                        <a:lnTo>
                          <a:pt x="14" y="45"/>
                        </a:lnTo>
                        <a:lnTo>
                          <a:pt x="12" y="52"/>
                        </a:lnTo>
                        <a:lnTo>
                          <a:pt x="6" y="46"/>
                        </a:lnTo>
                        <a:lnTo>
                          <a:pt x="4" y="31"/>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58" name="Freeform 86">
                    <a:extLst>
                      <a:ext uri="{FF2B5EF4-FFF2-40B4-BE49-F238E27FC236}">
                        <a16:creationId xmlns:a16="http://schemas.microsoft.com/office/drawing/2014/main" id="{53750CD4-EF97-46B3-8467-CA660F567F77}"/>
                      </a:ext>
                    </a:extLst>
                  </p:cNvPr>
                  <p:cNvSpPr>
                    <a:spLocks/>
                  </p:cNvSpPr>
                  <p:nvPr/>
                </p:nvSpPr>
                <p:spPr bwMode="auto">
                  <a:xfrm>
                    <a:off x="512" y="152"/>
                    <a:ext cx="9" cy="28"/>
                  </a:xfrm>
                  <a:custGeom>
                    <a:avLst/>
                    <a:gdLst>
                      <a:gd name="T0" fmla="*/ 0 w 17"/>
                      <a:gd name="T1" fmla="*/ 0 h 58"/>
                      <a:gd name="T2" fmla="*/ 8 w 17"/>
                      <a:gd name="T3" fmla="*/ 15 h 58"/>
                      <a:gd name="T4" fmla="*/ 15 w 17"/>
                      <a:gd name="T5" fmla="*/ 34 h 58"/>
                      <a:gd name="T6" fmla="*/ 17 w 17"/>
                      <a:gd name="T7" fmla="*/ 50 h 58"/>
                      <a:gd name="T8" fmla="*/ 12 w 17"/>
                      <a:gd name="T9" fmla="*/ 58 h 58"/>
                      <a:gd name="T10" fmla="*/ 6 w 17"/>
                      <a:gd name="T11" fmla="*/ 51 h 58"/>
                      <a:gd name="T12" fmla="*/ 3 w 17"/>
                      <a:gd name="T13" fmla="*/ 34 h 58"/>
                      <a:gd name="T14" fmla="*/ 2 w 17"/>
                      <a:gd name="T15" fmla="*/ 14 h 58"/>
                      <a:gd name="T16" fmla="*/ 0 w 17"/>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8">
                        <a:moveTo>
                          <a:pt x="0" y="0"/>
                        </a:moveTo>
                        <a:lnTo>
                          <a:pt x="8" y="15"/>
                        </a:lnTo>
                        <a:lnTo>
                          <a:pt x="15" y="34"/>
                        </a:lnTo>
                        <a:lnTo>
                          <a:pt x="17" y="50"/>
                        </a:lnTo>
                        <a:lnTo>
                          <a:pt x="12" y="58"/>
                        </a:lnTo>
                        <a:lnTo>
                          <a:pt x="6" y="51"/>
                        </a:lnTo>
                        <a:lnTo>
                          <a:pt x="3" y="34"/>
                        </a:lnTo>
                        <a:lnTo>
                          <a:pt x="2" y="1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59" name="Freeform 87">
                    <a:extLst>
                      <a:ext uri="{FF2B5EF4-FFF2-40B4-BE49-F238E27FC236}">
                        <a16:creationId xmlns:a16="http://schemas.microsoft.com/office/drawing/2014/main" id="{800D0711-4C4C-4777-B335-D2FB4619FAF2}"/>
                      </a:ext>
                    </a:extLst>
                  </p:cNvPr>
                  <p:cNvSpPr>
                    <a:spLocks/>
                  </p:cNvSpPr>
                  <p:nvPr/>
                </p:nvSpPr>
                <p:spPr bwMode="auto">
                  <a:xfrm>
                    <a:off x="523" y="153"/>
                    <a:ext cx="11" cy="31"/>
                  </a:xfrm>
                  <a:custGeom>
                    <a:avLst/>
                    <a:gdLst>
                      <a:gd name="T0" fmla="*/ 0 w 23"/>
                      <a:gd name="T1" fmla="*/ 0 h 61"/>
                      <a:gd name="T2" fmla="*/ 7 w 23"/>
                      <a:gd name="T3" fmla="*/ 14 h 61"/>
                      <a:gd name="T4" fmla="*/ 17 w 23"/>
                      <a:gd name="T5" fmla="*/ 35 h 61"/>
                      <a:gd name="T6" fmla="*/ 23 w 23"/>
                      <a:gd name="T7" fmla="*/ 54 h 61"/>
                      <a:gd name="T8" fmla="*/ 19 w 23"/>
                      <a:gd name="T9" fmla="*/ 61 h 61"/>
                      <a:gd name="T10" fmla="*/ 11 w 23"/>
                      <a:gd name="T11" fmla="*/ 52 h 61"/>
                      <a:gd name="T12" fmla="*/ 7 w 23"/>
                      <a:gd name="T13" fmla="*/ 32 h 61"/>
                      <a:gd name="T14" fmla="*/ 2 w 23"/>
                      <a:gd name="T15" fmla="*/ 12 h 61"/>
                      <a:gd name="T16" fmla="*/ 0 w 23"/>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1">
                        <a:moveTo>
                          <a:pt x="0" y="0"/>
                        </a:moveTo>
                        <a:lnTo>
                          <a:pt x="7" y="14"/>
                        </a:lnTo>
                        <a:lnTo>
                          <a:pt x="17" y="35"/>
                        </a:lnTo>
                        <a:lnTo>
                          <a:pt x="23" y="54"/>
                        </a:lnTo>
                        <a:lnTo>
                          <a:pt x="19" y="61"/>
                        </a:lnTo>
                        <a:lnTo>
                          <a:pt x="11" y="52"/>
                        </a:lnTo>
                        <a:lnTo>
                          <a:pt x="7" y="32"/>
                        </a:lnTo>
                        <a:lnTo>
                          <a:pt x="2"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60" name="Freeform 88">
                    <a:extLst>
                      <a:ext uri="{FF2B5EF4-FFF2-40B4-BE49-F238E27FC236}">
                        <a16:creationId xmlns:a16="http://schemas.microsoft.com/office/drawing/2014/main" id="{C352C366-8EBC-4E6D-BFCA-793B0826A844}"/>
                      </a:ext>
                    </a:extLst>
                  </p:cNvPr>
                  <p:cNvSpPr>
                    <a:spLocks/>
                  </p:cNvSpPr>
                  <p:nvPr/>
                </p:nvSpPr>
                <p:spPr bwMode="auto">
                  <a:xfrm>
                    <a:off x="531" y="153"/>
                    <a:ext cx="15" cy="33"/>
                  </a:xfrm>
                  <a:custGeom>
                    <a:avLst/>
                    <a:gdLst>
                      <a:gd name="T0" fmla="*/ 0 w 30"/>
                      <a:gd name="T1" fmla="*/ 0 h 66"/>
                      <a:gd name="T2" fmla="*/ 6 w 30"/>
                      <a:gd name="T3" fmla="*/ 5 h 66"/>
                      <a:gd name="T4" fmla="*/ 12 w 30"/>
                      <a:gd name="T5" fmla="*/ 15 h 66"/>
                      <a:gd name="T6" fmla="*/ 18 w 30"/>
                      <a:gd name="T7" fmla="*/ 25 h 66"/>
                      <a:gd name="T8" fmla="*/ 24 w 30"/>
                      <a:gd name="T9" fmla="*/ 36 h 66"/>
                      <a:gd name="T10" fmla="*/ 27 w 30"/>
                      <a:gd name="T11" fmla="*/ 48 h 66"/>
                      <a:gd name="T12" fmla="*/ 30 w 30"/>
                      <a:gd name="T13" fmla="*/ 57 h 66"/>
                      <a:gd name="T14" fmla="*/ 29 w 30"/>
                      <a:gd name="T15" fmla="*/ 64 h 66"/>
                      <a:gd name="T16" fmla="*/ 25 w 30"/>
                      <a:gd name="T17" fmla="*/ 66 h 66"/>
                      <a:gd name="T18" fmla="*/ 16 w 30"/>
                      <a:gd name="T19" fmla="*/ 59 h 66"/>
                      <a:gd name="T20" fmla="*/ 8 w 30"/>
                      <a:gd name="T21" fmla="*/ 40 h 66"/>
                      <a:gd name="T22" fmla="*/ 3 w 30"/>
                      <a:gd name="T23" fmla="*/ 17 h 66"/>
                      <a:gd name="T24" fmla="*/ 0 w 30"/>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66">
                        <a:moveTo>
                          <a:pt x="0" y="0"/>
                        </a:moveTo>
                        <a:lnTo>
                          <a:pt x="6" y="5"/>
                        </a:lnTo>
                        <a:lnTo>
                          <a:pt x="12" y="15"/>
                        </a:lnTo>
                        <a:lnTo>
                          <a:pt x="18" y="25"/>
                        </a:lnTo>
                        <a:lnTo>
                          <a:pt x="24" y="36"/>
                        </a:lnTo>
                        <a:lnTo>
                          <a:pt x="27" y="48"/>
                        </a:lnTo>
                        <a:lnTo>
                          <a:pt x="30" y="57"/>
                        </a:lnTo>
                        <a:lnTo>
                          <a:pt x="29" y="64"/>
                        </a:lnTo>
                        <a:lnTo>
                          <a:pt x="25" y="66"/>
                        </a:lnTo>
                        <a:lnTo>
                          <a:pt x="16" y="59"/>
                        </a:lnTo>
                        <a:lnTo>
                          <a:pt x="8" y="40"/>
                        </a:lnTo>
                        <a:lnTo>
                          <a:pt x="3"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61" name="Freeform 89">
                    <a:extLst>
                      <a:ext uri="{FF2B5EF4-FFF2-40B4-BE49-F238E27FC236}">
                        <a16:creationId xmlns:a16="http://schemas.microsoft.com/office/drawing/2014/main" id="{973B5221-AEB9-4B1A-9A2C-307A94C37787}"/>
                      </a:ext>
                    </a:extLst>
                  </p:cNvPr>
                  <p:cNvSpPr>
                    <a:spLocks/>
                  </p:cNvSpPr>
                  <p:nvPr/>
                </p:nvSpPr>
                <p:spPr bwMode="auto">
                  <a:xfrm>
                    <a:off x="544" y="152"/>
                    <a:ext cx="23" cy="30"/>
                  </a:xfrm>
                  <a:custGeom>
                    <a:avLst/>
                    <a:gdLst>
                      <a:gd name="T0" fmla="*/ 0 w 46"/>
                      <a:gd name="T1" fmla="*/ 0 h 61"/>
                      <a:gd name="T2" fmla="*/ 7 w 46"/>
                      <a:gd name="T3" fmla="*/ 5 h 61"/>
                      <a:gd name="T4" fmla="*/ 15 w 46"/>
                      <a:gd name="T5" fmla="*/ 13 h 61"/>
                      <a:gd name="T6" fmla="*/ 24 w 46"/>
                      <a:gd name="T7" fmla="*/ 22 h 61"/>
                      <a:gd name="T8" fmla="*/ 32 w 46"/>
                      <a:gd name="T9" fmla="*/ 32 h 61"/>
                      <a:gd name="T10" fmla="*/ 39 w 46"/>
                      <a:gd name="T11" fmla="*/ 43 h 61"/>
                      <a:gd name="T12" fmla="*/ 44 w 46"/>
                      <a:gd name="T13" fmla="*/ 51 h 61"/>
                      <a:gd name="T14" fmla="*/ 46 w 46"/>
                      <a:gd name="T15" fmla="*/ 58 h 61"/>
                      <a:gd name="T16" fmla="*/ 45 w 46"/>
                      <a:gd name="T17" fmla="*/ 61 h 61"/>
                      <a:gd name="T18" fmla="*/ 40 w 46"/>
                      <a:gd name="T19" fmla="*/ 61 h 61"/>
                      <a:gd name="T20" fmla="*/ 35 w 46"/>
                      <a:gd name="T21" fmla="*/ 57 h 61"/>
                      <a:gd name="T22" fmla="*/ 28 w 46"/>
                      <a:gd name="T23" fmla="*/ 50 h 61"/>
                      <a:gd name="T24" fmla="*/ 21 w 46"/>
                      <a:gd name="T25" fmla="*/ 41 h 61"/>
                      <a:gd name="T26" fmla="*/ 14 w 46"/>
                      <a:gd name="T27" fmla="*/ 30 h 61"/>
                      <a:gd name="T28" fmla="*/ 8 w 46"/>
                      <a:gd name="T29" fmla="*/ 20 h 61"/>
                      <a:gd name="T30" fmla="*/ 2 w 46"/>
                      <a:gd name="T31" fmla="*/ 9 h 61"/>
                      <a:gd name="T32" fmla="*/ 0 w 46"/>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1">
                        <a:moveTo>
                          <a:pt x="0" y="0"/>
                        </a:moveTo>
                        <a:lnTo>
                          <a:pt x="7" y="5"/>
                        </a:lnTo>
                        <a:lnTo>
                          <a:pt x="15" y="13"/>
                        </a:lnTo>
                        <a:lnTo>
                          <a:pt x="24" y="22"/>
                        </a:lnTo>
                        <a:lnTo>
                          <a:pt x="32" y="32"/>
                        </a:lnTo>
                        <a:lnTo>
                          <a:pt x="39" y="43"/>
                        </a:lnTo>
                        <a:lnTo>
                          <a:pt x="44" y="51"/>
                        </a:lnTo>
                        <a:lnTo>
                          <a:pt x="46" y="58"/>
                        </a:lnTo>
                        <a:lnTo>
                          <a:pt x="45" y="61"/>
                        </a:lnTo>
                        <a:lnTo>
                          <a:pt x="40" y="61"/>
                        </a:lnTo>
                        <a:lnTo>
                          <a:pt x="35" y="57"/>
                        </a:lnTo>
                        <a:lnTo>
                          <a:pt x="28" y="50"/>
                        </a:lnTo>
                        <a:lnTo>
                          <a:pt x="21" y="41"/>
                        </a:lnTo>
                        <a:lnTo>
                          <a:pt x="14" y="30"/>
                        </a:lnTo>
                        <a:lnTo>
                          <a:pt x="8" y="20"/>
                        </a:lnTo>
                        <a:lnTo>
                          <a:pt x="2"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62" name="Freeform 90">
                    <a:extLst>
                      <a:ext uri="{FF2B5EF4-FFF2-40B4-BE49-F238E27FC236}">
                        <a16:creationId xmlns:a16="http://schemas.microsoft.com/office/drawing/2014/main" id="{CADD838A-16E3-4156-84FD-84124C8352D8}"/>
                      </a:ext>
                    </a:extLst>
                  </p:cNvPr>
                  <p:cNvSpPr>
                    <a:spLocks/>
                  </p:cNvSpPr>
                  <p:nvPr/>
                </p:nvSpPr>
                <p:spPr bwMode="auto">
                  <a:xfrm>
                    <a:off x="556" y="150"/>
                    <a:ext cx="28" cy="26"/>
                  </a:xfrm>
                  <a:custGeom>
                    <a:avLst/>
                    <a:gdLst>
                      <a:gd name="T0" fmla="*/ 0 w 58"/>
                      <a:gd name="T1" fmla="*/ 0 h 51"/>
                      <a:gd name="T2" fmla="*/ 7 w 58"/>
                      <a:gd name="T3" fmla="*/ 3 h 51"/>
                      <a:gd name="T4" fmla="*/ 16 w 58"/>
                      <a:gd name="T5" fmla="*/ 10 h 51"/>
                      <a:gd name="T6" fmla="*/ 27 w 58"/>
                      <a:gd name="T7" fmla="*/ 17 h 51"/>
                      <a:gd name="T8" fmla="*/ 37 w 58"/>
                      <a:gd name="T9" fmla="*/ 25 h 51"/>
                      <a:gd name="T10" fmla="*/ 48 w 58"/>
                      <a:gd name="T11" fmla="*/ 33 h 51"/>
                      <a:gd name="T12" fmla="*/ 54 w 58"/>
                      <a:gd name="T13" fmla="*/ 40 h 51"/>
                      <a:gd name="T14" fmla="*/ 58 w 58"/>
                      <a:gd name="T15" fmla="*/ 47 h 51"/>
                      <a:gd name="T16" fmla="*/ 57 w 58"/>
                      <a:gd name="T17" fmla="*/ 51 h 51"/>
                      <a:gd name="T18" fmla="*/ 51 w 58"/>
                      <a:gd name="T19" fmla="*/ 51 h 51"/>
                      <a:gd name="T20" fmla="*/ 44 w 58"/>
                      <a:gd name="T21" fmla="*/ 47 h 51"/>
                      <a:gd name="T22" fmla="*/ 35 w 58"/>
                      <a:gd name="T23" fmla="*/ 40 h 51"/>
                      <a:gd name="T24" fmla="*/ 25 w 58"/>
                      <a:gd name="T25" fmla="*/ 32 h 51"/>
                      <a:gd name="T26" fmla="*/ 15 w 58"/>
                      <a:gd name="T27" fmla="*/ 22 h 51"/>
                      <a:gd name="T28" fmla="*/ 7 w 58"/>
                      <a:gd name="T29" fmla="*/ 14 h 51"/>
                      <a:gd name="T30" fmla="*/ 3 w 58"/>
                      <a:gd name="T31" fmla="*/ 6 h 51"/>
                      <a:gd name="T32" fmla="*/ 0 w 58"/>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1">
                        <a:moveTo>
                          <a:pt x="0" y="0"/>
                        </a:moveTo>
                        <a:lnTo>
                          <a:pt x="7" y="3"/>
                        </a:lnTo>
                        <a:lnTo>
                          <a:pt x="16" y="10"/>
                        </a:lnTo>
                        <a:lnTo>
                          <a:pt x="27" y="17"/>
                        </a:lnTo>
                        <a:lnTo>
                          <a:pt x="37" y="25"/>
                        </a:lnTo>
                        <a:lnTo>
                          <a:pt x="48" y="33"/>
                        </a:lnTo>
                        <a:lnTo>
                          <a:pt x="54" y="40"/>
                        </a:lnTo>
                        <a:lnTo>
                          <a:pt x="58" y="47"/>
                        </a:lnTo>
                        <a:lnTo>
                          <a:pt x="57" y="51"/>
                        </a:lnTo>
                        <a:lnTo>
                          <a:pt x="51" y="51"/>
                        </a:lnTo>
                        <a:lnTo>
                          <a:pt x="44" y="47"/>
                        </a:lnTo>
                        <a:lnTo>
                          <a:pt x="35" y="40"/>
                        </a:lnTo>
                        <a:lnTo>
                          <a:pt x="25" y="32"/>
                        </a:lnTo>
                        <a:lnTo>
                          <a:pt x="15" y="22"/>
                        </a:lnTo>
                        <a:lnTo>
                          <a:pt x="7" y="14"/>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63" name="Freeform 91">
                    <a:extLst>
                      <a:ext uri="{FF2B5EF4-FFF2-40B4-BE49-F238E27FC236}">
                        <a16:creationId xmlns:a16="http://schemas.microsoft.com/office/drawing/2014/main" id="{3FFCF9E1-EAB6-43E3-8E4D-06C6777AC25E}"/>
                      </a:ext>
                    </a:extLst>
                  </p:cNvPr>
                  <p:cNvSpPr>
                    <a:spLocks/>
                  </p:cNvSpPr>
                  <p:nvPr/>
                </p:nvSpPr>
                <p:spPr bwMode="auto">
                  <a:xfrm>
                    <a:off x="567" y="149"/>
                    <a:ext cx="26" cy="23"/>
                  </a:xfrm>
                  <a:custGeom>
                    <a:avLst/>
                    <a:gdLst>
                      <a:gd name="T0" fmla="*/ 49 w 51"/>
                      <a:gd name="T1" fmla="*/ 47 h 47"/>
                      <a:gd name="T2" fmla="*/ 46 w 51"/>
                      <a:gd name="T3" fmla="*/ 45 h 47"/>
                      <a:gd name="T4" fmla="*/ 42 w 51"/>
                      <a:gd name="T5" fmla="*/ 42 h 47"/>
                      <a:gd name="T6" fmla="*/ 35 w 51"/>
                      <a:gd name="T7" fmla="*/ 35 h 47"/>
                      <a:gd name="T8" fmla="*/ 28 w 51"/>
                      <a:gd name="T9" fmla="*/ 27 h 47"/>
                      <a:gd name="T10" fmla="*/ 21 w 51"/>
                      <a:gd name="T11" fmla="*/ 19 h 47"/>
                      <a:gd name="T12" fmla="*/ 13 w 51"/>
                      <a:gd name="T13" fmla="*/ 11 h 47"/>
                      <a:gd name="T14" fmla="*/ 6 w 51"/>
                      <a:gd name="T15" fmla="*/ 5 h 47"/>
                      <a:gd name="T16" fmla="*/ 0 w 51"/>
                      <a:gd name="T17" fmla="*/ 0 h 47"/>
                      <a:gd name="T18" fmla="*/ 8 w 51"/>
                      <a:gd name="T19" fmla="*/ 3 h 47"/>
                      <a:gd name="T20" fmla="*/ 19 w 51"/>
                      <a:gd name="T21" fmla="*/ 7 h 47"/>
                      <a:gd name="T22" fmla="*/ 28 w 51"/>
                      <a:gd name="T23" fmla="*/ 14 h 47"/>
                      <a:gd name="T24" fmla="*/ 37 w 51"/>
                      <a:gd name="T25" fmla="*/ 21 h 47"/>
                      <a:gd name="T26" fmla="*/ 44 w 51"/>
                      <a:gd name="T27" fmla="*/ 29 h 47"/>
                      <a:gd name="T28" fmla="*/ 50 w 51"/>
                      <a:gd name="T29" fmla="*/ 36 h 47"/>
                      <a:gd name="T30" fmla="*/ 51 w 51"/>
                      <a:gd name="T31" fmla="*/ 42 h 47"/>
                      <a:gd name="T32" fmla="*/ 49 w 51"/>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7">
                        <a:moveTo>
                          <a:pt x="49" y="47"/>
                        </a:moveTo>
                        <a:lnTo>
                          <a:pt x="46" y="45"/>
                        </a:lnTo>
                        <a:lnTo>
                          <a:pt x="42" y="42"/>
                        </a:lnTo>
                        <a:lnTo>
                          <a:pt x="35" y="35"/>
                        </a:lnTo>
                        <a:lnTo>
                          <a:pt x="28" y="27"/>
                        </a:lnTo>
                        <a:lnTo>
                          <a:pt x="21" y="19"/>
                        </a:lnTo>
                        <a:lnTo>
                          <a:pt x="13" y="11"/>
                        </a:lnTo>
                        <a:lnTo>
                          <a:pt x="6" y="5"/>
                        </a:lnTo>
                        <a:lnTo>
                          <a:pt x="0" y="0"/>
                        </a:lnTo>
                        <a:lnTo>
                          <a:pt x="8" y="3"/>
                        </a:lnTo>
                        <a:lnTo>
                          <a:pt x="19" y="7"/>
                        </a:lnTo>
                        <a:lnTo>
                          <a:pt x="28" y="14"/>
                        </a:lnTo>
                        <a:lnTo>
                          <a:pt x="37" y="21"/>
                        </a:lnTo>
                        <a:lnTo>
                          <a:pt x="44" y="29"/>
                        </a:lnTo>
                        <a:lnTo>
                          <a:pt x="50" y="36"/>
                        </a:lnTo>
                        <a:lnTo>
                          <a:pt x="51" y="42"/>
                        </a:lnTo>
                        <a:lnTo>
                          <a:pt x="49"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64" name="Freeform 92">
                    <a:extLst>
                      <a:ext uri="{FF2B5EF4-FFF2-40B4-BE49-F238E27FC236}">
                        <a16:creationId xmlns:a16="http://schemas.microsoft.com/office/drawing/2014/main" id="{1F3B89A9-5C32-45F5-9071-654E7C05E09A}"/>
                      </a:ext>
                    </a:extLst>
                  </p:cNvPr>
                  <p:cNvSpPr>
                    <a:spLocks/>
                  </p:cNvSpPr>
                  <p:nvPr/>
                </p:nvSpPr>
                <p:spPr bwMode="auto">
                  <a:xfrm>
                    <a:off x="590" y="95"/>
                    <a:ext cx="118" cy="25"/>
                  </a:xfrm>
                  <a:custGeom>
                    <a:avLst/>
                    <a:gdLst>
                      <a:gd name="T0" fmla="*/ 0 w 236"/>
                      <a:gd name="T1" fmla="*/ 7 h 51"/>
                      <a:gd name="T2" fmla="*/ 0 w 236"/>
                      <a:gd name="T3" fmla="*/ 5 h 51"/>
                      <a:gd name="T4" fmla="*/ 1 w 236"/>
                      <a:gd name="T5" fmla="*/ 4 h 51"/>
                      <a:gd name="T6" fmla="*/ 3 w 236"/>
                      <a:gd name="T7" fmla="*/ 1 h 51"/>
                      <a:gd name="T8" fmla="*/ 5 w 236"/>
                      <a:gd name="T9" fmla="*/ 0 h 51"/>
                      <a:gd name="T10" fmla="*/ 20 w 236"/>
                      <a:gd name="T11" fmla="*/ 12 h 51"/>
                      <a:gd name="T12" fmla="*/ 36 w 236"/>
                      <a:gd name="T13" fmla="*/ 22 h 51"/>
                      <a:gd name="T14" fmla="*/ 51 w 236"/>
                      <a:gd name="T15" fmla="*/ 29 h 51"/>
                      <a:gd name="T16" fmla="*/ 67 w 236"/>
                      <a:gd name="T17" fmla="*/ 35 h 51"/>
                      <a:gd name="T18" fmla="*/ 83 w 236"/>
                      <a:gd name="T19" fmla="*/ 38 h 51"/>
                      <a:gd name="T20" fmla="*/ 99 w 236"/>
                      <a:gd name="T21" fmla="*/ 40 h 51"/>
                      <a:gd name="T22" fmla="*/ 115 w 236"/>
                      <a:gd name="T23" fmla="*/ 40 h 51"/>
                      <a:gd name="T24" fmla="*/ 132 w 236"/>
                      <a:gd name="T25" fmla="*/ 40 h 51"/>
                      <a:gd name="T26" fmla="*/ 147 w 236"/>
                      <a:gd name="T27" fmla="*/ 39 h 51"/>
                      <a:gd name="T28" fmla="*/ 162 w 236"/>
                      <a:gd name="T29" fmla="*/ 37 h 51"/>
                      <a:gd name="T30" fmla="*/ 176 w 236"/>
                      <a:gd name="T31" fmla="*/ 34 h 51"/>
                      <a:gd name="T32" fmla="*/ 190 w 236"/>
                      <a:gd name="T33" fmla="*/ 30 h 51"/>
                      <a:gd name="T34" fmla="*/ 203 w 236"/>
                      <a:gd name="T35" fmla="*/ 27 h 51"/>
                      <a:gd name="T36" fmla="*/ 216 w 236"/>
                      <a:gd name="T37" fmla="*/ 22 h 51"/>
                      <a:gd name="T38" fmla="*/ 226 w 236"/>
                      <a:gd name="T39" fmla="*/ 19 h 51"/>
                      <a:gd name="T40" fmla="*/ 236 w 236"/>
                      <a:gd name="T41" fmla="*/ 15 h 51"/>
                      <a:gd name="T42" fmla="*/ 232 w 236"/>
                      <a:gd name="T43" fmla="*/ 22 h 51"/>
                      <a:gd name="T44" fmla="*/ 223 w 236"/>
                      <a:gd name="T45" fmla="*/ 29 h 51"/>
                      <a:gd name="T46" fmla="*/ 212 w 236"/>
                      <a:gd name="T47" fmla="*/ 35 h 51"/>
                      <a:gd name="T48" fmla="*/ 198 w 236"/>
                      <a:gd name="T49" fmla="*/ 39 h 51"/>
                      <a:gd name="T50" fmla="*/ 183 w 236"/>
                      <a:gd name="T51" fmla="*/ 44 h 51"/>
                      <a:gd name="T52" fmla="*/ 166 w 236"/>
                      <a:gd name="T53" fmla="*/ 47 h 51"/>
                      <a:gd name="T54" fmla="*/ 148 w 236"/>
                      <a:gd name="T55" fmla="*/ 50 h 51"/>
                      <a:gd name="T56" fmla="*/ 129 w 236"/>
                      <a:gd name="T57" fmla="*/ 51 h 51"/>
                      <a:gd name="T58" fmla="*/ 110 w 236"/>
                      <a:gd name="T59" fmla="*/ 51 h 51"/>
                      <a:gd name="T60" fmla="*/ 91 w 236"/>
                      <a:gd name="T61" fmla="*/ 50 h 51"/>
                      <a:gd name="T62" fmla="*/ 72 w 236"/>
                      <a:gd name="T63" fmla="*/ 46 h 51"/>
                      <a:gd name="T64" fmla="*/ 54 w 236"/>
                      <a:gd name="T65" fmla="*/ 43 h 51"/>
                      <a:gd name="T66" fmla="*/ 38 w 236"/>
                      <a:gd name="T67" fmla="*/ 36 h 51"/>
                      <a:gd name="T68" fmla="*/ 23 w 236"/>
                      <a:gd name="T69" fmla="*/ 29 h 51"/>
                      <a:gd name="T70" fmla="*/ 11 w 236"/>
                      <a:gd name="T71" fmla="*/ 19 h 51"/>
                      <a:gd name="T72" fmla="*/ 0 w 236"/>
                      <a:gd name="T73"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51">
                        <a:moveTo>
                          <a:pt x="0" y="7"/>
                        </a:moveTo>
                        <a:lnTo>
                          <a:pt x="0" y="5"/>
                        </a:lnTo>
                        <a:lnTo>
                          <a:pt x="1" y="4"/>
                        </a:lnTo>
                        <a:lnTo>
                          <a:pt x="3" y="1"/>
                        </a:lnTo>
                        <a:lnTo>
                          <a:pt x="5" y="0"/>
                        </a:lnTo>
                        <a:lnTo>
                          <a:pt x="20" y="12"/>
                        </a:lnTo>
                        <a:lnTo>
                          <a:pt x="36" y="22"/>
                        </a:lnTo>
                        <a:lnTo>
                          <a:pt x="51" y="29"/>
                        </a:lnTo>
                        <a:lnTo>
                          <a:pt x="67" y="35"/>
                        </a:lnTo>
                        <a:lnTo>
                          <a:pt x="83" y="38"/>
                        </a:lnTo>
                        <a:lnTo>
                          <a:pt x="99" y="40"/>
                        </a:lnTo>
                        <a:lnTo>
                          <a:pt x="115" y="40"/>
                        </a:lnTo>
                        <a:lnTo>
                          <a:pt x="132" y="40"/>
                        </a:lnTo>
                        <a:lnTo>
                          <a:pt x="147" y="39"/>
                        </a:lnTo>
                        <a:lnTo>
                          <a:pt x="162" y="37"/>
                        </a:lnTo>
                        <a:lnTo>
                          <a:pt x="176" y="34"/>
                        </a:lnTo>
                        <a:lnTo>
                          <a:pt x="190" y="30"/>
                        </a:lnTo>
                        <a:lnTo>
                          <a:pt x="203" y="27"/>
                        </a:lnTo>
                        <a:lnTo>
                          <a:pt x="216" y="22"/>
                        </a:lnTo>
                        <a:lnTo>
                          <a:pt x="226" y="19"/>
                        </a:lnTo>
                        <a:lnTo>
                          <a:pt x="236" y="15"/>
                        </a:lnTo>
                        <a:lnTo>
                          <a:pt x="232" y="22"/>
                        </a:lnTo>
                        <a:lnTo>
                          <a:pt x="223" y="29"/>
                        </a:lnTo>
                        <a:lnTo>
                          <a:pt x="212" y="35"/>
                        </a:lnTo>
                        <a:lnTo>
                          <a:pt x="198" y="39"/>
                        </a:lnTo>
                        <a:lnTo>
                          <a:pt x="183" y="44"/>
                        </a:lnTo>
                        <a:lnTo>
                          <a:pt x="166" y="47"/>
                        </a:lnTo>
                        <a:lnTo>
                          <a:pt x="148" y="50"/>
                        </a:lnTo>
                        <a:lnTo>
                          <a:pt x="129" y="51"/>
                        </a:lnTo>
                        <a:lnTo>
                          <a:pt x="110" y="51"/>
                        </a:lnTo>
                        <a:lnTo>
                          <a:pt x="91" y="50"/>
                        </a:lnTo>
                        <a:lnTo>
                          <a:pt x="72" y="46"/>
                        </a:lnTo>
                        <a:lnTo>
                          <a:pt x="54" y="43"/>
                        </a:lnTo>
                        <a:lnTo>
                          <a:pt x="38" y="36"/>
                        </a:lnTo>
                        <a:lnTo>
                          <a:pt x="23" y="29"/>
                        </a:lnTo>
                        <a:lnTo>
                          <a:pt x="11" y="19"/>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65" name="Freeform 93">
                    <a:extLst>
                      <a:ext uri="{FF2B5EF4-FFF2-40B4-BE49-F238E27FC236}">
                        <a16:creationId xmlns:a16="http://schemas.microsoft.com/office/drawing/2014/main" id="{65C630FA-F129-418A-9972-E1D8B2D1B40C}"/>
                      </a:ext>
                    </a:extLst>
                  </p:cNvPr>
                  <p:cNvSpPr>
                    <a:spLocks/>
                  </p:cNvSpPr>
                  <p:nvPr/>
                </p:nvSpPr>
                <p:spPr bwMode="auto">
                  <a:xfrm>
                    <a:off x="692" y="84"/>
                    <a:ext cx="13" cy="27"/>
                  </a:xfrm>
                  <a:custGeom>
                    <a:avLst/>
                    <a:gdLst>
                      <a:gd name="T0" fmla="*/ 0 w 27"/>
                      <a:gd name="T1" fmla="*/ 53 h 53"/>
                      <a:gd name="T2" fmla="*/ 12 w 27"/>
                      <a:gd name="T3" fmla="*/ 41 h 53"/>
                      <a:gd name="T4" fmla="*/ 21 w 27"/>
                      <a:gd name="T5" fmla="*/ 23 h 53"/>
                      <a:gd name="T6" fmla="*/ 27 w 27"/>
                      <a:gd name="T7" fmla="*/ 8 h 53"/>
                      <a:gd name="T8" fmla="*/ 26 w 27"/>
                      <a:gd name="T9" fmla="*/ 0 h 53"/>
                      <a:gd name="T10" fmla="*/ 21 w 27"/>
                      <a:gd name="T11" fmla="*/ 5 h 53"/>
                      <a:gd name="T12" fmla="*/ 15 w 27"/>
                      <a:gd name="T13" fmla="*/ 20 h 53"/>
                      <a:gd name="T14" fmla="*/ 8 w 27"/>
                      <a:gd name="T15" fmla="*/ 37 h 53"/>
                      <a:gd name="T16" fmla="*/ 0 w 27"/>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3">
                        <a:moveTo>
                          <a:pt x="0" y="53"/>
                        </a:moveTo>
                        <a:lnTo>
                          <a:pt x="12" y="41"/>
                        </a:lnTo>
                        <a:lnTo>
                          <a:pt x="21" y="23"/>
                        </a:lnTo>
                        <a:lnTo>
                          <a:pt x="27" y="8"/>
                        </a:lnTo>
                        <a:lnTo>
                          <a:pt x="26" y="0"/>
                        </a:lnTo>
                        <a:lnTo>
                          <a:pt x="21" y="5"/>
                        </a:lnTo>
                        <a:lnTo>
                          <a:pt x="15" y="20"/>
                        </a:lnTo>
                        <a:lnTo>
                          <a:pt x="8" y="37"/>
                        </a:lnTo>
                        <a:lnTo>
                          <a:pt x="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66" name="Freeform 94">
                    <a:extLst>
                      <a:ext uri="{FF2B5EF4-FFF2-40B4-BE49-F238E27FC236}">
                        <a16:creationId xmlns:a16="http://schemas.microsoft.com/office/drawing/2014/main" id="{4B9544F0-A62E-42DB-827D-FCB6D1052501}"/>
                      </a:ext>
                    </a:extLst>
                  </p:cNvPr>
                  <p:cNvSpPr>
                    <a:spLocks/>
                  </p:cNvSpPr>
                  <p:nvPr/>
                </p:nvSpPr>
                <p:spPr bwMode="auto">
                  <a:xfrm>
                    <a:off x="682" y="85"/>
                    <a:ext cx="15" cy="29"/>
                  </a:xfrm>
                  <a:custGeom>
                    <a:avLst/>
                    <a:gdLst>
                      <a:gd name="T0" fmla="*/ 28 w 28"/>
                      <a:gd name="T1" fmla="*/ 0 h 59"/>
                      <a:gd name="T2" fmla="*/ 28 w 28"/>
                      <a:gd name="T3" fmla="*/ 9 h 59"/>
                      <a:gd name="T4" fmla="*/ 24 w 28"/>
                      <a:gd name="T5" fmla="*/ 25 h 59"/>
                      <a:gd name="T6" fmla="*/ 14 w 28"/>
                      <a:gd name="T7" fmla="*/ 44 h 59"/>
                      <a:gd name="T8" fmla="*/ 0 w 28"/>
                      <a:gd name="T9" fmla="*/ 59 h 59"/>
                      <a:gd name="T10" fmla="*/ 7 w 28"/>
                      <a:gd name="T11" fmla="*/ 43 h 59"/>
                      <a:gd name="T12" fmla="*/ 16 w 28"/>
                      <a:gd name="T13" fmla="*/ 24 h 59"/>
                      <a:gd name="T14" fmla="*/ 23 w 28"/>
                      <a:gd name="T15" fmla="*/ 7 h 59"/>
                      <a:gd name="T16" fmla="*/ 28 w 28"/>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9">
                        <a:moveTo>
                          <a:pt x="28" y="0"/>
                        </a:moveTo>
                        <a:lnTo>
                          <a:pt x="28" y="9"/>
                        </a:lnTo>
                        <a:lnTo>
                          <a:pt x="24" y="25"/>
                        </a:lnTo>
                        <a:lnTo>
                          <a:pt x="14" y="44"/>
                        </a:lnTo>
                        <a:lnTo>
                          <a:pt x="0" y="59"/>
                        </a:lnTo>
                        <a:lnTo>
                          <a:pt x="7" y="43"/>
                        </a:lnTo>
                        <a:lnTo>
                          <a:pt x="16" y="24"/>
                        </a:lnTo>
                        <a:lnTo>
                          <a:pt x="23" y="7"/>
                        </a:lnTo>
                        <a:lnTo>
                          <a:pt x="2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67" name="Freeform 95">
                    <a:extLst>
                      <a:ext uri="{FF2B5EF4-FFF2-40B4-BE49-F238E27FC236}">
                        <a16:creationId xmlns:a16="http://schemas.microsoft.com/office/drawing/2014/main" id="{2823EC4E-92B4-4E99-B5CF-BA0213B65879}"/>
                      </a:ext>
                    </a:extLst>
                  </p:cNvPr>
                  <p:cNvSpPr>
                    <a:spLocks/>
                  </p:cNvSpPr>
                  <p:nvPr/>
                </p:nvSpPr>
                <p:spPr bwMode="auto">
                  <a:xfrm>
                    <a:off x="659" y="80"/>
                    <a:ext cx="20" cy="38"/>
                  </a:xfrm>
                  <a:custGeom>
                    <a:avLst/>
                    <a:gdLst>
                      <a:gd name="T0" fmla="*/ 41 w 42"/>
                      <a:gd name="T1" fmla="*/ 0 h 76"/>
                      <a:gd name="T2" fmla="*/ 42 w 42"/>
                      <a:gd name="T3" fmla="*/ 4 h 76"/>
                      <a:gd name="T4" fmla="*/ 41 w 42"/>
                      <a:gd name="T5" fmla="*/ 12 h 76"/>
                      <a:gd name="T6" fmla="*/ 37 w 42"/>
                      <a:gd name="T7" fmla="*/ 22 h 76"/>
                      <a:gd name="T8" fmla="*/ 32 w 42"/>
                      <a:gd name="T9" fmla="*/ 35 h 76"/>
                      <a:gd name="T10" fmla="*/ 25 w 42"/>
                      <a:gd name="T11" fmla="*/ 48 h 76"/>
                      <a:gd name="T12" fmla="*/ 18 w 42"/>
                      <a:gd name="T13" fmla="*/ 59 h 76"/>
                      <a:gd name="T14" fmla="*/ 9 w 42"/>
                      <a:gd name="T15" fmla="*/ 69 h 76"/>
                      <a:gd name="T16" fmla="*/ 0 w 42"/>
                      <a:gd name="T17" fmla="*/ 76 h 76"/>
                      <a:gd name="T18" fmla="*/ 4 w 42"/>
                      <a:gd name="T19" fmla="*/ 71 h 76"/>
                      <a:gd name="T20" fmla="*/ 9 w 42"/>
                      <a:gd name="T21" fmla="*/ 60 h 76"/>
                      <a:gd name="T22" fmla="*/ 14 w 42"/>
                      <a:gd name="T23" fmla="*/ 48 h 76"/>
                      <a:gd name="T24" fmla="*/ 21 w 42"/>
                      <a:gd name="T25" fmla="*/ 34 h 76"/>
                      <a:gd name="T26" fmla="*/ 27 w 42"/>
                      <a:gd name="T27" fmla="*/ 20 h 76"/>
                      <a:gd name="T28" fmla="*/ 33 w 42"/>
                      <a:gd name="T29" fmla="*/ 9 h 76"/>
                      <a:gd name="T30" fmla="*/ 37 w 42"/>
                      <a:gd name="T31" fmla="*/ 3 h 76"/>
                      <a:gd name="T32" fmla="*/ 41 w 4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76">
                        <a:moveTo>
                          <a:pt x="41" y="0"/>
                        </a:moveTo>
                        <a:lnTo>
                          <a:pt x="42" y="4"/>
                        </a:lnTo>
                        <a:lnTo>
                          <a:pt x="41" y="12"/>
                        </a:lnTo>
                        <a:lnTo>
                          <a:pt x="37" y="22"/>
                        </a:lnTo>
                        <a:lnTo>
                          <a:pt x="32" y="35"/>
                        </a:lnTo>
                        <a:lnTo>
                          <a:pt x="25" y="48"/>
                        </a:lnTo>
                        <a:lnTo>
                          <a:pt x="18" y="59"/>
                        </a:lnTo>
                        <a:lnTo>
                          <a:pt x="9" y="69"/>
                        </a:lnTo>
                        <a:lnTo>
                          <a:pt x="0" y="76"/>
                        </a:lnTo>
                        <a:lnTo>
                          <a:pt x="4" y="71"/>
                        </a:lnTo>
                        <a:lnTo>
                          <a:pt x="9" y="60"/>
                        </a:lnTo>
                        <a:lnTo>
                          <a:pt x="14" y="48"/>
                        </a:lnTo>
                        <a:lnTo>
                          <a:pt x="21" y="34"/>
                        </a:lnTo>
                        <a:lnTo>
                          <a:pt x="27" y="20"/>
                        </a:lnTo>
                        <a:lnTo>
                          <a:pt x="33" y="9"/>
                        </a:lnTo>
                        <a:lnTo>
                          <a:pt x="37" y="3"/>
                        </a:lnTo>
                        <a:lnTo>
                          <a:pt x="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68" name="Freeform 96">
                    <a:extLst>
                      <a:ext uri="{FF2B5EF4-FFF2-40B4-BE49-F238E27FC236}">
                        <a16:creationId xmlns:a16="http://schemas.microsoft.com/office/drawing/2014/main" id="{C24C1988-9CD1-419A-BA0B-73677E963FFA}"/>
                      </a:ext>
                    </a:extLst>
                  </p:cNvPr>
                  <p:cNvSpPr>
                    <a:spLocks/>
                  </p:cNvSpPr>
                  <p:nvPr/>
                </p:nvSpPr>
                <p:spPr bwMode="auto">
                  <a:xfrm>
                    <a:off x="637" y="76"/>
                    <a:ext cx="23" cy="42"/>
                  </a:xfrm>
                  <a:custGeom>
                    <a:avLst/>
                    <a:gdLst>
                      <a:gd name="T0" fmla="*/ 45 w 46"/>
                      <a:gd name="T1" fmla="*/ 0 h 83"/>
                      <a:gd name="T2" fmla="*/ 46 w 46"/>
                      <a:gd name="T3" fmla="*/ 5 h 83"/>
                      <a:gd name="T4" fmla="*/ 43 w 46"/>
                      <a:gd name="T5" fmla="*/ 14 h 83"/>
                      <a:gd name="T6" fmla="*/ 39 w 46"/>
                      <a:gd name="T7" fmla="*/ 26 h 83"/>
                      <a:gd name="T8" fmla="*/ 33 w 46"/>
                      <a:gd name="T9" fmla="*/ 39 h 83"/>
                      <a:gd name="T10" fmla="*/ 25 w 46"/>
                      <a:gd name="T11" fmla="*/ 54 h 83"/>
                      <a:gd name="T12" fmla="*/ 17 w 46"/>
                      <a:gd name="T13" fmla="*/ 67 h 83"/>
                      <a:gd name="T14" fmla="*/ 8 w 46"/>
                      <a:gd name="T15" fmla="*/ 77 h 83"/>
                      <a:gd name="T16" fmla="*/ 0 w 46"/>
                      <a:gd name="T17" fmla="*/ 83 h 83"/>
                      <a:gd name="T18" fmla="*/ 3 w 46"/>
                      <a:gd name="T19" fmla="*/ 77 h 83"/>
                      <a:gd name="T20" fmla="*/ 8 w 46"/>
                      <a:gd name="T21" fmla="*/ 66 h 83"/>
                      <a:gd name="T22" fmla="*/ 15 w 46"/>
                      <a:gd name="T23" fmla="*/ 52 h 83"/>
                      <a:gd name="T24" fmla="*/ 22 w 46"/>
                      <a:gd name="T25" fmla="*/ 37 h 83"/>
                      <a:gd name="T26" fmla="*/ 30 w 46"/>
                      <a:gd name="T27" fmla="*/ 23 h 83"/>
                      <a:gd name="T28" fmla="*/ 35 w 46"/>
                      <a:gd name="T29" fmla="*/ 11 h 83"/>
                      <a:gd name="T30" fmla="*/ 41 w 46"/>
                      <a:gd name="T31" fmla="*/ 2 h 83"/>
                      <a:gd name="T32" fmla="*/ 45 w 46"/>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83">
                        <a:moveTo>
                          <a:pt x="45" y="0"/>
                        </a:moveTo>
                        <a:lnTo>
                          <a:pt x="46" y="5"/>
                        </a:lnTo>
                        <a:lnTo>
                          <a:pt x="43" y="14"/>
                        </a:lnTo>
                        <a:lnTo>
                          <a:pt x="39" y="26"/>
                        </a:lnTo>
                        <a:lnTo>
                          <a:pt x="33" y="39"/>
                        </a:lnTo>
                        <a:lnTo>
                          <a:pt x="25" y="54"/>
                        </a:lnTo>
                        <a:lnTo>
                          <a:pt x="17" y="67"/>
                        </a:lnTo>
                        <a:lnTo>
                          <a:pt x="8" y="77"/>
                        </a:lnTo>
                        <a:lnTo>
                          <a:pt x="0" y="83"/>
                        </a:lnTo>
                        <a:lnTo>
                          <a:pt x="3" y="77"/>
                        </a:lnTo>
                        <a:lnTo>
                          <a:pt x="8" y="66"/>
                        </a:lnTo>
                        <a:lnTo>
                          <a:pt x="15" y="52"/>
                        </a:lnTo>
                        <a:lnTo>
                          <a:pt x="22" y="37"/>
                        </a:lnTo>
                        <a:lnTo>
                          <a:pt x="30" y="23"/>
                        </a:lnTo>
                        <a:lnTo>
                          <a:pt x="35" y="11"/>
                        </a:lnTo>
                        <a:lnTo>
                          <a:pt x="41" y="2"/>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69" name="Freeform 97">
                    <a:extLst>
                      <a:ext uri="{FF2B5EF4-FFF2-40B4-BE49-F238E27FC236}">
                        <a16:creationId xmlns:a16="http://schemas.microsoft.com/office/drawing/2014/main" id="{5FCAFDC2-2C0A-4161-99FB-E08B60D4E81A}"/>
                      </a:ext>
                    </a:extLst>
                  </p:cNvPr>
                  <p:cNvSpPr>
                    <a:spLocks/>
                  </p:cNvSpPr>
                  <p:nvPr/>
                </p:nvSpPr>
                <p:spPr bwMode="auto">
                  <a:xfrm>
                    <a:off x="622" y="81"/>
                    <a:ext cx="25" cy="34"/>
                  </a:xfrm>
                  <a:custGeom>
                    <a:avLst/>
                    <a:gdLst>
                      <a:gd name="T0" fmla="*/ 49 w 49"/>
                      <a:gd name="T1" fmla="*/ 0 h 68"/>
                      <a:gd name="T2" fmla="*/ 49 w 49"/>
                      <a:gd name="T3" fmla="*/ 4 h 68"/>
                      <a:gd name="T4" fmla="*/ 46 w 49"/>
                      <a:gd name="T5" fmla="*/ 12 h 68"/>
                      <a:gd name="T6" fmla="*/ 40 w 49"/>
                      <a:gd name="T7" fmla="*/ 22 h 68"/>
                      <a:gd name="T8" fmla="*/ 33 w 49"/>
                      <a:gd name="T9" fmla="*/ 34 h 68"/>
                      <a:gd name="T10" fmla="*/ 24 w 49"/>
                      <a:gd name="T11" fmla="*/ 47 h 68"/>
                      <a:gd name="T12" fmla="*/ 15 w 49"/>
                      <a:gd name="T13" fmla="*/ 57 h 68"/>
                      <a:gd name="T14" fmla="*/ 7 w 49"/>
                      <a:gd name="T15" fmla="*/ 65 h 68"/>
                      <a:gd name="T16" fmla="*/ 0 w 49"/>
                      <a:gd name="T17" fmla="*/ 68 h 68"/>
                      <a:gd name="T18" fmla="*/ 5 w 49"/>
                      <a:gd name="T19" fmla="*/ 62 h 68"/>
                      <a:gd name="T20" fmla="*/ 10 w 49"/>
                      <a:gd name="T21" fmla="*/ 52 h 68"/>
                      <a:gd name="T22" fmla="*/ 17 w 49"/>
                      <a:gd name="T23" fmla="*/ 41 h 68"/>
                      <a:gd name="T24" fmla="*/ 24 w 49"/>
                      <a:gd name="T25" fmla="*/ 28 h 68"/>
                      <a:gd name="T26" fmla="*/ 32 w 49"/>
                      <a:gd name="T27" fmla="*/ 17 h 68"/>
                      <a:gd name="T28" fmla="*/ 39 w 49"/>
                      <a:gd name="T29" fmla="*/ 7 h 68"/>
                      <a:gd name="T30" fmla="*/ 45 w 49"/>
                      <a:gd name="T31" fmla="*/ 2 h 68"/>
                      <a:gd name="T32" fmla="*/ 49 w 49"/>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8">
                        <a:moveTo>
                          <a:pt x="49" y="0"/>
                        </a:moveTo>
                        <a:lnTo>
                          <a:pt x="49" y="4"/>
                        </a:lnTo>
                        <a:lnTo>
                          <a:pt x="46" y="12"/>
                        </a:lnTo>
                        <a:lnTo>
                          <a:pt x="40" y="22"/>
                        </a:lnTo>
                        <a:lnTo>
                          <a:pt x="33" y="34"/>
                        </a:lnTo>
                        <a:lnTo>
                          <a:pt x="24" y="47"/>
                        </a:lnTo>
                        <a:lnTo>
                          <a:pt x="15" y="57"/>
                        </a:lnTo>
                        <a:lnTo>
                          <a:pt x="7" y="65"/>
                        </a:lnTo>
                        <a:lnTo>
                          <a:pt x="0" y="68"/>
                        </a:lnTo>
                        <a:lnTo>
                          <a:pt x="5" y="62"/>
                        </a:lnTo>
                        <a:lnTo>
                          <a:pt x="10" y="52"/>
                        </a:lnTo>
                        <a:lnTo>
                          <a:pt x="17" y="41"/>
                        </a:lnTo>
                        <a:lnTo>
                          <a:pt x="24" y="28"/>
                        </a:lnTo>
                        <a:lnTo>
                          <a:pt x="32" y="17"/>
                        </a:lnTo>
                        <a:lnTo>
                          <a:pt x="39" y="7"/>
                        </a:lnTo>
                        <a:lnTo>
                          <a:pt x="45" y="2"/>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70" name="Freeform 98">
                    <a:extLst>
                      <a:ext uri="{FF2B5EF4-FFF2-40B4-BE49-F238E27FC236}">
                        <a16:creationId xmlns:a16="http://schemas.microsoft.com/office/drawing/2014/main" id="{FBD67BC9-7D18-4D37-86E7-4A47733F66D5}"/>
                      </a:ext>
                    </a:extLst>
                  </p:cNvPr>
                  <p:cNvSpPr>
                    <a:spLocks/>
                  </p:cNvSpPr>
                  <p:nvPr/>
                </p:nvSpPr>
                <p:spPr bwMode="auto">
                  <a:xfrm>
                    <a:off x="611" y="83"/>
                    <a:ext cx="22" cy="28"/>
                  </a:xfrm>
                  <a:custGeom>
                    <a:avLst/>
                    <a:gdLst>
                      <a:gd name="T0" fmla="*/ 43 w 44"/>
                      <a:gd name="T1" fmla="*/ 0 h 57"/>
                      <a:gd name="T2" fmla="*/ 44 w 44"/>
                      <a:gd name="T3" fmla="*/ 3 h 57"/>
                      <a:gd name="T4" fmla="*/ 41 w 44"/>
                      <a:gd name="T5" fmla="*/ 9 h 57"/>
                      <a:gd name="T6" fmla="*/ 38 w 44"/>
                      <a:gd name="T7" fmla="*/ 17 h 57"/>
                      <a:gd name="T8" fmla="*/ 33 w 44"/>
                      <a:gd name="T9" fmla="*/ 27 h 57"/>
                      <a:gd name="T10" fmla="*/ 26 w 44"/>
                      <a:gd name="T11" fmla="*/ 37 h 57"/>
                      <a:gd name="T12" fmla="*/ 18 w 44"/>
                      <a:gd name="T13" fmla="*/ 45 h 57"/>
                      <a:gd name="T14" fmla="*/ 9 w 44"/>
                      <a:gd name="T15" fmla="*/ 52 h 57"/>
                      <a:gd name="T16" fmla="*/ 0 w 44"/>
                      <a:gd name="T17" fmla="*/ 57 h 57"/>
                      <a:gd name="T18" fmla="*/ 5 w 44"/>
                      <a:gd name="T19" fmla="*/ 51 h 57"/>
                      <a:gd name="T20" fmla="*/ 10 w 44"/>
                      <a:gd name="T21" fmla="*/ 43 h 57"/>
                      <a:gd name="T22" fmla="*/ 16 w 44"/>
                      <a:gd name="T23" fmla="*/ 32 h 57"/>
                      <a:gd name="T24" fmla="*/ 23 w 44"/>
                      <a:gd name="T25" fmla="*/ 22 h 57"/>
                      <a:gd name="T26" fmla="*/ 29 w 44"/>
                      <a:gd name="T27" fmla="*/ 13 h 57"/>
                      <a:gd name="T28" fmla="*/ 34 w 44"/>
                      <a:gd name="T29" fmla="*/ 6 h 57"/>
                      <a:gd name="T30" fmla="*/ 39 w 44"/>
                      <a:gd name="T31" fmla="*/ 1 h 57"/>
                      <a:gd name="T32" fmla="*/ 43 w 44"/>
                      <a:gd name="T3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7">
                        <a:moveTo>
                          <a:pt x="43" y="0"/>
                        </a:moveTo>
                        <a:lnTo>
                          <a:pt x="44" y="3"/>
                        </a:lnTo>
                        <a:lnTo>
                          <a:pt x="41" y="9"/>
                        </a:lnTo>
                        <a:lnTo>
                          <a:pt x="38" y="17"/>
                        </a:lnTo>
                        <a:lnTo>
                          <a:pt x="33" y="27"/>
                        </a:lnTo>
                        <a:lnTo>
                          <a:pt x="26" y="37"/>
                        </a:lnTo>
                        <a:lnTo>
                          <a:pt x="18" y="45"/>
                        </a:lnTo>
                        <a:lnTo>
                          <a:pt x="9" y="52"/>
                        </a:lnTo>
                        <a:lnTo>
                          <a:pt x="0" y="57"/>
                        </a:lnTo>
                        <a:lnTo>
                          <a:pt x="5" y="51"/>
                        </a:lnTo>
                        <a:lnTo>
                          <a:pt x="10" y="43"/>
                        </a:lnTo>
                        <a:lnTo>
                          <a:pt x="16" y="32"/>
                        </a:lnTo>
                        <a:lnTo>
                          <a:pt x="23" y="22"/>
                        </a:lnTo>
                        <a:lnTo>
                          <a:pt x="29" y="13"/>
                        </a:lnTo>
                        <a:lnTo>
                          <a:pt x="34" y="6"/>
                        </a:lnTo>
                        <a:lnTo>
                          <a:pt x="39" y="1"/>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71" name="Freeform 99">
                    <a:extLst>
                      <a:ext uri="{FF2B5EF4-FFF2-40B4-BE49-F238E27FC236}">
                        <a16:creationId xmlns:a16="http://schemas.microsoft.com/office/drawing/2014/main" id="{953D6CCB-046A-4BF0-A1D3-BF1FB28B5BC2}"/>
                      </a:ext>
                    </a:extLst>
                  </p:cNvPr>
                  <p:cNvSpPr>
                    <a:spLocks/>
                  </p:cNvSpPr>
                  <p:nvPr/>
                </p:nvSpPr>
                <p:spPr bwMode="auto">
                  <a:xfrm>
                    <a:off x="600" y="84"/>
                    <a:ext cx="18" cy="20"/>
                  </a:xfrm>
                  <a:custGeom>
                    <a:avLst/>
                    <a:gdLst>
                      <a:gd name="T0" fmla="*/ 37 w 37"/>
                      <a:gd name="T1" fmla="*/ 0 h 42"/>
                      <a:gd name="T2" fmla="*/ 37 w 37"/>
                      <a:gd name="T3" fmla="*/ 4 h 42"/>
                      <a:gd name="T4" fmla="*/ 35 w 37"/>
                      <a:gd name="T5" fmla="*/ 8 h 42"/>
                      <a:gd name="T6" fmla="*/ 30 w 37"/>
                      <a:gd name="T7" fmla="*/ 15 h 42"/>
                      <a:gd name="T8" fmla="*/ 24 w 37"/>
                      <a:gd name="T9" fmla="*/ 23 h 42"/>
                      <a:gd name="T10" fmla="*/ 17 w 37"/>
                      <a:gd name="T11" fmla="*/ 30 h 42"/>
                      <a:gd name="T12" fmla="*/ 10 w 37"/>
                      <a:gd name="T13" fmla="*/ 36 h 42"/>
                      <a:gd name="T14" fmla="*/ 5 w 37"/>
                      <a:gd name="T15" fmla="*/ 41 h 42"/>
                      <a:gd name="T16" fmla="*/ 0 w 37"/>
                      <a:gd name="T17" fmla="*/ 42 h 42"/>
                      <a:gd name="T18" fmla="*/ 3 w 37"/>
                      <a:gd name="T19" fmla="*/ 37 h 42"/>
                      <a:gd name="T20" fmla="*/ 8 w 37"/>
                      <a:gd name="T21" fmla="*/ 31 h 42"/>
                      <a:gd name="T22" fmla="*/ 13 w 37"/>
                      <a:gd name="T23" fmla="*/ 24 h 42"/>
                      <a:gd name="T24" fmla="*/ 18 w 37"/>
                      <a:gd name="T25" fmla="*/ 17 h 42"/>
                      <a:gd name="T26" fmla="*/ 24 w 37"/>
                      <a:gd name="T27" fmla="*/ 12 h 42"/>
                      <a:gd name="T28" fmla="*/ 29 w 37"/>
                      <a:gd name="T29" fmla="*/ 6 h 42"/>
                      <a:gd name="T30" fmla="*/ 33 w 37"/>
                      <a:gd name="T31" fmla="*/ 2 h 42"/>
                      <a:gd name="T32" fmla="*/ 37 w 37"/>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2">
                        <a:moveTo>
                          <a:pt x="37" y="0"/>
                        </a:moveTo>
                        <a:lnTo>
                          <a:pt x="37" y="4"/>
                        </a:lnTo>
                        <a:lnTo>
                          <a:pt x="35" y="8"/>
                        </a:lnTo>
                        <a:lnTo>
                          <a:pt x="30" y="15"/>
                        </a:lnTo>
                        <a:lnTo>
                          <a:pt x="24" y="23"/>
                        </a:lnTo>
                        <a:lnTo>
                          <a:pt x="17" y="30"/>
                        </a:lnTo>
                        <a:lnTo>
                          <a:pt x="10" y="36"/>
                        </a:lnTo>
                        <a:lnTo>
                          <a:pt x="5" y="41"/>
                        </a:lnTo>
                        <a:lnTo>
                          <a:pt x="0" y="42"/>
                        </a:lnTo>
                        <a:lnTo>
                          <a:pt x="3" y="37"/>
                        </a:lnTo>
                        <a:lnTo>
                          <a:pt x="8" y="31"/>
                        </a:lnTo>
                        <a:lnTo>
                          <a:pt x="13" y="24"/>
                        </a:lnTo>
                        <a:lnTo>
                          <a:pt x="18" y="17"/>
                        </a:lnTo>
                        <a:lnTo>
                          <a:pt x="24" y="12"/>
                        </a:lnTo>
                        <a:lnTo>
                          <a:pt x="29" y="6"/>
                        </a:lnTo>
                        <a:lnTo>
                          <a:pt x="33" y="2"/>
                        </a:lnTo>
                        <a:lnTo>
                          <a:pt x="3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72" name="Freeform 100">
                    <a:extLst>
                      <a:ext uri="{FF2B5EF4-FFF2-40B4-BE49-F238E27FC236}">
                        <a16:creationId xmlns:a16="http://schemas.microsoft.com/office/drawing/2014/main" id="{3529D514-2021-46D6-B2C9-97935F356542}"/>
                      </a:ext>
                    </a:extLst>
                  </p:cNvPr>
                  <p:cNvSpPr>
                    <a:spLocks/>
                  </p:cNvSpPr>
                  <p:nvPr/>
                </p:nvSpPr>
                <p:spPr bwMode="auto">
                  <a:xfrm>
                    <a:off x="593" y="87"/>
                    <a:ext cx="12" cy="13"/>
                  </a:xfrm>
                  <a:custGeom>
                    <a:avLst/>
                    <a:gdLst>
                      <a:gd name="T0" fmla="*/ 25 w 25"/>
                      <a:gd name="T1" fmla="*/ 0 h 27"/>
                      <a:gd name="T2" fmla="*/ 24 w 25"/>
                      <a:gd name="T3" fmla="*/ 7 h 27"/>
                      <a:gd name="T4" fmla="*/ 18 w 25"/>
                      <a:gd name="T5" fmla="*/ 16 h 27"/>
                      <a:gd name="T6" fmla="*/ 9 w 25"/>
                      <a:gd name="T7" fmla="*/ 25 h 27"/>
                      <a:gd name="T8" fmla="*/ 0 w 25"/>
                      <a:gd name="T9" fmla="*/ 27 h 27"/>
                      <a:gd name="T10" fmla="*/ 9 w 25"/>
                      <a:gd name="T11" fmla="*/ 21 h 27"/>
                      <a:gd name="T12" fmla="*/ 16 w 25"/>
                      <a:gd name="T13" fmla="*/ 9 h 27"/>
                      <a:gd name="T14" fmla="*/ 22 w 25"/>
                      <a:gd name="T15" fmla="*/ 0 h 27"/>
                      <a:gd name="T16" fmla="*/ 25 w 2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5" y="0"/>
                        </a:moveTo>
                        <a:lnTo>
                          <a:pt x="24" y="7"/>
                        </a:lnTo>
                        <a:lnTo>
                          <a:pt x="18" y="16"/>
                        </a:lnTo>
                        <a:lnTo>
                          <a:pt x="9" y="25"/>
                        </a:lnTo>
                        <a:lnTo>
                          <a:pt x="0" y="27"/>
                        </a:lnTo>
                        <a:lnTo>
                          <a:pt x="9" y="21"/>
                        </a:lnTo>
                        <a:lnTo>
                          <a:pt x="16" y="9"/>
                        </a:lnTo>
                        <a:lnTo>
                          <a:pt x="22" y="0"/>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73" name="Freeform 101">
                    <a:extLst>
                      <a:ext uri="{FF2B5EF4-FFF2-40B4-BE49-F238E27FC236}">
                        <a16:creationId xmlns:a16="http://schemas.microsoft.com/office/drawing/2014/main" id="{854DEC98-0D94-4331-8F82-A85DEC0F564A}"/>
                      </a:ext>
                    </a:extLst>
                  </p:cNvPr>
                  <p:cNvSpPr>
                    <a:spLocks/>
                  </p:cNvSpPr>
                  <p:nvPr/>
                </p:nvSpPr>
                <p:spPr bwMode="auto">
                  <a:xfrm>
                    <a:off x="701" y="89"/>
                    <a:ext cx="14" cy="16"/>
                  </a:xfrm>
                  <a:custGeom>
                    <a:avLst/>
                    <a:gdLst>
                      <a:gd name="T0" fmla="*/ 0 w 27"/>
                      <a:gd name="T1" fmla="*/ 33 h 33"/>
                      <a:gd name="T2" fmla="*/ 3 w 27"/>
                      <a:gd name="T3" fmla="*/ 25 h 33"/>
                      <a:gd name="T4" fmla="*/ 11 w 27"/>
                      <a:gd name="T5" fmla="*/ 12 h 33"/>
                      <a:gd name="T6" fmla="*/ 19 w 27"/>
                      <a:gd name="T7" fmla="*/ 2 h 33"/>
                      <a:gd name="T8" fmla="*/ 26 w 27"/>
                      <a:gd name="T9" fmla="*/ 0 h 33"/>
                      <a:gd name="T10" fmla="*/ 27 w 27"/>
                      <a:gd name="T11" fmla="*/ 3 h 33"/>
                      <a:gd name="T12" fmla="*/ 26 w 27"/>
                      <a:gd name="T13" fmla="*/ 6 h 33"/>
                      <a:gd name="T14" fmla="*/ 23 w 27"/>
                      <a:gd name="T15" fmla="*/ 11 h 33"/>
                      <a:gd name="T16" fmla="*/ 18 w 27"/>
                      <a:gd name="T17" fmla="*/ 17 h 33"/>
                      <a:gd name="T18" fmla="*/ 12 w 27"/>
                      <a:gd name="T19" fmla="*/ 21 h 33"/>
                      <a:gd name="T20" fmla="*/ 8 w 27"/>
                      <a:gd name="T21" fmla="*/ 26 h 33"/>
                      <a:gd name="T22" fmla="*/ 3 w 27"/>
                      <a:gd name="T23" fmla="*/ 31 h 33"/>
                      <a:gd name="T24" fmla="*/ 0 w 27"/>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3">
                        <a:moveTo>
                          <a:pt x="0" y="33"/>
                        </a:moveTo>
                        <a:lnTo>
                          <a:pt x="3" y="25"/>
                        </a:lnTo>
                        <a:lnTo>
                          <a:pt x="11" y="12"/>
                        </a:lnTo>
                        <a:lnTo>
                          <a:pt x="19" y="2"/>
                        </a:lnTo>
                        <a:lnTo>
                          <a:pt x="26" y="0"/>
                        </a:lnTo>
                        <a:lnTo>
                          <a:pt x="27" y="3"/>
                        </a:lnTo>
                        <a:lnTo>
                          <a:pt x="26" y="6"/>
                        </a:lnTo>
                        <a:lnTo>
                          <a:pt x="23" y="11"/>
                        </a:lnTo>
                        <a:lnTo>
                          <a:pt x="18" y="17"/>
                        </a:lnTo>
                        <a:lnTo>
                          <a:pt x="12" y="21"/>
                        </a:lnTo>
                        <a:lnTo>
                          <a:pt x="8" y="26"/>
                        </a:lnTo>
                        <a:lnTo>
                          <a:pt x="3" y="31"/>
                        </a:lnTo>
                        <a:lnTo>
                          <a:pt x="0"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74" name="Freeform 102">
                    <a:extLst>
                      <a:ext uri="{FF2B5EF4-FFF2-40B4-BE49-F238E27FC236}">
                        <a16:creationId xmlns:a16="http://schemas.microsoft.com/office/drawing/2014/main" id="{C9AF4BC3-97BE-44DA-8B5D-5FB885FE1E80}"/>
                      </a:ext>
                    </a:extLst>
                  </p:cNvPr>
                  <p:cNvSpPr>
                    <a:spLocks/>
                  </p:cNvSpPr>
                  <p:nvPr/>
                </p:nvSpPr>
                <p:spPr bwMode="auto">
                  <a:xfrm>
                    <a:off x="701" y="107"/>
                    <a:ext cx="18" cy="7"/>
                  </a:xfrm>
                  <a:custGeom>
                    <a:avLst/>
                    <a:gdLst>
                      <a:gd name="T0" fmla="*/ 0 w 35"/>
                      <a:gd name="T1" fmla="*/ 0 h 14"/>
                      <a:gd name="T2" fmla="*/ 2 w 35"/>
                      <a:gd name="T3" fmla="*/ 1 h 14"/>
                      <a:gd name="T4" fmla="*/ 6 w 35"/>
                      <a:gd name="T5" fmla="*/ 4 h 14"/>
                      <a:gd name="T6" fmla="*/ 11 w 35"/>
                      <a:gd name="T7" fmla="*/ 6 h 14"/>
                      <a:gd name="T8" fmla="*/ 17 w 35"/>
                      <a:gd name="T9" fmla="*/ 10 h 14"/>
                      <a:gd name="T10" fmla="*/ 23 w 35"/>
                      <a:gd name="T11" fmla="*/ 12 h 14"/>
                      <a:gd name="T12" fmla="*/ 28 w 35"/>
                      <a:gd name="T13" fmla="*/ 14 h 14"/>
                      <a:gd name="T14" fmla="*/ 33 w 35"/>
                      <a:gd name="T15" fmla="*/ 14 h 14"/>
                      <a:gd name="T16" fmla="*/ 35 w 35"/>
                      <a:gd name="T17" fmla="*/ 13 h 14"/>
                      <a:gd name="T18" fmla="*/ 35 w 35"/>
                      <a:gd name="T19" fmla="*/ 11 h 14"/>
                      <a:gd name="T20" fmla="*/ 33 w 35"/>
                      <a:gd name="T21" fmla="*/ 7 h 14"/>
                      <a:gd name="T22" fmla="*/ 28 w 35"/>
                      <a:gd name="T23" fmla="*/ 6 h 14"/>
                      <a:gd name="T24" fmla="*/ 23 w 35"/>
                      <a:gd name="T25" fmla="*/ 4 h 14"/>
                      <a:gd name="T26" fmla="*/ 16 w 35"/>
                      <a:gd name="T27" fmla="*/ 3 h 14"/>
                      <a:gd name="T28" fmla="*/ 9 w 35"/>
                      <a:gd name="T29" fmla="*/ 1 h 14"/>
                      <a:gd name="T30" fmla="*/ 4 w 35"/>
                      <a:gd name="T31" fmla="*/ 0 h 14"/>
                      <a:gd name="T32" fmla="*/ 0 w 35"/>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4">
                        <a:moveTo>
                          <a:pt x="0" y="0"/>
                        </a:moveTo>
                        <a:lnTo>
                          <a:pt x="2" y="1"/>
                        </a:lnTo>
                        <a:lnTo>
                          <a:pt x="6" y="4"/>
                        </a:lnTo>
                        <a:lnTo>
                          <a:pt x="11" y="6"/>
                        </a:lnTo>
                        <a:lnTo>
                          <a:pt x="17" y="10"/>
                        </a:lnTo>
                        <a:lnTo>
                          <a:pt x="23" y="12"/>
                        </a:lnTo>
                        <a:lnTo>
                          <a:pt x="28" y="14"/>
                        </a:lnTo>
                        <a:lnTo>
                          <a:pt x="33" y="14"/>
                        </a:lnTo>
                        <a:lnTo>
                          <a:pt x="35" y="13"/>
                        </a:lnTo>
                        <a:lnTo>
                          <a:pt x="35" y="11"/>
                        </a:lnTo>
                        <a:lnTo>
                          <a:pt x="33" y="7"/>
                        </a:lnTo>
                        <a:lnTo>
                          <a:pt x="28" y="6"/>
                        </a:lnTo>
                        <a:lnTo>
                          <a:pt x="23" y="4"/>
                        </a:lnTo>
                        <a:lnTo>
                          <a:pt x="16" y="3"/>
                        </a:lnTo>
                        <a:lnTo>
                          <a:pt x="9" y="1"/>
                        </a:lnTo>
                        <a:lnTo>
                          <a:pt x="4"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75" name="Freeform 103">
                    <a:extLst>
                      <a:ext uri="{FF2B5EF4-FFF2-40B4-BE49-F238E27FC236}">
                        <a16:creationId xmlns:a16="http://schemas.microsoft.com/office/drawing/2014/main" id="{7FD13227-B61B-40AD-8FB3-A781EF9BA927}"/>
                      </a:ext>
                    </a:extLst>
                  </p:cNvPr>
                  <p:cNvSpPr>
                    <a:spLocks/>
                  </p:cNvSpPr>
                  <p:nvPr/>
                </p:nvSpPr>
                <p:spPr bwMode="auto">
                  <a:xfrm>
                    <a:off x="704" y="99"/>
                    <a:ext cx="20" cy="5"/>
                  </a:xfrm>
                  <a:custGeom>
                    <a:avLst/>
                    <a:gdLst>
                      <a:gd name="T0" fmla="*/ 0 w 40"/>
                      <a:gd name="T1" fmla="*/ 12 h 12"/>
                      <a:gd name="T2" fmla="*/ 3 w 40"/>
                      <a:gd name="T3" fmla="*/ 12 h 12"/>
                      <a:gd name="T4" fmla="*/ 9 w 40"/>
                      <a:gd name="T5" fmla="*/ 12 h 12"/>
                      <a:gd name="T6" fmla="*/ 14 w 40"/>
                      <a:gd name="T7" fmla="*/ 11 h 12"/>
                      <a:gd name="T8" fmla="*/ 22 w 40"/>
                      <a:gd name="T9" fmla="*/ 11 h 12"/>
                      <a:gd name="T10" fmla="*/ 28 w 40"/>
                      <a:gd name="T11" fmla="*/ 9 h 12"/>
                      <a:gd name="T12" fmla="*/ 35 w 40"/>
                      <a:gd name="T13" fmla="*/ 8 h 12"/>
                      <a:gd name="T14" fmla="*/ 38 w 40"/>
                      <a:gd name="T15" fmla="*/ 7 h 12"/>
                      <a:gd name="T16" fmla="*/ 40 w 40"/>
                      <a:gd name="T17" fmla="*/ 4 h 12"/>
                      <a:gd name="T18" fmla="*/ 38 w 40"/>
                      <a:gd name="T19" fmla="*/ 1 h 12"/>
                      <a:gd name="T20" fmla="*/ 35 w 40"/>
                      <a:gd name="T21" fmla="*/ 0 h 12"/>
                      <a:gd name="T22" fmla="*/ 29 w 40"/>
                      <a:gd name="T23" fmla="*/ 1 h 12"/>
                      <a:gd name="T24" fmla="*/ 23 w 40"/>
                      <a:gd name="T25" fmla="*/ 4 h 12"/>
                      <a:gd name="T26" fmla="*/ 17 w 40"/>
                      <a:gd name="T27" fmla="*/ 6 h 12"/>
                      <a:gd name="T28" fmla="*/ 10 w 40"/>
                      <a:gd name="T29" fmla="*/ 8 h 12"/>
                      <a:gd name="T30" fmla="*/ 4 w 40"/>
                      <a:gd name="T31" fmla="*/ 11 h 12"/>
                      <a:gd name="T32" fmla="*/ 0 w 40"/>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2">
                        <a:moveTo>
                          <a:pt x="0" y="12"/>
                        </a:moveTo>
                        <a:lnTo>
                          <a:pt x="3" y="12"/>
                        </a:lnTo>
                        <a:lnTo>
                          <a:pt x="9" y="12"/>
                        </a:lnTo>
                        <a:lnTo>
                          <a:pt x="14" y="11"/>
                        </a:lnTo>
                        <a:lnTo>
                          <a:pt x="22" y="11"/>
                        </a:lnTo>
                        <a:lnTo>
                          <a:pt x="28" y="9"/>
                        </a:lnTo>
                        <a:lnTo>
                          <a:pt x="35" y="8"/>
                        </a:lnTo>
                        <a:lnTo>
                          <a:pt x="38" y="7"/>
                        </a:lnTo>
                        <a:lnTo>
                          <a:pt x="40" y="4"/>
                        </a:lnTo>
                        <a:lnTo>
                          <a:pt x="38" y="1"/>
                        </a:lnTo>
                        <a:lnTo>
                          <a:pt x="35" y="0"/>
                        </a:lnTo>
                        <a:lnTo>
                          <a:pt x="29" y="1"/>
                        </a:lnTo>
                        <a:lnTo>
                          <a:pt x="23" y="4"/>
                        </a:lnTo>
                        <a:lnTo>
                          <a:pt x="17" y="6"/>
                        </a:lnTo>
                        <a:lnTo>
                          <a:pt x="10" y="8"/>
                        </a:lnTo>
                        <a:lnTo>
                          <a:pt x="4" y="11"/>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76" name="Freeform 104">
                    <a:extLst>
                      <a:ext uri="{FF2B5EF4-FFF2-40B4-BE49-F238E27FC236}">
                        <a16:creationId xmlns:a16="http://schemas.microsoft.com/office/drawing/2014/main" id="{C42A366E-AFF2-4D36-BDAB-64266C6ADD69}"/>
                      </a:ext>
                    </a:extLst>
                  </p:cNvPr>
                  <p:cNvSpPr>
                    <a:spLocks/>
                  </p:cNvSpPr>
                  <p:nvPr/>
                </p:nvSpPr>
                <p:spPr bwMode="auto">
                  <a:xfrm>
                    <a:off x="695" y="110"/>
                    <a:ext cx="18" cy="14"/>
                  </a:xfrm>
                  <a:custGeom>
                    <a:avLst/>
                    <a:gdLst>
                      <a:gd name="T0" fmla="*/ 0 w 37"/>
                      <a:gd name="T1" fmla="*/ 0 h 29"/>
                      <a:gd name="T2" fmla="*/ 5 w 37"/>
                      <a:gd name="T3" fmla="*/ 2 h 29"/>
                      <a:gd name="T4" fmla="*/ 12 w 37"/>
                      <a:gd name="T5" fmla="*/ 6 h 29"/>
                      <a:gd name="T6" fmla="*/ 17 w 37"/>
                      <a:gd name="T7" fmla="*/ 9 h 29"/>
                      <a:gd name="T8" fmla="*/ 24 w 37"/>
                      <a:gd name="T9" fmla="*/ 14 h 29"/>
                      <a:gd name="T10" fmla="*/ 30 w 37"/>
                      <a:gd name="T11" fmla="*/ 18 h 29"/>
                      <a:gd name="T12" fmla="*/ 35 w 37"/>
                      <a:gd name="T13" fmla="*/ 22 h 29"/>
                      <a:gd name="T14" fmla="*/ 37 w 37"/>
                      <a:gd name="T15" fmla="*/ 25 h 29"/>
                      <a:gd name="T16" fmla="*/ 37 w 37"/>
                      <a:gd name="T17" fmla="*/ 28 h 29"/>
                      <a:gd name="T18" fmla="*/ 33 w 37"/>
                      <a:gd name="T19" fmla="*/ 29 h 29"/>
                      <a:gd name="T20" fmla="*/ 29 w 37"/>
                      <a:gd name="T21" fmla="*/ 27 h 29"/>
                      <a:gd name="T22" fmla="*/ 24 w 37"/>
                      <a:gd name="T23" fmla="*/ 23 h 29"/>
                      <a:gd name="T24" fmla="*/ 18 w 37"/>
                      <a:gd name="T25" fmla="*/ 17 h 29"/>
                      <a:gd name="T26" fmla="*/ 13 w 37"/>
                      <a:gd name="T27" fmla="*/ 13 h 29"/>
                      <a:gd name="T28" fmla="*/ 7 w 37"/>
                      <a:gd name="T29" fmla="*/ 7 h 29"/>
                      <a:gd name="T30" fmla="*/ 2 w 37"/>
                      <a:gd name="T31" fmla="*/ 2 h 29"/>
                      <a:gd name="T32" fmla="*/ 0 w 3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9">
                        <a:moveTo>
                          <a:pt x="0" y="0"/>
                        </a:moveTo>
                        <a:lnTo>
                          <a:pt x="5" y="2"/>
                        </a:lnTo>
                        <a:lnTo>
                          <a:pt x="12" y="6"/>
                        </a:lnTo>
                        <a:lnTo>
                          <a:pt x="17" y="9"/>
                        </a:lnTo>
                        <a:lnTo>
                          <a:pt x="24" y="14"/>
                        </a:lnTo>
                        <a:lnTo>
                          <a:pt x="30" y="18"/>
                        </a:lnTo>
                        <a:lnTo>
                          <a:pt x="35" y="22"/>
                        </a:lnTo>
                        <a:lnTo>
                          <a:pt x="37" y="25"/>
                        </a:lnTo>
                        <a:lnTo>
                          <a:pt x="37" y="28"/>
                        </a:lnTo>
                        <a:lnTo>
                          <a:pt x="33" y="29"/>
                        </a:lnTo>
                        <a:lnTo>
                          <a:pt x="29" y="27"/>
                        </a:lnTo>
                        <a:lnTo>
                          <a:pt x="24" y="23"/>
                        </a:lnTo>
                        <a:lnTo>
                          <a:pt x="18" y="17"/>
                        </a:lnTo>
                        <a:lnTo>
                          <a:pt x="13" y="13"/>
                        </a:lnTo>
                        <a:lnTo>
                          <a:pt x="7" y="7"/>
                        </a:lnTo>
                        <a:lnTo>
                          <a:pt x="2"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77" name="Freeform 105">
                    <a:extLst>
                      <a:ext uri="{FF2B5EF4-FFF2-40B4-BE49-F238E27FC236}">
                        <a16:creationId xmlns:a16="http://schemas.microsoft.com/office/drawing/2014/main" id="{13F276F5-157F-45D9-9E25-9DD873EB7A95}"/>
                      </a:ext>
                    </a:extLst>
                  </p:cNvPr>
                  <p:cNvSpPr>
                    <a:spLocks/>
                  </p:cNvSpPr>
                  <p:nvPr/>
                </p:nvSpPr>
                <p:spPr bwMode="auto">
                  <a:xfrm>
                    <a:off x="598" y="103"/>
                    <a:ext cx="5" cy="26"/>
                  </a:xfrm>
                  <a:custGeom>
                    <a:avLst/>
                    <a:gdLst>
                      <a:gd name="T0" fmla="*/ 5 w 9"/>
                      <a:gd name="T1" fmla="*/ 0 h 51"/>
                      <a:gd name="T2" fmla="*/ 8 w 9"/>
                      <a:gd name="T3" fmla="*/ 13 h 51"/>
                      <a:gd name="T4" fmla="*/ 9 w 9"/>
                      <a:gd name="T5" fmla="*/ 29 h 51"/>
                      <a:gd name="T6" fmla="*/ 8 w 9"/>
                      <a:gd name="T7" fmla="*/ 44 h 51"/>
                      <a:gd name="T8" fmla="*/ 3 w 9"/>
                      <a:gd name="T9" fmla="*/ 51 h 51"/>
                      <a:gd name="T10" fmla="*/ 0 w 9"/>
                      <a:gd name="T11" fmla="*/ 46 h 51"/>
                      <a:gd name="T12" fmla="*/ 1 w 9"/>
                      <a:gd name="T13" fmla="*/ 31 h 51"/>
                      <a:gd name="T14" fmla="*/ 3 w 9"/>
                      <a:gd name="T15" fmla="*/ 14 h 51"/>
                      <a:gd name="T16" fmla="*/ 5 w 9"/>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1">
                        <a:moveTo>
                          <a:pt x="5" y="0"/>
                        </a:moveTo>
                        <a:lnTo>
                          <a:pt x="8" y="13"/>
                        </a:lnTo>
                        <a:lnTo>
                          <a:pt x="9" y="29"/>
                        </a:lnTo>
                        <a:lnTo>
                          <a:pt x="8" y="44"/>
                        </a:lnTo>
                        <a:lnTo>
                          <a:pt x="3" y="51"/>
                        </a:lnTo>
                        <a:lnTo>
                          <a:pt x="0" y="46"/>
                        </a:lnTo>
                        <a:lnTo>
                          <a:pt x="1" y="31"/>
                        </a:lnTo>
                        <a:lnTo>
                          <a:pt x="3" y="14"/>
                        </a:lnTo>
                        <a:lnTo>
                          <a:pt x="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78" name="Freeform 106">
                    <a:extLst>
                      <a:ext uri="{FF2B5EF4-FFF2-40B4-BE49-F238E27FC236}">
                        <a16:creationId xmlns:a16="http://schemas.microsoft.com/office/drawing/2014/main" id="{CE49E442-2926-4393-8710-1DBFAFD0F671}"/>
                      </a:ext>
                    </a:extLst>
                  </p:cNvPr>
                  <p:cNvSpPr>
                    <a:spLocks/>
                  </p:cNvSpPr>
                  <p:nvPr/>
                </p:nvSpPr>
                <p:spPr bwMode="auto">
                  <a:xfrm>
                    <a:off x="587" y="100"/>
                    <a:ext cx="8" cy="25"/>
                  </a:xfrm>
                  <a:custGeom>
                    <a:avLst/>
                    <a:gdLst>
                      <a:gd name="T0" fmla="*/ 15 w 15"/>
                      <a:gd name="T1" fmla="*/ 0 h 51"/>
                      <a:gd name="T2" fmla="*/ 15 w 15"/>
                      <a:gd name="T3" fmla="*/ 12 h 51"/>
                      <a:gd name="T4" fmla="*/ 13 w 15"/>
                      <a:gd name="T5" fmla="*/ 29 h 51"/>
                      <a:gd name="T6" fmla="*/ 10 w 15"/>
                      <a:gd name="T7" fmla="*/ 44 h 51"/>
                      <a:gd name="T8" fmla="*/ 3 w 15"/>
                      <a:gd name="T9" fmla="*/ 51 h 51"/>
                      <a:gd name="T10" fmla="*/ 0 w 15"/>
                      <a:gd name="T11" fmla="*/ 44 h 51"/>
                      <a:gd name="T12" fmla="*/ 4 w 15"/>
                      <a:gd name="T13" fmla="*/ 29 h 51"/>
                      <a:gd name="T14" fmla="*/ 10 w 15"/>
                      <a:gd name="T15" fmla="*/ 12 h 51"/>
                      <a:gd name="T16" fmla="*/ 15 w 15"/>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1">
                        <a:moveTo>
                          <a:pt x="15" y="0"/>
                        </a:moveTo>
                        <a:lnTo>
                          <a:pt x="15" y="12"/>
                        </a:lnTo>
                        <a:lnTo>
                          <a:pt x="13" y="29"/>
                        </a:lnTo>
                        <a:lnTo>
                          <a:pt x="10" y="44"/>
                        </a:lnTo>
                        <a:lnTo>
                          <a:pt x="3" y="51"/>
                        </a:lnTo>
                        <a:lnTo>
                          <a:pt x="0" y="44"/>
                        </a:lnTo>
                        <a:lnTo>
                          <a:pt x="4" y="29"/>
                        </a:lnTo>
                        <a:lnTo>
                          <a:pt x="10" y="12"/>
                        </a:lnTo>
                        <a:lnTo>
                          <a:pt x="1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79" name="Freeform 107">
                    <a:extLst>
                      <a:ext uri="{FF2B5EF4-FFF2-40B4-BE49-F238E27FC236}">
                        <a16:creationId xmlns:a16="http://schemas.microsoft.com/office/drawing/2014/main" id="{61E91D67-227F-4ECC-AA38-E3DE2846119D}"/>
                      </a:ext>
                    </a:extLst>
                  </p:cNvPr>
                  <p:cNvSpPr>
                    <a:spLocks/>
                  </p:cNvSpPr>
                  <p:nvPr/>
                </p:nvSpPr>
                <p:spPr bwMode="auto">
                  <a:xfrm>
                    <a:off x="612" y="111"/>
                    <a:ext cx="4" cy="24"/>
                  </a:xfrm>
                  <a:custGeom>
                    <a:avLst/>
                    <a:gdLst>
                      <a:gd name="T0" fmla="*/ 1 w 9"/>
                      <a:gd name="T1" fmla="*/ 0 h 49"/>
                      <a:gd name="T2" fmla="*/ 6 w 9"/>
                      <a:gd name="T3" fmla="*/ 7 h 49"/>
                      <a:gd name="T4" fmla="*/ 8 w 9"/>
                      <a:gd name="T5" fmla="*/ 22 h 49"/>
                      <a:gd name="T6" fmla="*/ 9 w 9"/>
                      <a:gd name="T7" fmla="*/ 38 h 49"/>
                      <a:gd name="T8" fmla="*/ 5 w 9"/>
                      <a:gd name="T9" fmla="*/ 49 h 49"/>
                      <a:gd name="T10" fmla="*/ 0 w 9"/>
                      <a:gd name="T11" fmla="*/ 45 h 49"/>
                      <a:gd name="T12" fmla="*/ 0 w 9"/>
                      <a:gd name="T13" fmla="*/ 31 h 49"/>
                      <a:gd name="T14" fmla="*/ 1 w 9"/>
                      <a:gd name="T15" fmla="*/ 14 h 49"/>
                      <a:gd name="T16" fmla="*/ 1 w 9"/>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9">
                        <a:moveTo>
                          <a:pt x="1" y="0"/>
                        </a:moveTo>
                        <a:lnTo>
                          <a:pt x="6" y="7"/>
                        </a:lnTo>
                        <a:lnTo>
                          <a:pt x="8" y="22"/>
                        </a:lnTo>
                        <a:lnTo>
                          <a:pt x="9" y="38"/>
                        </a:lnTo>
                        <a:lnTo>
                          <a:pt x="5" y="49"/>
                        </a:lnTo>
                        <a:lnTo>
                          <a:pt x="0" y="45"/>
                        </a:lnTo>
                        <a:lnTo>
                          <a:pt x="0" y="31"/>
                        </a:lnTo>
                        <a:lnTo>
                          <a:pt x="1" y="14"/>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80" name="Freeform 108">
                    <a:extLst>
                      <a:ext uri="{FF2B5EF4-FFF2-40B4-BE49-F238E27FC236}">
                        <a16:creationId xmlns:a16="http://schemas.microsoft.com/office/drawing/2014/main" id="{DA526540-946F-48FA-BB47-A1C0E9334A1D}"/>
                      </a:ext>
                    </a:extLst>
                  </p:cNvPr>
                  <p:cNvSpPr>
                    <a:spLocks/>
                  </p:cNvSpPr>
                  <p:nvPr/>
                </p:nvSpPr>
                <p:spPr bwMode="auto">
                  <a:xfrm>
                    <a:off x="622" y="113"/>
                    <a:ext cx="10" cy="28"/>
                  </a:xfrm>
                  <a:custGeom>
                    <a:avLst/>
                    <a:gdLst>
                      <a:gd name="T0" fmla="*/ 0 w 19"/>
                      <a:gd name="T1" fmla="*/ 0 h 55"/>
                      <a:gd name="T2" fmla="*/ 8 w 19"/>
                      <a:gd name="T3" fmla="*/ 14 h 55"/>
                      <a:gd name="T4" fmla="*/ 16 w 19"/>
                      <a:gd name="T5" fmla="*/ 31 h 55"/>
                      <a:gd name="T6" fmla="*/ 19 w 19"/>
                      <a:gd name="T7" fmla="*/ 47 h 55"/>
                      <a:gd name="T8" fmla="*/ 16 w 19"/>
                      <a:gd name="T9" fmla="*/ 55 h 55"/>
                      <a:gd name="T10" fmla="*/ 9 w 19"/>
                      <a:gd name="T11" fmla="*/ 50 h 55"/>
                      <a:gd name="T12" fmla="*/ 6 w 19"/>
                      <a:gd name="T13" fmla="*/ 32 h 55"/>
                      <a:gd name="T14" fmla="*/ 3 w 19"/>
                      <a:gd name="T15" fmla="*/ 14 h 55"/>
                      <a:gd name="T16" fmla="*/ 0 w 19"/>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5">
                        <a:moveTo>
                          <a:pt x="0" y="0"/>
                        </a:moveTo>
                        <a:lnTo>
                          <a:pt x="8" y="14"/>
                        </a:lnTo>
                        <a:lnTo>
                          <a:pt x="16" y="31"/>
                        </a:lnTo>
                        <a:lnTo>
                          <a:pt x="19" y="47"/>
                        </a:lnTo>
                        <a:lnTo>
                          <a:pt x="16" y="55"/>
                        </a:lnTo>
                        <a:lnTo>
                          <a:pt x="9" y="50"/>
                        </a:lnTo>
                        <a:lnTo>
                          <a:pt x="6" y="32"/>
                        </a:lnTo>
                        <a:lnTo>
                          <a:pt x="3" y="1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81" name="Freeform 109">
                    <a:extLst>
                      <a:ext uri="{FF2B5EF4-FFF2-40B4-BE49-F238E27FC236}">
                        <a16:creationId xmlns:a16="http://schemas.microsoft.com/office/drawing/2014/main" id="{4BBEEFDE-39F1-4D6D-B938-E7DE490B616E}"/>
                      </a:ext>
                    </a:extLst>
                  </p:cNvPr>
                  <p:cNvSpPr>
                    <a:spLocks/>
                  </p:cNvSpPr>
                  <p:nvPr/>
                </p:nvSpPr>
                <p:spPr bwMode="auto">
                  <a:xfrm>
                    <a:off x="635" y="116"/>
                    <a:ext cx="11" cy="31"/>
                  </a:xfrm>
                  <a:custGeom>
                    <a:avLst/>
                    <a:gdLst>
                      <a:gd name="T0" fmla="*/ 0 w 22"/>
                      <a:gd name="T1" fmla="*/ 0 h 61"/>
                      <a:gd name="T2" fmla="*/ 7 w 22"/>
                      <a:gd name="T3" fmla="*/ 14 h 61"/>
                      <a:gd name="T4" fmla="*/ 16 w 22"/>
                      <a:gd name="T5" fmla="*/ 34 h 61"/>
                      <a:gd name="T6" fmla="*/ 22 w 22"/>
                      <a:gd name="T7" fmla="*/ 53 h 61"/>
                      <a:gd name="T8" fmla="*/ 20 w 22"/>
                      <a:gd name="T9" fmla="*/ 61 h 61"/>
                      <a:gd name="T10" fmla="*/ 12 w 22"/>
                      <a:gd name="T11" fmla="*/ 52 h 61"/>
                      <a:gd name="T12" fmla="*/ 7 w 22"/>
                      <a:gd name="T13" fmla="*/ 32 h 61"/>
                      <a:gd name="T14" fmla="*/ 3 w 22"/>
                      <a:gd name="T15" fmla="*/ 13 h 61"/>
                      <a:gd name="T16" fmla="*/ 0 w 22"/>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1">
                        <a:moveTo>
                          <a:pt x="0" y="0"/>
                        </a:moveTo>
                        <a:lnTo>
                          <a:pt x="7" y="14"/>
                        </a:lnTo>
                        <a:lnTo>
                          <a:pt x="16" y="34"/>
                        </a:lnTo>
                        <a:lnTo>
                          <a:pt x="22" y="53"/>
                        </a:lnTo>
                        <a:lnTo>
                          <a:pt x="20" y="61"/>
                        </a:lnTo>
                        <a:lnTo>
                          <a:pt x="12" y="52"/>
                        </a:lnTo>
                        <a:lnTo>
                          <a:pt x="7" y="32"/>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82" name="Freeform 110">
                    <a:extLst>
                      <a:ext uri="{FF2B5EF4-FFF2-40B4-BE49-F238E27FC236}">
                        <a16:creationId xmlns:a16="http://schemas.microsoft.com/office/drawing/2014/main" id="{9173FECB-7A1E-4220-8755-21253F350546}"/>
                      </a:ext>
                    </a:extLst>
                  </p:cNvPr>
                  <p:cNvSpPr>
                    <a:spLocks/>
                  </p:cNvSpPr>
                  <p:nvPr/>
                </p:nvSpPr>
                <p:spPr bwMode="auto">
                  <a:xfrm>
                    <a:off x="658" y="115"/>
                    <a:ext cx="19" cy="32"/>
                  </a:xfrm>
                  <a:custGeom>
                    <a:avLst/>
                    <a:gdLst>
                      <a:gd name="T0" fmla="*/ 0 w 37"/>
                      <a:gd name="T1" fmla="*/ 0 h 63"/>
                      <a:gd name="T2" fmla="*/ 6 w 37"/>
                      <a:gd name="T3" fmla="*/ 5 h 63"/>
                      <a:gd name="T4" fmla="*/ 13 w 37"/>
                      <a:gd name="T5" fmla="*/ 13 h 63"/>
                      <a:gd name="T6" fmla="*/ 20 w 37"/>
                      <a:gd name="T7" fmla="*/ 23 h 63"/>
                      <a:gd name="T8" fmla="*/ 27 w 37"/>
                      <a:gd name="T9" fmla="*/ 33 h 63"/>
                      <a:gd name="T10" fmla="*/ 33 w 37"/>
                      <a:gd name="T11" fmla="*/ 43 h 63"/>
                      <a:gd name="T12" fmla="*/ 36 w 37"/>
                      <a:gd name="T13" fmla="*/ 53 h 63"/>
                      <a:gd name="T14" fmla="*/ 37 w 37"/>
                      <a:gd name="T15" fmla="*/ 60 h 63"/>
                      <a:gd name="T16" fmla="*/ 36 w 37"/>
                      <a:gd name="T17" fmla="*/ 63 h 63"/>
                      <a:gd name="T18" fmla="*/ 33 w 37"/>
                      <a:gd name="T19" fmla="*/ 62 h 63"/>
                      <a:gd name="T20" fmla="*/ 28 w 37"/>
                      <a:gd name="T21" fmla="*/ 56 h 63"/>
                      <a:gd name="T22" fmla="*/ 23 w 37"/>
                      <a:gd name="T23" fmla="*/ 47 h 63"/>
                      <a:gd name="T24" fmla="*/ 19 w 37"/>
                      <a:gd name="T25" fmla="*/ 35 h 63"/>
                      <a:gd name="T26" fmla="*/ 14 w 37"/>
                      <a:gd name="T27" fmla="*/ 24 h 63"/>
                      <a:gd name="T28" fmla="*/ 10 w 37"/>
                      <a:gd name="T29" fmla="*/ 12 h 63"/>
                      <a:gd name="T30" fmla="*/ 5 w 37"/>
                      <a:gd name="T31" fmla="*/ 4 h 63"/>
                      <a:gd name="T32" fmla="*/ 0 w 37"/>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63">
                        <a:moveTo>
                          <a:pt x="0" y="0"/>
                        </a:moveTo>
                        <a:lnTo>
                          <a:pt x="6" y="5"/>
                        </a:lnTo>
                        <a:lnTo>
                          <a:pt x="13" y="13"/>
                        </a:lnTo>
                        <a:lnTo>
                          <a:pt x="20" y="23"/>
                        </a:lnTo>
                        <a:lnTo>
                          <a:pt x="27" y="33"/>
                        </a:lnTo>
                        <a:lnTo>
                          <a:pt x="33" y="43"/>
                        </a:lnTo>
                        <a:lnTo>
                          <a:pt x="36" y="53"/>
                        </a:lnTo>
                        <a:lnTo>
                          <a:pt x="37" y="60"/>
                        </a:lnTo>
                        <a:lnTo>
                          <a:pt x="36" y="63"/>
                        </a:lnTo>
                        <a:lnTo>
                          <a:pt x="33" y="62"/>
                        </a:lnTo>
                        <a:lnTo>
                          <a:pt x="28" y="56"/>
                        </a:lnTo>
                        <a:lnTo>
                          <a:pt x="23" y="47"/>
                        </a:lnTo>
                        <a:lnTo>
                          <a:pt x="19" y="35"/>
                        </a:lnTo>
                        <a:lnTo>
                          <a:pt x="14" y="24"/>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83" name="Freeform 111">
                    <a:extLst>
                      <a:ext uri="{FF2B5EF4-FFF2-40B4-BE49-F238E27FC236}">
                        <a16:creationId xmlns:a16="http://schemas.microsoft.com/office/drawing/2014/main" id="{8EE78430-B97A-4E95-9EB6-0B54092AE639}"/>
                      </a:ext>
                    </a:extLst>
                  </p:cNvPr>
                  <p:cNvSpPr>
                    <a:spLocks/>
                  </p:cNvSpPr>
                  <p:nvPr/>
                </p:nvSpPr>
                <p:spPr bwMode="auto">
                  <a:xfrm>
                    <a:off x="684" y="111"/>
                    <a:ext cx="21" cy="29"/>
                  </a:xfrm>
                  <a:custGeom>
                    <a:avLst/>
                    <a:gdLst>
                      <a:gd name="T0" fmla="*/ 0 w 42"/>
                      <a:gd name="T1" fmla="*/ 0 h 59"/>
                      <a:gd name="T2" fmla="*/ 5 w 42"/>
                      <a:gd name="T3" fmla="*/ 5 h 59"/>
                      <a:gd name="T4" fmla="*/ 13 w 42"/>
                      <a:gd name="T5" fmla="*/ 12 h 59"/>
                      <a:gd name="T6" fmla="*/ 20 w 42"/>
                      <a:gd name="T7" fmla="*/ 21 h 59"/>
                      <a:gd name="T8" fmla="*/ 28 w 42"/>
                      <a:gd name="T9" fmla="*/ 30 h 59"/>
                      <a:gd name="T10" fmla="*/ 35 w 42"/>
                      <a:gd name="T11" fmla="*/ 41 h 59"/>
                      <a:gd name="T12" fmla="*/ 40 w 42"/>
                      <a:gd name="T13" fmla="*/ 49 h 59"/>
                      <a:gd name="T14" fmla="*/ 42 w 42"/>
                      <a:gd name="T15" fmla="*/ 56 h 59"/>
                      <a:gd name="T16" fmla="*/ 40 w 42"/>
                      <a:gd name="T17" fmla="*/ 59 h 59"/>
                      <a:gd name="T18" fmla="*/ 36 w 42"/>
                      <a:gd name="T19" fmla="*/ 58 h 59"/>
                      <a:gd name="T20" fmla="*/ 31 w 42"/>
                      <a:gd name="T21" fmla="*/ 52 h 59"/>
                      <a:gd name="T22" fmla="*/ 25 w 42"/>
                      <a:gd name="T23" fmla="*/ 44 h 59"/>
                      <a:gd name="T24" fmla="*/ 20 w 42"/>
                      <a:gd name="T25" fmla="*/ 33 h 59"/>
                      <a:gd name="T26" fmla="*/ 14 w 42"/>
                      <a:gd name="T27" fmla="*/ 22 h 59"/>
                      <a:gd name="T28" fmla="*/ 8 w 42"/>
                      <a:gd name="T29" fmla="*/ 12 h 59"/>
                      <a:gd name="T30" fmla="*/ 4 w 42"/>
                      <a:gd name="T31" fmla="*/ 5 h 59"/>
                      <a:gd name="T32" fmla="*/ 0 w 42"/>
                      <a:gd name="T3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9">
                        <a:moveTo>
                          <a:pt x="0" y="0"/>
                        </a:moveTo>
                        <a:lnTo>
                          <a:pt x="5" y="5"/>
                        </a:lnTo>
                        <a:lnTo>
                          <a:pt x="13" y="12"/>
                        </a:lnTo>
                        <a:lnTo>
                          <a:pt x="20" y="21"/>
                        </a:lnTo>
                        <a:lnTo>
                          <a:pt x="28" y="30"/>
                        </a:lnTo>
                        <a:lnTo>
                          <a:pt x="35" y="41"/>
                        </a:lnTo>
                        <a:lnTo>
                          <a:pt x="40" y="49"/>
                        </a:lnTo>
                        <a:lnTo>
                          <a:pt x="42" y="56"/>
                        </a:lnTo>
                        <a:lnTo>
                          <a:pt x="40" y="59"/>
                        </a:lnTo>
                        <a:lnTo>
                          <a:pt x="36" y="58"/>
                        </a:lnTo>
                        <a:lnTo>
                          <a:pt x="31" y="52"/>
                        </a:lnTo>
                        <a:lnTo>
                          <a:pt x="25" y="44"/>
                        </a:lnTo>
                        <a:lnTo>
                          <a:pt x="20" y="33"/>
                        </a:lnTo>
                        <a:lnTo>
                          <a:pt x="14" y="22"/>
                        </a:lnTo>
                        <a:lnTo>
                          <a:pt x="8" y="12"/>
                        </a:lnTo>
                        <a:lnTo>
                          <a:pt x="4"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84" name="Freeform 112">
                    <a:extLst>
                      <a:ext uri="{FF2B5EF4-FFF2-40B4-BE49-F238E27FC236}">
                        <a16:creationId xmlns:a16="http://schemas.microsoft.com/office/drawing/2014/main" id="{5AD729A7-E4A9-48EB-995B-5A75911BB28D}"/>
                      </a:ext>
                    </a:extLst>
                  </p:cNvPr>
                  <p:cNvSpPr>
                    <a:spLocks/>
                  </p:cNvSpPr>
                  <p:nvPr/>
                </p:nvSpPr>
                <p:spPr bwMode="auto">
                  <a:xfrm>
                    <a:off x="647" y="117"/>
                    <a:ext cx="18" cy="27"/>
                  </a:xfrm>
                  <a:custGeom>
                    <a:avLst/>
                    <a:gdLst>
                      <a:gd name="T0" fmla="*/ 0 w 37"/>
                      <a:gd name="T1" fmla="*/ 0 h 54"/>
                      <a:gd name="T2" fmla="*/ 5 w 37"/>
                      <a:gd name="T3" fmla="*/ 5 h 54"/>
                      <a:gd name="T4" fmla="*/ 11 w 37"/>
                      <a:gd name="T5" fmla="*/ 12 h 54"/>
                      <a:gd name="T6" fmla="*/ 18 w 37"/>
                      <a:gd name="T7" fmla="*/ 21 h 54"/>
                      <a:gd name="T8" fmla="*/ 24 w 37"/>
                      <a:gd name="T9" fmla="*/ 30 h 54"/>
                      <a:gd name="T10" fmla="*/ 31 w 37"/>
                      <a:gd name="T11" fmla="*/ 38 h 54"/>
                      <a:gd name="T12" fmla="*/ 36 w 37"/>
                      <a:gd name="T13" fmla="*/ 46 h 54"/>
                      <a:gd name="T14" fmla="*/ 37 w 37"/>
                      <a:gd name="T15" fmla="*/ 52 h 54"/>
                      <a:gd name="T16" fmla="*/ 35 w 37"/>
                      <a:gd name="T17" fmla="*/ 54 h 54"/>
                      <a:gd name="T18" fmla="*/ 30 w 37"/>
                      <a:gd name="T19" fmla="*/ 53 h 54"/>
                      <a:gd name="T20" fmla="*/ 24 w 37"/>
                      <a:gd name="T21" fmla="*/ 47 h 54"/>
                      <a:gd name="T22" fmla="*/ 20 w 37"/>
                      <a:gd name="T23" fmla="*/ 40 h 54"/>
                      <a:gd name="T24" fmla="*/ 14 w 37"/>
                      <a:gd name="T25" fmla="*/ 30 h 54"/>
                      <a:gd name="T26" fmla="*/ 10 w 37"/>
                      <a:gd name="T27" fmla="*/ 21 h 54"/>
                      <a:gd name="T28" fmla="*/ 6 w 37"/>
                      <a:gd name="T29" fmla="*/ 12 h 54"/>
                      <a:gd name="T30" fmla="*/ 3 w 37"/>
                      <a:gd name="T31" fmla="*/ 5 h 54"/>
                      <a:gd name="T32" fmla="*/ 0 w 37"/>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54">
                        <a:moveTo>
                          <a:pt x="0" y="0"/>
                        </a:moveTo>
                        <a:lnTo>
                          <a:pt x="5" y="5"/>
                        </a:lnTo>
                        <a:lnTo>
                          <a:pt x="11" y="12"/>
                        </a:lnTo>
                        <a:lnTo>
                          <a:pt x="18" y="21"/>
                        </a:lnTo>
                        <a:lnTo>
                          <a:pt x="24" y="30"/>
                        </a:lnTo>
                        <a:lnTo>
                          <a:pt x="31" y="38"/>
                        </a:lnTo>
                        <a:lnTo>
                          <a:pt x="36" y="46"/>
                        </a:lnTo>
                        <a:lnTo>
                          <a:pt x="37" y="52"/>
                        </a:lnTo>
                        <a:lnTo>
                          <a:pt x="35" y="54"/>
                        </a:lnTo>
                        <a:lnTo>
                          <a:pt x="30" y="53"/>
                        </a:lnTo>
                        <a:lnTo>
                          <a:pt x="24" y="47"/>
                        </a:lnTo>
                        <a:lnTo>
                          <a:pt x="20" y="40"/>
                        </a:lnTo>
                        <a:lnTo>
                          <a:pt x="14" y="30"/>
                        </a:lnTo>
                        <a:lnTo>
                          <a:pt x="10" y="21"/>
                        </a:lnTo>
                        <a:lnTo>
                          <a:pt x="6" y="12"/>
                        </a:lnTo>
                        <a:lnTo>
                          <a:pt x="3"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85" name="Freeform 113">
                    <a:extLst>
                      <a:ext uri="{FF2B5EF4-FFF2-40B4-BE49-F238E27FC236}">
                        <a16:creationId xmlns:a16="http://schemas.microsoft.com/office/drawing/2014/main" id="{E2690A57-D35B-416A-8648-B2683F082BB0}"/>
                      </a:ext>
                    </a:extLst>
                  </p:cNvPr>
                  <p:cNvSpPr>
                    <a:spLocks/>
                  </p:cNvSpPr>
                  <p:nvPr/>
                </p:nvSpPr>
                <p:spPr bwMode="auto">
                  <a:xfrm>
                    <a:off x="648" y="78"/>
                    <a:ext cx="23" cy="41"/>
                  </a:xfrm>
                  <a:custGeom>
                    <a:avLst/>
                    <a:gdLst>
                      <a:gd name="T0" fmla="*/ 44 w 45"/>
                      <a:gd name="T1" fmla="*/ 0 h 83"/>
                      <a:gd name="T2" fmla="*/ 45 w 45"/>
                      <a:gd name="T3" fmla="*/ 4 h 83"/>
                      <a:gd name="T4" fmla="*/ 44 w 45"/>
                      <a:gd name="T5" fmla="*/ 13 h 83"/>
                      <a:gd name="T6" fmla="*/ 39 w 45"/>
                      <a:gd name="T7" fmla="*/ 25 h 83"/>
                      <a:gd name="T8" fmla="*/ 32 w 45"/>
                      <a:gd name="T9" fmla="*/ 39 h 83"/>
                      <a:gd name="T10" fmla="*/ 25 w 45"/>
                      <a:gd name="T11" fmla="*/ 54 h 83"/>
                      <a:gd name="T12" fmla="*/ 17 w 45"/>
                      <a:gd name="T13" fmla="*/ 67 h 83"/>
                      <a:gd name="T14" fmla="*/ 8 w 45"/>
                      <a:gd name="T15" fmla="*/ 77 h 83"/>
                      <a:gd name="T16" fmla="*/ 0 w 45"/>
                      <a:gd name="T17" fmla="*/ 83 h 83"/>
                      <a:gd name="T18" fmla="*/ 2 w 45"/>
                      <a:gd name="T19" fmla="*/ 77 h 83"/>
                      <a:gd name="T20" fmla="*/ 8 w 45"/>
                      <a:gd name="T21" fmla="*/ 65 h 83"/>
                      <a:gd name="T22" fmla="*/ 14 w 45"/>
                      <a:gd name="T23" fmla="*/ 52 h 83"/>
                      <a:gd name="T24" fmla="*/ 20 w 45"/>
                      <a:gd name="T25" fmla="*/ 37 h 83"/>
                      <a:gd name="T26" fmla="*/ 29 w 45"/>
                      <a:gd name="T27" fmla="*/ 23 h 83"/>
                      <a:gd name="T28" fmla="*/ 34 w 45"/>
                      <a:gd name="T29" fmla="*/ 10 h 83"/>
                      <a:gd name="T30" fmla="*/ 40 w 45"/>
                      <a:gd name="T31" fmla="*/ 2 h 83"/>
                      <a:gd name="T32" fmla="*/ 44 w 45"/>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83">
                        <a:moveTo>
                          <a:pt x="44" y="0"/>
                        </a:moveTo>
                        <a:lnTo>
                          <a:pt x="45" y="4"/>
                        </a:lnTo>
                        <a:lnTo>
                          <a:pt x="44" y="13"/>
                        </a:lnTo>
                        <a:lnTo>
                          <a:pt x="39" y="25"/>
                        </a:lnTo>
                        <a:lnTo>
                          <a:pt x="32" y="39"/>
                        </a:lnTo>
                        <a:lnTo>
                          <a:pt x="25" y="54"/>
                        </a:lnTo>
                        <a:lnTo>
                          <a:pt x="17" y="67"/>
                        </a:lnTo>
                        <a:lnTo>
                          <a:pt x="8" y="77"/>
                        </a:lnTo>
                        <a:lnTo>
                          <a:pt x="0" y="83"/>
                        </a:lnTo>
                        <a:lnTo>
                          <a:pt x="2" y="77"/>
                        </a:lnTo>
                        <a:lnTo>
                          <a:pt x="8" y="65"/>
                        </a:lnTo>
                        <a:lnTo>
                          <a:pt x="14" y="52"/>
                        </a:lnTo>
                        <a:lnTo>
                          <a:pt x="20" y="37"/>
                        </a:lnTo>
                        <a:lnTo>
                          <a:pt x="29" y="23"/>
                        </a:lnTo>
                        <a:lnTo>
                          <a:pt x="34" y="10"/>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86" name="Freeform 114">
                    <a:extLst>
                      <a:ext uri="{FF2B5EF4-FFF2-40B4-BE49-F238E27FC236}">
                        <a16:creationId xmlns:a16="http://schemas.microsoft.com/office/drawing/2014/main" id="{D6C778B5-A570-4DA8-9ACD-2A2153BCA8D8}"/>
                      </a:ext>
                    </a:extLst>
                  </p:cNvPr>
                  <p:cNvSpPr>
                    <a:spLocks/>
                  </p:cNvSpPr>
                  <p:nvPr/>
                </p:nvSpPr>
                <p:spPr bwMode="auto">
                  <a:xfrm>
                    <a:off x="669" y="84"/>
                    <a:ext cx="20" cy="32"/>
                  </a:xfrm>
                  <a:custGeom>
                    <a:avLst/>
                    <a:gdLst>
                      <a:gd name="T0" fmla="*/ 39 w 40"/>
                      <a:gd name="T1" fmla="*/ 0 h 66"/>
                      <a:gd name="T2" fmla="*/ 40 w 40"/>
                      <a:gd name="T3" fmla="*/ 4 h 66"/>
                      <a:gd name="T4" fmla="*/ 38 w 40"/>
                      <a:gd name="T5" fmla="*/ 9 h 66"/>
                      <a:gd name="T6" fmla="*/ 36 w 40"/>
                      <a:gd name="T7" fmla="*/ 19 h 66"/>
                      <a:gd name="T8" fmla="*/ 30 w 40"/>
                      <a:gd name="T9" fmla="*/ 29 h 66"/>
                      <a:gd name="T10" fmla="*/ 24 w 40"/>
                      <a:gd name="T11" fmla="*/ 41 h 66"/>
                      <a:gd name="T12" fmla="*/ 17 w 40"/>
                      <a:gd name="T13" fmla="*/ 51 h 66"/>
                      <a:gd name="T14" fmla="*/ 9 w 40"/>
                      <a:gd name="T15" fmla="*/ 60 h 66"/>
                      <a:gd name="T16" fmla="*/ 0 w 40"/>
                      <a:gd name="T17" fmla="*/ 66 h 66"/>
                      <a:gd name="T18" fmla="*/ 5 w 40"/>
                      <a:gd name="T19" fmla="*/ 59 h 66"/>
                      <a:gd name="T20" fmla="*/ 10 w 40"/>
                      <a:gd name="T21" fmla="*/ 49 h 66"/>
                      <a:gd name="T22" fmla="*/ 16 w 40"/>
                      <a:gd name="T23" fmla="*/ 38 h 66"/>
                      <a:gd name="T24" fmla="*/ 22 w 40"/>
                      <a:gd name="T25" fmla="*/ 27 h 66"/>
                      <a:gd name="T26" fmla="*/ 28 w 40"/>
                      <a:gd name="T27" fmla="*/ 16 h 66"/>
                      <a:gd name="T28" fmla="*/ 32 w 40"/>
                      <a:gd name="T29" fmla="*/ 7 h 66"/>
                      <a:gd name="T30" fmla="*/ 37 w 40"/>
                      <a:gd name="T31" fmla="*/ 1 h 66"/>
                      <a:gd name="T32" fmla="*/ 39 w 40"/>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66">
                        <a:moveTo>
                          <a:pt x="39" y="0"/>
                        </a:moveTo>
                        <a:lnTo>
                          <a:pt x="40" y="4"/>
                        </a:lnTo>
                        <a:lnTo>
                          <a:pt x="38" y="9"/>
                        </a:lnTo>
                        <a:lnTo>
                          <a:pt x="36" y="19"/>
                        </a:lnTo>
                        <a:lnTo>
                          <a:pt x="30" y="29"/>
                        </a:lnTo>
                        <a:lnTo>
                          <a:pt x="24" y="41"/>
                        </a:lnTo>
                        <a:lnTo>
                          <a:pt x="17" y="51"/>
                        </a:lnTo>
                        <a:lnTo>
                          <a:pt x="9" y="60"/>
                        </a:lnTo>
                        <a:lnTo>
                          <a:pt x="0" y="66"/>
                        </a:lnTo>
                        <a:lnTo>
                          <a:pt x="5" y="59"/>
                        </a:lnTo>
                        <a:lnTo>
                          <a:pt x="10" y="49"/>
                        </a:lnTo>
                        <a:lnTo>
                          <a:pt x="16" y="38"/>
                        </a:lnTo>
                        <a:lnTo>
                          <a:pt x="22" y="27"/>
                        </a:lnTo>
                        <a:lnTo>
                          <a:pt x="28" y="16"/>
                        </a:lnTo>
                        <a:lnTo>
                          <a:pt x="32" y="7"/>
                        </a:lnTo>
                        <a:lnTo>
                          <a:pt x="37" y="1"/>
                        </a:lnTo>
                        <a:lnTo>
                          <a:pt x="3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87" name="Freeform 115">
                    <a:extLst>
                      <a:ext uri="{FF2B5EF4-FFF2-40B4-BE49-F238E27FC236}">
                        <a16:creationId xmlns:a16="http://schemas.microsoft.com/office/drawing/2014/main" id="{E414310B-ECD5-428E-861C-571E61E7DF4A}"/>
                      </a:ext>
                    </a:extLst>
                  </p:cNvPr>
                  <p:cNvSpPr>
                    <a:spLocks/>
                  </p:cNvSpPr>
                  <p:nvPr/>
                </p:nvSpPr>
                <p:spPr bwMode="auto">
                  <a:xfrm>
                    <a:off x="671" y="114"/>
                    <a:ext cx="21" cy="29"/>
                  </a:xfrm>
                  <a:custGeom>
                    <a:avLst/>
                    <a:gdLst>
                      <a:gd name="T0" fmla="*/ 0 w 41"/>
                      <a:gd name="T1" fmla="*/ 0 h 58"/>
                      <a:gd name="T2" fmla="*/ 4 w 41"/>
                      <a:gd name="T3" fmla="*/ 5 h 58"/>
                      <a:gd name="T4" fmla="*/ 12 w 41"/>
                      <a:gd name="T5" fmla="*/ 12 h 58"/>
                      <a:gd name="T6" fmla="*/ 19 w 41"/>
                      <a:gd name="T7" fmla="*/ 21 h 58"/>
                      <a:gd name="T8" fmla="*/ 27 w 41"/>
                      <a:gd name="T9" fmla="*/ 30 h 58"/>
                      <a:gd name="T10" fmla="*/ 34 w 41"/>
                      <a:gd name="T11" fmla="*/ 39 h 58"/>
                      <a:gd name="T12" fmla="*/ 40 w 41"/>
                      <a:gd name="T13" fmla="*/ 48 h 58"/>
                      <a:gd name="T14" fmla="*/ 41 w 41"/>
                      <a:gd name="T15" fmla="*/ 54 h 58"/>
                      <a:gd name="T16" fmla="*/ 40 w 41"/>
                      <a:gd name="T17" fmla="*/ 58 h 58"/>
                      <a:gd name="T18" fmla="*/ 36 w 41"/>
                      <a:gd name="T19" fmla="*/ 57 h 58"/>
                      <a:gd name="T20" fmla="*/ 31 w 41"/>
                      <a:gd name="T21" fmla="*/ 52 h 58"/>
                      <a:gd name="T22" fmla="*/ 25 w 41"/>
                      <a:gd name="T23" fmla="*/ 43 h 58"/>
                      <a:gd name="T24" fmla="*/ 18 w 41"/>
                      <a:gd name="T25" fmla="*/ 33 h 58"/>
                      <a:gd name="T26" fmla="*/ 12 w 41"/>
                      <a:gd name="T27" fmla="*/ 21 h 58"/>
                      <a:gd name="T28" fmla="*/ 8 w 41"/>
                      <a:gd name="T29" fmla="*/ 12 h 58"/>
                      <a:gd name="T30" fmla="*/ 3 w 41"/>
                      <a:gd name="T31" fmla="*/ 4 h 58"/>
                      <a:gd name="T32" fmla="*/ 0 w 41"/>
                      <a:gd name="T3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58">
                        <a:moveTo>
                          <a:pt x="0" y="0"/>
                        </a:moveTo>
                        <a:lnTo>
                          <a:pt x="4" y="5"/>
                        </a:lnTo>
                        <a:lnTo>
                          <a:pt x="12" y="12"/>
                        </a:lnTo>
                        <a:lnTo>
                          <a:pt x="19" y="21"/>
                        </a:lnTo>
                        <a:lnTo>
                          <a:pt x="27" y="30"/>
                        </a:lnTo>
                        <a:lnTo>
                          <a:pt x="34" y="39"/>
                        </a:lnTo>
                        <a:lnTo>
                          <a:pt x="40" y="48"/>
                        </a:lnTo>
                        <a:lnTo>
                          <a:pt x="41" y="54"/>
                        </a:lnTo>
                        <a:lnTo>
                          <a:pt x="40" y="58"/>
                        </a:lnTo>
                        <a:lnTo>
                          <a:pt x="36" y="57"/>
                        </a:lnTo>
                        <a:lnTo>
                          <a:pt x="31" y="52"/>
                        </a:lnTo>
                        <a:lnTo>
                          <a:pt x="25" y="43"/>
                        </a:lnTo>
                        <a:lnTo>
                          <a:pt x="18" y="33"/>
                        </a:lnTo>
                        <a:lnTo>
                          <a:pt x="12" y="21"/>
                        </a:lnTo>
                        <a:lnTo>
                          <a:pt x="8" y="12"/>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88" name="Freeform 116">
                    <a:extLst>
                      <a:ext uri="{FF2B5EF4-FFF2-40B4-BE49-F238E27FC236}">
                        <a16:creationId xmlns:a16="http://schemas.microsoft.com/office/drawing/2014/main" id="{54E6517B-FBF7-4EC8-8E94-6081C0CF3EDE}"/>
                      </a:ext>
                    </a:extLst>
                  </p:cNvPr>
                  <p:cNvSpPr>
                    <a:spLocks/>
                  </p:cNvSpPr>
                  <p:nvPr/>
                </p:nvSpPr>
                <p:spPr bwMode="auto">
                  <a:xfrm>
                    <a:off x="690" y="49"/>
                    <a:ext cx="101" cy="21"/>
                  </a:xfrm>
                  <a:custGeom>
                    <a:avLst/>
                    <a:gdLst>
                      <a:gd name="T0" fmla="*/ 0 w 201"/>
                      <a:gd name="T1" fmla="*/ 5 h 43"/>
                      <a:gd name="T2" fmla="*/ 0 w 201"/>
                      <a:gd name="T3" fmla="*/ 3 h 43"/>
                      <a:gd name="T4" fmla="*/ 1 w 201"/>
                      <a:gd name="T5" fmla="*/ 1 h 43"/>
                      <a:gd name="T6" fmla="*/ 2 w 201"/>
                      <a:gd name="T7" fmla="*/ 0 h 43"/>
                      <a:gd name="T8" fmla="*/ 4 w 201"/>
                      <a:gd name="T9" fmla="*/ 0 h 43"/>
                      <a:gd name="T10" fmla="*/ 17 w 201"/>
                      <a:gd name="T11" fmla="*/ 10 h 43"/>
                      <a:gd name="T12" fmla="*/ 30 w 201"/>
                      <a:gd name="T13" fmla="*/ 18 h 43"/>
                      <a:gd name="T14" fmla="*/ 44 w 201"/>
                      <a:gd name="T15" fmla="*/ 24 h 43"/>
                      <a:gd name="T16" fmla="*/ 57 w 201"/>
                      <a:gd name="T17" fmla="*/ 29 h 43"/>
                      <a:gd name="T18" fmla="*/ 71 w 201"/>
                      <a:gd name="T19" fmla="*/ 32 h 43"/>
                      <a:gd name="T20" fmla="*/ 85 w 201"/>
                      <a:gd name="T21" fmla="*/ 33 h 43"/>
                      <a:gd name="T22" fmla="*/ 98 w 201"/>
                      <a:gd name="T23" fmla="*/ 33 h 43"/>
                      <a:gd name="T24" fmla="*/ 112 w 201"/>
                      <a:gd name="T25" fmla="*/ 33 h 43"/>
                      <a:gd name="T26" fmla="*/ 124 w 201"/>
                      <a:gd name="T27" fmla="*/ 32 h 43"/>
                      <a:gd name="T28" fmla="*/ 137 w 201"/>
                      <a:gd name="T29" fmla="*/ 30 h 43"/>
                      <a:gd name="T30" fmla="*/ 150 w 201"/>
                      <a:gd name="T31" fmla="*/ 28 h 43"/>
                      <a:gd name="T32" fmla="*/ 161 w 201"/>
                      <a:gd name="T33" fmla="*/ 24 h 43"/>
                      <a:gd name="T34" fmla="*/ 173 w 201"/>
                      <a:gd name="T35" fmla="*/ 21 h 43"/>
                      <a:gd name="T36" fmla="*/ 183 w 201"/>
                      <a:gd name="T37" fmla="*/ 17 h 43"/>
                      <a:gd name="T38" fmla="*/ 192 w 201"/>
                      <a:gd name="T39" fmla="*/ 15 h 43"/>
                      <a:gd name="T40" fmla="*/ 201 w 201"/>
                      <a:gd name="T41" fmla="*/ 12 h 43"/>
                      <a:gd name="T42" fmla="*/ 197 w 201"/>
                      <a:gd name="T43" fmla="*/ 17 h 43"/>
                      <a:gd name="T44" fmla="*/ 190 w 201"/>
                      <a:gd name="T45" fmla="*/ 23 h 43"/>
                      <a:gd name="T46" fmla="*/ 181 w 201"/>
                      <a:gd name="T47" fmla="*/ 28 h 43"/>
                      <a:gd name="T48" fmla="*/ 169 w 201"/>
                      <a:gd name="T49" fmla="*/ 32 h 43"/>
                      <a:gd name="T50" fmla="*/ 155 w 201"/>
                      <a:gd name="T51" fmla="*/ 37 h 43"/>
                      <a:gd name="T52" fmla="*/ 141 w 201"/>
                      <a:gd name="T53" fmla="*/ 39 h 43"/>
                      <a:gd name="T54" fmla="*/ 125 w 201"/>
                      <a:gd name="T55" fmla="*/ 42 h 43"/>
                      <a:gd name="T56" fmla="*/ 109 w 201"/>
                      <a:gd name="T57" fmla="*/ 43 h 43"/>
                      <a:gd name="T58" fmla="*/ 93 w 201"/>
                      <a:gd name="T59" fmla="*/ 43 h 43"/>
                      <a:gd name="T60" fmla="*/ 77 w 201"/>
                      <a:gd name="T61" fmla="*/ 42 h 43"/>
                      <a:gd name="T62" fmla="*/ 61 w 201"/>
                      <a:gd name="T63" fmla="*/ 38 h 43"/>
                      <a:gd name="T64" fmla="*/ 46 w 201"/>
                      <a:gd name="T65" fmla="*/ 35 h 43"/>
                      <a:gd name="T66" fmla="*/ 32 w 201"/>
                      <a:gd name="T67" fmla="*/ 30 h 43"/>
                      <a:gd name="T68" fmla="*/ 19 w 201"/>
                      <a:gd name="T69" fmla="*/ 23 h 43"/>
                      <a:gd name="T70" fmla="*/ 9 w 201"/>
                      <a:gd name="T71" fmla="*/ 15 h 43"/>
                      <a:gd name="T72" fmla="*/ 0 w 201"/>
                      <a:gd name="T73"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 h="43">
                        <a:moveTo>
                          <a:pt x="0" y="5"/>
                        </a:moveTo>
                        <a:lnTo>
                          <a:pt x="0" y="3"/>
                        </a:lnTo>
                        <a:lnTo>
                          <a:pt x="1" y="1"/>
                        </a:lnTo>
                        <a:lnTo>
                          <a:pt x="2" y="0"/>
                        </a:lnTo>
                        <a:lnTo>
                          <a:pt x="4" y="0"/>
                        </a:lnTo>
                        <a:lnTo>
                          <a:pt x="17" y="10"/>
                        </a:lnTo>
                        <a:lnTo>
                          <a:pt x="30" y="18"/>
                        </a:lnTo>
                        <a:lnTo>
                          <a:pt x="44" y="24"/>
                        </a:lnTo>
                        <a:lnTo>
                          <a:pt x="57" y="29"/>
                        </a:lnTo>
                        <a:lnTo>
                          <a:pt x="71" y="32"/>
                        </a:lnTo>
                        <a:lnTo>
                          <a:pt x="85" y="33"/>
                        </a:lnTo>
                        <a:lnTo>
                          <a:pt x="98" y="33"/>
                        </a:lnTo>
                        <a:lnTo>
                          <a:pt x="112" y="33"/>
                        </a:lnTo>
                        <a:lnTo>
                          <a:pt x="124" y="32"/>
                        </a:lnTo>
                        <a:lnTo>
                          <a:pt x="137" y="30"/>
                        </a:lnTo>
                        <a:lnTo>
                          <a:pt x="150" y="28"/>
                        </a:lnTo>
                        <a:lnTo>
                          <a:pt x="161" y="24"/>
                        </a:lnTo>
                        <a:lnTo>
                          <a:pt x="173" y="21"/>
                        </a:lnTo>
                        <a:lnTo>
                          <a:pt x="183" y="17"/>
                        </a:lnTo>
                        <a:lnTo>
                          <a:pt x="192" y="15"/>
                        </a:lnTo>
                        <a:lnTo>
                          <a:pt x="201" y="12"/>
                        </a:lnTo>
                        <a:lnTo>
                          <a:pt x="197" y="17"/>
                        </a:lnTo>
                        <a:lnTo>
                          <a:pt x="190" y="23"/>
                        </a:lnTo>
                        <a:lnTo>
                          <a:pt x="181" y="28"/>
                        </a:lnTo>
                        <a:lnTo>
                          <a:pt x="169" y="32"/>
                        </a:lnTo>
                        <a:lnTo>
                          <a:pt x="155" y="37"/>
                        </a:lnTo>
                        <a:lnTo>
                          <a:pt x="141" y="39"/>
                        </a:lnTo>
                        <a:lnTo>
                          <a:pt x="125" y="42"/>
                        </a:lnTo>
                        <a:lnTo>
                          <a:pt x="109" y="43"/>
                        </a:lnTo>
                        <a:lnTo>
                          <a:pt x="93" y="43"/>
                        </a:lnTo>
                        <a:lnTo>
                          <a:pt x="77" y="42"/>
                        </a:lnTo>
                        <a:lnTo>
                          <a:pt x="61" y="38"/>
                        </a:lnTo>
                        <a:lnTo>
                          <a:pt x="46" y="35"/>
                        </a:lnTo>
                        <a:lnTo>
                          <a:pt x="32" y="30"/>
                        </a:lnTo>
                        <a:lnTo>
                          <a:pt x="19" y="23"/>
                        </a:lnTo>
                        <a:lnTo>
                          <a:pt x="9" y="1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89" name="Freeform 117">
                    <a:extLst>
                      <a:ext uri="{FF2B5EF4-FFF2-40B4-BE49-F238E27FC236}">
                        <a16:creationId xmlns:a16="http://schemas.microsoft.com/office/drawing/2014/main" id="{05D00688-F1FC-41FC-BBA6-B520A2C95556}"/>
                      </a:ext>
                    </a:extLst>
                  </p:cNvPr>
                  <p:cNvSpPr>
                    <a:spLocks/>
                  </p:cNvSpPr>
                  <p:nvPr/>
                </p:nvSpPr>
                <p:spPr bwMode="auto">
                  <a:xfrm>
                    <a:off x="778" y="40"/>
                    <a:ext cx="11" cy="22"/>
                  </a:xfrm>
                  <a:custGeom>
                    <a:avLst/>
                    <a:gdLst>
                      <a:gd name="T0" fmla="*/ 0 w 22"/>
                      <a:gd name="T1" fmla="*/ 45 h 45"/>
                      <a:gd name="T2" fmla="*/ 9 w 22"/>
                      <a:gd name="T3" fmla="*/ 33 h 45"/>
                      <a:gd name="T4" fmla="*/ 17 w 22"/>
                      <a:gd name="T5" fmla="*/ 19 h 45"/>
                      <a:gd name="T6" fmla="*/ 22 w 22"/>
                      <a:gd name="T7" fmla="*/ 6 h 45"/>
                      <a:gd name="T8" fmla="*/ 21 w 22"/>
                      <a:gd name="T9" fmla="*/ 0 h 45"/>
                      <a:gd name="T10" fmla="*/ 16 w 22"/>
                      <a:gd name="T11" fmla="*/ 3 h 45"/>
                      <a:gd name="T12" fmla="*/ 13 w 22"/>
                      <a:gd name="T13" fmla="*/ 16 h 45"/>
                      <a:gd name="T14" fmla="*/ 7 w 22"/>
                      <a:gd name="T15" fmla="*/ 31 h 45"/>
                      <a:gd name="T16" fmla="*/ 0 w 22"/>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5">
                        <a:moveTo>
                          <a:pt x="0" y="45"/>
                        </a:moveTo>
                        <a:lnTo>
                          <a:pt x="9" y="33"/>
                        </a:lnTo>
                        <a:lnTo>
                          <a:pt x="17" y="19"/>
                        </a:lnTo>
                        <a:lnTo>
                          <a:pt x="22" y="6"/>
                        </a:lnTo>
                        <a:lnTo>
                          <a:pt x="21" y="0"/>
                        </a:lnTo>
                        <a:lnTo>
                          <a:pt x="16" y="3"/>
                        </a:lnTo>
                        <a:lnTo>
                          <a:pt x="13" y="16"/>
                        </a:lnTo>
                        <a:lnTo>
                          <a:pt x="7" y="31"/>
                        </a:lnTo>
                        <a:lnTo>
                          <a:pt x="0"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90" name="Freeform 118">
                    <a:extLst>
                      <a:ext uri="{FF2B5EF4-FFF2-40B4-BE49-F238E27FC236}">
                        <a16:creationId xmlns:a16="http://schemas.microsoft.com/office/drawing/2014/main" id="{B34664BF-B3D5-4D15-B7A3-C1E970E32A64}"/>
                      </a:ext>
                    </a:extLst>
                  </p:cNvPr>
                  <p:cNvSpPr>
                    <a:spLocks/>
                  </p:cNvSpPr>
                  <p:nvPr/>
                </p:nvSpPr>
                <p:spPr bwMode="auto">
                  <a:xfrm>
                    <a:off x="769" y="40"/>
                    <a:ext cx="13" cy="25"/>
                  </a:xfrm>
                  <a:custGeom>
                    <a:avLst/>
                    <a:gdLst>
                      <a:gd name="T0" fmla="*/ 24 w 25"/>
                      <a:gd name="T1" fmla="*/ 0 h 49"/>
                      <a:gd name="T2" fmla="*/ 25 w 25"/>
                      <a:gd name="T3" fmla="*/ 7 h 49"/>
                      <a:gd name="T4" fmla="*/ 20 w 25"/>
                      <a:gd name="T5" fmla="*/ 20 h 49"/>
                      <a:gd name="T6" fmla="*/ 12 w 25"/>
                      <a:gd name="T7" fmla="*/ 37 h 49"/>
                      <a:gd name="T8" fmla="*/ 0 w 25"/>
                      <a:gd name="T9" fmla="*/ 49 h 49"/>
                      <a:gd name="T10" fmla="*/ 5 w 25"/>
                      <a:gd name="T11" fmla="*/ 35 h 49"/>
                      <a:gd name="T12" fmla="*/ 13 w 25"/>
                      <a:gd name="T13" fmla="*/ 19 h 49"/>
                      <a:gd name="T14" fmla="*/ 19 w 25"/>
                      <a:gd name="T15" fmla="*/ 5 h 49"/>
                      <a:gd name="T16" fmla="*/ 24 w 25"/>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9">
                        <a:moveTo>
                          <a:pt x="24" y="0"/>
                        </a:moveTo>
                        <a:lnTo>
                          <a:pt x="25" y="7"/>
                        </a:lnTo>
                        <a:lnTo>
                          <a:pt x="20" y="20"/>
                        </a:lnTo>
                        <a:lnTo>
                          <a:pt x="12" y="37"/>
                        </a:lnTo>
                        <a:lnTo>
                          <a:pt x="0" y="49"/>
                        </a:lnTo>
                        <a:lnTo>
                          <a:pt x="5" y="35"/>
                        </a:lnTo>
                        <a:lnTo>
                          <a:pt x="13" y="19"/>
                        </a:lnTo>
                        <a:lnTo>
                          <a:pt x="19" y="5"/>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91" name="Freeform 119">
                    <a:extLst>
                      <a:ext uri="{FF2B5EF4-FFF2-40B4-BE49-F238E27FC236}">
                        <a16:creationId xmlns:a16="http://schemas.microsoft.com/office/drawing/2014/main" id="{B620FE90-49A2-4722-9A44-3E574C157FBA}"/>
                      </a:ext>
                    </a:extLst>
                  </p:cNvPr>
                  <p:cNvSpPr>
                    <a:spLocks/>
                  </p:cNvSpPr>
                  <p:nvPr/>
                </p:nvSpPr>
                <p:spPr bwMode="auto">
                  <a:xfrm>
                    <a:off x="749" y="36"/>
                    <a:ext cx="18" cy="33"/>
                  </a:xfrm>
                  <a:custGeom>
                    <a:avLst/>
                    <a:gdLst>
                      <a:gd name="T0" fmla="*/ 35 w 36"/>
                      <a:gd name="T1" fmla="*/ 0 h 64"/>
                      <a:gd name="T2" fmla="*/ 36 w 36"/>
                      <a:gd name="T3" fmla="*/ 3 h 64"/>
                      <a:gd name="T4" fmla="*/ 35 w 36"/>
                      <a:gd name="T5" fmla="*/ 9 h 64"/>
                      <a:gd name="T6" fmla="*/ 31 w 36"/>
                      <a:gd name="T7" fmla="*/ 18 h 64"/>
                      <a:gd name="T8" fmla="*/ 27 w 36"/>
                      <a:gd name="T9" fmla="*/ 28 h 64"/>
                      <a:gd name="T10" fmla="*/ 21 w 36"/>
                      <a:gd name="T11" fmla="*/ 39 h 64"/>
                      <a:gd name="T12" fmla="*/ 15 w 36"/>
                      <a:gd name="T13" fmla="*/ 49 h 64"/>
                      <a:gd name="T14" fmla="*/ 7 w 36"/>
                      <a:gd name="T15" fmla="*/ 58 h 64"/>
                      <a:gd name="T16" fmla="*/ 0 w 36"/>
                      <a:gd name="T17" fmla="*/ 64 h 64"/>
                      <a:gd name="T18" fmla="*/ 4 w 36"/>
                      <a:gd name="T19" fmla="*/ 58 h 64"/>
                      <a:gd name="T20" fmla="*/ 7 w 36"/>
                      <a:gd name="T21" fmla="*/ 50 h 64"/>
                      <a:gd name="T22" fmla="*/ 13 w 36"/>
                      <a:gd name="T23" fmla="*/ 39 h 64"/>
                      <a:gd name="T24" fmla="*/ 18 w 36"/>
                      <a:gd name="T25" fmla="*/ 27 h 64"/>
                      <a:gd name="T26" fmla="*/ 22 w 36"/>
                      <a:gd name="T27" fmla="*/ 17 h 64"/>
                      <a:gd name="T28" fmla="*/ 28 w 36"/>
                      <a:gd name="T29" fmla="*/ 7 h 64"/>
                      <a:gd name="T30" fmla="*/ 31 w 36"/>
                      <a:gd name="T31" fmla="*/ 1 h 64"/>
                      <a:gd name="T32" fmla="*/ 35 w 36"/>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64">
                        <a:moveTo>
                          <a:pt x="35" y="0"/>
                        </a:moveTo>
                        <a:lnTo>
                          <a:pt x="36" y="3"/>
                        </a:lnTo>
                        <a:lnTo>
                          <a:pt x="35" y="9"/>
                        </a:lnTo>
                        <a:lnTo>
                          <a:pt x="31" y="18"/>
                        </a:lnTo>
                        <a:lnTo>
                          <a:pt x="27" y="28"/>
                        </a:lnTo>
                        <a:lnTo>
                          <a:pt x="21" y="39"/>
                        </a:lnTo>
                        <a:lnTo>
                          <a:pt x="15" y="49"/>
                        </a:lnTo>
                        <a:lnTo>
                          <a:pt x="7" y="58"/>
                        </a:lnTo>
                        <a:lnTo>
                          <a:pt x="0" y="64"/>
                        </a:lnTo>
                        <a:lnTo>
                          <a:pt x="4" y="58"/>
                        </a:lnTo>
                        <a:lnTo>
                          <a:pt x="7" y="50"/>
                        </a:lnTo>
                        <a:lnTo>
                          <a:pt x="13" y="39"/>
                        </a:lnTo>
                        <a:lnTo>
                          <a:pt x="18" y="27"/>
                        </a:lnTo>
                        <a:lnTo>
                          <a:pt x="22" y="17"/>
                        </a:lnTo>
                        <a:lnTo>
                          <a:pt x="28" y="7"/>
                        </a:lnTo>
                        <a:lnTo>
                          <a:pt x="31" y="1"/>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92" name="Freeform 120">
                    <a:extLst>
                      <a:ext uri="{FF2B5EF4-FFF2-40B4-BE49-F238E27FC236}">
                        <a16:creationId xmlns:a16="http://schemas.microsoft.com/office/drawing/2014/main" id="{A4201AF7-EC70-4380-8B1C-465D51AE6E16}"/>
                      </a:ext>
                    </a:extLst>
                  </p:cNvPr>
                  <p:cNvSpPr>
                    <a:spLocks/>
                  </p:cNvSpPr>
                  <p:nvPr/>
                </p:nvSpPr>
                <p:spPr bwMode="auto">
                  <a:xfrm>
                    <a:off x="731" y="33"/>
                    <a:ext cx="19" cy="35"/>
                  </a:xfrm>
                  <a:custGeom>
                    <a:avLst/>
                    <a:gdLst>
                      <a:gd name="T0" fmla="*/ 38 w 40"/>
                      <a:gd name="T1" fmla="*/ 0 h 70"/>
                      <a:gd name="T2" fmla="*/ 40 w 40"/>
                      <a:gd name="T3" fmla="*/ 3 h 70"/>
                      <a:gd name="T4" fmla="*/ 37 w 40"/>
                      <a:gd name="T5" fmla="*/ 11 h 70"/>
                      <a:gd name="T6" fmla="*/ 34 w 40"/>
                      <a:gd name="T7" fmla="*/ 22 h 70"/>
                      <a:gd name="T8" fmla="*/ 28 w 40"/>
                      <a:gd name="T9" fmla="*/ 33 h 70"/>
                      <a:gd name="T10" fmla="*/ 22 w 40"/>
                      <a:gd name="T11" fmla="*/ 45 h 70"/>
                      <a:gd name="T12" fmla="*/ 14 w 40"/>
                      <a:gd name="T13" fmla="*/ 56 h 70"/>
                      <a:gd name="T14" fmla="*/ 7 w 40"/>
                      <a:gd name="T15" fmla="*/ 64 h 70"/>
                      <a:gd name="T16" fmla="*/ 0 w 40"/>
                      <a:gd name="T17" fmla="*/ 70 h 70"/>
                      <a:gd name="T18" fmla="*/ 3 w 40"/>
                      <a:gd name="T19" fmla="*/ 64 h 70"/>
                      <a:gd name="T20" fmla="*/ 7 w 40"/>
                      <a:gd name="T21" fmla="*/ 55 h 70"/>
                      <a:gd name="T22" fmla="*/ 13 w 40"/>
                      <a:gd name="T23" fmla="*/ 44 h 70"/>
                      <a:gd name="T24" fmla="*/ 19 w 40"/>
                      <a:gd name="T25" fmla="*/ 31 h 70"/>
                      <a:gd name="T26" fmla="*/ 26 w 40"/>
                      <a:gd name="T27" fmla="*/ 19 h 70"/>
                      <a:gd name="T28" fmla="*/ 32 w 40"/>
                      <a:gd name="T29" fmla="*/ 9 h 70"/>
                      <a:gd name="T30" fmla="*/ 36 w 40"/>
                      <a:gd name="T31" fmla="*/ 2 h 70"/>
                      <a:gd name="T32" fmla="*/ 38 w 40"/>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70">
                        <a:moveTo>
                          <a:pt x="38" y="0"/>
                        </a:moveTo>
                        <a:lnTo>
                          <a:pt x="40" y="3"/>
                        </a:lnTo>
                        <a:lnTo>
                          <a:pt x="37" y="11"/>
                        </a:lnTo>
                        <a:lnTo>
                          <a:pt x="34" y="22"/>
                        </a:lnTo>
                        <a:lnTo>
                          <a:pt x="28" y="33"/>
                        </a:lnTo>
                        <a:lnTo>
                          <a:pt x="22" y="45"/>
                        </a:lnTo>
                        <a:lnTo>
                          <a:pt x="14" y="56"/>
                        </a:lnTo>
                        <a:lnTo>
                          <a:pt x="7" y="64"/>
                        </a:lnTo>
                        <a:lnTo>
                          <a:pt x="0" y="70"/>
                        </a:lnTo>
                        <a:lnTo>
                          <a:pt x="3" y="64"/>
                        </a:lnTo>
                        <a:lnTo>
                          <a:pt x="7" y="55"/>
                        </a:lnTo>
                        <a:lnTo>
                          <a:pt x="13" y="44"/>
                        </a:lnTo>
                        <a:lnTo>
                          <a:pt x="19" y="31"/>
                        </a:lnTo>
                        <a:lnTo>
                          <a:pt x="26" y="19"/>
                        </a:lnTo>
                        <a:lnTo>
                          <a:pt x="32" y="9"/>
                        </a:lnTo>
                        <a:lnTo>
                          <a:pt x="36" y="2"/>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93" name="Freeform 121">
                    <a:extLst>
                      <a:ext uri="{FF2B5EF4-FFF2-40B4-BE49-F238E27FC236}">
                        <a16:creationId xmlns:a16="http://schemas.microsoft.com/office/drawing/2014/main" id="{082C1598-4595-4D30-9F07-2DDC645476B8}"/>
                      </a:ext>
                    </a:extLst>
                  </p:cNvPr>
                  <p:cNvSpPr>
                    <a:spLocks/>
                  </p:cNvSpPr>
                  <p:nvPr/>
                </p:nvSpPr>
                <p:spPr bwMode="auto">
                  <a:xfrm>
                    <a:off x="718" y="37"/>
                    <a:ext cx="21" cy="29"/>
                  </a:xfrm>
                  <a:custGeom>
                    <a:avLst/>
                    <a:gdLst>
                      <a:gd name="T0" fmla="*/ 43 w 43"/>
                      <a:gd name="T1" fmla="*/ 0 h 57"/>
                      <a:gd name="T2" fmla="*/ 43 w 43"/>
                      <a:gd name="T3" fmla="*/ 2 h 57"/>
                      <a:gd name="T4" fmla="*/ 40 w 43"/>
                      <a:gd name="T5" fmla="*/ 9 h 57"/>
                      <a:gd name="T6" fmla="*/ 35 w 43"/>
                      <a:gd name="T7" fmla="*/ 18 h 57"/>
                      <a:gd name="T8" fmla="*/ 29 w 43"/>
                      <a:gd name="T9" fmla="*/ 29 h 57"/>
                      <a:gd name="T10" fmla="*/ 21 w 43"/>
                      <a:gd name="T11" fmla="*/ 39 h 57"/>
                      <a:gd name="T12" fmla="*/ 13 w 43"/>
                      <a:gd name="T13" fmla="*/ 47 h 57"/>
                      <a:gd name="T14" fmla="*/ 6 w 43"/>
                      <a:gd name="T15" fmla="*/ 54 h 57"/>
                      <a:gd name="T16" fmla="*/ 0 w 43"/>
                      <a:gd name="T17" fmla="*/ 57 h 57"/>
                      <a:gd name="T18" fmla="*/ 4 w 43"/>
                      <a:gd name="T19" fmla="*/ 52 h 57"/>
                      <a:gd name="T20" fmla="*/ 9 w 43"/>
                      <a:gd name="T21" fmla="*/ 44 h 57"/>
                      <a:gd name="T22" fmla="*/ 15 w 43"/>
                      <a:gd name="T23" fmla="*/ 34 h 57"/>
                      <a:gd name="T24" fmla="*/ 22 w 43"/>
                      <a:gd name="T25" fmla="*/ 23 h 57"/>
                      <a:gd name="T26" fmla="*/ 29 w 43"/>
                      <a:gd name="T27" fmla="*/ 14 h 57"/>
                      <a:gd name="T28" fmla="*/ 35 w 43"/>
                      <a:gd name="T29" fmla="*/ 6 h 57"/>
                      <a:gd name="T30" fmla="*/ 39 w 43"/>
                      <a:gd name="T31" fmla="*/ 1 h 57"/>
                      <a:gd name="T32" fmla="*/ 43 w 43"/>
                      <a:gd name="T3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7">
                        <a:moveTo>
                          <a:pt x="43" y="0"/>
                        </a:moveTo>
                        <a:lnTo>
                          <a:pt x="43" y="2"/>
                        </a:lnTo>
                        <a:lnTo>
                          <a:pt x="40" y="9"/>
                        </a:lnTo>
                        <a:lnTo>
                          <a:pt x="35" y="18"/>
                        </a:lnTo>
                        <a:lnTo>
                          <a:pt x="29" y="29"/>
                        </a:lnTo>
                        <a:lnTo>
                          <a:pt x="21" y="39"/>
                        </a:lnTo>
                        <a:lnTo>
                          <a:pt x="13" y="47"/>
                        </a:lnTo>
                        <a:lnTo>
                          <a:pt x="6" y="54"/>
                        </a:lnTo>
                        <a:lnTo>
                          <a:pt x="0" y="57"/>
                        </a:lnTo>
                        <a:lnTo>
                          <a:pt x="4" y="52"/>
                        </a:lnTo>
                        <a:lnTo>
                          <a:pt x="9" y="44"/>
                        </a:lnTo>
                        <a:lnTo>
                          <a:pt x="15" y="34"/>
                        </a:lnTo>
                        <a:lnTo>
                          <a:pt x="22" y="23"/>
                        </a:lnTo>
                        <a:lnTo>
                          <a:pt x="29" y="14"/>
                        </a:lnTo>
                        <a:lnTo>
                          <a:pt x="35" y="6"/>
                        </a:lnTo>
                        <a:lnTo>
                          <a:pt x="39" y="1"/>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94" name="Freeform 122">
                    <a:extLst>
                      <a:ext uri="{FF2B5EF4-FFF2-40B4-BE49-F238E27FC236}">
                        <a16:creationId xmlns:a16="http://schemas.microsoft.com/office/drawing/2014/main" id="{C5CD0969-0050-4E98-8144-0191D4EA1D2C}"/>
                      </a:ext>
                    </a:extLst>
                  </p:cNvPr>
                  <p:cNvSpPr>
                    <a:spLocks/>
                  </p:cNvSpPr>
                  <p:nvPr/>
                </p:nvSpPr>
                <p:spPr bwMode="auto">
                  <a:xfrm>
                    <a:off x="709" y="39"/>
                    <a:ext cx="18" cy="24"/>
                  </a:xfrm>
                  <a:custGeom>
                    <a:avLst/>
                    <a:gdLst>
                      <a:gd name="T0" fmla="*/ 35 w 37"/>
                      <a:gd name="T1" fmla="*/ 0 h 49"/>
                      <a:gd name="T2" fmla="*/ 37 w 37"/>
                      <a:gd name="T3" fmla="*/ 3 h 49"/>
                      <a:gd name="T4" fmla="*/ 34 w 37"/>
                      <a:gd name="T5" fmla="*/ 8 h 49"/>
                      <a:gd name="T6" fmla="*/ 32 w 37"/>
                      <a:gd name="T7" fmla="*/ 15 h 49"/>
                      <a:gd name="T8" fmla="*/ 27 w 37"/>
                      <a:gd name="T9" fmla="*/ 23 h 49"/>
                      <a:gd name="T10" fmla="*/ 22 w 37"/>
                      <a:gd name="T11" fmla="*/ 31 h 49"/>
                      <a:gd name="T12" fmla="*/ 15 w 37"/>
                      <a:gd name="T13" fmla="*/ 39 h 49"/>
                      <a:gd name="T14" fmla="*/ 8 w 37"/>
                      <a:gd name="T15" fmla="*/ 45 h 49"/>
                      <a:gd name="T16" fmla="*/ 0 w 37"/>
                      <a:gd name="T17" fmla="*/ 49 h 49"/>
                      <a:gd name="T18" fmla="*/ 3 w 37"/>
                      <a:gd name="T19" fmla="*/ 43 h 49"/>
                      <a:gd name="T20" fmla="*/ 8 w 37"/>
                      <a:gd name="T21" fmla="*/ 36 h 49"/>
                      <a:gd name="T22" fmla="*/ 13 w 37"/>
                      <a:gd name="T23" fmla="*/ 28 h 49"/>
                      <a:gd name="T24" fmla="*/ 19 w 37"/>
                      <a:gd name="T25" fmla="*/ 19 h 49"/>
                      <a:gd name="T26" fmla="*/ 24 w 37"/>
                      <a:gd name="T27" fmla="*/ 12 h 49"/>
                      <a:gd name="T28" fmla="*/ 28 w 37"/>
                      <a:gd name="T29" fmla="*/ 5 h 49"/>
                      <a:gd name="T30" fmla="*/ 33 w 37"/>
                      <a:gd name="T31" fmla="*/ 1 h 49"/>
                      <a:gd name="T32" fmla="*/ 35 w 3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9">
                        <a:moveTo>
                          <a:pt x="35" y="0"/>
                        </a:moveTo>
                        <a:lnTo>
                          <a:pt x="37" y="3"/>
                        </a:lnTo>
                        <a:lnTo>
                          <a:pt x="34" y="8"/>
                        </a:lnTo>
                        <a:lnTo>
                          <a:pt x="32" y="15"/>
                        </a:lnTo>
                        <a:lnTo>
                          <a:pt x="27" y="23"/>
                        </a:lnTo>
                        <a:lnTo>
                          <a:pt x="22" y="31"/>
                        </a:lnTo>
                        <a:lnTo>
                          <a:pt x="15" y="39"/>
                        </a:lnTo>
                        <a:lnTo>
                          <a:pt x="8" y="45"/>
                        </a:lnTo>
                        <a:lnTo>
                          <a:pt x="0" y="49"/>
                        </a:lnTo>
                        <a:lnTo>
                          <a:pt x="3" y="43"/>
                        </a:lnTo>
                        <a:lnTo>
                          <a:pt x="8" y="36"/>
                        </a:lnTo>
                        <a:lnTo>
                          <a:pt x="13" y="28"/>
                        </a:lnTo>
                        <a:lnTo>
                          <a:pt x="19" y="19"/>
                        </a:lnTo>
                        <a:lnTo>
                          <a:pt x="24" y="12"/>
                        </a:lnTo>
                        <a:lnTo>
                          <a:pt x="28" y="5"/>
                        </a:lnTo>
                        <a:lnTo>
                          <a:pt x="33" y="1"/>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95" name="Freeform 123">
                    <a:extLst>
                      <a:ext uri="{FF2B5EF4-FFF2-40B4-BE49-F238E27FC236}">
                        <a16:creationId xmlns:a16="http://schemas.microsoft.com/office/drawing/2014/main" id="{6C1E39DD-3B39-4416-A0AF-16F6A3BC390B}"/>
                      </a:ext>
                    </a:extLst>
                  </p:cNvPr>
                  <p:cNvSpPr>
                    <a:spLocks/>
                  </p:cNvSpPr>
                  <p:nvPr/>
                </p:nvSpPr>
                <p:spPr bwMode="auto">
                  <a:xfrm>
                    <a:off x="699" y="39"/>
                    <a:ext cx="16" cy="17"/>
                  </a:xfrm>
                  <a:custGeom>
                    <a:avLst/>
                    <a:gdLst>
                      <a:gd name="T0" fmla="*/ 31 w 32"/>
                      <a:gd name="T1" fmla="*/ 0 h 35"/>
                      <a:gd name="T2" fmla="*/ 32 w 32"/>
                      <a:gd name="T3" fmla="*/ 3 h 35"/>
                      <a:gd name="T4" fmla="*/ 30 w 32"/>
                      <a:gd name="T5" fmla="*/ 7 h 35"/>
                      <a:gd name="T6" fmla="*/ 27 w 32"/>
                      <a:gd name="T7" fmla="*/ 13 h 35"/>
                      <a:gd name="T8" fmla="*/ 21 w 32"/>
                      <a:gd name="T9" fmla="*/ 20 h 35"/>
                      <a:gd name="T10" fmla="*/ 15 w 32"/>
                      <a:gd name="T11" fmla="*/ 26 h 35"/>
                      <a:gd name="T12" fmla="*/ 9 w 32"/>
                      <a:gd name="T13" fmla="*/ 32 h 35"/>
                      <a:gd name="T14" fmla="*/ 4 w 32"/>
                      <a:gd name="T15" fmla="*/ 34 h 35"/>
                      <a:gd name="T16" fmla="*/ 0 w 32"/>
                      <a:gd name="T17" fmla="*/ 35 h 35"/>
                      <a:gd name="T18" fmla="*/ 7 w 32"/>
                      <a:gd name="T19" fmla="*/ 27 h 35"/>
                      <a:gd name="T20" fmla="*/ 16 w 32"/>
                      <a:gd name="T21" fmla="*/ 15 h 35"/>
                      <a:gd name="T22" fmla="*/ 25 w 32"/>
                      <a:gd name="T23" fmla="*/ 5 h 35"/>
                      <a:gd name="T24" fmla="*/ 31 w 32"/>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5">
                        <a:moveTo>
                          <a:pt x="31" y="0"/>
                        </a:moveTo>
                        <a:lnTo>
                          <a:pt x="32" y="3"/>
                        </a:lnTo>
                        <a:lnTo>
                          <a:pt x="30" y="7"/>
                        </a:lnTo>
                        <a:lnTo>
                          <a:pt x="27" y="13"/>
                        </a:lnTo>
                        <a:lnTo>
                          <a:pt x="21" y="20"/>
                        </a:lnTo>
                        <a:lnTo>
                          <a:pt x="15" y="26"/>
                        </a:lnTo>
                        <a:lnTo>
                          <a:pt x="9" y="32"/>
                        </a:lnTo>
                        <a:lnTo>
                          <a:pt x="4" y="34"/>
                        </a:lnTo>
                        <a:lnTo>
                          <a:pt x="0" y="35"/>
                        </a:lnTo>
                        <a:lnTo>
                          <a:pt x="7" y="27"/>
                        </a:lnTo>
                        <a:lnTo>
                          <a:pt x="16" y="15"/>
                        </a:lnTo>
                        <a:lnTo>
                          <a:pt x="25" y="5"/>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96" name="Freeform 124">
                    <a:extLst>
                      <a:ext uri="{FF2B5EF4-FFF2-40B4-BE49-F238E27FC236}">
                        <a16:creationId xmlns:a16="http://schemas.microsoft.com/office/drawing/2014/main" id="{459E2FD8-6DB3-4E25-A9EA-D8D25E96C2D2}"/>
                      </a:ext>
                    </a:extLst>
                  </p:cNvPr>
                  <p:cNvSpPr>
                    <a:spLocks/>
                  </p:cNvSpPr>
                  <p:nvPr/>
                </p:nvSpPr>
                <p:spPr bwMode="auto">
                  <a:xfrm>
                    <a:off x="693" y="42"/>
                    <a:ext cx="11" cy="11"/>
                  </a:xfrm>
                  <a:custGeom>
                    <a:avLst/>
                    <a:gdLst>
                      <a:gd name="T0" fmla="*/ 20 w 20"/>
                      <a:gd name="T1" fmla="*/ 0 h 22"/>
                      <a:gd name="T2" fmla="*/ 20 w 20"/>
                      <a:gd name="T3" fmla="*/ 6 h 22"/>
                      <a:gd name="T4" fmla="*/ 15 w 20"/>
                      <a:gd name="T5" fmla="*/ 14 h 22"/>
                      <a:gd name="T6" fmla="*/ 8 w 20"/>
                      <a:gd name="T7" fmla="*/ 21 h 22"/>
                      <a:gd name="T8" fmla="*/ 0 w 20"/>
                      <a:gd name="T9" fmla="*/ 22 h 22"/>
                      <a:gd name="T10" fmla="*/ 6 w 20"/>
                      <a:gd name="T11" fmla="*/ 17 h 22"/>
                      <a:gd name="T12" fmla="*/ 12 w 20"/>
                      <a:gd name="T13" fmla="*/ 8 h 22"/>
                      <a:gd name="T14" fmla="*/ 17 w 20"/>
                      <a:gd name="T15" fmla="*/ 0 h 22"/>
                      <a:gd name="T16" fmla="*/ 20 w 20"/>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2">
                        <a:moveTo>
                          <a:pt x="20" y="0"/>
                        </a:moveTo>
                        <a:lnTo>
                          <a:pt x="20" y="6"/>
                        </a:lnTo>
                        <a:lnTo>
                          <a:pt x="15" y="14"/>
                        </a:lnTo>
                        <a:lnTo>
                          <a:pt x="8" y="21"/>
                        </a:lnTo>
                        <a:lnTo>
                          <a:pt x="0" y="22"/>
                        </a:lnTo>
                        <a:lnTo>
                          <a:pt x="6" y="17"/>
                        </a:lnTo>
                        <a:lnTo>
                          <a:pt x="12" y="8"/>
                        </a:lnTo>
                        <a:lnTo>
                          <a:pt x="17" y="0"/>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97" name="Freeform 125">
                    <a:extLst>
                      <a:ext uri="{FF2B5EF4-FFF2-40B4-BE49-F238E27FC236}">
                        <a16:creationId xmlns:a16="http://schemas.microsoft.com/office/drawing/2014/main" id="{98924E14-B396-447A-81CC-D3C13C875DC3}"/>
                      </a:ext>
                    </a:extLst>
                  </p:cNvPr>
                  <p:cNvSpPr>
                    <a:spLocks/>
                  </p:cNvSpPr>
                  <p:nvPr/>
                </p:nvSpPr>
                <p:spPr bwMode="auto">
                  <a:xfrm>
                    <a:off x="785" y="43"/>
                    <a:ext cx="12" cy="15"/>
                  </a:xfrm>
                  <a:custGeom>
                    <a:avLst/>
                    <a:gdLst>
                      <a:gd name="T0" fmla="*/ 0 w 23"/>
                      <a:gd name="T1" fmla="*/ 30 h 30"/>
                      <a:gd name="T2" fmla="*/ 3 w 23"/>
                      <a:gd name="T3" fmla="*/ 24 h 30"/>
                      <a:gd name="T4" fmla="*/ 10 w 23"/>
                      <a:gd name="T5" fmla="*/ 12 h 30"/>
                      <a:gd name="T6" fmla="*/ 17 w 23"/>
                      <a:gd name="T7" fmla="*/ 3 h 30"/>
                      <a:gd name="T8" fmla="*/ 23 w 23"/>
                      <a:gd name="T9" fmla="*/ 0 h 30"/>
                      <a:gd name="T10" fmla="*/ 23 w 23"/>
                      <a:gd name="T11" fmla="*/ 7 h 30"/>
                      <a:gd name="T12" fmla="*/ 16 w 23"/>
                      <a:gd name="T13" fmla="*/ 15 h 30"/>
                      <a:gd name="T14" fmla="*/ 7 w 23"/>
                      <a:gd name="T15" fmla="*/ 25 h 30"/>
                      <a:gd name="T16" fmla="*/ 0 w 23"/>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0">
                        <a:moveTo>
                          <a:pt x="0" y="30"/>
                        </a:moveTo>
                        <a:lnTo>
                          <a:pt x="3" y="24"/>
                        </a:lnTo>
                        <a:lnTo>
                          <a:pt x="10" y="12"/>
                        </a:lnTo>
                        <a:lnTo>
                          <a:pt x="17" y="3"/>
                        </a:lnTo>
                        <a:lnTo>
                          <a:pt x="23" y="0"/>
                        </a:lnTo>
                        <a:lnTo>
                          <a:pt x="23" y="7"/>
                        </a:lnTo>
                        <a:lnTo>
                          <a:pt x="16" y="15"/>
                        </a:lnTo>
                        <a:lnTo>
                          <a:pt x="7" y="25"/>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98" name="Freeform 126">
                    <a:extLst>
                      <a:ext uri="{FF2B5EF4-FFF2-40B4-BE49-F238E27FC236}">
                        <a16:creationId xmlns:a16="http://schemas.microsoft.com/office/drawing/2014/main" id="{44E0620C-0D55-4720-8E4B-68D559E688C2}"/>
                      </a:ext>
                    </a:extLst>
                  </p:cNvPr>
                  <p:cNvSpPr>
                    <a:spLocks/>
                  </p:cNvSpPr>
                  <p:nvPr/>
                </p:nvSpPr>
                <p:spPr bwMode="auto">
                  <a:xfrm>
                    <a:off x="785" y="59"/>
                    <a:ext cx="15" cy="6"/>
                  </a:xfrm>
                  <a:custGeom>
                    <a:avLst/>
                    <a:gdLst>
                      <a:gd name="T0" fmla="*/ 0 w 31"/>
                      <a:gd name="T1" fmla="*/ 0 h 11"/>
                      <a:gd name="T2" fmla="*/ 5 w 31"/>
                      <a:gd name="T3" fmla="*/ 2 h 11"/>
                      <a:gd name="T4" fmla="*/ 15 w 31"/>
                      <a:gd name="T5" fmla="*/ 8 h 11"/>
                      <a:gd name="T6" fmla="*/ 25 w 31"/>
                      <a:gd name="T7" fmla="*/ 11 h 11"/>
                      <a:gd name="T8" fmla="*/ 31 w 31"/>
                      <a:gd name="T9" fmla="*/ 10 h 11"/>
                      <a:gd name="T10" fmla="*/ 31 w 31"/>
                      <a:gd name="T11" fmla="*/ 8 h 11"/>
                      <a:gd name="T12" fmla="*/ 28 w 31"/>
                      <a:gd name="T13" fmla="*/ 5 h 11"/>
                      <a:gd name="T14" fmla="*/ 24 w 31"/>
                      <a:gd name="T15" fmla="*/ 4 h 11"/>
                      <a:gd name="T16" fmla="*/ 19 w 31"/>
                      <a:gd name="T17" fmla="*/ 3 h 11"/>
                      <a:gd name="T18" fmla="*/ 14 w 31"/>
                      <a:gd name="T19" fmla="*/ 2 h 11"/>
                      <a:gd name="T20" fmla="*/ 8 w 31"/>
                      <a:gd name="T21" fmla="*/ 1 h 11"/>
                      <a:gd name="T22" fmla="*/ 3 w 31"/>
                      <a:gd name="T23" fmla="*/ 0 h 11"/>
                      <a:gd name="T24" fmla="*/ 0 w 3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1">
                        <a:moveTo>
                          <a:pt x="0" y="0"/>
                        </a:moveTo>
                        <a:lnTo>
                          <a:pt x="5" y="2"/>
                        </a:lnTo>
                        <a:lnTo>
                          <a:pt x="15" y="8"/>
                        </a:lnTo>
                        <a:lnTo>
                          <a:pt x="25" y="11"/>
                        </a:lnTo>
                        <a:lnTo>
                          <a:pt x="31" y="10"/>
                        </a:lnTo>
                        <a:lnTo>
                          <a:pt x="31" y="8"/>
                        </a:lnTo>
                        <a:lnTo>
                          <a:pt x="28" y="5"/>
                        </a:lnTo>
                        <a:lnTo>
                          <a:pt x="24" y="4"/>
                        </a:lnTo>
                        <a:lnTo>
                          <a:pt x="19" y="3"/>
                        </a:lnTo>
                        <a:lnTo>
                          <a:pt x="14" y="2"/>
                        </a:lnTo>
                        <a:lnTo>
                          <a:pt x="8" y="1"/>
                        </a:lnTo>
                        <a:lnTo>
                          <a:pt x="3"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199" name="Freeform 127">
                    <a:extLst>
                      <a:ext uri="{FF2B5EF4-FFF2-40B4-BE49-F238E27FC236}">
                        <a16:creationId xmlns:a16="http://schemas.microsoft.com/office/drawing/2014/main" id="{D82E97B5-536B-4A4A-82BD-2C62408C3EBE}"/>
                      </a:ext>
                    </a:extLst>
                  </p:cNvPr>
                  <p:cNvSpPr>
                    <a:spLocks/>
                  </p:cNvSpPr>
                  <p:nvPr/>
                </p:nvSpPr>
                <p:spPr bwMode="auto">
                  <a:xfrm>
                    <a:off x="788" y="52"/>
                    <a:ext cx="16" cy="5"/>
                  </a:xfrm>
                  <a:custGeom>
                    <a:avLst/>
                    <a:gdLst>
                      <a:gd name="T0" fmla="*/ 0 w 34"/>
                      <a:gd name="T1" fmla="*/ 10 h 10"/>
                      <a:gd name="T2" fmla="*/ 3 w 34"/>
                      <a:gd name="T3" fmla="*/ 10 h 10"/>
                      <a:gd name="T4" fmla="*/ 7 w 34"/>
                      <a:gd name="T5" fmla="*/ 9 h 10"/>
                      <a:gd name="T6" fmla="*/ 13 w 34"/>
                      <a:gd name="T7" fmla="*/ 9 h 10"/>
                      <a:gd name="T8" fmla="*/ 19 w 34"/>
                      <a:gd name="T9" fmla="*/ 9 h 10"/>
                      <a:gd name="T10" fmla="*/ 25 w 34"/>
                      <a:gd name="T11" fmla="*/ 8 h 10"/>
                      <a:gd name="T12" fmla="*/ 29 w 34"/>
                      <a:gd name="T13" fmla="*/ 7 h 10"/>
                      <a:gd name="T14" fmla="*/ 33 w 34"/>
                      <a:gd name="T15" fmla="*/ 4 h 10"/>
                      <a:gd name="T16" fmla="*/ 34 w 34"/>
                      <a:gd name="T17" fmla="*/ 2 h 10"/>
                      <a:gd name="T18" fmla="*/ 29 w 34"/>
                      <a:gd name="T19" fmla="*/ 0 h 10"/>
                      <a:gd name="T20" fmla="*/ 20 w 34"/>
                      <a:gd name="T21" fmla="*/ 2 h 10"/>
                      <a:gd name="T22" fmla="*/ 9 w 34"/>
                      <a:gd name="T23" fmla="*/ 7 h 10"/>
                      <a:gd name="T24" fmla="*/ 0 w 34"/>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0">
                        <a:moveTo>
                          <a:pt x="0" y="10"/>
                        </a:moveTo>
                        <a:lnTo>
                          <a:pt x="3" y="10"/>
                        </a:lnTo>
                        <a:lnTo>
                          <a:pt x="7" y="9"/>
                        </a:lnTo>
                        <a:lnTo>
                          <a:pt x="13" y="9"/>
                        </a:lnTo>
                        <a:lnTo>
                          <a:pt x="19" y="9"/>
                        </a:lnTo>
                        <a:lnTo>
                          <a:pt x="25" y="8"/>
                        </a:lnTo>
                        <a:lnTo>
                          <a:pt x="29" y="7"/>
                        </a:lnTo>
                        <a:lnTo>
                          <a:pt x="33" y="4"/>
                        </a:lnTo>
                        <a:lnTo>
                          <a:pt x="34" y="2"/>
                        </a:lnTo>
                        <a:lnTo>
                          <a:pt x="29" y="0"/>
                        </a:lnTo>
                        <a:lnTo>
                          <a:pt x="20" y="2"/>
                        </a:lnTo>
                        <a:lnTo>
                          <a:pt x="9" y="7"/>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00" name="Freeform 128">
                    <a:extLst>
                      <a:ext uri="{FF2B5EF4-FFF2-40B4-BE49-F238E27FC236}">
                        <a16:creationId xmlns:a16="http://schemas.microsoft.com/office/drawing/2014/main" id="{42E7D079-A947-4C77-85E5-89F2196EABA9}"/>
                      </a:ext>
                    </a:extLst>
                  </p:cNvPr>
                  <p:cNvSpPr>
                    <a:spLocks/>
                  </p:cNvSpPr>
                  <p:nvPr/>
                </p:nvSpPr>
                <p:spPr bwMode="auto">
                  <a:xfrm>
                    <a:off x="780" y="61"/>
                    <a:ext cx="16" cy="12"/>
                  </a:xfrm>
                  <a:custGeom>
                    <a:avLst/>
                    <a:gdLst>
                      <a:gd name="T0" fmla="*/ 0 w 33"/>
                      <a:gd name="T1" fmla="*/ 0 h 24"/>
                      <a:gd name="T2" fmla="*/ 5 w 33"/>
                      <a:gd name="T3" fmla="*/ 3 h 24"/>
                      <a:gd name="T4" fmla="*/ 10 w 33"/>
                      <a:gd name="T5" fmla="*/ 5 h 24"/>
                      <a:gd name="T6" fmla="*/ 15 w 33"/>
                      <a:gd name="T7" fmla="*/ 8 h 24"/>
                      <a:gd name="T8" fmla="*/ 22 w 33"/>
                      <a:gd name="T9" fmla="*/ 12 h 24"/>
                      <a:gd name="T10" fmla="*/ 27 w 33"/>
                      <a:gd name="T11" fmla="*/ 16 h 24"/>
                      <a:gd name="T12" fmla="*/ 30 w 33"/>
                      <a:gd name="T13" fmla="*/ 20 h 24"/>
                      <a:gd name="T14" fmla="*/ 33 w 33"/>
                      <a:gd name="T15" fmla="*/ 22 h 24"/>
                      <a:gd name="T16" fmla="*/ 33 w 33"/>
                      <a:gd name="T17" fmla="*/ 24 h 24"/>
                      <a:gd name="T18" fmla="*/ 27 w 33"/>
                      <a:gd name="T19" fmla="*/ 23 h 24"/>
                      <a:gd name="T20" fmla="*/ 16 w 33"/>
                      <a:gd name="T21" fmla="*/ 15 h 24"/>
                      <a:gd name="T22" fmla="*/ 7 w 33"/>
                      <a:gd name="T23" fmla="*/ 7 h 24"/>
                      <a:gd name="T24" fmla="*/ 0 w 33"/>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4">
                        <a:moveTo>
                          <a:pt x="0" y="0"/>
                        </a:moveTo>
                        <a:lnTo>
                          <a:pt x="5" y="3"/>
                        </a:lnTo>
                        <a:lnTo>
                          <a:pt x="10" y="5"/>
                        </a:lnTo>
                        <a:lnTo>
                          <a:pt x="15" y="8"/>
                        </a:lnTo>
                        <a:lnTo>
                          <a:pt x="22" y="12"/>
                        </a:lnTo>
                        <a:lnTo>
                          <a:pt x="27" y="16"/>
                        </a:lnTo>
                        <a:lnTo>
                          <a:pt x="30" y="20"/>
                        </a:lnTo>
                        <a:lnTo>
                          <a:pt x="33" y="22"/>
                        </a:lnTo>
                        <a:lnTo>
                          <a:pt x="33" y="24"/>
                        </a:lnTo>
                        <a:lnTo>
                          <a:pt x="27" y="23"/>
                        </a:lnTo>
                        <a:lnTo>
                          <a:pt x="16" y="15"/>
                        </a:lnTo>
                        <a:lnTo>
                          <a:pt x="7"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01" name="Freeform 129">
                    <a:extLst>
                      <a:ext uri="{FF2B5EF4-FFF2-40B4-BE49-F238E27FC236}">
                        <a16:creationId xmlns:a16="http://schemas.microsoft.com/office/drawing/2014/main" id="{1B63B816-AFE6-4DFB-86E8-67E6BE57AC89}"/>
                      </a:ext>
                    </a:extLst>
                  </p:cNvPr>
                  <p:cNvSpPr>
                    <a:spLocks/>
                  </p:cNvSpPr>
                  <p:nvPr/>
                </p:nvSpPr>
                <p:spPr bwMode="auto">
                  <a:xfrm>
                    <a:off x="697" y="56"/>
                    <a:ext cx="5" cy="22"/>
                  </a:xfrm>
                  <a:custGeom>
                    <a:avLst/>
                    <a:gdLst>
                      <a:gd name="T0" fmla="*/ 5 w 9"/>
                      <a:gd name="T1" fmla="*/ 0 h 44"/>
                      <a:gd name="T2" fmla="*/ 8 w 9"/>
                      <a:gd name="T3" fmla="*/ 10 h 44"/>
                      <a:gd name="T4" fmla="*/ 9 w 9"/>
                      <a:gd name="T5" fmla="*/ 25 h 44"/>
                      <a:gd name="T6" fmla="*/ 8 w 9"/>
                      <a:gd name="T7" fmla="*/ 37 h 44"/>
                      <a:gd name="T8" fmla="*/ 3 w 9"/>
                      <a:gd name="T9" fmla="*/ 44 h 44"/>
                      <a:gd name="T10" fmla="*/ 0 w 9"/>
                      <a:gd name="T11" fmla="*/ 39 h 44"/>
                      <a:gd name="T12" fmla="*/ 1 w 9"/>
                      <a:gd name="T13" fmla="*/ 26 h 44"/>
                      <a:gd name="T14" fmla="*/ 4 w 9"/>
                      <a:gd name="T15" fmla="*/ 11 h 44"/>
                      <a:gd name="T16" fmla="*/ 5 w 9"/>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4">
                        <a:moveTo>
                          <a:pt x="5" y="0"/>
                        </a:moveTo>
                        <a:lnTo>
                          <a:pt x="8" y="10"/>
                        </a:lnTo>
                        <a:lnTo>
                          <a:pt x="9" y="25"/>
                        </a:lnTo>
                        <a:lnTo>
                          <a:pt x="8" y="37"/>
                        </a:lnTo>
                        <a:lnTo>
                          <a:pt x="3" y="44"/>
                        </a:lnTo>
                        <a:lnTo>
                          <a:pt x="0" y="39"/>
                        </a:lnTo>
                        <a:lnTo>
                          <a:pt x="1" y="26"/>
                        </a:lnTo>
                        <a:lnTo>
                          <a:pt x="4" y="11"/>
                        </a:lnTo>
                        <a:lnTo>
                          <a:pt x="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02" name="Freeform 130">
                    <a:extLst>
                      <a:ext uri="{FF2B5EF4-FFF2-40B4-BE49-F238E27FC236}">
                        <a16:creationId xmlns:a16="http://schemas.microsoft.com/office/drawing/2014/main" id="{2CA8296C-413D-4124-848B-9042901A6772}"/>
                      </a:ext>
                    </a:extLst>
                  </p:cNvPr>
                  <p:cNvSpPr>
                    <a:spLocks/>
                  </p:cNvSpPr>
                  <p:nvPr/>
                </p:nvSpPr>
                <p:spPr bwMode="auto">
                  <a:xfrm>
                    <a:off x="689" y="53"/>
                    <a:ext cx="6" cy="21"/>
                  </a:xfrm>
                  <a:custGeom>
                    <a:avLst/>
                    <a:gdLst>
                      <a:gd name="T0" fmla="*/ 13 w 13"/>
                      <a:gd name="T1" fmla="*/ 0 h 43"/>
                      <a:gd name="T2" fmla="*/ 13 w 13"/>
                      <a:gd name="T3" fmla="*/ 10 h 43"/>
                      <a:gd name="T4" fmla="*/ 12 w 13"/>
                      <a:gd name="T5" fmla="*/ 24 h 43"/>
                      <a:gd name="T6" fmla="*/ 8 w 13"/>
                      <a:gd name="T7" fmla="*/ 37 h 43"/>
                      <a:gd name="T8" fmla="*/ 3 w 13"/>
                      <a:gd name="T9" fmla="*/ 43 h 43"/>
                      <a:gd name="T10" fmla="*/ 0 w 13"/>
                      <a:gd name="T11" fmla="*/ 37 h 43"/>
                      <a:gd name="T12" fmla="*/ 4 w 13"/>
                      <a:gd name="T13" fmla="*/ 24 h 43"/>
                      <a:gd name="T14" fmla="*/ 10 w 13"/>
                      <a:gd name="T15" fmla="*/ 9 h 43"/>
                      <a:gd name="T16" fmla="*/ 13 w 1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3">
                        <a:moveTo>
                          <a:pt x="13" y="0"/>
                        </a:moveTo>
                        <a:lnTo>
                          <a:pt x="13" y="10"/>
                        </a:lnTo>
                        <a:lnTo>
                          <a:pt x="12" y="24"/>
                        </a:lnTo>
                        <a:lnTo>
                          <a:pt x="8" y="37"/>
                        </a:lnTo>
                        <a:lnTo>
                          <a:pt x="3" y="43"/>
                        </a:lnTo>
                        <a:lnTo>
                          <a:pt x="0" y="37"/>
                        </a:lnTo>
                        <a:lnTo>
                          <a:pt x="4" y="24"/>
                        </a:lnTo>
                        <a:lnTo>
                          <a:pt x="10" y="9"/>
                        </a:lnTo>
                        <a:lnTo>
                          <a:pt x="1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03" name="Freeform 131">
                    <a:extLst>
                      <a:ext uri="{FF2B5EF4-FFF2-40B4-BE49-F238E27FC236}">
                        <a16:creationId xmlns:a16="http://schemas.microsoft.com/office/drawing/2014/main" id="{9FFFE314-2B9B-4472-9177-3EBC02D10C0A}"/>
                      </a:ext>
                    </a:extLst>
                  </p:cNvPr>
                  <p:cNvSpPr>
                    <a:spLocks/>
                  </p:cNvSpPr>
                  <p:nvPr/>
                </p:nvSpPr>
                <p:spPr bwMode="auto">
                  <a:xfrm>
                    <a:off x="709" y="62"/>
                    <a:ext cx="4" cy="20"/>
                  </a:xfrm>
                  <a:custGeom>
                    <a:avLst/>
                    <a:gdLst>
                      <a:gd name="T0" fmla="*/ 2 w 8"/>
                      <a:gd name="T1" fmla="*/ 0 h 40"/>
                      <a:gd name="T2" fmla="*/ 5 w 8"/>
                      <a:gd name="T3" fmla="*/ 5 h 40"/>
                      <a:gd name="T4" fmla="*/ 8 w 8"/>
                      <a:gd name="T5" fmla="*/ 18 h 40"/>
                      <a:gd name="T6" fmla="*/ 8 w 8"/>
                      <a:gd name="T7" fmla="*/ 32 h 40"/>
                      <a:gd name="T8" fmla="*/ 4 w 8"/>
                      <a:gd name="T9" fmla="*/ 40 h 40"/>
                      <a:gd name="T10" fmla="*/ 0 w 8"/>
                      <a:gd name="T11" fmla="*/ 38 h 40"/>
                      <a:gd name="T12" fmla="*/ 0 w 8"/>
                      <a:gd name="T13" fmla="*/ 26 h 40"/>
                      <a:gd name="T14" fmla="*/ 2 w 8"/>
                      <a:gd name="T15" fmla="*/ 11 h 40"/>
                      <a:gd name="T16" fmla="*/ 2 w 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0">
                        <a:moveTo>
                          <a:pt x="2" y="0"/>
                        </a:moveTo>
                        <a:lnTo>
                          <a:pt x="5" y="5"/>
                        </a:lnTo>
                        <a:lnTo>
                          <a:pt x="8" y="18"/>
                        </a:lnTo>
                        <a:lnTo>
                          <a:pt x="8" y="32"/>
                        </a:lnTo>
                        <a:lnTo>
                          <a:pt x="4" y="40"/>
                        </a:lnTo>
                        <a:lnTo>
                          <a:pt x="0" y="38"/>
                        </a:lnTo>
                        <a:lnTo>
                          <a:pt x="0" y="26"/>
                        </a:lnTo>
                        <a:lnTo>
                          <a:pt x="2" y="11"/>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04" name="Freeform 132">
                    <a:extLst>
                      <a:ext uri="{FF2B5EF4-FFF2-40B4-BE49-F238E27FC236}">
                        <a16:creationId xmlns:a16="http://schemas.microsoft.com/office/drawing/2014/main" id="{088108FE-5892-46FE-BFC4-D831EA0333AB}"/>
                      </a:ext>
                    </a:extLst>
                  </p:cNvPr>
                  <p:cNvSpPr>
                    <a:spLocks/>
                  </p:cNvSpPr>
                  <p:nvPr/>
                </p:nvSpPr>
                <p:spPr bwMode="auto">
                  <a:xfrm>
                    <a:off x="718" y="64"/>
                    <a:ext cx="8" cy="24"/>
                  </a:xfrm>
                  <a:custGeom>
                    <a:avLst/>
                    <a:gdLst>
                      <a:gd name="T0" fmla="*/ 0 w 16"/>
                      <a:gd name="T1" fmla="*/ 0 h 47"/>
                      <a:gd name="T2" fmla="*/ 7 w 16"/>
                      <a:gd name="T3" fmla="*/ 12 h 47"/>
                      <a:gd name="T4" fmla="*/ 14 w 16"/>
                      <a:gd name="T5" fmla="*/ 26 h 47"/>
                      <a:gd name="T6" fmla="*/ 16 w 16"/>
                      <a:gd name="T7" fmla="*/ 40 h 47"/>
                      <a:gd name="T8" fmla="*/ 14 w 16"/>
                      <a:gd name="T9" fmla="*/ 47 h 47"/>
                      <a:gd name="T10" fmla="*/ 8 w 16"/>
                      <a:gd name="T11" fmla="*/ 43 h 47"/>
                      <a:gd name="T12" fmla="*/ 5 w 16"/>
                      <a:gd name="T13" fmla="*/ 28 h 47"/>
                      <a:gd name="T14" fmla="*/ 2 w 16"/>
                      <a:gd name="T15" fmla="*/ 12 h 47"/>
                      <a:gd name="T16" fmla="*/ 0 w 16"/>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7">
                        <a:moveTo>
                          <a:pt x="0" y="0"/>
                        </a:moveTo>
                        <a:lnTo>
                          <a:pt x="7" y="12"/>
                        </a:lnTo>
                        <a:lnTo>
                          <a:pt x="14" y="26"/>
                        </a:lnTo>
                        <a:lnTo>
                          <a:pt x="16" y="40"/>
                        </a:lnTo>
                        <a:lnTo>
                          <a:pt x="14" y="47"/>
                        </a:lnTo>
                        <a:lnTo>
                          <a:pt x="8" y="43"/>
                        </a:lnTo>
                        <a:lnTo>
                          <a:pt x="5" y="28"/>
                        </a:lnTo>
                        <a:lnTo>
                          <a:pt x="2"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05" name="Freeform 133">
                    <a:extLst>
                      <a:ext uri="{FF2B5EF4-FFF2-40B4-BE49-F238E27FC236}">
                        <a16:creationId xmlns:a16="http://schemas.microsoft.com/office/drawing/2014/main" id="{FDCF0B97-8808-45CC-8355-BB00302F1E9A}"/>
                      </a:ext>
                    </a:extLst>
                  </p:cNvPr>
                  <p:cNvSpPr>
                    <a:spLocks/>
                  </p:cNvSpPr>
                  <p:nvPr/>
                </p:nvSpPr>
                <p:spPr bwMode="auto">
                  <a:xfrm>
                    <a:off x="729" y="67"/>
                    <a:ext cx="9" cy="26"/>
                  </a:xfrm>
                  <a:custGeom>
                    <a:avLst/>
                    <a:gdLst>
                      <a:gd name="T0" fmla="*/ 0 w 18"/>
                      <a:gd name="T1" fmla="*/ 0 h 51"/>
                      <a:gd name="T2" fmla="*/ 7 w 18"/>
                      <a:gd name="T3" fmla="*/ 11 h 51"/>
                      <a:gd name="T4" fmla="*/ 14 w 18"/>
                      <a:gd name="T5" fmla="*/ 29 h 51"/>
                      <a:gd name="T6" fmla="*/ 18 w 18"/>
                      <a:gd name="T7" fmla="*/ 45 h 51"/>
                      <a:gd name="T8" fmla="*/ 16 w 18"/>
                      <a:gd name="T9" fmla="*/ 51 h 51"/>
                      <a:gd name="T10" fmla="*/ 10 w 18"/>
                      <a:gd name="T11" fmla="*/ 44 h 51"/>
                      <a:gd name="T12" fmla="*/ 6 w 18"/>
                      <a:gd name="T13" fmla="*/ 28 h 51"/>
                      <a:gd name="T14" fmla="*/ 2 w 18"/>
                      <a:gd name="T15" fmla="*/ 10 h 51"/>
                      <a:gd name="T16" fmla="*/ 0 w 1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1">
                        <a:moveTo>
                          <a:pt x="0" y="0"/>
                        </a:moveTo>
                        <a:lnTo>
                          <a:pt x="7" y="11"/>
                        </a:lnTo>
                        <a:lnTo>
                          <a:pt x="14" y="29"/>
                        </a:lnTo>
                        <a:lnTo>
                          <a:pt x="18" y="45"/>
                        </a:lnTo>
                        <a:lnTo>
                          <a:pt x="16" y="51"/>
                        </a:lnTo>
                        <a:lnTo>
                          <a:pt x="10" y="44"/>
                        </a:lnTo>
                        <a:lnTo>
                          <a:pt x="6" y="28"/>
                        </a:lnTo>
                        <a:lnTo>
                          <a:pt x="2"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06" name="Freeform 134">
                    <a:extLst>
                      <a:ext uri="{FF2B5EF4-FFF2-40B4-BE49-F238E27FC236}">
                        <a16:creationId xmlns:a16="http://schemas.microsoft.com/office/drawing/2014/main" id="{9A1D7FB8-33E3-4B0A-95A3-07A8BEF1B7E5}"/>
                      </a:ext>
                    </a:extLst>
                  </p:cNvPr>
                  <p:cNvSpPr>
                    <a:spLocks/>
                  </p:cNvSpPr>
                  <p:nvPr/>
                </p:nvSpPr>
                <p:spPr bwMode="auto">
                  <a:xfrm>
                    <a:off x="749" y="66"/>
                    <a:ext cx="16" cy="27"/>
                  </a:xfrm>
                  <a:custGeom>
                    <a:avLst/>
                    <a:gdLst>
                      <a:gd name="T0" fmla="*/ 0 w 32"/>
                      <a:gd name="T1" fmla="*/ 0 h 54"/>
                      <a:gd name="T2" fmla="*/ 6 w 32"/>
                      <a:gd name="T3" fmla="*/ 4 h 54"/>
                      <a:gd name="T4" fmla="*/ 12 w 32"/>
                      <a:gd name="T5" fmla="*/ 11 h 54"/>
                      <a:gd name="T6" fmla="*/ 17 w 32"/>
                      <a:gd name="T7" fmla="*/ 19 h 54"/>
                      <a:gd name="T8" fmla="*/ 23 w 32"/>
                      <a:gd name="T9" fmla="*/ 28 h 54"/>
                      <a:gd name="T10" fmla="*/ 28 w 32"/>
                      <a:gd name="T11" fmla="*/ 36 h 54"/>
                      <a:gd name="T12" fmla="*/ 31 w 32"/>
                      <a:gd name="T13" fmla="*/ 45 h 54"/>
                      <a:gd name="T14" fmla="*/ 32 w 32"/>
                      <a:gd name="T15" fmla="*/ 50 h 54"/>
                      <a:gd name="T16" fmla="*/ 31 w 32"/>
                      <a:gd name="T17" fmla="*/ 54 h 54"/>
                      <a:gd name="T18" fmla="*/ 24 w 32"/>
                      <a:gd name="T19" fmla="*/ 47 h 54"/>
                      <a:gd name="T20" fmla="*/ 16 w 32"/>
                      <a:gd name="T21" fmla="*/ 30 h 54"/>
                      <a:gd name="T22" fmla="*/ 8 w 32"/>
                      <a:gd name="T23" fmla="*/ 10 h 54"/>
                      <a:gd name="T24" fmla="*/ 0 w 32"/>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4">
                        <a:moveTo>
                          <a:pt x="0" y="0"/>
                        </a:moveTo>
                        <a:lnTo>
                          <a:pt x="6" y="4"/>
                        </a:lnTo>
                        <a:lnTo>
                          <a:pt x="12" y="11"/>
                        </a:lnTo>
                        <a:lnTo>
                          <a:pt x="17" y="19"/>
                        </a:lnTo>
                        <a:lnTo>
                          <a:pt x="23" y="28"/>
                        </a:lnTo>
                        <a:lnTo>
                          <a:pt x="28" y="36"/>
                        </a:lnTo>
                        <a:lnTo>
                          <a:pt x="31" y="45"/>
                        </a:lnTo>
                        <a:lnTo>
                          <a:pt x="32" y="50"/>
                        </a:lnTo>
                        <a:lnTo>
                          <a:pt x="31" y="54"/>
                        </a:lnTo>
                        <a:lnTo>
                          <a:pt x="24" y="47"/>
                        </a:lnTo>
                        <a:lnTo>
                          <a:pt x="16" y="30"/>
                        </a:lnTo>
                        <a:lnTo>
                          <a:pt x="8"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07" name="Freeform 135">
                    <a:extLst>
                      <a:ext uri="{FF2B5EF4-FFF2-40B4-BE49-F238E27FC236}">
                        <a16:creationId xmlns:a16="http://schemas.microsoft.com/office/drawing/2014/main" id="{72DDE835-1754-4760-BBBA-4D3C2972DEED}"/>
                      </a:ext>
                    </a:extLst>
                  </p:cNvPr>
                  <p:cNvSpPr>
                    <a:spLocks/>
                  </p:cNvSpPr>
                  <p:nvPr/>
                </p:nvSpPr>
                <p:spPr bwMode="auto">
                  <a:xfrm>
                    <a:off x="770" y="62"/>
                    <a:ext cx="19" cy="25"/>
                  </a:xfrm>
                  <a:custGeom>
                    <a:avLst/>
                    <a:gdLst>
                      <a:gd name="T0" fmla="*/ 0 w 37"/>
                      <a:gd name="T1" fmla="*/ 0 h 49"/>
                      <a:gd name="T2" fmla="*/ 5 w 37"/>
                      <a:gd name="T3" fmla="*/ 3 h 49"/>
                      <a:gd name="T4" fmla="*/ 10 w 37"/>
                      <a:gd name="T5" fmla="*/ 10 h 49"/>
                      <a:gd name="T6" fmla="*/ 17 w 37"/>
                      <a:gd name="T7" fmla="*/ 17 h 49"/>
                      <a:gd name="T8" fmla="*/ 24 w 37"/>
                      <a:gd name="T9" fmla="*/ 25 h 49"/>
                      <a:gd name="T10" fmla="*/ 30 w 37"/>
                      <a:gd name="T11" fmla="*/ 33 h 49"/>
                      <a:gd name="T12" fmla="*/ 34 w 37"/>
                      <a:gd name="T13" fmla="*/ 40 h 49"/>
                      <a:gd name="T14" fmla="*/ 37 w 37"/>
                      <a:gd name="T15" fmla="*/ 46 h 49"/>
                      <a:gd name="T16" fmla="*/ 36 w 37"/>
                      <a:gd name="T17" fmla="*/ 49 h 49"/>
                      <a:gd name="T18" fmla="*/ 32 w 37"/>
                      <a:gd name="T19" fmla="*/ 48 h 49"/>
                      <a:gd name="T20" fmla="*/ 28 w 37"/>
                      <a:gd name="T21" fmla="*/ 43 h 49"/>
                      <a:gd name="T22" fmla="*/ 22 w 37"/>
                      <a:gd name="T23" fmla="*/ 36 h 49"/>
                      <a:gd name="T24" fmla="*/ 17 w 37"/>
                      <a:gd name="T25" fmla="*/ 27 h 49"/>
                      <a:gd name="T26" fmla="*/ 11 w 37"/>
                      <a:gd name="T27" fmla="*/ 18 h 49"/>
                      <a:gd name="T28" fmla="*/ 7 w 37"/>
                      <a:gd name="T29" fmla="*/ 10 h 49"/>
                      <a:gd name="T30" fmla="*/ 3 w 37"/>
                      <a:gd name="T31" fmla="*/ 3 h 49"/>
                      <a:gd name="T32" fmla="*/ 0 w 3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9">
                        <a:moveTo>
                          <a:pt x="0" y="0"/>
                        </a:moveTo>
                        <a:lnTo>
                          <a:pt x="5" y="3"/>
                        </a:lnTo>
                        <a:lnTo>
                          <a:pt x="10" y="10"/>
                        </a:lnTo>
                        <a:lnTo>
                          <a:pt x="17" y="17"/>
                        </a:lnTo>
                        <a:lnTo>
                          <a:pt x="24" y="25"/>
                        </a:lnTo>
                        <a:lnTo>
                          <a:pt x="30" y="33"/>
                        </a:lnTo>
                        <a:lnTo>
                          <a:pt x="34" y="40"/>
                        </a:lnTo>
                        <a:lnTo>
                          <a:pt x="37" y="46"/>
                        </a:lnTo>
                        <a:lnTo>
                          <a:pt x="36" y="49"/>
                        </a:lnTo>
                        <a:lnTo>
                          <a:pt x="32" y="48"/>
                        </a:lnTo>
                        <a:lnTo>
                          <a:pt x="28" y="43"/>
                        </a:lnTo>
                        <a:lnTo>
                          <a:pt x="22" y="36"/>
                        </a:lnTo>
                        <a:lnTo>
                          <a:pt x="17" y="27"/>
                        </a:lnTo>
                        <a:lnTo>
                          <a:pt x="11" y="18"/>
                        </a:lnTo>
                        <a:lnTo>
                          <a:pt x="7" y="10"/>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08" name="Freeform 136">
                    <a:extLst>
                      <a:ext uri="{FF2B5EF4-FFF2-40B4-BE49-F238E27FC236}">
                        <a16:creationId xmlns:a16="http://schemas.microsoft.com/office/drawing/2014/main" id="{66AFA8A8-0CA0-4D9E-85E5-BDB33BFC5834}"/>
                      </a:ext>
                    </a:extLst>
                  </p:cNvPr>
                  <p:cNvSpPr>
                    <a:spLocks/>
                  </p:cNvSpPr>
                  <p:nvPr/>
                </p:nvSpPr>
                <p:spPr bwMode="auto">
                  <a:xfrm>
                    <a:off x="739" y="68"/>
                    <a:ext cx="15" cy="23"/>
                  </a:xfrm>
                  <a:custGeom>
                    <a:avLst/>
                    <a:gdLst>
                      <a:gd name="T0" fmla="*/ 0 w 31"/>
                      <a:gd name="T1" fmla="*/ 0 h 45"/>
                      <a:gd name="T2" fmla="*/ 3 w 31"/>
                      <a:gd name="T3" fmla="*/ 4 h 45"/>
                      <a:gd name="T4" fmla="*/ 9 w 31"/>
                      <a:gd name="T5" fmla="*/ 9 h 45"/>
                      <a:gd name="T6" fmla="*/ 15 w 31"/>
                      <a:gd name="T7" fmla="*/ 16 h 45"/>
                      <a:gd name="T8" fmla="*/ 21 w 31"/>
                      <a:gd name="T9" fmla="*/ 24 h 45"/>
                      <a:gd name="T10" fmla="*/ 26 w 31"/>
                      <a:gd name="T11" fmla="*/ 31 h 45"/>
                      <a:gd name="T12" fmla="*/ 30 w 31"/>
                      <a:gd name="T13" fmla="*/ 38 h 45"/>
                      <a:gd name="T14" fmla="*/ 31 w 31"/>
                      <a:gd name="T15" fmla="*/ 43 h 45"/>
                      <a:gd name="T16" fmla="*/ 28 w 31"/>
                      <a:gd name="T17" fmla="*/ 45 h 45"/>
                      <a:gd name="T18" fmla="*/ 20 w 31"/>
                      <a:gd name="T19" fmla="*/ 39 h 45"/>
                      <a:gd name="T20" fmla="*/ 12 w 31"/>
                      <a:gd name="T21" fmla="*/ 25 h 45"/>
                      <a:gd name="T22" fmla="*/ 4 w 31"/>
                      <a:gd name="T23" fmla="*/ 9 h 45"/>
                      <a:gd name="T24" fmla="*/ 0 w 31"/>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5">
                        <a:moveTo>
                          <a:pt x="0" y="0"/>
                        </a:moveTo>
                        <a:lnTo>
                          <a:pt x="3" y="4"/>
                        </a:lnTo>
                        <a:lnTo>
                          <a:pt x="9" y="9"/>
                        </a:lnTo>
                        <a:lnTo>
                          <a:pt x="15" y="16"/>
                        </a:lnTo>
                        <a:lnTo>
                          <a:pt x="21" y="24"/>
                        </a:lnTo>
                        <a:lnTo>
                          <a:pt x="26" y="31"/>
                        </a:lnTo>
                        <a:lnTo>
                          <a:pt x="30" y="38"/>
                        </a:lnTo>
                        <a:lnTo>
                          <a:pt x="31" y="43"/>
                        </a:lnTo>
                        <a:lnTo>
                          <a:pt x="28" y="45"/>
                        </a:lnTo>
                        <a:lnTo>
                          <a:pt x="20" y="39"/>
                        </a:lnTo>
                        <a:lnTo>
                          <a:pt x="12" y="25"/>
                        </a:lnTo>
                        <a:lnTo>
                          <a:pt x="4"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09" name="Freeform 137">
                    <a:extLst>
                      <a:ext uri="{FF2B5EF4-FFF2-40B4-BE49-F238E27FC236}">
                        <a16:creationId xmlns:a16="http://schemas.microsoft.com/office/drawing/2014/main" id="{224A59BE-493F-4EC2-923E-251D4FB298E2}"/>
                      </a:ext>
                    </a:extLst>
                  </p:cNvPr>
                  <p:cNvSpPr>
                    <a:spLocks/>
                  </p:cNvSpPr>
                  <p:nvPr/>
                </p:nvSpPr>
                <p:spPr bwMode="auto">
                  <a:xfrm>
                    <a:off x="740" y="34"/>
                    <a:ext cx="20" cy="36"/>
                  </a:xfrm>
                  <a:custGeom>
                    <a:avLst/>
                    <a:gdLst>
                      <a:gd name="T0" fmla="*/ 38 w 39"/>
                      <a:gd name="T1" fmla="*/ 0 h 72"/>
                      <a:gd name="T2" fmla="*/ 39 w 39"/>
                      <a:gd name="T3" fmla="*/ 5 h 72"/>
                      <a:gd name="T4" fmla="*/ 38 w 39"/>
                      <a:gd name="T5" fmla="*/ 12 h 72"/>
                      <a:gd name="T6" fmla="*/ 33 w 39"/>
                      <a:gd name="T7" fmla="*/ 23 h 72"/>
                      <a:gd name="T8" fmla="*/ 29 w 39"/>
                      <a:gd name="T9" fmla="*/ 35 h 72"/>
                      <a:gd name="T10" fmla="*/ 22 w 39"/>
                      <a:gd name="T11" fmla="*/ 46 h 72"/>
                      <a:gd name="T12" fmla="*/ 15 w 39"/>
                      <a:gd name="T13" fmla="*/ 58 h 72"/>
                      <a:gd name="T14" fmla="*/ 7 w 39"/>
                      <a:gd name="T15" fmla="*/ 66 h 72"/>
                      <a:gd name="T16" fmla="*/ 0 w 39"/>
                      <a:gd name="T17" fmla="*/ 72 h 72"/>
                      <a:gd name="T18" fmla="*/ 2 w 39"/>
                      <a:gd name="T19" fmla="*/ 66 h 72"/>
                      <a:gd name="T20" fmla="*/ 7 w 39"/>
                      <a:gd name="T21" fmla="*/ 57 h 72"/>
                      <a:gd name="T22" fmla="*/ 13 w 39"/>
                      <a:gd name="T23" fmla="*/ 45 h 72"/>
                      <a:gd name="T24" fmla="*/ 18 w 39"/>
                      <a:gd name="T25" fmla="*/ 32 h 72"/>
                      <a:gd name="T26" fmla="*/ 25 w 39"/>
                      <a:gd name="T27" fmla="*/ 20 h 72"/>
                      <a:gd name="T28" fmla="*/ 31 w 39"/>
                      <a:gd name="T29" fmla="*/ 9 h 72"/>
                      <a:gd name="T30" fmla="*/ 36 w 39"/>
                      <a:gd name="T31" fmla="*/ 2 h 72"/>
                      <a:gd name="T32" fmla="*/ 38 w 39"/>
                      <a:gd name="T3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72">
                        <a:moveTo>
                          <a:pt x="38" y="0"/>
                        </a:moveTo>
                        <a:lnTo>
                          <a:pt x="39" y="5"/>
                        </a:lnTo>
                        <a:lnTo>
                          <a:pt x="38" y="12"/>
                        </a:lnTo>
                        <a:lnTo>
                          <a:pt x="33" y="23"/>
                        </a:lnTo>
                        <a:lnTo>
                          <a:pt x="29" y="35"/>
                        </a:lnTo>
                        <a:lnTo>
                          <a:pt x="22" y="46"/>
                        </a:lnTo>
                        <a:lnTo>
                          <a:pt x="15" y="58"/>
                        </a:lnTo>
                        <a:lnTo>
                          <a:pt x="7" y="66"/>
                        </a:lnTo>
                        <a:lnTo>
                          <a:pt x="0" y="72"/>
                        </a:lnTo>
                        <a:lnTo>
                          <a:pt x="2" y="66"/>
                        </a:lnTo>
                        <a:lnTo>
                          <a:pt x="7" y="57"/>
                        </a:lnTo>
                        <a:lnTo>
                          <a:pt x="13" y="45"/>
                        </a:lnTo>
                        <a:lnTo>
                          <a:pt x="18" y="32"/>
                        </a:lnTo>
                        <a:lnTo>
                          <a:pt x="25" y="20"/>
                        </a:lnTo>
                        <a:lnTo>
                          <a:pt x="31" y="9"/>
                        </a:lnTo>
                        <a:lnTo>
                          <a:pt x="36" y="2"/>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10" name="Freeform 138">
                    <a:extLst>
                      <a:ext uri="{FF2B5EF4-FFF2-40B4-BE49-F238E27FC236}">
                        <a16:creationId xmlns:a16="http://schemas.microsoft.com/office/drawing/2014/main" id="{2931E272-EE09-4749-A0F5-E73EEE247CAC}"/>
                      </a:ext>
                    </a:extLst>
                  </p:cNvPr>
                  <p:cNvSpPr>
                    <a:spLocks/>
                  </p:cNvSpPr>
                  <p:nvPr/>
                </p:nvSpPr>
                <p:spPr bwMode="auto">
                  <a:xfrm>
                    <a:off x="758" y="39"/>
                    <a:ext cx="16" cy="28"/>
                  </a:xfrm>
                  <a:custGeom>
                    <a:avLst/>
                    <a:gdLst>
                      <a:gd name="T0" fmla="*/ 33 w 33"/>
                      <a:gd name="T1" fmla="*/ 0 h 56"/>
                      <a:gd name="T2" fmla="*/ 33 w 33"/>
                      <a:gd name="T3" fmla="*/ 3 h 56"/>
                      <a:gd name="T4" fmla="*/ 32 w 33"/>
                      <a:gd name="T5" fmla="*/ 8 h 56"/>
                      <a:gd name="T6" fmla="*/ 30 w 33"/>
                      <a:gd name="T7" fmla="*/ 17 h 56"/>
                      <a:gd name="T8" fmla="*/ 25 w 33"/>
                      <a:gd name="T9" fmla="*/ 25 h 56"/>
                      <a:gd name="T10" fmla="*/ 19 w 33"/>
                      <a:gd name="T11" fmla="*/ 35 h 56"/>
                      <a:gd name="T12" fmla="*/ 13 w 33"/>
                      <a:gd name="T13" fmla="*/ 43 h 56"/>
                      <a:gd name="T14" fmla="*/ 6 w 33"/>
                      <a:gd name="T15" fmla="*/ 51 h 56"/>
                      <a:gd name="T16" fmla="*/ 0 w 33"/>
                      <a:gd name="T17" fmla="*/ 56 h 56"/>
                      <a:gd name="T18" fmla="*/ 8 w 33"/>
                      <a:gd name="T19" fmla="*/ 42 h 56"/>
                      <a:gd name="T20" fmla="*/ 18 w 33"/>
                      <a:gd name="T21" fmla="*/ 22 h 56"/>
                      <a:gd name="T22" fmla="*/ 27 w 33"/>
                      <a:gd name="T23" fmla="*/ 6 h 56"/>
                      <a:gd name="T24" fmla="*/ 33 w 33"/>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6">
                        <a:moveTo>
                          <a:pt x="33" y="0"/>
                        </a:moveTo>
                        <a:lnTo>
                          <a:pt x="33" y="3"/>
                        </a:lnTo>
                        <a:lnTo>
                          <a:pt x="32" y="8"/>
                        </a:lnTo>
                        <a:lnTo>
                          <a:pt x="30" y="17"/>
                        </a:lnTo>
                        <a:lnTo>
                          <a:pt x="25" y="25"/>
                        </a:lnTo>
                        <a:lnTo>
                          <a:pt x="19" y="35"/>
                        </a:lnTo>
                        <a:lnTo>
                          <a:pt x="13" y="43"/>
                        </a:lnTo>
                        <a:lnTo>
                          <a:pt x="6" y="51"/>
                        </a:lnTo>
                        <a:lnTo>
                          <a:pt x="0" y="56"/>
                        </a:lnTo>
                        <a:lnTo>
                          <a:pt x="8" y="42"/>
                        </a:lnTo>
                        <a:lnTo>
                          <a:pt x="18" y="22"/>
                        </a:lnTo>
                        <a:lnTo>
                          <a:pt x="27" y="6"/>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11" name="Freeform 139">
                    <a:extLst>
                      <a:ext uri="{FF2B5EF4-FFF2-40B4-BE49-F238E27FC236}">
                        <a16:creationId xmlns:a16="http://schemas.microsoft.com/office/drawing/2014/main" id="{B16F687D-833B-4B38-AD35-71D4512CD0DD}"/>
                      </a:ext>
                    </a:extLst>
                  </p:cNvPr>
                  <p:cNvSpPr>
                    <a:spLocks/>
                  </p:cNvSpPr>
                  <p:nvPr/>
                </p:nvSpPr>
                <p:spPr bwMode="auto">
                  <a:xfrm>
                    <a:off x="760" y="65"/>
                    <a:ext cx="18" cy="24"/>
                  </a:xfrm>
                  <a:custGeom>
                    <a:avLst/>
                    <a:gdLst>
                      <a:gd name="T0" fmla="*/ 0 w 36"/>
                      <a:gd name="T1" fmla="*/ 0 h 49"/>
                      <a:gd name="T2" fmla="*/ 5 w 36"/>
                      <a:gd name="T3" fmla="*/ 4 h 49"/>
                      <a:gd name="T4" fmla="*/ 11 w 36"/>
                      <a:gd name="T5" fmla="*/ 11 h 49"/>
                      <a:gd name="T6" fmla="*/ 16 w 36"/>
                      <a:gd name="T7" fmla="*/ 18 h 49"/>
                      <a:gd name="T8" fmla="*/ 23 w 36"/>
                      <a:gd name="T9" fmla="*/ 26 h 49"/>
                      <a:gd name="T10" fmla="*/ 29 w 36"/>
                      <a:gd name="T11" fmla="*/ 34 h 49"/>
                      <a:gd name="T12" fmla="*/ 34 w 36"/>
                      <a:gd name="T13" fmla="*/ 41 h 49"/>
                      <a:gd name="T14" fmla="*/ 36 w 36"/>
                      <a:gd name="T15" fmla="*/ 45 h 49"/>
                      <a:gd name="T16" fmla="*/ 35 w 36"/>
                      <a:gd name="T17" fmla="*/ 49 h 49"/>
                      <a:gd name="T18" fmla="*/ 31 w 36"/>
                      <a:gd name="T19" fmla="*/ 49 h 49"/>
                      <a:gd name="T20" fmla="*/ 27 w 36"/>
                      <a:gd name="T21" fmla="*/ 44 h 49"/>
                      <a:gd name="T22" fmla="*/ 21 w 36"/>
                      <a:gd name="T23" fmla="*/ 37 h 49"/>
                      <a:gd name="T24" fmla="*/ 16 w 36"/>
                      <a:gd name="T25" fmla="*/ 28 h 49"/>
                      <a:gd name="T26" fmla="*/ 12 w 36"/>
                      <a:gd name="T27" fmla="*/ 19 h 49"/>
                      <a:gd name="T28" fmla="*/ 7 w 36"/>
                      <a:gd name="T29" fmla="*/ 11 h 49"/>
                      <a:gd name="T30" fmla="*/ 2 w 36"/>
                      <a:gd name="T31" fmla="*/ 4 h 49"/>
                      <a:gd name="T32" fmla="*/ 0 w 36"/>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9">
                        <a:moveTo>
                          <a:pt x="0" y="0"/>
                        </a:moveTo>
                        <a:lnTo>
                          <a:pt x="5" y="4"/>
                        </a:lnTo>
                        <a:lnTo>
                          <a:pt x="11" y="11"/>
                        </a:lnTo>
                        <a:lnTo>
                          <a:pt x="16" y="18"/>
                        </a:lnTo>
                        <a:lnTo>
                          <a:pt x="23" y="26"/>
                        </a:lnTo>
                        <a:lnTo>
                          <a:pt x="29" y="34"/>
                        </a:lnTo>
                        <a:lnTo>
                          <a:pt x="34" y="41"/>
                        </a:lnTo>
                        <a:lnTo>
                          <a:pt x="36" y="45"/>
                        </a:lnTo>
                        <a:lnTo>
                          <a:pt x="35" y="49"/>
                        </a:lnTo>
                        <a:lnTo>
                          <a:pt x="31" y="49"/>
                        </a:lnTo>
                        <a:lnTo>
                          <a:pt x="27" y="44"/>
                        </a:lnTo>
                        <a:lnTo>
                          <a:pt x="21" y="37"/>
                        </a:lnTo>
                        <a:lnTo>
                          <a:pt x="16" y="28"/>
                        </a:lnTo>
                        <a:lnTo>
                          <a:pt x="12" y="19"/>
                        </a:lnTo>
                        <a:lnTo>
                          <a:pt x="7" y="11"/>
                        </a:lnTo>
                        <a:lnTo>
                          <a:pt x="2"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12" name="Freeform 140">
                    <a:extLst>
                      <a:ext uri="{FF2B5EF4-FFF2-40B4-BE49-F238E27FC236}">
                        <a16:creationId xmlns:a16="http://schemas.microsoft.com/office/drawing/2014/main" id="{42894AE3-94E7-4444-A1CB-52EBFD9EF8E9}"/>
                      </a:ext>
                    </a:extLst>
                  </p:cNvPr>
                  <p:cNvSpPr>
                    <a:spLocks/>
                  </p:cNvSpPr>
                  <p:nvPr/>
                </p:nvSpPr>
                <p:spPr bwMode="auto">
                  <a:xfrm>
                    <a:off x="130" y="435"/>
                    <a:ext cx="44" cy="114"/>
                  </a:xfrm>
                  <a:custGeom>
                    <a:avLst/>
                    <a:gdLst>
                      <a:gd name="T0" fmla="*/ 16 w 88"/>
                      <a:gd name="T1" fmla="*/ 0 h 229"/>
                      <a:gd name="T2" fmla="*/ 18 w 88"/>
                      <a:gd name="T3" fmla="*/ 0 h 229"/>
                      <a:gd name="T4" fmla="*/ 19 w 88"/>
                      <a:gd name="T5" fmla="*/ 3 h 229"/>
                      <a:gd name="T6" fmla="*/ 20 w 88"/>
                      <a:gd name="T7" fmla="*/ 5 h 229"/>
                      <a:gd name="T8" fmla="*/ 21 w 88"/>
                      <a:gd name="T9" fmla="*/ 6 h 229"/>
                      <a:gd name="T10" fmla="*/ 12 w 88"/>
                      <a:gd name="T11" fmla="*/ 42 h 229"/>
                      <a:gd name="T12" fmla="*/ 11 w 88"/>
                      <a:gd name="T13" fmla="*/ 76 h 229"/>
                      <a:gd name="T14" fmla="*/ 16 w 88"/>
                      <a:gd name="T15" fmla="*/ 109 h 229"/>
                      <a:gd name="T16" fmla="*/ 28 w 88"/>
                      <a:gd name="T17" fmla="*/ 137 h 229"/>
                      <a:gd name="T18" fmla="*/ 42 w 88"/>
                      <a:gd name="T19" fmla="*/ 165 h 229"/>
                      <a:gd name="T20" fmla="*/ 58 w 88"/>
                      <a:gd name="T21" fmla="*/ 189 h 229"/>
                      <a:gd name="T22" fmla="*/ 74 w 88"/>
                      <a:gd name="T23" fmla="*/ 211 h 229"/>
                      <a:gd name="T24" fmla="*/ 88 w 88"/>
                      <a:gd name="T25" fmla="*/ 229 h 229"/>
                      <a:gd name="T26" fmla="*/ 71 w 88"/>
                      <a:gd name="T27" fmla="*/ 219 h 229"/>
                      <a:gd name="T28" fmla="*/ 52 w 88"/>
                      <a:gd name="T29" fmla="*/ 199 h 229"/>
                      <a:gd name="T30" fmla="*/ 34 w 88"/>
                      <a:gd name="T31" fmla="*/ 171 h 229"/>
                      <a:gd name="T32" fmla="*/ 18 w 88"/>
                      <a:gd name="T33" fmla="*/ 136 h 229"/>
                      <a:gd name="T34" fmla="*/ 6 w 88"/>
                      <a:gd name="T35" fmla="*/ 101 h 229"/>
                      <a:gd name="T36" fmla="*/ 0 w 88"/>
                      <a:gd name="T37" fmla="*/ 64 h 229"/>
                      <a:gd name="T38" fmla="*/ 4 w 88"/>
                      <a:gd name="T39" fmla="*/ 29 h 229"/>
                      <a:gd name="T40" fmla="*/ 16 w 88"/>
                      <a:gd name="T41"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229">
                        <a:moveTo>
                          <a:pt x="16" y="0"/>
                        </a:moveTo>
                        <a:lnTo>
                          <a:pt x="18" y="0"/>
                        </a:lnTo>
                        <a:lnTo>
                          <a:pt x="19" y="3"/>
                        </a:lnTo>
                        <a:lnTo>
                          <a:pt x="20" y="5"/>
                        </a:lnTo>
                        <a:lnTo>
                          <a:pt x="21" y="6"/>
                        </a:lnTo>
                        <a:lnTo>
                          <a:pt x="12" y="42"/>
                        </a:lnTo>
                        <a:lnTo>
                          <a:pt x="11" y="76"/>
                        </a:lnTo>
                        <a:lnTo>
                          <a:pt x="16" y="109"/>
                        </a:lnTo>
                        <a:lnTo>
                          <a:pt x="28" y="137"/>
                        </a:lnTo>
                        <a:lnTo>
                          <a:pt x="42" y="165"/>
                        </a:lnTo>
                        <a:lnTo>
                          <a:pt x="58" y="189"/>
                        </a:lnTo>
                        <a:lnTo>
                          <a:pt x="74" y="211"/>
                        </a:lnTo>
                        <a:lnTo>
                          <a:pt x="88" y="229"/>
                        </a:lnTo>
                        <a:lnTo>
                          <a:pt x="71" y="219"/>
                        </a:lnTo>
                        <a:lnTo>
                          <a:pt x="52" y="199"/>
                        </a:lnTo>
                        <a:lnTo>
                          <a:pt x="34" y="171"/>
                        </a:lnTo>
                        <a:lnTo>
                          <a:pt x="18" y="136"/>
                        </a:lnTo>
                        <a:lnTo>
                          <a:pt x="6" y="101"/>
                        </a:lnTo>
                        <a:lnTo>
                          <a:pt x="0" y="64"/>
                        </a:lnTo>
                        <a:lnTo>
                          <a:pt x="4" y="29"/>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13" name="Freeform 141">
                    <a:extLst>
                      <a:ext uri="{FF2B5EF4-FFF2-40B4-BE49-F238E27FC236}">
                        <a16:creationId xmlns:a16="http://schemas.microsoft.com/office/drawing/2014/main" id="{3BC9B4C0-2E45-4B93-9095-159A2DD8B5B2}"/>
                      </a:ext>
                    </a:extLst>
                  </p:cNvPr>
                  <p:cNvSpPr>
                    <a:spLocks/>
                  </p:cNvSpPr>
                  <p:nvPr/>
                </p:nvSpPr>
                <p:spPr bwMode="auto">
                  <a:xfrm>
                    <a:off x="151" y="523"/>
                    <a:ext cx="38" cy="8"/>
                  </a:xfrm>
                  <a:custGeom>
                    <a:avLst/>
                    <a:gdLst>
                      <a:gd name="T0" fmla="*/ 76 w 76"/>
                      <a:gd name="T1" fmla="*/ 14 h 16"/>
                      <a:gd name="T2" fmla="*/ 74 w 76"/>
                      <a:gd name="T3" fmla="*/ 15 h 16"/>
                      <a:gd name="T4" fmla="*/ 67 w 76"/>
                      <a:gd name="T5" fmla="*/ 16 h 16"/>
                      <a:gd name="T6" fmla="*/ 57 w 76"/>
                      <a:gd name="T7" fmla="*/ 16 h 16"/>
                      <a:gd name="T8" fmla="*/ 45 w 76"/>
                      <a:gd name="T9" fmla="*/ 15 h 16"/>
                      <a:gd name="T10" fmla="*/ 32 w 76"/>
                      <a:gd name="T11" fmla="*/ 14 h 16"/>
                      <a:gd name="T12" fmla="*/ 19 w 76"/>
                      <a:gd name="T13" fmla="*/ 10 h 16"/>
                      <a:gd name="T14" fmla="*/ 9 w 76"/>
                      <a:gd name="T15" fmla="*/ 6 h 16"/>
                      <a:gd name="T16" fmla="*/ 0 w 76"/>
                      <a:gd name="T17" fmla="*/ 0 h 16"/>
                      <a:gd name="T18" fmla="*/ 8 w 76"/>
                      <a:gd name="T19" fmla="*/ 1 h 16"/>
                      <a:gd name="T20" fmla="*/ 19 w 76"/>
                      <a:gd name="T21" fmla="*/ 3 h 16"/>
                      <a:gd name="T22" fmla="*/ 32 w 76"/>
                      <a:gd name="T23" fmla="*/ 4 h 16"/>
                      <a:gd name="T24" fmla="*/ 45 w 76"/>
                      <a:gd name="T25" fmla="*/ 7 h 16"/>
                      <a:gd name="T26" fmla="*/ 56 w 76"/>
                      <a:gd name="T27" fmla="*/ 8 h 16"/>
                      <a:gd name="T28" fmla="*/ 67 w 76"/>
                      <a:gd name="T29" fmla="*/ 10 h 16"/>
                      <a:gd name="T30" fmla="*/ 74 w 76"/>
                      <a:gd name="T31" fmla="*/ 11 h 16"/>
                      <a:gd name="T32" fmla="*/ 76 w 7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6">
                        <a:moveTo>
                          <a:pt x="76" y="14"/>
                        </a:moveTo>
                        <a:lnTo>
                          <a:pt x="74" y="15"/>
                        </a:lnTo>
                        <a:lnTo>
                          <a:pt x="67" y="16"/>
                        </a:lnTo>
                        <a:lnTo>
                          <a:pt x="57" y="16"/>
                        </a:lnTo>
                        <a:lnTo>
                          <a:pt x="45" y="15"/>
                        </a:lnTo>
                        <a:lnTo>
                          <a:pt x="32" y="14"/>
                        </a:lnTo>
                        <a:lnTo>
                          <a:pt x="19" y="10"/>
                        </a:lnTo>
                        <a:lnTo>
                          <a:pt x="9" y="6"/>
                        </a:lnTo>
                        <a:lnTo>
                          <a:pt x="0" y="0"/>
                        </a:lnTo>
                        <a:lnTo>
                          <a:pt x="8" y="1"/>
                        </a:lnTo>
                        <a:lnTo>
                          <a:pt x="19" y="3"/>
                        </a:lnTo>
                        <a:lnTo>
                          <a:pt x="32" y="4"/>
                        </a:lnTo>
                        <a:lnTo>
                          <a:pt x="45" y="7"/>
                        </a:lnTo>
                        <a:lnTo>
                          <a:pt x="56" y="8"/>
                        </a:lnTo>
                        <a:lnTo>
                          <a:pt x="67" y="10"/>
                        </a:lnTo>
                        <a:lnTo>
                          <a:pt x="74" y="11"/>
                        </a:lnTo>
                        <a:lnTo>
                          <a:pt x="76" y="1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14" name="Freeform 142">
                    <a:extLst>
                      <a:ext uri="{FF2B5EF4-FFF2-40B4-BE49-F238E27FC236}">
                        <a16:creationId xmlns:a16="http://schemas.microsoft.com/office/drawing/2014/main" id="{F608465B-ED85-4F24-80EE-5CE3D25C2ADB}"/>
                      </a:ext>
                    </a:extLst>
                  </p:cNvPr>
                  <p:cNvSpPr>
                    <a:spLocks/>
                  </p:cNvSpPr>
                  <p:nvPr/>
                </p:nvSpPr>
                <p:spPr bwMode="auto">
                  <a:xfrm>
                    <a:off x="145" y="513"/>
                    <a:ext cx="46" cy="12"/>
                  </a:xfrm>
                  <a:custGeom>
                    <a:avLst/>
                    <a:gdLst>
                      <a:gd name="T0" fmla="*/ 91 w 91"/>
                      <a:gd name="T1" fmla="*/ 20 h 23"/>
                      <a:gd name="T2" fmla="*/ 88 w 91"/>
                      <a:gd name="T3" fmla="*/ 22 h 23"/>
                      <a:gd name="T4" fmla="*/ 80 w 91"/>
                      <a:gd name="T5" fmla="*/ 23 h 23"/>
                      <a:gd name="T6" fmla="*/ 67 w 91"/>
                      <a:gd name="T7" fmla="*/ 22 h 23"/>
                      <a:gd name="T8" fmla="*/ 53 w 91"/>
                      <a:gd name="T9" fmla="*/ 20 h 23"/>
                      <a:gd name="T10" fmla="*/ 38 w 91"/>
                      <a:gd name="T11" fmla="*/ 16 h 23"/>
                      <a:gd name="T12" fmla="*/ 23 w 91"/>
                      <a:gd name="T13" fmla="*/ 12 h 23"/>
                      <a:gd name="T14" fmla="*/ 11 w 91"/>
                      <a:gd name="T15" fmla="*/ 7 h 23"/>
                      <a:gd name="T16" fmla="*/ 0 w 91"/>
                      <a:gd name="T17" fmla="*/ 0 h 23"/>
                      <a:gd name="T18" fmla="*/ 7 w 91"/>
                      <a:gd name="T19" fmla="*/ 2 h 23"/>
                      <a:gd name="T20" fmla="*/ 20 w 91"/>
                      <a:gd name="T21" fmla="*/ 4 h 23"/>
                      <a:gd name="T22" fmla="*/ 34 w 91"/>
                      <a:gd name="T23" fmla="*/ 6 h 23"/>
                      <a:gd name="T24" fmla="*/ 50 w 91"/>
                      <a:gd name="T25" fmla="*/ 8 h 23"/>
                      <a:gd name="T26" fmla="*/ 66 w 91"/>
                      <a:gd name="T27" fmla="*/ 12 h 23"/>
                      <a:gd name="T28" fmla="*/ 79 w 91"/>
                      <a:gd name="T29" fmla="*/ 14 h 23"/>
                      <a:gd name="T30" fmla="*/ 88 w 91"/>
                      <a:gd name="T31" fmla="*/ 16 h 23"/>
                      <a:gd name="T32" fmla="*/ 91 w 91"/>
                      <a:gd name="T33"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23">
                        <a:moveTo>
                          <a:pt x="91" y="20"/>
                        </a:moveTo>
                        <a:lnTo>
                          <a:pt x="88" y="22"/>
                        </a:lnTo>
                        <a:lnTo>
                          <a:pt x="80" y="23"/>
                        </a:lnTo>
                        <a:lnTo>
                          <a:pt x="67" y="22"/>
                        </a:lnTo>
                        <a:lnTo>
                          <a:pt x="53" y="20"/>
                        </a:lnTo>
                        <a:lnTo>
                          <a:pt x="38" y="16"/>
                        </a:lnTo>
                        <a:lnTo>
                          <a:pt x="23" y="12"/>
                        </a:lnTo>
                        <a:lnTo>
                          <a:pt x="11" y="7"/>
                        </a:lnTo>
                        <a:lnTo>
                          <a:pt x="0" y="0"/>
                        </a:lnTo>
                        <a:lnTo>
                          <a:pt x="7" y="2"/>
                        </a:lnTo>
                        <a:lnTo>
                          <a:pt x="20" y="4"/>
                        </a:lnTo>
                        <a:lnTo>
                          <a:pt x="34" y="6"/>
                        </a:lnTo>
                        <a:lnTo>
                          <a:pt x="50" y="8"/>
                        </a:lnTo>
                        <a:lnTo>
                          <a:pt x="66" y="12"/>
                        </a:lnTo>
                        <a:lnTo>
                          <a:pt x="79" y="14"/>
                        </a:lnTo>
                        <a:lnTo>
                          <a:pt x="88" y="16"/>
                        </a:lnTo>
                        <a:lnTo>
                          <a:pt x="9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15" name="Freeform 143">
                    <a:extLst>
                      <a:ext uri="{FF2B5EF4-FFF2-40B4-BE49-F238E27FC236}">
                        <a16:creationId xmlns:a16="http://schemas.microsoft.com/office/drawing/2014/main" id="{703556EB-7C44-473C-915F-2F4960A07261}"/>
                      </a:ext>
                    </a:extLst>
                  </p:cNvPr>
                  <p:cNvSpPr>
                    <a:spLocks/>
                  </p:cNvSpPr>
                  <p:nvPr/>
                </p:nvSpPr>
                <p:spPr bwMode="auto">
                  <a:xfrm>
                    <a:off x="137" y="497"/>
                    <a:ext cx="48" cy="9"/>
                  </a:xfrm>
                  <a:custGeom>
                    <a:avLst/>
                    <a:gdLst>
                      <a:gd name="T0" fmla="*/ 96 w 96"/>
                      <a:gd name="T1" fmla="*/ 12 h 17"/>
                      <a:gd name="T2" fmla="*/ 91 w 96"/>
                      <a:gd name="T3" fmla="*/ 15 h 17"/>
                      <a:gd name="T4" fmla="*/ 82 w 96"/>
                      <a:gd name="T5" fmla="*/ 17 h 17"/>
                      <a:gd name="T6" fmla="*/ 69 w 96"/>
                      <a:gd name="T7" fmla="*/ 17 h 17"/>
                      <a:gd name="T8" fmla="*/ 53 w 96"/>
                      <a:gd name="T9" fmla="*/ 16 h 17"/>
                      <a:gd name="T10" fmla="*/ 37 w 96"/>
                      <a:gd name="T11" fmla="*/ 14 h 17"/>
                      <a:gd name="T12" fmla="*/ 22 w 96"/>
                      <a:gd name="T13" fmla="*/ 10 h 17"/>
                      <a:gd name="T14" fmla="*/ 9 w 96"/>
                      <a:gd name="T15" fmla="*/ 6 h 17"/>
                      <a:gd name="T16" fmla="*/ 0 w 96"/>
                      <a:gd name="T17" fmla="*/ 0 h 17"/>
                      <a:gd name="T18" fmla="*/ 7 w 96"/>
                      <a:gd name="T19" fmla="*/ 1 h 17"/>
                      <a:gd name="T20" fmla="*/ 20 w 96"/>
                      <a:gd name="T21" fmla="*/ 1 h 17"/>
                      <a:gd name="T22" fmla="*/ 35 w 96"/>
                      <a:gd name="T23" fmla="*/ 3 h 17"/>
                      <a:gd name="T24" fmla="*/ 52 w 96"/>
                      <a:gd name="T25" fmla="*/ 4 h 17"/>
                      <a:gd name="T26" fmla="*/ 68 w 96"/>
                      <a:gd name="T27" fmla="*/ 7 h 17"/>
                      <a:gd name="T28" fmla="*/ 82 w 96"/>
                      <a:gd name="T29" fmla="*/ 8 h 17"/>
                      <a:gd name="T30" fmla="*/ 92 w 96"/>
                      <a:gd name="T31" fmla="*/ 10 h 17"/>
                      <a:gd name="T32" fmla="*/ 96 w 96"/>
                      <a:gd name="T3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7">
                        <a:moveTo>
                          <a:pt x="96" y="12"/>
                        </a:moveTo>
                        <a:lnTo>
                          <a:pt x="91" y="15"/>
                        </a:lnTo>
                        <a:lnTo>
                          <a:pt x="82" y="17"/>
                        </a:lnTo>
                        <a:lnTo>
                          <a:pt x="69" y="17"/>
                        </a:lnTo>
                        <a:lnTo>
                          <a:pt x="53" y="16"/>
                        </a:lnTo>
                        <a:lnTo>
                          <a:pt x="37" y="14"/>
                        </a:lnTo>
                        <a:lnTo>
                          <a:pt x="22" y="10"/>
                        </a:lnTo>
                        <a:lnTo>
                          <a:pt x="9" y="6"/>
                        </a:lnTo>
                        <a:lnTo>
                          <a:pt x="0" y="0"/>
                        </a:lnTo>
                        <a:lnTo>
                          <a:pt x="7" y="1"/>
                        </a:lnTo>
                        <a:lnTo>
                          <a:pt x="20" y="1"/>
                        </a:lnTo>
                        <a:lnTo>
                          <a:pt x="35" y="3"/>
                        </a:lnTo>
                        <a:lnTo>
                          <a:pt x="52" y="4"/>
                        </a:lnTo>
                        <a:lnTo>
                          <a:pt x="68" y="7"/>
                        </a:lnTo>
                        <a:lnTo>
                          <a:pt x="82" y="8"/>
                        </a:lnTo>
                        <a:lnTo>
                          <a:pt x="92" y="10"/>
                        </a:lnTo>
                        <a:lnTo>
                          <a:pt x="9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16" name="Freeform 144">
                    <a:extLst>
                      <a:ext uri="{FF2B5EF4-FFF2-40B4-BE49-F238E27FC236}">
                        <a16:creationId xmlns:a16="http://schemas.microsoft.com/office/drawing/2014/main" id="{1727ED3D-B1F9-449E-BB7D-22289BAFC4F4}"/>
                      </a:ext>
                    </a:extLst>
                  </p:cNvPr>
                  <p:cNvSpPr>
                    <a:spLocks/>
                  </p:cNvSpPr>
                  <p:nvPr/>
                </p:nvSpPr>
                <p:spPr bwMode="auto">
                  <a:xfrm>
                    <a:off x="135" y="487"/>
                    <a:ext cx="42" cy="6"/>
                  </a:xfrm>
                  <a:custGeom>
                    <a:avLst/>
                    <a:gdLst>
                      <a:gd name="T0" fmla="*/ 85 w 85"/>
                      <a:gd name="T1" fmla="*/ 10 h 13"/>
                      <a:gd name="T2" fmla="*/ 82 w 85"/>
                      <a:gd name="T3" fmla="*/ 12 h 13"/>
                      <a:gd name="T4" fmla="*/ 73 w 85"/>
                      <a:gd name="T5" fmla="*/ 13 h 13"/>
                      <a:gd name="T6" fmla="*/ 62 w 85"/>
                      <a:gd name="T7" fmla="*/ 13 h 13"/>
                      <a:gd name="T8" fmla="*/ 47 w 85"/>
                      <a:gd name="T9" fmla="*/ 12 h 13"/>
                      <a:gd name="T10" fmla="*/ 32 w 85"/>
                      <a:gd name="T11" fmla="*/ 10 h 13"/>
                      <a:gd name="T12" fmla="*/ 18 w 85"/>
                      <a:gd name="T13" fmla="*/ 8 h 13"/>
                      <a:gd name="T14" fmla="*/ 7 w 85"/>
                      <a:gd name="T15" fmla="*/ 5 h 13"/>
                      <a:gd name="T16" fmla="*/ 0 w 85"/>
                      <a:gd name="T17" fmla="*/ 0 h 13"/>
                      <a:gd name="T18" fmla="*/ 9 w 85"/>
                      <a:gd name="T19" fmla="*/ 1 h 13"/>
                      <a:gd name="T20" fmla="*/ 20 w 85"/>
                      <a:gd name="T21" fmla="*/ 1 h 13"/>
                      <a:gd name="T22" fmla="*/ 34 w 85"/>
                      <a:gd name="T23" fmla="*/ 1 h 13"/>
                      <a:gd name="T24" fmla="*/ 48 w 85"/>
                      <a:gd name="T25" fmla="*/ 2 h 13"/>
                      <a:gd name="T26" fmla="*/ 63 w 85"/>
                      <a:gd name="T27" fmla="*/ 4 h 13"/>
                      <a:gd name="T28" fmla="*/ 74 w 85"/>
                      <a:gd name="T29" fmla="*/ 5 h 13"/>
                      <a:gd name="T30" fmla="*/ 82 w 85"/>
                      <a:gd name="T31" fmla="*/ 7 h 13"/>
                      <a:gd name="T32" fmla="*/ 85 w 85"/>
                      <a:gd name="T3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3">
                        <a:moveTo>
                          <a:pt x="85" y="10"/>
                        </a:moveTo>
                        <a:lnTo>
                          <a:pt x="82" y="12"/>
                        </a:lnTo>
                        <a:lnTo>
                          <a:pt x="73" y="13"/>
                        </a:lnTo>
                        <a:lnTo>
                          <a:pt x="62" y="13"/>
                        </a:lnTo>
                        <a:lnTo>
                          <a:pt x="47" y="12"/>
                        </a:lnTo>
                        <a:lnTo>
                          <a:pt x="32" y="10"/>
                        </a:lnTo>
                        <a:lnTo>
                          <a:pt x="18" y="8"/>
                        </a:lnTo>
                        <a:lnTo>
                          <a:pt x="7" y="5"/>
                        </a:lnTo>
                        <a:lnTo>
                          <a:pt x="0" y="0"/>
                        </a:lnTo>
                        <a:lnTo>
                          <a:pt x="9" y="1"/>
                        </a:lnTo>
                        <a:lnTo>
                          <a:pt x="20" y="1"/>
                        </a:lnTo>
                        <a:lnTo>
                          <a:pt x="34" y="1"/>
                        </a:lnTo>
                        <a:lnTo>
                          <a:pt x="48" y="2"/>
                        </a:lnTo>
                        <a:lnTo>
                          <a:pt x="63" y="4"/>
                        </a:lnTo>
                        <a:lnTo>
                          <a:pt x="74" y="5"/>
                        </a:lnTo>
                        <a:lnTo>
                          <a:pt x="82" y="7"/>
                        </a:lnTo>
                        <a:lnTo>
                          <a:pt x="85"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17" name="Freeform 145">
                    <a:extLst>
                      <a:ext uri="{FF2B5EF4-FFF2-40B4-BE49-F238E27FC236}">
                        <a16:creationId xmlns:a16="http://schemas.microsoft.com/office/drawing/2014/main" id="{0D95B7C5-2784-450E-8D1C-F2E555CB287F}"/>
                      </a:ext>
                    </a:extLst>
                  </p:cNvPr>
                  <p:cNvSpPr>
                    <a:spLocks/>
                  </p:cNvSpPr>
                  <p:nvPr/>
                </p:nvSpPr>
                <p:spPr bwMode="auto">
                  <a:xfrm>
                    <a:off x="131" y="468"/>
                    <a:ext cx="37" cy="5"/>
                  </a:xfrm>
                  <a:custGeom>
                    <a:avLst/>
                    <a:gdLst>
                      <a:gd name="T0" fmla="*/ 72 w 72"/>
                      <a:gd name="T1" fmla="*/ 3 h 12"/>
                      <a:gd name="T2" fmla="*/ 70 w 72"/>
                      <a:gd name="T3" fmla="*/ 6 h 12"/>
                      <a:gd name="T4" fmla="*/ 63 w 72"/>
                      <a:gd name="T5" fmla="*/ 9 h 12"/>
                      <a:gd name="T6" fmla="*/ 54 w 72"/>
                      <a:gd name="T7" fmla="*/ 10 h 12"/>
                      <a:gd name="T8" fmla="*/ 43 w 72"/>
                      <a:gd name="T9" fmla="*/ 12 h 12"/>
                      <a:gd name="T10" fmla="*/ 31 w 72"/>
                      <a:gd name="T11" fmla="*/ 12 h 12"/>
                      <a:gd name="T12" fmla="*/ 19 w 72"/>
                      <a:gd name="T13" fmla="*/ 9 h 12"/>
                      <a:gd name="T14" fmla="*/ 9 w 72"/>
                      <a:gd name="T15" fmla="*/ 6 h 12"/>
                      <a:gd name="T16" fmla="*/ 0 w 72"/>
                      <a:gd name="T17" fmla="*/ 1 h 12"/>
                      <a:gd name="T18" fmla="*/ 6 w 72"/>
                      <a:gd name="T19" fmla="*/ 1 h 12"/>
                      <a:gd name="T20" fmla="*/ 17 w 72"/>
                      <a:gd name="T21" fmla="*/ 1 h 12"/>
                      <a:gd name="T22" fmla="*/ 30 w 72"/>
                      <a:gd name="T23" fmla="*/ 1 h 12"/>
                      <a:gd name="T24" fmla="*/ 41 w 72"/>
                      <a:gd name="T25" fmla="*/ 0 h 12"/>
                      <a:gd name="T26" fmla="*/ 53 w 72"/>
                      <a:gd name="T27" fmla="*/ 0 h 12"/>
                      <a:gd name="T28" fmla="*/ 63 w 72"/>
                      <a:gd name="T29" fmla="*/ 0 h 12"/>
                      <a:gd name="T30" fmla="*/ 70 w 72"/>
                      <a:gd name="T31" fmla="*/ 1 h 12"/>
                      <a:gd name="T32" fmla="*/ 72 w 72"/>
                      <a:gd name="T3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2">
                        <a:moveTo>
                          <a:pt x="72" y="3"/>
                        </a:moveTo>
                        <a:lnTo>
                          <a:pt x="70" y="6"/>
                        </a:lnTo>
                        <a:lnTo>
                          <a:pt x="63" y="9"/>
                        </a:lnTo>
                        <a:lnTo>
                          <a:pt x="54" y="10"/>
                        </a:lnTo>
                        <a:lnTo>
                          <a:pt x="43" y="12"/>
                        </a:lnTo>
                        <a:lnTo>
                          <a:pt x="31" y="12"/>
                        </a:lnTo>
                        <a:lnTo>
                          <a:pt x="19" y="9"/>
                        </a:lnTo>
                        <a:lnTo>
                          <a:pt x="9" y="6"/>
                        </a:lnTo>
                        <a:lnTo>
                          <a:pt x="0" y="1"/>
                        </a:lnTo>
                        <a:lnTo>
                          <a:pt x="6" y="1"/>
                        </a:lnTo>
                        <a:lnTo>
                          <a:pt x="17" y="1"/>
                        </a:lnTo>
                        <a:lnTo>
                          <a:pt x="30" y="1"/>
                        </a:lnTo>
                        <a:lnTo>
                          <a:pt x="41" y="0"/>
                        </a:lnTo>
                        <a:lnTo>
                          <a:pt x="53" y="0"/>
                        </a:lnTo>
                        <a:lnTo>
                          <a:pt x="63" y="0"/>
                        </a:lnTo>
                        <a:lnTo>
                          <a:pt x="70" y="1"/>
                        </a:lnTo>
                        <a:lnTo>
                          <a:pt x="72"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18" name="Freeform 146">
                    <a:extLst>
                      <a:ext uri="{FF2B5EF4-FFF2-40B4-BE49-F238E27FC236}">
                        <a16:creationId xmlns:a16="http://schemas.microsoft.com/office/drawing/2014/main" id="{89796962-A2CF-4159-8588-555A3362DC45}"/>
                      </a:ext>
                    </a:extLst>
                  </p:cNvPr>
                  <p:cNvSpPr>
                    <a:spLocks/>
                  </p:cNvSpPr>
                  <p:nvPr/>
                </p:nvSpPr>
                <p:spPr bwMode="auto">
                  <a:xfrm>
                    <a:off x="136" y="438"/>
                    <a:ext cx="17" cy="6"/>
                  </a:xfrm>
                  <a:custGeom>
                    <a:avLst/>
                    <a:gdLst>
                      <a:gd name="T0" fmla="*/ 34 w 34"/>
                      <a:gd name="T1" fmla="*/ 2 h 14"/>
                      <a:gd name="T2" fmla="*/ 33 w 34"/>
                      <a:gd name="T3" fmla="*/ 5 h 14"/>
                      <a:gd name="T4" fmla="*/ 30 w 34"/>
                      <a:gd name="T5" fmla="*/ 7 h 14"/>
                      <a:gd name="T6" fmla="*/ 25 w 34"/>
                      <a:gd name="T7" fmla="*/ 9 h 14"/>
                      <a:gd name="T8" fmla="*/ 19 w 34"/>
                      <a:gd name="T9" fmla="*/ 12 h 14"/>
                      <a:gd name="T10" fmla="*/ 14 w 34"/>
                      <a:gd name="T11" fmla="*/ 14 h 14"/>
                      <a:gd name="T12" fmla="*/ 8 w 34"/>
                      <a:gd name="T13" fmla="*/ 14 h 14"/>
                      <a:gd name="T14" fmla="*/ 3 w 34"/>
                      <a:gd name="T15" fmla="*/ 13 h 14"/>
                      <a:gd name="T16" fmla="*/ 0 w 34"/>
                      <a:gd name="T17" fmla="*/ 10 h 14"/>
                      <a:gd name="T18" fmla="*/ 4 w 34"/>
                      <a:gd name="T19" fmla="*/ 12 h 14"/>
                      <a:gd name="T20" fmla="*/ 10 w 34"/>
                      <a:gd name="T21" fmla="*/ 10 h 14"/>
                      <a:gd name="T22" fmla="*/ 16 w 34"/>
                      <a:gd name="T23" fmla="*/ 8 h 14"/>
                      <a:gd name="T24" fmla="*/ 22 w 34"/>
                      <a:gd name="T25" fmla="*/ 5 h 14"/>
                      <a:gd name="T26" fmla="*/ 26 w 34"/>
                      <a:gd name="T27" fmla="*/ 2 h 14"/>
                      <a:gd name="T28" fmla="*/ 31 w 34"/>
                      <a:gd name="T29" fmla="*/ 0 h 14"/>
                      <a:gd name="T30" fmla="*/ 33 w 34"/>
                      <a:gd name="T31" fmla="*/ 0 h 14"/>
                      <a:gd name="T32" fmla="*/ 34 w 34"/>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4">
                        <a:moveTo>
                          <a:pt x="34" y="2"/>
                        </a:moveTo>
                        <a:lnTo>
                          <a:pt x="33" y="5"/>
                        </a:lnTo>
                        <a:lnTo>
                          <a:pt x="30" y="7"/>
                        </a:lnTo>
                        <a:lnTo>
                          <a:pt x="25" y="9"/>
                        </a:lnTo>
                        <a:lnTo>
                          <a:pt x="19" y="12"/>
                        </a:lnTo>
                        <a:lnTo>
                          <a:pt x="14" y="14"/>
                        </a:lnTo>
                        <a:lnTo>
                          <a:pt x="8" y="14"/>
                        </a:lnTo>
                        <a:lnTo>
                          <a:pt x="3" y="13"/>
                        </a:lnTo>
                        <a:lnTo>
                          <a:pt x="0" y="10"/>
                        </a:lnTo>
                        <a:lnTo>
                          <a:pt x="4" y="12"/>
                        </a:lnTo>
                        <a:lnTo>
                          <a:pt x="10" y="10"/>
                        </a:lnTo>
                        <a:lnTo>
                          <a:pt x="16" y="8"/>
                        </a:lnTo>
                        <a:lnTo>
                          <a:pt x="22" y="5"/>
                        </a:lnTo>
                        <a:lnTo>
                          <a:pt x="26" y="2"/>
                        </a:lnTo>
                        <a:lnTo>
                          <a:pt x="31" y="0"/>
                        </a:lnTo>
                        <a:lnTo>
                          <a:pt x="33" y="0"/>
                        </a:lnTo>
                        <a:lnTo>
                          <a:pt x="34"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19" name="Freeform 147">
                    <a:extLst>
                      <a:ext uri="{FF2B5EF4-FFF2-40B4-BE49-F238E27FC236}">
                        <a16:creationId xmlns:a16="http://schemas.microsoft.com/office/drawing/2014/main" id="{8FA42B85-DA98-47A8-9509-2E3D7D0C627C}"/>
                      </a:ext>
                    </a:extLst>
                  </p:cNvPr>
                  <p:cNvSpPr>
                    <a:spLocks/>
                  </p:cNvSpPr>
                  <p:nvPr/>
                </p:nvSpPr>
                <p:spPr bwMode="auto">
                  <a:xfrm>
                    <a:off x="160" y="534"/>
                    <a:ext cx="32" cy="8"/>
                  </a:xfrm>
                  <a:custGeom>
                    <a:avLst/>
                    <a:gdLst>
                      <a:gd name="T0" fmla="*/ 65 w 65"/>
                      <a:gd name="T1" fmla="*/ 14 h 16"/>
                      <a:gd name="T2" fmla="*/ 62 w 65"/>
                      <a:gd name="T3" fmla="*/ 15 h 16"/>
                      <a:gd name="T4" fmla="*/ 58 w 65"/>
                      <a:gd name="T5" fmla="*/ 16 h 16"/>
                      <a:gd name="T6" fmla="*/ 50 w 65"/>
                      <a:gd name="T7" fmla="*/ 16 h 16"/>
                      <a:gd name="T8" fmla="*/ 39 w 65"/>
                      <a:gd name="T9" fmla="*/ 15 h 16"/>
                      <a:gd name="T10" fmla="*/ 29 w 65"/>
                      <a:gd name="T11" fmla="*/ 14 h 16"/>
                      <a:gd name="T12" fmla="*/ 19 w 65"/>
                      <a:gd name="T13" fmla="*/ 10 h 16"/>
                      <a:gd name="T14" fmla="*/ 8 w 65"/>
                      <a:gd name="T15" fmla="*/ 6 h 16"/>
                      <a:gd name="T16" fmla="*/ 0 w 65"/>
                      <a:gd name="T17" fmla="*/ 0 h 16"/>
                      <a:gd name="T18" fmla="*/ 8 w 65"/>
                      <a:gd name="T19" fmla="*/ 2 h 16"/>
                      <a:gd name="T20" fmla="*/ 17 w 65"/>
                      <a:gd name="T21" fmla="*/ 3 h 16"/>
                      <a:gd name="T22" fmla="*/ 28 w 65"/>
                      <a:gd name="T23" fmla="*/ 6 h 16"/>
                      <a:gd name="T24" fmla="*/ 39 w 65"/>
                      <a:gd name="T25" fmla="*/ 7 h 16"/>
                      <a:gd name="T26" fmla="*/ 49 w 65"/>
                      <a:gd name="T27" fmla="*/ 8 h 16"/>
                      <a:gd name="T28" fmla="*/ 57 w 65"/>
                      <a:gd name="T29" fmla="*/ 10 h 16"/>
                      <a:gd name="T30" fmla="*/ 62 w 65"/>
                      <a:gd name="T31" fmla="*/ 11 h 16"/>
                      <a:gd name="T32" fmla="*/ 65 w 65"/>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6">
                        <a:moveTo>
                          <a:pt x="65" y="14"/>
                        </a:moveTo>
                        <a:lnTo>
                          <a:pt x="62" y="15"/>
                        </a:lnTo>
                        <a:lnTo>
                          <a:pt x="58" y="16"/>
                        </a:lnTo>
                        <a:lnTo>
                          <a:pt x="50" y="16"/>
                        </a:lnTo>
                        <a:lnTo>
                          <a:pt x="39" y="15"/>
                        </a:lnTo>
                        <a:lnTo>
                          <a:pt x="29" y="14"/>
                        </a:lnTo>
                        <a:lnTo>
                          <a:pt x="19" y="10"/>
                        </a:lnTo>
                        <a:lnTo>
                          <a:pt x="8" y="6"/>
                        </a:lnTo>
                        <a:lnTo>
                          <a:pt x="0" y="0"/>
                        </a:lnTo>
                        <a:lnTo>
                          <a:pt x="8" y="2"/>
                        </a:lnTo>
                        <a:lnTo>
                          <a:pt x="17" y="3"/>
                        </a:lnTo>
                        <a:lnTo>
                          <a:pt x="28" y="6"/>
                        </a:lnTo>
                        <a:lnTo>
                          <a:pt x="39" y="7"/>
                        </a:lnTo>
                        <a:lnTo>
                          <a:pt x="49" y="8"/>
                        </a:lnTo>
                        <a:lnTo>
                          <a:pt x="57" y="10"/>
                        </a:lnTo>
                        <a:lnTo>
                          <a:pt x="62" y="11"/>
                        </a:lnTo>
                        <a:lnTo>
                          <a:pt x="65" y="1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20" name="Freeform 148">
                    <a:extLst>
                      <a:ext uri="{FF2B5EF4-FFF2-40B4-BE49-F238E27FC236}">
                        <a16:creationId xmlns:a16="http://schemas.microsoft.com/office/drawing/2014/main" id="{9BA9517C-BFCD-4174-B61D-CD9732AB9198}"/>
                      </a:ext>
                    </a:extLst>
                  </p:cNvPr>
                  <p:cNvSpPr>
                    <a:spLocks/>
                  </p:cNvSpPr>
                  <p:nvPr/>
                </p:nvSpPr>
                <p:spPr bwMode="auto">
                  <a:xfrm>
                    <a:off x="142" y="506"/>
                    <a:ext cx="46" cy="9"/>
                  </a:xfrm>
                  <a:custGeom>
                    <a:avLst/>
                    <a:gdLst>
                      <a:gd name="T0" fmla="*/ 92 w 92"/>
                      <a:gd name="T1" fmla="*/ 13 h 18"/>
                      <a:gd name="T2" fmla="*/ 89 w 92"/>
                      <a:gd name="T3" fmla="*/ 15 h 18"/>
                      <a:gd name="T4" fmla="*/ 80 w 92"/>
                      <a:gd name="T5" fmla="*/ 18 h 18"/>
                      <a:gd name="T6" fmla="*/ 67 w 92"/>
                      <a:gd name="T7" fmla="*/ 18 h 18"/>
                      <a:gd name="T8" fmla="*/ 52 w 92"/>
                      <a:gd name="T9" fmla="*/ 16 h 18"/>
                      <a:gd name="T10" fmla="*/ 36 w 92"/>
                      <a:gd name="T11" fmla="*/ 14 h 18"/>
                      <a:gd name="T12" fmla="*/ 21 w 92"/>
                      <a:gd name="T13" fmla="*/ 11 h 18"/>
                      <a:gd name="T14" fmla="*/ 8 w 92"/>
                      <a:gd name="T15" fmla="*/ 6 h 18"/>
                      <a:gd name="T16" fmla="*/ 0 w 92"/>
                      <a:gd name="T17" fmla="*/ 0 h 18"/>
                      <a:gd name="T18" fmla="*/ 7 w 92"/>
                      <a:gd name="T19" fmla="*/ 0 h 18"/>
                      <a:gd name="T20" fmla="*/ 19 w 92"/>
                      <a:gd name="T21" fmla="*/ 1 h 18"/>
                      <a:gd name="T22" fmla="*/ 34 w 92"/>
                      <a:gd name="T23" fmla="*/ 3 h 18"/>
                      <a:gd name="T24" fmla="*/ 50 w 92"/>
                      <a:gd name="T25" fmla="*/ 5 h 18"/>
                      <a:gd name="T26" fmla="*/ 66 w 92"/>
                      <a:gd name="T27" fmla="*/ 6 h 18"/>
                      <a:gd name="T28" fmla="*/ 80 w 92"/>
                      <a:gd name="T29" fmla="*/ 8 h 18"/>
                      <a:gd name="T30" fmla="*/ 89 w 92"/>
                      <a:gd name="T31" fmla="*/ 11 h 18"/>
                      <a:gd name="T32" fmla="*/ 92 w 92"/>
                      <a:gd name="T3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18">
                        <a:moveTo>
                          <a:pt x="92" y="13"/>
                        </a:moveTo>
                        <a:lnTo>
                          <a:pt x="89" y="15"/>
                        </a:lnTo>
                        <a:lnTo>
                          <a:pt x="80" y="18"/>
                        </a:lnTo>
                        <a:lnTo>
                          <a:pt x="67" y="18"/>
                        </a:lnTo>
                        <a:lnTo>
                          <a:pt x="52" y="16"/>
                        </a:lnTo>
                        <a:lnTo>
                          <a:pt x="36" y="14"/>
                        </a:lnTo>
                        <a:lnTo>
                          <a:pt x="21" y="11"/>
                        </a:lnTo>
                        <a:lnTo>
                          <a:pt x="8" y="6"/>
                        </a:lnTo>
                        <a:lnTo>
                          <a:pt x="0" y="0"/>
                        </a:lnTo>
                        <a:lnTo>
                          <a:pt x="7" y="0"/>
                        </a:lnTo>
                        <a:lnTo>
                          <a:pt x="19" y="1"/>
                        </a:lnTo>
                        <a:lnTo>
                          <a:pt x="34" y="3"/>
                        </a:lnTo>
                        <a:lnTo>
                          <a:pt x="50" y="5"/>
                        </a:lnTo>
                        <a:lnTo>
                          <a:pt x="66" y="6"/>
                        </a:lnTo>
                        <a:lnTo>
                          <a:pt x="80" y="8"/>
                        </a:lnTo>
                        <a:lnTo>
                          <a:pt x="89" y="11"/>
                        </a:lnTo>
                        <a:lnTo>
                          <a:pt x="9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21" name="Freeform 149">
                    <a:extLst>
                      <a:ext uri="{FF2B5EF4-FFF2-40B4-BE49-F238E27FC236}">
                        <a16:creationId xmlns:a16="http://schemas.microsoft.com/office/drawing/2014/main" id="{A6DB3AE4-34E9-40C2-9C3A-1CEDD0D9C20E}"/>
                      </a:ext>
                    </a:extLst>
                  </p:cNvPr>
                  <p:cNvSpPr>
                    <a:spLocks/>
                  </p:cNvSpPr>
                  <p:nvPr/>
                </p:nvSpPr>
                <p:spPr bwMode="auto">
                  <a:xfrm>
                    <a:off x="132" y="476"/>
                    <a:ext cx="42" cy="5"/>
                  </a:xfrm>
                  <a:custGeom>
                    <a:avLst/>
                    <a:gdLst>
                      <a:gd name="T0" fmla="*/ 83 w 83"/>
                      <a:gd name="T1" fmla="*/ 4 h 11"/>
                      <a:gd name="T2" fmla="*/ 79 w 83"/>
                      <a:gd name="T3" fmla="*/ 6 h 11"/>
                      <a:gd name="T4" fmla="*/ 72 w 83"/>
                      <a:gd name="T5" fmla="*/ 8 h 11"/>
                      <a:gd name="T6" fmla="*/ 61 w 83"/>
                      <a:gd name="T7" fmla="*/ 11 h 11"/>
                      <a:gd name="T8" fmla="*/ 48 w 83"/>
                      <a:gd name="T9" fmla="*/ 11 h 11"/>
                      <a:gd name="T10" fmla="*/ 34 w 83"/>
                      <a:gd name="T11" fmla="*/ 11 h 11"/>
                      <a:gd name="T12" fmla="*/ 21 w 83"/>
                      <a:gd name="T13" fmla="*/ 10 h 11"/>
                      <a:gd name="T14" fmla="*/ 9 w 83"/>
                      <a:gd name="T15" fmla="*/ 6 h 11"/>
                      <a:gd name="T16" fmla="*/ 0 w 83"/>
                      <a:gd name="T17" fmla="*/ 1 h 11"/>
                      <a:gd name="T18" fmla="*/ 8 w 83"/>
                      <a:gd name="T19" fmla="*/ 1 h 11"/>
                      <a:gd name="T20" fmla="*/ 19 w 83"/>
                      <a:gd name="T21" fmla="*/ 1 h 11"/>
                      <a:gd name="T22" fmla="*/ 32 w 83"/>
                      <a:gd name="T23" fmla="*/ 1 h 11"/>
                      <a:gd name="T24" fmla="*/ 47 w 83"/>
                      <a:gd name="T25" fmla="*/ 0 h 11"/>
                      <a:gd name="T26" fmla="*/ 61 w 83"/>
                      <a:gd name="T27" fmla="*/ 0 h 11"/>
                      <a:gd name="T28" fmla="*/ 72 w 83"/>
                      <a:gd name="T29" fmla="*/ 0 h 11"/>
                      <a:gd name="T30" fmla="*/ 79 w 83"/>
                      <a:gd name="T31" fmla="*/ 1 h 11"/>
                      <a:gd name="T32" fmla="*/ 83 w 83"/>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1">
                        <a:moveTo>
                          <a:pt x="83" y="4"/>
                        </a:moveTo>
                        <a:lnTo>
                          <a:pt x="79" y="6"/>
                        </a:lnTo>
                        <a:lnTo>
                          <a:pt x="72" y="8"/>
                        </a:lnTo>
                        <a:lnTo>
                          <a:pt x="61" y="11"/>
                        </a:lnTo>
                        <a:lnTo>
                          <a:pt x="48" y="11"/>
                        </a:lnTo>
                        <a:lnTo>
                          <a:pt x="34" y="11"/>
                        </a:lnTo>
                        <a:lnTo>
                          <a:pt x="21" y="10"/>
                        </a:lnTo>
                        <a:lnTo>
                          <a:pt x="9" y="6"/>
                        </a:lnTo>
                        <a:lnTo>
                          <a:pt x="0" y="1"/>
                        </a:lnTo>
                        <a:lnTo>
                          <a:pt x="8" y="1"/>
                        </a:lnTo>
                        <a:lnTo>
                          <a:pt x="19" y="1"/>
                        </a:lnTo>
                        <a:lnTo>
                          <a:pt x="32" y="1"/>
                        </a:lnTo>
                        <a:lnTo>
                          <a:pt x="47" y="0"/>
                        </a:lnTo>
                        <a:lnTo>
                          <a:pt x="61" y="0"/>
                        </a:lnTo>
                        <a:lnTo>
                          <a:pt x="72" y="0"/>
                        </a:lnTo>
                        <a:lnTo>
                          <a:pt x="79" y="1"/>
                        </a:lnTo>
                        <a:lnTo>
                          <a:pt x="8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22" name="Freeform 150">
                    <a:extLst>
                      <a:ext uri="{FF2B5EF4-FFF2-40B4-BE49-F238E27FC236}">
                        <a16:creationId xmlns:a16="http://schemas.microsoft.com/office/drawing/2014/main" id="{FE2EEBBC-4B33-4D40-BE46-AF0974260327}"/>
                      </a:ext>
                    </a:extLst>
                  </p:cNvPr>
                  <p:cNvSpPr>
                    <a:spLocks/>
                  </p:cNvSpPr>
                  <p:nvPr/>
                </p:nvSpPr>
                <p:spPr bwMode="auto">
                  <a:xfrm>
                    <a:off x="132" y="459"/>
                    <a:ext cx="34" cy="5"/>
                  </a:xfrm>
                  <a:custGeom>
                    <a:avLst/>
                    <a:gdLst>
                      <a:gd name="T0" fmla="*/ 68 w 68"/>
                      <a:gd name="T1" fmla="*/ 6 h 9"/>
                      <a:gd name="T2" fmla="*/ 65 w 68"/>
                      <a:gd name="T3" fmla="*/ 8 h 9"/>
                      <a:gd name="T4" fmla="*/ 57 w 68"/>
                      <a:gd name="T5" fmla="*/ 9 h 9"/>
                      <a:gd name="T6" fmla="*/ 47 w 68"/>
                      <a:gd name="T7" fmla="*/ 9 h 9"/>
                      <a:gd name="T8" fmla="*/ 35 w 68"/>
                      <a:gd name="T9" fmla="*/ 9 h 9"/>
                      <a:gd name="T10" fmla="*/ 23 w 68"/>
                      <a:gd name="T11" fmla="*/ 8 h 9"/>
                      <a:gd name="T12" fmla="*/ 12 w 68"/>
                      <a:gd name="T13" fmla="*/ 6 h 9"/>
                      <a:gd name="T14" fmla="*/ 4 w 68"/>
                      <a:gd name="T15" fmla="*/ 3 h 9"/>
                      <a:gd name="T16" fmla="*/ 0 w 68"/>
                      <a:gd name="T17" fmla="*/ 0 h 9"/>
                      <a:gd name="T18" fmla="*/ 7 w 68"/>
                      <a:gd name="T19" fmla="*/ 0 h 9"/>
                      <a:gd name="T20" fmla="*/ 15 w 68"/>
                      <a:gd name="T21" fmla="*/ 0 h 9"/>
                      <a:gd name="T22" fmla="*/ 25 w 68"/>
                      <a:gd name="T23" fmla="*/ 1 h 9"/>
                      <a:gd name="T24" fmla="*/ 37 w 68"/>
                      <a:gd name="T25" fmla="*/ 1 h 9"/>
                      <a:gd name="T26" fmla="*/ 47 w 68"/>
                      <a:gd name="T27" fmla="*/ 1 h 9"/>
                      <a:gd name="T28" fmla="*/ 57 w 68"/>
                      <a:gd name="T29" fmla="*/ 2 h 9"/>
                      <a:gd name="T30" fmla="*/ 64 w 68"/>
                      <a:gd name="T31" fmla="*/ 3 h 9"/>
                      <a:gd name="T32" fmla="*/ 68 w 68"/>
                      <a:gd name="T3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9">
                        <a:moveTo>
                          <a:pt x="68" y="6"/>
                        </a:moveTo>
                        <a:lnTo>
                          <a:pt x="65" y="8"/>
                        </a:lnTo>
                        <a:lnTo>
                          <a:pt x="57" y="9"/>
                        </a:lnTo>
                        <a:lnTo>
                          <a:pt x="47" y="9"/>
                        </a:lnTo>
                        <a:lnTo>
                          <a:pt x="35" y="9"/>
                        </a:lnTo>
                        <a:lnTo>
                          <a:pt x="23" y="8"/>
                        </a:lnTo>
                        <a:lnTo>
                          <a:pt x="12" y="6"/>
                        </a:lnTo>
                        <a:lnTo>
                          <a:pt x="4" y="3"/>
                        </a:lnTo>
                        <a:lnTo>
                          <a:pt x="0" y="0"/>
                        </a:lnTo>
                        <a:lnTo>
                          <a:pt x="7" y="0"/>
                        </a:lnTo>
                        <a:lnTo>
                          <a:pt x="15" y="0"/>
                        </a:lnTo>
                        <a:lnTo>
                          <a:pt x="25" y="1"/>
                        </a:lnTo>
                        <a:lnTo>
                          <a:pt x="37" y="1"/>
                        </a:lnTo>
                        <a:lnTo>
                          <a:pt x="47" y="1"/>
                        </a:lnTo>
                        <a:lnTo>
                          <a:pt x="57" y="2"/>
                        </a:lnTo>
                        <a:lnTo>
                          <a:pt x="64" y="3"/>
                        </a:lnTo>
                        <a:lnTo>
                          <a:pt x="68"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23" name="Freeform 151">
                    <a:extLst>
                      <a:ext uri="{FF2B5EF4-FFF2-40B4-BE49-F238E27FC236}">
                        <a16:creationId xmlns:a16="http://schemas.microsoft.com/office/drawing/2014/main" id="{A4DDC780-5B91-48FB-A708-A0027DDB46E2}"/>
                      </a:ext>
                    </a:extLst>
                  </p:cNvPr>
                  <p:cNvSpPr>
                    <a:spLocks/>
                  </p:cNvSpPr>
                  <p:nvPr/>
                </p:nvSpPr>
                <p:spPr bwMode="auto">
                  <a:xfrm>
                    <a:off x="133" y="448"/>
                    <a:ext cx="21" cy="6"/>
                  </a:xfrm>
                  <a:custGeom>
                    <a:avLst/>
                    <a:gdLst>
                      <a:gd name="T0" fmla="*/ 43 w 43"/>
                      <a:gd name="T1" fmla="*/ 2 h 10"/>
                      <a:gd name="T2" fmla="*/ 41 w 43"/>
                      <a:gd name="T3" fmla="*/ 5 h 10"/>
                      <a:gd name="T4" fmla="*/ 37 w 43"/>
                      <a:gd name="T5" fmla="*/ 7 h 10"/>
                      <a:gd name="T6" fmla="*/ 31 w 43"/>
                      <a:gd name="T7" fmla="*/ 8 h 10"/>
                      <a:gd name="T8" fmla="*/ 24 w 43"/>
                      <a:gd name="T9" fmla="*/ 10 h 10"/>
                      <a:gd name="T10" fmla="*/ 16 w 43"/>
                      <a:gd name="T11" fmla="*/ 10 h 10"/>
                      <a:gd name="T12" fmla="*/ 9 w 43"/>
                      <a:gd name="T13" fmla="*/ 10 h 10"/>
                      <a:gd name="T14" fmla="*/ 3 w 43"/>
                      <a:gd name="T15" fmla="*/ 9 h 10"/>
                      <a:gd name="T16" fmla="*/ 0 w 43"/>
                      <a:gd name="T17" fmla="*/ 6 h 10"/>
                      <a:gd name="T18" fmla="*/ 6 w 43"/>
                      <a:gd name="T19" fmla="*/ 7 h 10"/>
                      <a:gd name="T20" fmla="*/ 12 w 43"/>
                      <a:gd name="T21" fmla="*/ 7 h 10"/>
                      <a:gd name="T22" fmla="*/ 20 w 43"/>
                      <a:gd name="T23" fmla="*/ 5 h 10"/>
                      <a:gd name="T24" fmla="*/ 27 w 43"/>
                      <a:gd name="T25" fmla="*/ 2 h 10"/>
                      <a:gd name="T26" fmla="*/ 32 w 43"/>
                      <a:gd name="T27" fmla="*/ 1 h 10"/>
                      <a:gd name="T28" fmla="*/ 38 w 43"/>
                      <a:gd name="T29" fmla="*/ 0 h 10"/>
                      <a:gd name="T30" fmla="*/ 41 w 43"/>
                      <a:gd name="T31" fmla="*/ 0 h 10"/>
                      <a:gd name="T32" fmla="*/ 43 w 43"/>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0">
                        <a:moveTo>
                          <a:pt x="43" y="2"/>
                        </a:moveTo>
                        <a:lnTo>
                          <a:pt x="41" y="5"/>
                        </a:lnTo>
                        <a:lnTo>
                          <a:pt x="37" y="7"/>
                        </a:lnTo>
                        <a:lnTo>
                          <a:pt x="31" y="8"/>
                        </a:lnTo>
                        <a:lnTo>
                          <a:pt x="24" y="10"/>
                        </a:lnTo>
                        <a:lnTo>
                          <a:pt x="16" y="10"/>
                        </a:lnTo>
                        <a:lnTo>
                          <a:pt x="9" y="10"/>
                        </a:lnTo>
                        <a:lnTo>
                          <a:pt x="3" y="9"/>
                        </a:lnTo>
                        <a:lnTo>
                          <a:pt x="0" y="6"/>
                        </a:lnTo>
                        <a:lnTo>
                          <a:pt x="6" y="7"/>
                        </a:lnTo>
                        <a:lnTo>
                          <a:pt x="12" y="7"/>
                        </a:lnTo>
                        <a:lnTo>
                          <a:pt x="20" y="5"/>
                        </a:lnTo>
                        <a:lnTo>
                          <a:pt x="27" y="2"/>
                        </a:lnTo>
                        <a:lnTo>
                          <a:pt x="32" y="1"/>
                        </a:lnTo>
                        <a:lnTo>
                          <a:pt x="38" y="0"/>
                        </a:lnTo>
                        <a:lnTo>
                          <a:pt x="41" y="0"/>
                        </a:lnTo>
                        <a:lnTo>
                          <a:pt x="43"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24" name="Freeform 152">
                    <a:extLst>
                      <a:ext uri="{FF2B5EF4-FFF2-40B4-BE49-F238E27FC236}">
                        <a16:creationId xmlns:a16="http://schemas.microsoft.com/office/drawing/2014/main" id="{8F6DAE6A-7411-4F42-BFB4-914F8CC960A9}"/>
                      </a:ext>
                    </a:extLst>
                  </p:cNvPr>
                  <p:cNvSpPr>
                    <a:spLocks/>
                  </p:cNvSpPr>
                  <p:nvPr/>
                </p:nvSpPr>
                <p:spPr bwMode="auto">
                  <a:xfrm>
                    <a:off x="167" y="544"/>
                    <a:ext cx="21" cy="8"/>
                  </a:xfrm>
                  <a:custGeom>
                    <a:avLst/>
                    <a:gdLst>
                      <a:gd name="T0" fmla="*/ 0 w 41"/>
                      <a:gd name="T1" fmla="*/ 0 h 16"/>
                      <a:gd name="T2" fmla="*/ 3 w 41"/>
                      <a:gd name="T3" fmla="*/ 0 h 16"/>
                      <a:gd name="T4" fmla="*/ 9 w 41"/>
                      <a:gd name="T5" fmla="*/ 1 h 16"/>
                      <a:gd name="T6" fmla="*/ 16 w 41"/>
                      <a:gd name="T7" fmla="*/ 2 h 16"/>
                      <a:gd name="T8" fmla="*/ 24 w 41"/>
                      <a:gd name="T9" fmla="*/ 4 h 16"/>
                      <a:gd name="T10" fmla="*/ 31 w 41"/>
                      <a:gd name="T11" fmla="*/ 6 h 16"/>
                      <a:gd name="T12" fmla="*/ 37 w 41"/>
                      <a:gd name="T13" fmla="*/ 7 h 16"/>
                      <a:gd name="T14" fmla="*/ 40 w 41"/>
                      <a:gd name="T15" fmla="*/ 11 h 16"/>
                      <a:gd name="T16" fmla="*/ 41 w 41"/>
                      <a:gd name="T17" fmla="*/ 14 h 16"/>
                      <a:gd name="T18" fmla="*/ 39 w 41"/>
                      <a:gd name="T19" fmla="*/ 16 h 16"/>
                      <a:gd name="T20" fmla="*/ 35 w 41"/>
                      <a:gd name="T21" fmla="*/ 16 h 16"/>
                      <a:gd name="T22" fmla="*/ 28 w 41"/>
                      <a:gd name="T23" fmla="*/ 15 h 16"/>
                      <a:gd name="T24" fmla="*/ 22 w 41"/>
                      <a:gd name="T25" fmla="*/ 12 h 16"/>
                      <a:gd name="T26" fmla="*/ 15 w 41"/>
                      <a:gd name="T27" fmla="*/ 8 h 16"/>
                      <a:gd name="T28" fmla="*/ 9 w 41"/>
                      <a:gd name="T29" fmla="*/ 5 h 16"/>
                      <a:gd name="T30" fmla="*/ 3 w 41"/>
                      <a:gd name="T31" fmla="*/ 2 h 16"/>
                      <a:gd name="T32" fmla="*/ 0 w 41"/>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6">
                        <a:moveTo>
                          <a:pt x="0" y="0"/>
                        </a:moveTo>
                        <a:lnTo>
                          <a:pt x="3" y="0"/>
                        </a:lnTo>
                        <a:lnTo>
                          <a:pt x="9" y="1"/>
                        </a:lnTo>
                        <a:lnTo>
                          <a:pt x="16" y="2"/>
                        </a:lnTo>
                        <a:lnTo>
                          <a:pt x="24" y="4"/>
                        </a:lnTo>
                        <a:lnTo>
                          <a:pt x="31" y="6"/>
                        </a:lnTo>
                        <a:lnTo>
                          <a:pt x="37" y="7"/>
                        </a:lnTo>
                        <a:lnTo>
                          <a:pt x="40" y="11"/>
                        </a:lnTo>
                        <a:lnTo>
                          <a:pt x="41" y="14"/>
                        </a:lnTo>
                        <a:lnTo>
                          <a:pt x="39" y="16"/>
                        </a:lnTo>
                        <a:lnTo>
                          <a:pt x="35" y="16"/>
                        </a:lnTo>
                        <a:lnTo>
                          <a:pt x="28" y="15"/>
                        </a:lnTo>
                        <a:lnTo>
                          <a:pt x="22" y="12"/>
                        </a:lnTo>
                        <a:lnTo>
                          <a:pt x="15" y="8"/>
                        </a:lnTo>
                        <a:lnTo>
                          <a:pt x="9" y="5"/>
                        </a:lnTo>
                        <a:lnTo>
                          <a:pt x="3"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25" name="Freeform 153">
                    <a:extLst>
                      <a:ext uri="{FF2B5EF4-FFF2-40B4-BE49-F238E27FC236}">
                        <a16:creationId xmlns:a16="http://schemas.microsoft.com/office/drawing/2014/main" id="{50E9E69B-BF9D-4A1F-8023-024F187C4563}"/>
                      </a:ext>
                    </a:extLst>
                  </p:cNvPr>
                  <p:cNvSpPr>
                    <a:spLocks/>
                  </p:cNvSpPr>
                  <p:nvPr/>
                </p:nvSpPr>
                <p:spPr bwMode="auto">
                  <a:xfrm>
                    <a:off x="165" y="542"/>
                    <a:ext cx="4" cy="20"/>
                  </a:xfrm>
                  <a:custGeom>
                    <a:avLst/>
                    <a:gdLst>
                      <a:gd name="T0" fmla="*/ 1 w 8"/>
                      <a:gd name="T1" fmla="*/ 0 h 39"/>
                      <a:gd name="T2" fmla="*/ 1 w 8"/>
                      <a:gd name="T3" fmla="*/ 7 h 39"/>
                      <a:gd name="T4" fmla="*/ 0 w 8"/>
                      <a:gd name="T5" fmla="*/ 21 h 39"/>
                      <a:gd name="T6" fmla="*/ 0 w 8"/>
                      <a:gd name="T7" fmla="*/ 33 h 39"/>
                      <a:gd name="T8" fmla="*/ 4 w 8"/>
                      <a:gd name="T9" fmla="*/ 39 h 39"/>
                      <a:gd name="T10" fmla="*/ 8 w 8"/>
                      <a:gd name="T11" fmla="*/ 34 h 39"/>
                      <a:gd name="T12" fmla="*/ 6 w 8"/>
                      <a:gd name="T13" fmla="*/ 23 h 39"/>
                      <a:gd name="T14" fmla="*/ 3 w 8"/>
                      <a:gd name="T15" fmla="*/ 9 h 39"/>
                      <a:gd name="T16" fmla="*/ 1 w 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9">
                        <a:moveTo>
                          <a:pt x="1" y="0"/>
                        </a:moveTo>
                        <a:lnTo>
                          <a:pt x="1" y="7"/>
                        </a:lnTo>
                        <a:lnTo>
                          <a:pt x="0" y="21"/>
                        </a:lnTo>
                        <a:lnTo>
                          <a:pt x="0" y="33"/>
                        </a:lnTo>
                        <a:lnTo>
                          <a:pt x="4" y="39"/>
                        </a:lnTo>
                        <a:lnTo>
                          <a:pt x="8" y="34"/>
                        </a:lnTo>
                        <a:lnTo>
                          <a:pt x="6" y="23"/>
                        </a:lnTo>
                        <a:lnTo>
                          <a:pt x="3" y="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26" name="Freeform 154">
                    <a:extLst>
                      <a:ext uri="{FF2B5EF4-FFF2-40B4-BE49-F238E27FC236}">
                        <a16:creationId xmlns:a16="http://schemas.microsoft.com/office/drawing/2014/main" id="{31FAB22C-A317-4318-A2DA-9C5303148189}"/>
                      </a:ext>
                    </a:extLst>
                  </p:cNvPr>
                  <p:cNvSpPr>
                    <a:spLocks/>
                  </p:cNvSpPr>
                  <p:nvPr/>
                </p:nvSpPr>
                <p:spPr bwMode="auto">
                  <a:xfrm>
                    <a:off x="173" y="548"/>
                    <a:ext cx="12" cy="17"/>
                  </a:xfrm>
                  <a:custGeom>
                    <a:avLst/>
                    <a:gdLst>
                      <a:gd name="T0" fmla="*/ 0 w 25"/>
                      <a:gd name="T1" fmla="*/ 0 h 34"/>
                      <a:gd name="T2" fmla="*/ 4 w 25"/>
                      <a:gd name="T3" fmla="*/ 7 h 34"/>
                      <a:gd name="T4" fmla="*/ 11 w 25"/>
                      <a:gd name="T5" fmla="*/ 20 h 34"/>
                      <a:gd name="T6" fmla="*/ 17 w 25"/>
                      <a:gd name="T7" fmla="*/ 30 h 34"/>
                      <a:gd name="T8" fmla="*/ 24 w 25"/>
                      <a:gd name="T9" fmla="*/ 34 h 34"/>
                      <a:gd name="T10" fmla="*/ 25 w 25"/>
                      <a:gd name="T11" fmla="*/ 28 h 34"/>
                      <a:gd name="T12" fmla="*/ 18 w 25"/>
                      <a:gd name="T13" fmla="*/ 18 h 34"/>
                      <a:gd name="T14" fmla="*/ 7 w 25"/>
                      <a:gd name="T15" fmla="*/ 7 h 34"/>
                      <a:gd name="T16" fmla="*/ 0 w 25"/>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4">
                        <a:moveTo>
                          <a:pt x="0" y="0"/>
                        </a:moveTo>
                        <a:lnTo>
                          <a:pt x="4" y="7"/>
                        </a:lnTo>
                        <a:lnTo>
                          <a:pt x="11" y="20"/>
                        </a:lnTo>
                        <a:lnTo>
                          <a:pt x="17" y="30"/>
                        </a:lnTo>
                        <a:lnTo>
                          <a:pt x="24" y="34"/>
                        </a:lnTo>
                        <a:lnTo>
                          <a:pt x="25" y="28"/>
                        </a:lnTo>
                        <a:lnTo>
                          <a:pt x="18" y="18"/>
                        </a:lnTo>
                        <a:lnTo>
                          <a:pt x="7"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27" name="Freeform 155">
                    <a:extLst>
                      <a:ext uri="{FF2B5EF4-FFF2-40B4-BE49-F238E27FC236}">
                        <a16:creationId xmlns:a16="http://schemas.microsoft.com/office/drawing/2014/main" id="{345D5970-74BF-4C7D-9C44-1EC4B0BA4519}"/>
                      </a:ext>
                    </a:extLst>
                  </p:cNvPr>
                  <p:cNvSpPr>
                    <a:spLocks/>
                  </p:cNvSpPr>
                  <p:nvPr/>
                </p:nvSpPr>
                <p:spPr bwMode="auto">
                  <a:xfrm>
                    <a:off x="109" y="450"/>
                    <a:ext cx="26" cy="6"/>
                  </a:xfrm>
                  <a:custGeom>
                    <a:avLst/>
                    <a:gdLst>
                      <a:gd name="T0" fmla="*/ 52 w 52"/>
                      <a:gd name="T1" fmla="*/ 3 h 12"/>
                      <a:gd name="T2" fmla="*/ 46 w 52"/>
                      <a:gd name="T3" fmla="*/ 6 h 12"/>
                      <a:gd name="T4" fmla="*/ 39 w 52"/>
                      <a:gd name="T5" fmla="*/ 8 h 12"/>
                      <a:gd name="T6" fmla="*/ 31 w 52"/>
                      <a:gd name="T7" fmla="*/ 11 h 12"/>
                      <a:gd name="T8" fmla="*/ 23 w 52"/>
                      <a:gd name="T9" fmla="*/ 12 h 12"/>
                      <a:gd name="T10" fmla="*/ 14 w 52"/>
                      <a:gd name="T11" fmla="*/ 12 h 12"/>
                      <a:gd name="T12" fmla="*/ 7 w 52"/>
                      <a:gd name="T13" fmla="*/ 11 h 12"/>
                      <a:gd name="T14" fmla="*/ 2 w 52"/>
                      <a:gd name="T15" fmla="*/ 8 h 12"/>
                      <a:gd name="T16" fmla="*/ 0 w 52"/>
                      <a:gd name="T17" fmla="*/ 5 h 12"/>
                      <a:gd name="T18" fmla="*/ 1 w 52"/>
                      <a:gd name="T19" fmla="*/ 2 h 12"/>
                      <a:gd name="T20" fmla="*/ 6 w 52"/>
                      <a:gd name="T21" fmla="*/ 0 h 12"/>
                      <a:gd name="T22" fmla="*/ 11 w 52"/>
                      <a:gd name="T23" fmla="*/ 0 h 12"/>
                      <a:gd name="T24" fmla="*/ 21 w 52"/>
                      <a:gd name="T25" fmla="*/ 0 h 12"/>
                      <a:gd name="T26" fmla="*/ 29 w 52"/>
                      <a:gd name="T27" fmla="*/ 2 h 12"/>
                      <a:gd name="T28" fmla="*/ 38 w 52"/>
                      <a:gd name="T29" fmla="*/ 2 h 12"/>
                      <a:gd name="T30" fmla="*/ 46 w 52"/>
                      <a:gd name="T31" fmla="*/ 3 h 12"/>
                      <a:gd name="T32" fmla="*/ 52 w 52"/>
                      <a:gd name="T3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2">
                        <a:moveTo>
                          <a:pt x="52" y="3"/>
                        </a:moveTo>
                        <a:lnTo>
                          <a:pt x="46" y="6"/>
                        </a:lnTo>
                        <a:lnTo>
                          <a:pt x="39" y="8"/>
                        </a:lnTo>
                        <a:lnTo>
                          <a:pt x="31" y="11"/>
                        </a:lnTo>
                        <a:lnTo>
                          <a:pt x="23" y="12"/>
                        </a:lnTo>
                        <a:lnTo>
                          <a:pt x="14" y="12"/>
                        </a:lnTo>
                        <a:lnTo>
                          <a:pt x="7" y="11"/>
                        </a:lnTo>
                        <a:lnTo>
                          <a:pt x="2" y="8"/>
                        </a:lnTo>
                        <a:lnTo>
                          <a:pt x="0" y="5"/>
                        </a:lnTo>
                        <a:lnTo>
                          <a:pt x="1" y="2"/>
                        </a:lnTo>
                        <a:lnTo>
                          <a:pt x="6" y="0"/>
                        </a:lnTo>
                        <a:lnTo>
                          <a:pt x="11" y="0"/>
                        </a:lnTo>
                        <a:lnTo>
                          <a:pt x="21" y="0"/>
                        </a:lnTo>
                        <a:lnTo>
                          <a:pt x="29" y="2"/>
                        </a:lnTo>
                        <a:lnTo>
                          <a:pt x="38" y="2"/>
                        </a:lnTo>
                        <a:lnTo>
                          <a:pt x="46" y="3"/>
                        </a:lnTo>
                        <a:lnTo>
                          <a:pt x="52"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28" name="Freeform 156">
                    <a:extLst>
                      <a:ext uri="{FF2B5EF4-FFF2-40B4-BE49-F238E27FC236}">
                        <a16:creationId xmlns:a16="http://schemas.microsoft.com/office/drawing/2014/main" id="{82F9822E-6FBB-4E3A-815A-C0EC6BD9DDF4}"/>
                      </a:ext>
                    </a:extLst>
                  </p:cNvPr>
                  <p:cNvSpPr>
                    <a:spLocks/>
                  </p:cNvSpPr>
                  <p:nvPr/>
                </p:nvSpPr>
                <p:spPr bwMode="auto">
                  <a:xfrm>
                    <a:off x="115" y="431"/>
                    <a:ext cx="25" cy="10"/>
                  </a:xfrm>
                  <a:custGeom>
                    <a:avLst/>
                    <a:gdLst>
                      <a:gd name="T0" fmla="*/ 50 w 50"/>
                      <a:gd name="T1" fmla="*/ 21 h 21"/>
                      <a:gd name="T2" fmla="*/ 45 w 50"/>
                      <a:gd name="T3" fmla="*/ 21 h 21"/>
                      <a:gd name="T4" fmla="*/ 37 w 50"/>
                      <a:gd name="T5" fmla="*/ 20 h 21"/>
                      <a:gd name="T6" fmla="*/ 29 w 50"/>
                      <a:gd name="T7" fmla="*/ 18 h 21"/>
                      <a:gd name="T8" fmla="*/ 21 w 50"/>
                      <a:gd name="T9" fmla="*/ 15 h 21"/>
                      <a:gd name="T10" fmla="*/ 13 w 50"/>
                      <a:gd name="T11" fmla="*/ 13 h 21"/>
                      <a:gd name="T12" fmla="*/ 6 w 50"/>
                      <a:gd name="T13" fmla="*/ 9 h 21"/>
                      <a:gd name="T14" fmla="*/ 1 w 50"/>
                      <a:gd name="T15" fmla="*/ 6 h 21"/>
                      <a:gd name="T16" fmla="*/ 0 w 50"/>
                      <a:gd name="T17" fmla="*/ 3 h 21"/>
                      <a:gd name="T18" fmla="*/ 3 w 50"/>
                      <a:gd name="T19" fmla="*/ 0 h 21"/>
                      <a:gd name="T20" fmla="*/ 7 w 50"/>
                      <a:gd name="T21" fmla="*/ 0 h 21"/>
                      <a:gd name="T22" fmla="*/ 14 w 50"/>
                      <a:gd name="T23" fmla="*/ 3 h 21"/>
                      <a:gd name="T24" fmla="*/ 23 w 50"/>
                      <a:gd name="T25" fmla="*/ 6 h 21"/>
                      <a:gd name="T26" fmla="*/ 31 w 50"/>
                      <a:gd name="T27" fmla="*/ 11 h 21"/>
                      <a:gd name="T28" fmla="*/ 39 w 50"/>
                      <a:gd name="T29" fmla="*/ 15 h 21"/>
                      <a:gd name="T30" fmla="*/ 46 w 50"/>
                      <a:gd name="T31" fmla="*/ 19 h 21"/>
                      <a:gd name="T32" fmla="*/ 50 w 50"/>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1">
                        <a:moveTo>
                          <a:pt x="50" y="21"/>
                        </a:moveTo>
                        <a:lnTo>
                          <a:pt x="45" y="21"/>
                        </a:lnTo>
                        <a:lnTo>
                          <a:pt x="37" y="20"/>
                        </a:lnTo>
                        <a:lnTo>
                          <a:pt x="29" y="18"/>
                        </a:lnTo>
                        <a:lnTo>
                          <a:pt x="21" y="15"/>
                        </a:lnTo>
                        <a:lnTo>
                          <a:pt x="13" y="13"/>
                        </a:lnTo>
                        <a:lnTo>
                          <a:pt x="6" y="9"/>
                        </a:lnTo>
                        <a:lnTo>
                          <a:pt x="1" y="6"/>
                        </a:lnTo>
                        <a:lnTo>
                          <a:pt x="0" y="3"/>
                        </a:lnTo>
                        <a:lnTo>
                          <a:pt x="3" y="0"/>
                        </a:lnTo>
                        <a:lnTo>
                          <a:pt x="7" y="0"/>
                        </a:lnTo>
                        <a:lnTo>
                          <a:pt x="14" y="3"/>
                        </a:lnTo>
                        <a:lnTo>
                          <a:pt x="23" y="6"/>
                        </a:lnTo>
                        <a:lnTo>
                          <a:pt x="31" y="11"/>
                        </a:lnTo>
                        <a:lnTo>
                          <a:pt x="39" y="15"/>
                        </a:lnTo>
                        <a:lnTo>
                          <a:pt x="46" y="19"/>
                        </a:lnTo>
                        <a:lnTo>
                          <a:pt x="50"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29" name="Freeform 157">
                    <a:extLst>
                      <a:ext uri="{FF2B5EF4-FFF2-40B4-BE49-F238E27FC236}">
                        <a16:creationId xmlns:a16="http://schemas.microsoft.com/office/drawing/2014/main" id="{0268EBD5-F891-4F38-BD21-26CD840118CC}"/>
                      </a:ext>
                    </a:extLst>
                  </p:cNvPr>
                  <p:cNvSpPr>
                    <a:spLocks/>
                  </p:cNvSpPr>
                  <p:nvPr/>
                </p:nvSpPr>
                <p:spPr bwMode="auto">
                  <a:xfrm>
                    <a:off x="109" y="459"/>
                    <a:ext cx="24" cy="6"/>
                  </a:xfrm>
                  <a:custGeom>
                    <a:avLst/>
                    <a:gdLst>
                      <a:gd name="T0" fmla="*/ 47 w 47"/>
                      <a:gd name="T1" fmla="*/ 0 h 11"/>
                      <a:gd name="T2" fmla="*/ 45 w 47"/>
                      <a:gd name="T3" fmla="*/ 3 h 11"/>
                      <a:gd name="T4" fmla="*/ 40 w 47"/>
                      <a:gd name="T5" fmla="*/ 7 h 11"/>
                      <a:gd name="T6" fmla="*/ 33 w 47"/>
                      <a:gd name="T7" fmla="*/ 9 h 11"/>
                      <a:gd name="T8" fmla="*/ 25 w 47"/>
                      <a:gd name="T9" fmla="*/ 11 h 11"/>
                      <a:gd name="T10" fmla="*/ 17 w 47"/>
                      <a:gd name="T11" fmla="*/ 11 h 11"/>
                      <a:gd name="T12" fmla="*/ 10 w 47"/>
                      <a:gd name="T13" fmla="*/ 11 h 11"/>
                      <a:gd name="T14" fmla="*/ 3 w 47"/>
                      <a:gd name="T15" fmla="*/ 9 h 11"/>
                      <a:gd name="T16" fmla="*/ 0 w 47"/>
                      <a:gd name="T17" fmla="*/ 7 h 11"/>
                      <a:gd name="T18" fmla="*/ 0 w 47"/>
                      <a:gd name="T19" fmla="*/ 4 h 11"/>
                      <a:gd name="T20" fmla="*/ 2 w 47"/>
                      <a:gd name="T21" fmla="*/ 2 h 11"/>
                      <a:gd name="T22" fmla="*/ 8 w 47"/>
                      <a:gd name="T23" fmla="*/ 1 h 11"/>
                      <a:gd name="T24" fmla="*/ 16 w 47"/>
                      <a:gd name="T25" fmla="*/ 1 h 11"/>
                      <a:gd name="T26" fmla="*/ 25 w 47"/>
                      <a:gd name="T27" fmla="*/ 1 h 11"/>
                      <a:gd name="T28" fmla="*/ 33 w 47"/>
                      <a:gd name="T29" fmla="*/ 1 h 11"/>
                      <a:gd name="T30" fmla="*/ 41 w 47"/>
                      <a:gd name="T31" fmla="*/ 1 h 11"/>
                      <a:gd name="T32" fmla="*/ 47 w 47"/>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1">
                        <a:moveTo>
                          <a:pt x="47" y="0"/>
                        </a:moveTo>
                        <a:lnTo>
                          <a:pt x="45" y="3"/>
                        </a:lnTo>
                        <a:lnTo>
                          <a:pt x="40" y="7"/>
                        </a:lnTo>
                        <a:lnTo>
                          <a:pt x="33" y="9"/>
                        </a:lnTo>
                        <a:lnTo>
                          <a:pt x="25" y="11"/>
                        </a:lnTo>
                        <a:lnTo>
                          <a:pt x="17" y="11"/>
                        </a:lnTo>
                        <a:lnTo>
                          <a:pt x="10" y="11"/>
                        </a:lnTo>
                        <a:lnTo>
                          <a:pt x="3" y="9"/>
                        </a:lnTo>
                        <a:lnTo>
                          <a:pt x="0" y="7"/>
                        </a:lnTo>
                        <a:lnTo>
                          <a:pt x="0" y="4"/>
                        </a:lnTo>
                        <a:lnTo>
                          <a:pt x="2" y="2"/>
                        </a:lnTo>
                        <a:lnTo>
                          <a:pt x="8" y="1"/>
                        </a:lnTo>
                        <a:lnTo>
                          <a:pt x="16" y="1"/>
                        </a:lnTo>
                        <a:lnTo>
                          <a:pt x="25" y="1"/>
                        </a:lnTo>
                        <a:lnTo>
                          <a:pt x="33" y="1"/>
                        </a:lnTo>
                        <a:lnTo>
                          <a:pt x="41" y="1"/>
                        </a:lnTo>
                        <a:lnTo>
                          <a:pt x="4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30" name="Freeform 158">
                    <a:extLst>
                      <a:ext uri="{FF2B5EF4-FFF2-40B4-BE49-F238E27FC236}">
                        <a16:creationId xmlns:a16="http://schemas.microsoft.com/office/drawing/2014/main" id="{986CFBFF-46E6-497D-8AF3-CC25FADD8AF1}"/>
                      </a:ext>
                    </a:extLst>
                  </p:cNvPr>
                  <p:cNvSpPr>
                    <a:spLocks/>
                  </p:cNvSpPr>
                  <p:nvPr/>
                </p:nvSpPr>
                <p:spPr bwMode="auto">
                  <a:xfrm>
                    <a:off x="108" y="468"/>
                    <a:ext cx="25" cy="8"/>
                  </a:xfrm>
                  <a:custGeom>
                    <a:avLst/>
                    <a:gdLst>
                      <a:gd name="T0" fmla="*/ 51 w 51"/>
                      <a:gd name="T1" fmla="*/ 0 h 16"/>
                      <a:gd name="T2" fmla="*/ 48 w 51"/>
                      <a:gd name="T3" fmla="*/ 5 h 16"/>
                      <a:gd name="T4" fmla="*/ 42 w 51"/>
                      <a:gd name="T5" fmla="*/ 8 h 16"/>
                      <a:gd name="T6" fmla="*/ 35 w 51"/>
                      <a:gd name="T7" fmla="*/ 12 h 16"/>
                      <a:gd name="T8" fmla="*/ 26 w 51"/>
                      <a:gd name="T9" fmla="*/ 14 h 16"/>
                      <a:gd name="T10" fmla="*/ 18 w 51"/>
                      <a:gd name="T11" fmla="*/ 15 h 16"/>
                      <a:gd name="T12" fmla="*/ 10 w 51"/>
                      <a:gd name="T13" fmla="*/ 16 h 16"/>
                      <a:gd name="T14" fmla="*/ 4 w 51"/>
                      <a:gd name="T15" fmla="*/ 15 h 16"/>
                      <a:gd name="T16" fmla="*/ 0 w 51"/>
                      <a:gd name="T17" fmla="*/ 13 h 16"/>
                      <a:gd name="T18" fmla="*/ 0 w 51"/>
                      <a:gd name="T19" fmla="*/ 11 h 16"/>
                      <a:gd name="T20" fmla="*/ 4 w 51"/>
                      <a:gd name="T21" fmla="*/ 9 h 16"/>
                      <a:gd name="T22" fmla="*/ 10 w 51"/>
                      <a:gd name="T23" fmla="*/ 7 h 16"/>
                      <a:gd name="T24" fmla="*/ 16 w 51"/>
                      <a:gd name="T25" fmla="*/ 6 h 16"/>
                      <a:gd name="T26" fmla="*/ 26 w 51"/>
                      <a:gd name="T27" fmla="*/ 6 h 16"/>
                      <a:gd name="T28" fmla="*/ 35 w 51"/>
                      <a:gd name="T29" fmla="*/ 4 h 16"/>
                      <a:gd name="T30" fmla="*/ 43 w 51"/>
                      <a:gd name="T31" fmla="*/ 2 h 16"/>
                      <a:gd name="T32" fmla="*/ 51 w 51"/>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6">
                        <a:moveTo>
                          <a:pt x="51" y="0"/>
                        </a:moveTo>
                        <a:lnTo>
                          <a:pt x="48" y="5"/>
                        </a:lnTo>
                        <a:lnTo>
                          <a:pt x="42" y="8"/>
                        </a:lnTo>
                        <a:lnTo>
                          <a:pt x="35" y="12"/>
                        </a:lnTo>
                        <a:lnTo>
                          <a:pt x="26" y="14"/>
                        </a:lnTo>
                        <a:lnTo>
                          <a:pt x="18" y="15"/>
                        </a:lnTo>
                        <a:lnTo>
                          <a:pt x="10" y="16"/>
                        </a:lnTo>
                        <a:lnTo>
                          <a:pt x="4" y="15"/>
                        </a:lnTo>
                        <a:lnTo>
                          <a:pt x="0" y="13"/>
                        </a:lnTo>
                        <a:lnTo>
                          <a:pt x="0" y="11"/>
                        </a:lnTo>
                        <a:lnTo>
                          <a:pt x="4" y="9"/>
                        </a:lnTo>
                        <a:lnTo>
                          <a:pt x="10" y="7"/>
                        </a:lnTo>
                        <a:lnTo>
                          <a:pt x="16" y="6"/>
                        </a:lnTo>
                        <a:lnTo>
                          <a:pt x="26" y="6"/>
                        </a:lnTo>
                        <a:lnTo>
                          <a:pt x="35" y="4"/>
                        </a:lnTo>
                        <a:lnTo>
                          <a:pt x="43" y="2"/>
                        </a:lnTo>
                        <a:lnTo>
                          <a:pt x="5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31" name="Freeform 159">
                    <a:extLst>
                      <a:ext uri="{FF2B5EF4-FFF2-40B4-BE49-F238E27FC236}">
                        <a16:creationId xmlns:a16="http://schemas.microsoft.com/office/drawing/2014/main" id="{1ABC53B5-D4F0-480A-8C27-521001560E57}"/>
                      </a:ext>
                    </a:extLst>
                  </p:cNvPr>
                  <p:cNvSpPr>
                    <a:spLocks/>
                  </p:cNvSpPr>
                  <p:nvPr/>
                </p:nvSpPr>
                <p:spPr bwMode="auto">
                  <a:xfrm>
                    <a:off x="109" y="476"/>
                    <a:ext cx="25" cy="10"/>
                  </a:xfrm>
                  <a:custGeom>
                    <a:avLst/>
                    <a:gdLst>
                      <a:gd name="T0" fmla="*/ 48 w 48"/>
                      <a:gd name="T1" fmla="*/ 0 h 21"/>
                      <a:gd name="T2" fmla="*/ 45 w 48"/>
                      <a:gd name="T3" fmla="*/ 5 h 21"/>
                      <a:gd name="T4" fmla="*/ 38 w 48"/>
                      <a:gd name="T5" fmla="*/ 11 h 21"/>
                      <a:gd name="T6" fmla="*/ 31 w 48"/>
                      <a:gd name="T7" fmla="*/ 14 h 21"/>
                      <a:gd name="T8" fmla="*/ 23 w 48"/>
                      <a:gd name="T9" fmla="*/ 17 h 21"/>
                      <a:gd name="T10" fmla="*/ 15 w 48"/>
                      <a:gd name="T11" fmla="*/ 20 h 21"/>
                      <a:gd name="T12" fmla="*/ 8 w 48"/>
                      <a:gd name="T13" fmla="*/ 21 h 21"/>
                      <a:gd name="T14" fmla="*/ 2 w 48"/>
                      <a:gd name="T15" fmla="*/ 21 h 21"/>
                      <a:gd name="T16" fmla="*/ 0 w 48"/>
                      <a:gd name="T17" fmla="*/ 19 h 21"/>
                      <a:gd name="T18" fmla="*/ 1 w 48"/>
                      <a:gd name="T19" fmla="*/ 16 h 21"/>
                      <a:gd name="T20" fmla="*/ 4 w 48"/>
                      <a:gd name="T21" fmla="*/ 13 h 21"/>
                      <a:gd name="T22" fmla="*/ 10 w 48"/>
                      <a:gd name="T23" fmla="*/ 11 h 21"/>
                      <a:gd name="T24" fmla="*/ 18 w 48"/>
                      <a:gd name="T25" fmla="*/ 9 h 21"/>
                      <a:gd name="T26" fmla="*/ 26 w 48"/>
                      <a:gd name="T27" fmla="*/ 7 h 21"/>
                      <a:gd name="T28" fmla="*/ 34 w 48"/>
                      <a:gd name="T29" fmla="*/ 5 h 21"/>
                      <a:gd name="T30" fmla="*/ 42 w 48"/>
                      <a:gd name="T31" fmla="*/ 2 h 21"/>
                      <a:gd name="T32" fmla="*/ 48 w 48"/>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21">
                        <a:moveTo>
                          <a:pt x="48" y="0"/>
                        </a:moveTo>
                        <a:lnTo>
                          <a:pt x="45" y="5"/>
                        </a:lnTo>
                        <a:lnTo>
                          <a:pt x="38" y="11"/>
                        </a:lnTo>
                        <a:lnTo>
                          <a:pt x="31" y="14"/>
                        </a:lnTo>
                        <a:lnTo>
                          <a:pt x="23" y="17"/>
                        </a:lnTo>
                        <a:lnTo>
                          <a:pt x="15" y="20"/>
                        </a:lnTo>
                        <a:lnTo>
                          <a:pt x="8" y="21"/>
                        </a:lnTo>
                        <a:lnTo>
                          <a:pt x="2" y="21"/>
                        </a:lnTo>
                        <a:lnTo>
                          <a:pt x="0" y="19"/>
                        </a:lnTo>
                        <a:lnTo>
                          <a:pt x="1" y="16"/>
                        </a:lnTo>
                        <a:lnTo>
                          <a:pt x="4" y="13"/>
                        </a:lnTo>
                        <a:lnTo>
                          <a:pt x="10" y="11"/>
                        </a:lnTo>
                        <a:lnTo>
                          <a:pt x="18" y="9"/>
                        </a:lnTo>
                        <a:lnTo>
                          <a:pt x="26" y="7"/>
                        </a:lnTo>
                        <a:lnTo>
                          <a:pt x="34" y="5"/>
                        </a:lnTo>
                        <a:lnTo>
                          <a:pt x="42" y="2"/>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32" name="Freeform 160">
                    <a:extLst>
                      <a:ext uri="{FF2B5EF4-FFF2-40B4-BE49-F238E27FC236}">
                        <a16:creationId xmlns:a16="http://schemas.microsoft.com/office/drawing/2014/main" id="{BD091C66-E18C-4400-85A8-7DC2E91D649E}"/>
                      </a:ext>
                    </a:extLst>
                  </p:cNvPr>
                  <p:cNvSpPr>
                    <a:spLocks/>
                  </p:cNvSpPr>
                  <p:nvPr/>
                </p:nvSpPr>
                <p:spPr bwMode="auto">
                  <a:xfrm>
                    <a:off x="111" y="485"/>
                    <a:ext cx="25" cy="15"/>
                  </a:xfrm>
                  <a:custGeom>
                    <a:avLst/>
                    <a:gdLst>
                      <a:gd name="T0" fmla="*/ 51 w 51"/>
                      <a:gd name="T1" fmla="*/ 0 h 31"/>
                      <a:gd name="T2" fmla="*/ 45 w 51"/>
                      <a:gd name="T3" fmla="*/ 4 h 31"/>
                      <a:gd name="T4" fmla="*/ 39 w 51"/>
                      <a:gd name="T5" fmla="*/ 10 h 31"/>
                      <a:gd name="T6" fmla="*/ 31 w 51"/>
                      <a:gd name="T7" fmla="*/ 17 h 31"/>
                      <a:gd name="T8" fmla="*/ 23 w 51"/>
                      <a:gd name="T9" fmla="*/ 23 h 31"/>
                      <a:gd name="T10" fmla="*/ 15 w 51"/>
                      <a:gd name="T11" fmla="*/ 27 h 31"/>
                      <a:gd name="T12" fmla="*/ 9 w 51"/>
                      <a:gd name="T13" fmla="*/ 30 h 31"/>
                      <a:gd name="T14" fmla="*/ 4 w 51"/>
                      <a:gd name="T15" fmla="*/ 31 h 31"/>
                      <a:gd name="T16" fmla="*/ 0 w 51"/>
                      <a:gd name="T17" fmla="*/ 28 h 31"/>
                      <a:gd name="T18" fmla="*/ 0 w 51"/>
                      <a:gd name="T19" fmla="*/ 25 h 31"/>
                      <a:gd name="T20" fmla="*/ 5 w 51"/>
                      <a:gd name="T21" fmla="*/ 20 h 31"/>
                      <a:gd name="T22" fmla="*/ 10 w 51"/>
                      <a:gd name="T23" fmla="*/ 17 h 31"/>
                      <a:gd name="T24" fmla="*/ 20 w 51"/>
                      <a:gd name="T25" fmla="*/ 12 h 31"/>
                      <a:gd name="T26" fmla="*/ 29 w 51"/>
                      <a:gd name="T27" fmla="*/ 9 h 31"/>
                      <a:gd name="T28" fmla="*/ 38 w 51"/>
                      <a:gd name="T29" fmla="*/ 5 h 31"/>
                      <a:gd name="T30" fmla="*/ 45 w 51"/>
                      <a:gd name="T31" fmla="*/ 2 h 31"/>
                      <a:gd name="T32" fmla="*/ 51 w 51"/>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1">
                        <a:moveTo>
                          <a:pt x="51" y="0"/>
                        </a:moveTo>
                        <a:lnTo>
                          <a:pt x="45" y="4"/>
                        </a:lnTo>
                        <a:lnTo>
                          <a:pt x="39" y="10"/>
                        </a:lnTo>
                        <a:lnTo>
                          <a:pt x="31" y="17"/>
                        </a:lnTo>
                        <a:lnTo>
                          <a:pt x="23" y="23"/>
                        </a:lnTo>
                        <a:lnTo>
                          <a:pt x="15" y="27"/>
                        </a:lnTo>
                        <a:lnTo>
                          <a:pt x="9" y="30"/>
                        </a:lnTo>
                        <a:lnTo>
                          <a:pt x="4" y="31"/>
                        </a:lnTo>
                        <a:lnTo>
                          <a:pt x="0" y="28"/>
                        </a:lnTo>
                        <a:lnTo>
                          <a:pt x="0" y="25"/>
                        </a:lnTo>
                        <a:lnTo>
                          <a:pt x="5" y="20"/>
                        </a:lnTo>
                        <a:lnTo>
                          <a:pt x="10" y="17"/>
                        </a:lnTo>
                        <a:lnTo>
                          <a:pt x="20" y="12"/>
                        </a:lnTo>
                        <a:lnTo>
                          <a:pt x="29" y="9"/>
                        </a:lnTo>
                        <a:lnTo>
                          <a:pt x="38" y="5"/>
                        </a:lnTo>
                        <a:lnTo>
                          <a:pt x="45" y="2"/>
                        </a:lnTo>
                        <a:lnTo>
                          <a:pt x="5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33" name="Freeform 161">
                    <a:extLst>
                      <a:ext uri="{FF2B5EF4-FFF2-40B4-BE49-F238E27FC236}">
                        <a16:creationId xmlns:a16="http://schemas.microsoft.com/office/drawing/2014/main" id="{BE3F74B9-3E90-4F99-8104-1706B4E2E9DA}"/>
                      </a:ext>
                    </a:extLst>
                  </p:cNvPr>
                  <p:cNvSpPr>
                    <a:spLocks/>
                  </p:cNvSpPr>
                  <p:nvPr/>
                </p:nvSpPr>
                <p:spPr bwMode="auto">
                  <a:xfrm>
                    <a:off x="115" y="495"/>
                    <a:ext cx="25" cy="22"/>
                  </a:xfrm>
                  <a:custGeom>
                    <a:avLst/>
                    <a:gdLst>
                      <a:gd name="T0" fmla="*/ 50 w 50"/>
                      <a:gd name="T1" fmla="*/ 0 h 43"/>
                      <a:gd name="T2" fmla="*/ 45 w 50"/>
                      <a:gd name="T3" fmla="*/ 5 h 43"/>
                      <a:gd name="T4" fmla="*/ 39 w 50"/>
                      <a:gd name="T5" fmla="*/ 12 h 43"/>
                      <a:gd name="T6" fmla="*/ 31 w 50"/>
                      <a:gd name="T7" fmla="*/ 20 h 43"/>
                      <a:gd name="T8" fmla="*/ 23 w 50"/>
                      <a:gd name="T9" fmla="*/ 28 h 43"/>
                      <a:gd name="T10" fmla="*/ 15 w 50"/>
                      <a:gd name="T11" fmla="*/ 35 h 43"/>
                      <a:gd name="T12" fmla="*/ 8 w 50"/>
                      <a:gd name="T13" fmla="*/ 41 h 43"/>
                      <a:gd name="T14" fmla="*/ 3 w 50"/>
                      <a:gd name="T15" fmla="*/ 43 h 43"/>
                      <a:gd name="T16" fmla="*/ 0 w 50"/>
                      <a:gd name="T17" fmla="*/ 41 h 43"/>
                      <a:gd name="T18" fmla="*/ 1 w 50"/>
                      <a:gd name="T19" fmla="*/ 36 h 43"/>
                      <a:gd name="T20" fmla="*/ 6 w 50"/>
                      <a:gd name="T21" fmla="*/ 30 h 43"/>
                      <a:gd name="T22" fmla="*/ 13 w 50"/>
                      <a:gd name="T23" fmla="*/ 25 h 43"/>
                      <a:gd name="T24" fmla="*/ 22 w 50"/>
                      <a:gd name="T25" fmla="*/ 19 h 43"/>
                      <a:gd name="T26" fmla="*/ 30 w 50"/>
                      <a:gd name="T27" fmla="*/ 13 h 43"/>
                      <a:gd name="T28" fmla="*/ 39 w 50"/>
                      <a:gd name="T29" fmla="*/ 7 h 43"/>
                      <a:gd name="T30" fmla="*/ 46 w 50"/>
                      <a:gd name="T31" fmla="*/ 4 h 43"/>
                      <a:gd name="T32" fmla="*/ 50 w 50"/>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3">
                        <a:moveTo>
                          <a:pt x="50" y="0"/>
                        </a:moveTo>
                        <a:lnTo>
                          <a:pt x="45" y="5"/>
                        </a:lnTo>
                        <a:lnTo>
                          <a:pt x="39" y="12"/>
                        </a:lnTo>
                        <a:lnTo>
                          <a:pt x="31" y="20"/>
                        </a:lnTo>
                        <a:lnTo>
                          <a:pt x="23" y="28"/>
                        </a:lnTo>
                        <a:lnTo>
                          <a:pt x="15" y="35"/>
                        </a:lnTo>
                        <a:lnTo>
                          <a:pt x="8" y="41"/>
                        </a:lnTo>
                        <a:lnTo>
                          <a:pt x="3" y="43"/>
                        </a:lnTo>
                        <a:lnTo>
                          <a:pt x="0" y="41"/>
                        </a:lnTo>
                        <a:lnTo>
                          <a:pt x="1" y="36"/>
                        </a:lnTo>
                        <a:lnTo>
                          <a:pt x="6" y="30"/>
                        </a:lnTo>
                        <a:lnTo>
                          <a:pt x="13" y="25"/>
                        </a:lnTo>
                        <a:lnTo>
                          <a:pt x="22" y="19"/>
                        </a:lnTo>
                        <a:lnTo>
                          <a:pt x="30" y="13"/>
                        </a:lnTo>
                        <a:lnTo>
                          <a:pt x="39" y="7"/>
                        </a:lnTo>
                        <a:lnTo>
                          <a:pt x="46" y="4"/>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34" name="Freeform 162">
                    <a:extLst>
                      <a:ext uri="{FF2B5EF4-FFF2-40B4-BE49-F238E27FC236}">
                        <a16:creationId xmlns:a16="http://schemas.microsoft.com/office/drawing/2014/main" id="{6090B095-B8B6-4FD4-8B12-9957CE31C61A}"/>
                      </a:ext>
                    </a:extLst>
                  </p:cNvPr>
                  <p:cNvSpPr>
                    <a:spLocks/>
                  </p:cNvSpPr>
                  <p:nvPr/>
                </p:nvSpPr>
                <p:spPr bwMode="auto">
                  <a:xfrm>
                    <a:off x="119" y="507"/>
                    <a:ext cx="25" cy="24"/>
                  </a:xfrm>
                  <a:custGeom>
                    <a:avLst/>
                    <a:gdLst>
                      <a:gd name="T0" fmla="*/ 51 w 51"/>
                      <a:gd name="T1" fmla="*/ 0 h 48"/>
                      <a:gd name="T2" fmla="*/ 47 w 51"/>
                      <a:gd name="T3" fmla="*/ 5 h 48"/>
                      <a:gd name="T4" fmla="*/ 42 w 51"/>
                      <a:gd name="T5" fmla="*/ 13 h 48"/>
                      <a:gd name="T6" fmla="*/ 34 w 51"/>
                      <a:gd name="T7" fmla="*/ 23 h 48"/>
                      <a:gd name="T8" fmla="*/ 26 w 51"/>
                      <a:gd name="T9" fmla="*/ 32 h 48"/>
                      <a:gd name="T10" fmla="*/ 18 w 51"/>
                      <a:gd name="T11" fmla="*/ 40 h 48"/>
                      <a:gd name="T12" fmla="*/ 11 w 51"/>
                      <a:gd name="T13" fmla="*/ 46 h 48"/>
                      <a:gd name="T14" fmla="*/ 4 w 51"/>
                      <a:gd name="T15" fmla="*/ 48 h 48"/>
                      <a:gd name="T16" fmla="*/ 0 w 51"/>
                      <a:gd name="T17" fmla="*/ 46 h 48"/>
                      <a:gd name="T18" fmla="*/ 0 w 51"/>
                      <a:gd name="T19" fmla="*/ 41 h 48"/>
                      <a:gd name="T20" fmla="*/ 4 w 51"/>
                      <a:gd name="T21" fmla="*/ 35 h 48"/>
                      <a:gd name="T22" fmla="*/ 12 w 51"/>
                      <a:gd name="T23" fmla="*/ 30 h 48"/>
                      <a:gd name="T24" fmla="*/ 21 w 51"/>
                      <a:gd name="T25" fmla="*/ 23 h 48"/>
                      <a:gd name="T26" fmla="*/ 30 w 51"/>
                      <a:gd name="T27" fmla="*/ 17 h 48"/>
                      <a:gd name="T28" fmla="*/ 39 w 51"/>
                      <a:gd name="T29" fmla="*/ 10 h 48"/>
                      <a:gd name="T30" fmla="*/ 46 w 51"/>
                      <a:gd name="T31" fmla="*/ 4 h 48"/>
                      <a:gd name="T32" fmla="*/ 51 w 51"/>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8">
                        <a:moveTo>
                          <a:pt x="51" y="0"/>
                        </a:moveTo>
                        <a:lnTo>
                          <a:pt x="47" y="5"/>
                        </a:lnTo>
                        <a:lnTo>
                          <a:pt x="42" y="13"/>
                        </a:lnTo>
                        <a:lnTo>
                          <a:pt x="34" y="23"/>
                        </a:lnTo>
                        <a:lnTo>
                          <a:pt x="26" y="32"/>
                        </a:lnTo>
                        <a:lnTo>
                          <a:pt x="18" y="40"/>
                        </a:lnTo>
                        <a:lnTo>
                          <a:pt x="11" y="46"/>
                        </a:lnTo>
                        <a:lnTo>
                          <a:pt x="4" y="48"/>
                        </a:lnTo>
                        <a:lnTo>
                          <a:pt x="0" y="46"/>
                        </a:lnTo>
                        <a:lnTo>
                          <a:pt x="0" y="41"/>
                        </a:lnTo>
                        <a:lnTo>
                          <a:pt x="4" y="35"/>
                        </a:lnTo>
                        <a:lnTo>
                          <a:pt x="12" y="30"/>
                        </a:lnTo>
                        <a:lnTo>
                          <a:pt x="21" y="23"/>
                        </a:lnTo>
                        <a:lnTo>
                          <a:pt x="30" y="17"/>
                        </a:lnTo>
                        <a:lnTo>
                          <a:pt x="39" y="10"/>
                        </a:lnTo>
                        <a:lnTo>
                          <a:pt x="46" y="4"/>
                        </a:lnTo>
                        <a:lnTo>
                          <a:pt x="5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35" name="Freeform 163">
                    <a:extLst>
                      <a:ext uri="{FF2B5EF4-FFF2-40B4-BE49-F238E27FC236}">
                        <a16:creationId xmlns:a16="http://schemas.microsoft.com/office/drawing/2014/main" id="{09C50D01-0D95-4D34-AF82-99C7864189BB}"/>
                      </a:ext>
                    </a:extLst>
                  </p:cNvPr>
                  <p:cNvSpPr>
                    <a:spLocks/>
                  </p:cNvSpPr>
                  <p:nvPr/>
                </p:nvSpPr>
                <p:spPr bwMode="auto">
                  <a:xfrm>
                    <a:off x="126" y="517"/>
                    <a:ext cx="24" cy="27"/>
                  </a:xfrm>
                  <a:custGeom>
                    <a:avLst/>
                    <a:gdLst>
                      <a:gd name="T0" fmla="*/ 48 w 48"/>
                      <a:gd name="T1" fmla="*/ 0 h 55"/>
                      <a:gd name="T2" fmla="*/ 46 w 48"/>
                      <a:gd name="T3" fmla="*/ 7 h 55"/>
                      <a:gd name="T4" fmla="*/ 42 w 48"/>
                      <a:gd name="T5" fmla="*/ 16 h 55"/>
                      <a:gd name="T6" fmla="*/ 36 w 48"/>
                      <a:gd name="T7" fmla="*/ 25 h 55"/>
                      <a:gd name="T8" fmla="*/ 30 w 48"/>
                      <a:gd name="T9" fmla="*/ 35 h 55"/>
                      <a:gd name="T10" fmla="*/ 23 w 48"/>
                      <a:gd name="T11" fmla="*/ 43 h 55"/>
                      <a:gd name="T12" fmla="*/ 16 w 48"/>
                      <a:gd name="T13" fmla="*/ 50 h 55"/>
                      <a:gd name="T14" fmla="*/ 8 w 48"/>
                      <a:gd name="T15" fmla="*/ 54 h 55"/>
                      <a:gd name="T16" fmla="*/ 1 w 48"/>
                      <a:gd name="T17" fmla="*/ 55 h 55"/>
                      <a:gd name="T18" fmla="*/ 0 w 48"/>
                      <a:gd name="T19" fmla="*/ 53 h 55"/>
                      <a:gd name="T20" fmla="*/ 2 w 48"/>
                      <a:gd name="T21" fmla="*/ 47 h 55"/>
                      <a:gd name="T22" fmla="*/ 9 w 48"/>
                      <a:gd name="T23" fmla="*/ 39 h 55"/>
                      <a:gd name="T24" fmla="*/ 17 w 48"/>
                      <a:gd name="T25" fmla="*/ 30 h 55"/>
                      <a:gd name="T26" fmla="*/ 27 w 48"/>
                      <a:gd name="T27" fmla="*/ 21 h 55"/>
                      <a:gd name="T28" fmla="*/ 36 w 48"/>
                      <a:gd name="T29" fmla="*/ 12 h 55"/>
                      <a:gd name="T30" fmla="*/ 44 w 48"/>
                      <a:gd name="T31" fmla="*/ 5 h 55"/>
                      <a:gd name="T32" fmla="*/ 48 w 4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5">
                        <a:moveTo>
                          <a:pt x="48" y="0"/>
                        </a:moveTo>
                        <a:lnTo>
                          <a:pt x="46" y="7"/>
                        </a:lnTo>
                        <a:lnTo>
                          <a:pt x="42" y="16"/>
                        </a:lnTo>
                        <a:lnTo>
                          <a:pt x="36" y="25"/>
                        </a:lnTo>
                        <a:lnTo>
                          <a:pt x="30" y="35"/>
                        </a:lnTo>
                        <a:lnTo>
                          <a:pt x="23" y="43"/>
                        </a:lnTo>
                        <a:lnTo>
                          <a:pt x="16" y="50"/>
                        </a:lnTo>
                        <a:lnTo>
                          <a:pt x="8" y="54"/>
                        </a:lnTo>
                        <a:lnTo>
                          <a:pt x="1" y="55"/>
                        </a:lnTo>
                        <a:lnTo>
                          <a:pt x="0" y="53"/>
                        </a:lnTo>
                        <a:lnTo>
                          <a:pt x="2" y="47"/>
                        </a:lnTo>
                        <a:lnTo>
                          <a:pt x="9" y="39"/>
                        </a:lnTo>
                        <a:lnTo>
                          <a:pt x="17" y="30"/>
                        </a:lnTo>
                        <a:lnTo>
                          <a:pt x="27" y="21"/>
                        </a:lnTo>
                        <a:lnTo>
                          <a:pt x="36" y="12"/>
                        </a:lnTo>
                        <a:lnTo>
                          <a:pt x="44" y="5"/>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36" name="Freeform 164">
                    <a:extLst>
                      <a:ext uri="{FF2B5EF4-FFF2-40B4-BE49-F238E27FC236}">
                        <a16:creationId xmlns:a16="http://schemas.microsoft.com/office/drawing/2014/main" id="{A8818FBA-A1F4-44A4-8A1E-2FF6A2ADF431}"/>
                      </a:ext>
                    </a:extLst>
                  </p:cNvPr>
                  <p:cNvSpPr>
                    <a:spLocks/>
                  </p:cNvSpPr>
                  <p:nvPr/>
                </p:nvSpPr>
                <p:spPr bwMode="auto">
                  <a:xfrm>
                    <a:off x="141" y="523"/>
                    <a:ext cx="11" cy="31"/>
                  </a:xfrm>
                  <a:custGeom>
                    <a:avLst/>
                    <a:gdLst>
                      <a:gd name="T0" fmla="*/ 0 w 22"/>
                      <a:gd name="T1" fmla="*/ 61 h 61"/>
                      <a:gd name="T2" fmla="*/ 1 w 22"/>
                      <a:gd name="T3" fmla="*/ 52 h 61"/>
                      <a:gd name="T4" fmla="*/ 7 w 22"/>
                      <a:gd name="T5" fmla="*/ 33 h 61"/>
                      <a:gd name="T6" fmla="*/ 15 w 22"/>
                      <a:gd name="T7" fmla="*/ 14 h 61"/>
                      <a:gd name="T8" fmla="*/ 21 w 22"/>
                      <a:gd name="T9" fmla="*/ 0 h 61"/>
                      <a:gd name="T10" fmla="*/ 22 w 22"/>
                      <a:gd name="T11" fmla="*/ 18 h 61"/>
                      <a:gd name="T12" fmla="*/ 17 w 22"/>
                      <a:gd name="T13" fmla="*/ 40 h 61"/>
                      <a:gd name="T14" fmla="*/ 11 w 22"/>
                      <a:gd name="T15" fmla="*/ 56 h 61"/>
                      <a:gd name="T16" fmla="*/ 0 w 2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1">
                        <a:moveTo>
                          <a:pt x="0" y="61"/>
                        </a:moveTo>
                        <a:lnTo>
                          <a:pt x="1" y="52"/>
                        </a:lnTo>
                        <a:lnTo>
                          <a:pt x="7" y="33"/>
                        </a:lnTo>
                        <a:lnTo>
                          <a:pt x="15" y="14"/>
                        </a:lnTo>
                        <a:lnTo>
                          <a:pt x="21" y="0"/>
                        </a:lnTo>
                        <a:lnTo>
                          <a:pt x="22" y="18"/>
                        </a:lnTo>
                        <a:lnTo>
                          <a:pt x="17" y="40"/>
                        </a:lnTo>
                        <a:lnTo>
                          <a:pt x="11" y="56"/>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37" name="Freeform 165">
                    <a:extLst>
                      <a:ext uri="{FF2B5EF4-FFF2-40B4-BE49-F238E27FC236}">
                        <a16:creationId xmlns:a16="http://schemas.microsoft.com/office/drawing/2014/main" id="{7537B9F7-5204-45A0-9539-3679740A4714}"/>
                      </a:ext>
                    </a:extLst>
                  </p:cNvPr>
                  <p:cNvSpPr>
                    <a:spLocks/>
                  </p:cNvSpPr>
                  <p:nvPr/>
                </p:nvSpPr>
                <p:spPr bwMode="auto">
                  <a:xfrm>
                    <a:off x="150" y="534"/>
                    <a:ext cx="11" cy="29"/>
                  </a:xfrm>
                  <a:custGeom>
                    <a:avLst/>
                    <a:gdLst>
                      <a:gd name="T0" fmla="*/ 0 w 22"/>
                      <a:gd name="T1" fmla="*/ 58 h 58"/>
                      <a:gd name="T2" fmla="*/ 2 w 22"/>
                      <a:gd name="T3" fmla="*/ 49 h 58"/>
                      <a:gd name="T4" fmla="*/ 8 w 22"/>
                      <a:gd name="T5" fmla="*/ 31 h 58"/>
                      <a:gd name="T6" fmla="*/ 17 w 22"/>
                      <a:gd name="T7" fmla="*/ 12 h 58"/>
                      <a:gd name="T8" fmla="*/ 21 w 22"/>
                      <a:gd name="T9" fmla="*/ 0 h 58"/>
                      <a:gd name="T10" fmla="*/ 22 w 22"/>
                      <a:gd name="T11" fmla="*/ 18 h 58"/>
                      <a:gd name="T12" fmla="*/ 18 w 22"/>
                      <a:gd name="T13" fmla="*/ 39 h 58"/>
                      <a:gd name="T14" fmla="*/ 11 w 22"/>
                      <a:gd name="T15" fmla="*/ 55 h 58"/>
                      <a:gd name="T16" fmla="*/ 0 w 22"/>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8">
                        <a:moveTo>
                          <a:pt x="0" y="58"/>
                        </a:moveTo>
                        <a:lnTo>
                          <a:pt x="2" y="49"/>
                        </a:lnTo>
                        <a:lnTo>
                          <a:pt x="8" y="31"/>
                        </a:lnTo>
                        <a:lnTo>
                          <a:pt x="17" y="12"/>
                        </a:lnTo>
                        <a:lnTo>
                          <a:pt x="21" y="0"/>
                        </a:lnTo>
                        <a:lnTo>
                          <a:pt x="22" y="18"/>
                        </a:lnTo>
                        <a:lnTo>
                          <a:pt x="18" y="39"/>
                        </a:lnTo>
                        <a:lnTo>
                          <a:pt x="11" y="55"/>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38" name="Freeform 166">
                    <a:extLst>
                      <a:ext uri="{FF2B5EF4-FFF2-40B4-BE49-F238E27FC236}">
                        <a16:creationId xmlns:a16="http://schemas.microsoft.com/office/drawing/2014/main" id="{42FA0051-73E3-48AC-935E-636886A151BC}"/>
                      </a:ext>
                    </a:extLst>
                  </p:cNvPr>
                  <p:cNvSpPr>
                    <a:spLocks/>
                  </p:cNvSpPr>
                  <p:nvPr/>
                </p:nvSpPr>
                <p:spPr bwMode="auto">
                  <a:xfrm>
                    <a:off x="104" y="504"/>
                    <a:ext cx="32" cy="149"/>
                  </a:xfrm>
                  <a:custGeom>
                    <a:avLst/>
                    <a:gdLst>
                      <a:gd name="T0" fmla="*/ 10 w 65"/>
                      <a:gd name="T1" fmla="*/ 3 h 298"/>
                      <a:gd name="T2" fmla="*/ 7 w 65"/>
                      <a:gd name="T3" fmla="*/ 2 h 298"/>
                      <a:gd name="T4" fmla="*/ 5 w 65"/>
                      <a:gd name="T5" fmla="*/ 1 h 298"/>
                      <a:gd name="T6" fmla="*/ 3 w 65"/>
                      <a:gd name="T7" fmla="*/ 1 h 298"/>
                      <a:gd name="T8" fmla="*/ 0 w 65"/>
                      <a:gd name="T9" fmla="*/ 0 h 298"/>
                      <a:gd name="T10" fmla="*/ 22 w 65"/>
                      <a:gd name="T11" fmla="*/ 43 h 298"/>
                      <a:gd name="T12" fmla="*/ 38 w 65"/>
                      <a:gd name="T13" fmla="*/ 86 h 298"/>
                      <a:gd name="T14" fmla="*/ 49 w 65"/>
                      <a:gd name="T15" fmla="*/ 128 h 298"/>
                      <a:gd name="T16" fmla="*/ 55 w 65"/>
                      <a:gd name="T17" fmla="*/ 167 h 298"/>
                      <a:gd name="T18" fmla="*/ 57 w 65"/>
                      <a:gd name="T19" fmla="*/ 204 h 298"/>
                      <a:gd name="T20" fmla="*/ 58 w 65"/>
                      <a:gd name="T21" fmla="*/ 238 h 298"/>
                      <a:gd name="T22" fmla="*/ 58 w 65"/>
                      <a:gd name="T23" fmla="*/ 269 h 298"/>
                      <a:gd name="T24" fmla="*/ 57 w 65"/>
                      <a:gd name="T25" fmla="*/ 298 h 298"/>
                      <a:gd name="T26" fmla="*/ 61 w 65"/>
                      <a:gd name="T27" fmla="*/ 276 h 298"/>
                      <a:gd name="T28" fmla="*/ 65 w 65"/>
                      <a:gd name="T29" fmla="*/ 245 h 298"/>
                      <a:gd name="T30" fmla="*/ 65 w 65"/>
                      <a:gd name="T31" fmla="*/ 205 h 298"/>
                      <a:gd name="T32" fmla="*/ 63 w 65"/>
                      <a:gd name="T33" fmla="*/ 161 h 298"/>
                      <a:gd name="T34" fmla="*/ 56 w 65"/>
                      <a:gd name="T35" fmla="*/ 116 h 298"/>
                      <a:gd name="T36" fmla="*/ 45 w 65"/>
                      <a:gd name="T37" fmla="*/ 72 h 298"/>
                      <a:gd name="T38" fmla="*/ 30 w 65"/>
                      <a:gd name="T39" fmla="*/ 34 h 298"/>
                      <a:gd name="T40" fmla="*/ 10 w 65"/>
                      <a:gd name="T41" fmla="*/ 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98">
                        <a:moveTo>
                          <a:pt x="10" y="3"/>
                        </a:moveTo>
                        <a:lnTo>
                          <a:pt x="7" y="2"/>
                        </a:lnTo>
                        <a:lnTo>
                          <a:pt x="5" y="1"/>
                        </a:lnTo>
                        <a:lnTo>
                          <a:pt x="3" y="1"/>
                        </a:lnTo>
                        <a:lnTo>
                          <a:pt x="0" y="0"/>
                        </a:lnTo>
                        <a:lnTo>
                          <a:pt x="22" y="43"/>
                        </a:lnTo>
                        <a:lnTo>
                          <a:pt x="38" y="86"/>
                        </a:lnTo>
                        <a:lnTo>
                          <a:pt x="49" y="128"/>
                        </a:lnTo>
                        <a:lnTo>
                          <a:pt x="55" y="167"/>
                        </a:lnTo>
                        <a:lnTo>
                          <a:pt x="57" y="204"/>
                        </a:lnTo>
                        <a:lnTo>
                          <a:pt x="58" y="238"/>
                        </a:lnTo>
                        <a:lnTo>
                          <a:pt x="58" y="269"/>
                        </a:lnTo>
                        <a:lnTo>
                          <a:pt x="57" y="298"/>
                        </a:lnTo>
                        <a:lnTo>
                          <a:pt x="61" y="276"/>
                        </a:lnTo>
                        <a:lnTo>
                          <a:pt x="65" y="245"/>
                        </a:lnTo>
                        <a:lnTo>
                          <a:pt x="65" y="205"/>
                        </a:lnTo>
                        <a:lnTo>
                          <a:pt x="63" y="161"/>
                        </a:lnTo>
                        <a:lnTo>
                          <a:pt x="56" y="116"/>
                        </a:lnTo>
                        <a:lnTo>
                          <a:pt x="45" y="72"/>
                        </a:lnTo>
                        <a:lnTo>
                          <a:pt x="30" y="34"/>
                        </a:lnTo>
                        <a:lnTo>
                          <a:pt x="1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39" name="Freeform 167">
                    <a:extLst>
                      <a:ext uri="{FF2B5EF4-FFF2-40B4-BE49-F238E27FC236}">
                        <a16:creationId xmlns:a16="http://schemas.microsoft.com/office/drawing/2014/main" id="{D3F8D7FC-20F7-4C58-85A6-B6CD48A7F177}"/>
                      </a:ext>
                    </a:extLst>
                  </p:cNvPr>
                  <p:cNvSpPr>
                    <a:spLocks/>
                  </p:cNvSpPr>
                  <p:nvPr/>
                </p:nvSpPr>
                <p:spPr bwMode="auto">
                  <a:xfrm>
                    <a:off x="112" y="622"/>
                    <a:ext cx="23" cy="22"/>
                  </a:xfrm>
                  <a:custGeom>
                    <a:avLst/>
                    <a:gdLst>
                      <a:gd name="T0" fmla="*/ 0 w 44"/>
                      <a:gd name="T1" fmla="*/ 43 h 44"/>
                      <a:gd name="T2" fmla="*/ 2 w 44"/>
                      <a:gd name="T3" fmla="*/ 44 h 44"/>
                      <a:gd name="T4" fmla="*/ 6 w 44"/>
                      <a:gd name="T5" fmla="*/ 43 h 44"/>
                      <a:gd name="T6" fmla="*/ 13 w 44"/>
                      <a:gd name="T7" fmla="*/ 39 h 44"/>
                      <a:gd name="T8" fmla="*/ 21 w 44"/>
                      <a:gd name="T9" fmla="*/ 35 h 44"/>
                      <a:gd name="T10" fmla="*/ 28 w 44"/>
                      <a:gd name="T11" fmla="*/ 28 h 44"/>
                      <a:gd name="T12" fmla="*/ 36 w 44"/>
                      <a:gd name="T13" fmla="*/ 20 h 44"/>
                      <a:gd name="T14" fmla="*/ 41 w 44"/>
                      <a:gd name="T15" fmla="*/ 10 h 44"/>
                      <a:gd name="T16" fmla="*/ 44 w 44"/>
                      <a:gd name="T17" fmla="*/ 0 h 44"/>
                      <a:gd name="T18" fmla="*/ 40 w 44"/>
                      <a:gd name="T19" fmla="*/ 6 h 44"/>
                      <a:gd name="T20" fmla="*/ 33 w 44"/>
                      <a:gd name="T21" fmla="*/ 12 h 44"/>
                      <a:gd name="T22" fmla="*/ 26 w 44"/>
                      <a:gd name="T23" fmla="*/ 17 h 44"/>
                      <a:gd name="T24" fmla="*/ 18 w 44"/>
                      <a:gd name="T25" fmla="*/ 23 h 44"/>
                      <a:gd name="T26" fmla="*/ 10 w 44"/>
                      <a:gd name="T27" fmla="*/ 30 h 44"/>
                      <a:gd name="T28" fmla="*/ 4 w 44"/>
                      <a:gd name="T29" fmla="*/ 35 h 44"/>
                      <a:gd name="T30" fmla="*/ 1 w 44"/>
                      <a:gd name="T31" fmla="*/ 39 h 44"/>
                      <a:gd name="T32" fmla="*/ 0 w 44"/>
                      <a:gd name="T33"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4">
                        <a:moveTo>
                          <a:pt x="0" y="43"/>
                        </a:moveTo>
                        <a:lnTo>
                          <a:pt x="2" y="44"/>
                        </a:lnTo>
                        <a:lnTo>
                          <a:pt x="6" y="43"/>
                        </a:lnTo>
                        <a:lnTo>
                          <a:pt x="13" y="39"/>
                        </a:lnTo>
                        <a:lnTo>
                          <a:pt x="21" y="35"/>
                        </a:lnTo>
                        <a:lnTo>
                          <a:pt x="28" y="28"/>
                        </a:lnTo>
                        <a:lnTo>
                          <a:pt x="36" y="20"/>
                        </a:lnTo>
                        <a:lnTo>
                          <a:pt x="41" y="10"/>
                        </a:lnTo>
                        <a:lnTo>
                          <a:pt x="44" y="0"/>
                        </a:lnTo>
                        <a:lnTo>
                          <a:pt x="40" y="6"/>
                        </a:lnTo>
                        <a:lnTo>
                          <a:pt x="33" y="12"/>
                        </a:lnTo>
                        <a:lnTo>
                          <a:pt x="26" y="17"/>
                        </a:lnTo>
                        <a:lnTo>
                          <a:pt x="18" y="23"/>
                        </a:lnTo>
                        <a:lnTo>
                          <a:pt x="10" y="30"/>
                        </a:lnTo>
                        <a:lnTo>
                          <a:pt x="4" y="35"/>
                        </a:lnTo>
                        <a:lnTo>
                          <a:pt x="1" y="39"/>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40" name="Freeform 168">
                    <a:extLst>
                      <a:ext uri="{FF2B5EF4-FFF2-40B4-BE49-F238E27FC236}">
                        <a16:creationId xmlns:a16="http://schemas.microsoft.com/office/drawing/2014/main" id="{5C4554E0-D392-425B-9519-B71696DCFE2C}"/>
                      </a:ext>
                    </a:extLst>
                  </p:cNvPr>
                  <p:cNvSpPr>
                    <a:spLocks/>
                  </p:cNvSpPr>
                  <p:nvPr/>
                </p:nvSpPr>
                <p:spPr bwMode="auto">
                  <a:xfrm>
                    <a:off x="110" y="595"/>
                    <a:ext cx="26" cy="28"/>
                  </a:xfrm>
                  <a:custGeom>
                    <a:avLst/>
                    <a:gdLst>
                      <a:gd name="T0" fmla="*/ 0 w 52"/>
                      <a:gd name="T1" fmla="*/ 54 h 55"/>
                      <a:gd name="T2" fmla="*/ 3 w 52"/>
                      <a:gd name="T3" fmla="*/ 55 h 55"/>
                      <a:gd name="T4" fmla="*/ 9 w 52"/>
                      <a:gd name="T5" fmla="*/ 54 h 55"/>
                      <a:gd name="T6" fmla="*/ 16 w 52"/>
                      <a:gd name="T7" fmla="*/ 48 h 55"/>
                      <a:gd name="T8" fmla="*/ 25 w 52"/>
                      <a:gd name="T9" fmla="*/ 41 h 55"/>
                      <a:gd name="T10" fmla="*/ 33 w 52"/>
                      <a:gd name="T11" fmla="*/ 32 h 55"/>
                      <a:gd name="T12" fmla="*/ 41 w 52"/>
                      <a:gd name="T13" fmla="*/ 22 h 55"/>
                      <a:gd name="T14" fmla="*/ 48 w 52"/>
                      <a:gd name="T15" fmla="*/ 11 h 55"/>
                      <a:gd name="T16" fmla="*/ 52 w 52"/>
                      <a:gd name="T17" fmla="*/ 0 h 55"/>
                      <a:gd name="T18" fmla="*/ 48 w 52"/>
                      <a:gd name="T19" fmla="*/ 5 h 55"/>
                      <a:gd name="T20" fmla="*/ 40 w 52"/>
                      <a:gd name="T21" fmla="*/ 10 h 55"/>
                      <a:gd name="T22" fmla="*/ 32 w 52"/>
                      <a:gd name="T23" fmla="*/ 18 h 55"/>
                      <a:gd name="T24" fmla="*/ 23 w 52"/>
                      <a:gd name="T25" fmla="*/ 26 h 55"/>
                      <a:gd name="T26" fmla="*/ 14 w 52"/>
                      <a:gd name="T27" fmla="*/ 35 h 55"/>
                      <a:gd name="T28" fmla="*/ 6 w 52"/>
                      <a:gd name="T29" fmla="*/ 43 h 55"/>
                      <a:gd name="T30" fmla="*/ 1 w 52"/>
                      <a:gd name="T31" fmla="*/ 50 h 55"/>
                      <a:gd name="T32" fmla="*/ 0 w 52"/>
                      <a:gd name="T33"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5">
                        <a:moveTo>
                          <a:pt x="0" y="54"/>
                        </a:moveTo>
                        <a:lnTo>
                          <a:pt x="3" y="55"/>
                        </a:lnTo>
                        <a:lnTo>
                          <a:pt x="9" y="54"/>
                        </a:lnTo>
                        <a:lnTo>
                          <a:pt x="16" y="48"/>
                        </a:lnTo>
                        <a:lnTo>
                          <a:pt x="25" y="41"/>
                        </a:lnTo>
                        <a:lnTo>
                          <a:pt x="33" y="32"/>
                        </a:lnTo>
                        <a:lnTo>
                          <a:pt x="41" y="22"/>
                        </a:lnTo>
                        <a:lnTo>
                          <a:pt x="48" y="11"/>
                        </a:lnTo>
                        <a:lnTo>
                          <a:pt x="52" y="0"/>
                        </a:lnTo>
                        <a:lnTo>
                          <a:pt x="48" y="5"/>
                        </a:lnTo>
                        <a:lnTo>
                          <a:pt x="40" y="10"/>
                        </a:lnTo>
                        <a:lnTo>
                          <a:pt x="32" y="18"/>
                        </a:lnTo>
                        <a:lnTo>
                          <a:pt x="23" y="26"/>
                        </a:lnTo>
                        <a:lnTo>
                          <a:pt x="14" y="35"/>
                        </a:lnTo>
                        <a:lnTo>
                          <a:pt x="6" y="43"/>
                        </a:lnTo>
                        <a:lnTo>
                          <a:pt x="1" y="50"/>
                        </a:lnTo>
                        <a:lnTo>
                          <a:pt x="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41" name="Freeform 169">
                    <a:extLst>
                      <a:ext uri="{FF2B5EF4-FFF2-40B4-BE49-F238E27FC236}">
                        <a16:creationId xmlns:a16="http://schemas.microsoft.com/office/drawing/2014/main" id="{F975BF9F-A707-4DAC-B501-678A4E4C98B6}"/>
                      </a:ext>
                    </a:extLst>
                  </p:cNvPr>
                  <p:cNvSpPr>
                    <a:spLocks/>
                  </p:cNvSpPr>
                  <p:nvPr/>
                </p:nvSpPr>
                <p:spPr bwMode="auto">
                  <a:xfrm>
                    <a:off x="105" y="582"/>
                    <a:ext cx="29" cy="24"/>
                  </a:xfrm>
                  <a:custGeom>
                    <a:avLst/>
                    <a:gdLst>
                      <a:gd name="T0" fmla="*/ 0 w 57"/>
                      <a:gd name="T1" fmla="*/ 47 h 49"/>
                      <a:gd name="T2" fmla="*/ 3 w 57"/>
                      <a:gd name="T3" fmla="*/ 49 h 49"/>
                      <a:gd name="T4" fmla="*/ 11 w 57"/>
                      <a:gd name="T5" fmla="*/ 48 h 49"/>
                      <a:gd name="T6" fmla="*/ 19 w 57"/>
                      <a:gd name="T7" fmla="*/ 43 h 49"/>
                      <a:gd name="T8" fmla="*/ 30 w 57"/>
                      <a:gd name="T9" fmla="*/ 37 h 49"/>
                      <a:gd name="T10" fmla="*/ 39 w 57"/>
                      <a:gd name="T11" fmla="*/ 29 h 49"/>
                      <a:gd name="T12" fmla="*/ 48 w 57"/>
                      <a:gd name="T13" fmla="*/ 20 h 49"/>
                      <a:gd name="T14" fmla="*/ 54 w 57"/>
                      <a:gd name="T15" fmla="*/ 10 h 49"/>
                      <a:gd name="T16" fmla="*/ 57 w 57"/>
                      <a:gd name="T17" fmla="*/ 0 h 49"/>
                      <a:gd name="T18" fmla="*/ 53 w 57"/>
                      <a:gd name="T19" fmla="*/ 3 h 49"/>
                      <a:gd name="T20" fmla="*/ 46 w 57"/>
                      <a:gd name="T21" fmla="*/ 9 h 49"/>
                      <a:gd name="T22" fmla="*/ 35 w 57"/>
                      <a:gd name="T23" fmla="*/ 14 h 49"/>
                      <a:gd name="T24" fmla="*/ 25 w 57"/>
                      <a:gd name="T25" fmla="*/ 22 h 49"/>
                      <a:gd name="T26" fmla="*/ 16 w 57"/>
                      <a:gd name="T27" fmla="*/ 29 h 49"/>
                      <a:gd name="T28" fmla="*/ 7 w 57"/>
                      <a:gd name="T29" fmla="*/ 37 h 49"/>
                      <a:gd name="T30" fmla="*/ 1 w 57"/>
                      <a:gd name="T31" fmla="*/ 43 h 49"/>
                      <a:gd name="T32" fmla="*/ 0 w 57"/>
                      <a:gd name="T33"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49">
                        <a:moveTo>
                          <a:pt x="0" y="47"/>
                        </a:moveTo>
                        <a:lnTo>
                          <a:pt x="3" y="49"/>
                        </a:lnTo>
                        <a:lnTo>
                          <a:pt x="11" y="48"/>
                        </a:lnTo>
                        <a:lnTo>
                          <a:pt x="19" y="43"/>
                        </a:lnTo>
                        <a:lnTo>
                          <a:pt x="30" y="37"/>
                        </a:lnTo>
                        <a:lnTo>
                          <a:pt x="39" y="29"/>
                        </a:lnTo>
                        <a:lnTo>
                          <a:pt x="48" y="20"/>
                        </a:lnTo>
                        <a:lnTo>
                          <a:pt x="54" y="10"/>
                        </a:lnTo>
                        <a:lnTo>
                          <a:pt x="57" y="0"/>
                        </a:lnTo>
                        <a:lnTo>
                          <a:pt x="53" y="3"/>
                        </a:lnTo>
                        <a:lnTo>
                          <a:pt x="46" y="9"/>
                        </a:lnTo>
                        <a:lnTo>
                          <a:pt x="35" y="14"/>
                        </a:lnTo>
                        <a:lnTo>
                          <a:pt x="25" y="22"/>
                        </a:lnTo>
                        <a:lnTo>
                          <a:pt x="16" y="29"/>
                        </a:lnTo>
                        <a:lnTo>
                          <a:pt x="7" y="37"/>
                        </a:lnTo>
                        <a:lnTo>
                          <a:pt x="1" y="43"/>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42" name="Freeform 170">
                    <a:extLst>
                      <a:ext uri="{FF2B5EF4-FFF2-40B4-BE49-F238E27FC236}">
                        <a16:creationId xmlns:a16="http://schemas.microsoft.com/office/drawing/2014/main" id="{803BA13C-1FE2-43E7-9572-FCE183D3A161}"/>
                      </a:ext>
                    </a:extLst>
                  </p:cNvPr>
                  <p:cNvSpPr>
                    <a:spLocks/>
                  </p:cNvSpPr>
                  <p:nvPr/>
                </p:nvSpPr>
                <p:spPr bwMode="auto">
                  <a:xfrm>
                    <a:off x="104" y="557"/>
                    <a:ext cx="27" cy="21"/>
                  </a:xfrm>
                  <a:custGeom>
                    <a:avLst/>
                    <a:gdLst>
                      <a:gd name="T0" fmla="*/ 0 w 53"/>
                      <a:gd name="T1" fmla="*/ 40 h 41"/>
                      <a:gd name="T2" fmla="*/ 3 w 53"/>
                      <a:gd name="T3" fmla="*/ 41 h 41"/>
                      <a:gd name="T4" fmla="*/ 10 w 53"/>
                      <a:gd name="T5" fmla="*/ 40 h 41"/>
                      <a:gd name="T6" fmla="*/ 18 w 53"/>
                      <a:gd name="T7" fmla="*/ 35 h 41"/>
                      <a:gd name="T8" fmla="*/ 27 w 53"/>
                      <a:gd name="T9" fmla="*/ 30 h 41"/>
                      <a:gd name="T10" fmla="*/ 36 w 53"/>
                      <a:gd name="T11" fmla="*/ 23 h 41"/>
                      <a:gd name="T12" fmla="*/ 44 w 53"/>
                      <a:gd name="T13" fmla="*/ 16 h 41"/>
                      <a:gd name="T14" fmla="*/ 51 w 53"/>
                      <a:gd name="T15" fmla="*/ 8 h 41"/>
                      <a:gd name="T16" fmla="*/ 53 w 53"/>
                      <a:gd name="T17" fmla="*/ 0 h 41"/>
                      <a:gd name="T18" fmla="*/ 49 w 53"/>
                      <a:gd name="T19" fmla="*/ 3 h 41"/>
                      <a:gd name="T20" fmla="*/ 41 w 53"/>
                      <a:gd name="T21" fmla="*/ 8 h 41"/>
                      <a:gd name="T22" fmla="*/ 32 w 53"/>
                      <a:gd name="T23" fmla="*/ 12 h 41"/>
                      <a:gd name="T24" fmla="*/ 22 w 53"/>
                      <a:gd name="T25" fmla="*/ 18 h 41"/>
                      <a:gd name="T26" fmla="*/ 13 w 53"/>
                      <a:gd name="T27" fmla="*/ 24 h 41"/>
                      <a:gd name="T28" fmla="*/ 5 w 53"/>
                      <a:gd name="T29" fmla="*/ 30 h 41"/>
                      <a:gd name="T30" fmla="*/ 2 w 53"/>
                      <a:gd name="T31" fmla="*/ 35 h 41"/>
                      <a:gd name="T32" fmla="*/ 0 w 53"/>
                      <a:gd name="T3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1">
                        <a:moveTo>
                          <a:pt x="0" y="40"/>
                        </a:moveTo>
                        <a:lnTo>
                          <a:pt x="3" y="41"/>
                        </a:lnTo>
                        <a:lnTo>
                          <a:pt x="10" y="40"/>
                        </a:lnTo>
                        <a:lnTo>
                          <a:pt x="18" y="35"/>
                        </a:lnTo>
                        <a:lnTo>
                          <a:pt x="27" y="30"/>
                        </a:lnTo>
                        <a:lnTo>
                          <a:pt x="36" y="23"/>
                        </a:lnTo>
                        <a:lnTo>
                          <a:pt x="44" y="16"/>
                        </a:lnTo>
                        <a:lnTo>
                          <a:pt x="51" y="8"/>
                        </a:lnTo>
                        <a:lnTo>
                          <a:pt x="53" y="0"/>
                        </a:lnTo>
                        <a:lnTo>
                          <a:pt x="49" y="3"/>
                        </a:lnTo>
                        <a:lnTo>
                          <a:pt x="41" y="8"/>
                        </a:lnTo>
                        <a:lnTo>
                          <a:pt x="32" y="12"/>
                        </a:lnTo>
                        <a:lnTo>
                          <a:pt x="22" y="18"/>
                        </a:lnTo>
                        <a:lnTo>
                          <a:pt x="13" y="24"/>
                        </a:lnTo>
                        <a:lnTo>
                          <a:pt x="5" y="30"/>
                        </a:lnTo>
                        <a:lnTo>
                          <a:pt x="2" y="35"/>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43" name="Freeform 171">
                    <a:extLst>
                      <a:ext uri="{FF2B5EF4-FFF2-40B4-BE49-F238E27FC236}">
                        <a16:creationId xmlns:a16="http://schemas.microsoft.com/office/drawing/2014/main" id="{092B1BA7-2EB7-4FBC-A039-1131ECBBE982}"/>
                      </a:ext>
                    </a:extLst>
                  </p:cNvPr>
                  <p:cNvSpPr>
                    <a:spLocks/>
                  </p:cNvSpPr>
                  <p:nvPr/>
                </p:nvSpPr>
                <p:spPr bwMode="auto">
                  <a:xfrm>
                    <a:off x="103" y="546"/>
                    <a:ext cx="24" cy="15"/>
                  </a:xfrm>
                  <a:custGeom>
                    <a:avLst/>
                    <a:gdLst>
                      <a:gd name="T0" fmla="*/ 0 w 49"/>
                      <a:gd name="T1" fmla="*/ 26 h 30"/>
                      <a:gd name="T2" fmla="*/ 2 w 49"/>
                      <a:gd name="T3" fmla="*/ 29 h 30"/>
                      <a:gd name="T4" fmla="*/ 8 w 49"/>
                      <a:gd name="T5" fmla="*/ 30 h 30"/>
                      <a:gd name="T6" fmla="*/ 15 w 49"/>
                      <a:gd name="T7" fmla="*/ 29 h 30"/>
                      <a:gd name="T8" fmla="*/ 23 w 49"/>
                      <a:gd name="T9" fmla="*/ 26 h 30"/>
                      <a:gd name="T10" fmla="*/ 31 w 49"/>
                      <a:gd name="T11" fmla="*/ 22 h 30"/>
                      <a:gd name="T12" fmla="*/ 39 w 49"/>
                      <a:gd name="T13" fmla="*/ 16 h 30"/>
                      <a:gd name="T14" fmla="*/ 45 w 49"/>
                      <a:gd name="T15" fmla="*/ 9 h 30"/>
                      <a:gd name="T16" fmla="*/ 49 w 49"/>
                      <a:gd name="T17" fmla="*/ 0 h 30"/>
                      <a:gd name="T18" fmla="*/ 44 w 49"/>
                      <a:gd name="T19" fmla="*/ 2 h 30"/>
                      <a:gd name="T20" fmla="*/ 37 w 49"/>
                      <a:gd name="T21" fmla="*/ 6 h 30"/>
                      <a:gd name="T22" fmla="*/ 28 w 49"/>
                      <a:gd name="T23" fmla="*/ 9 h 30"/>
                      <a:gd name="T24" fmla="*/ 20 w 49"/>
                      <a:gd name="T25" fmla="*/ 13 h 30"/>
                      <a:gd name="T26" fmla="*/ 12 w 49"/>
                      <a:gd name="T27" fmla="*/ 16 h 30"/>
                      <a:gd name="T28" fmla="*/ 5 w 49"/>
                      <a:gd name="T29" fmla="*/ 20 h 30"/>
                      <a:gd name="T30" fmla="*/ 1 w 49"/>
                      <a:gd name="T31" fmla="*/ 23 h 30"/>
                      <a:gd name="T32" fmla="*/ 0 w 49"/>
                      <a:gd name="T3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0">
                        <a:moveTo>
                          <a:pt x="0" y="26"/>
                        </a:moveTo>
                        <a:lnTo>
                          <a:pt x="2" y="29"/>
                        </a:lnTo>
                        <a:lnTo>
                          <a:pt x="8" y="30"/>
                        </a:lnTo>
                        <a:lnTo>
                          <a:pt x="15" y="29"/>
                        </a:lnTo>
                        <a:lnTo>
                          <a:pt x="23" y="26"/>
                        </a:lnTo>
                        <a:lnTo>
                          <a:pt x="31" y="22"/>
                        </a:lnTo>
                        <a:lnTo>
                          <a:pt x="39" y="16"/>
                        </a:lnTo>
                        <a:lnTo>
                          <a:pt x="45" y="9"/>
                        </a:lnTo>
                        <a:lnTo>
                          <a:pt x="49" y="0"/>
                        </a:lnTo>
                        <a:lnTo>
                          <a:pt x="44" y="2"/>
                        </a:lnTo>
                        <a:lnTo>
                          <a:pt x="37" y="6"/>
                        </a:lnTo>
                        <a:lnTo>
                          <a:pt x="28" y="9"/>
                        </a:lnTo>
                        <a:lnTo>
                          <a:pt x="20" y="13"/>
                        </a:lnTo>
                        <a:lnTo>
                          <a:pt x="12" y="16"/>
                        </a:lnTo>
                        <a:lnTo>
                          <a:pt x="5" y="20"/>
                        </a:lnTo>
                        <a:lnTo>
                          <a:pt x="1" y="23"/>
                        </a:lnTo>
                        <a:lnTo>
                          <a:pt x="0" y="2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44" name="Freeform 172">
                    <a:extLst>
                      <a:ext uri="{FF2B5EF4-FFF2-40B4-BE49-F238E27FC236}">
                        <a16:creationId xmlns:a16="http://schemas.microsoft.com/office/drawing/2014/main" id="{87453418-6A96-4352-9474-684FB57DC151}"/>
                      </a:ext>
                    </a:extLst>
                  </p:cNvPr>
                  <p:cNvSpPr>
                    <a:spLocks/>
                  </p:cNvSpPr>
                  <p:nvPr/>
                </p:nvSpPr>
                <p:spPr bwMode="auto">
                  <a:xfrm>
                    <a:off x="100" y="523"/>
                    <a:ext cx="18" cy="12"/>
                  </a:xfrm>
                  <a:custGeom>
                    <a:avLst/>
                    <a:gdLst>
                      <a:gd name="T0" fmla="*/ 0 w 37"/>
                      <a:gd name="T1" fmla="*/ 21 h 23"/>
                      <a:gd name="T2" fmla="*/ 3 w 37"/>
                      <a:gd name="T3" fmla="*/ 23 h 23"/>
                      <a:gd name="T4" fmla="*/ 7 w 37"/>
                      <a:gd name="T5" fmla="*/ 23 h 23"/>
                      <a:gd name="T6" fmla="*/ 13 w 37"/>
                      <a:gd name="T7" fmla="*/ 21 h 23"/>
                      <a:gd name="T8" fmla="*/ 20 w 37"/>
                      <a:gd name="T9" fmla="*/ 18 h 23"/>
                      <a:gd name="T10" fmla="*/ 27 w 37"/>
                      <a:gd name="T11" fmla="*/ 14 h 23"/>
                      <a:gd name="T12" fmla="*/ 31 w 37"/>
                      <a:gd name="T13" fmla="*/ 9 h 23"/>
                      <a:gd name="T14" fmla="*/ 36 w 37"/>
                      <a:gd name="T15" fmla="*/ 4 h 23"/>
                      <a:gd name="T16" fmla="*/ 37 w 37"/>
                      <a:gd name="T17" fmla="*/ 0 h 23"/>
                      <a:gd name="T18" fmla="*/ 34 w 37"/>
                      <a:gd name="T19" fmla="*/ 2 h 23"/>
                      <a:gd name="T20" fmla="*/ 28 w 37"/>
                      <a:gd name="T21" fmla="*/ 4 h 23"/>
                      <a:gd name="T22" fmla="*/ 22 w 37"/>
                      <a:gd name="T23" fmla="*/ 7 h 23"/>
                      <a:gd name="T24" fmla="*/ 16 w 37"/>
                      <a:gd name="T25" fmla="*/ 9 h 23"/>
                      <a:gd name="T26" fmla="*/ 11 w 37"/>
                      <a:gd name="T27" fmla="*/ 11 h 23"/>
                      <a:gd name="T28" fmla="*/ 5 w 37"/>
                      <a:gd name="T29" fmla="*/ 15 h 23"/>
                      <a:gd name="T30" fmla="*/ 1 w 37"/>
                      <a:gd name="T31" fmla="*/ 17 h 23"/>
                      <a:gd name="T32" fmla="*/ 0 w 37"/>
                      <a:gd name="T33"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3">
                        <a:moveTo>
                          <a:pt x="0" y="21"/>
                        </a:moveTo>
                        <a:lnTo>
                          <a:pt x="3" y="23"/>
                        </a:lnTo>
                        <a:lnTo>
                          <a:pt x="7" y="23"/>
                        </a:lnTo>
                        <a:lnTo>
                          <a:pt x="13" y="21"/>
                        </a:lnTo>
                        <a:lnTo>
                          <a:pt x="20" y="18"/>
                        </a:lnTo>
                        <a:lnTo>
                          <a:pt x="27" y="14"/>
                        </a:lnTo>
                        <a:lnTo>
                          <a:pt x="31" y="9"/>
                        </a:lnTo>
                        <a:lnTo>
                          <a:pt x="36" y="4"/>
                        </a:lnTo>
                        <a:lnTo>
                          <a:pt x="37" y="0"/>
                        </a:lnTo>
                        <a:lnTo>
                          <a:pt x="34" y="2"/>
                        </a:lnTo>
                        <a:lnTo>
                          <a:pt x="28" y="4"/>
                        </a:lnTo>
                        <a:lnTo>
                          <a:pt x="22" y="7"/>
                        </a:lnTo>
                        <a:lnTo>
                          <a:pt x="16" y="9"/>
                        </a:lnTo>
                        <a:lnTo>
                          <a:pt x="11" y="11"/>
                        </a:lnTo>
                        <a:lnTo>
                          <a:pt x="5" y="15"/>
                        </a:lnTo>
                        <a:lnTo>
                          <a:pt x="1" y="17"/>
                        </a:lnTo>
                        <a:lnTo>
                          <a:pt x="0"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45" name="Freeform 173">
                    <a:extLst>
                      <a:ext uri="{FF2B5EF4-FFF2-40B4-BE49-F238E27FC236}">
                        <a16:creationId xmlns:a16="http://schemas.microsoft.com/office/drawing/2014/main" id="{D7F25EAC-0308-4503-BB32-EDAA6FC907E1}"/>
                      </a:ext>
                    </a:extLst>
                  </p:cNvPr>
                  <p:cNvSpPr>
                    <a:spLocks/>
                  </p:cNvSpPr>
                  <p:nvPr/>
                </p:nvSpPr>
                <p:spPr bwMode="auto">
                  <a:xfrm>
                    <a:off x="101" y="513"/>
                    <a:ext cx="12" cy="9"/>
                  </a:xfrm>
                  <a:custGeom>
                    <a:avLst/>
                    <a:gdLst>
                      <a:gd name="T0" fmla="*/ 1 w 24"/>
                      <a:gd name="T1" fmla="*/ 16 h 17"/>
                      <a:gd name="T2" fmla="*/ 8 w 24"/>
                      <a:gd name="T3" fmla="*/ 17 h 17"/>
                      <a:gd name="T4" fmla="*/ 17 w 24"/>
                      <a:gd name="T5" fmla="*/ 15 h 17"/>
                      <a:gd name="T6" fmla="*/ 24 w 24"/>
                      <a:gd name="T7" fmla="*/ 8 h 17"/>
                      <a:gd name="T8" fmla="*/ 23 w 24"/>
                      <a:gd name="T9" fmla="*/ 0 h 17"/>
                      <a:gd name="T10" fmla="*/ 18 w 24"/>
                      <a:gd name="T11" fmla="*/ 7 h 17"/>
                      <a:gd name="T12" fmla="*/ 9 w 24"/>
                      <a:gd name="T13" fmla="*/ 9 h 17"/>
                      <a:gd name="T14" fmla="*/ 0 w 24"/>
                      <a:gd name="T15" fmla="*/ 12 h 17"/>
                      <a:gd name="T16" fmla="*/ 1 w 24"/>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7">
                        <a:moveTo>
                          <a:pt x="1" y="16"/>
                        </a:moveTo>
                        <a:lnTo>
                          <a:pt x="8" y="17"/>
                        </a:lnTo>
                        <a:lnTo>
                          <a:pt x="17" y="15"/>
                        </a:lnTo>
                        <a:lnTo>
                          <a:pt x="24" y="8"/>
                        </a:lnTo>
                        <a:lnTo>
                          <a:pt x="23" y="0"/>
                        </a:lnTo>
                        <a:lnTo>
                          <a:pt x="18" y="7"/>
                        </a:lnTo>
                        <a:lnTo>
                          <a:pt x="9" y="9"/>
                        </a:lnTo>
                        <a:lnTo>
                          <a:pt x="0" y="12"/>
                        </a:lnTo>
                        <a:lnTo>
                          <a:pt x="1"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46" name="Freeform 174">
                    <a:extLst>
                      <a:ext uri="{FF2B5EF4-FFF2-40B4-BE49-F238E27FC236}">
                        <a16:creationId xmlns:a16="http://schemas.microsoft.com/office/drawing/2014/main" id="{8C322720-E1FB-4ADE-B518-BEB42239119C}"/>
                      </a:ext>
                    </a:extLst>
                  </p:cNvPr>
                  <p:cNvSpPr>
                    <a:spLocks/>
                  </p:cNvSpPr>
                  <p:nvPr/>
                </p:nvSpPr>
                <p:spPr bwMode="auto">
                  <a:xfrm>
                    <a:off x="111" y="608"/>
                    <a:ext cx="24" cy="25"/>
                  </a:xfrm>
                  <a:custGeom>
                    <a:avLst/>
                    <a:gdLst>
                      <a:gd name="T0" fmla="*/ 0 w 49"/>
                      <a:gd name="T1" fmla="*/ 48 h 50"/>
                      <a:gd name="T2" fmla="*/ 4 w 49"/>
                      <a:gd name="T3" fmla="*/ 50 h 50"/>
                      <a:gd name="T4" fmla="*/ 9 w 49"/>
                      <a:gd name="T5" fmla="*/ 48 h 50"/>
                      <a:gd name="T6" fmla="*/ 16 w 49"/>
                      <a:gd name="T7" fmla="*/ 44 h 50"/>
                      <a:gd name="T8" fmla="*/ 24 w 49"/>
                      <a:gd name="T9" fmla="*/ 38 h 50"/>
                      <a:gd name="T10" fmla="*/ 33 w 49"/>
                      <a:gd name="T11" fmla="*/ 30 h 50"/>
                      <a:gd name="T12" fmla="*/ 39 w 49"/>
                      <a:gd name="T13" fmla="*/ 21 h 50"/>
                      <a:gd name="T14" fmla="*/ 45 w 49"/>
                      <a:gd name="T15" fmla="*/ 11 h 50"/>
                      <a:gd name="T16" fmla="*/ 49 w 49"/>
                      <a:gd name="T17" fmla="*/ 0 h 50"/>
                      <a:gd name="T18" fmla="*/ 45 w 49"/>
                      <a:gd name="T19" fmla="*/ 4 h 50"/>
                      <a:gd name="T20" fmla="*/ 38 w 49"/>
                      <a:gd name="T21" fmla="*/ 10 h 50"/>
                      <a:gd name="T22" fmla="*/ 30 w 49"/>
                      <a:gd name="T23" fmla="*/ 16 h 50"/>
                      <a:gd name="T24" fmla="*/ 21 w 49"/>
                      <a:gd name="T25" fmla="*/ 23 h 50"/>
                      <a:gd name="T26" fmla="*/ 13 w 49"/>
                      <a:gd name="T27" fmla="*/ 30 h 50"/>
                      <a:gd name="T28" fmla="*/ 6 w 49"/>
                      <a:gd name="T29" fmla="*/ 37 h 50"/>
                      <a:gd name="T30" fmla="*/ 1 w 49"/>
                      <a:gd name="T31" fmla="*/ 43 h 50"/>
                      <a:gd name="T32" fmla="*/ 0 w 49"/>
                      <a:gd name="T33"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0" y="48"/>
                        </a:moveTo>
                        <a:lnTo>
                          <a:pt x="4" y="50"/>
                        </a:lnTo>
                        <a:lnTo>
                          <a:pt x="9" y="48"/>
                        </a:lnTo>
                        <a:lnTo>
                          <a:pt x="16" y="44"/>
                        </a:lnTo>
                        <a:lnTo>
                          <a:pt x="24" y="38"/>
                        </a:lnTo>
                        <a:lnTo>
                          <a:pt x="33" y="30"/>
                        </a:lnTo>
                        <a:lnTo>
                          <a:pt x="39" y="21"/>
                        </a:lnTo>
                        <a:lnTo>
                          <a:pt x="45" y="11"/>
                        </a:lnTo>
                        <a:lnTo>
                          <a:pt x="49" y="0"/>
                        </a:lnTo>
                        <a:lnTo>
                          <a:pt x="45" y="4"/>
                        </a:lnTo>
                        <a:lnTo>
                          <a:pt x="38" y="10"/>
                        </a:lnTo>
                        <a:lnTo>
                          <a:pt x="30" y="16"/>
                        </a:lnTo>
                        <a:lnTo>
                          <a:pt x="21" y="23"/>
                        </a:lnTo>
                        <a:lnTo>
                          <a:pt x="13" y="30"/>
                        </a:lnTo>
                        <a:lnTo>
                          <a:pt x="6" y="37"/>
                        </a:lnTo>
                        <a:lnTo>
                          <a:pt x="1" y="43"/>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47" name="Freeform 175">
                    <a:extLst>
                      <a:ext uri="{FF2B5EF4-FFF2-40B4-BE49-F238E27FC236}">
                        <a16:creationId xmlns:a16="http://schemas.microsoft.com/office/drawing/2014/main" id="{B552361E-DC0C-4225-82FC-B95F13D5C761}"/>
                      </a:ext>
                    </a:extLst>
                  </p:cNvPr>
                  <p:cNvSpPr>
                    <a:spLocks/>
                  </p:cNvSpPr>
                  <p:nvPr/>
                </p:nvSpPr>
                <p:spPr bwMode="auto">
                  <a:xfrm>
                    <a:off x="116" y="635"/>
                    <a:ext cx="19" cy="19"/>
                  </a:xfrm>
                  <a:custGeom>
                    <a:avLst/>
                    <a:gdLst>
                      <a:gd name="T0" fmla="*/ 0 w 38"/>
                      <a:gd name="T1" fmla="*/ 36 h 38"/>
                      <a:gd name="T2" fmla="*/ 3 w 38"/>
                      <a:gd name="T3" fmla="*/ 38 h 38"/>
                      <a:gd name="T4" fmla="*/ 6 w 38"/>
                      <a:gd name="T5" fmla="*/ 38 h 38"/>
                      <a:gd name="T6" fmla="*/ 12 w 38"/>
                      <a:gd name="T7" fmla="*/ 35 h 38"/>
                      <a:gd name="T8" fmla="*/ 19 w 38"/>
                      <a:gd name="T9" fmla="*/ 32 h 38"/>
                      <a:gd name="T10" fmla="*/ 25 w 38"/>
                      <a:gd name="T11" fmla="*/ 26 h 38"/>
                      <a:gd name="T12" fmla="*/ 30 w 38"/>
                      <a:gd name="T13" fmla="*/ 18 h 38"/>
                      <a:gd name="T14" fmla="*/ 36 w 38"/>
                      <a:gd name="T15" fmla="*/ 10 h 38"/>
                      <a:gd name="T16" fmla="*/ 38 w 38"/>
                      <a:gd name="T17" fmla="*/ 0 h 38"/>
                      <a:gd name="T18" fmla="*/ 34 w 38"/>
                      <a:gd name="T19" fmla="*/ 4 h 38"/>
                      <a:gd name="T20" fmla="*/ 28 w 38"/>
                      <a:gd name="T21" fmla="*/ 10 h 38"/>
                      <a:gd name="T22" fmla="*/ 21 w 38"/>
                      <a:gd name="T23" fmla="*/ 14 h 38"/>
                      <a:gd name="T24" fmla="*/ 14 w 38"/>
                      <a:gd name="T25" fmla="*/ 20 h 38"/>
                      <a:gd name="T26" fmla="*/ 9 w 38"/>
                      <a:gd name="T27" fmla="*/ 25 h 38"/>
                      <a:gd name="T28" fmla="*/ 4 w 38"/>
                      <a:gd name="T29" fmla="*/ 29 h 38"/>
                      <a:gd name="T30" fmla="*/ 0 w 38"/>
                      <a:gd name="T31" fmla="*/ 34 h 38"/>
                      <a:gd name="T32" fmla="*/ 0 w 38"/>
                      <a:gd name="T3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8">
                        <a:moveTo>
                          <a:pt x="0" y="36"/>
                        </a:moveTo>
                        <a:lnTo>
                          <a:pt x="3" y="38"/>
                        </a:lnTo>
                        <a:lnTo>
                          <a:pt x="6" y="38"/>
                        </a:lnTo>
                        <a:lnTo>
                          <a:pt x="12" y="35"/>
                        </a:lnTo>
                        <a:lnTo>
                          <a:pt x="19" y="32"/>
                        </a:lnTo>
                        <a:lnTo>
                          <a:pt x="25" y="26"/>
                        </a:lnTo>
                        <a:lnTo>
                          <a:pt x="30" y="18"/>
                        </a:lnTo>
                        <a:lnTo>
                          <a:pt x="36" y="10"/>
                        </a:lnTo>
                        <a:lnTo>
                          <a:pt x="38" y="0"/>
                        </a:lnTo>
                        <a:lnTo>
                          <a:pt x="34" y="4"/>
                        </a:lnTo>
                        <a:lnTo>
                          <a:pt x="28" y="10"/>
                        </a:lnTo>
                        <a:lnTo>
                          <a:pt x="21" y="14"/>
                        </a:lnTo>
                        <a:lnTo>
                          <a:pt x="14" y="20"/>
                        </a:lnTo>
                        <a:lnTo>
                          <a:pt x="9" y="25"/>
                        </a:lnTo>
                        <a:lnTo>
                          <a:pt x="4" y="29"/>
                        </a:lnTo>
                        <a:lnTo>
                          <a:pt x="0" y="34"/>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48" name="Freeform 176">
                    <a:extLst>
                      <a:ext uri="{FF2B5EF4-FFF2-40B4-BE49-F238E27FC236}">
                        <a16:creationId xmlns:a16="http://schemas.microsoft.com/office/drawing/2014/main" id="{5118D07D-0BE5-4C0A-9389-B87F254C337B}"/>
                      </a:ext>
                    </a:extLst>
                  </p:cNvPr>
                  <p:cNvSpPr>
                    <a:spLocks/>
                  </p:cNvSpPr>
                  <p:nvPr/>
                </p:nvSpPr>
                <p:spPr bwMode="auto">
                  <a:xfrm>
                    <a:off x="107" y="568"/>
                    <a:ext cx="27" cy="21"/>
                  </a:xfrm>
                  <a:custGeom>
                    <a:avLst/>
                    <a:gdLst>
                      <a:gd name="T0" fmla="*/ 0 w 53"/>
                      <a:gd name="T1" fmla="*/ 40 h 41"/>
                      <a:gd name="T2" fmla="*/ 3 w 53"/>
                      <a:gd name="T3" fmla="*/ 41 h 41"/>
                      <a:gd name="T4" fmla="*/ 9 w 53"/>
                      <a:gd name="T5" fmla="*/ 39 h 41"/>
                      <a:gd name="T6" fmla="*/ 17 w 53"/>
                      <a:gd name="T7" fmla="*/ 35 h 41"/>
                      <a:gd name="T8" fmla="*/ 27 w 53"/>
                      <a:gd name="T9" fmla="*/ 30 h 41"/>
                      <a:gd name="T10" fmla="*/ 36 w 53"/>
                      <a:gd name="T11" fmla="*/ 23 h 41"/>
                      <a:gd name="T12" fmla="*/ 44 w 53"/>
                      <a:gd name="T13" fmla="*/ 15 h 41"/>
                      <a:gd name="T14" fmla="*/ 51 w 53"/>
                      <a:gd name="T15" fmla="*/ 7 h 41"/>
                      <a:gd name="T16" fmla="*/ 53 w 53"/>
                      <a:gd name="T17" fmla="*/ 0 h 41"/>
                      <a:gd name="T18" fmla="*/ 49 w 53"/>
                      <a:gd name="T19" fmla="*/ 3 h 41"/>
                      <a:gd name="T20" fmla="*/ 41 w 53"/>
                      <a:gd name="T21" fmla="*/ 7 h 41"/>
                      <a:gd name="T22" fmla="*/ 31 w 53"/>
                      <a:gd name="T23" fmla="*/ 12 h 41"/>
                      <a:gd name="T24" fmla="*/ 22 w 53"/>
                      <a:gd name="T25" fmla="*/ 18 h 41"/>
                      <a:gd name="T26" fmla="*/ 13 w 53"/>
                      <a:gd name="T27" fmla="*/ 24 h 41"/>
                      <a:gd name="T28" fmla="*/ 5 w 53"/>
                      <a:gd name="T29" fmla="*/ 30 h 41"/>
                      <a:gd name="T30" fmla="*/ 1 w 53"/>
                      <a:gd name="T31" fmla="*/ 35 h 41"/>
                      <a:gd name="T32" fmla="*/ 0 w 53"/>
                      <a:gd name="T3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1">
                        <a:moveTo>
                          <a:pt x="0" y="40"/>
                        </a:moveTo>
                        <a:lnTo>
                          <a:pt x="3" y="41"/>
                        </a:lnTo>
                        <a:lnTo>
                          <a:pt x="9" y="39"/>
                        </a:lnTo>
                        <a:lnTo>
                          <a:pt x="17" y="35"/>
                        </a:lnTo>
                        <a:lnTo>
                          <a:pt x="27" y="30"/>
                        </a:lnTo>
                        <a:lnTo>
                          <a:pt x="36" y="23"/>
                        </a:lnTo>
                        <a:lnTo>
                          <a:pt x="44" y="15"/>
                        </a:lnTo>
                        <a:lnTo>
                          <a:pt x="51" y="7"/>
                        </a:lnTo>
                        <a:lnTo>
                          <a:pt x="53" y="0"/>
                        </a:lnTo>
                        <a:lnTo>
                          <a:pt x="49" y="3"/>
                        </a:lnTo>
                        <a:lnTo>
                          <a:pt x="41" y="7"/>
                        </a:lnTo>
                        <a:lnTo>
                          <a:pt x="31" y="12"/>
                        </a:lnTo>
                        <a:lnTo>
                          <a:pt x="22" y="18"/>
                        </a:lnTo>
                        <a:lnTo>
                          <a:pt x="13" y="24"/>
                        </a:lnTo>
                        <a:lnTo>
                          <a:pt x="5" y="30"/>
                        </a:lnTo>
                        <a:lnTo>
                          <a:pt x="1" y="35"/>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49" name="Freeform 177">
                    <a:extLst>
                      <a:ext uri="{FF2B5EF4-FFF2-40B4-BE49-F238E27FC236}">
                        <a16:creationId xmlns:a16="http://schemas.microsoft.com/office/drawing/2014/main" id="{CA69CDE7-9162-495A-AB7B-F3F5CBE43A84}"/>
                      </a:ext>
                    </a:extLst>
                  </p:cNvPr>
                  <p:cNvSpPr>
                    <a:spLocks/>
                  </p:cNvSpPr>
                  <p:nvPr/>
                </p:nvSpPr>
                <p:spPr bwMode="auto">
                  <a:xfrm>
                    <a:off x="101" y="534"/>
                    <a:ext cx="22" cy="16"/>
                  </a:xfrm>
                  <a:custGeom>
                    <a:avLst/>
                    <a:gdLst>
                      <a:gd name="T0" fmla="*/ 0 w 43"/>
                      <a:gd name="T1" fmla="*/ 29 h 31"/>
                      <a:gd name="T2" fmla="*/ 3 w 43"/>
                      <a:gd name="T3" fmla="*/ 31 h 31"/>
                      <a:gd name="T4" fmla="*/ 8 w 43"/>
                      <a:gd name="T5" fmla="*/ 30 h 31"/>
                      <a:gd name="T6" fmla="*/ 16 w 43"/>
                      <a:gd name="T7" fmla="*/ 26 h 31"/>
                      <a:gd name="T8" fmla="*/ 24 w 43"/>
                      <a:gd name="T9" fmla="*/ 22 h 31"/>
                      <a:gd name="T10" fmla="*/ 31 w 43"/>
                      <a:gd name="T11" fmla="*/ 16 h 31"/>
                      <a:gd name="T12" fmla="*/ 38 w 43"/>
                      <a:gd name="T13" fmla="*/ 10 h 31"/>
                      <a:gd name="T14" fmla="*/ 42 w 43"/>
                      <a:gd name="T15" fmla="*/ 4 h 31"/>
                      <a:gd name="T16" fmla="*/ 43 w 43"/>
                      <a:gd name="T17" fmla="*/ 0 h 31"/>
                      <a:gd name="T18" fmla="*/ 40 w 43"/>
                      <a:gd name="T19" fmla="*/ 2 h 31"/>
                      <a:gd name="T20" fmla="*/ 34 w 43"/>
                      <a:gd name="T21" fmla="*/ 6 h 31"/>
                      <a:gd name="T22" fmla="*/ 27 w 43"/>
                      <a:gd name="T23" fmla="*/ 9 h 31"/>
                      <a:gd name="T24" fmla="*/ 19 w 43"/>
                      <a:gd name="T25" fmla="*/ 12 h 31"/>
                      <a:gd name="T26" fmla="*/ 12 w 43"/>
                      <a:gd name="T27" fmla="*/ 17 h 31"/>
                      <a:gd name="T28" fmla="*/ 7 w 43"/>
                      <a:gd name="T29" fmla="*/ 22 h 31"/>
                      <a:gd name="T30" fmla="*/ 2 w 43"/>
                      <a:gd name="T31" fmla="*/ 25 h 31"/>
                      <a:gd name="T32" fmla="*/ 0 w 43"/>
                      <a:gd name="T33"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31">
                        <a:moveTo>
                          <a:pt x="0" y="29"/>
                        </a:moveTo>
                        <a:lnTo>
                          <a:pt x="3" y="31"/>
                        </a:lnTo>
                        <a:lnTo>
                          <a:pt x="8" y="30"/>
                        </a:lnTo>
                        <a:lnTo>
                          <a:pt x="16" y="26"/>
                        </a:lnTo>
                        <a:lnTo>
                          <a:pt x="24" y="22"/>
                        </a:lnTo>
                        <a:lnTo>
                          <a:pt x="31" y="16"/>
                        </a:lnTo>
                        <a:lnTo>
                          <a:pt x="38" y="10"/>
                        </a:lnTo>
                        <a:lnTo>
                          <a:pt x="42" y="4"/>
                        </a:lnTo>
                        <a:lnTo>
                          <a:pt x="43" y="0"/>
                        </a:lnTo>
                        <a:lnTo>
                          <a:pt x="40" y="2"/>
                        </a:lnTo>
                        <a:lnTo>
                          <a:pt x="34" y="6"/>
                        </a:lnTo>
                        <a:lnTo>
                          <a:pt x="27" y="9"/>
                        </a:lnTo>
                        <a:lnTo>
                          <a:pt x="19" y="12"/>
                        </a:lnTo>
                        <a:lnTo>
                          <a:pt x="12" y="17"/>
                        </a:lnTo>
                        <a:lnTo>
                          <a:pt x="7" y="22"/>
                        </a:lnTo>
                        <a:lnTo>
                          <a:pt x="2" y="25"/>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50" name="Freeform 178">
                    <a:extLst>
                      <a:ext uri="{FF2B5EF4-FFF2-40B4-BE49-F238E27FC236}">
                        <a16:creationId xmlns:a16="http://schemas.microsoft.com/office/drawing/2014/main" id="{8A055695-670E-48A7-BBAB-3B2002B31BD4}"/>
                      </a:ext>
                    </a:extLst>
                  </p:cNvPr>
                  <p:cNvSpPr>
                    <a:spLocks/>
                  </p:cNvSpPr>
                  <p:nvPr/>
                </p:nvSpPr>
                <p:spPr bwMode="auto">
                  <a:xfrm>
                    <a:off x="131" y="645"/>
                    <a:ext cx="4" cy="23"/>
                  </a:xfrm>
                  <a:custGeom>
                    <a:avLst/>
                    <a:gdLst>
                      <a:gd name="T0" fmla="*/ 3 w 6"/>
                      <a:gd name="T1" fmla="*/ 0 h 45"/>
                      <a:gd name="T2" fmla="*/ 4 w 6"/>
                      <a:gd name="T3" fmla="*/ 9 h 45"/>
                      <a:gd name="T4" fmla="*/ 5 w 6"/>
                      <a:gd name="T5" fmla="*/ 25 h 45"/>
                      <a:gd name="T6" fmla="*/ 6 w 6"/>
                      <a:gd name="T7" fmla="*/ 39 h 45"/>
                      <a:gd name="T8" fmla="*/ 3 w 6"/>
                      <a:gd name="T9" fmla="*/ 45 h 45"/>
                      <a:gd name="T10" fmla="*/ 0 w 6"/>
                      <a:gd name="T11" fmla="*/ 39 h 45"/>
                      <a:gd name="T12" fmla="*/ 0 w 6"/>
                      <a:gd name="T13" fmla="*/ 25 h 45"/>
                      <a:gd name="T14" fmla="*/ 2 w 6"/>
                      <a:gd name="T15" fmla="*/ 10 h 45"/>
                      <a:gd name="T16" fmla="*/ 3 w 6"/>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5">
                        <a:moveTo>
                          <a:pt x="3" y="0"/>
                        </a:moveTo>
                        <a:lnTo>
                          <a:pt x="4" y="9"/>
                        </a:lnTo>
                        <a:lnTo>
                          <a:pt x="5" y="25"/>
                        </a:lnTo>
                        <a:lnTo>
                          <a:pt x="6" y="39"/>
                        </a:lnTo>
                        <a:lnTo>
                          <a:pt x="3" y="45"/>
                        </a:lnTo>
                        <a:lnTo>
                          <a:pt x="0" y="39"/>
                        </a:lnTo>
                        <a:lnTo>
                          <a:pt x="0" y="25"/>
                        </a:lnTo>
                        <a:lnTo>
                          <a:pt x="2" y="10"/>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51" name="Freeform 179">
                    <a:extLst>
                      <a:ext uri="{FF2B5EF4-FFF2-40B4-BE49-F238E27FC236}">
                        <a16:creationId xmlns:a16="http://schemas.microsoft.com/office/drawing/2014/main" id="{9D61937C-6396-4F49-8AAD-EB7D2C13092D}"/>
                      </a:ext>
                    </a:extLst>
                  </p:cNvPr>
                  <p:cNvSpPr>
                    <a:spLocks/>
                  </p:cNvSpPr>
                  <p:nvPr/>
                </p:nvSpPr>
                <p:spPr bwMode="auto">
                  <a:xfrm>
                    <a:off x="135" y="619"/>
                    <a:ext cx="25" cy="32"/>
                  </a:xfrm>
                  <a:custGeom>
                    <a:avLst/>
                    <a:gdLst>
                      <a:gd name="T0" fmla="*/ 0 w 49"/>
                      <a:gd name="T1" fmla="*/ 0 h 64"/>
                      <a:gd name="T2" fmla="*/ 3 w 49"/>
                      <a:gd name="T3" fmla="*/ 7 h 64"/>
                      <a:gd name="T4" fmla="*/ 9 w 49"/>
                      <a:gd name="T5" fmla="*/ 18 h 64"/>
                      <a:gd name="T6" fmla="*/ 16 w 49"/>
                      <a:gd name="T7" fmla="*/ 29 h 64"/>
                      <a:gd name="T8" fmla="*/ 24 w 49"/>
                      <a:gd name="T9" fmla="*/ 41 h 64"/>
                      <a:gd name="T10" fmla="*/ 32 w 49"/>
                      <a:gd name="T11" fmla="*/ 51 h 64"/>
                      <a:gd name="T12" fmla="*/ 39 w 49"/>
                      <a:gd name="T13" fmla="*/ 59 h 64"/>
                      <a:gd name="T14" fmla="*/ 46 w 49"/>
                      <a:gd name="T15" fmla="*/ 64 h 64"/>
                      <a:gd name="T16" fmla="*/ 49 w 49"/>
                      <a:gd name="T17" fmla="*/ 62 h 64"/>
                      <a:gd name="T18" fmla="*/ 49 w 49"/>
                      <a:gd name="T19" fmla="*/ 58 h 64"/>
                      <a:gd name="T20" fmla="*/ 46 w 49"/>
                      <a:gd name="T21" fmla="*/ 50 h 64"/>
                      <a:gd name="T22" fmla="*/ 39 w 49"/>
                      <a:gd name="T23" fmla="*/ 42 h 64"/>
                      <a:gd name="T24" fmla="*/ 30 w 49"/>
                      <a:gd name="T25" fmla="*/ 33 h 64"/>
                      <a:gd name="T26" fmla="*/ 20 w 49"/>
                      <a:gd name="T27" fmla="*/ 23 h 64"/>
                      <a:gd name="T28" fmla="*/ 11 w 49"/>
                      <a:gd name="T29" fmla="*/ 14 h 64"/>
                      <a:gd name="T30" fmla="*/ 4 w 49"/>
                      <a:gd name="T31" fmla="*/ 6 h 64"/>
                      <a:gd name="T32" fmla="*/ 0 w 49"/>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4">
                        <a:moveTo>
                          <a:pt x="0" y="0"/>
                        </a:moveTo>
                        <a:lnTo>
                          <a:pt x="3" y="7"/>
                        </a:lnTo>
                        <a:lnTo>
                          <a:pt x="9" y="18"/>
                        </a:lnTo>
                        <a:lnTo>
                          <a:pt x="16" y="29"/>
                        </a:lnTo>
                        <a:lnTo>
                          <a:pt x="24" y="41"/>
                        </a:lnTo>
                        <a:lnTo>
                          <a:pt x="32" y="51"/>
                        </a:lnTo>
                        <a:lnTo>
                          <a:pt x="39" y="59"/>
                        </a:lnTo>
                        <a:lnTo>
                          <a:pt x="46" y="64"/>
                        </a:lnTo>
                        <a:lnTo>
                          <a:pt x="49" y="62"/>
                        </a:lnTo>
                        <a:lnTo>
                          <a:pt x="49" y="58"/>
                        </a:lnTo>
                        <a:lnTo>
                          <a:pt x="46" y="50"/>
                        </a:lnTo>
                        <a:lnTo>
                          <a:pt x="39" y="42"/>
                        </a:lnTo>
                        <a:lnTo>
                          <a:pt x="30" y="33"/>
                        </a:lnTo>
                        <a:lnTo>
                          <a:pt x="20" y="23"/>
                        </a:lnTo>
                        <a:lnTo>
                          <a:pt x="11" y="14"/>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52" name="Freeform 180">
                    <a:extLst>
                      <a:ext uri="{FF2B5EF4-FFF2-40B4-BE49-F238E27FC236}">
                        <a16:creationId xmlns:a16="http://schemas.microsoft.com/office/drawing/2014/main" id="{A3B9AFCF-8EBD-4438-9C82-4023E1B31460}"/>
                      </a:ext>
                    </a:extLst>
                  </p:cNvPr>
                  <p:cNvSpPr>
                    <a:spLocks/>
                  </p:cNvSpPr>
                  <p:nvPr/>
                </p:nvSpPr>
                <p:spPr bwMode="auto">
                  <a:xfrm>
                    <a:off x="135" y="608"/>
                    <a:ext cx="26" cy="29"/>
                  </a:xfrm>
                  <a:custGeom>
                    <a:avLst/>
                    <a:gdLst>
                      <a:gd name="T0" fmla="*/ 0 w 53"/>
                      <a:gd name="T1" fmla="*/ 0 h 58"/>
                      <a:gd name="T2" fmla="*/ 5 w 53"/>
                      <a:gd name="T3" fmla="*/ 7 h 58"/>
                      <a:gd name="T4" fmla="*/ 12 w 53"/>
                      <a:gd name="T5" fmla="*/ 18 h 58"/>
                      <a:gd name="T6" fmla="*/ 20 w 53"/>
                      <a:gd name="T7" fmla="*/ 28 h 58"/>
                      <a:gd name="T8" fmla="*/ 29 w 53"/>
                      <a:gd name="T9" fmla="*/ 38 h 58"/>
                      <a:gd name="T10" fmla="*/ 37 w 53"/>
                      <a:gd name="T11" fmla="*/ 48 h 58"/>
                      <a:gd name="T12" fmla="*/ 45 w 53"/>
                      <a:gd name="T13" fmla="*/ 55 h 58"/>
                      <a:gd name="T14" fmla="*/ 51 w 53"/>
                      <a:gd name="T15" fmla="*/ 58 h 58"/>
                      <a:gd name="T16" fmla="*/ 53 w 53"/>
                      <a:gd name="T17" fmla="*/ 57 h 58"/>
                      <a:gd name="T18" fmla="*/ 52 w 53"/>
                      <a:gd name="T19" fmla="*/ 51 h 58"/>
                      <a:gd name="T20" fmla="*/ 47 w 53"/>
                      <a:gd name="T21" fmla="*/ 44 h 58"/>
                      <a:gd name="T22" fmla="*/ 38 w 53"/>
                      <a:gd name="T23" fmla="*/ 36 h 58"/>
                      <a:gd name="T24" fmla="*/ 29 w 53"/>
                      <a:gd name="T25" fmla="*/ 27 h 58"/>
                      <a:gd name="T26" fmla="*/ 20 w 53"/>
                      <a:gd name="T27" fmla="*/ 19 h 58"/>
                      <a:gd name="T28" fmla="*/ 11 w 53"/>
                      <a:gd name="T29" fmla="*/ 11 h 58"/>
                      <a:gd name="T30" fmla="*/ 4 w 53"/>
                      <a:gd name="T31" fmla="*/ 5 h 58"/>
                      <a:gd name="T32" fmla="*/ 0 w 53"/>
                      <a:gd name="T3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58">
                        <a:moveTo>
                          <a:pt x="0" y="0"/>
                        </a:moveTo>
                        <a:lnTo>
                          <a:pt x="5" y="7"/>
                        </a:lnTo>
                        <a:lnTo>
                          <a:pt x="12" y="18"/>
                        </a:lnTo>
                        <a:lnTo>
                          <a:pt x="20" y="28"/>
                        </a:lnTo>
                        <a:lnTo>
                          <a:pt x="29" y="38"/>
                        </a:lnTo>
                        <a:lnTo>
                          <a:pt x="37" y="48"/>
                        </a:lnTo>
                        <a:lnTo>
                          <a:pt x="45" y="55"/>
                        </a:lnTo>
                        <a:lnTo>
                          <a:pt x="51" y="58"/>
                        </a:lnTo>
                        <a:lnTo>
                          <a:pt x="53" y="57"/>
                        </a:lnTo>
                        <a:lnTo>
                          <a:pt x="52" y="51"/>
                        </a:lnTo>
                        <a:lnTo>
                          <a:pt x="47" y="44"/>
                        </a:lnTo>
                        <a:lnTo>
                          <a:pt x="38" y="36"/>
                        </a:lnTo>
                        <a:lnTo>
                          <a:pt x="29" y="27"/>
                        </a:lnTo>
                        <a:lnTo>
                          <a:pt x="20" y="19"/>
                        </a:lnTo>
                        <a:lnTo>
                          <a:pt x="11" y="11"/>
                        </a:lnTo>
                        <a:lnTo>
                          <a:pt x="4"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53" name="Freeform 181">
                    <a:extLst>
                      <a:ext uri="{FF2B5EF4-FFF2-40B4-BE49-F238E27FC236}">
                        <a16:creationId xmlns:a16="http://schemas.microsoft.com/office/drawing/2014/main" id="{F32CE885-90BC-45D1-A3F7-18E196A6FDF5}"/>
                      </a:ext>
                    </a:extLst>
                  </p:cNvPr>
                  <p:cNvSpPr>
                    <a:spLocks/>
                  </p:cNvSpPr>
                  <p:nvPr/>
                </p:nvSpPr>
                <p:spPr bwMode="auto">
                  <a:xfrm>
                    <a:off x="135" y="595"/>
                    <a:ext cx="27" cy="26"/>
                  </a:xfrm>
                  <a:custGeom>
                    <a:avLst/>
                    <a:gdLst>
                      <a:gd name="T0" fmla="*/ 0 w 56"/>
                      <a:gd name="T1" fmla="*/ 0 h 51"/>
                      <a:gd name="T2" fmla="*/ 6 w 56"/>
                      <a:gd name="T3" fmla="*/ 8 h 51"/>
                      <a:gd name="T4" fmla="*/ 13 w 56"/>
                      <a:gd name="T5" fmla="*/ 17 h 51"/>
                      <a:gd name="T6" fmla="*/ 22 w 56"/>
                      <a:gd name="T7" fmla="*/ 26 h 51"/>
                      <a:gd name="T8" fmla="*/ 32 w 56"/>
                      <a:gd name="T9" fmla="*/ 36 h 51"/>
                      <a:gd name="T10" fmla="*/ 40 w 56"/>
                      <a:gd name="T11" fmla="*/ 44 h 51"/>
                      <a:gd name="T12" fmla="*/ 48 w 56"/>
                      <a:gd name="T13" fmla="*/ 48 h 51"/>
                      <a:gd name="T14" fmla="*/ 53 w 56"/>
                      <a:gd name="T15" fmla="*/ 51 h 51"/>
                      <a:gd name="T16" fmla="*/ 56 w 56"/>
                      <a:gd name="T17" fmla="*/ 50 h 51"/>
                      <a:gd name="T18" fmla="*/ 55 w 56"/>
                      <a:gd name="T19" fmla="*/ 45 h 51"/>
                      <a:gd name="T20" fmla="*/ 49 w 56"/>
                      <a:gd name="T21" fmla="*/ 39 h 51"/>
                      <a:gd name="T22" fmla="*/ 41 w 56"/>
                      <a:gd name="T23" fmla="*/ 32 h 51"/>
                      <a:gd name="T24" fmla="*/ 32 w 56"/>
                      <a:gd name="T25" fmla="*/ 25 h 51"/>
                      <a:gd name="T26" fmla="*/ 21 w 56"/>
                      <a:gd name="T27" fmla="*/ 18 h 51"/>
                      <a:gd name="T28" fmla="*/ 12 w 56"/>
                      <a:gd name="T29" fmla="*/ 11 h 51"/>
                      <a:gd name="T30" fmla="*/ 5 w 56"/>
                      <a:gd name="T31" fmla="*/ 6 h 51"/>
                      <a:gd name="T32" fmla="*/ 0 w 56"/>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1">
                        <a:moveTo>
                          <a:pt x="0" y="0"/>
                        </a:moveTo>
                        <a:lnTo>
                          <a:pt x="6" y="8"/>
                        </a:lnTo>
                        <a:lnTo>
                          <a:pt x="13" y="17"/>
                        </a:lnTo>
                        <a:lnTo>
                          <a:pt x="22" y="26"/>
                        </a:lnTo>
                        <a:lnTo>
                          <a:pt x="32" y="36"/>
                        </a:lnTo>
                        <a:lnTo>
                          <a:pt x="40" y="44"/>
                        </a:lnTo>
                        <a:lnTo>
                          <a:pt x="48" y="48"/>
                        </a:lnTo>
                        <a:lnTo>
                          <a:pt x="53" y="51"/>
                        </a:lnTo>
                        <a:lnTo>
                          <a:pt x="56" y="50"/>
                        </a:lnTo>
                        <a:lnTo>
                          <a:pt x="55" y="45"/>
                        </a:lnTo>
                        <a:lnTo>
                          <a:pt x="49" y="39"/>
                        </a:lnTo>
                        <a:lnTo>
                          <a:pt x="41" y="32"/>
                        </a:lnTo>
                        <a:lnTo>
                          <a:pt x="32" y="25"/>
                        </a:lnTo>
                        <a:lnTo>
                          <a:pt x="21" y="18"/>
                        </a:lnTo>
                        <a:lnTo>
                          <a:pt x="12" y="11"/>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54" name="Freeform 182">
                    <a:extLst>
                      <a:ext uri="{FF2B5EF4-FFF2-40B4-BE49-F238E27FC236}">
                        <a16:creationId xmlns:a16="http://schemas.microsoft.com/office/drawing/2014/main" id="{9FFBEF1A-17C9-4590-91E3-2127349BB72F}"/>
                      </a:ext>
                    </a:extLst>
                  </p:cNvPr>
                  <p:cNvSpPr>
                    <a:spLocks/>
                  </p:cNvSpPr>
                  <p:nvPr/>
                </p:nvSpPr>
                <p:spPr bwMode="auto">
                  <a:xfrm>
                    <a:off x="132" y="583"/>
                    <a:ext cx="27" cy="19"/>
                  </a:xfrm>
                  <a:custGeom>
                    <a:avLst/>
                    <a:gdLst>
                      <a:gd name="T0" fmla="*/ 0 w 53"/>
                      <a:gd name="T1" fmla="*/ 0 h 39"/>
                      <a:gd name="T2" fmla="*/ 4 w 53"/>
                      <a:gd name="T3" fmla="*/ 5 h 39"/>
                      <a:gd name="T4" fmla="*/ 11 w 53"/>
                      <a:gd name="T5" fmla="*/ 12 h 39"/>
                      <a:gd name="T6" fmla="*/ 21 w 53"/>
                      <a:gd name="T7" fmla="*/ 20 h 39"/>
                      <a:gd name="T8" fmla="*/ 30 w 53"/>
                      <a:gd name="T9" fmla="*/ 27 h 39"/>
                      <a:gd name="T10" fmla="*/ 38 w 53"/>
                      <a:gd name="T11" fmla="*/ 34 h 39"/>
                      <a:gd name="T12" fmla="*/ 46 w 53"/>
                      <a:gd name="T13" fmla="*/ 38 h 39"/>
                      <a:gd name="T14" fmla="*/ 51 w 53"/>
                      <a:gd name="T15" fmla="*/ 39 h 39"/>
                      <a:gd name="T16" fmla="*/ 53 w 53"/>
                      <a:gd name="T17" fmla="*/ 35 h 39"/>
                      <a:gd name="T18" fmla="*/ 51 w 53"/>
                      <a:gd name="T19" fmla="*/ 30 h 39"/>
                      <a:gd name="T20" fmla="*/ 46 w 53"/>
                      <a:gd name="T21" fmla="*/ 25 h 39"/>
                      <a:gd name="T22" fmla="*/ 39 w 53"/>
                      <a:gd name="T23" fmla="*/ 20 h 39"/>
                      <a:gd name="T24" fmla="*/ 30 w 53"/>
                      <a:gd name="T25" fmla="*/ 16 h 39"/>
                      <a:gd name="T26" fmla="*/ 21 w 53"/>
                      <a:gd name="T27" fmla="*/ 11 h 39"/>
                      <a:gd name="T28" fmla="*/ 13 w 53"/>
                      <a:gd name="T29" fmla="*/ 8 h 39"/>
                      <a:gd name="T30" fmla="*/ 4 w 53"/>
                      <a:gd name="T31" fmla="*/ 3 h 39"/>
                      <a:gd name="T32" fmla="*/ 0 w 53"/>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39">
                        <a:moveTo>
                          <a:pt x="0" y="0"/>
                        </a:moveTo>
                        <a:lnTo>
                          <a:pt x="4" y="5"/>
                        </a:lnTo>
                        <a:lnTo>
                          <a:pt x="11" y="12"/>
                        </a:lnTo>
                        <a:lnTo>
                          <a:pt x="21" y="20"/>
                        </a:lnTo>
                        <a:lnTo>
                          <a:pt x="30" y="27"/>
                        </a:lnTo>
                        <a:lnTo>
                          <a:pt x="38" y="34"/>
                        </a:lnTo>
                        <a:lnTo>
                          <a:pt x="46" y="38"/>
                        </a:lnTo>
                        <a:lnTo>
                          <a:pt x="51" y="39"/>
                        </a:lnTo>
                        <a:lnTo>
                          <a:pt x="53" y="35"/>
                        </a:lnTo>
                        <a:lnTo>
                          <a:pt x="51" y="30"/>
                        </a:lnTo>
                        <a:lnTo>
                          <a:pt x="46" y="25"/>
                        </a:lnTo>
                        <a:lnTo>
                          <a:pt x="39" y="20"/>
                        </a:lnTo>
                        <a:lnTo>
                          <a:pt x="30" y="16"/>
                        </a:lnTo>
                        <a:lnTo>
                          <a:pt x="21" y="11"/>
                        </a:lnTo>
                        <a:lnTo>
                          <a:pt x="13" y="8"/>
                        </a:lnTo>
                        <a:lnTo>
                          <a:pt x="4"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55" name="Freeform 183">
                    <a:extLst>
                      <a:ext uri="{FF2B5EF4-FFF2-40B4-BE49-F238E27FC236}">
                        <a16:creationId xmlns:a16="http://schemas.microsoft.com/office/drawing/2014/main" id="{6865A8B7-A273-47F2-823F-CF5653CA1D32}"/>
                      </a:ext>
                    </a:extLst>
                  </p:cNvPr>
                  <p:cNvSpPr>
                    <a:spLocks/>
                  </p:cNvSpPr>
                  <p:nvPr/>
                </p:nvSpPr>
                <p:spPr bwMode="auto">
                  <a:xfrm>
                    <a:off x="131" y="568"/>
                    <a:ext cx="26" cy="18"/>
                  </a:xfrm>
                  <a:custGeom>
                    <a:avLst/>
                    <a:gdLst>
                      <a:gd name="T0" fmla="*/ 0 w 52"/>
                      <a:gd name="T1" fmla="*/ 0 h 36"/>
                      <a:gd name="T2" fmla="*/ 5 w 52"/>
                      <a:gd name="T3" fmla="*/ 4 h 36"/>
                      <a:gd name="T4" fmla="*/ 13 w 52"/>
                      <a:gd name="T5" fmla="*/ 11 h 36"/>
                      <a:gd name="T6" fmla="*/ 22 w 52"/>
                      <a:gd name="T7" fmla="*/ 18 h 36"/>
                      <a:gd name="T8" fmla="*/ 32 w 52"/>
                      <a:gd name="T9" fmla="*/ 25 h 36"/>
                      <a:gd name="T10" fmla="*/ 40 w 52"/>
                      <a:gd name="T11" fmla="*/ 31 h 36"/>
                      <a:gd name="T12" fmla="*/ 46 w 52"/>
                      <a:gd name="T13" fmla="*/ 34 h 36"/>
                      <a:gd name="T14" fmla="*/ 51 w 52"/>
                      <a:gd name="T15" fmla="*/ 36 h 36"/>
                      <a:gd name="T16" fmla="*/ 52 w 52"/>
                      <a:gd name="T17" fmla="*/ 32 h 36"/>
                      <a:gd name="T18" fmla="*/ 50 w 52"/>
                      <a:gd name="T19" fmla="*/ 26 h 36"/>
                      <a:gd name="T20" fmla="*/ 44 w 52"/>
                      <a:gd name="T21" fmla="*/ 22 h 36"/>
                      <a:gd name="T22" fmla="*/ 36 w 52"/>
                      <a:gd name="T23" fmla="*/ 17 h 36"/>
                      <a:gd name="T24" fmla="*/ 28 w 52"/>
                      <a:gd name="T25" fmla="*/ 12 h 36"/>
                      <a:gd name="T26" fmla="*/ 19 w 52"/>
                      <a:gd name="T27" fmla="*/ 9 h 36"/>
                      <a:gd name="T28" fmla="*/ 11 w 52"/>
                      <a:gd name="T29" fmla="*/ 6 h 36"/>
                      <a:gd name="T30" fmla="*/ 4 w 52"/>
                      <a:gd name="T31" fmla="*/ 2 h 36"/>
                      <a:gd name="T32" fmla="*/ 0 w 52"/>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6">
                        <a:moveTo>
                          <a:pt x="0" y="0"/>
                        </a:moveTo>
                        <a:lnTo>
                          <a:pt x="5" y="4"/>
                        </a:lnTo>
                        <a:lnTo>
                          <a:pt x="13" y="11"/>
                        </a:lnTo>
                        <a:lnTo>
                          <a:pt x="22" y="18"/>
                        </a:lnTo>
                        <a:lnTo>
                          <a:pt x="32" y="25"/>
                        </a:lnTo>
                        <a:lnTo>
                          <a:pt x="40" y="31"/>
                        </a:lnTo>
                        <a:lnTo>
                          <a:pt x="46" y="34"/>
                        </a:lnTo>
                        <a:lnTo>
                          <a:pt x="51" y="36"/>
                        </a:lnTo>
                        <a:lnTo>
                          <a:pt x="52" y="32"/>
                        </a:lnTo>
                        <a:lnTo>
                          <a:pt x="50" y="26"/>
                        </a:lnTo>
                        <a:lnTo>
                          <a:pt x="44" y="22"/>
                        </a:lnTo>
                        <a:lnTo>
                          <a:pt x="36" y="17"/>
                        </a:lnTo>
                        <a:lnTo>
                          <a:pt x="28" y="12"/>
                        </a:lnTo>
                        <a:lnTo>
                          <a:pt x="19" y="9"/>
                        </a:lnTo>
                        <a:lnTo>
                          <a:pt x="11" y="6"/>
                        </a:lnTo>
                        <a:lnTo>
                          <a:pt x="4"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56" name="Freeform 184">
                    <a:extLst>
                      <a:ext uri="{FF2B5EF4-FFF2-40B4-BE49-F238E27FC236}">
                        <a16:creationId xmlns:a16="http://schemas.microsoft.com/office/drawing/2014/main" id="{2F95DE20-4499-4E2E-B0BE-10247C4D5EF6}"/>
                      </a:ext>
                    </a:extLst>
                  </p:cNvPr>
                  <p:cNvSpPr>
                    <a:spLocks/>
                  </p:cNvSpPr>
                  <p:nvPr/>
                </p:nvSpPr>
                <p:spPr bwMode="auto">
                  <a:xfrm>
                    <a:off x="128" y="555"/>
                    <a:ext cx="23" cy="9"/>
                  </a:xfrm>
                  <a:custGeom>
                    <a:avLst/>
                    <a:gdLst>
                      <a:gd name="T0" fmla="*/ 0 w 45"/>
                      <a:gd name="T1" fmla="*/ 0 h 19"/>
                      <a:gd name="T2" fmla="*/ 6 w 45"/>
                      <a:gd name="T3" fmla="*/ 5 h 19"/>
                      <a:gd name="T4" fmla="*/ 12 w 45"/>
                      <a:gd name="T5" fmla="*/ 8 h 19"/>
                      <a:gd name="T6" fmla="*/ 19 w 45"/>
                      <a:gd name="T7" fmla="*/ 13 h 19"/>
                      <a:gd name="T8" fmla="*/ 27 w 45"/>
                      <a:gd name="T9" fmla="*/ 16 h 19"/>
                      <a:gd name="T10" fmla="*/ 34 w 45"/>
                      <a:gd name="T11" fmla="*/ 19 h 19"/>
                      <a:gd name="T12" fmla="*/ 40 w 45"/>
                      <a:gd name="T13" fmla="*/ 19 h 19"/>
                      <a:gd name="T14" fmla="*/ 44 w 45"/>
                      <a:gd name="T15" fmla="*/ 18 h 19"/>
                      <a:gd name="T16" fmla="*/ 45 w 45"/>
                      <a:gd name="T17" fmla="*/ 14 h 19"/>
                      <a:gd name="T18" fmla="*/ 42 w 45"/>
                      <a:gd name="T19" fmla="*/ 9 h 19"/>
                      <a:gd name="T20" fmla="*/ 39 w 45"/>
                      <a:gd name="T21" fmla="*/ 6 h 19"/>
                      <a:gd name="T22" fmla="*/ 33 w 45"/>
                      <a:gd name="T23" fmla="*/ 5 h 19"/>
                      <a:gd name="T24" fmla="*/ 26 w 45"/>
                      <a:gd name="T25" fmla="*/ 4 h 19"/>
                      <a:gd name="T26" fmla="*/ 18 w 45"/>
                      <a:gd name="T27" fmla="*/ 4 h 19"/>
                      <a:gd name="T28" fmla="*/ 11 w 45"/>
                      <a:gd name="T29" fmla="*/ 3 h 19"/>
                      <a:gd name="T30" fmla="*/ 4 w 45"/>
                      <a:gd name="T31" fmla="*/ 1 h 19"/>
                      <a:gd name="T32" fmla="*/ 0 w 45"/>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9">
                        <a:moveTo>
                          <a:pt x="0" y="0"/>
                        </a:moveTo>
                        <a:lnTo>
                          <a:pt x="6" y="5"/>
                        </a:lnTo>
                        <a:lnTo>
                          <a:pt x="12" y="8"/>
                        </a:lnTo>
                        <a:lnTo>
                          <a:pt x="19" y="13"/>
                        </a:lnTo>
                        <a:lnTo>
                          <a:pt x="27" y="16"/>
                        </a:lnTo>
                        <a:lnTo>
                          <a:pt x="34" y="19"/>
                        </a:lnTo>
                        <a:lnTo>
                          <a:pt x="40" y="19"/>
                        </a:lnTo>
                        <a:lnTo>
                          <a:pt x="44" y="18"/>
                        </a:lnTo>
                        <a:lnTo>
                          <a:pt x="45" y="14"/>
                        </a:lnTo>
                        <a:lnTo>
                          <a:pt x="42" y="9"/>
                        </a:lnTo>
                        <a:lnTo>
                          <a:pt x="39" y="6"/>
                        </a:lnTo>
                        <a:lnTo>
                          <a:pt x="33" y="5"/>
                        </a:lnTo>
                        <a:lnTo>
                          <a:pt x="26" y="4"/>
                        </a:lnTo>
                        <a:lnTo>
                          <a:pt x="18" y="4"/>
                        </a:lnTo>
                        <a:lnTo>
                          <a:pt x="11" y="3"/>
                        </a:lnTo>
                        <a:lnTo>
                          <a:pt x="4"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57" name="Freeform 185">
                    <a:extLst>
                      <a:ext uri="{FF2B5EF4-FFF2-40B4-BE49-F238E27FC236}">
                        <a16:creationId xmlns:a16="http://schemas.microsoft.com/office/drawing/2014/main" id="{3A857742-DF94-48AA-9555-E01404777A73}"/>
                      </a:ext>
                    </a:extLst>
                  </p:cNvPr>
                  <p:cNvSpPr>
                    <a:spLocks/>
                  </p:cNvSpPr>
                  <p:nvPr/>
                </p:nvSpPr>
                <p:spPr bwMode="auto">
                  <a:xfrm>
                    <a:off x="126" y="545"/>
                    <a:ext cx="20" cy="4"/>
                  </a:xfrm>
                  <a:custGeom>
                    <a:avLst/>
                    <a:gdLst>
                      <a:gd name="T0" fmla="*/ 0 w 39"/>
                      <a:gd name="T1" fmla="*/ 0 h 10"/>
                      <a:gd name="T2" fmla="*/ 5 w 39"/>
                      <a:gd name="T3" fmla="*/ 2 h 10"/>
                      <a:gd name="T4" fmla="*/ 9 w 39"/>
                      <a:gd name="T5" fmla="*/ 4 h 10"/>
                      <a:gd name="T6" fmla="*/ 16 w 39"/>
                      <a:gd name="T7" fmla="*/ 6 h 10"/>
                      <a:gd name="T8" fmla="*/ 23 w 39"/>
                      <a:gd name="T9" fmla="*/ 9 h 10"/>
                      <a:gd name="T10" fmla="*/ 30 w 39"/>
                      <a:gd name="T11" fmla="*/ 10 h 10"/>
                      <a:gd name="T12" fmla="*/ 35 w 39"/>
                      <a:gd name="T13" fmla="*/ 10 h 10"/>
                      <a:gd name="T14" fmla="*/ 38 w 39"/>
                      <a:gd name="T15" fmla="*/ 9 h 10"/>
                      <a:gd name="T16" fmla="*/ 39 w 39"/>
                      <a:gd name="T17" fmla="*/ 5 h 10"/>
                      <a:gd name="T18" fmla="*/ 37 w 39"/>
                      <a:gd name="T19" fmla="*/ 2 h 10"/>
                      <a:gd name="T20" fmla="*/ 34 w 39"/>
                      <a:gd name="T21" fmla="*/ 0 h 10"/>
                      <a:gd name="T22" fmla="*/ 29 w 39"/>
                      <a:gd name="T23" fmla="*/ 0 h 10"/>
                      <a:gd name="T24" fmla="*/ 23 w 39"/>
                      <a:gd name="T25" fmla="*/ 0 h 10"/>
                      <a:gd name="T26" fmla="*/ 17 w 39"/>
                      <a:gd name="T27" fmla="*/ 2 h 10"/>
                      <a:gd name="T28" fmla="*/ 11 w 39"/>
                      <a:gd name="T29" fmla="*/ 2 h 10"/>
                      <a:gd name="T30" fmla="*/ 5 w 39"/>
                      <a:gd name="T31" fmla="*/ 2 h 10"/>
                      <a:gd name="T32" fmla="*/ 0 w 39"/>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
                        <a:moveTo>
                          <a:pt x="0" y="0"/>
                        </a:moveTo>
                        <a:lnTo>
                          <a:pt x="5" y="2"/>
                        </a:lnTo>
                        <a:lnTo>
                          <a:pt x="9" y="4"/>
                        </a:lnTo>
                        <a:lnTo>
                          <a:pt x="16" y="6"/>
                        </a:lnTo>
                        <a:lnTo>
                          <a:pt x="23" y="9"/>
                        </a:lnTo>
                        <a:lnTo>
                          <a:pt x="30" y="10"/>
                        </a:lnTo>
                        <a:lnTo>
                          <a:pt x="35" y="10"/>
                        </a:lnTo>
                        <a:lnTo>
                          <a:pt x="38" y="9"/>
                        </a:lnTo>
                        <a:lnTo>
                          <a:pt x="39" y="5"/>
                        </a:lnTo>
                        <a:lnTo>
                          <a:pt x="37" y="2"/>
                        </a:lnTo>
                        <a:lnTo>
                          <a:pt x="34" y="0"/>
                        </a:lnTo>
                        <a:lnTo>
                          <a:pt x="29" y="0"/>
                        </a:lnTo>
                        <a:lnTo>
                          <a:pt x="23" y="0"/>
                        </a:lnTo>
                        <a:lnTo>
                          <a:pt x="17" y="2"/>
                        </a:lnTo>
                        <a:lnTo>
                          <a:pt x="11" y="2"/>
                        </a:lnTo>
                        <a:lnTo>
                          <a:pt x="5"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58" name="Freeform 186">
                    <a:extLst>
                      <a:ext uri="{FF2B5EF4-FFF2-40B4-BE49-F238E27FC236}">
                        <a16:creationId xmlns:a16="http://schemas.microsoft.com/office/drawing/2014/main" id="{7B5A1F95-9403-44CA-AD95-AB5B571F2B7C}"/>
                      </a:ext>
                    </a:extLst>
                  </p:cNvPr>
                  <p:cNvSpPr>
                    <a:spLocks/>
                  </p:cNvSpPr>
                  <p:nvPr/>
                </p:nvSpPr>
                <p:spPr bwMode="auto">
                  <a:xfrm>
                    <a:off x="123" y="532"/>
                    <a:ext cx="19" cy="6"/>
                  </a:xfrm>
                  <a:custGeom>
                    <a:avLst/>
                    <a:gdLst>
                      <a:gd name="T0" fmla="*/ 0 w 39"/>
                      <a:gd name="T1" fmla="*/ 6 h 12"/>
                      <a:gd name="T2" fmla="*/ 4 w 39"/>
                      <a:gd name="T3" fmla="*/ 8 h 12"/>
                      <a:gd name="T4" fmla="*/ 10 w 39"/>
                      <a:gd name="T5" fmla="*/ 9 h 12"/>
                      <a:gd name="T6" fmla="*/ 15 w 39"/>
                      <a:gd name="T7" fmla="*/ 11 h 12"/>
                      <a:gd name="T8" fmla="*/ 22 w 39"/>
                      <a:gd name="T9" fmla="*/ 12 h 12"/>
                      <a:gd name="T10" fmla="*/ 28 w 39"/>
                      <a:gd name="T11" fmla="*/ 11 h 12"/>
                      <a:gd name="T12" fmla="*/ 34 w 39"/>
                      <a:gd name="T13" fmla="*/ 9 h 12"/>
                      <a:gd name="T14" fmla="*/ 37 w 39"/>
                      <a:gd name="T15" fmla="*/ 7 h 12"/>
                      <a:gd name="T16" fmla="*/ 39 w 39"/>
                      <a:gd name="T17" fmla="*/ 4 h 12"/>
                      <a:gd name="T18" fmla="*/ 38 w 39"/>
                      <a:gd name="T19" fmla="*/ 1 h 12"/>
                      <a:gd name="T20" fmla="*/ 36 w 39"/>
                      <a:gd name="T21" fmla="*/ 0 h 12"/>
                      <a:gd name="T22" fmla="*/ 31 w 39"/>
                      <a:gd name="T23" fmla="*/ 0 h 12"/>
                      <a:gd name="T24" fmla="*/ 26 w 39"/>
                      <a:gd name="T25" fmla="*/ 1 h 12"/>
                      <a:gd name="T26" fmla="*/ 19 w 39"/>
                      <a:gd name="T27" fmla="*/ 2 h 12"/>
                      <a:gd name="T28" fmla="*/ 13 w 39"/>
                      <a:gd name="T29" fmla="*/ 5 h 12"/>
                      <a:gd name="T30" fmla="*/ 6 w 39"/>
                      <a:gd name="T31" fmla="*/ 6 h 12"/>
                      <a:gd name="T32" fmla="*/ 0 w 39"/>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2">
                        <a:moveTo>
                          <a:pt x="0" y="6"/>
                        </a:moveTo>
                        <a:lnTo>
                          <a:pt x="4" y="8"/>
                        </a:lnTo>
                        <a:lnTo>
                          <a:pt x="10" y="9"/>
                        </a:lnTo>
                        <a:lnTo>
                          <a:pt x="15" y="11"/>
                        </a:lnTo>
                        <a:lnTo>
                          <a:pt x="22" y="12"/>
                        </a:lnTo>
                        <a:lnTo>
                          <a:pt x="28" y="11"/>
                        </a:lnTo>
                        <a:lnTo>
                          <a:pt x="34" y="9"/>
                        </a:lnTo>
                        <a:lnTo>
                          <a:pt x="37" y="7"/>
                        </a:lnTo>
                        <a:lnTo>
                          <a:pt x="39" y="4"/>
                        </a:lnTo>
                        <a:lnTo>
                          <a:pt x="38" y="1"/>
                        </a:lnTo>
                        <a:lnTo>
                          <a:pt x="36" y="0"/>
                        </a:lnTo>
                        <a:lnTo>
                          <a:pt x="31" y="0"/>
                        </a:lnTo>
                        <a:lnTo>
                          <a:pt x="26" y="1"/>
                        </a:lnTo>
                        <a:lnTo>
                          <a:pt x="19" y="2"/>
                        </a:lnTo>
                        <a:lnTo>
                          <a:pt x="13" y="5"/>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59" name="Freeform 187">
                    <a:extLst>
                      <a:ext uri="{FF2B5EF4-FFF2-40B4-BE49-F238E27FC236}">
                        <a16:creationId xmlns:a16="http://schemas.microsoft.com/office/drawing/2014/main" id="{81CD9497-E24E-4F3D-B86B-B4F533E878E0}"/>
                      </a:ext>
                    </a:extLst>
                  </p:cNvPr>
                  <p:cNvSpPr>
                    <a:spLocks/>
                  </p:cNvSpPr>
                  <p:nvPr/>
                </p:nvSpPr>
                <p:spPr bwMode="auto">
                  <a:xfrm>
                    <a:off x="113" y="515"/>
                    <a:ext cx="21" cy="6"/>
                  </a:xfrm>
                  <a:custGeom>
                    <a:avLst/>
                    <a:gdLst>
                      <a:gd name="T0" fmla="*/ 0 w 42"/>
                      <a:gd name="T1" fmla="*/ 2 h 11"/>
                      <a:gd name="T2" fmla="*/ 3 w 42"/>
                      <a:gd name="T3" fmla="*/ 3 h 11"/>
                      <a:gd name="T4" fmla="*/ 9 w 42"/>
                      <a:gd name="T5" fmla="*/ 5 h 11"/>
                      <a:gd name="T6" fmla="*/ 15 w 42"/>
                      <a:gd name="T7" fmla="*/ 8 h 11"/>
                      <a:gd name="T8" fmla="*/ 22 w 42"/>
                      <a:gd name="T9" fmla="*/ 10 h 11"/>
                      <a:gd name="T10" fmla="*/ 27 w 42"/>
                      <a:gd name="T11" fmla="*/ 11 h 11"/>
                      <a:gd name="T12" fmla="*/ 33 w 42"/>
                      <a:gd name="T13" fmla="*/ 11 h 11"/>
                      <a:gd name="T14" fmla="*/ 39 w 42"/>
                      <a:gd name="T15" fmla="*/ 10 h 11"/>
                      <a:gd name="T16" fmla="*/ 42 w 42"/>
                      <a:gd name="T17" fmla="*/ 8 h 11"/>
                      <a:gd name="T18" fmla="*/ 42 w 42"/>
                      <a:gd name="T19" fmla="*/ 4 h 11"/>
                      <a:gd name="T20" fmla="*/ 40 w 42"/>
                      <a:gd name="T21" fmla="*/ 2 h 11"/>
                      <a:gd name="T22" fmla="*/ 34 w 42"/>
                      <a:gd name="T23" fmla="*/ 1 h 11"/>
                      <a:gd name="T24" fmla="*/ 26 w 42"/>
                      <a:gd name="T25" fmla="*/ 0 h 11"/>
                      <a:gd name="T26" fmla="*/ 18 w 42"/>
                      <a:gd name="T27" fmla="*/ 1 h 11"/>
                      <a:gd name="T28" fmla="*/ 10 w 42"/>
                      <a:gd name="T29" fmla="*/ 1 h 11"/>
                      <a:gd name="T30" fmla="*/ 4 w 42"/>
                      <a:gd name="T31" fmla="*/ 2 h 11"/>
                      <a:gd name="T32" fmla="*/ 0 w 42"/>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1">
                        <a:moveTo>
                          <a:pt x="0" y="2"/>
                        </a:moveTo>
                        <a:lnTo>
                          <a:pt x="3" y="3"/>
                        </a:lnTo>
                        <a:lnTo>
                          <a:pt x="9" y="5"/>
                        </a:lnTo>
                        <a:lnTo>
                          <a:pt x="15" y="8"/>
                        </a:lnTo>
                        <a:lnTo>
                          <a:pt x="22" y="10"/>
                        </a:lnTo>
                        <a:lnTo>
                          <a:pt x="27" y="11"/>
                        </a:lnTo>
                        <a:lnTo>
                          <a:pt x="33" y="11"/>
                        </a:lnTo>
                        <a:lnTo>
                          <a:pt x="39" y="10"/>
                        </a:lnTo>
                        <a:lnTo>
                          <a:pt x="42" y="8"/>
                        </a:lnTo>
                        <a:lnTo>
                          <a:pt x="42" y="4"/>
                        </a:lnTo>
                        <a:lnTo>
                          <a:pt x="40" y="2"/>
                        </a:lnTo>
                        <a:lnTo>
                          <a:pt x="34" y="1"/>
                        </a:lnTo>
                        <a:lnTo>
                          <a:pt x="26" y="0"/>
                        </a:lnTo>
                        <a:lnTo>
                          <a:pt x="18" y="1"/>
                        </a:lnTo>
                        <a:lnTo>
                          <a:pt x="10" y="1"/>
                        </a:lnTo>
                        <a:lnTo>
                          <a:pt x="4" y="2"/>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60" name="Freeform 188">
                    <a:extLst>
                      <a:ext uri="{FF2B5EF4-FFF2-40B4-BE49-F238E27FC236}">
                        <a16:creationId xmlns:a16="http://schemas.microsoft.com/office/drawing/2014/main" id="{369D7BDE-0006-4E4D-8FC3-8AD1C90FDCC1}"/>
                      </a:ext>
                    </a:extLst>
                  </p:cNvPr>
                  <p:cNvSpPr>
                    <a:spLocks/>
                  </p:cNvSpPr>
                  <p:nvPr/>
                </p:nvSpPr>
                <p:spPr bwMode="auto">
                  <a:xfrm>
                    <a:off x="135" y="631"/>
                    <a:ext cx="20" cy="33"/>
                  </a:xfrm>
                  <a:custGeom>
                    <a:avLst/>
                    <a:gdLst>
                      <a:gd name="T0" fmla="*/ 41 w 41"/>
                      <a:gd name="T1" fmla="*/ 64 h 66"/>
                      <a:gd name="T2" fmla="*/ 40 w 41"/>
                      <a:gd name="T3" fmla="*/ 60 h 66"/>
                      <a:gd name="T4" fmla="*/ 35 w 41"/>
                      <a:gd name="T5" fmla="*/ 55 h 66"/>
                      <a:gd name="T6" fmla="*/ 29 w 41"/>
                      <a:gd name="T7" fmla="*/ 47 h 66"/>
                      <a:gd name="T8" fmla="*/ 22 w 41"/>
                      <a:gd name="T9" fmla="*/ 37 h 66"/>
                      <a:gd name="T10" fmla="*/ 14 w 41"/>
                      <a:gd name="T11" fmla="*/ 28 h 66"/>
                      <a:gd name="T12" fmla="*/ 7 w 41"/>
                      <a:gd name="T13" fmla="*/ 18 h 66"/>
                      <a:gd name="T14" fmla="*/ 3 w 41"/>
                      <a:gd name="T15" fmla="*/ 9 h 66"/>
                      <a:gd name="T16" fmla="*/ 0 w 41"/>
                      <a:gd name="T17" fmla="*/ 0 h 66"/>
                      <a:gd name="T18" fmla="*/ 3 w 41"/>
                      <a:gd name="T19" fmla="*/ 11 h 66"/>
                      <a:gd name="T20" fmla="*/ 7 w 41"/>
                      <a:gd name="T21" fmla="*/ 22 h 66"/>
                      <a:gd name="T22" fmla="*/ 14 w 41"/>
                      <a:gd name="T23" fmla="*/ 35 h 66"/>
                      <a:gd name="T24" fmla="*/ 20 w 41"/>
                      <a:gd name="T25" fmla="*/ 47 h 66"/>
                      <a:gd name="T26" fmla="*/ 27 w 41"/>
                      <a:gd name="T27" fmla="*/ 56 h 66"/>
                      <a:gd name="T28" fmla="*/ 33 w 41"/>
                      <a:gd name="T29" fmla="*/ 63 h 66"/>
                      <a:gd name="T30" fmla="*/ 37 w 41"/>
                      <a:gd name="T31" fmla="*/ 66 h 66"/>
                      <a:gd name="T32" fmla="*/ 41 w 41"/>
                      <a:gd name="T33"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6">
                        <a:moveTo>
                          <a:pt x="41" y="64"/>
                        </a:moveTo>
                        <a:lnTo>
                          <a:pt x="40" y="60"/>
                        </a:lnTo>
                        <a:lnTo>
                          <a:pt x="35" y="55"/>
                        </a:lnTo>
                        <a:lnTo>
                          <a:pt x="29" y="47"/>
                        </a:lnTo>
                        <a:lnTo>
                          <a:pt x="22" y="37"/>
                        </a:lnTo>
                        <a:lnTo>
                          <a:pt x="14" y="28"/>
                        </a:lnTo>
                        <a:lnTo>
                          <a:pt x="7" y="18"/>
                        </a:lnTo>
                        <a:lnTo>
                          <a:pt x="3" y="9"/>
                        </a:lnTo>
                        <a:lnTo>
                          <a:pt x="0" y="0"/>
                        </a:lnTo>
                        <a:lnTo>
                          <a:pt x="3" y="11"/>
                        </a:lnTo>
                        <a:lnTo>
                          <a:pt x="7" y="22"/>
                        </a:lnTo>
                        <a:lnTo>
                          <a:pt x="14" y="35"/>
                        </a:lnTo>
                        <a:lnTo>
                          <a:pt x="20" y="47"/>
                        </a:lnTo>
                        <a:lnTo>
                          <a:pt x="27" y="56"/>
                        </a:lnTo>
                        <a:lnTo>
                          <a:pt x="33" y="63"/>
                        </a:lnTo>
                        <a:lnTo>
                          <a:pt x="37" y="66"/>
                        </a:lnTo>
                        <a:lnTo>
                          <a:pt x="41"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61" name="Freeform 189">
                    <a:extLst>
                      <a:ext uri="{FF2B5EF4-FFF2-40B4-BE49-F238E27FC236}">
                        <a16:creationId xmlns:a16="http://schemas.microsoft.com/office/drawing/2014/main" id="{C15DA435-985A-43E9-98A6-589AACAC9E49}"/>
                      </a:ext>
                    </a:extLst>
                  </p:cNvPr>
                  <p:cNvSpPr>
                    <a:spLocks/>
                  </p:cNvSpPr>
                  <p:nvPr/>
                </p:nvSpPr>
                <p:spPr bwMode="auto">
                  <a:xfrm>
                    <a:off x="133" y="645"/>
                    <a:ext cx="13" cy="24"/>
                  </a:xfrm>
                  <a:custGeom>
                    <a:avLst/>
                    <a:gdLst>
                      <a:gd name="T0" fmla="*/ 0 w 25"/>
                      <a:gd name="T1" fmla="*/ 0 h 47"/>
                      <a:gd name="T2" fmla="*/ 6 w 25"/>
                      <a:gd name="T3" fmla="*/ 15 h 47"/>
                      <a:gd name="T4" fmla="*/ 14 w 25"/>
                      <a:gd name="T5" fmla="*/ 31 h 47"/>
                      <a:gd name="T6" fmla="*/ 21 w 25"/>
                      <a:gd name="T7" fmla="*/ 45 h 47"/>
                      <a:gd name="T8" fmla="*/ 25 w 25"/>
                      <a:gd name="T9" fmla="*/ 47 h 47"/>
                      <a:gd name="T10" fmla="*/ 23 w 25"/>
                      <a:gd name="T11" fmla="*/ 38 h 47"/>
                      <a:gd name="T12" fmla="*/ 16 w 25"/>
                      <a:gd name="T13" fmla="*/ 24 h 47"/>
                      <a:gd name="T14" fmla="*/ 7 w 25"/>
                      <a:gd name="T15" fmla="*/ 10 h 47"/>
                      <a:gd name="T16" fmla="*/ 0 w 2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7">
                        <a:moveTo>
                          <a:pt x="0" y="0"/>
                        </a:moveTo>
                        <a:lnTo>
                          <a:pt x="6" y="15"/>
                        </a:lnTo>
                        <a:lnTo>
                          <a:pt x="14" y="31"/>
                        </a:lnTo>
                        <a:lnTo>
                          <a:pt x="21" y="45"/>
                        </a:lnTo>
                        <a:lnTo>
                          <a:pt x="25" y="47"/>
                        </a:lnTo>
                        <a:lnTo>
                          <a:pt x="23" y="38"/>
                        </a:lnTo>
                        <a:lnTo>
                          <a:pt x="16" y="24"/>
                        </a:lnTo>
                        <a:lnTo>
                          <a:pt x="7"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62" name="Freeform 190">
                    <a:extLst>
                      <a:ext uri="{FF2B5EF4-FFF2-40B4-BE49-F238E27FC236}">
                        <a16:creationId xmlns:a16="http://schemas.microsoft.com/office/drawing/2014/main" id="{4F57F7BA-1978-4F31-8022-470D50B91A75}"/>
                      </a:ext>
                    </a:extLst>
                  </p:cNvPr>
                  <p:cNvSpPr>
                    <a:spLocks/>
                  </p:cNvSpPr>
                  <p:nvPr/>
                </p:nvSpPr>
                <p:spPr bwMode="auto">
                  <a:xfrm>
                    <a:off x="40" y="456"/>
                    <a:ext cx="34" cy="126"/>
                  </a:xfrm>
                  <a:custGeom>
                    <a:avLst/>
                    <a:gdLst>
                      <a:gd name="T0" fmla="*/ 60 w 70"/>
                      <a:gd name="T1" fmla="*/ 0 h 251"/>
                      <a:gd name="T2" fmla="*/ 63 w 70"/>
                      <a:gd name="T3" fmla="*/ 0 h 251"/>
                      <a:gd name="T4" fmla="*/ 65 w 70"/>
                      <a:gd name="T5" fmla="*/ 0 h 251"/>
                      <a:gd name="T6" fmla="*/ 67 w 70"/>
                      <a:gd name="T7" fmla="*/ 1 h 251"/>
                      <a:gd name="T8" fmla="*/ 70 w 70"/>
                      <a:gd name="T9" fmla="*/ 1 h 251"/>
                      <a:gd name="T10" fmla="*/ 43 w 70"/>
                      <a:gd name="T11" fmla="*/ 32 h 251"/>
                      <a:gd name="T12" fmla="*/ 26 w 70"/>
                      <a:gd name="T13" fmla="*/ 66 h 251"/>
                      <a:gd name="T14" fmla="*/ 14 w 70"/>
                      <a:gd name="T15" fmla="*/ 100 h 251"/>
                      <a:gd name="T16" fmla="*/ 10 w 70"/>
                      <a:gd name="T17" fmla="*/ 135 h 251"/>
                      <a:gd name="T18" fmla="*/ 9 w 70"/>
                      <a:gd name="T19" fmla="*/ 168 h 251"/>
                      <a:gd name="T20" fmla="*/ 11 w 70"/>
                      <a:gd name="T21" fmla="*/ 199 h 251"/>
                      <a:gd name="T22" fmla="*/ 15 w 70"/>
                      <a:gd name="T23" fmla="*/ 227 h 251"/>
                      <a:gd name="T24" fmla="*/ 19 w 70"/>
                      <a:gd name="T25" fmla="*/ 251 h 251"/>
                      <a:gd name="T26" fmla="*/ 10 w 70"/>
                      <a:gd name="T27" fmla="*/ 232 h 251"/>
                      <a:gd name="T28" fmla="*/ 3 w 70"/>
                      <a:gd name="T29" fmla="*/ 203 h 251"/>
                      <a:gd name="T30" fmla="*/ 0 w 70"/>
                      <a:gd name="T31" fmla="*/ 167 h 251"/>
                      <a:gd name="T32" fmla="*/ 3 w 70"/>
                      <a:gd name="T33" fmla="*/ 128 h 251"/>
                      <a:gd name="T34" fmla="*/ 10 w 70"/>
                      <a:gd name="T35" fmla="*/ 89 h 251"/>
                      <a:gd name="T36" fmla="*/ 21 w 70"/>
                      <a:gd name="T37" fmla="*/ 52 h 251"/>
                      <a:gd name="T38" fmla="*/ 37 w 70"/>
                      <a:gd name="T39" fmla="*/ 22 h 251"/>
                      <a:gd name="T40" fmla="*/ 60 w 70"/>
                      <a:gd name="T41"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251">
                        <a:moveTo>
                          <a:pt x="60" y="0"/>
                        </a:moveTo>
                        <a:lnTo>
                          <a:pt x="63" y="0"/>
                        </a:lnTo>
                        <a:lnTo>
                          <a:pt x="65" y="0"/>
                        </a:lnTo>
                        <a:lnTo>
                          <a:pt x="67" y="1"/>
                        </a:lnTo>
                        <a:lnTo>
                          <a:pt x="70" y="1"/>
                        </a:lnTo>
                        <a:lnTo>
                          <a:pt x="43" y="32"/>
                        </a:lnTo>
                        <a:lnTo>
                          <a:pt x="26" y="66"/>
                        </a:lnTo>
                        <a:lnTo>
                          <a:pt x="14" y="100"/>
                        </a:lnTo>
                        <a:lnTo>
                          <a:pt x="10" y="135"/>
                        </a:lnTo>
                        <a:lnTo>
                          <a:pt x="9" y="168"/>
                        </a:lnTo>
                        <a:lnTo>
                          <a:pt x="11" y="199"/>
                        </a:lnTo>
                        <a:lnTo>
                          <a:pt x="15" y="227"/>
                        </a:lnTo>
                        <a:lnTo>
                          <a:pt x="19" y="251"/>
                        </a:lnTo>
                        <a:lnTo>
                          <a:pt x="10" y="232"/>
                        </a:lnTo>
                        <a:lnTo>
                          <a:pt x="3" y="203"/>
                        </a:lnTo>
                        <a:lnTo>
                          <a:pt x="0" y="167"/>
                        </a:lnTo>
                        <a:lnTo>
                          <a:pt x="3" y="128"/>
                        </a:lnTo>
                        <a:lnTo>
                          <a:pt x="10" y="89"/>
                        </a:lnTo>
                        <a:lnTo>
                          <a:pt x="21" y="52"/>
                        </a:lnTo>
                        <a:lnTo>
                          <a:pt x="37" y="2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63" name="Freeform 191">
                    <a:extLst>
                      <a:ext uri="{FF2B5EF4-FFF2-40B4-BE49-F238E27FC236}">
                        <a16:creationId xmlns:a16="http://schemas.microsoft.com/office/drawing/2014/main" id="{14EE3CA7-BAD6-4EA6-B919-E9D3ED797483}"/>
                      </a:ext>
                    </a:extLst>
                  </p:cNvPr>
                  <p:cNvSpPr>
                    <a:spLocks/>
                  </p:cNvSpPr>
                  <p:nvPr/>
                </p:nvSpPr>
                <p:spPr bwMode="auto">
                  <a:xfrm>
                    <a:off x="44" y="561"/>
                    <a:ext cx="25" cy="17"/>
                  </a:xfrm>
                  <a:custGeom>
                    <a:avLst/>
                    <a:gdLst>
                      <a:gd name="T0" fmla="*/ 0 w 49"/>
                      <a:gd name="T1" fmla="*/ 0 h 33"/>
                      <a:gd name="T2" fmla="*/ 4 w 49"/>
                      <a:gd name="T3" fmla="*/ 7 h 33"/>
                      <a:gd name="T4" fmla="*/ 11 w 49"/>
                      <a:gd name="T5" fmla="*/ 14 h 33"/>
                      <a:gd name="T6" fmla="*/ 18 w 49"/>
                      <a:gd name="T7" fmla="*/ 20 h 33"/>
                      <a:gd name="T8" fmla="*/ 26 w 49"/>
                      <a:gd name="T9" fmla="*/ 25 h 33"/>
                      <a:gd name="T10" fmla="*/ 34 w 49"/>
                      <a:gd name="T11" fmla="*/ 30 h 33"/>
                      <a:gd name="T12" fmla="*/ 41 w 49"/>
                      <a:gd name="T13" fmla="*/ 32 h 33"/>
                      <a:gd name="T14" fmla="*/ 47 w 49"/>
                      <a:gd name="T15" fmla="*/ 33 h 33"/>
                      <a:gd name="T16" fmla="*/ 49 w 49"/>
                      <a:gd name="T17" fmla="*/ 32 h 33"/>
                      <a:gd name="T18" fmla="*/ 49 w 49"/>
                      <a:gd name="T19" fmla="*/ 30 h 33"/>
                      <a:gd name="T20" fmla="*/ 44 w 49"/>
                      <a:gd name="T21" fmla="*/ 26 h 33"/>
                      <a:gd name="T22" fmla="*/ 39 w 49"/>
                      <a:gd name="T23" fmla="*/ 23 h 33"/>
                      <a:gd name="T24" fmla="*/ 32 w 49"/>
                      <a:gd name="T25" fmla="*/ 20 h 33"/>
                      <a:gd name="T26" fmla="*/ 23 w 49"/>
                      <a:gd name="T27" fmla="*/ 15 h 33"/>
                      <a:gd name="T28" fmla="*/ 14 w 49"/>
                      <a:gd name="T29" fmla="*/ 10 h 33"/>
                      <a:gd name="T30" fmla="*/ 6 w 49"/>
                      <a:gd name="T31" fmla="*/ 6 h 33"/>
                      <a:gd name="T32" fmla="*/ 0 w 49"/>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3">
                        <a:moveTo>
                          <a:pt x="0" y="0"/>
                        </a:moveTo>
                        <a:lnTo>
                          <a:pt x="4" y="7"/>
                        </a:lnTo>
                        <a:lnTo>
                          <a:pt x="11" y="14"/>
                        </a:lnTo>
                        <a:lnTo>
                          <a:pt x="18" y="20"/>
                        </a:lnTo>
                        <a:lnTo>
                          <a:pt x="26" y="25"/>
                        </a:lnTo>
                        <a:lnTo>
                          <a:pt x="34" y="30"/>
                        </a:lnTo>
                        <a:lnTo>
                          <a:pt x="41" y="32"/>
                        </a:lnTo>
                        <a:lnTo>
                          <a:pt x="47" y="33"/>
                        </a:lnTo>
                        <a:lnTo>
                          <a:pt x="49" y="32"/>
                        </a:lnTo>
                        <a:lnTo>
                          <a:pt x="49" y="30"/>
                        </a:lnTo>
                        <a:lnTo>
                          <a:pt x="44" y="26"/>
                        </a:lnTo>
                        <a:lnTo>
                          <a:pt x="39" y="23"/>
                        </a:lnTo>
                        <a:lnTo>
                          <a:pt x="32" y="20"/>
                        </a:lnTo>
                        <a:lnTo>
                          <a:pt x="23" y="15"/>
                        </a:lnTo>
                        <a:lnTo>
                          <a:pt x="14" y="10"/>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64" name="Freeform 192">
                    <a:extLst>
                      <a:ext uri="{FF2B5EF4-FFF2-40B4-BE49-F238E27FC236}">
                        <a16:creationId xmlns:a16="http://schemas.microsoft.com/office/drawing/2014/main" id="{DD060F90-62A3-42A8-BDE2-C3A0CFDDFEE8}"/>
                      </a:ext>
                    </a:extLst>
                  </p:cNvPr>
                  <p:cNvSpPr>
                    <a:spLocks/>
                  </p:cNvSpPr>
                  <p:nvPr/>
                </p:nvSpPr>
                <p:spPr bwMode="auto">
                  <a:xfrm>
                    <a:off x="43" y="549"/>
                    <a:ext cx="29" cy="25"/>
                  </a:xfrm>
                  <a:custGeom>
                    <a:avLst/>
                    <a:gdLst>
                      <a:gd name="T0" fmla="*/ 59 w 59"/>
                      <a:gd name="T1" fmla="*/ 49 h 49"/>
                      <a:gd name="T2" fmla="*/ 56 w 59"/>
                      <a:gd name="T3" fmla="*/ 49 h 49"/>
                      <a:gd name="T4" fmla="*/ 50 w 59"/>
                      <a:gd name="T5" fmla="*/ 47 h 49"/>
                      <a:gd name="T6" fmla="*/ 42 w 59"/>
                      <a:gd name="T7" fmla="*/ 42 h 49"/>
                      <a:gd name="T8" fmla="*/ 31 w 59"/>
                      <a:gd name="T9" fmla="*/ 37 h 49"/>
                      <a:gd name="T10" fmla="*/ 21 w 59"/>
                      <a:gd name="T11" fmla="*/ 29 h 49"/>
                      <a:gd name="T12" fmla="*/ 12 w 59"/>
                      <a:gd name="T13" fmla="*/ 19 h 49"/>
                      <a:gd name="T14" fmla="*/ 5 w 59"/>
                      <a:gd name="T15" fmla="*/ 10 h 49"/>
                      <a:gd name="T16" fmla="*/ 0 w 59"/>
                      <a:gd name="T17" fmla="*/ 0 h 49"/>
                      <a:gd name="T18" fmla="*/ 6 w 59"/>
                      <a:gd name="T19" fmla="*/ 5 h 49"/>
                      <a:gd name="T20" fmla="*/ 15 w 59"/>
                      <a:gd name="T21" fmla="*/ 12 h 49"/>
                      <a:gd name="T22" fmla="*/ 26 w 59"/>
                      <a:gd name="T23" fmla="*/ 20 h 49"/>
                      <a:gd name="T24" fmla="*/ 36 w 59"/>
                      <a:gd name="T25" fmla="*/ 27 h 49"/>
                      <a:gd name="T26" fmla="*/ 45 w 59"/>
                      <a:gd name="T27" fmla="*/ 34 h 49"/>
                      <a:gd name="T28" fmla="*/ 53 w 59"/>
                      <a:gd name="T29" fmla="*/ 41 h 49"/>
                      <a:gd name="T30" fmla="*/ 58 w 59"/>
                      <a:gd name="T31" fmla="*/ 46 h 49"/>
                      <a:gd name="T32" fmla="*/ 59 w 59"/>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49">
                        <a:moveTo>
                          <a:pt x="59" y="49"/>
                        </a:moveTo>
                        <a:lnTo>
                          <a:pt x="56" y="49"/>
                        </a:lnTo>
                        <a:lnTo>
                          <a:pt x="50" y="47"/>
                        </a:lnTo>
                        <a:lnTo>
                          <a:pt x="42" y="42"/>
                        </a:lnTo>
                        <a:lnTo>
                          <a:pt x="31" y="37"/>
                        </a:lnTo>
                        <a:lnTo>
                          <a:pt x="21" y="29"/>
                        </a:lnTo>
                        <a:lnTo>
                          <a:pt x="12" y="19"/>
                        </a:lnTo>
                        <a:lnTo>
                          <a:pt x="5" y="10"/>
                        </a:lnTo>
                        <a:lnTo>
                          <a:pt x="0" y="0"/>
                        </a:lnTo>
                        <a:lnTo>
                          <a:pt x="6" y="5"/>
                        </a:lnTo>
                        <a:lnTo>
                          <a:pt x="15" y="12"/>
                        </a:lnTo>
                        <a:lnTo>
                          <a:pt x="26" y="20"/>
                        </a:lnTo>
                        <a:lnTo>
                          <a:pt x="36" y="27"/>
                        </a:lnTo>
                        <a:lnTo>
                          <a:pt x="45" y="34"/>
                        </a:lnTo>
                        <a:lnTo>
                          <a:pt x="53" y="41"/>
                        </a:lnTo>
                        <a:lnTo>
                          <a:pt x="58" y="46"/>
                        </a:lnTo>
                        <a:lnTo>
                          <a:pt x="59"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65" name="Freeform 193">
                    <a:extLst>
                      <a:ext uri="{FF2B5EF4-FFF2-40B4-BE49-F238E27FC236}">
                        <a16:creationId xmlns:a16="http://schemas.microsoft.com/office/drawing/2014/main" id="{98D75AD5-ECCA-4BE1-99FB-3DE965DB0595}"/>
                      </a:ext>
                    </a:extLst>
                  </p:cNvPr>
                  <p:cNvSpPr>
                    <a:spLocks/>
                  </p:cNvSpPr>
                  <p:nvPr/>
                </p:nvSpPr>
                <p:spPr bwMode="auto">
                  <a:xfrm>
                    <a:off x="41" y="526"/>
                    <a:ext cx="36" cy="32"/>
                  </a:xfrm>
                  <a:custGeom>
                    <a:avLst/>
                    <a:gdLst>
                      <a:gd name="T0" fmla="*/ 70 w 70"/>
                      <a:gd name="T1" fmla="*/ 64 h 65"/>
                      <a:gd name="T2" fmla="*/ 67 w 70"/>
                      <a:gd name="T3" fmla="*/ 65 h 65"/>
                      <a:gd name="T4" fmla="*/ 59 w 70"/>
                      <a:gd name="T5" fmla="*/ 62 h 65"/>
                      <a:gd name="T6" fmla="*/ 48 w 70"/>
                      <a:gd name="T7" fmla="*/ 55 h 65"/>
                      <a:gd name="T8" fmla="*/ 37 w 70"/>
                      <a:gd name="T9" fmla="*/ 45 h 65"/>
                      <a:gd name="T10" fmla="*/ 25 w 70"/>
                      <a:gd name="T11" fmla="*/ 34 h 65"/>
                      <a:gd name="T12" fmla="*/ 14 w 70"/>
                      <a:gd name="T13" fmla="*/ 22 h 65"/>
                      <a:gd name="T14" fmla="*/ 6 w 70"/>
                      <a:gd name="T15" fmla="*/ 11 h 65"/>
                      <a:gd name="T16" fmla="*/ 0 w 70"/>
                      <a:gd name="T17" fmla="*/ 0 h 65"/>
                      <a:gd name="T18" fmla="*/ 6 w 70"/>
                      <a:gd name="T19" fmla="*/ 5 h 65"/>
                      <a:gd name="T20" fmla="*/ 15 w 70"/>
                      <a:gd name="T21" fmla="*/ 13 h 65"/>
                      <a:gd name="T22" fmla="*/ 26 w 70"/>
                      <a:gd name="T23" fmla="*/ 22 h 65"/>
                      <a:gd name="T24" fmla="*/ 40 w 70"/>
                      <a:gd name="T25" fmla="*/ 33 h 65"/>
                      <a:gd name="T26" fmla="*/ 52 w 70"/>
                      <a:gd name="T27" fmla="*/ 43 h 65"/>
                      <a:gd name="T28" fmla="*/ 62 w 70"/>
                      <a:gd name="T29" fmla="*/ 52 h 65"/>
                      <a:gd name="T30" fmla="*/ 69 w 70"/>
                      <a:gd name="T31" fmla="*/ 59 h 65"/>
                      <a:gd name="T32" fmla="*/ 70 w 70"/>
                      <a:gd name="T33"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5">
                        <a:moveTo>
                          <a:pt x="70" y="64"/>
                        </a:moveTo>
                        <a:lnTo>
                          <a:pt x="67" y="65"/>
                        </a:lnTo>
                        <a:lnTo>
                          <a:pt x="59" y="62"/>
                        </a:lnTo>
                        <a:lnTo>
                          <a:pt x="48" y="55"/>
                        </a:lnTo>
                        <a:lnTo>
                          <a:pt x="37" y="45"/>
                        </a:lnTo>
                        <a:lnTo>
                          <a:pt x="25" y="34"/>
                        </a:lnTo>
                        <a:lnTo>
                          <a:pt x="14" y="22"/>
                        </a:lnTo>
                        <a:lnTo>
                          <a:pt x="6" y="11"/>
                        </a:lnTo>
                        <a:lnTo>
                          <a:pt x="0" y="0"/>
                        </a:lnTo>
                        <a:lnTo>
                          <a:pt x="6" y="5"/>
                        </a:lnTo>
                        <a:lnTo>
                          <a:pt x="15" y="13"/>
                        </a:lnTo>
                        <a:lnTo>
                          <a:pt x="26" y="22"/>
                        </a:lnTo>
                        <a:lnTo>
                          <a:pt x="40" y="33"/>
                        </a:lnTo>
                        <a:lnTo>
                          <a:pt x="52" y="43"/>
                        </a:lnTo>
                        <a:lnTo>
                          <a:pt x="62" y="52"/>
                        </a:lnTo>
                        <a:lnTo>
                          <a:pt x="69" y="59"/>
                        </a:lnTo>
                        <a:lnTo>
                          <a:pt x="7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66" name="Freeform 194">
                    <a:extLst>
                      <a:ext uri="{FF2B5EF4-FFF2-40B4-BE49-F238E27FC236}">
                        <a16:creationId xmlns:a16="http://schemas.microsoft.com/office/drawing/2014/main" id="{0875DEC7-940F-458D-8BEA-D95468E696EB}"/>
                      </a:ext>
                    </a:extLst>
                  </p:cNvPr>
                  <p:cNvSpPr>
                    <a:spLocks/>
                  </p:cNvSpPr>
                  <p:nvPr/>
                </p:nvSpPr>
                <p:spPr bwMode="auto">
                  <a:xfrm>
                    <a:off x="44" y="503"/>
                    <a:ext cx="38" cy="30"/>
                  </a:xfrm>
                  <a:custGeom>
                    <a:avLst/>
                    <a:gdLst>
                      <a:gd name="T0" fmla="*/ 76 w 76"/>
                      <a:gd name="T1" fmla="*/ 58 h 59"/>
                      <a:gd name="T2" fmla="*/ 71 w 76"/>
                      <a:gd name="T3" fmla="*/ 59 h 59"/>
                      <a:gd name="T4" fmla="*/ 62 w 76"/>
                      <a:gd name="T5" fmla="*/ 56 h 59"/>
                      <a:gd name="T6" fmla="*/ 50 w 76"/>
                      <a:gd name="T7" fmla="*/ 50 h 59"/>
                      <a:gd name="T8" fmla="*/ 38 w 76"/>
                      <a:gd name="T9" fmla="*/ 41 h 59"/>
                      <a:gd name="T10" fmla="*/ 25 w 76"/>
                      <a:gd name="T11" fmla="*/ 30 h 59"/>
                      <a:gd name="T12" fmla="*/ 13 w 76"/>
                      <a:gd name="T13" fmla="*/ 20 h 59"/>
                      <a:gd name="T14" fmla="*/ 4 w 76"/>
                      <a:gd name="T15" fmla="*/ 10 h 59"/>
                      <a:gd name="T16" fmla="*/ 0 w 76"/>
                      <a:gd name="T17" fmla="*/ 0 h 59"/>
                      <a:gd name="T18" fmla="*/ 5 w 76"/>
                      <a:gd name="T19" fmla="*/ 4 h 59"/>
                      <a:gd name="T20" fmla="*/ 16 w 76"/>
                      <a:gd name="T21" fmla="*/ 11 h 59"/>
                      <a:gd name="T22" fmla="*/ 28 w 76"/>
                      <a:gd name="T23" fmla="*/ 19 h 59"/>
                      <a:gd name="T24" fmla="*/ 42 w 76"/>
                      <a:gd name="T25" fmla="*/ 29 h 59"/>
                      <a:gd name="T26" fmla="*/ 55 w 76"/>
                      <a:gd name="T27" fmla="*/ 39 h 59"/>
                      <a:gd name="T28" fmla="*/ 66 w 76"/>
                      <a:gd name="T29" fmla="*/ 48 h 59"/>
                      <a:gd name="T30" fmla="*/ 73 w 76"/>
                      <a:gd name="T31" fmla="*/ 55 h 59"/>
                      <a:gd name="T32" fmla="*/ 76 w 76"/>
                      <a:gd name="T33"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59">
                        <a:moveTo>
                          <a:pt x="76" y="58"/>
                        </a:moveTo>
                        <a:lnTo>
                          <a:pt x="71" y="59"/>
                        </a:lnTo>
                        <a:lnTo>
                          <a:pt x="62" y="56"/>
                        </a:lnTo>
                        <a:lnTo>
                          <a:pt x="50" y="50"/>
                        </a:lnTo>
                        <a:lnTo>
                          <a:pt x="38" y="41"/>
                        </a:lnTo>
                        <a:lnTo>
                          <a:pt x="25" y="30"/>
                        </a:lnTo>
                        <a:lnTo>
                          <a:pt x="13" y="20"/>
                        </a:lnTo>
                        <a:lnTo>
                          <a:pt x="4" y="10"/>
                        </a:lnTo>
                        <a:lnTo>
                          <a:pt x="0" y="0"/>
                        </a:lnTo>
                        <a:lnTo>
                          <a:pt x="5" y="4"/>
                        </a:lnTo>
                        <a:lnTo>
                          <a:pt x="16" y="11"/>
                        </a:lnTo>
                        <a:lnTo>
                          <a:pt x="28" y="19"/>
                        </a:lnTo>
                        <a:lnTo>
                          <a:pt x="42" y="29"/>
                        </a:lnTo>
                        <a:lnTo>
                          <a:pt x="55" y="39"/>
                        </a:lnTo>
                        <a:lnTo>
                          <a:pt x="66" y="48"/>
                        </a:lnTo>
                        <a:lnTo>
                          <a:pt x="73" y="55"/>
                        </a:lnTo>
                        <a:lnTo>
                          <a:pt x="76"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67" name="Freeform 195">
                    <a:extLst>
                      <a:ext uri="{FF2B5EF4-FFF2-40B4-BE49-F238E27FC236}">
                        <a16:creationId xmlns:a16="http://schemas.microsoft.com/office/drawing/2014/main" id="{95BD1C6B-D692-4E74-9E43-5E367742F422}"/>
                      </a:ext>
                    </a:extLst>
                  </p:cNvPr>
                  <p:cNvSpPr>
                    <a:spLocks/>
                  </p:cNvSpPr>
                  <p:nvPr/>
                </p:nvSpPr>
                <p:spPr bwMode="auto">
                  <a:xfrm>
                    <a:off x="49" y="494"/>
                    <a:ext cx="34" cy="25"/>
                  </a:xfrm>
                  <a:custGeom>
                    <a:avLst/>
                    <a:gdLst>
                      <a:gd name="T0" fmla="*/ 69 w 69"/>
                      <a:gd name="T1" fmla="*/ 51 h 51"/>
                      <a:gd name="T2" fmla="*/ 66 w 69"/>
                      <a:gd name="T3" fmla="*/ 51 h 51"/>
                      <a:gd name="T4" fmla="*/ 57 w 69"/>
                      <a:gd name="T5" fmla="*/ 47 h 51"/>
                      <a:gd name="T6" fmla="*/ 47 w 69"/>
                      <a:gd name="T7" fmla="*/ 42 h 51"/>
                      <a:gd name="T8" fmla="*/ 34 w 69"/>
                      <a:gd name="T9" fmla="*/ 33 h 51"/>
                      <a:gd name="T10" fmla="*/ 22 w 69"/>
                      <a:gd name="T11" fmla="*/ 25 h 51"/>
                      <a:gd name="T12" fmla="*/ 11 w 69"/>
                      <a:gd name="T13" fmla="*/ 16 h 51"/>
                      <a:gd name="T14" fmla="*/ 3 w 69"/>
                      <a:gd name="T15" fmla="*/ 7 h 51"/>
                      <a:gd name="T16" fmla="*/ 0 w 69"/>
                      <a:gd name="T17" fmla="*/ 0 h 51"/>
                      <a:gd name="T18" fmla="*/ 7 w 69"/>
                      <a:gd name="T19" fmla="*/ 5 h 51"/>
                      <a:gd name="T20" fmla="*/ 16 w 69"/>
                      <a:gd name="T21" fmla="*/ 10 h 51"/>
                      <a:gd name="T22" fmla="*/ 29 w 69"/>
                      <a:gd name="T23" fmla="*/ 17 h 51"/>
                      <a:gd name="T24" fmla="*/ 41 w 69"/>
                      <a:gd name="T25" fmla="*/ 24 h 51"/>
                      <a:gd name="T26" fmla="*/ 53 w 69"/>
                      <a:gd name="T27" fmla="*/ 32 h 51"/>
                      <a:gd name="T28" fmla="*/ 62 w 69"/>
                      <a:gd name="T29" fmla="*/ 39 h 51"/>
                      <a:gd name="T30" fmla="*/ 68 w 69"/>
                      <a:gd name="T31" fmla="*/ 46 h 51"/>
                      <a:gd name="T32" fmla="*/ 69 w 69"/>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51">
                        <a:moveTo>
                          <a:pt x="69" y="51"/>
                        </a:moveTo>
                        <a:lnTo>
                          <a:pt x="66" y="51"/>
                        </a:lnTo>
                        <a:lnTo>
                          <a:pt x="57" y="47"/>
                        </a:lnTo>
                        <a:lnTo>
                          <a:pt x="47" y="42"/>
                        </a:lnTo>
                        <a:lnTo>
                          <a:pt x="34" y="33"/>
                        </a:lnTo>
                        <a:lnTo>
                          <a:pt x="22" y="25"/>
                        </a:lnTo>
                        <a:lnTo>
                          <a:pt x="11" y="16"/>
                        </a:lnTo>
                        <a:lnTo>
                          <a:pt x="3" y="7"/>
                        </a:lnTo>
                        <a:lnTo>
                          <a:pt x="0" y="0"/>
                        </a:lnTo>
                        <a:lnTo>
                          <a:pt x="7" y="5"/>
                        </a:lnTo>
                        <a:lnTo>
                          <a:pt x="16" y="10"/>
                        </a:lnTo>
                        <a:lnTo>
                          <a:pt x="29" y="17"/>
                        </a:lnTo>
                        <a:lnTo>
                          <a:pt x="41" y="24"/>
                        </a:lnTo>
                        <a:lnTo>
                          <a:pt x="53" y="32"/>
                        </a:lnTo>
                        <a:lnTo>
                          <a:pt x="62" y="39"/>
                        </a:lnTo>
                        <a:lnTo>
                          <a:pt x="68" y="46"/>
                        </a:lnTo>
                        <a:lnTo>
                          <a:pt x="69"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68" name="Freeform 196">
                    <a:extLst>
                      <a:ext uri="{FF2B5EF4-FFF2-40B4-BE49-F238E27FC236}">
                        <a16:creationId xmlns:a16="http://schemas.microsoft.com/office/drawing/2014/main" id="{8AA6D35A-0641-49D7-A19E-A0B4E2468A92}"/>
                      </a:ext>
                    </a:extLst>
                  </p:cNvPr>
                  <p:cNvSpPr>
                    <a:spLocks/>
                  </p:cNvSpPr>
                  <p:nvPr/>
                </p:nvSpPr>
                <p:spPr bwMode="auto">
                  <a:xfrm>
                    <a:off x="54" y="476"/>
                    <a:ext cx="29" cy="21"/>
                  </a:xfrm>
                  <a:custGeom>
                    <a:avLst/>
                    <a:gdLst>
                      <a:gd name="T0" fmla="*/ 59 w 59"/>
                      <a:gd name="T1" fmla="*/ 42 h 43"/>
                      <a:gd name="T2" fmla="*/ 55 w 59"/>
                      <a:gd name="T3" fmla="*/ 43 h 43"/>
                      <a:gd name="T4" fmla="*/ 48 w 59"/>
                      <a:gd name="T5" fmla="*/ 42 h 43"/>
                      <a:gd name="T6" fmla="*/ 40 w 59"/>
                      <a:gd name="T7" fmla="*/ 38 h 43"/>
                      <a:gd name="T8" fmla="*/ 30 w 59"/>
                      <a:gd name="T9" fmla="*/ 33 h 43"/>
                      <a:gd name="T10" fmla="*/ 21 w 59"/>
                      <a:gd name="T11" fmla="*/ 27 h 43"/>
                      <a:gd name="T12" fmla="*/ 12 w 59"/>
                      <a:gd name="T13" fmla="*/ 19 h 43"/>
                      <a:gd name="T14" fmla="*/ 5 w 59"/>
                      <a:gd name="T15" fmla="*/ 10 h 43"/>
                      <a:gd name="T16" fmla="*/ 0 w 59"/>
                      <a:gd name="T17" fmla="*/ 0 h 43"/>
                      <a:gd name="T18" fmla="*/ 6 w 59"/>
                      <a:gd name="T19" fmla="*/ 5 h 43"/>
                      <a:gd name="T20" fmla="*/ 15 w 59"/>
                      <a:gd name="T21" fmla="*/ 10 h 43"/>
                      <a:gd name="T22" fmla="*/ 25 w 59"/>
                      <a:gd name="T23" fmla="*/ 16 h 43"/>
                      <a:gd name="T24" fmla="*/ 36 w 59"/>
                      <a:gd name="T25" fmla="*/ 22 h 43"/>
                      <a:gd name="T26" fmla="*/ 45 w 59"/>
                      <a:gd name="T27" fmla="*/ 29 h 43"/>
                      <a:gd name="T28" fmla="*/ 53 w 59"/>
                      <a:gd name="T29" fmla="*/ 34 h 43"/>
                      <a:gd name="T30" fmla="*/ 58 w 59"/>
                      <a:gd name="T31" fmla="*/ 38 h 43"/>
                      <a:gd name="T32" fmla="*/ 59 w 59"/>
                      <a:gd name="T33"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43">
                        <a:moveTo>
                          <a:pt x="59" y="42"/>
                        </a:moveTo>
                        <a:lnTo>
                          <a:pt x="55" y="43"/>
                        </a:lnTo>
                        <a:lnTo>
                          <a:pt x="48" y="42"/>
                        </a:lnTo>
                        <a:lnTo>
                          <a:pt x="40" y="38"/>
                        </a:lnTo>
                        <a:lnTo>
                          <a:pt x="30" y="33"/>
                        </a:lnTo>
                        <a:lnTo>
                          <a:pt x="21" y="27"/>
                        </a:lnTo>
                        <a:lnTo>
                          <a:pt x="12" y="19"/>
                        </a:lnTo>
                        <a:lnTo>
                          <a:pt x="5" y="10"/>
                        </a:lnTo>
                        <a:lnTo>
                          <a:pt x="0" y="0"/>
                        </a:lnTo>
                        <a:lnTo>
                          <a:pt x="6" y="5"/>
                        </a:lnTo>
                        <a:lnTo>
                          <a:pt x="15" y="10"/>
                        </a:lnTo>
                        <a:lnTo>
                          <a:pt x="25" y="16"/>
                        </a:lnTo>
                        <a:lnTo>
                          <a:pt x="36" y="22"/>
                        </a:lnTo>
                        <a:lnTo>
                          <a:pt x="45" y="29"/>
                        </a:lnTo>
                        <a:lnTo>
                          <a:pt x="53" y="34"/>
                        </a:lnTo>
                        <a:lnTo>
                          <a:pt x="58" y="38"/>
                        </a:lnTo>
                        <a:lnTo>
                          <a:pt x="59"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69" name="Freeform 197">
                    <a:extLst>
                      <a:ext uri="{FF2B5EF4-FFF2-40B4-BE49-F238E27FC236}">
                        <a16:creationId xmlns:a16="http://schemas.microsoft.com/office/drawing/2014/main" id="{16AB61A4-A859-418D-B195-F26A9D1751CB}"/>
                      </a:ext>
                    </a:extLst>
                  </p:cNvPr>
                  <p:cNvSpPr>
                    <a:spLocks/>
                  </p:cNvSpPr>
                  <p:nvPr/>
                </p:nvSpPr>
                <p:spPr bwMode="auto">
                  <a:xfrm>
                    <a:off x="71" y="461"/>
                    <a:ext cx="18" cy="5"/>
                  </a:xfrm>
                  <a:custGeom>
                    <a:avLst/>
                    <a:gdLst>
                      <a:gd name="T0" fmla="*/ 34 w 34"/>
                      <a:gd name="T1" fmla="*/ 8 h 12"/>
                      <a:gd name="T2" fmla="*/ 32 w 34"/>
                      <a:gd name="T3" fmla="*/ 11 h 12"/>
                      <a:gd name="T4" fmla="*/ 27 w 34"/>
                      <a:gd name="T5" fmla="*/ 12 h 12"/>
                      <a:gd name="T6" fmla="*/ 23 w 34"/>
                      <a:gd name="T7" fmla="*/ 12 h 12"/>
                      <a:gd name="T8" fmla="*/ 16 w 34"/>
                      <a:gd name="T9" fmla="*/ 12 h 12"/>
                      <a:gd name="T10" fmla="*/ 10 w 34"/>
                      <a:gd name="T11" fmla="*/ 11 h 12"/>
                      <a:gd name="T12" fmla="*/ 4 w 34"/>
                      <a:gd name="T13" fmla="*/ 8 h 12"/>
                      <a:gd name="T14" fmla="*/ 1 w 34"/>
                      <a:gd name="T15" fmla="*/ 5 h 12"/>
                      <a:gd name="T16" fmla="*/ 0 w 34"/>
                      <a:gd name="T17" fmla="*/ 0 h 12"/>
                      <a:gd name="T18" fmla="*/ 4 w 34"/>
                      <a:gd name="T19" fmla="*/ 4 h 12"/>
                      <a:gd name="T20" fmla="*/ 9 w 34"/>
                      <a:gd name="T21" fmla="*/ 5 h 12"/>
                      <a:gd name="T22" fmla="*/ 16 w 34"/>
                      <a:gd name="T23" fmla="*/ 5 h 12"/>
                      <a:gd name="T24" fmla="*/ 23 w 34"/>
                      <a:gd name="T25" fmla="*/ 5 h 12"/>
                      <a:gd name="T26" fmla="*/ 29 w 34"/>
                      <a:gd name="T27" fmla="*/ 5 h 12"/>
                      <a:gd name="T28" fmla="*/ 32 w 34"/>
                      <a:gd name="T29" fmla="*/ 5 h 12"/>
                      <a:gd name="T30" fmla="*/ 34 w 34"/>
                      <a:gd name="T31" fmla="*/ 6 h 12"/>
                      <a:gd name="T32" fmla="*/ 34 w 34"/>
                      <a:gd name="T3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34" y="8"/>
                        </a:moveTo>
                        <a:lnTo>
                          <a:pt x="32" y="11"/>
                        </a:lnTo>
                        <a:lnTo>
                          <a:pt x="27" y="12"/>
                        </a:lnTo>
                        <a:lnTo>
                          <a:pt x="23" y="12"/>
                        </a:lnTo>
                        <a:lnTo>
                          <a:pt x="16" y="12"/>
                        </a:lnTo>
                        <a:lnTo>
                          <a:pt x="10" y="11"/>
                        </a:lnTo>
                        <a:lnTo>
                          <a:pt x="4" y="8"/>
                        </a:lnTo>
                        <a:lnTo>
                          <a:pt x="1" y="5"/>
                        </a:lnTo>
                        <a:lnTo>
                          <a:pt x="0" y="0"/>
                        </a:lnTo>
                        <a:lnTo>
                          <a:pt x="4" y="4"/>
                        </a:lnTo>
                        <a:lnTo>
                          <a:pt x="9" y="5"/>
                        </a:lnTo>
                        <a:lnTo>
                          <a:pt x="16" y="5"/>
                        </a:lnTo>
                        <a:lnTo>
                          <a:pt x="23" y="5"/>
                        </a:lnTo>
                        <a:lnTo>
                          <a:pt x="29" y="5"/>
                        </a:lnTo>
                        <a:lnTo>
                          <a:pt x="32" y="5"/>
                        </a:lnTo>
                        <a:lnTo>
                          <a:pt x="34" y="6"/>
                        </a:lnTo>
                        <a:lnTo>
                          <a:pt x="34"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70" name="Freeform 198">
                    <a:extLst>
                      <a:ext uri="{FF2B5EF4-FFF2-40B4-BE49-F238E27FC236}">
                        <a16:creationId xmlns:a16="http://schemas.microsoft.com/office/drawing/2014/main" id="{D279AF73-5411-4112-9C3C-9B714EA28B3C}"/>
                      </a:ext>
                    </a:extLst>
                  </p:cNvPr>
                  <p:cNvSpPr>
                    <a:spLocks/>
                  </p:cNvSpPr>
                  <p:nvPr/>
                </p:nvSpPr>
                <p:spPr bwMode="auto">
                  <a:xfrm>
                    <a:off x="41" y="537"/>
                    <a:ext cx="33" cy="28"/>
                  </a:xfrm>
                  <a:custGeom>
                    <a:avLst/>
                    <a:gdLst>
                      <a:gd name="T0" fmla="*/ 65 w 65"/>
                      <a:gd name="T1" fmla="*/ 56 h 57"/>
                      <a:gd name="T2" fmla="*/ 62 w 65"/>
                      <a:gd name="T3" fmla="*/ 57 h 57"/>
                      <a:gd name="T4" fmla="*/ 55 w 65"/>
                      <a:gd name="T5" fmla="*/ 53 h 57"/>
                      <a:gd name="T6" fmla="*/ 45 w 65"/>
                      <a:gd name="T7" fmla="*/ 49 h 57"/>
                      <a:gd name="T8" fmla="*/ 34 w 65"/>
                      <a:gd name="T9" fmla="*/ 41 h 57"/>
                      <a:gd name="T10" fmla="*/ 23 w 65"/>
                      <a:gd name="T11" fmla="*/ 31 h 57"/>
                      <a:gd name="T12" fmla="*/ 14 w 65"/>
                      <a:gd name="T13" fmla="*/ 21 h 57"/>
                      <a:gd name="T14" fmla="*/ 6 w 65"/>
                      <a:gd name="T15" fmla="*/ 11 h 57"/>
                      <a:gd name="T16" fmla="*/ 0 w 65"/>
                      <a:gd name="T17" fmla="*/ 0 h 57"/>
                      <a:gd name="T18" fmla="*/ 6 w 65"/>
                      <a:gd name="T19" fmla="*/ 5 h 57"/>
                      <a:gd name="T20" fmla="*/ 14 w 65"/>
                      <a:gd name="T21" fmla="*/ 11 h 57"/>
                      <a:gd name="T22" fmla="*/ 25 w 65"/>
                      <a:gd name="T23" fmla="*/ 19 h 57"/>
                      <a:gd name="T24" fmla="*/ 37 w 65"/>
                      <a:gd name="T25" fmla="*/ 28 h 57"/>
                      <a:gd name="T26" fmla="*/ 48 w 65"/>
                      <a:gd name="T27" fmla="*/ 37 h 57"/>
                      <a:gd name="T28" fmla="*/ 57 w 65"/>
                      <a:gd name="T29" fmla="*/ 45 h 57"/>
                      <a:gd name="T30" fmla="*/ 64 w 65"/>
                      <a:gd name="T31" fmla="*/ 51 h 57"/>
                      <a:gd name="T32" fmla="*/ 65 w 65"/>
                      <a:gd name="T3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57">
                        <a:moveTo>
                          <a:pt x="65" y="56"/>
                        </a:moveTo>
                        <a:lnTo>
                          <a:pt x="62" y="57"/>
                        </a:lnTo>
                        <a:lnTo>
                          <a:pt x="55" y="53"/>
                        </a:lnTo>
                        <a:lnTo>
                          <a:pt x="45" y="49"/>
                        </a:lnTo>
                        <a:lnTo>
                          <a:pt x="34" y="41"/>
                        </a:lnTo>
                        <a:lnTo>
                          <a:pt x="23" y="31"/>
                        </a:lnTo>
                        <a:lnTo>
                          <a:pt x="14" y="21"/>
                        </a:lnTo>
                        <a:lnTo>
                          <a:pt x="6" y="11"/>
                        </a:lnTo>
                        <a:lnTo>
                          <a:pt x="0" y="0"/>
                        </a:lnTo>
                        <a:lnTo>
                          <a:pt x="6" y="5"/>
                        </a:lnTo>
                        <a:lnTo>
                          <a:pt x="14" y="11"/>
                        </a:lnTo>
                        <a:lnTo>
                          <a:pt x="25" y="19"/>
                        </a:lnTo>
                        <a:lnTo>
                          <a:pt x="37" y="28"/>
                        </a:lnTo>
                        <a:lnTo>
                          <a:pt x="48" y="37"/>
                        </a:lnTo>
                        <a:lnTo>
                          <a:pt x="57" y="45"/>
                        </a:lnTo>
                        <a:lnTo>
                          <a:pt x="64" y="51"/>
                        </a:lnTo>
                        <a:lnTo>
                          <a:pt x="65"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71" name="Freeform 199">
                    <a:extLst>
                      <a:ext uri="{FF2B5EF4-FFF2-40B4-BE49-F238E27FC236}">
                        <a16:creationId xmlns:a16="http://schemas.microsoft.com/office/drawing/2014/main" id="{3CF52F62-1CF8-44B8-919A-314D14A89AA9}"/>
                      </a:ext>
                    </a:extLst>
                  </p:cNvPr>
                  <p:cNvSpPr>
                    <a:spLocks/>
                  </p:cNvSpPr>
                  <p:nvPr/>
                </p:nvSpPr>
                <p:spPr bwMode="auto">
                  <a:xfrm>
                    <a:off x="42" y="515"/>
                    <a:ext cx="37" cy="29"/>
                  </a:xfrm>
                  <a:custGeom>
                    <a:avLst/>
                    <a:gdLst>
                      <a:gd name="T0" fmla="*/ 75 w 75"/>
                      <a:gd name="T1" fmla="*/ 55 h 56"/>
                      <a:gd name="T2" fmla="*/ 70 w 75"/>
                      <a:gd name="T3" fmla="*/ 56 h 56"/>
                      <a:gd name="T4" fmla="*/ 61 w 75"/>
                      <a:gd name="T5" fmla="*/ 53 h 56"/>
                      <a:gd name="T6" fmla="*/ 51 w 75"/>
                      <a:gd name="T7" fmla="*/ 47 h 56"/>
                      <a:gd name="T8" fmla="*/ 38 w 75"/>
                      <a:gd name="T9" fmla="*/ 39 h 56"/>
                      <a:gd name="T10" fmla="*/ 24 w 75"/>
                      <a:gd name="T11" fmla="*/ 30 h 56"/>
                      <a:gd name="T12" fmla="*/ 14 w 75"/>
                      <a:gd name="T13" fmla="*/ 19 h 56"/>
                      <a:gd name="T14" fmla="*/ 5 w 75"/>
                      <a:gd name="T15" fmla="*/ 9 h 56"/>
                      <a:gd name="T16" fmla="*/ 0 w 75"/>
                      <a:gd name="T17" fmla="*/ 0 h 56"/>
                      <a:gd name="T18" fmla="*/ 6 w 75"/>
                      <a:gd name="T19" fmla="*/ 3 h 56"/>
                      <a:gd name="T20" fmla="*/ 16 w 75"/>
                      <a:gd name="T21" fmla="*/ 9 h 56"/>
                      <a:gd name="T22" fmla="*/ 28 w 75"/>
                      <a:gd name="T23" fmla="*/ 18 h 56"/>
                      <a:gd name="T24" fmla="*/ 42 w 75"/>
                      <a:gd name="T25" fmla="*/ 27 h 56"/>
                      <a:gd name="T26" fmla="*/ 55 w 75"/>
                      <a:gd name="T27" fmla="*/ 37 h 56"/>
                      <a:gd name="T28" fmla="*/ 66 w 75"/>
                      <a:gd name="T29" fmla="*/ 45 h 56"/>
                      <a:gd name="T30" fmla="*/ 73 w 75"/>
                      <a:gd name="T31" fmla="*/ 52 h 56"/>
                      <a:gd name="T32" fmla="*/ 75 w 75"/>
                      <a:gd name="T33"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6">
                        <a:moveTo>
                          <a:pt x="75" y="55"/>
                        </a:moveTo>
                        <a:lnTo>
                          <a:pt x="70" y="56"/>
                        </a:lnTo>
                        <a:lnTo>
                          <a:pt x="61" y="53"/>
                        </a:lnTo>
                        <a:lnTo>
                          <a:pt x="51" y="47"/>
                        </a:lnTo>
                        <a:lnTo>
                          <a:pt x="38" y="39"/>
                        </a:lnTo>
                        <a:lnTo>
                          <a:pt x="24" y="30"/>
                        </a:lnTo>
                        <a:lnTo>
                          <a:pt x="14" y="19"/>
                        </a:lnTo>
                        <a:lnTo>
                          <a:pt x="5" y="9"/>
                        </a:lnTo>
                        <a:lnTo>
                          <a:pt x="0" y="0"/>
                        </a:lnTo>
                        <a:lnTo>
                          <a:pt x="6" y="3"/>
                        </a:lnTo>
                        <a:lnTo>
                          <a:pt x="16" y="9"/>
                        </a:lnTo>
                        <a:lnTo>
                          <a:pt x="28" y="18"/>
                        </a:lnTo>
                        <a:lnTo>
                          <a:pt x="42" y="27"/>
                        </a:lnTo>
                        <a:lnTo>
                          <a:pt x="55" y="37"/>
                        </a:lnTo>
                        <a:lnTo>
                          <a:pt x="66" y="45"/>
                        </a:lnTo>
                        <a:lnTo>
                          <a:pt x="73" y="52"/>
                        </a:lnTo>
                        <a:lnTo>
                          <a:pt x="7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72" name="Freeform 200">
                    <a:extLst>
                      <a:ext uri="{FF2B5EF4-FFF2-40B4-BE49-F238E27FC236}">
                        <a16:creationId xmlns:a16="http://schemas.microsoft.com/office/drawing/2014/main" id="{D80E72A0-F8FE-4FD8-AF79-477F3CCE3970}"/>
                      </a:ext>
                    </a:extLst>
                  </p:cNvPr>
                  <p:cNvSpPr>
                    <a:spLocks/>
                  </p:cNvSpPr>
                  <p:nvPr/>
                </p:nvSpPr>
                <p:spPr bwMode="auto">
                  <a:xfrm>
                    <a:off x="49" y="485"/>
                    <a:ext cx="36" cy="21"/>
                  </a:xfrm>
                  <a:custGeom>
                    <a:avLst/>
                    <a:gdLst>
                      <a:gd name="T0" fmla="*/ 71 w 71"/>
                      <a:gd name="T1" fmla="*/ 41 h 42"/>
                      <a:gd name="T2" fmla="*/ 68 w 71"/>
                      <a:gd name="T3" fmla="*/ 42 h 42"/>
                      <a:gd name="T4" fmla="*/ 60 w 71"/>
                      <a:gd name="T5" fmla="*/ 41 h 42"/>
                      <a:gd name="T6" fmla="*/ 49 w 71"/>
                      <a:gd name="T7" fmla="*/ 38 h 42"/>
                      <a:gd name="T8" fmla="*/ 38 w 71"/>
                      <a:gd name="T9" fmla="*/ 32 h 42"/>
                      <a:gd name="T10" fmla="*/ 25 w 71"/>
                      <a:gd name="T11" fmla="*/ 25 h 42"/>
                      <a:gd name="T12" fmla="*/ 14 w 71"/>
                      <a:gd name="T13" fmla="*/ 18 h 42"/>
                      <a:gd name="T14" fmla="*/ 6 w 71"/>
                      <a:gd name="T15" fmla="*/ 9 h 42"/>
                      <a:gd name="T16" fmla="*/ 0 w 71"/>
                      <a:gd name="T17" fmla="*/ 0 h 42"/>
                      <a:gd name="T18" fmla="*/ 7 w 71"/>
                      <a:gd name="T19" fmla="*/ 4 h 42"/>
                      <a:gd name="T20" fmla="*/ 17 w 71"/>
                      <a:gd name="T21" fmla="*/ 9 h 42"/>
                      <a:gd name="T22" fmla="*/ 30 w 71"/>
                      <a:gd name="T23" fmla="*/ 15 h 42"/>
                      <a:gd name="T24" fmla="*/ 43 w 71"/>
                      <a:gd name="T25" fmla="*/ 22 h 42"/>
                      <a:gd name="T26" fmla="*/ 54 w 71"/>
                      <a:gd name="T27" fmla="*/ 27 h 42"/>
                      <a:gd name="T28" fmla="*/ 64 w 71"/>
                      <a:gd name="T29" fmla="*/ 33 h 42"/>
                      <a:gd name="T30" fmla="*/ 70 w 71"/>
                      <a:gd name="T31" fmla="*/ 38 h 42"/>
                      <a:gd name="T32" fmla="*/ 71 w 71"/>
                      <a:gd name="T33"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
                        <a:moveTo>
                          <a:pt x="71" y="41"/>
                        </a:moveTo>
                        <a:lnTo>
                          <a:pt x="68" y="42"/>
                        </a:lnTo>
                        <a:lnTo>
                          <a:pt x="60" y="41"/>
                        </a:lnTo>
                        <a:lnTo>
                          <a:pt x="49" y="38"/>
                        </a:lnTo>
                        <a:lnTo>
                          <a:pt x="38" y="32"/>
                        </a:lnTo>
                        <a:lnTo>
                          <a:pt x="25" y="25"/>
                        </a:lnTo>
                        <a:lnTo>
                          <a:pt x="14" y="18"/>
                        </a:lnTo>
                        <a:lnTo>
                          <a:pt x="6" y="9"/>
                        </a:lnTo>
                        <a:lnTo>
                          <a:pt x="0" y="0"/>
                        </a:lnTo>
                        <a:lnTo>
                          <a:pt x="7" y="4"/>
                        </a:lnTo>
                        <a:lnTo>
                          <a:pt x="17" y="9"/>
                        </a:lnTo>
                        <a:lnTo>
                          <a:pt x="30" y="15"/>
                        </a:lnTo>
                        <a:lnTo>
                          <a:pt x="43" y="22"/>
                        </a:lnTo>
                        <a:lnTo>
                          <a:pt x="54" y="27"/>
                        </a:lnTo>
                        <a:lnTo>
                          <a:pt x="64" y="33"/>
                        </a:lnTo>
                        <a:lnTo>
                          <a:pt x="70" y="38"/>
                        </a:lnTo>
                        <a:lnTo>
                          <a:pt x="71"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73" name="Freeform 201">
                    <a:extLst>
                      <a:ext uri="{FF2B5EF4-FFF2-40B4-BE49-F238E27FC236}">
                        <a16:creationId xmlns:a16="http://schemas.microsoft.com/office/drawing/2014/main" id="{BC9DF8AE-48F9-4CE1-86F5-9BB3B1BE0A65}"/>
                      </a:ext>
                    </a:extLst>
                  </p:cNvPr>
                  <p:cNvSpPr>
                    <a:spLocks/>
                  </p:cNvSpPr>
                  <p:nvPr/>
                </p:nvSpPr>
                <p:spPr bwMode="auto">
                  <a:xfrm>
                    <a:off x="58" y="469"/>
                    <a:ext cx="27" cy="22"/>
                  </a:xfrm>
                  <a:custGeom>
                    <a:avLst/>
                    <a:gdLst>
                      <a:gd name="T0" fmla="*/ 53 w 53"/>
                      <a:gd name="T1" fmla="*/ 43 h 44"/>
                      <a:gd name="T2" fmla="*/ 50 w 53"/>
                      <a:gd name="T3" fmla="*/ 44 h 44"/>
                      <a:gd name="T4" fmla="*/ 43 w 53"/>
                      <a:gd name="T5" fmla="*/ 41 h 44"/>
                      <a:gd name="T6" fmla="*/ 35 w 53"/>
                      <a:gd name="T7" fmla="*/ 35 h 44"/>
                      <a:gd name="T8" fmla="*/ 26 w 53"/>
                      <a:gd name="T9" fmla="*/ 28 h 44"/>
                      <a:gd name="T10" fmla="*/ 15 w 53"/>
                      <a:gd name="T11" fmla="*/ 20 h 44"/>
                      <a:gd name="T12" fmla="*/ 7 w 53"/>
                      <a:gd name="T13" fmla="*/ 12 h 44"/>
                      <a:gd name="T14" fmla="*/ 3 w 53"/>
                      <a:gd name="T15" fmla="*/ 5 h 44"/>
                      <a:gd name="T16" fmla="*/ 0 w 53"/>
                      <a:gd name="T17" fmla="*/ 0 h 44"/>
                      <a:gd name="T18" fmla="*/ 6 w 53"/>
                      <a:gd name="T19" fmla="*/ 4 h 44"/>
                      <a:gd name="T20" fmla="*/ 13 w 53"/>
                      <a:gd name="T21" fmla="*/ 9 h 44"/>
                      <a:gd name="T22" fmla="*/ 22 w 53"/>
                      <a:gd name="T23" fmla="*/ 14 h 44"/>
                      <a:gd name="T24" fmla="*/ 30 w 53"/>
                      <a:gd name="T25" fmla="*/ 21 h 44"/>
                      <a:gd name="T26" fmla="*/ 39 w 53"/>
                      <a:gd name="T27" fmla="*/ 28 h 44"/>
                      <a:gd name="T28" fmla="*/ 46 w 53"/>
                      <a:gd name="T29" fmla="*/ 34 h 44"/>
                      <a:gd name="T30" fmla="*/ 51 w 53"/>
                      <a:gd name="T31" fmla="*/ 40 h 44"/>
                      <a:gd name="T32" fmla="*/ 53 w 53"/>
                      <a:gd name="T33"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4">
                        <a:moveTo>
                          <a:pt x="53" y="43"/>
                        </a:moveTo>
                        <a:lnTo>
                          <a:pt x="50" y="44"/>
                        </a:lnTo>
                        <a:lnTo>
                          <a:pt x="43" y="41"/>
                        </a:lnTo>
                        <a:lnTo>
                          <a:pt x="35" y="35"/>
                        </a:lnTo>
                        <a:lnTo>
                          <a:pt x="26" y="28"/>
                        </a:lnTo>
                        <a:lnTo>
                          <a:pt x="15" y="20"/>
                        </a:lnTo>
                        <a:lnTo>
                          <a:pt x="7" y="12"/>
                        </a:lnTo>
                        <a:lnTo>
                          <a:pt x="3" y="5"/>
                        </a:lnTo>
                        <a:lnTo>
                          <a:pt x="0" y="0"/>
                        </a:lnTo>
                        <a:lnTo>
                          <a:pt x="6" y="4"/>
                        </a:lnTo>
                        <a:lnTo>
                          <a:pt x="13" y="9"/>
                        </a:lnTo>
                        <a:lnTo>
                          <a:pt x="22" y="14"/>
                        </a:lnTo>
                        <a:lnTo>
                          <a:pt x="30" y="21"/>
                        </a:lnTo>
                        <a:lnTo>
                          <a:pt x="39" y="28"/>
                        </a:lnTo>
                        <a:lnTo>
                          <a:pt x="46" y="34"/>
                        </a:lnTo>
                        <a:lnTo>
                          <a:pt x="51" y="40"/>
                        </a:lnTo>
                        <a:lnTo>
                          <a:pt x="53"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74" name="Freeform 202">
                    <a:extLst>
                      <a:ext uri="{FF2B5EF4-FFF2-40B4-BE49-F238E27FC236}">
                        <a16:creationId xmlns:a16="http://schemas.microsoft.com/office/drawing/2014/main" id="{94C35C9E-B966-4F09-9357-F89DDBE3E55C}"/>
                      </a:ext>
                    </a:extLst>
                  </p:cNvPr>
                  <p:cNvSpPr>
                    <a:spLocks/>
                  </p:cNvSpPr>
                  <p:nvPr/>
                </p:nvSpPr>
                <p:spPr bwMode="auto">
                  <a:xfrm>
                    <a:off x="62" y="466"/>
                    <a:ext cx="19" cy="8"/>
                  </a:xfrm>
                  <a:custGeom>
                    <a:avLst/>
                    <a:gdLst>
                      <a:gd name="T0" fmla="*/ 39 w 39"/>
                      <a:gd name="T1" fmla="*/ 15 h 17"/>
                      <a:gd name="T2" fmla="*/ 37 w 39"/>
                      <a:gd name="T3" fmla="*/ 16 h 17"/>
                      <a:gd name="T4" fmla="*/ 32 w 39"/>
                      <a:gd name="T5" fmla="*/ 17 h 17"/>
                      <a:gd name="T6" fmla="*/ 27 w 39"/>
                      <a:gd name="T7" fmla="*/ 16 h 17"/>
                      <a:gd name="T8" fmla="*/ 20 w 39"/>
                      <a:gd name="T9" fmla="*/ 15 h 17"/>
                      <a:gd name="T10" fmla="*/ 13 w 39"/>
                      <a:gd name="T11" fmla="*/ 12 h 17"/>
                      <a:gd name="T12" fmla="*/ 7 w 39"/>
                      <a:gd name="T13" fmla="*/ 9 h 17"/>
                      <a:gd name="T14" fmla="*/ 3 w 39"/>
                      <a:gd name="T15" fmla="*/ 4 h 17"/>
                      <a:gd name="T16" fmla="*/ 0 w 39"/>
                      <a:gd name="T17" fmla="*/ 0 h 17"/>
                      <a:gd name="T18" fmla="*/ 5 w 39"/>
                      <a:gd name="T19" fmla="*/ 3 h 17"/>
                      <a:gd name="T20" fmla="*/ 11 w 39"/>
                      <a:gd name="T21" fmla="*/ 5 h 17"/>
                      <a:gd name="T22" fmla="*/ 19 w 39"/>
                      <a:gd name="T23" fmla="*/ 6 h 17"/>
                      <a:gd name="T24" fmla="*/ 26 w 39"/>
                      <a:gd name="T25" fmla="*/ 8 h 17"/>
                      <a:gd name="T26" fmla="*/ 32 w 39"/>
                      <a:gd name="T27" fmla="*/ 9 h 17"/>
                      <a:gd name="T28" fmla="*/ 37 w 39"/>
                      <a:gd name="T29" fmla="*/ 10 h 17"/>
                      <a:gd name="T30" fmla="*/ 39 w 39"/>
                      <a:gd name="T31" fmla="*/ 12 h 17"/>
                      <a:gd name="T32" fmla="*/ 39 w 39"/>
                      <a:gd name="T3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7">
                        <a:moveTo>
                          <a:pt x="39" y="15"/>
                        </a:moveTo>
                        <a:lnTo>
                          <a:pt x="37" y="16"/>
                        </a:lnTo>
                        <a:lnTo>
                          <a:pt x="32" y="17"/>
                        </a:lnTo>
                        <a:lnTo>
                          <a:pt x="27" y="16"/>
                        </a:lnTo>
                        <a:lnTo>
                          <a:pt x="20" y="15"/>
                        </a:lnTo>
                        <a:lnTo>
                          <a:pt x="13" y="12"/>
                        </a:lnTo>
                        <a:lnTo>
                          <a:pt x="7" y="9"/>
                        </a:lnTo>
                        <a:lnTo>
                          <a:pt x="3" y="4"/>
                        </a:lnTo>
                        <a:lnTo>
                          <a:pt x="0" y="0"/>
                        </a:lnTo>
                        <a:lnTo>
                          <a:pt x="5" y="3"/>
                        </a:lnTo>
                        <a:lnTo>
                          <a:pt x="11" y="5"/>
                        </a:lnTo>
                        <a:lnTo>
                          <a:pt x="19" y="6"/>
                        </a:lnTo>
                        <a:lnTo>
                          <a:pt x="26" y="8"/>
                        </a:lnTo>
                        <a:lnTo>
                          <a:pt x="32" y="9"/>
                        </a:lnTo>
                        <a:lnTo>
                          <a:pt x="37" y="10"/>
                        </a:lnTo>
                        <a:lnTo>
                          <a:pt x="39" y="12"/>
                        </a:lnTo>
                        <a:lnTo>
                          <a:pt x="39"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75" name="Freeform 203">
                    <a:extLst>
                      <a:ext uri="{FF2B5EF4-FFF2-40B4-BE49-F238E27FC236}">
                        <a16:creationId xmlns:a16="http://schemas.microsoft.com/office/drawing/2014/main" id="{2054CD06-F415-42BF-A0BA-9F0B4DD06EEE}"/>
                      </a:ext>
                    </a:extLst>
                  </p:cNvPr>
                  <p:cNvSpPr>
                    <a:spLocks/>
                  </p:cNvSpPr>
                  <p:nvPr/>
                </p:nvSpPr>
                <p:spPr bwMode="auto">
                  <a:xfrm>
                    <a:off x="46" y="571"/>
                    <a:ext cx="16" cy="17"/>
                  </a:xfrm>
                  <a:custGeom>
                    <a:avLst/>
                    <a:gdLst>
                      <a:gd name="T0" fmla="*/ 0 w 31"/>
                      <a:gd name="T1" fmla="*/ 0 h 33"/>
                      <a:gd name="T2" fmla="*/ 4 w 31"/>
                      <a:gd name="T3" fmla="*/ 2 h 33"/>
                      <a:gd name="T4" fmla="*/ 8 w 31"/>
                      <a:gd name="T5" fmla="*/ 5 h 33"/>
                      <a:gd name="T6" fmla="*/ 14 w 31"/>
                      <a:gd name="T7" fmla="*/ 10 h 33"/>
                      <a:gd name="T8" fmla="*/ 20 w 31"/>
                      <a:gd name="T9" fmla="*/ 15 h 33"/>
                      <a:gd name="T10" fmla="*/ 25 w 31"/>
                      <a:gd name="T11" fmla="*/ 20 h 33"/>
                      <a:gd name="T12" fmla="*/ 29 w 31"/>
                      <a:gd name="T13" fmla="*/ 25 h 33"/>
                      <a:gd name="T14" fmla="*/ 31 w 31"/>
                      <a:gd name="T15" fmla="*/ 30 h 33"/>
                      <a:gd name="T16" fmla="*/ 30 w 31"/>
                      <a:gd name="T17" fmla="*/ 33 h 33"/>
                      <a:gd name="T18" fmla="*/ 23 w 31"/>
                      <a:gd name="T19" fmla="*/ 32 h 33"/>
                      <a:gd name="T20" fmla="*/ 14 w 31"/>
                      <a:gd name="T21" fmla="*/ 21 h 33"/>
                      <a:gd name="T22" fmla="*/ 6 w 31"/>
                      <a:gd name="T23" fmla="*/ 9 h 33"/>
                      <a:gd name="T24" fmla="*/ 0 w 31"/>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0" y="0"/>
                        </a:moveTo>
                        <a:lnTo>
                          <a:pt x="4" y="2"/>
                        </a:lnTo>
                        <a:lnTo>
                          <a:pt x="8" y="5"/>
                        </a:lnTo>
                        <a:lnTo>
                          <a:pt x="14" y="10"/>
                        </a:lnTo>
                        <a:lnTo>
                          <a:pt x="20" y="15"/>
                        </a:lnTo>
                        <a:lnTo>
                          <a:pt x="25" y="20"/>
                        </a:lnTo>
                        <a:lnTo>
                          <a:pt x="29" y="25"/>
                        </a:lnTo>
                        <a:lnTo>
                          <a:pt x="31" y="30"/>
                        </a:lnTo>
                        <a:lnTo>
                          <a:pt x="30" y="33"/>
                        </a:lnTo>
                        <a:lnTo>
                          <a:pt x="23" y="32"/>
                        </a:lnTo>
                        <a:lnTo>
                          <a:pt x="14" y="21"/>
                        </a:lnTo>
                        <a:lnTo>
                          <a:pt x="6"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76" name="Freeform 204">
                    <a:extLst>
                      <a:ext uri="{FF2B5EF4-FFF2-40B4-BE49-F238E27FC236}">
                        <a16:creationId xmlns:a16="http://schemas.microsoft.com/office/drawing/2014/main" id="{EF8D4CAA-8B2C-46AE-B6BF-46BECCC72716}"/>
                      </a:ext>
                    </a:extLst>
                  </p:cNvPr>
                  <p:cNvSpPr>
                    <a:spLocks/>
                  </p:cNvSpPr>
                  <p:nvPr/>
                </p:nvSpPr>
                <p:spPr bwMode="auto">
                  <a:xfrm>
                    <a:off x="45" y="575"/>
                    <a:ext cx="5" cy="20"/>
                  </a:xfrm>
                  <a:custGeom>
                    <a:avLst/>
                    <a:gdLst>
                      <a:gd name="T0" fmla="*/ 2 w 8"/>
                      <a:gd name="T1" fmla="*/ 0 h 42"/>
                      <a:gd name="T2" fmla="*/ 2 w 8"/>
                      <a:gd name="T3" fmla="*/ 9 h 42"/>
                      <a:gd name="T4" fmla="*/ 0 w 8"/>
                      <a:gd name="T5" fmla="*/ 22 h 42"/>
                      <a:gd name="T6" fmla="*/ 0 w 8"/>
                      <a:gd name="T7" fmla="*/ 36 h 42"/>
                      <a:gd name="T8" fmla="*/ 5 w 8"/>
                      <a:gd name="T9" fmla="*/ 42 h 42"/>
                      <a:gd name="T10" fmla="*/ 8 w 8"/>
                      <a:gd name="T11" fmla="*/ 36 h 42"/>
                      <a:gd name="T12" fmla="*/ 8 w 8"/>
                      <a:gd name="T13" fmla="*/ 25 h 42"/>
                      <a:gd name="T14" fmla="*/ 5 w 8"/>
                      <a:gd name="T15" fmla="*/ 11 h 42"/>
                      <a:gd name="T16" fmla="*/ 2 w 8"/>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2">
                        <a:moveTo>
                          <a:pt x="2" y="0"/>
                        </a:moveTo>
                        <a:lnTo>
                          <a:pt x="2" y="9"/>
                        </a:lnTo>
                        <a:lnTo>
                          <a:pt x="0" y="22"/>
                        </a:lnTo>
                        <a:lnTo>
                          <a:pt x="0" y="36"/>
                        </a:lnTo>
                        <a:lnTo>
                          <a:pt x="5" y="42"/>
                        </a:lnTo>
                        <a:lnTo>
                          <a:pt x="8" y="36"/>
                        </a:lnTo>
                        <a:lnTo>
                          <a:pt x="8" y="25"/>
                        </a:lnTo>
                        <a:lnTo>
                          <a:pt x="5" y="11"/>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77" name="Freeform 205">
                    <a:extLst>
                      <a:ext uri="{FF2B5EF4-FFF2-40B4-BE49-F238E27FC236}">
                        <a16:creationId xmlns:a16="http://schemas.microsoft.com/office/drawing/2014/main" id="{5D707745-645B-48E0-9CC0-ED21C678E1D0}"/>
                      </a:ext>
                    </a:extLst>
                  </p:cNvPr>
                  <p:cNvSpPr>
                    <a:spLocks/>
                  </p:cNvSpPr>
                  <p:nvPr/>
                </p:nvSpPr>
                <p:spPr bwMode="auto">
                  <a:xfrm>
                    <a:off x="30" y="571"/>
                    <a:ext cx="17" cy="19"/>
                  </a:xfrm>
                  <a:custGeom>
                    <a:avLst/>
                    <a:gdLst>
                      <a:gd name="T0" fmla="*/ 33 w 33"/>
                      <a:gd name="T1" fmla="*/ 0 h 38"/>
                      <a:gd name="T2" fmla="*/ 25 w 33"/>
                      <a:gd name="T3" fmla="*/ 12 h 38"/>
                      <a:gd name="T4" fmla="*/ 15 w 33"/>
                      <a:gd name="T5" fmla="*/ 26 h 38"/>
                      <a:gd name="T6" fmla="*/ 6 w 33"/>
                      <a:gd name="T7" fmla="*/ 37 h 38"/>
                      <a:gd name="T8" fmla="*/ 0 w 33"/>
                      <a:gd name="T9" fmla="*/ 38 h 38"/>
                      <a:gd name="T10" fmla="*/ 0 w 33"/>
                      <a:gd name="T11" fmla="*/ 35 h 38"/>
                      <a:gd name="T12" fmla="*/ 2 w 33"/>
                      <a:gd name="T13" fmla="*/ 30 h 38"/>
                      <a:gd name="T14" fmla="*/ 7 w 33"/>
                      <a:gd name="T15" fmla="*/ 26 h 38"/>
                      <a:gd name="T16" fmla="*/ 13 w 33"/>
                      <a:gd name="T17" fmla="*/ 19 h 38"/>
                      <a:gd name="T18" fmla="*/ 19 w 33"/>
                      <a:gd name="T19" fmla="*/ 13 h 38"/>
                      <a:gd name="T20" fmla="*/ 25 w 33"/>
                      <a:gd name="T21" fmla="*/ 8 h 38"/>
                      <a:gd name="T22" fmla="*/ 30 w 33"/>
                      <a:gd name="T23" fmla="*/ 4 h 38"/>
                      <a:gd name="T24" fmla="*/ 33 w 33"/>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8">
                        <a:moveTo>
                          <a:pt x="33" y="0"/>
                        </a:moveTo>
                        <a:lnTo>
                          <a:pt x="25" y="12"/>
                        </a:lnTo>
                        <a:lnTo>
                          <a:pt x="15" y="26"/>
                        </a:lnTo>
                        <a:lnTo>
                          <a:pt x="6" y="37"/>
                        </a:lnTo>
                        <a:lnTo>
                          <a:pt x="0" y="38"/>
                        </a:lnTo>
                        <a:lnTo>
                          <a:pt x="0" y="35"/>
                        </a:lnTo>
                        <a:lnTo>
                          <a:pt x="2" y="30"/>
                        </a:lnTo>
                        <a:lnTo>
                          <a:pt x="7" y="26"/>
                        </a:lnTo>
                        <a:lnTo>
                          <a:pt x="13" y="19"/>
                        </a:lnTo>
                        <a:lnTo>
                          <a:pt x="19" y="13"/>
                        </a:lnTo>
                        <a:lnTo>
                          <a:pt x="25" y="8"/>
                        </a:lnTo>
                        <a:lnTo>
                          <a:pt x="30" y="4"/>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78" name="Freeform 206">
                    <a:extLst>
                      <a:ext uri="{FF2B5EF4-FFF2-40B4-BE49-F238E27FC236}">
                        <a16:creationId xmlns:a16="http://schemas.microsoft.com/office/drawing/2014/main" id="{DDB86608-2065-42A3-A169-61403DB760AB}"/>
                      </a:ext>
                    </a:extLst>
                  </p:cNvPr>
                  <p:cNvSpPr>
                    <a:spLocks/>
                  </p:cNvSpPr>
                  <p:nvPr/>
                </p:nvSpPr>
                <p:spPr bwMode="auto">
                  <a:xfrm>
                    <a:off x="33" y="465"/>
                    <a:ext cx="26" cy="6"/>
                  </a:xfrm>
                  <a:custGeom>
                    <a:avLst/>
                    <a:gdLst>
                      <a:gd name="T0" fmla="*/ 52 w 52"/>
                      <a:gd name="T1" fmla="*/ 10 h 12"/>
                      <a:gd name="T2" fmla="*/ 46 w 52"/>
                      <a:gd name="T3" fmla="*/ 11 h 12"/>
                      <a:gd name="T4" fmla="*/ 38 w 52"/>
                      <a:gd name="T5" fmla="*/ 12 h 12"/>
                      <a:gd name="T6" fmla="*/ 30 w 52"/>
                      <a:gd name="T7" fmla="*/ 12 h 12"/>
                      <a:gd name="T8" fmla="*/ 22 w 52"/>
                      <a:gd name="T9" fmla="*/ 12 h 12"/>
                      <a:gd name="T10" fmla="*/ 14 w 52"/>
                      <a:gd name="T11" fmla="*/ 12 h 12"/>
                      <a:gd name="T12" fmla="*/ 7 w 52"/>
                      <a:gd name="T13" fmla="*/ 11 h 12"/>
                      <a:gd name="T14" fmla="*/ 2 w 52"/>
                      <a:gd name="T15" fmla="*/ 8 h 12"/>
                      <a:gd name="T16" fmla="*/ 0 w 52"/>
                      <a:gd name="T17" fmla="*/ 5 h 12"/>
                      <a:gd name="T18" fmla="*/ 1 w 52"/>
                      <a:gd name="T19" fmla="*/ 2 h 12"/>
                      <a:gd name="T20" fmla="*/ 6 w 52"/>
                      <a:gd name="T21" fmla="*/ 0 h 12"/>
                      <a:gd name="T22" fmla="*/ 12 w 52"/>
                      <a:gd name="T23" fmla="*/ 2 h 12"/>
                      <a:gd name="T24" fmla="*/ 21 w 52"/>
                      <a:gd name="T25" fmla="*/ 3 h 12"/>
                      <a:gd name="T26" fmla="*/ 29 w 52"/>
                      <a:gd name="T27" fmla="*/ 5 h 12"/>
                      <a:gd name="T28" fmla="*/ 38 w 52"/>
                      <a:gd name="T29" fmla="*/ 7 h 12"/>
                      <a:gd name="T30" fmla="*/ 46 w 52"/>
                      <a:gd name="T31" fmla="*/ 8 h 12"/>
                      <a:gd name="T32" fmla="*/ 52 w 52"/>
                      <a:gd name="T3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2">
                        <a:moveTo>
                          <a:pt x="52" y="10"/>
                        </a:moveTo>
                        <a:lnTo>
                          <a:pt x="46" y="11"/>
                        </a:lnTo>
                        <a:lnTo>
                          <a:pt x="38" y="12"/>
                        </a:lnTo>
                        <a:lnTo>
                          <a:pt x="30" y="12"/>
                        </a:lnTo>
                        <a:lnTo>
                          <a:pt x="22" y="12"/>
                        </a:lnTo>
                        <a:lnTo>
                          <a:pt x="14" y="12"/>
                        </a:lnTo>
                        <a:lnTo>
                          <a:pt x="7" y="11"/>
                        </a:lnTo>
                        <a:lnTo>
                          <a:pt x="2" y="8"/>
                        </a:lnTo>
                        <a:lnTo>
                          <a:pt x="0" y="5"/>
                        </a:lnTo>
                        <a:lnTo>
                          <a:pt x="1" y="2"/>
                        </a:lnTo>
                        <a:lnTo>
                          <a:pt x="6" y="0"/>
                        </a:lnTo>
                        <a:lnTo>
                          <a:pt x="12" y="2"/>
                        </a:lnTo>
                        <a:lnTo>
                          <a:pt x="21" y="3"/>
                        </a:lnTo>
                        <a:lnTo>
                          <a:pt x="29" y="5"/>
                        </a:lnTo>
                        <a:lnTo>
                          <a:pt x="38" y="7"/>
                        </a:lnTo>
                        <a:lnTo>
                          <a:pt x="46" y="8"/>
                        </a:lnTo>
                        <a:lnTo>
                          <a:pt x="52"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79" name="Freeform 207">
                    <a:extLst>
                      <a:ext uri="{FF2B5EF4-FFF2-40B4-BE49-F238E27FC236}">
                        <a16:creationId xmlns:a16="http://schemas.microsoft.com/office/drawing/2014/main" id="{15CBF04A-4549-47BB-B9D9-49FACBAA5661}"/>
                      </a:ext>
                    </a:extLst>
                  </p:cNvPr>
                  <p:cNvSpPr>
                    <a:spLocks/>
                  </p:cNvSpPr>
                  <p:nvPr/>
                </p:nvSpPr>
                <p:spPr bwMode="auto">
                  <a:xfrm>
                    <a:off x="39" y="454"/>
                    <a:ext cx="24" cy="11"/>
                  </a:xfrm>
                  <a:custGeom>
                    <a:avLst/>
                    <a:gdLst>
                      <a:gd name="T0" fmla="*/ 49 w 49"/>
                      <a:gd name="T1" fmla="*/ 22 h 22"/>
                      <a:gd name="T2" fmla="*/ 44 w 49"/>
                      <a:gd name="T3" fmla="*/ 22 h 22"/>
                      <a:gd name="T4" fmla="*/ 37 w 49"/>
                      <a:gd name="T5" fmla="*/ 21 h 22"/>
                      <a:gd name="T6" fmla="*/ 29 w 49"/>
                      <a:gd name="T7" fmla="*/ 19 h 22"/>
                      <a:gd name="T8" fmla="*/ 21 w 49"/>
                      <a:gd name="T9" fmla="*/ 17 h 22"/>
                      <a:gd name="T10" fmla="*/ 14 w 49"/>
                      <a:gd name="T11" fmla="*/ 13 h 22"/>
                      <a:gd name="T12" fmla="*/ 7 w 49"/>
                      <a:gd name="T13" fmla="*/ 10 h 22"/>
                      <a:gd name="T14" fmla="*/ 3 w 49"/>
                      <a:gd name="T15" fmla="*/ 6 h 22"/>
                      <a:gd name="T16" fmla="*/ 0 w 49"/>
                      <a:gd name="T17" fmla="*/ 3 h 22"/>
                      <a:gd name="T18" fmla="*/ 1 w 49"/>
                      <a:gd name="T19" fmla="*/ 0 h 22"/>
                      <a:gd name="T20" fmla="*/ 6 w 49"/>
                      <a:gd name="T21" fmla="*/ 0 h 22"/>
                      <a:gd name="T22" fmla="*/ 14 w 49"/>
                      <a:gd name="T23" fmla="*/ 3 h 22"/>
                      <a:gd name="T24" fmla="*/ 22 w 49"/>
                      <a:gd name="T25" fmla="*/ 7 h 22"/>
                      <a:gd name="T26" fmla="*/ 30 w 49"/>
                      <a:gd name="T27" fmla="*/ 12 h 22"/>
                      <a:gd name="T28" fmla="*/ 38 w 49"/>
                      <a:gd name="T29" fmla="*/ 17 h 22"/>
                      <a:gd name="T30" fmla="*/ 45 w 49"/>
                      <a:gd name="T31" fmla="*/ 20 h 22"/>
                      <a:gd name="T32" fmla="*/ 49 w 49"/>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2">
                        <a:moveTo>
                          <a:pt x="49" y="22"/>
                        </a:moveTo>
                        <a:lnTo>
                          <a:pt x="44" y="22"/>
                        </a:lnTo>
                        <a:lnTo>
                          <a:pt x="37" y="21"/>
                        </a:lnTo>
                        <a:lnTo>
                          <a:pt x="29" y="19"/>
                        </a:lnTo>
                        <a:lnTo>
                          <a:pt x="21" y="17"/>
                        </a:lnTo>
                        <a:lnTo>
                          <a:pt x="14" y="13"/>
                        </a:lnTo>
                        <a:lnTo>
                          <a:pt x="7" y="10"/>
                        </a:lnTo>
                        <a:lnTo>
                          <a:pt x="3" y="6"/>
                        </a:lnTo>
                        <a:lnTo>
                          <a:pt x="0" y="3"/>
                        </a:lnTo>
                        <a:lnTo>
                          <a:pt x="1" y="0"/>
                        </a:lnTo>
                        <a:lnTo>
                          <a:pt x="6" y="0"/>
                        </a:lnTo>
                        <a:lnTo>
                          <a:pt x="14" y="3"/>
                        </a:lnTo>
                        <a:lnTo>
                          <a:pt x="22" y="7"/>
                        </a:lnTo>
                        <a:lnTo>
                          <a:pt x="30" y="12"/>
                        </a:lnTo>
                        <a:lnTo>
                          <a:pt x="38" y="17"/>
                        </a:lnTo>
                        <a:lnTo>
                          <a:pt x="45" y="20"/>
                        </a:lnTo>
                        <a:lnTo>
                          <a:pt x="49"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80" name="Freeform 208">
                    <a:extLst>
                      <a:ext uri="{FF2B5EF4-FFF2-40B4-BE49-F238E27FC236}">
                        <a16:creationId xmlns:a16="http://schemas.microsoft.com/office/drawing/2014/main" id="{D76762DD-2BDC-486C-834D-A38B5528E145}"/>
                      </a:ext>
                    </a:extLst>
                  </p:cNvPr>
                  <p:cNvSpPr>
                    <a:spLocks/>
                  </p:cNvSpPr>
                  <p:nvPr/>
                </p:nvSpPr>
                <p:spPr bwMode="auto">
                  <a:xfrm>
                    <a:off x="33" y="476"/>
                    <a:ext cx="25" cy="6"/>
                  </a:xfrm>
                  <a:custGeom>
                    <a:avLst/>
                    <a:gdLst>
                      <a:gd name="T0" fmla="*/ 48 w 48"/>
                      <a:gd name="T1" fmla="*/ 5 h 12"/>
                      <a:gd name="T2" fmla="*/ 46 w 48"/>
                      <a:gd name="T3" fmla="*/ 7 h 12"/>
                      <a:gd name="T4" fmla="*/ 41 w 48"/>
                      <a:gd name="T5" fmla="*/ 10 h 12"/>
                      <a:gd name="T6" fmla="*/ 33 w 48"/>
                      <a:gd name="T7" fmla="*/ 11 h 12"/>
                      <a:gd name="T8" fmla="*/ 25 w 48"/>
                      <a:gd name="T9" fmla="*/ 12 h 12"/>
                      <a:gd name="T10" fmla="*/ 17 w 48"/>
                      <a:gd name="T11" fmla="*/ 12 h 12"/>
                      <a:gd name="T12" fmla="*/ 9 w 48"/>
                      <a:gd name="T13" fmla="*/ 11 h 12"/>
                      <a:gd name="T14" fmla="*/ 3 w 48"/>
                      <a:gd name="T15" fmla="*/ 8 h 12"/>
                      <a:gd name="T16" fmla="*/ 0 w 48"/>
                      <a:gd name="T17" fmla="*/ 5 h 12"/>
                      <a:gd name="T18" fmla="*/ 0 w 48"/>
                      <a:gd name="T19" fmla="*/ 1 h 12"/>
                      <a:gd name="T20" fmla="*/ 3 w 48"/>
                      <a:gd name="T21" fmla="*/ 0 h 12"/>
                      <a:gd name="T22" fmla="*/ 10 w 48"/>
                      <a:gd name="T23" fmla="*/ 0 h 12"/>
                      <a:gd name="T24" fmla="*/ 17 w 48"/>
                      <a:gd name="T25" fmla="*/ 1 h 12"/>
                      <a:gd name="T26" fmla="*/ 26 w 48"/>
                      <a:gd name="T27" fmla="*/ 3 h 12"/>
                      <a:gd name="T28" fmla="*/ 34 w 48"/>
                      <a:gd name="T29" fmla="*/ 4 h 12"/>
                      <a:gd name="T30" fmla="*/ 42 w 48"/>
                      <a:gd name="T31" fmla="*/ 5 h 12"/>
                      <a:gd name="T32" fmla="*/ 48 w 48"/>
                      <a:gd name="T3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2">
                        <a:moveTo>
                          <a:pt x="48" y="5"/>
                        </a:moveTo>
                        <a:lnTo>
                          <a:pt x="46" y="7"/>
                        </a:lnTo>
                        <a:lnTo>
                          <a:pt x="41" y="10"/>
                        </a:lnTo>
                        <a:lnTo>
                          <a:pt x="33" y="11"/>
                        </a:lnTo>
                        <a:lnTo>
                          <a:pt x="25" y="12"/>
                        </a:lnTo>
                        <a:lnTo>
                          <a:pt x="17" y="12"/>
                        </a:lnTo>
                        <a:lnTo>
                          <a:pt x="9" y="11"/>
                        </a:lnTo>
                        <a:lnTo>
                          <a:pt x="3" y="8"/>
                        </a:lnTo>
                        <a:lnTo>
                          <a:pt x="0" y="5"/>
                        </a:lnTo>
                        <a:lnTo>
                          <a:pt x="0" y="1"/>
                        </a:lnTo>
                        <a:lnTo>
                          <a:pt x="3" y="0"/>
                        </a:lnTo>
                        <a:lnTo>
                          <a:pt x="10" y="0"/>
                        </a:lnTo>
                        <a:lnTo>
                          <a:pt x="17" y="1"/>
                        </a:lnTo>
                        <a:lnTo>
                          <a:pt x="26" y="3"/>
                        </a:lnTo>
                        <a:lnTo>
                          <a:pt x="34" y="4"/>
                        </a:lnTo>
                        <a:lnTo>
                          <a:pt x="42" y="5"/>
                        </a:lnTo>
                        <a:lnTo>
                          <a:pt x="4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81" name="Freeform 209">
                    <a:extLst>
                      <a:ext uri="{FF2B5EF4-FFF2-40B4-BE49-F238E27FC236}">
                        <a16:creationId xmlns:a16="http://schemas.microsoft.com/office/drawing/2014/main" id="{94DAC35E-03AC-4F4A-B2CC-24C7379A3326}"/>
                      </a:ext>
                    </a:extLst>
                  </p:cNvPr>
                  <p:cNvSpPr>
                    <a:spLocks/>
                  </p:cNvSpPr>
                  <p:nvPr/>
                </p:nvSpPr>
                <p:spPr bwMode="auto">
                  <a:xfrm>
                    <a:off x="27" y="487"/>
                    <a:ext cx="26" cy="4"/>
                  </a:xfrm>
                  <a:custGeom>
                    <a:avLst/>
                    <a:gdLst>
                      <a:gd name="T0" fmla="*/ 52 w 52"/>
                      <a:gd name="T1" fmla="*/ 0 h 8"/>
                      <a:gd name="T2" fmla="*/ 47 w 52"/>
                      <a:gd name="T3" fmla="*/ 2 h 8"/>
                      <a:gd name="T4" fmla="*/ 42 w 52"/>
                      <a:gd name="T5" fmla="*/ 4 h 8"/>
                      <a:gd name="T6" fmla="*/ 34 w 52"/>
                      <a:gd name="T7" fmla="*/ 6 h 8"/>
                      <a:gd name="T8" fmla="*/ 24 w 52"/>
                      <a:gd name="T9" fmla="*/ 7 h 8"/>
                      <a:gd name="T10" fmla="*/ 16 w 52"/>
                      <a:gd name="T11" fmla="*/ 8 h 8"/>
                      <a:gd name="T12" fmla="*/ 8 w 52"/>
                      <a:gd name="T13" fmla="*/ 8 h 8"/>
                      <a:gd name="T14" fmla="*/ 4 w 52"/>
                      <a:gd name="T15" fmla="*/ 7 h 8"/>
                      <a:gd name="T16" fmla="*/ 0 w 52"/>
                      <a:gd name="T17" fmla="*/ 5 h 8"/>
                      <a:gd name="T18" fmla="*/ 0 w 52"/>
                      <a:gd name="T19" fmla="*/ 2 h 8"/>
                      <a:gd name="T20" fmla="*/ 4 w 52"/>
                      <a:gd name="T21" fmla="*/ 0 h 8"/>
                      <a:gd name="T22" fmla="*/ 9 w 52"/>
                      <a:gd name="T23" fmla="*/ 0 h 8"/>
                      <a:gd name="T24" fmla="*/ 17 w 52"/>
                      <a:gd name="T25" fmla="*/ 0 h 8"/>
                      <a:gd name="T26" fmla="*/ 27 w 52"/>
                      <a:gd name="T27" fmla="*/ 0 h 8"/>
                      <a:gd name="T28" fmla="*/ 36 w 52"/>
                      <a:gd name="T29" fmla="*/ 1 h 8"/>
                      <a:gd name="T30" fmla="*/ 44 w 52"/>
                      <a:gd name="T31" fmla="*/ 1 h 8"/>
                      <a:gd name="T32" fmla="*/ 52 w 52"/>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8">
                        <a:moveTo>
                          <a:pt x="52" y="0"/>
                        </a:moveTo>
                        <a:lnTo>
                          <a:pt x="47" y="2"/>
                        </a:lnTo>
                        <a:lnTo>
                          <a:pt x="42" y="4"/>
                        </a:lnTo>
                        <a:lnTo>
                          <a:pt x="34" y="6"/>
                        </a:lnTo>
                        <a:lnTo>
                          <a:pt x="24" y="7"/>
                        </a:lnTo>
                        <a:lnTo>
                          <a:pt x="16" y="8"/>
                        </a:lnTo>
                        <a:lnTo>
                          <a:pt x="8" y="8"/>
                        </a:lnTo>
                        <a:lnTo>
                          <a:pt x="4" y="7"/>
                        </a:lnTo>
                        <a:lnTo>
                          <a:pt x="0" y="5"/>
                        </a:lnTo>
                        <a:lnTo>
                          <a:pt x="0" y="2"/>
                        </a:lnTo>
                        <a:lnTo>
                          <a:pt x="4" y="0"/>
                        </a:lnTo>
                        <a:lnTo>
                          <a:pt x="9" y="0"/>
                        </a:lnTo>
                        <a:lnTo>
                          <a:pt x="17" y="0"/>
                        </a:lnTo>
                        <a:lnTo>
                          <a:pt x="27" y="0"/>
                        </a:lnTo>
                        <a:lnTo>
                          <a:pt x="36" y="1"/>
                        </a:lnTo>
                        <a:lnTo>
                          <a:pt x="44" y="1"/>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82" name="Freeform 210">
                    <a:extLst>
                      <a:ext uri="{FF2B5EF4-FFF2-40B4-BE49-F238E27FC236}">
                        <a16:creationId xmlns:a16="http://schemas.microsoft.com/office/drawing/2014/main" id="{DDAA0AEB-BC78-4999-A81A-A2AE6852FFD9}"/>
                      </a:ext>
                    </a:extLst>
                  </p:cNvPr>
                  <p:cNvSpPr>
                    <a:spLocks/>
                  </p:cNvSpPr>
                  <p:nvPr/>
                </p:nvSpPr>
                <p:spPr bwMode="auto">
                  <a:xfrm>
                    <a:off x="22" y="495"/>
                    <a:ext cx="26" cy="6"/>
                  </a:xfrm>
                  <a:custGeom>
                    <a:avLst/>
                    <a:gdLst>
                      <a:gd name="T0" fmla="*/ 52 w 52"/>
                      <a:gd name="T1" fmla="*/ 0 h 12"/>
                      <a:gd name="T2" fmla="*/ 47 w 52"/>
                      <a:gd name="T3" fmla="*/ 2 h 12"/>
                      <a:gd name="T4" fmla="*/ 40 w 52"/>
                      <a:gd name="T5" fmla="*/ 4 h 12"/>
                      <a:gd name="T6" fmla="*/ 31 w 52"/>
                      <a:gd name="T7" fmla="*/ 7 h 12"/>
                      <a:gd name="T8" fmla="*/ 23 w 52"/>
                      <a:gd name="T9" fmla="*/ 10 h 12"/>
                      <a:gd name="T10" fmla="*/ 14 w 52"/>
                      <a:gd name="T11" fmla="*/ 11 h 12"/>
                      <a:gd name="T12" fmla="*/ 7 w 52"/>
                      <a:gd name="T13" fmla="*/ 12 h 12"/>
                      <a:gd name="T14" fmla="*/ 2 w 52"/>
                      <a:gd name="T15" fmla="*/ 11 h 12"/>
                      <a:gd name="T16" fmla="*/ 0 w 52"/>
                      <a:gd name="T17" fmla="*/ 8 h 12"/>
                      <a:gd name="T18" fmla="*/ 1 w 52"/>
                      <a:gd name="T19" fmla="*/ 5 h 12"/>
                      <a:gd name="T20" fmla="*/ 6 w 52"/>
                      <a:gd name="T21" fmla="*/ 4 h 12"/>
                      <a:gd name="T22" fmla="*/ 13 w 52"/>
                      <a:gd name="T23" fmla="*/ 3 h 12"/>
                      <a:gd name="T24" fmla="*/ 21 w 52"/>
                      <a:gd name="T25" fmla="*/ 2 h 12"/>
                      <a:gd name="T26" fmla="*/ 29 w 52"/>
                      <a:gd name="T27" fmla="*/ 2 h 12"/>
                      <a:gd name="T28" fmla="*/ 37 w 52"/>
                      <a:gd name="T29" fmla="*/ 2 h 12"/>
                      <a:gd name="T30" fmla="*/ 45 w 52"/>
                      <a:gd name="T31" fmla="*/ 2 h 12"/>
                      <a:gd name="T32" fmla="*/ 52 w 52"/>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2">
                        <a:moveTo>
                          <a:pt x="52" y="0"/>
                        </a:moveTo>
                        <a:lnTo>
                          <a:pt x="47" y="2"/>
                        </a:lnTo>
                        <a:lnTo>
                          <a:pt x="40" y="4"/>
                        </a:lnTo>
                        <a:lnTo>
                          <a:pt x="31" y="7"/>
                        </a:lnTo>
                        <a:lnTo>
                          <a:pt x="23" y="10"/>
                        </a:lnTo>
                        <a:lnTo>
                          <a:pt x="14" y="11"/>
                        </a:lnTo>
                        <a:lnTo>
                          <a:pt x="7" y="12"/>
                        </a:lnTo>
                        <a:lnTo>
                          <a:pt x="2" y="11"/>
                        </a:lnTo>
                        <a:lnTo>
                          <a:pt x="0" y="8"/>
                        </a:lnTo>
                        <a:lnTo>
                          <a:pt x="1" y="5"/>
                        </a:lnTo>
                        <a:lnTo>
                          <a:pt x="6" y="4"/>
                        </a:lnTo>
                        <a:lnTo>
                          <a:pt x="13" y="3"/>
                        </a:lnTo>
                        <a:lnTo>
                          <a:pt x="21" y="2"/>
                        </a:lnTo>
                        <a:lnTo>
                          <a:pt x="29" y="2"/>
                        </a:lnTo>
                        <a:lnTo>
                          <a:pt x="37" y="2"/>
                        </a:lnTo>
                        <a:lnTo>
                          <a:pt x="45" y="2"/>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83" name="Freeform 211">
                    <a:extLst>
                      <a:ext uri="{FF2B5EF4-FFF2-40B4-BE49-F238E27FC236}">
                        <a16:creationId xmlns:a16="http://schemas.microsoft.com/office/drawing/2014/main" id="{11CD4B3D-EDEA-4B93-85F5-120A606CC746}"/>
                      </a:ext>
                    </a:extLst>
                  </p:cNvPr>
                  <p:cNvSpPr>
                    <a:spLocks/>
                  </p:cNvSpPr>
                  <p:nvPr/>
                </p:nvSpPr>
                <p:spPr bwMode="auto">
                  <a:xfrm>
                    <a:off x="17" y="504"/>
                    <a:ext cx="29" cy="7"/>
                  </a:xfrm>
                  <a:custGeom>
                    <a:avLst/>
                    <a:gdLst>
                      <a:gd name="T0" fmla="*/ 57 w 57"/>
                      <a:gd name="T1" fmla="*/ 0 h 14"/>
                      <a:gd name="T2" fmla="*/ 50 w 57"/>
                      <a:gd name="T3" fmla="*/ 3 h 14"/>
                      <a:gd name="T4" fmla="*/ 42 w 57"/>
                      <a:gd name="T5" fmla="*/ 7 h 14"/>
                      <a:gd name="T6" fmla="*/ 33 w 57"/>
                      <a:gd name="T7" fmla="*/ 9 h 14"/>
                      <a:gd name="T8" fmla="*/ 24 w 57"/>
                      <a:gd name="T9" fmla="*/ 12 h 14"/>
                      <a:gd name="T10" fmla="*/ 15 w 57"/>
                      <a:gd name="T11" fmla="*/ 14 h 14"/>
                      <a:gd name="T12" fmla="*/ 6 w 57"/>
                      <a:gd name="T13" fmla="*/ 14 h 14"/>
                      <a:gd name="T14" fmla="*/ 2 w 57"/>
                      <a:gd name="T15" fmla="*/ 11 h 14"/>
                      <a:gd name="T16" fmla="*/ 0 w 57"/>
                      <a:gd name="T17" fmla="*/ 8 h 14"/>
                      <a:gd name="T18" fmla="*/ 1 w 57"/>
                      <a:gd name="T19" fmla="*/ 4 h 14"/>
                      <a:gd name="T20" fmla="*/ 6 w 57"/>
                      <a:gd name="T21" fmla="*/ 2 h 14"/>
                      <a:gd name="T22" fmla="*/ 15 w 57"/>
                      <a:gd name="T23" fmla="*/ 1 h 14"/>
                      <a:gd name="T24" fmla="*/ 24 w 57"/>
                      <a:gd name="T25" fmla="*/ 0 h 14"/>
                      <a:gd name="T26" fmla="*/ 34 w 57"/>
                      <a:gd name="T27" fmla="*/ 1 h 14"/>
                      <a:gd name="T28" fmla="*/ 43 w 57"/>
                      <a:gd name="T29" fmla="*/ 1 h 14"/>
                      <a:gd name="T30" fmla="*/ 51 w 57"/>
                      <a:gd name="T31" fmla="*/ 1 h 14"/>
                      <a:gd name="T32" fmla="*/ 57 w 57"/>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4">
                        <a:moveTo>
                          <a:pt x="57" y="0"/>
                        </a:moveTo>
                        <a:lnTo>
                          <a:pt x="50" y="3"/>
                        </a:lnTo>
                        <a:lnTo>
                          <a:pt x="42" y="7"/>
                        </a:lnTo>
                        <a:lnTo>
                          <a:pt x="33" y="9"/>
                        </a:lnTo>
                        <a:lnTo>
                          <a:pt x="24" y="12"/>
                        </a:lnTo>
                        <a:lnTo>
                          <a:pt x="15" y="14"/>
                        </a:lnTo>
                        <a:lnTo>
                          <a:pt x="6" y="14"/>
                        </a:lnTo>
                        <a:lnTo>
                          <a:pt x="2" y="11"/>
                        </a:lnTo>
                        <a:lnTo>
                          <a:pt x="0" y="8"/>
                        </a:lnTo>
                        <a:lnTo>
                          <a:pt x="1" y="4"/>
                        </a:lnTo>
                        <a:lnTo>
                          <a:pt x="6" y="2"/>
                        </a:lnTo>
                        <a:lnTo>
                          <a:pt x="15" y="1"/>
                        </a:lnTo>
                        <a:lnTo>
                          <a:pt x="24" y="0"/>
                        </a:lnTo>
                        <a:lnTo>
                          <a:pt x="34" y="1"/>
                        </a:lnTo>
                        <a:lnTo>
                          <a:pt x="43" y="1"/>
                        </a:lnTo>
                        <a:lnTo>
                          <a:pt x="51" y="1"/>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84" name="Freeform 212">
                    <a:extLst>
                      <a:ext uri="{FF2B5EF4-FFF2-40B4-BE49-F238E27FC236}">
                        <a16:creationId xmlns:a16="http://schemas.microsoft.com/office/drawing/2014/main" id="{94A5E493-12C9-4470-BF95-360E6C484FB2}"/>
                      </a:ext>
                    </a:extLst>
                  </p:cNvPr>
                  <p:cNvSpPr>
                    <a:spLocks/>
                  </p:cNvSpPr>
                  <p:nvPr/>
                </p:nvSpPr>
                <p:spPr bwMode="auto">
                  <a:xfrm>
                    <a:off x="13" y="515"/>
                    <a:ext cx="31" cy="10"/>
                  </a:xfrm>
                  <a:custGeom>
                    <a:avLst/>
                    <a:gdLst>
                      <a:gd name="T0" fmla="*/ 64 w 64"/>
                      <a:gd name="T1" fmla="*/ 0 h 19"/>
                      <a:gd name="T2" fmla="*/ 58 w 64"/>
                      <a:gd name="T3" fmla="*/ 2 h 19"/>
                      <a:gd name="T4" fmla="*/ 49 w 64"/>
                      <a:gd name="T5" fmla="*/ 6 h 19"/>
                      <a:gd name="T6" fmla="*/ 37 w 64"/>
                      <a:gd name="T7" fmla="*/ 11 h 19"/>
                      <a:gd name="T8" fmla="*/ 27 w 64"/>
                      <a:gd name="T9" fmla="*/ 15 h 19"/>
                      <a:gd name="T10" fmla="*/ 15 w 64"/>
                      <a:gd name="T11" fmla="*/ 18 h 19"/>
                      <a:gd name="T12" fmla="*/ 7 w 64"/>
                      <a:gd name="T13" fmla="*/ 19 h 19"/>
                      <a:gd name="T14" fmla="*/ 1 w 64"/>
                      <a:gd name="T15" fmla="*/ 19 h 19"/>
                      <a:gd name="T16" fmla="*/ 0 w 64"/>
                      <a:gd name="T17" fmla="*/ 16 h 19"/>
                      <a:gd name="T18" fmla="*/ 4 w 64"/>
                      <a:gd name="T19" fmla="*/ 11 h 19"/>
                      <a:gd name="T20" fmla="*/ 10 w 64"/>
                      <a:gd name="T21" fmla="*/ 9 h 19"/>
                      <a:gd name="T22" fmla="*/ 19 w 64"/>
                      <a:gd name="T23" fmla="*/ 6 h 19"/>
                      <a:gd name="T24" fmla="*/ 30 w 64"/>
                      <a:gd name="T25" fmla="*/ 4 h 19"/>
                      <a:gd name="T26" fmla="*/ 41 w 64"/>
                      <a:gd name="T27" fmla="*/ 3 h 19"/>
                      <a:gd name="T28" fmla="*/ 51 w 64"/>
                      <a:gd name="T29" fmla="*/ 2 h 19"/>
                      <a:gd name="T30" fmla="*/ 59 w 64"/>
                      <a:gd name="T31" fmla="*/ 1 h 19"/>
                      <a:gd name="T32" fmla="*/ 64 w 64"/>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
                        <a:moveTo>
                          <a:pt x="64" y="0"/>
                        </a:moveTo>
                        <a:lnTo>
                          <a:pt x="58" y="2"/>
                        </a:lnTo>
                        <a:lnTo>
                          <a:pt x="49" y="6"/>
                        </a:lnTo>
                        <a:lnTo>
                          <a:pt x="37" y="11"/>
                        </a:lnTo>
                        <a:lnTo>
                          <a:pt x="27" y="15"/>
                        </a:lnTo>
                        <a:lnTo>
                          <a:pt x="15" y="18"/>
                        </a:lnTo>
                        <a:lnTo>
                          <a:pt x="7" y="19"/>
                        </a:lnTo>
                        <a:lnTo>
                          <a:pt x="1" y="19"/>
                        </a:lnTo>
                        <a:lnTo>
                          <a:pt x="0" y="16"/>
                        </a:lnTo>
                        <a:lnTo>
                          <a:pt x="4" y="11"/>
                        </a:lnTo>
                        <a:lnTo>
                          <a:pt x="10" y="9"/>
                        </a:lnTo>
                        <a:lnTo>
                          <a:pt x="19" y="6"/>
                        </a:lnTo>
                        <a:lnTo>
                          <a:pt x="30" y="4"/>
                        </a:lnTo>
                        <a:lnTo>
                          <a:pt x="41" y="3"/>
                        </a:lnTo>
                        <a:lnTo>
                          <a:pt x="51" y="2"/>
                        </a:lnTo>
                        <a:lnTo>
                          <a:pt x="59" y="1"/>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85" name="Freeform 213">
                    <a:extLst>
                      <a:ext uri="{FF2B5EF4-FFF2-40B4-BE49-F238E27FC236}">
                        <a16:creationId xmlns:a16="http://schemas.microsoft.com/office/drawing/2014/main" id="{C998C99D-A4C6-40AA-A33A-2E00CF5B9F7E}"/>
                      </a:ext>
                    </a:extLst>
                  </p:cNvPr>
                  <p:cNvSpPr>
                    <a:spLocks/>
                  </p:cNvSpPr>
                  <p:nvPr/>
                </p:nvSpPr>
                <p:spPr bwMode="auto">
                  <a:xfrm>
                    <a:off x="10" y="523"/>
                    <a:ext cx="34" cy="13"/>
                  </a:xfrm>
                  <a:custGeom>
                    <a:avLst/>
                    <a:gdLst>
                      <a:gd name="T0" fmla="*/ 68 w 68"/>
                      <a:gd name="T1" fmla="*/ 0 h 26"/>
                      <a:gd name="T2" fmla="*/ 62 w 68"/>
                      <a:gd name="T3" fmla="*/ 5 h 26"/>
                      <a:gd name="T4" fmla="*/ 53 w 68"/>
                      <a:gd name="T5" fmla="*/ 12 h 26"/>
                      <a:gd name="T6" fmla="*/ 41 w 68"/>
                      <a:gd name="T7" fmla="*/ 17 h 26"/>
                      <a:gd name="T8" fmla="*/ 30 w 68"/>
                      <a:gd name="T9" fmla="*/ 22 h 26"/>
                      <a:gd name="T10" fmla="*/ 18 w 68"/>
                      <a:gd name="T11" fmla="*/ 25 h 26"/>
                      <a:gd name="T12" fmla="*/ 9 w 68"/>
                      <a:gd name="T13" fmla="*/ 26 h 26"/>
                      <a:gd name="T14" fmla="*/ 2 w 68"/>
                      <a:gd name="T15" fmla="*/ 25 h 26"/>
                      <a:gd name="T16" fmla="*/ 0 w 68"/>
                      <a:gd name="T17" fmla="*/ 22 h 26"/>
                      <a:gd name="T18" fmla="*/ 1 w 68"/>
                      <a:gd name="T19" fmla="*/ 17 h 26"/>
                      <a:gd name="T20" fmla="*/ 8 w 68"/>
                      <a:gd name="T21" fmla="*/ 12 h 26"/>
                      <a:gd name="T22" fmla="*/ 16 w 68"/>
                      <a:gd name="T23" fmla="*/ 9 h 26"/>
                      <a:gd name="T24" fmla="*/ 27 w 68"/>
                      <a:gd name="T25" fmla="*/ 7 h 26"/>
                      <a:gd name="T26" fmla="*/ 39 w 68"/>
                      <a:gd name="T27" fmla="*/ 4 h 26"/>
                      <a:gd name="T28" fmla="*/ 50 w 68"/>
                      <a:gd name="T29" fmla="*/ 2 h 26"/>
                      <a:gd name="T30" fmla="*/ 61 w 68"/>
                      <a:gd name="T31" fmla="*/ 1 h 26"/>
                      <a:gd name="T32" fmla="*/ 68 w 68"/>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26">
                        <a:moveTo>
                          <a:pt x="68" y="0"/>
                        </a:moveTo>
                        <a:lnTo>
                          <a:pt x="62" y="5"/>
                        </a:lnTo>
                        <a:lnTo>
                          <a:pt x="53" y="12"/>
                        </a:lnTo>
                        <a:lnTo>
                          <a:pt x="41" y="17"/>
                        </a:lnTo>
                        <a:lnTo>
                          <a:pt x="30" y="22"/>
                        </a:lnTo>
                        <a:lnTo>
                          <a:pt x="18" y="25"/>
                        </a:lnTo>
                        <a:lnTo>
                          <a:pt x="9" y="26"/>
                        </a:lnTo>
                        <a:lnTo>
                          <a:pt x="2" y="25"/>
                        </a:lnTo>
                        <a:lnTo>
                          <a:pt x="0" y="22"/>
                        </a:lnTo>
                        <a:lnTo>
                          <a:pt x="1" y="17"/>
                        </a:lnTo>
                        <a:lnTo>
                          <a:pt x="8" y="12"/>
                        </a:lnTo>
                        <a:lnTo>
                          <a:pt x="16" y="9"/>
                        </a:lnTo>
                        <a:lnTo>
                          <a:pt x="27" y="7"/>
                        </a:lnTo>
                        <a:lnTo>
                          <a:pt x="39" y="4"/>
                        </a:lnTo>
                        <a:lnTo>
                          <a:pt x="50" y="2"/>
                        </a:lnTo>
                        <a:lnTo>
                          <a:pt x="61" y="1"/>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grpSp>
            <p:sp>
              <p:nvSpPr>
                <p:cNvPr id="3286" name="Freeform 214">
                  <a:extLst>
                    <a:ext uri="{FF2B5EF4-FFF2-40B4-BE49-F238E27FC236}">
                      <a16:creationId xmlns:a16="http://schemas.microsoft.com/office/drawing/2014/main" id="{CB813D06-3FF4-42F6-9D72-9D9C2B859787}"/>
                    </a:ext>
                  </a:extLst>
                </p:cNvPr>
                <p:cNvSpPr>
                  <a:spLocks/>
                </p:cNvSpPr>
                <p:nvPr/>
              </p:nvSpPr>
              <p:spPr bwMode="auto">
                <a:xfrm>
                  <a:off x="12" y="536"/>
                  <a:ext cx="32" cy="21"/>
                </a:xfrm>
                <a:custGeom>
                  <a:avLst/>
                  <a:gdLst>
                    <a:gd name="T0" fmla="*/ 65 w 65"/>
                    <a:gd name="T1" fmla="*/ 0 h 43"/>
                    <a:gd name="T2" fmla="*/ 59 w 65"/>
                    <a:gd name="T3" fmla="*/ 7 h 43"/>
                    <a:gd name="T4" fmla="*/ 51 w 65"/>
                    <a:gd name="T5" fmla="*/ 14 h 43"/>
                    <a:gd name="T6" fmla="*/ 40 w 65"/>
                    <a:gd name="T7" fmla="*/ 22 h 43"/>
                    <a:gd name="T8" fmla="*/ 30 w 65"/>
                    <a:gd name="T9" fmla="*/ 30 h 43"/>
                    <a:gd name="T10" fmla="*/ 20 w 65"/>
                    <a:gd name="T11" fmla="*/ 36 h 43"/>
                    <a:gd name="T12" fmla="*/ 11 w 65"/>
                    <a:gd name="T13" fmla="*/ 41 h 43"/>
                    <a:gd name="T14" fmla="*/ 4 w 65"/>
                    <a:gd name="T15" fmla="*/ 43 h 43"/>
                    <a:gd name="T16" fmla="*/ 0 w 65"/>
                    <a:gd name="T17" fmla="*/ 41 h 43"/>
                    <a:gd name="T18" fmla="*/ 1 w 65"/>
                    <a:gd name="T19" fmla="*/ 36 h 43"/>
                    <a:gd name="T20" fmla="*/ 6 w 65"/>
                    <a:gd name="T21" fmla="*/ 30 h 43"/>
                    <a:gd name="T22" fmla="*/ 13 w 65"/>
                    <a:gd name="T23" fmla="*/ 24 h 43"/>
                    <a:gd name="T24" fmla="*/ 23 w 65"/>
                    <a:gd name="T25" fmla="*/ 17 h 43"/>
                    <a:gd name="T26" fmla="*/ 34 w 65"/>
                    <a:gd name="T27" fmla="*/ 12 h 43"/>
                    <a:gd name="T28" fmla="*/ 45 w 65"/>
                    <a:gd name="T29" fmla="*/ 6 h 43"/>
                    <a:gd name="T30" fmla="*/ 55 w 65"/>
                    <a:gd name="T31" fmla="*/ 3 h 43"/>
                    <a:gd name="T32" fmla="*/ 65 w 65"/>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43">
                      <a:moveTo>
                        <a:pt x="65" y="0"/>
                      </a:moveTo>
                      <a:lnTo>
                        <a:pt x="59" y="7"/>
                      </a:lnTo>
                      <a:lnTo>
                        <a:pt x="51" y="14"/>
                      </a:lnTo>
                      <a:lnTo>
                        <a:pt x="40" y="22"/>
                      </a:lnTo>
                      <a:lnTo>
                        <a:pt x="30" y="30"/>
                      </a:lnTo>
                      <a:lnTo>
                        <a:pt x="20" y="36"/>
                      </a:lnTo>
                      <a:lnTo>
                        <a:pt x="11" y="41"/>
                      </a:lnTo>
                      <a:lnTo>
                        <a:pt x="4" y="43"/>
                      </a:lnTo>
                      <a:lnTo>
                        <a:pt x="0" y="41"/>
                      </a:lnTo>
                      <a:lnTo>
                        <a:pt x="1" y="36"/>
                      </a:lnTo>
                      <a:lnTo>
                        <a:pt x="6" y="30"/>
                      </a:lnTo>
                      <a:lnTo>
                        <a:pt x="13" y="24"/>
                      </a:lnTo>
                      <a:lnTo>
                        <a:pt x="23" y="17"/>
                      </a:lnTo>
                      <a:lnTo>
                        <a:pt x="34" y="12"/>
                      </a:lnTo>
                      <a:lnTo>
                        <a:pt x="45" y="6"/>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87" name="Freeform 215">
                  <a:extLst>
                    <a:ext uri="{FF2B5EF4-FFF2-40B4-BE49-F238E27FC236}">
                      <a16:creationId xmlns:a16="http://schemas.microsoft.com/office/drawing/2014/main" id="{E3D8D8B7-3C25-4CA0-BC61-34209279B74D}"/>
                    </a:ext>
                  </a:extLst>
                </p:cNvPr>
                <p:cNvSpPr>
                  <a:spLocks/>
                </p:cNvSpPr>
                <p:nvPr/>
              </p:nvSpPr>
              <p:spPr bwMode="auto">
                <a:xfrm>
                  <a:off x="17" y="548"/>
                  <a:ext cx="27" cy="27"/>
                </a:xfrm>
                <a:custGeom>
                  <a:avLst/>
                  <a:gdLst>
                    <a:gd name="T0" fmla="*/ 54 w 54"/>
                    <a:gd name="T1" fmla="*/ 0 h 55"/>
                    <a:gd name="T2" fmla="*/ 50 w 54"/>
                    <a:gd name="T3" fmla="*/ 7 h 55"/>
                    <a:gd name="T4" fmla="*/ 43 w 54"/>
                    <a:gd name="T5" fmla="*/ 15 h 55"/>
                    <a:gd name="T6" fmla="*/ 35 w 54"/>
                    <a:gd name="T7" fmla="*/ 26 h 55"/>
                    <a:gd name="T8" fmla="*/ 27 w 54"/>
                    <a:gd name="T9" fmla="*/ 35 h 55"/>
                    <a:gd name="T10" fmla="*/ 18 w 54"/>
                    <a:gd name="T11" fmla="*/ 44 h 55"/>
                    <a:gd name="T12" fmla="*/ 10 w 54"/>
                    <a:gd name="T13" fmla="*/ 51 h 55"/>
                    <a:gd name="T14" fmla="*/ 3 w 54"/>
                    <a:gd name="T15" fmla="*/ 55 h 55"/>
                    <a:gd name="T16" fmla="*/ 0 w 54"/>
                    <a:gd name="T17" fmla="*/ 53 h 55"/>
                    <a:gd name="T18" fmla="*/ 0 w 54"/>
                    <a:gd name="T19" fmla="*/ 48 h 55"/>
                    <a:gd name="T20" fmla="*/ 4 w 54"/>
                    <a:gd name="T21" fmla="*/ 41 h 55"/>
                    <a:gd name="T22" fmla="*/ 11 w 54"/>
                    <a:gd name="T23" fmla="*/ 32 h 55"/>
                    <a:gd name="T24" fmla="*/ 20 w 54"/>
                    <a:gd name="T25" fmla="*/ 23 h 55"/>
                    <a:gd name="T26" fmla="*/ 31 w 54"/>
                    <a:gd name="T27" fmla="*/ 14 h 55"/>
                    <a:gd name="T28" fmla="*/ 40 w 54"/>
                    <a:gd name="T29" fmla="*/ 7 h 55"/>
                    <a:gd name="T30" fmla="*/ 48 w 54"/>
                    <a:gd name="T31" fmla="*/ 3 h 55"/>
                    <a:gd name="T32" fmla="*/ 54 w 5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5">
                      <a:moveTo>
                        <a:pt x="54" y="0"/>
                      </a:moveTo>
                      <a:lnTo>
                        <a:pt x="50" y="7"/>
                      </a:lnTo>
                      <a:lnTo>
                        <a:pt x="43" y="15"/>
                      </a:lnTo>
                      <a:lnTo>
                        <a:pt x="35" y="26"/>
                      </a:lnTo>
                      <a:lnTo>
                        <a:pt x="27" y="35"/>
                      </a:lnTo>
                      <a:lnTo>
                        <a:pt x="18" y="44"/>
                      </a:lnTo>
                      <a:lnTo>
                        <a:pt x="10" y="51"/>
                      </a:lnTo>
                      <a:lnTo>
                        <a:pt x="3" y="55"/>
                      </a:lnTo>
                      <a:lnTo>
                        <a:pt x="0" y="53"/>
                      </a:lnTo>
                      <a:lnTo>
                        <a:pt x="0" y="48"/>
                      </a:lnTo>
                      <a:lnTo>
                        <a:pt x="4" y="41"/>
                      </a:lnTo>
                      <a:lnTo>
                        <a:pt x="11" y="32"/>
                      </a:lnTo>
                      <a:lnTo>
                        <a:pt x="20" y="23"/>
                      </a:lnTo>
                      <a:lnTo>
                        <a:pt x="31" y="14"/>
                      </a:lnTo>
                      <a:lnTo>
                        <a:pt x="40" y="7"/>
                      </a:lnTo>
                      <a:lnTo>
                        <a:pt x="48" y="3"/>
                      </a:lnTo>
                      <a:lnTo>
                        <a:pt x="5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88" name="Freeform 216">
                  <a:extLst>
                    <a:ext uri="{FF2B5EF4-FFF2-40B4-BE49-F238E27FC236}">
                      <a16:creationId xmlns:a16="http://schemas.microsoft.com/office/drawing/2014/main" id="{D93BBEDA-49BD-45B4-B4E9-EE2D7AD9F21C}"/>
                    </a:ext>
                  </a:extLst>
                </p:cNvPr>
                <p:cNvSpPr>
                  <a:spLocks/>
                </p:cNvSpPr>
                <p:nvPr/>
              </p:nvSpPr>
              <p:spPr bwMode="auto">
                <a:xfrm>
                  <a:off x="21" y="560"/>
                  <a:ext cx="24" cy="24"/>
                </a:xfrm>
                <a:custGeom>
                  <a:avLst/>
                  <a:gdLst>
                    <a:gd name="T0" fmla="*/ 0 w 50"/>
                    <a:gd name="T1" fmla="*/ 47 h 49"/>
                    <a:gd name="T2" fmla="*/ 2 w 50"/>
                    <a:gd name="T3" fmla="*/ 43 h 49"/>
                    <a:gd name="T4" fmla="*/ 6 w 50"/>
                    <a:gd name="T5" fmla="*/ 39 h 49"/>
                    <a:gd name="T6" fmla="*/ 13 w 50"/>
                    <a:gd name="T7" fmla="*/ 34 h 49"/>
                    <a:gd name="T8" fmla="*/ 21 w 50"/>
                    <a:gd name="T9" fmla="*/ 27 h 49"/>
                    <a:gd name="T10" fmla="*/ 30 w 50"/>
                    <a:gd name="T11" fmla="*/ 20 h 49"/>
                    <a:gd name="T12" fmla="*/ 38 w 50"/>
                    <a:gd name="T13" fmla="*/ 13 h 49"/>
                    <a:gd name="T14" fmla="*/ 45 w 50"/>
                    <a:gd name="T15" fmla="*/ 6 h 49"/>
                    <a:gd name="T16" fmla="*/ 50 w 50"/>
                    <a:gd name="T17" fmla="*/ 0 h 49"/>
                    <a:gd name="T18" fmla="*/ 48 w 50"/>
                    <a:gd name="T19" fmla="*/ 9 h 49"/>
                    <a:gd name="T20" fmla="*/ 42 w 50"/>
                    <a:gd name="T21" fmla="*/ 18 h 49"/>
                    <a:gd name="T22" fmla="*/ 35 w 50"/>
                    <a:gd name="T23" fmla="*/ 27 h 49"/>
                    <a:gd name="T24" fmla="*/ 27 w 50"/>
                    <a:gd name="T25" fmla="*/ 36 h 49"/>
                    <a:gd name="T26" fmla="*/ 19 w 50"/>
                    <a:gd name="T27" fmla="*/ 43 h 49"/>
                    <a:gd name="T28" fmla="*/ 12 w 50"/>
                    <a:gd name="T29" fmla="*/ 48 h 49"/>
                    <a:gd name="T30" fmla="*/ 5 w 50"/>
                    <a:gd name="T31" fmla="*/ 49 h 49"/>
                    <a:gd name="T32" fmla="*/ 0 w 50"/>
                    <a:gd name="T33"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0" y="47"/>
                      </a:moveTo>
                      <a:lnTo>
                        <a:pt x="2" y="43"/>
                      </a:lnTo>
                      <a:lnTo>
                        <a:pt x="6" y="39"/>
                      </a:lnTo>
                      <a:lnTo>
                        <a:pt x="13" y="34"/>
                      </a:lnTo>
                      <a:lnTo>
                        <a:pt x="21" y="27"/>
                      </a:lnTo>
                      <a:lnTo>
                        <a:pt x="30" y="20"/>
                      </a:lnTo>
                      <a:lnTo>
                        <a:pt x="38" y="13"/>
                      </a:lnTo>
                      <a:lnTo>
                        <a:pt x="45" y="6"/>
                      </a:lnTo>
                      <a:lnTo>
                        <a:pt x="50" y="0"/>
                      </a:lnTo>
                      <a:lnTo>
                        <a:pt x="48" y="9"/>
                      </a:lnTo>
                      <a:lnTo>
                        <a:pt x="42" y="18"/>
                      </a:lnTo>
                      <a:lnTo>
                        <a:pt x="35" y="27"/>
                      </a:lnTo>
                      <a:lnTo>
                        <a:pt x="27" y="36"/>
                      </a:lnTo>
                      <a:lnTo>
                        <a:pt x="19" y="43"/>
                      </a:lnTo>
                      <a:lnTo>
                        <a:pt x="12" y="48"/>
                      </a:lnTo>
                      <a:lnTo>
                        <a:pt x="5" y="49"/>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89" name="Freeform 217">
                  <a:extLst>
                    <a:ext uri="{FF2B5EF4-FFF2-40B4-BE49-F238E27FC236}">
                      <a16:creationId xmlns:a16="http://schemas.microsoft.com/office/drawing/2014/main" id="{BD6C9396-5585-40E3-B6BE-C3EE847C9CDF}"/>
                    </a:ext>
                  </a:extLst>
                </p:cNvPr>
                <p:cNvSpPr>
                  <a:spLocks/>
                </p:cNvSpPr>
                <p:nvPr/>
              </p:nvSpPr>
              <p:spPr bwMode="auto">
                <a:xfrm>
                  <a:off x="69" y="585"/>
                  <a:ext cx="29" cy="118"/>
                </a:xfrm>
                <a:custGeom>
                  <a:avLst/>
                  <a:gdLst>
                    <a:gd name="T0" fmla="*/ 53 w 59"/>
                    <a:gd name="T1" fmla="*/ 0 h 237"/>
                    <a:gd name="T2" fmla="*/ 54 w 59"/>
                    <a:gd name="T3" fmla="*/ 0 h 237"/>
                    <a:gd name="T4" fmla="*/ 56 w 59"/>
                    <a:gd name="T5" fmla="*/ 1 h 237"/>
                    <a:gd name="T6" fmla="*/ 58 w 59"/>
                    <a:gd name="T7" fmla="*/ 4 h 237"/>
                    <a:gd name="T8" fmla="*/ 59 w 59"/>
                    <a:gd name="T9" fmla="*/ 6 h 237"/>
                    <a:gd name="T10" fmla="*/ 36 w 59"/>
                    <a:gd name="T11" fmla="*/ 35 h 237"/>
                    <a:gd name="T12" fmla="*/ 21 w 59"/>
                    <a:gd name="T13" fmla="*/ 66 h 237"/>
                    <a:gd name="T14" fmla="*/ 13 w 59"/>
                    <a:gd name="T15" fmla="*/ 98 h 237"/>
                    <a:gd name="T16" fmla="*/ 12 w 59"/>
                    <a:gd name="T17" fmla="*/ 129 h 237"/>
                    <a:gd name="T18" fmla="*/ 13 w 59"/>
                    <a:gd name="T19" fmla="*/ 160 h 237"/>
                    <a:gd name="T20" fmla="*/ 17 w 59"/>
                    <a:gd name="T21" fmla="*/ 188 h 237"/>
                    <a:gd name="T22" fmla="*/ 23 w 59"/>
                    <a:gd name="T23" fmla="*/ 215 h 237"/>
                    <a:gd name="T24" fmla="*/ 29 w 59"/>
                    <a:gd name="T25" fmla="*/ 237 h 237"/>
                    <a:gd name="T26" fmla="*/ 16 w 59"/>
                    <a:gd name="T27" fmla="*/ 222 h 237"/>
                    <a:gd name="T28" fmla="*/ 7 w 59"/>
                    <a:gd name="T29" fmla="*/ 196 h 237"/>
                    <a:gd name="T30" fmla="*/ 1 w 59"/>
                    <a:gd name="T31" fmla="*/ 164 h 237"/>
                    <a:gd name="T32" fmla="*/ 0 w 59"/>
                    <a:gd name="T33" fmla="*/ 127 h 237"/>
                    <a:gd name="T34" fmla="*/ 5 w 59"/>
                    <a:gd name="T35" fmla="*/ 89 h 237"/>
                    <a:gd name="T36" fmla="*/ 14 w 59"/>
                    <a:gd name="T37" fmla="*/ 52 h 237"/>
                    <a:gd name="T38" fmla="*/ 30 w 59"/>
                    <a:gd name="T39" fmla="*/ 22 h 237"/>
                    <a:gd name="T40" fmla="*/ 53 w 59"/>
                    <a:gd name="T4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237">
                      <a:moveTo>
                        <a:pt x="53" y="0"/>
                      </a:moveTo>
                      <a:lnTo>
                        <a:pt x="54" y="0"/>
                      </a:lnTo>
                      <a:lnTo>
                        <a:pt x="56" y="1"/>
                      </a:lnTo>
                      <a:lnTo>
                        <a:pt x="58" y="4"/>
                      </a:lnTo>
                      <a:lnTo>
                        <a:pt x="59" y="6"/>
                      </a:lnTo>
                      <a:lnTo>
                        <a:pt x="36" y="35"/>
                      </a:lnTo>
                      <a:lnTo>
                        <a:pt x="21" y="66"/>
                      </a:lnTo>
                      <a:lnTo>
                        <a:pt x="13" y="98"/>
                      </a:lnTo>
                      <a:lnTo>
                        <a:pt x="12" y="129"/>
                      </a:lnTo>
                      <a:lnTo>
                        <a:pt x="13" y="160"/>
                      </a:lnTo>
                      <a:lnTo>
                        <a:pt x="17" y="188"/>
                      </a:lnTo>
                      <a:lnTo>
                        <a:pt x="23" y="215"/>
                      </a:lnTo>
                      <a:lnTo>
                        <a:pt x="29" y="237"/>
                      </a:lnTo>
                      <a:lnTo>
                        <a:pt x="16" y="222"/>
                      </a:lnTo>
                      <a:lnTo>
                        <a:pt x="7" y="196"/>
                      </a:lnTo>
                      <a:lnTo>
                        <a:pt x="1" y="164"/>
                      </a:lnTo>
                      <a:lnTo>
                        <a:pt x="0" y="127"/>
                      </a:lnTo>
                      <a:lnTo>
                        <a:pt x="5" y="89"/>
                      </a:lnTo>
                      <a:lnTo>
                        <a:pt x="14" y="52"/>
                      </a:lnTo>
                      <a:lnTo>
                        <a:pt x="30" y="22"/>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90" name="Freeform 218">
                  <a:extLst>
                    <a:ext uri="{FF2B5EF4-FFF2-40B4-BE49-F238E27FC236}">
                      <a16:creationId xmlns:a16="http://schemas.microsoft.com/office/drawing/2014/main" id="{264628C3-39C2-4A88-B1CF-2B0FEE9E5AFC}"/>
                    </a:ext>
                  </a:extLst>
                </p:cNvPr>
                <p:cNvSpPr>
                  <a:spLocks/>
                </p:cNvSpPr>
                <p:nvPr/>
              </p:nvSpPr>
              <p:spPr bwMode="auto">
                <a:xfrm>
                  <a:off x="75" y="687"/>
                  <a:ext cx="26" cy="15"/>
                </a:xfrm>
                <a:custGeom>
                  <a:avLst/>
                  <a:gdLst>
                    <a:gd name="T0" fmla="*/ 0 w 51"/>
                    <a:gd name="T1" fmla="*/ 0 h 29"/>
                    <a:gd name="T2" fmla="*/ 6 w 51"/>
                    <a:gd name="T3" fmla="*/ 6 h 29"/>
                    <a:gd name="T4" fmla="*/ 13 w 51"/>
                    <a:gd name="T5" fmla="*/ 12 h 29"/>
                    <a:gd name="T6" fmla="*/ 21 w 51"/>
                    <a:gd name="T7" fmla="*/ 18 h 29"/>
                    <a:gd name="T8" fmla="*/ 29 w 51"/>
                    <a:gd name="T9" fmla="*/ 22 h 29"/>
                    <a:gd name="T10" fmla="*/ 37 w 51"/>
                    <a:gd name="T11" fmla="*/ 26 h 29"/>
                    <a:gd name="T12" fmla="*/ 44 w 51"/>
                    <a:gd name="T13" fmla="*/ 29 h 29"/>
                    <a:gd name="T14" fmla="*/ 48 w 51"/>
                    <a:gd name="T15" fmla="*/ 29 h 29"/>
                    <a:gd name="T16" fmla="*/ 51 w 51"/>
                    <a:gd name="T17" fmla="*/ 28 h 29"/>
                    <a:gd name="T18" fmla="*/ 51 w 51"/>
                    <a:gd name="T19" fmla="*/ 26 h 29"/>
                    <a:gd name="T20" fmla="*/ 46 w 51"/>
                    <a:gd name="T21" fmla="*/ 23 h 29"/>
                    <a:gd name="T22" fmla="*/ 40 w 51"/>
                    <a:gd name="T23" fmla="*/ 20 h 29"/>
                    <a:gd name="T24" fmla="*/ 32 w 51"/>
                    <a:gd name="T25" fmla="*/ 16 h 29"/>
                    <a:gd name="T26" fmla="*/ 24 w 51"/>
                    <a:gd name="T27" fmla="*/ 13 h 29"/>
                    <a:gd name="T28" fmla="*/ 15 w 51"/>
                    <a:gd name="T29" fmla="*/ 9 h 29"/>
                    <a:gd name="T30" fmla="*/ 7 w 51"/>
                    <a:gd name="T31" fmla="*/ 5 h 29"/>
                    <a:gd name="T32" fmla="*/ 0 w 51"/>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9">
                      <a:moveTo>
                        <a:pt x="0" y="0"/>
                      </a:moveTo>
                      <a:lnTo>
                        <a:pt x="6" y="6"/>
                      </a:lnTo>
                      <a:lnTo>
                        <a:pt x="13" y="12"/>
                      </a:lnTo>
                      <a:lnTo>
                        <a:pt x="21" y="18"/>
                      </a:lnTo>
                      <a:lnTo>
                        <a:pt x="29" y="22"/>
                      </a:lnTo>
                      <a:lnTo>
                        <a:pt x="37" y="26"/>
                      </a:lnTo>
                      <a:lnTo>
                        <a:pt x="44" y="29"/>
                      </a:lnTo>
                      <a:lnTo>
                        <a:pt x="48" y="29"/>
                      </a:lnTo>
                      <a:lnTo>
                        <a:pt x="51" y="28"/>
                      </a:lnTo>
                      <a:lnTo>
                        <a:pt x="51" y="26"/>
                      </a:lnTo>
                      <a:lnTo>
                        <a:pt x="46" y="23"/>
                      </a:lnTo>
                      <a:lnTo>
                        <a:pt x="40" y="20"/>
                      </a:lnTo>
                      <a:lnTo>
                        <a:pt x="32" y="16"/>
                      </a:lnTo>
                      <a:lnTo>
                        <a:pt x="24" y="13"/>
                      </a:lnTo>
                      <a:lnTo>
                        <a:pt x="15" y="9"/>
                      </a:lnTo>
                      <a:lnTo>
                        <a:pt x="7"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91" name="Freeform 219">
                  <a:extLst>
                    <a:ext uri="{FF2B5EF4-FFF2-40B4-BE49-F238E27FC236}">
                      <a16:creationId xmlns:a16="http://schemas.microsoft.com/office/drawing/2014/main" id="{114C1172-9DF8-416D-9411-4251F25060D9}"/>
                    </a:ext>
                  </a:extLst>
                </p:cNvPr>
                <p:cNvSpPr>
                  <a:spLocks/>
                </p:cNvSpPr>
                <p:nvPr/>
              </p:nvSpPr>
              <p:spPr bwMode="auto">
                <a:xfrm>
                  <a:off x="73" y="677"/>
                  <a:ext cx="28" cy="17"/>
                </a:xfrm>
                <a:custGeom>
                  <a:avLst/>
                  <a:gdLst>
                    <a:gd name="T0" fmla="*/ 58 w 58"/>
                    <a:gd name="T1" fmla="*/ 33 h 34"/>
                    <a:gd name="T2" fmla="*/ 55 w 58"/>
                    <a:gd name="T3" fmla="*/ 34 h 34"/>
                    <a:gd name="T4" fmla="*/ 50 w 58"/>
                    <a:gd name="T5" fmla="*/ 33 h 34"/>
                    <a:gd name="T6" fmla="*/ 43 w 58"/>
                    <a:gd name="T7" fmla="*/ 31 h 34"/>
                    <a:gd name="T8" fmla="*/ 34 w 58"/>
                    <a:gd name="T9" fmla="*/ 26 h 34"/>
                    <a:gd name="T10" fmla="*/ 24 w 58"/>
                    <a:gd name="T11" fmla="*/ 21 h 34"/>
                    <a:gd name="T12" fmla="*/ 15 w 58"/>
                    <a:gd name="T13" fmla="*/ 16 h 34"/>
                    <a:gd name="T14" fmla="*/ 7 w 58"/>
                    <a:gd name="T15" fmla="*/ 8 h 34"/>
                    <a:gd name="T16" fmla="*/ 0 w 58"/>
                    <a:gd name="T17" fmla="*/ 0 h 34"/>
                    <a:gd name="T18" fmla="*/ 7 w 58"/>
                    <a:gd name="T19" fmla="*/ 3 h 34"/>
                    <a:gd name="T20" fmla="*/ 16 w 58"/>
                    <a:gd name="T21" fmla="*/ 8 h 34"/>
                    <a:gd name="T22" fmla="*/ 25 w 58"/>
                    <a:gd name="T23" fmla="*/ 12 h 34"/>
                    <a:gd name="T24" fmla="*/ 36 w 58"/>
                    <a:gd name="T25" fmla="*/ 18 h 34"/>
                    <a:gd name="T26" fmla="*/ 44 w 58"/>
                    <a:gd name="T27" fmla="*/ 23 h 34"/>
                    <a:gd name="T28" fmla="*/ 52 w 58"/>
                    <a:gd name="T29" fmla="*/ 26 h 34"/>
                    <a:gd name="T30" fmla="*/ 57 w 58"/>
                    <a:gd name="T31" fmla="*/ 31 h 34"/>
                    <a:gd name="T32" fmla="*/ 58 w 58"/>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4">
                      <a:moveTo>
                        <a:pt x="58" y="33"/>
                      </a:moveTo>
                      <a:lnTo>
                        <a:pt x="55" y="34"/>
                      </a:lnTo>
                      <a:lnTo>
                        <a:pt x="50" y="33"/>
                      </a:lnTo>
                      <a:lnTo>
                        <a:pt x="43" y="31"/>
                      </a:lnTo>
                      <a:lnTo>
                        <a:pt x="34" y="26"/>
                      </a:lnTo>
                      <a:lnTo>
                        <a:pt x="24" y="21"/>
                      </a:lnTo>
                      <a:lnTo>
                        <a:pt x="15" y="16"/>
                      </a:lnTo>
                      <a:lnTo>
                        <a:pt x="7" y="8"/>
                      </a:lnTo>
                      <a:lnTo>
                        <a:pt x="0" y="0"/>
                      </a:lnTo>
                      <a:lnTo>
                        <a:pt x="7" y="3"/>
                      </a:lnTo>
                      <a:lnTo>
                        <a:pt x="16" y="8"/>
                      </a:lnTo>
                      <a:lnTo>
                        <a:pt x="25" y="12"/>
                      </a:lnTo>
                      <a:lnTo>
                        <a:pt x="36" y="18"/>
                      </a:lnTo>
                      <a:lnTo>
                        <a:pt x="44" y="23"/>
                      </a:lnTo>
                      <a:lnTo>
                        <a:pt x="52" y="26"/>
                      </a:lnTo>
                      <a:lnTo>
                        <a:pt x="57" y="31"/>
                      </a:lnTo>
                      <a:lnTo>
                        <a:pt x="58"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92" name="Freeform 220">
                  <a:extLst>
                    <a:ext uri="{FF2B5EF4-FFF2-40B4-BE49-F238E27FC236}">
                      <a16:creationId xmlns:a16="http://schemas.microsoft.com/office/drawing/2014/main" id="{2CF96FBA-5F6C-4C5D-8BED-07D459B1C3DE}"/>
                    </a:ext>
                  </a:extLst>
                </p:cNvPr>
                <p:cNvSpPr>
                  <a:spLocks/>
                </p:cNvSpPr>
                <p:nvPr/>
              </p:nvSpPr>
              <p:spPr bwMode="auto">
                <a:xfrm>
                  <a:off x="70" y="653"/>
                  <a:ext cx="37" cy="23"/>
                </a:xfrm>
                <a:custGeom>
                  <a:avLst/>
                  <a:gdLst>
                    <a:gd name="T0" fmla="*/ 73 w 73"/>
                    <a:gd name="T1" fmla="*/ 45 h 46"/>
                    <a:gd name="T2" fmla="*/ 70 w 73"/>
                    <a:gd name="T3" fmla="*/ 46 h 46"/>
                    <a:gd name="T4" fmla="*/ 62 w 73"/>
                    <a:gd name="T5" fmla="*/ 44 h 46"/>
                    <a:gd name="T6" fmla="*/ 51 w 73"/>
                    <a:gd name="T7" fmla="*/ 41 h 46"/>
                    <a:gd name="T8" fmla="*/ 40 w 73"/>
                    <a:gd name="T9" fmla="*/ 35 h 46"/>
                    <a:gd name="T10" fmla="*/ 27 w 73"/>
                    <a:gd name="T11" fmla="*/ 27 h 46"/>
                    <a:gd name="T12" fmla="*/ 16 w 73"/>
                    <a:gd name="T13" fmla="*/ 19 h 46"/>
                    <a:gd name="T14" fmla="*/ 5 w 73"/>
                    <a:gd name="T15" fmla="*/ 9 h 46"/>
                    <a:gd name="T16" fmla="*/ 0 w 73"/>
                    <a:gd name="T17" fmla="*/ 0 h 46"/>
                    <a:gd name="T18" fmla="*/ 5 w 73"/>
                    <a:gd name="T19" fmla="*/ 4 h 46"/>
                    <a:gd name="T20" fmla="*/ 14 w 73"/>
                    <a:gd name="T21" fmla="*/ 9 h 46"/>
                    <a:gd name="T22" fmla="*/ 27 w 73"/>
                    <a:gd name="T23" fmla="*/ 16 h 46"/>
                    <a:gd name="T24" fmla="*/ 41 w 73"/>
                    <a:gd name="T25" fmla="*/ 23 h 46"/>
                    <a:gd name="T26" fmla="*/ 54 w 73"/>
                    <a:gd name="T27" fmla="*/ 30 h 46"/>
                    <a:gd name="T28" fmla="*/ 64 w 73"/>
                    <a:gd name="T29" fmla="*/ 36 h 46"/>
                    <a:gd name="T30" fmla="*/ 71 w 73"/>
                    <a:gd name="T31" fmla="*/ 42 h 46"/>
                    <a:gd name="T32" fmla="*/ 73 w 73"/>
                    <a:gd name="T33"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6">
                      <a:moveTo>
                        <a:pt x="73" y="45"/>
                      </a:moveTo>
                      <a:lnTo>
                        <a:pt x="70" y="46"/>
                      </a:lnTo>
                      <a:lnTo>
                        <a:pt x="62" y="44"/>
                      </a:lnTo>
                      <a:lnTo>
                        <a:pt x="51" y="41"/>
                      </a:lnTo>
                      <a:lnTo>
                        <a:pt x="40" y="35"/>
                      </a:lnTo>
                      <a:lnTo>
                        <a:pt x="27" y="27"/>
                      </a:lnTo>
                      <a:lnTo>
                        <a:pt x="16" y="19"/>
                      </a:lnTo>
                      <a:lnTo>
                        <a:pt x="5" y="9"/>
                      </a:lnTo>
                      <a:lnTo>
                        <a:pt x="0" y="0"/>
                      </a:lnTo>
                      <a:lnTo>
                        <a:pt x="5" y="4"/>
                      </a:lnTo>
                      <a:lnTo>
                        <a:pt x="14" y="9"/>
                      </a:lnTo>
                      <a:lnTo>
                        <a:pt x="27" y="16"/>
                      </a:lnTo>
                      <a:lnTo>
                        <a:pt x="41" y="23"/>
                      </a:lnTo>
                      <a:lnTo>
                        <a:pt x="54" y="30"/>
                      </a:lnTo>
                      <a:lnTo>
                        <a:pt x="64" y="36"/>
                      </a:lnTo>
                      <a:lnTo>
                        <a:pt x="71" y="42"/>
                      </a:lnTo>
                      <a:lnTo>
                        <a:pt x="73"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93" name="Freeform 221">
                  <a:extLst>
                    <a:ext uri="{FF2B5EF4-FFF2-40B4-BE49-F238E27FC236}">
                      <a16:creationId xmlns:a16="http://schemas.microsoft.com/office/drawing/2014/main" id="{88FB3270-3F25-4B28-8EFE-FD83933EDD46}"/>
                    </a:ext>
                  </a:extLst>
                </p:cNvPr>
                <p:cNvSpPr>
                  <a:spLocks/>
                </p:cNvSpPr>
                <p:nvPr/>
              </p:nvSpPr>
              <p:spPr bwMode="auto">
                <a:xfrm>
                  <a:off x="72" y="631"/>
                  <a:ext cx="40" cy="26"/>
                </a:xfrm>
                <a:custGeom>
                  <a:avLst/>
                  <a:gdLst>
                    <a:gd name="T0" fmla="*/ 81 w 81"/>
                    <a:gd name="T1" fmla="*/ 50 h 51"/>
                    <a:gd name="T2" fmla="*/ 76 w 81"/>
                    <a:gd name="T3" fmla="*/ 51 h 51"/>
                    <a:gd name="T4" fmla="*/ 67 w 81"/>
                    <a:gd name="T5" fmla="*/ 49 h 51"/>
                    <a:gd name="T6" fmla="*/ 55 w 81"/>
                    <a:gd name="T7" fmla="*/ 43 h 51"/>
                    <a:gd name="T8" fmla="*/ 41 w 81"/>
                    <a:gd name="T9" fmla="*/ 36 h 51"/>
                    <a:gd name="T10" fmla="*/ 28 w 81"/>
                    <a:gd name="T11" fmla="*/ 28 h 51"/>
                    <a:gd name="T12" fmla="*/ 16 w 81"/>
                    <a:gd name="T13" fmla="*/ 19 h 51"/>
                    <a:gd name="T14" fmla="*/ 6 w 81"/>
                    <a:gd name="T15" fmla="*/ 10 h 51"/>
                    <a:gd name="T16" fmla="*/ 0 w 81"/>
                    <a:gd name="T17" fmla="*/ 0 h 51"/>
                    <a:gd name="T18" fmla="*/ 6 w 81"/>
                    <a:gd name="T19" fmla="*/ 4 h 51"/>
                    <a:gd name="T20" fmla="*/ 17 w 81"/>
                    <a:gd name="T21" fmla="*/ 10 h 51"/>
                    <a:gd name="T22" fmla="*/ 30 w 81"/>
                    <a:gd name="T23" fmla="*/ 17 h 51"/>
                    <a:gd name="T24" fmla="*/ 45 w 81"/>
                    <a:gd name="T25" fmla="*/ 25 h 51"/>
                    <a:gd name="T26" fmla="*/ 59 w 81"/>
                    <a:gd name="T27" fmla="*/ 34 h 51"/>
                    <a:gd name="T28" fmla="*/ 70 w 81"/>
                    <a:gd name="T29" fmla="*/ 41 h 51"/>
                    <a:gd name="T30" fmla="*/ 78 w 81"/>
                    <a:gd name="T31" fmla="*/ 47 h 51"/>
                    <a:gd name="T32" fmla="*/ 81 w 81"/>
                    <a:gd name="T33"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51">
                      <a:moveTo>
                        <a:pt x="81" y="50"/>
                      </a:moveTo>
                      <a:lnTo>
                        <a:pt x="76" y="51"/>
                      </a:lnTo>
                      <a:lnTo>
                        <a:pt x="67" y="49"/>
                      </a:lnTo>
                      <a:lnTo>
                        <a:pt x="55" y="43"/>
                      </a:lnTo>
                      <a:lnTo>
                        <a:pt x="41" y="36"/>
                      </a:lnTo>
                      <a:lnTo>
                        <a:pt x="28" y="28"/>
                      </a:lnTo>
                      <a:lnTo>
                        <a:pt x="16" y="19"/>
                      </a:lnTo>
                      <a:lnTo>
                        <a:pt x="6" y="10"/>
                      </a:lnTo>
                      <a:lnTo>
                        <a:pt x="0" y="0"/>
                      </a:lnTo>
                      <a:lnTo>
                        <a:pt x="6" y="4"/>
                      </a:lnTo>
                      <a:lnTo>
                        <a:pt x="17" y="10"/>
                      </a:lnTo>
                      <a:lnTo>
                        <a:pt x="30" y="17"/>
                      </a:lnTo>
                      <a:lnTo>
                        <a:pt x="45" y="25"/>
                      </a:lnTo>
                      <a:lnTo>
                        <a:pt x="59" y="34"/>
                      </a:lnTo>
                      <a:lnTo>
                        <a:pt x="70" y="41"/>
                      </a:lnTo>
                      <a:lnTo>
                        <a:pt x="78" y="47"/>
                      </a:lnTo>
                      <a:lnTo>
                        <a:pt x="81"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94" name="Freeform 222">
                  <a:extLst>
                    <a:ext uri="{FF2B5EF4-FFF2-40B4-BE49-F238E27FC236}">
                      <a16:creationId xmlns:a16="http://schemas.microsoft.com/office/drawing/2014/main" id="{5D086D77-F2C5-4045-AFAB-18362B10D9E3}"/>
                    </a:ext>
                  </a:extLst>
                </p:cNvPr>
                <p:cNvSpPr>
                  <a:spLocks/>
                </p:cNvSpPr>
                <p:nvPr/>
              </p:nvSpPr>
              <p:spPr bwMode="auto">
                <a:xfrm>
                  <a:off x="76" y="617"/>
                  <a:ext cx="32" cy="27"/>
                </a:xfrm>
                <a:custGeom>
                  <a:avLst/>
                  <a:gdLst>
                    <a:gd name="T0" fmla="*/ 65 w 65"/>
                    <a:gd name="T1" fmla="*/ 54 h 54"/>
                    <a:gd name="T2" fmla="*/ 61 w 65"/>
                    <a:gd name="T3" fmla="*/ 54 h 54"/>
                    <a:gd name="T4" fmla="*/ 54 w 65"/>
                    <a:gd name="T5" fmla="*/ 50 h 54"/>
                    <a:gd name="T6" fmla="*/ 44 w 65"/>
                    <a:gd name="T7" fmla="*/ 43 h 54"/>
                    <a:gd name="T8" fmla="*/ 32 w 65"/>
                    <a:gd name="T9" fmla="*/ 35 h 54"/>
                    <a:gd name="T10" fmla="*/ 21 w 65"/>
                    <a:gd name="T11" fmla="*/ 25 h 54"/>
                    <a:gd name="T12" fmla="*/ 10 w 65"/>
                    <a:gd name="T13" fmla="*/ 16 h 54"/>
                    <a:gd name="T14" fmla="*/ 3 w 65"/>
                    <a:gd name="T15" fmla="*/ 7 h 54"/>
                    <a:gd name="T16" fmla="*/ 0 w 65"/>
                    <a:gd name="T17" fmla="*/ 0 h 54"/>
                    <a:gd name="T18" fmla="*/ 6 w 65"/>
                    <a:gd name="T19" fmla="*/ 4 h 54"/>
                    <a:gd name="T20" fmla="*/ 15 w 65"/>
                    <a:gd name="T21" fmla="*/ 11 h 54"/>
                    <a:gd name="T22" fmla="*/ 27 w 65"/>
                    <a:gd name="T23" fmla="*/ 19 h 54"/>
                    <a:gd name="T24" fmla="*/ 39 w 65"/>
                    <a:gd name="T25" fmla="*/ 27 h 54"/>
                    <a:gd name="T26" fmla="*/ 50 w 65"/>
                    <a:gd name="T27" fmla="*/ 35 h 54"/>
                    <a:gd name="T28" fmla="*/ 59 w 65"/>
                    <a:gd name="T29" fmla="*/ 43 h 54"/>
                    <a:gd name="T30" fmla="*/ 65 w 65"/>
                    <a:gd name="T31" fmla="*/ 49 h 54"/>
                    <a:gd name="T32" fmla="*/ 65 w 65"/>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54">
                      <a:moveTo>
                        <a:pt x="65" y="54"/>
                      </a:moveTo>
                      <a:lnTo>
                        <a:pt x="61" y="54"/>
                      </a:lnTo>
                      <a:lnTo>
                        <a:pt x="54" y="50"/>
                      </a:lnTo>
                      <a:lnTo>
                        <a:pt x="44" y="43"/>
                      </a:lnTo>
                      <a:lnTo>
                        <a:pt x="32" y="35"/>
                      </a:lnTo>
                      <a:lnTo>
                        <a:pt x="21" y="25"/>
                      </a:lnTo>
                      <a:lnTo>
                        <a:pt x="10" y="16"/>
                      </a:lnTo>
                      <a:lnTo>
                        <a:pt x="3" y="7"/>
                      </a:lnTo>
                      <a:lnTo>
                        <a:pt x="0" y="0"/>
                      </a:lnTo>
                      <a:lnTo>
                        <a:pt x="6" y="4"/>
                      </a:lnTo>
                      <a:lnTo>
                        <a:pt x="15" y="11"/>
                      </a:lnTo>
                      <a:lnTo>
                        <a:pt x="27" y="19"/>
                      </a:lnTo>
                      <a:lnTo>
                        <a:pt x="39" y="27"/>
                      </a:lnTo>
                      <a:lnTo>
                        <a:pt x="50" y="35"/>
                      </a:lnTo>
                      <a:lnTo>
                        <a:pt x="59" y="43"/>
                      </a:lnTo>
                      <a:lnTo>
                        <a:pt x="65" y="49"/>
                      </a:lnTo>
                      <a:lnTo>
                        <a:pt x="65"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95" name="Freeform 223">
                  <a:extLst>
                    <a:ext uri="{FF2B5EF4-FFF2-40B4-BE49-F238E27FC236}">
                      <a16:creationId xmlns:a16="http://schemas.microsoft.com/office/drawing/2014/main" id="{F8AF2E9A-FFC7-4E03-A15B-EDDF4F74E7E2}"/>
                    </a:ext>
                  </a:extLst>
                </p:cNvPr>
                <p:cNvSpPr>
                  <a:spLocks/>
                </p:cNvSpPr>
                <p:nvPr/>
              </p:nvSpPr>
              <p:spPr bwMode="auto">
                <a:xfrm>
                  <a:off x="80" y="606"/>
                  <a:ext cx="27" cy="23"/>
                </a:xfrm>
                <a:custGeom>
                  <a:avLst/>
                  <a:gdLst>
                    <a:gd name="T0" fmla="*/ 54 w 54"/>
                    <a:gd name="T1" fmla="*/ 46 h 46"/>
                    <a:gd name="T2" fmla="*/ 51 w 54"/>
                    <a:gd name="T3" fmla="*/ 46 h 46"/>
                    <a:gd name="T4" fmla="*/ 45 w 54"/>
                    <a:gd name="T5" fmla="*/ 45 h 46"/>
                    <a:gd name="T6" fmla="*/ 37 w 54"/>
                    <a:gd name="T7" fmla="*/ 40 h 46"/>
                    <a:gd name="T8" fmla="*/ 28 w 54"/>
                    <a:gd name="T9" fmla="*/ 34 h 46"/>
                    <a:gd name="T10" fmla="*/ 19 w 54"/>
                    <a:gd name="T11" fmla="*/ 26 h 46"/>
                    <a:gd name="T12" fmla="*/ 10 w 54"/>
                    <a:gd name="T13" fmla="*/ 18 h 46"/>
                    <a:gd name="T14" fmla="*/ 4 w 54"/>
                    <a:gd name="T15" fmla="*/ 9 h 46"/>
                    <a:gd name="T16" fmla="*/ 0 w 54"/>
                    <a:gd name="T17" fmla="*/ 0 h 46"/>
                    <a:gd name="T18" fmla="*/ 6 w 54"/>
                    <a:gd name="T19" fmla="*/ 4 h 46"/>
                    <a:gd name="T20" fmla="*/ 14 w 54"/>
                    <a:gd name="T21" fmla="*/ 11 h 46"/>
                    <a:gd name="T22" fmla="*/ 23 w 54"/>
                    <a:gd name="T23" fmla="*/ 18 h 46"/>
                    <a:gd name="T24" fmla="*/ 33 w 54"/>
                    <a:gd name="T25" fmla="*/ 25 h 46"/>
                    <a:gd name="T26" fmla="*/ 43 w 54"/>
                    <a:gd name="T27" fmla="*/ 32 h 46"/>
                    <a:gd name="T28" fmla="*/ 50 w 54"/>
                    <a:gd name="T29" fmla="*/ 38 h 46"/>
                    <a:gd name="T30" fmla="*/ 54 w 54"/>
                    <a:gd name="T31" fmla="*/ 42 h 46"/>
                    <a:gd name="T32" fmla="*/ 54 w 54"/>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6">
                      <a:moveTo>
                        <a:pt x="54" y="46"/>
                      </a:moveTo>
                      <a:lnTo>
                        <a:pt x="51" y="46"/>
                      </a:lnTo>
                      <a:lnTo>
                        <a:pt x="45" y="45"/>
                      </a:lnTo>
                      <a:lnTo>
                        <a:pt x="37" y="40"/>
                      </a:lnTo>
                      <a:lnTo>
                        <a:pt x="28" y="34"/>
                      </a:lnTo>
                      <a:lnTo>
                        <a:pt x="19" y="26"/>
                      </a:lnTo>
                      <a:lnTo>
                        <a:pt x="10" y="18"/>
                      </a:lnTo>
                      <a:lnTo>
                        <a:pt x="4" y="9"/>
                      </a:lnTo>
                      <a:lnTo>
                        <a:pt x="0" y="0"/>
                      </a:lnTo>
                      <a:lnTo>
                        <a:pt x="6" y="4"/>
                      </a:lnTo>
                      <a:lnTo>
                        <a:pt x="14" y="11"/>
                      </a:lnTo>
                      <a:lnTo>
                        <a:pt x="23" y="18"/>
                      </a:lnTo>
                      <a:lnTo>
                        <a:pt x="33" y="25"/>
                      </a:lnTo>
                      <a:lnTo>
                        <a:pt x="43" y="32"/>
                      </a:lnTo>
                      <a:lnTo>
                        <a:pt x="50" y="38"/>
                      </a:lnTo>
                      <a:lnTo>
                        <a:pt x="54" y="42"/>
                      </a:lnTo>
                      <a:lnTo>
                        <a:pt x="54"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96" name="Freeform 224">
                  <a:extLst>
                    <a:ext uri="{FF2B5EF4-FFF2-40B4-BE49-F238E27FC236}">
                      <a16:creationId xmlns:a16="http://schemas.microsoft.com/office/drawing/2014/main" id="{820FFE16-7D8D-43EA-B99C-42FD00517417}"/>
                    </a:ext>
                  </a:extLst>
                </p:cNvPr>
                <p:cNvSpPr>
                  <a:spLocks/>
                </p:cNvSpPr>
                <p:nvPr/>
              </p:nvSpPr>
              <p:spPr bwMode="auto">
                <a:xfrm>
                  <a:off x="88" y="595"/>
                  <a:ext cx="19" cy="20"/>
                </a:xfrm>
                <a:custGeom>
                  <a:avLst/>
                  <a:gdLst>
                    <a:gd name="T0" fmla="*/ 38 w 38"/>
                    <a:gd name="T1" fmla="*/ 40 h 40"/>
                    <a:gd name="T2" fmla="*/ 35 w 38"/>
                    <a:gd name="T3" fmla="*/ 40 h 40"/>
                    <a:gd name="T4" fmla="*/ 30 w 38"/>
                    <a:gd name="T5" fmla="*/ 37 h 40"/>
                    <a:gd name="T6" fmla="*/ 23 w 38"/>
                    <a:gd name="T7" fmla="*/ 32 h 40"/>
                    <a:gd name="T8" fmla="*/ 16 w 38"/>
                    <a:gd name="T9" fmla="*/ 25 h 40"/>
                    <a:gd name="T10" fmla="*/ 11 w 38"/>
                    <a:gd name="T11" fmla="*/ 18 h 40"/>
                    <a:gd name="T12" fmla="*/ 5 w 38"/>
                    <a:gd name="T13" fmla="*/ 10 h 40"/>
                    <a:gd name="T14" fmla="*/ 1 w 38"/>
                    <a:gd name="T15" fmla="*/ 4 h 40"/>
                    <a:gd name="T16" fmla="*/ 0 w 38"/>
                    <a:gd name="T17" fmla="*/ 0 h 40"/>
                    <a:gd name="T18" fmla="*/ 4 w 38"/>
                    <a:gd name="T19" fmla="*/ 4 h 40"/>
                    <a:gd name="T20" fmla="*/ 9 w 38"/>
                    <a:gd name="T21" fmla="*/ 9 h 40"/>
                    <a:gd name="T22" fmla="*/ 16 w 38"/>
                    <a:gd name="T23" fmla="*/ 15 h 40"/>
                    <a:gd name="T24" fmla="*/ 22 w 38"/>
                    <a:gd name="T25" fmla="*/ 21 h 40"/>
                    <a:gd name="T26" fmla="*/ 28 w 38"/>
                    <a:gd name="T27" fmla="*/ 26 h 40"/>
                    <a:gd name="T28" fmla="*/ 34 w 38"/>
                    <a:gd name="T29" fmla="*/ 32 h 40"/>
                    <a:gd name="T30" fmla="*/ 37 w 38"/>
                    <a:gd name="T31" fmla="*/ 37 h 40"/>
                    <a:gd name="T32" fmla="*/ 38 w 38"/>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0">
                      <a:moveTo>
                        <a:pt x="38" y="40"/>
                      </a:moveTo>
                      <a:lnTo>
                        <a:pt x="35" y="40"/>
                      </a:lnTo>
                      <a:lnTo>
                        <a:pt x="30" y="37"/>
                      </a:lnTo>
                      <a:lnTo>
                        <a:pt x="23" y="32"/>
                      </a:lnTo>
                      <a:lnTo>
                        <a:pt x="16" y="25"/>
                      </a:lnTo>
                      <a:lnTo>
                        <a:pt x="11" y="18"/>
                      </a:lnTo>
                      <a:lnTo>
                        <a:pt x="5" y="10"/>
                      </a:lnTo>
                      <a:lnTo>
                        <a:pt x="1" y="4"/>
                      </a:lnTo>
                      <a:lnTo>
                        <a:pt x="0" y="0"/>
                      </a:lnTo>
                      <a:lnTo>
                        <a:pt x="4" y="4"/>
                      </a:lnTo>
                      <a:lnTo>
                        <a:pt x="9" y="9"/>
                      </a:lnTo>
                      <a:lnTo>
                        <a:pt x="16" y="15"/>
                      </a:lnTo>
                      <a:lnTo>
                        <a:pt x="22" y="21"/>
                      </a:lnTo>
                      <a:lnTo>
                        <a:pt x="28" y="26"/>
                      </a:lnTo>
                      <a:lnTo>
                        <a:pt x="34" y="32"/>
                      </a:lnTo>
                      <a:lnTo>
                        <a:pt x="37" y="37"/>
                      </a:lnTo>
                      <a:lnTo>
                        <a:pt x="3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97" name="Freeform 225">
                  <a:extLst>
                    <a:ext uri="{FF2B5EF4-FFF2-40B4-BE49-F238E27FC236}">
                      <a16:creationId xmlns:a16="http://schemas.microsoft.com/office/drawing/2014/main" id="{7F7BF9B9-C1AE-4A51-9BF7-195A1FE46487}"/>
                    </a:ext>
                  </a:extLst>
                </p:cNvPr>
                <p:cNvSpPr>
                  <a:spLocks/>
                </p:cNvSpPr>
                <p:nvPr/>
              </p:nvSpPr>
              <p:spPr bwMode="auto">
                <a:xfrm>
                  <a:off x="93" y="589"/>
                  <a:ext cx="11" cy="13"/>
                </a:xfrm>
                <a:custGeom>
                  <a:avLst/>
                  <a:gdLst>
                    <a:gd name="T0" fmla="*/ 23 w 23"/>
                    <a:gd name="T1" fmla="*/ 27 h 27"/>
                    <a:gd name="T2" fmla="*/ 18 w 23"/>
                    <a:gd name="T3" fmla="*/ 25 h 27"/>
                    <a:gd name="T4" fmla="*/ 8 w 23"/>
                    <a:gd name="T5" fmla="*/ 19 h 27"/>
                    <a:gd name="T6" fmla="*/ 0 w 23"/>
                    <a:gd name="T7" fmla="*/ 9 h 27"/>
                    <a:gd name="T8" fmla="*/ 0 w 23"/>
                    <a:gd name="T9" fmla="*/ 0 h 27"/>
                    <a:gd name="T10" fmla="*/ 6 w 23"/>
                    <a:gd name="T11" fmla="*/ 9 h 27"/>
                    <a:gd name="T12" fmla="*/ 15 w 23"/>
                    <a:gd name="T13" fmla="*/ 16 h 27"/>
                    <a:gd name="T14" fmla="*/ 23 w 23"/>
                    <a:gd name="T15" fmla="*/ 22 h 27"/>
                    <a:gd name="T16" fmla="*/ 23 w 23"/>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23" y="27"/>
                      </a:moveTo>
                      <a:lnTo>
                        <a:pt x="18" y="25"/>
                      </a:lnTo>
                      <a:lnTo>
                        <a:pt x="8" y="19"/>
                      </a:lnTo>
                      <a:lnTo>
                        <a:pt x="0" y="9"/>
                      </a:lnTo>
                      <a:lnTo>
                        <a:pt x="0" y="0"/>
                      </a:lnTo>
                      <a:lnTo>
                        <a:pt x="6" y="9"/>
                      </a:lnTo>
                      <a:lnTo>
                        <a:pt x="15" y="16"/>
                      </a:lnTo>
                      <a:lnTo>
                        <a:pt x="23" y="22"/>
                      </a:lnTo>
                      <a:lnTo>
                        <a:pt x="23"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98" name="Freeform 226">
                  <a:extLst>
                    <a:ext uri="{FF2B5EF4-FFF2-40B4-BE49-F238E27FC236}">
                      <a16:creationId xmlns:a16="http://schemas.microsoft.com/office/drawing/2014/main" id="{FD6D54F4-E71D-4AE7-A177-7139AFD05D8B}"/>
                    </a:ext>
                  </a:extLst>
                </p:cNvPr>
                <p:cNvSpPr>
                  <a:spLocks/>
                </p:cNvSpPr>
                <p:nvPr/>
              </p:nvSpPr>
              <p:spPr bwMode="auto">
                <a:xfrm>
                  <a:off x="80" y="696"/>
                  <a:ext cx="17" cy="15"/>
                </a:xfrm>
                <a:custGeom>
                  <a:avLst/>
                  <a:gdLst>
                    <a:gd name="T0" fmla="*/ 0 w 33"/>
                    <a:gd name="T1" fmla="*/ 0 h 29"/>
                    <a:gd name="T2" fmla="*/ 2 w 33"/>
                    <a:gd name="T3" fmla="*/ 2 h 29"/>
                    <a:gd name="T4" fmla="*/ 7 w 33"/>
                    <a:gd name="T5" fmla="*/ 4 h 29"/>
                    <a:gd name="T6" fmla="*/ 14 w 33"/>
                    <a:gd name="T7" fmla="*/ 9 h 29"/>
                    <a:gd name="T8" fmla="*/ 20 w 33"/>
                    <a:gd name="T9" fmla="*/ 12 h 29"/>
                    <a:gd name="T10" fmla="*/ 27 w 33"/>
                    <a:gd name="T11" fmla="*/ 17 h 29"/>
                    <a:gd name="T12" fmla="*/ 31 w 33"/>
                    <a:gd name="T13" fmla="*/ 22 h 29"/>
                    <a:gd name="T14" fmla="*/ 33 w 33"/>
                    <a:gd name="T15" fmla="*/ 25 h 29"/>
                    <a:gd name="T16" fmla="*/ 32 w 33"/>
                    <a:gd name="T17" fmla="*/ 29 h 29"/>
                    <a:gd name="T18" fmla="*/ 25 w 33"/>
                    <a:gd name="T19" fmla="*/ 29 h 29"/>
                    <a:gd name="T20" fmla="*/ 16 w 33"/>
                    <a:gd name="T21" fmla="*/ 19 h 29"/>
                    <a:gd name="T22" fmla="*/ 7 w 33"/>
                    <a:gd name="T23" fmla="*/ 8 h 29"/>
                    <a:gd name="T24" fmla="*/ 0 w 33"/>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0" y="0"/>
                      </a:moveTo>
                      <a:lnTo>
                        <a:pt x="2" y="2"/>
                      </a:lnTo>
                      <a:lnTo>
                        <a:pt x="7" y="4"/>
                      </a:lnTo>
                      <a:lnTo>
                        <a:pt x="14" y="9"/>
                      </a:lnTo>
                      <a:lnTo>
                        <a:pt x="20" y="12"/>
                      </a:lnTo>
                      <a:lnTo>
                        <a:pt x="27" y="17"/>
                      </a:lnTo>
                      <a:lnTo>
                        <a:pt x="31" y="22"/>
                      </a:lnTo>
                      <a:lnTo>
                        <a:pt x="33" y="25"/>
                      </a:lnTo>
                      <a:lnTo>
                        <a:pt x="32" y="29"/>
                      </a:lnTo>
                      <a:lnTo>
                        <a:pt x="25" y="29"/>
                      </a:lnTo>
                      <a:lnTo>
                        <a:pt x="16" y="19"/>
                      </a:lnTo>
                      <a:lnTo>
                        <a:pt x="7"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299" name="Freeform 227">
                  <a:extLst>
                    <a:ext uri="{FF2B5EF4-FFF2-40B4-BE49-F238E27FC236}">
                      <a16:creationId xmlns:a16="http://schemas.microsoft.com/office/drawing/2014/main" id="{24777DA5-FD26-480A-AB02-417F252EEF50}"/>
                    </a:ext>
                  </a:extLst>
                </p:cNvPr>
                <p:cNvSpPr>
                  <a:spLocks/>
                </p:cNvSpPr>
                <p:nvPr/>
              </p:nvSpPr>
              <p:spPr bwMode="auto">
                <a:xfrm>
                  <a:off x="71" y="696"/>
                  <a:ext cx="8" cy="18"/>
                </a:xfrm>
                <a:custGeom>
                  <a:avLst/>
                  <a:gdLst>
                    <a:gd name="T0" fmla="*/ 16 w 16"/>
                    <a:gd name="T1" fmla="*/ 0 h 35"/>
                    <a:gd name="T2" fmla="*/ 12 w 16"/>
                    <a:gd name="T3" fmla="*/ 5 h 35"/>
                    <a:gd name="T4" fmla="*/ 6 w 16"/>
                    <a:gd name="T5" fmla="*/ 17 h 35"/>
                    <a:gd name="T6" fmla="*/ 0 w 16"/>
                    <a:gd name="T7" fmla="*/ 27 h 35"/>
                    <a:gd name="T8" fmla="*/ 1 w 16"/>
                    <a:gd name="T9" fmla="*/ 35 h 35"/>
                    <a:gd name="T10" fmla="*/ 6 w 16"/>
                    <a:gd name="T11" fmla="*/ 33 h 35"/>
                    <a:gd name="T12" fmla="*/ 10 w 16"/>
                    <a:gd name="T13" fmla="*/ 23 h 35"/>
                    <a:gd name="T14" fmla="*/ 14 w 16"/>
                    <a:gd name="T15" fmla="*/ 9 h 35"/>
                    <a:gd name="T16" fmla="*/ 16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16" y="0"/>
                      </a:moveTo>
                      <a:lnTo>
                        <a:pt x="12" y="5"/>
                      </a:lnTo>
                      <a:lnTo>
                        <a:pt x="6" y="17"/>
                      </a:lnTo>
                      <a:lnTo>
                        <a:pt x="0" y="27"/>
                      </a:lnTo>
                      <a:lnTo>
                        <a:pt x="1" y="35"/>
                      </a:lnTo>
                      <a:lnTo>
                        <a:pt x="6" y="33"/>
                      </a:lnTo>
                      <a:lnTo>
                        <a:pt x="10" y="23"/>
                      </a:lnTo>
                      <a:lnTo>
                        <a:pt x="14" y="9"/>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00" name="Freeform 228">
                  <a:extLst>
                    <a:ext uri="{FF2B5EF4-FFF2-40B4-BE49-F238E27FC236}">
                      <a16:creationId xmlns:a16="http://schemas.microsoft.com/office/drawing/2014/main" id="{1B219009-CFB3-460B-AD8D-FF25EB8BA45A}"/>
                    </a:ext>
                  </a:extLst>
                </p:cNvPr>
                <p:cNvSpPr>
                  <a:spLocks/>
                </p:cNvSpPr>
                <p:nvPr/>
              </p:nvSpPr>
              <p:spPr bwMode="auto">
                <a:xfrm>
                  <a:off x="81" y="699"/>
                  <a:ext cx="5" cy="20"/>
                </a:xfrm>
                <a:custGeom>
                  <a:avLst/>
                  <a:gdLst>
                    <a:gd name="T0" fmla="*/ 0 w 11"/>
                    <a:gd name="T1" fmla="*/ 0 h 41"/>
                    <a:gd name="T2" fmla="*/ 1 w 11"/>
                    <a:gd name="T3" fmla="*/ 9 h 41"/>
                    <a:gd name="T4" fmla="*/ 1 w 11"/>
                    <a:gd name="T5" fmla="*/ 22 h 41"/>
                    <a:gd name="T6" fmla="*/ 3 w 11"/>
                    <a:gd name="T7" fmla="*/ 35 h 41"/>
                    <a:gd name="T8" fmla="*/ 7 w 11"/>
                    <a:gd name="T9" fmla="*/ 41 h 41"/>
                    <a:gd name="T10" fmla="*/ 11 w 11"/>
                    <a:gd name="T11" fmla="*/ 36 h 41"/>
                    <a:gd name="T12" fmla="*/ 8 w 11"/>
                    <a:gd name="T13" fmla="*/ 24 h 41"/>
                    <a:gd name="T14" fmla="*/ 4 w 11"/>
                    <a:gd name="T15" fmla="*/ 10 h 41"/>
                    <a:gd name="T16" fmla="*/ 0 w 11"/>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1">
                      <a:moveTo>
                        <a:pt x="0" y="0"/>
                      </a:moveTo>
                      <a:lnTo>
                        <a:pt x="1" y="9"/>
                      </a:lnTo>
                      <a:lnTo>
                        <a:pt x="1" y="22"/>
                      </a:lnTo>
                      <a:lnTo>
                        <a:pt x="3" y="35"/>
                      </a:lnTo>
                      <a:lnTo>
                        <a:pt x="7" y="41"/>
                      </a:lnTo>
                      <a:lnTo>
                        <a:pt x="11" y="36"/>
                      </a:lnTo>
                      <a:lnTo>
                        <a:pt x="8" y="24"/>
                      </a:lnTo>
                      <a:lnTo>
                        <a:pt x="4"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01" name="Freeform 229">
                  <a:extLst>
                    <a:ext uri="{FF2B5EF4-FFF2-40B4-BE49-F238E27FC236}">
                      <a16:creationId xmlns:a16="http://schemas.microsoft.com/office/drawing/2014/main" id="{9343E745-D365-4B0F-84A3-5525215F20F2}"/>
                    </a:ext>
                  </a:extLst>
                </p:cNvPr>
                <p:cNvSpPr>
                  <a:spLocks/>
                </p:cNvSpPr>
                <p:nvPr/>
              </p:nvSpPr>
              <p:spPr bwMode="auto">
                <a:xfrm>
                  <a:off x="62" y="689"/>
                  <a:ext cx="15" cy="18"/>
                </a:xfrm>
                <a:custGeom>
                  <a:avLst/>
                  <a:gdLst>
                    <a:gd name="T0" fmla="*/ 30 w 30"/>
                    <a:gd name="T1" fmla="*/ 0 h 36"/>
                    <a:gd name="T2" fmla="*/ 23 w 30"/>
                    <a:gd name="T3" fmla="*/ 11 h 36"/>
                    <a:gd name="T4" fmla="*/ 15 w 30"/>
                    <a:gd name="T5" fmla="*/ 24 h 36"/>
                    <a:gd name="T6" fmla="*/ 6 w 30"/>
                    <a:gd name="T7" fmla="*/ 34 h 36"/>
                    <a:gd name="T8" fmla="*/ 0 w 30"/>
                    <a:gd name="T9" fmla="*/ 36 h 36"/>
                    <a:gd name="T10" fmla="*/ 0 w 30"/>
                    <a:gd name="T11" fmla="*/ 32 h 36"/>
                    <a:gd name="T12" fmla="*/ 3 w 30"/>
                    <a:gd name="T13" fmla="*/ 29 h 36"/>
                    <a:gd name="T14" fmla="*/ 6 w 30"/>
                    <a:gd name="T15" fmla="*/ 23 h 36"/>
                    <a:gd name="T16" fmla="*/ 12 w 30"/>
                    <a:gd name="T17" fmla="*/ 17 h 36"/>
                    <a:gd name="T18" fmla="*/ 18 w 30"/>
                    <a:gd name="T19" fmla="*/ 13 h 36"/>
                    <a:gd name="T20" fmla="*/ 23 w 30"/>
                    <a:gd name="T21" fmla="*/ 7 h 36"/>
                    <a:gd name="T22" fmla="*/ 28 w 30"/>
                    <a:gd name="T23" fmla="*/ 3 h 36"/>
                    <a:gd name="T24" fmla="*/ 30 w 30"/>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6">
                      <a:moveTo>
                        <a:pt x="30" y="0"/>
                      </a:moveTo>
                      <a:lnTo>
                        <a:pt x="23" y="11"/>
                      </a:lnTo>
                      <a:lnTo>
                        <a:pt x="15" y="24"/>
                      </a:lnTo>
                      <a:lnTo>
                        <a:pt x="6" y="34"/>
                      </a:lnTo>
                      <a:lnTo>
                        <a:pt x="0" y="36"/>
                      </a:lnTo>
                      <a:lnTo>
                        <a:pt x="0" y="32"/>
                      </a:lnTo>
                      <a:lnTo>
                        <a:pt x="3" y="29"/>
                      </a:lnTo>
                      <a:lnTo>
                        <a:pt x="6" y="23"/>
                      </a:lnTo>
                      <a:lnTo>
                        <a:pt x="12" y="17"/>
                      </a:lnTo>
                      <a:lnTo>
                        <a:pt x="18" y="13"/>
                      </a:lnTo>
                      <a:lnTo>
                        <a:pt x="23" y="7"/>
                      </a:lnTo>
                      <a:lnTo>
                        <a:pt x="28" y="3"/>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02" name="Freeform 230">
                  <a:extLst>
                    <a:ext uri="{FF2B5EF4-FFF2-40B4-BE49-F238E27FC236}">
                      <a16:creationId xmlns:a16="http://schemas.microsoft.com/office/drawing/2014/main" id="{7076437A-3934-4BC3-BEA3-D8E8AC3139E8}"/>
                    </a:ext>
                  </a:extLst>
                </p:cNvPr>
                <p:cNvSpPr>
                  <a:spLocks/>
                </p:cNvSpPr>
                <p:nvPr/>
              </p:nvSpPr>
              <p:spPr bwMode="auto">
                <a:xfrm>
                  <a:off x="63" y="592"/>
                  <a:ext cx="26" cy="5"/>
                </a:xfrm>
                <a:custGeom>
                  <a:avLst/>
                  <a:gdLst>
                    <a:gd name="T0" fmla="*/ 52 w 52"/>
                    <a:gd name="T1" fmla="*/ 9 h 10"/>
                    <a:gd name="T2" fmla="*/ 46 w 52"/>
                    <a:gd name="T3" fmla="*/ 9 h 10"/>
                    <a:gd name="T4" fmla="*/ 38 w 52"/>
                    <a:gd name="T5" fmla="*/ 10 h 10"/>
                    <a:gd name="T6" fmla="*/ 30 w 52"/>
                    <a:gd name="T7" fmla="*/ 10 h 10"/>
                    <a:gd name="T8" fmla="*/ 22 w 52"/>
                    <a:gd name="T9" fmla="*/ 10 h 10"/>
                    <a:gd name="T10" fmla="*/ 14 w 52"/>
                    <a:gd name="T11" fmla="*/ 10 h 10"/>
                    <a:gd name="T12" fmla="*/ 7 w 52"/>
                    <a:gd name="T13" fmla="*/ 9 h 10"/>
                    <a:gd name="T14" fmla="*/ 2 w 52"/>
                    <a:gd name="T15" fmla="*/ 7 h 10"/>
                    <a:gd name="T16" fmla="*/ 0 w 52"/>
                    <a:gd name="T17" fmla="*/ 3 h 10"/>
                    <a:gd name="T18" fmla="*/ 1 w 52"/>
                    <a:gd name="T19" fmla="*/ 1 h 10"/>
                    <a:gd name="T20" fmla="*/ 5 w 52"/>
                    <a:gd name="T21" fmla="*/ 0 h 10"/>
                    <a:gd name="T22" fmla="*/ 12 w 52"/>
                    <a:gd name="T23" fmla="*/ 0 h 10"/>
                    <a:gd name="T24" fmla="*/ 20 w 52"/>
                    <a:gd name="T25" fmla="*/ 2 h 10"/>
                    <a:gd name="T26" fmla="*/ 28 w 52"/>
                    <a:gd name="T27" fmla="*/ 5 h 10"/>
                    <a:gd name="T28" fmla="*/ 38 w 52"/>
                    <a:gd name="T29" fmla="*/ 7 h 10"/>
                    <a:gd name="T30" fmla="*/ 46 w 52"/>
                    <a:gd name="T31" fmla="*/ 8 h 10"/>
                    <a:gd name="T32" fmla="*/ 52 w 52"/>
                    <a:gd name="T3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0">
                      <a:moveTo>
                        <a:pt x="52" y="9"/>
                      </a:moveTo>
                      <a:lnTo>
                        <a:pt x="46" y="9"/>
                      </a:lnTo>
                      <a:lnTo>
                        <a:pt x="38" y="10"/>
                      </a:lnTo>
                      <a:lnTo>
                        <a:pt x="30" y="10"/>
                      </a:lnTo>
                      <a:lnTo>
                        <a:pt x="22" y="10"/>
                      </a:lnTo>
                      <a:lnTo>
                        <a:pt x="14" y="10"/>
                      </a:lnTo>
                      <a:lnTo>
                        <a:pt x="7" y="9"/>
                      </a:lnTo>
                      <a:lnTo>
                        <a:pt x="2" y="7"/>
                      </a:lnTo>
                      <a:lnTo>
                        <a:pt x="0" y="3"/>
                      </a:lnTo>
                      <a:lnTo>
                        <a:pt x="1" y="1"/>
                      </a:lnTo>
                      <a:lnTo>
                        <a:pt x="5" y="0"/>
                      </a:lnTo>
                      <a:lnTo>
                        <a:pt x="12" y="0"/>
                      </a:lnTo>
                      <a:lnTo>
                        <a:pt x="20" y="2"/>
                      </a:lnTo>
                      <a:lnTo>
                        <a:pt x="28" y="5"/>
                      </a:lnTo>
                      <a:lnTo>
                        <a:pt x="38" y="7"/>
                      </a:lnTo>
                      <a:lnTo>
                        <a:pt x="46" y="8"/>
                      </a:lnTo>
                      <a:lnTo>
                        <a:pt x="52"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03" name="Freeform 231">
                  <a:extLst>
                    <a:ext uri="{FF2B5EF4-FFF2-40B4-BE49-F238E27FC236}">
                      <a16:creationId xmlns:a16="http://schemas.microsoft.com/office/drawing/2014/main" id="{9A6B0CF1-7075-4243-93DB-ECCE291E1492}"/>
                    </a:ext>
                  </a:extLst>
                </p:cNvPr>
                <p:cNvSpPr>
                  <a:spLocks/>
                </p:cNvSpPr>
                <p:nvPr/>
              </p:nvSpPr>
              <p:spPr bwMode="auto">
                <a:xfrm>
                  <a:off x="68" y="582"/>
                  <a:ext cx="25" cy="8"/>
                </a:xfrm>
                <a:custGeom>
                  <a:avLst/>
                  <a:gdLst>
                    <a:gd name="T0" fmla="*/ 49 w 49"/>
                    <a:gd name="T1" fmla="*/ 18 h 18"/>
                    <a:gd name="T2" fmla="*/ 45 w 49"/>
                    <a:gd name="T3" fmla="*/ 18 h 18"/>
                    <a:gd name="T4" fmla="*/ 38 w 49"/>
                    <a:gd name="T5" fmla="*/ 16 h 18"/>
                    <a:gd name="T6" fmla="*/ 30 w 49"/>
                    <a:gd name="T7" fmla="*/ 15 h 18"/>
                    <a:gd name="T8" fmla="*/ 22 w 49"/>
                    <a:gd name="T9" fmla="*/ 14 h 18"/>
                    <a:gd name="T10" fmla="*/ 14 w 49"/>
                    <a:gd name="T11" fmla="*/ 12 h 18"/>
                    <a:gd name="T12" fmla="*/ 7 w 49"/>
                    <a:gd name="T13" fmla="*/ 10 h 18"/>
                    <a:gd name="T14" fmla="*/ 2 w 49"/>
                    <a:gd name="T15" fmla="*/ 6 h 18"/>
                    <a:gd name="T16" fmla="*/ 0 w 49"/>
                    <a:gd name="T17" fmla="*/ 3 h 18"/>
                    <a:gd name="T18" fmla="*/ 1 w 49"/>
                    <a:gd name="T19" fmla="*/ 0 h 18"/>
                    <a:gd name="T20" fmla="*/ 7 w 49"/>
                    <a:gd name="T21" fmla="*/ 0 h 18"/>
                    <a:gd name="T22" fmla="*/ 14 w 49"/>
                    <a:gd name="T23" fmla="*/ 3 h 18"/>
                    <a:gd name="T24" fmla="*/ 22 w 49"/>
                    <a:gd name="T25" fmla="*/ 6 h 18"/>
                    <a:gd name="T26" fmla="*/ 31 w 49"/>
                    <a:gd name="T27" fmla="*/ 10 h 18"/>
                    <a:gd name="T28" fmla="*/ 39 w 49"/>
                    <a:gd name="T29" fmla="*/ 13 h 18"/>
                    <a:gd name="T30" fmla="*/ 46 w 49"/>
                    <a:gd name="T31" fmla="*/ 16 h 18"/>
                    <a:gd name="T32" fmla="*/ 49 w 49"/>
                    <a:gd name="T3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8">
                      <a:moveTo>
                        <a:pt x="49" y="18"/>
                      </a:moveTo>
                      <a:lnTo>
                        <a:pt x="45" y="18"/>
                      </a:lnTo>
                      <a:lnTo>
                        <a:pt x="38" y="16"/>
                      </a:lnTo>
                      <a:lnTo>
                        <a:pt x="30" y="15"/>
                      </a:lnTo>
                      <a:lnTo>
                        <a:pt x="22" y="14"/>
                      </a:lnTo>
                      <a:lnTo>
                        <a:pt x="14" y="12"/>
                      </a:lnTo>
                      <a:lnTo>
                        <a:pt x="7" y="10"/>
                      </a:lnTo>
                      <a:lnTo>
                        <a:pt x="2" y="6"/>
                      </a:lnTo>
                      <a:lnTo>
                        <a:pt x="0" y="3"/>
                      </a:lnTo>
                      <a:lnTo>
                        <a:pt x="1" y="0"/>
                      </a:lnTo>
                      <a:lnTo>
                        <a:pt x="7" y="0"/>
                      </a:lnTo>
                      <a:lnTo>
                        <a:pt x="14" y="3"/>
                      </a:lnTo>
                      <a:lnTo>
                        <a:pt x="22" y="6"/>
                      </a:lnTo>
                      <a:lnTo>
                        <a:pt x="31" y="10"/>
                      </a:lnTo>
                      <a:lnTo>
                        <a:pt x="39" y="13"/>
                      </a:lnTo>
                      <a:lnTo>
                        <a:pt x="46" y="16"/>
                      </a:lnTo>
                      <a:lnTo>
                        <a:pt x="49"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04" name="Freeform 232">
                  <a:extLst>
                    <a:ext uri="{FF2B5EF4-FFF2-40B4-BE49-F238E27FC236}">
                      <a16:creationId xmlns:a16="http://schemas.microsoft.com/office/drawing/2014/main" id="{CD7F16C4-52AB-424F-ADF3-67B590E0CF59}"/>
                    </a:ext>
                  </a:extLst>
                </p:cNvPr>
                <p:cNvSpPr>
                  <a:spLocks/>
                </p:cNvSpPr>
                <p:nvPr/>
              </p:nvSpPr>
              <p:spPr bwMode="auto">
                <a:xfrm>
                  <a:off x="56" y="605"/>
                  <a:ext cx="25" cy="5"/>
                </a:xfrm>
                <a:custGeom>
                  <a:avLst/>
                  <a:gdLst>
                    <a:gd name="T0" fmla="*/ 48 w 48"/>
                    <a:gd name="T1" fmla="*/ 5 h 11"/>
                    <a:gd name="T2" fmla="*/ 46 w 48"/>
                    <a:gd name="T3" fmla="*/ 7 h 11"/>
                    <a:gd name="T4" fmla="*/ 41 w 48"/>
                    <a:gd name="T5" fmla="*/ 8 h 11"/>
                    <a:gd name="T6" fmla="*/ 34 w 48"/>
                    <a:gd name="T7" fmla="*/ 11 h 11"/>
                    <a:gd name="T8" fmla="*/ 26 w 48"/>
                    <a:gd name="T9" fmla="*/ 11 h 11"/>
                    <a:gd name="T10" fmla="*/ 17 w 48"/>
                    <a:gd name="T11" fmla="*/ 11 h 11"/>
                    <a:gd name="T12" fmla="*/ 10 w 48"/>
                    <a:gd name="T13" fmla="*/ 10 h 11"/>
                    <a:gd name="T14" fmla="*/ 3 w 48"/>
                    <a:gd name="T15" fmla="*/ 8 h 11"/>
                    <a:gd name="T16" fmla="*/ 0 w 48"/>
                    <a:gd name="T17" fmla="*/ 5 h 11"/>
                    <a:gd name="T18" fmla="*/ 0 w 48"/>
                    <a:gd name="T19" fmla="*/ 2 h 11"/>
                    <a:gd name="T20" fmla="*/ 3 w 48"/>
                    <a:gd name="T21" fmla="*/ 0 h 11"/>
                    <a:gd name="T22" fmla="*/ 10 w 48"/>
                    <a:gd name="T23" fmla="*/ 0 h 11"/>
                    <a:gd name="T24" fmla="*/ 17 w 48"/>
                    <a:gd name="T25" fmla="*/ 2 h 11"/>
                    <a:gd name="T26" fmla="*/ 26 w 48"/>
                    <a:gd name="T27" fmla="*/ 3 h 11"/>
                    <a:gd name="T28" fmla="*/ 34 w 48"/>
                    <a:gd name="T29" fmla="*/ 4 h 11"/>
                    <a:gd name="T30" fmla="*/ 42 w 48"/>
                    <a:gd name="T31" fmla="*/ 5 h 11"/>
                    <a:gd name="T32" fmla="*/ 48 w 48"/>
                    <a:gd name="T3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1">
                      <a:moveTo>
                        <a:pt x="48" y="5"/>
                      </a:moveTo>
                      <a:lnTo>
                        <a:pt x="46" y="7"/>
                      </a:lnTo>
                      <a:lnTo>
                        <a:pt x="41" y="8"/>
                      </a:lnTo>
                      <a:lnTo>
                        <a:pt x="34" y="11"/>
                      </a:lnTo>
                      <a:lnTo>
                        <a:pt x="26" y="11"/>
                      </a:lnTo>
                      <a:lnTo>
                        <a:pt x="17" y="11"/>
                      </a:lnTo>
                      <a:lnTo>
                        <a:pt x="10" y="10"/>
                      </a:lnTo>
                      <a:lnTo>
                        <a:pt x="3" y="8"/>
                      </a:lnTo>
                      <a:lnTo>
                        <a:pt x="0" y="5"/>
                      </a:lnTo>
                      <a:lnTo>
                        <a:pt x="0" y="2"/>
                      </a:lnTo>
                      <a:lnTo>
                        <a:pt x="3" y="0"/>
                      </a:lnTo>
                      <a:lnTo>
                        <a:pt x="10" y="0"/>
                      </a:lnTo>
                      <a:lnTo>
                        <a:pt x="17" y="2"/>
                      </a:lnTo>
                      <a:lnTo>
                        <a:pt x="26" y="3"/>
                      </a:lnTo>
                      <a:lnTo>
                        <a:pt x="34" y="4"/>
                      </a:lnTo>
                      <a:lnTo>
                        <a:pt x="42" y="5"/>
                      </a:lnTo>
                      <a:lnTo>
                        <a:pt x="4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05" name="Freeform 233">
                  <a:extLst>
                    <a:ext uri="{FF2B5EF4-FFF2-40B4-BE49-F238E27FC236}">
                      <a16:creationId xmlns:a16="http://schemas.microsoft.com/office/drawing/2014/main" id="{3D4B1102-9919-4790-8482-698572415139}"/>
                    </a:ext>
                  </a:extLst>
                </p:cNvPr>
                <p:cNvSpPr>
                  <a:spLocks/>
                </p:cNvSpPr>
                <p:nvPr/>
              </p:nvSpPr>
              <p:spPr bwMode="auto">
                <a:xfrm>
                  <a:off x="50" y="617"/>
                  <a:ext cx="28" cy="8"/>
                </a:xfrm>
                <a:custGeom>
                  <a:avLst/>
                  <a:gdLst>
                    <a:gd name="T0" fmla="*/ 56 w 56"/>
                    <a:gd name="T1" fmla="*/ 0 h 16"/>
                    <a:gd name="T2" fmla="*/ 51 w 56"/>
                    <a:gd name="T3" fmla="*/ 3 h 16"/>
                    <a:gd name="T4" fmla="*/ 43 w 56"/>
                    <a:gd name="T5" fmla="*/ 7 h 16"/>
                    <a:gd name="T6" fmla="*/ 33 w 56"/>
                    <a:gd name="T7" fmla="*/ 10 h 16"/>
                    <a:gd name="T8" fmla="*/ 25 w 56"/>
                    <a:gd name="T9" fmla="*/ 13 h 16"/>
                    <a:gd name="T10" fmla="*/ 16 w 56"/>
                    <a:gd name="T11" fmla="*/ 16 h 16"/>
                    <a:gd name="T12" fmla="*/ 8 w 56"/>
                    <a:gd name="T13" fmla="*/ 16 h 16"/>
                    <a:gd name="T14" fmla="*/ 3 w 56"/>
                    <a:gd name="T15" fmla="*/ 16 h 16"/>
                    <a:gd name="T16" fmla="*/ 0 w 56"/>
                    <a:gd name="T17" fmla="*/ 12 h 16"/>
                    <a:gd name="T18" fmla="*/ 1 w 56"/>
                    <a:gd name="T19" fmla="*/ 9 h 16"/>
                    <a:gd name="T20" fmla="*/ 7 w 56"/>
                    <a:gd name="T21" fmla="*/ 7 h 16"/>
                    <a:gd name="T22" fmla="*/ 14 w 56"/>
                    <a:gd name="T23" fmla="*/ 4 h 16"/>
                    <a:gd name="T24" fmla="*/ 23 w 56"/>
                    <a:gd name="T25" fmla="*/ 3 h 16"/>
                    <a:gd name="T26" fmla="*/ 33 w 56"/>
                    <a:gd name="T27" fmla="*/ 3 h 16"/>
                    <a:gd name="T28" fmla="*/ 43 w 56"/>
                    <a:gd name="T29" fmla="*/ 2 h 16"/>
                    <a:gd name="T30" fmla="*/ 51 w 56"/>
                    <a:gd name="T31" fmla="*/ 1 h 16"/>
                    <a:gd name="T32" fmla="*/ 56 w 5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6">
                      <a:moveTo>
                        <a:pt x="56" y="0"/>
                      </a:moveTo>
                      <a:lnTo>
                        <a:pt x="51" y="3"/>
                      </a:lnTo>
                      <a:lnTo>
                        <a:pt x="43" y="7"/>
                      </a:lnTo>
                      <a:lnTo>
                        <a:pt x="33" y="10"/>
                      </a:lnTo>
                      <a:lnTo>
                        <a:pt x="25" y="13"/>
                      </a:lnTo>
                      <a:lnTo>
                        <a:pt x="16" y="16"/>
                      </a:lnTo>
                      <a:lnTo>
                        <a:pt x="8" y="16"/>
                      </a:lnTo>
                      <a:lnTo>
                        <a:pt x="3" y="16"/>
                      </a:lnTo>
                      <a:lnTo>
                        <a:pt x="0" y="12"/>
                      </a:lnTo>
                      <a:lnTo>
                        <a:pt x="1" y="9"/>
                      </a:lnTo>
                      <a:lnTo>
                        <a:pt x="7" y="7"/>
                      </a:lnTo>
                      <a:lnTo>
                        <a:pt x="14" y="4"/>
                      </a:lnTo>
                      <a:lnTo>
                        <a:pt x="23" y="3"/>
                      </a:lnTo>
                      <a:lnTo>
                        <a:pt x="33" y="3"/>
                      </a:lnTo>
                      <a:lnTo>
                        <a:pt x="43" y="2"/>
                      </a:lnTo>
                      <a:lnTo>
                        <a:pt x="51" y="1"/>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06" name="Freeform 234">
                  <a:extLst>
                    <a:ext uri="{FF2B5EF4-FFF2-40B4-BE49-F238E27FC236}">
                      <a16:creationId xmlns:a16="http://schemas.microsoft.com/office/drawing/2014/main" id="{7FCE988E-AC62-456E-8396-1ACC239EED0C}"/>
                    </a:ext>
                  </a:extLst>
                </p:cNvPr>
                <p:cNvSpPr>
                  <a:spLocks/>
                </p:cNvSpPr>
                <p:nvPr/>
              </p:nvSpPr>
              <p:spPr bwMode="auto">
                <a:xfrm>
                  <a:off x="43" y="629"/>
                  <a:ext cx="30" cy="10"/>
                </a:xfrm>
                <a:custGeom>
                  <a:avLst/>
                  <a:gdLst>
                    <a:gd name="T0" fmla="*/ 61 w 61"/>
                    <a:gd name="T1" fmla="*/ 0 h 20"/>
                    <a:gd name="T2" fmla="*/ 56 w 61"/>
                    <a:gd name="T3" fmla="*/ 2 h 20"/>
                    <a:gd name="T4" fmla="*/ 47 w 61"/>
                    <a:gd name="T5" fmla="*/ 7 h 20"/>
                    <a:gd name="T6" fmla="*/ 37 w 61"/>
                    <a:gd name="T7" fmla="*/ 10 h 20"/>
                    <a:gd name="T8" fmla="*/ 27 w 61"/>
                    <a:gd name="T9" fmla="*/ 15 h 20"/>
                    <a:gd name="T10" fmla="*/ 16 w 61"/>
                    <a:gd name="T11" fmla="*/ 17 h 20"/>
                    <a:gd name="T12" fmla="*/ 8 w 61"/>
                    <a:gd name="T13" fmla="*/ 20 h 20"/>
                    <a:gd name="T14" fmla="*/ 3 w 61"/>
                    <a:gd name="T15" fmla="*/ 18 h 20"/>
                    <a:gd name="T16" fmla="*/ 0 w 61"/>
                    <a:gd name="T17" fmla="*/ 16 h 20"/>
                    <a:gd name="T18" fmla="*/ 3 w 61"/>
                    <a:gd name="T19" fmla="*/ 12 h 20"/>
                    <a:gd name="T20" fmla="*/ 9 w 61"/>
                    <a:gd name="T21" fmla="*/ 9 h 20"/>
                    <a:gd name="T22" fmla="*/ 19 w 61"/>
                    <a:gd name="T23" fmla="*/ 7 h 20"/>
                    <a:gd name="T24" fmla="*/ 29 w 61"/>
                    <a:gd name="T25" fmla="*/ 5 h 20"/>
                    <a:gd name="T26" fmla="*/ 39 w 61"/>
                    <a:gd name="T27" fmla="*/ 3 h 20"/>
                    <a:gd name="T28" fmla="*/ 49 w 61"/>
                    <a:gd name="T29" fmla="*/ 2 h 20"/>
                    <a:gd name="T30" fmla="*/ 57 w 61"/>
                    <a:gd name="T31" fmla="*/ 1 h 20"/>
                    <a:gd name="T32" fmla="*/ 61 w 6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20">
                      <a:moveTo>
                        <a:pt x="61" y="0"/>
                      </a:moveTo>
                      <a:lnTo>
                        <a:pt x="56" y="2"/>
                      </a:lnTo>
                      <a:lnTo>
                        <a:pt x="47" y="7"/>
                      </a:lnTo>
                      <a:lnTo>
                        <a:pt x="37" y="10"/>
                      </a:lnTo>
                      <a:lnTo>
                        <a:pt x="27" y="15"/>
                      </a:lnTo>
                      <a:lnTo>
                        <a:pt x="16" y="17"/>
                      </a:lnTo>
                      <a:lnTo>
                        <a:pt x="8" y="20"/>
                      </a:lnTo>
                      <a:lnTo>
                        <a:pt x="3" y="18"/>
                      </a:lnTo>
                      <a:lnTo>
                        <a:pt x="0" y="16"/>
                      </a:lnTo>
                      <a:lnTo>
                        <a:pt x="3" y="12"/>
                      </a:lnTo>
                      <a:lnTo>
                        <a:pt x="9" y="9"/>
                      </a:lnTo>
                      <a:lnTo>
                        <a:pt x="19" y="7"/>
                      </a:lnTo>
                      <a:lnTo>
                        <a:pt x="29" y="5"/>
                      </a:lnTo>
                      <a:lnTo>
                        <a:pt x="39" y="3"/>
                      </a:lnTo>
                      <a:lnTo>
                        <a:pt x="49" y="2"/>
                      </a:lnTo>
                      <a:lnTo>
                        <a:pt x="57" y="1"/>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07" name="Freeform 235">
                  <a:extLst>
                    <a:ext uri="{FF2B5EF4-FFF2-40B4-BE49-F238E27FC236}">
                      <a16:creationId xmlns:a16="http://schemas.microsoft.com/office/drawing/2014/main" id="{5300AD7C-E554-4A10-9BD3-390190D3AA90}"/>
                    </a:ext>
                  </a:extLst>
                </p:cNvPr>
                <p:cNvSpPr>
                  <a:spLocks/>
                </p:cNvSpPr>
                <p:nvPr/>
              </p:nvSpPr>
              <p:spPr bwMode="auto">
                <a:xfrm>
                  <a:off x="40" y="653"/>
                  <a:ext cx="33" cy="17"/>
                </a:xfrm>
                <a:custGeom>
                  <a:avLst/>
                  <a:gdLst>
                    <a:gd name="T0" fmla="*/ 65 w 65"/>
                    <a:gd name="T1" fmla="*/ 0 h 35"/>
                    <a:gd name="T2" fmla="*/ 60 w 65"/>
                    <a:gd name="T3" fmla="*/ 6 h 35"/>
                    <a:gd name="T4" fmla="*/ 50 w 65"/>
                    <a:gd name="T5" fmla="*/ 13 h 35"/>
                    <a:gd name="T6" fmla="*/ 41 w 65"/>
                    <a:gd name="T7" fmla="*/ 19 h 35"/>
                    <a:gd name="T8" fmla="*/ 30 w 65"/>
                    <a:gd name="T9" fmla="*/ 24 h 35"/>
                    <a:gd name="T10" fmla="*/ 19 w 65"/>
                    <a:gd name="T11" fmla="*/ 30 h 35"/>
                    <a:gd name="T12" fmla="*/ 10 w 65"/>
                    <a:gd name="T13" fmla="*/ 34 h 35"/>
                    <a:gd name="T14" fmla="*/ 3 w 65"/>
                    <a:gd name="T15" fmla="*/ 35 h 35"/>
                    <a:gd name="T16" fmla="*/ 0 w 65"/>
                    <a:gd name="T17" fmla="*/ 32 h 35"/>
                    <a:gd name="T18" fmla="*/ 1 w 65"/>
                    <a:gd name="T19" fmla="*/ 29 h 35"/>
                    <a:gd name="T20" fmla="*/ 8 w 65"/>
                    <a:gd name="T21" fmla="*/ 25 h 35"/>
                    <a:gd name="T22" fmla="*/ 17 w 65"/>
                    <a:gd name="T23" fmla="*/ 21 h 35"/>
                    <a:gd name="T24" fmla="*/ 28 w 65"/>
                    <a:gd name="T25" fmla="*/ 16 h 35"/>
                    <a:gd name="T26" fmla="*/ 41 w 65"/>
                    <a:gd name="T27" fmla="*/ 13 h 35"/>
                    <a:gd name="T28" fmla="*/ 51 w 65"/>
                    <a:gd name="T29" fmla="*/ 8 h 35"/>
                    <a:gd name="T30" fmla="*/ 61 w 65"/>
                    <a:gd name="T31" fmla="*/ 4 h 35"/>
                    <a:gd name="T32" fmla="*/ 65 w 65"/>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35">
                      <a:moveTo>
                        <a:pt x="65" y="0"/>
                      </a:moveTo>
                      <a:lnTo>
                        <a:pt x="60" y="6"/>
                      </a:lnTo>
                      <a:lnTo>
                        <a:pt x="50" y="13"/>
                      </a:lnTo>
                      <a:lnTo>
                        <a:pt x="41" y="19"/>
                      </a:lnTo>
                      <a:lnTo>
                        <a:pt x="30" y="24"/>
                      </a:lnTo>
                      <a:lnTo>
                        <a:pt x="19" y="30"/>
                      </a:lnTo>
                      <a:lnTo>
                        <a:pt x="10" y="34"/>
                      </a:lnTo>
                      <a:lnTo>
                        <a:pt x="3" y="35"/>
                      </a:lnTo>
                      <a:lnTo>
                        <a:pt x="0" y="32"/>
                      </a:lnTo>
                      <a:lnTo>
                        <a:pt x="1" y="29"/>
                      </a:lnTo>
                      <a:lnTo>
                        <a:pt x="8" y="25"/>
                      </a:lnTo>
                      <a:lnTo>
                        <a:pt x="17" y="21"/>
                      </a:lnTo>
                      <a:lnTo>
                        <a:pt x="28" y="16"/>
                      </a:lnTo>
                      <a:lnTo>
                        <a:pt x="41" y="13"/>
                      </a:lnTo>
                      <a:lnTo>
                        <a:pt x="51" y="8"/>
                      </a:lnTo>
                      <a:lnTo>
                        <a:pt x="61" y="4"/>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08" name="Freeform 236">
                  <a:extLst>
                    <a:ext uri="{FF2B5EF4-FFF2-40B4-BE49-F238E27FC236}">
                      <a16:creationId xmlns:a16="http://schemas.microsoft.com/office/drawing/2014/main" id="{671C77E4-E4F6-4F21-B54E-1A64203096EA}"/>
                    </a:ext>
                  </a:extLst>
                </p:cNvPr>
                <p:cNvSpPr>
                  <a:spLocks/>
                </p:cNvSpPr>
                <p:nvPr/>
              </p:nvSpPr>
              <p:spPr bwMode="auto">
                <a:xfrm>
                  <a:off x="45" y="679"/>
                  <a:ext cx="31" cy="20"/>
                </a:xfrm>
                <a:custGeom>
                  <a:avLst/>
                  <a:gdLst>
                    <a:gd name="T0" fmla="*/ 61 w 61"/>
                    <a:gd name="T1" fmla="*/ 0 h 39"/>
                    <a:gd name="T2" fmla="*/ 56 w 61"/>
                    <a:gd name="T3" fmla="*/ 5 h 39"/>
                    <a:gd name="T4" fmla="*/ 48 w 61"/>
                    <a:gd name="T5" fmla="*/ 12 h 39"/>
                    <a:gd name="T6" fmla="*/ 39 w 61"/>
                    <a:gd name="T7" fmla="*/ 19 h 39"/>
                    <a:gd name="T8" fmla="*/ 29 w 61"/>
                    <a:gd name="T9" fmla="*/ 25 h 39"/>
                    <a:gd name="T10" fmla="*/ 18 w 61"/>
                    <a:gd name="T11" fmla="*/ 32 h 39"/>
                    <a:gd name="T12" fmla="*/ 10 w 61"/>
                    <a:gd name="T13" fmla="*/ 37 h 39"/>
                    <a:gd name="T14" fmla="*/ 3 w 61"/>
                    <a:gd name="T15" fmla="*/ 39 h 39"/>
                    <a:gd name="T16" fmla="*/ 0 w 61"/>
                    <a:gd name="T17" fmla="*/ 37 h 39"/>
                    <a:gd name="T18" fmla="*/ 1 w 61"/>
                    <a:gd name="T19" fmla="*/ 32 h 39"/>
                    <a:gd name="T20" fmla="*/ 7 w 61"/>
                    <a:gd name="T21" fmla="*/ 28 h 39"/>
                    <a:gd name="T22" fmla="*/ 16 w 61"/>
                    <a:gd name="T23" fmla="*/ 22 h 39"/>
                    <a:gd name="T24" fmla="*/ 28 w 61"/>
                    <a:gd name="T25" fmla="*/ 16 h 39"/>
                    <a:gd name="T26" fmla="*/ 38 w 61"/>
                    <a:gd name="T27" fmla="*/ 12 h 39"/>
                    <a:gd name="T28" fmla="*/ 48 w 61"/>
                    <a:gd name="T29" fmla="*/ 7 h 39"/>
                    <a:gd name="T30" fmla="*/ 56 w 61"/>
                    <a:gd name="T31" fmla="*/ 2 h 39"/>
                    <a:gd name="T32" fmla="*/ 61 w 61"/>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39">
                      <a:moveTo>
                        <a:pt x="61" y="0"/>
                      </a:moveTo>
                      <a:lnTo>
                        <a:pt x="56" y="5"/>
                      </a:lnTo>
                      <a:lnTo>
                        <a:pt x="48" y="12"/>
                      </a:lnTo>
                      <a:lnTo>
                        <a:pt x="39" y="19"/>
                      </a:lnTo>
                      <a:lnTo>
                        <a:pt x="29" y="25"/>
                      </a:lnTo>
                      <a:lnTo>
                        <a:pt x="18" y="32"/>
                      </a:lnTo>
                      <a:lnTo>
                        <a:pt x="10" y="37"/>
                      </a:lnTo>
                      <a:lnTo>
                        <a:pt x="3" y="39"/>
                      </a:lnTo>
                      <a:lnTo>
                        <a:pt x="0" y="37"/>
                      </a:lnTo>
                      <a:lnTo>
                        <a:pt x="1" y="32"/>
                      </a:lnTo>
                      <a:lnTo>
                        <a:pt x="7" y="28"/>
                      </a:lnTo>
                      <a:lnTo>
                        <a:pt x="16" y="22"/>
                      </a:lnTo>
                      <a:lnTo>
                        <a:pt x="28" y="16"/>
                      </a:lnTo>
                      <a:lnTo>
                        <a:pt x="38" y="12"/>
                      </a:lnTo>
                      <a:lnTo>
                        <a:pt x="48" y="7"/>
                      </a:lnTo>
                      <a:lnTo>
                        <a:pt x="56"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09" name="Freeform 237">
                  <a:extLst>
                    <a:ext uri="{FF2B5EF4-FFF2-40B4-BE49-F238E27FC236}">
                      <a16:creationId xmlns:a16="http://schemas.microsoft.com/office/drawing/2014/main" id="{94112E85-44C2-4D66-B92D-86683508A16A}"/>
                    </a:ext>
                  </a:extLst>
                </p:cNvPr>
                <p:cNvSpPr>
                  <a:spLocks/>
                </p:cNvSpPr>
                <p:nvPr/>
              </p:nvSpPr>
              <p:spPr bwMode="auto">
                <a:xfrm>
                  <a:off x="44" y="641"/>
                  <a:ext cx="28" cy="17"/>
                </a:xfrm>
                <a:custGeom>
                  <a:avLst/>
                  <a:gdLst>
                    <a:gd name="T0" fmla="*/ 55 w 55"/>
                    <a:gd name="T1" fmla="*/ 0 h 33"/>
                    <a:gd name="T2" fmla="*/ 50 w 55"/>
                    <a:gd name="T3" fmla="*/ 5 h 33"/>
                    <a:gd name="T4" fmla="*/ 42 w 55"/>
                    <a:gd name="T5" fmla="*/ 10 h 33"/>
                    <a:gd name="T6" fmla="*/ 34 w 55"/>
                    <a:gd name="T7" fmla="*/ 16 h 33"/>
                    <a:gd name="T8" fmla="*/ 24 w 55"/>
                    <a:gd name="T9" fmla="*/ 23 h 33"/>
                    <a:gd name="T10" fmla="*/ 16 w 55"/>
                    <a:gd name="T11" fmla="*/ 29 h 33"/>
                    <a:gd name="T12" fmla="*/ 8 w 55"/>
                    <a:gd name="T13" fmla="*/ 32 h 33"/>
                    <a:gd name="T14" fmla="*/ 2 w 55"/>
                    <a:gd name="T15" fmla="*/ 33 h 33"/>
                    <a:gd name="T16" fmla="*/ 0 w 55"/>
                    <a:gd name="T17" fmla="*/ 31 h 33"/>
                    <a:gd name="T18" fmla="*/ 2 w 55"/>
                    <a:gd name="T19" fmla="*/ 27 h 33"/>
                    <a:gd name="T20" fmla="*/ 7 w 55"/>
                    <a:gd name="T21" fmla="*/ 22 h 33"/>
                    <a:gd name="T22" fmla="*/ 15 w 55"/>
                    <a:gd name="T23" fmla="*/ 17 h 33"/>
                    <a:gd name="T24" fmla="*/ 25 w 55"/>
                    <a:gd name="T25" fmla="*/ 13 h 33"/>
                    <a:gd name="T26" fmla="*/ 34 w 55"/>
                    <a:gd name="T27" fmla="*/ 8 h 33"/>
                    <a:gd name="T28" fmla="*/ 43 w 55"/>
                    <a:gd name="T29" fmla="*/ 5 h 33"/>
                    <a:gd name="T30" fmla="*/ 50 w 55"/>
                    <a:gd name="T31" fmla="*/ 2 h 33"/>
                    <a:gd name="T32" fmla="*/ 55 w 55"/>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33">
                      <a:moveTo>
                        <a:pt x="55" y="0"/>
                      </a:moveTo>
                      <a:lnTo>
                        <a:pt x="50" y="5"/>
                      </a:lnTo>
                      <a:lnTo>
                        <a:pt x="42" y="10"/>
                      </a:lnTo>
                      <a:lnTo>
                        <a:pt x="34" y="16"/>
                      </a:lnTo>
                      <a:lnTo>
                        <a:pt x="24" y="23"/>
                      </a:lnTo>
                      <a:lnTo>
                        <a:pt x="16" y="29"/>
                      </a:lnTo>
                      <a:lnTo>
                        <a:pt x="8" y="32"/>
                      </a:lnTo>
                      <a:lnTo>
                        <a:pt x="2" y="33"/>
                      </a:lnTo>
                      <a:lnTo>
                        <a:pt x="0" y="31"/>
                      </a:lnTo>
                      <a:lnTo>
                        <a:pt x="2" y="27"/>
                      </a:lnTo>
                      <a:lnTo>
                        <a:pt x="7" y="22"/>
                      </a:lnTo>
                      <a:lnTo>
                        <a:pt x="15" y="17"/>
                      </a:lnTo>
                      <a:lnTo>
                        <a:pt x="25" y="13"/>
                      </a:lnTo>
                      <a:lnTo>
                        <a:pt x="34" y="8"/>
                      </a:lnTo>
                      <a:lnTo>
                        <a:pt x="43" y="5"/>
                      </a:lnTo>
                      <a:lnTo>
                        <a:pt x="50" y="2"/>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10" name="Freeform 238">
                  <a:extLst>
                    <a:ext uri="{FF2B5EF4-FFF2-40B4-BE49-F238E27FC236}">
                      <a16:creationId xmlns:a16="http://schemas.microsoft.com/office/drawing/2014/main" id="{D6C9C478-C68C-41D3-891B-E6EA0AA40540}"/>
                    </a:ext>
                  </a:extLst>
                </p:cNvPr>
                <p:cNvSpPr>
                  <a:spLocks/>
                </p:cNvSpPr>
                <p:nvPr/>
              </p:nvSpPr>
              <p:spPr bwMode="auto">
                <a:xfrm>
                  <a:off x="70" y="642"/>
                  <a:ext cx="40" cy="26"/>
                </a:xfrm>
                <a:custGeom>
                  <a:avLst/>
                  <a:gdLst>
                    <a:gd name="T0" fmla="*/ 81 w 81"/>
                    <a:gd name="T1" fmla="*/ 50 h 51"/>
                    <a:gd name="T2" fmla="*/ 76 w 81"/>
                    <a:gd name="T3" fmla="*/ 51 h 51"/>
                    <a:gd name="T4" fmla="*/ 67 w 81"/>
                    <a:gd name="T5" fmla="*/ 49 h 51"/>
                    <a:gd name="T6" fmla="*/ 56 w 81"/>
                    <a:gd name="T7" fmla="*/ 43 h 51"/>
                    <a:gd name="T8" fmla="*/ 42 w 81"/>
                    <a:gd name="T9" fmla="*/ 36 h 51"/>
                    <a:gd name="T10" fmla="*/ 28 w 81"/>
                    <a:gd name="T11" fmla="*/ 28 h 51"/>
                    <a:gd name="T12" fmla="*/ 15 w 81"/>
                    <a:gd name="T13" fmla="*/ 19 h 51"/>
                    <a:gd name="T14" fmla="*/ 6 w 81"/>
                    <a:gd name="T15" fmla="*/ 10 h 51"/>
                    <a:gd name="T16" fmla="*/ 0 w 81"/>
                    <a:gd name="T17" fmla="*/ 0 h 51"/>
                    <a:gd name="T18" fmla="*/ 6 w 81"/>
                    <a:gd name="T19" fmla="*/ 4 h 51"/>
                    <a:gd name="T20" fmla="*/ 18 w 81"/>
                    <a:gd name="T21" fmla="*/ 10 h 51"/>
                    <a:gd name="T22" fmla="*/ 30 w 81"/>
                    <a:gd name="T23" fmla="*/ 16 h 51"/>
                    <a:gd name="T24" fmla="*/ 45 w 81"/>
                    <a:gd name="T25" fmla="*/ 25 h 51"/>
                    <a:gd name="T26" fmla="*/ 59 w 81"/>
                    <a:gd name="T27" fmla="*/ 34 h 51"/>
                    <a:gd name="T28" fmla="*/ 71 w 81"/>
                    <a:gd name="T29" fmla="*/ 41 h 51"/>
                    <a:gd name="T30" fmla="*/ 79 w 81"/>
                    <a:gd name="T31" fmla="*/ 46 h 51"/>
                    <a:gd name="T32" fmla="*/ 81 w 81"/>
                    <a:gd name="T33"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51">
                      <a:moveTo>
                        <a:pt x="81" y="50"/>
                      </a:moveTo>
                      <a:lnTo>
                        <a:pt x="76" y="51"/>
                      </a:lnTo>
                      <a:lnTo>
                        <a:pt x="67" y="49"/>
                      </a:lnTo>
                      <a:lnTo>
                        <a:pt x="56" y="43"/>
                      </a:lnTo>
                      <a:lnTo>
                        <a:pt x="42" y="36"/>
                      </a:lnTo>
                      <a:lnTo>
                        <a:pt x="28" y="28"/>
                      </a:lnTo>
                      <a:lnTo>
                        <a:pt x="15" y="19"/>
                      </a:lnTo>
                      <a:lnTo>
                        <a:pt x="6" y="10"/>
                      </a:lnTo>
                      <a:lnTo>
                        <a:pt x="0" y="0"/>
                      </a:lnTo>
                      <a:lnTo>
                        <a:pt x="6" y="4"/>
                      </a:lnTo>
                      <a:lnTo>
                        <a:pt x="18" y="10"/>
                      </a:lnTo>
                      <a:lnTo>
                        <a:pt x="30" y="16"/>
                      </a:lnTo>
                      <a:lnTo>
                        <a:pt x="45" y="25"/>
                      </a:lnTo>
                      <a:lnTo>
                        <a:pt x="59" y="34"/>
                      </a:lnTo>
                      <a:lnTo>
                        <a:pt x="71" y="41"/>
                      </a:lnTo>
                      <a:lnTo>
                        <a:pt x="79" y="46"/>
                      </a:lnTo>
                      <a:lnTo>
                        <a:pt x="81"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11" name="Freeform 239">
                  <a:extLst>
                    <a:ext uri="{FF2B5EF4-FFF2-40B4-BE49-F238E27FC236}">
                      <a16:creationId xmlns:a16="http://schemas.microsoft.com/office/drawing/2014/main" id="{56780550-0B92-4F4C-9E95-9BFD5FF8524C}"/>
                    </a:ext>
                  </a:extLst>
                </p:cNvPr>
                <p:cNvSpPr>
                  <a:spLocks/>
                </p:cNvSpPr>
                <p:nvPr/>
              </p:nvSpPr>
              <p:spPr bwMode="auto">
                <a:xfrm>
                  <a:off x="71" y="663"/>
                  <a:ext cx="32" cy="22"/>
                </a:xfrm>
                <a:custGeom>
                  <a:avLst/>
                  <a:gdLst>
                    <a:gd name="T0" fmla="*/ 63 w 63"/>
                    <a:gd name="T1" fmla="*/ 44 h 44"/>
                    <a:gd name="T2" fmla="*/ 60 w 63"/>
                    <a:gd name="T3" fmla="*/ 44 h 44"/>
                    <a:gd name="T4" fmla="*/ 54 w 63"/>
                    <a:gd name="T5" fmla="*/ 43 h 44"/>
                    <a:gd name="T6" fmla="*/ 45 w 63"/>
                    <a:gd name="T7" fmla="*/ 39 h 44"/>
                    <a:gd name="T8" fmla="*/ 34 w 63"/>
                    <a:gd name="T9" fmla="*/ 33 h 44"/>
                    <a:gd name="T10" fmla="*/ 24 w 63"/>
                    <a:gd name="T11" fmla="*/ 26 h 44"/>
                    <a:gd name="T12" fmla="*/ 14 w 63"/>
                    <a:gd name="T13" fmla="*/ 18 h 44"/>
                    <a:gd name="T14" fmla="*/ 6 w 63"/>
                    <a:gd name="T15" fmla="*/ 9 h 44"/>
                    <a:gd name="T16" fmla="*/ 0 w 63"/>
                    <a:gd name="T17" fmla="*/ 0 h 44"/>
                    <a:gd name="T18" fmla="*/ 7 w 63"/>
                    <a:gd name="T19" fmla="*/ 6 h 44"/>
                    <a:gd name="T20" fmla="*/ 16 w 63"/>
                    <a:gd name="T21" fmla="*/ 11 h 44"/>
                    <a:gd name="T22" fmla="*/ 27 w 63"/>
                    <a:gd name="T23" fmla="*/ 18 h 44"/>
                    <a:gd name="T24" fmla="*/ 38 w 63"/>
                    <a:gd name="T25" fmla="*/ 25 h 44"/>
                    <a:gd name="T26" fmla="*/ 48 w 63"/>
                    <a:gd name="T27" fmla="*/ 31 h 44"/>
                    <a:gd name="T28" fmla="*/ 56 w 63"/>
                    <a:gd name="T29" fmla="*/ 37 h 44"/>
                    <a:gd name="T30" fmla="*/ 62 w 63"/>
                    <a:gd name="T31" fmla="*/ 41 h 44"/>
                    <a:gd name="T32" fmla="*/ 63 w 63"/>
                    <a:gd name="T3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44">
                      <a:moveTo>
                        <a:pt x="63" y="44"/>
                      </a:moveTo>
                      <a:lnTo>
                        <a:pt x="60" y="44"/>
                      </a:lnTo>
                      <a:lnTo>
                        <a:pt x="54" y="43"/>
                      </a:lnTo>
                      <a:lnTo>
                        <a:pt x="45" y="39"/>
                      </a:lnTo>
                      <a:lnTo>
                        <a:pt x="34" y="33"/>
                      </a:lnTo>
                      <a:lnTo>
                        <a:pt x="24" y="26"/>
                      </a:lnTo>
                      <a:lnTo>
                        <a:pt x="14" y="18"/>
                      </a:lnTo>
                      <a:lnTo>
                        <a:pt x="6" y="9"/>
                      </a:lnTo>
                      <a:lnTo>
                        <a:pt x="0" y="0"/>
                      </a:lnTo>
                      <a:lnTo>
                        <a:pt x="7" y="6"/>
                      </a:lnTo>
                      <a:lnTo>
                        <a:pt x="16" y="11"/>
                      </a:lnTo>
                      <a:lnTo>
                        <a:pt x="27" y="18"/>
                      </a:lnTo>
                      <a:lnTo>
                        <a:pt x="38" y="25"/>
                      </a:lnTo>
                      <a:lnTo>
                        <a:pt x="48" y="31"/>
                      </a:lnTo>
                      <a:lnTo>
                        <a:pt x="56" y="37"/>
                      </a:lnTo>
                      <a:lnTo>
                        <a:pt x="62" y="41"/>
                      </a:lnTo>
                      <a:lnTo>
                        <a:pt x="63"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12" name="Freeform 240">
                  <a:extLst>
                    <a:ext uri="{FF2B5EF4-FFF2-40B4-BE49-F238E27FC236}">
                      <a16:creationId xmlns:a16="http://schemas.microsoft.com/office/drawing/2014/main" id="{D3B96EAE-1B1A-4737-A0B2-20C242A74962}"/>
                    </a:ext>
                  </a:extLst>
                </p:cNvPr>
                <p:cNvSpPr>
                  <a:spLocks/>
                </p:cNvSpPr>
                <p:nvPr/>
              </p:nvSpPr>
              <p:spPr bwMode="auto">
                <a:xfrm>
                  <a:off x="44" y="666"/>
                  <a:ext cx="30" cy="19"/>
                </a:xfrm>
                <a:custGeom>
                  <a:avLst/>
                  <a:gdLst>
                    <a:gd name="T0" fmla="*/ 59 w 59"/>
                    <a:gd name="T1" fmla="*/ 0 h 39"/>
                    <a:gd name="T2" fmla="*/ 55 w 59"/>
                    <a:gd name="T3" fmla="*/ 4 h 39"/>
                    <a:gd name="T4" fmla="*/ 47 w 59"/>
                    <a:gd name="T5" fmla="*/ 11 h 39"/>
                    <a:gd name="T6" fmla="*/ 38 w 59"/>
                    <a:gd name="T7" fmla="*/ 18 h 39"/>
                    <a:gd name="T8" fmla="*/ 28 w 59"/>
                    <a:gd name="T9" fmla="*/ 26 h 39"/>
                    <a:gd name="T10" fmla="*/ 18 w 59"/>
                    <a:gd name="T11" fmla="*/ 32 h 39"/>
                    <a:gd name="T12" fmla="*/ 10 w 59"/>
                    <a:gd name="T13" fmla="*/ 37 h 39"/>
                    <a:gd name="T14" fmla="*/ 3 w 59"/>
                    <a:gd name="T15" fmla="*/ 39 h 39"/>
                    <a:gd name="T16" fmla="*/ 0 w 59"/>
                    <a:gd name="T17" fmla="*/ 37 h 39"/>
                    <a:gd name="T18" fmla="*/ 1 w 59"/>
                    <a:gd name="T19" fmla="*/ 32 h 39"/>
                    <a:gd name="T20" fmla="*/ 5 w 59"/>
                    <a:gd name="T21" fmla="*/ 27 h 39"/>
                    <a:gd name="T22" fmla="*/ 14 w 59"/>
                    <a:gd name="T23" fmla="*/ 23 h 39"/>
                    <a:gd name="T24" fmla="*/ 26 w 59"/>
                    <a:gd name="T25" fmla="*/ 17 h 39"/>
                    <a:gd name="T26" fmla="*/ 36 w 59"/>
                    <a:gd name="T27" fmla="*/ 11 h 39"/>
                    <a:gd name="T28" fmla="*/ 47 w 59"/>
                    <a:gd name="T29" fmla="*/ 7 h 39"/>
                    <a:gd name="T30" fmla="*/ 55 w 59"/>
                    <a:gd name="T31" fmla="*/ 3 h 39"/>
                    <a:gd name="T32" fmla="*/ 59 w 59"/>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9">
                      <a:moveTo>
                        <a:pt x="59" y="0"/>
                      </a:moveTo>
                      <a:lnTo>
                        <a:pt x="55" y="4"/>
                      </a:lnTo>
                      <a:lnTo>
                        <a:pt x="47" y="11"/>
                      </a:lnTo>
                      <a:lnTo>
                        <a:pt x="38" y="18"/>
                      </a:lnTo>
                      <a:lnTo>
                        <a:pt x="28" y="26"/>
                      </a:lnTo>
                      <a:lnTo>
                        <a:pt x="18" y="32"/>
                      </a:lnTo>
                      <a:lnTo>
                        <a:pt x="10" y="37"/>
                      </a:lnTo>
                      <a:lnTo>
                        <a:pt x="3" y="39"/>
                      </a:lnTo>
                      <a:lnTo>
                        <a:pt x="0" y="37"/>
                      </a:lnTo>
                      <a:lnTo>
                        <a:pt x="1" y="32"/>
                      </a:lnTo>
                      <a:lnTo>
                        <a:pt x="5" y="27"/>
                      </a:lnTo>
                      <a:lnTo>
                        <a:pt x="14" y="23"/>
                      </a:lnTo>
                      <a:lnTo>
                        <a:pt x="26" y="17"/>
                      </a:lnTo>
                      <a:lnTo>
                        <a:pt x="36" y="11"/>
                      </a:lnTo>
                      <a:lnTo>
                        <a:pt x="47" y="7"/>
                      </a:lnTo>
                      <a:lnTo>
                        <a:pt x="55" y="3"/>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13" name="Freeform 241">
                  <a:extLst>
                    <a:ext uri="{FF2B5EF4-FFF2-40B4-BE49-F238E27FC236}">
                      <a16:creationId xmlns:a16="http://schemas.microsoft.com/office/drawing/2014/main" id="{6895DBA8-6D32-4D57-BB83-FB89DB0E56D0}"/>
                    </a:ext>
                  </a:extLst>
                </p:cNvPr>
                <p:cNvSpPr>
                  <a:spLocks/>
                </p:cNvSpPr>
                <p:nvPr/>
              </p:nvSpPr>
              <p:spPr bwMode="auto">
                <a:xfrm>
                  <a:off x="113" y="689"/>
                  <a:ext cx="24" cy="100"/>
                </a:xfrm>
                <a:custGeom>
                  <a:avLst/>
                  <a:gdLst>
                    <a:gd name="T0" fmla="*/ 43 w 48"/>
                    <a:gd name="T1" fmla="*/ 0 h 200"/>
                    <a:gd name="T2" fmla="*/ 45 w 48"/>
                    <a:gd name="T3" fmla="*/ 0 h 200"/>
                    <a:gd name="T4" fmla="*/ 47 w 48"/>
                    <a:gd name="T5" fmla="*/ 1 h 200"/>
                    <a:gd name="T6" fmla="*/ 48 w 48"/>
                    <a:gd name="T7" fmla="*/ 3 h 200"/>
                    <a:gd name="T8" fmla="*/ 48 w 48"/>
                    <a:gd name="T9" fmla="*/ 4 h 200"/>
                    <a:gd name="T10" fmla="*/ 29 w 48"/>
                    <a:gd name="T11" fmla="*/ 29 h 200"/>
                    <a:gd name="T12" fmla="*/ 16 w 48"/>
                    <a:gd name="T13" fmla="*/ 55 h 200"/>
                    <a:gd name="T14" fmla="*/ 10 w 48"/>
                    <a:gd name="T15" fmla="*/ 83 h 200"/>
                    <a:gd name="T16" fmla="*/ 8 w 48"/>
                    <a:gd name="T17" fmla="*/ 109 h 200"/>
                    <a:gd name="T18" fmla="*/ 10 w 48"/>
                    <a:gd name="T19" fmla="*/ 136 h 200"/>
                    <a:gd name="T20" fmla="*/ 14 w 48"/>
                    <a:gd name="T21" fmla="*/ 160 h 200"/>
                    <a:gd name="T22" fmla="*/ 19 w 48"/>
                    <a:gd name="T23" fmla="*/ 182 h 200"/>
                    <a:gd name="T24" fmla="*/ 24 w 48"/>
                    <a:gd name="T25" fmla="*/ 200 h 200"/>
                    <a:gd name="T26" fmla="*/ 14 w 48"/>
                    <a:gd name="T27" fmla="*/ 188 h 200"/>
                    <a:gd name="T28" fmla="*/ 5 w 48"/>
                    <a:gd name="T29" fmla="*/ 167 h 200"/>
                    <a:gd name="T30" fmla="*/ 1 w 48"/>
                    <a:gd name="T31" fmla="*/ 138 h 200"/>
                    <a:gd name="T32" fmla="*/ 0 w 48"/>
                    <a:gd name="T33" fmla="*/ 107 h 200"/>
                    <a:gd name="T34" fmla="*/ 3 w 48"/>
                    <a:gd name="T35" fmla="*/ 75 h 200"/>
                    <a:gd name="T36" fmla="*/ 11 w 48"/>
                    <a:gd name="T37" fmla="*/ 44 h 200"/>
                    <a:gd name="T38" fmla="*/ 24 w 48"/>
                    <a:gd name="T39" fmla="*/ 18 h 200"/>
                    <a:gd name="T40" fmla="*/ 43 w 48"/>
                    <a:gd name="T4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00">
                      <a:moveTo>
                        <a:pt x="43" y="0"/>
                      </a:moveTo>
                      <a:lnTo>
                        <a:pt x="45" y="0"/>
                      </a:lnTo>
                      <a:lnTo>
                        <a:pt x="47" y="1"/>
                      </a:lnTo>
                      <a:lnTo>
                        <a:pt x="48" y="3"/>
                      </a:lnTo>
                      <a:lnTo>
                        <a:pt x="48" y="4"/>
                      </a:lnTo>
                      <a:lnTo>
                        <a:pt x="29" y="29"/>
                      </a:lnTo>
                      <a:lnTo>
                        <a:pt x="16" y="55"/>
                      </a:lnTo>
                      <a:lnTo>
                        <a:pt x="10" y="83"/>
                      </a:lnTo>
                      <a:lnTo>
                        <a:pt x="8" y="109"/>
                      </a:lnTo>
                      <a:lnTo>
                        <a:pt x="10" y="136"/>
                      </a:lnTo>
                      <a:lnTo>
                        <a:pt x="14" y="160"/>
                      </a:lnTo>
                      <a:lnTo>
                        <a:pt x="19" y="182"/>
                      </a:lnTo>
                      <a:lnTo>
                        <a:pt x="24" y="200"/>
                      </a:lnTo>
                      <a:lnTo>
                        <a:pt x="14" y="188"/>
                      </a:lnTo>
                      <a:lnTo>
                        <a:pt x="5" y="167"/>
                      </a:lnTo>
                      <a:lnTo>
                        <a:pt x="1" y="138"/>
                      </a:lnTo>
                      <a:lnTo>
                        <a:pt x="0" y="107"/>
                      </a:lnTo>
                      <a:lnTo>
                        <a:pt x="3" y="75"/>
                      </a:lnTo>
                      <a:lnTo>
                        <a:pt x="11" y="44"/>
                      </a:lnTo>
                      <a:lnTo>
                        <a:pt x="24" y="18"/>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14" name="Freeform 242">
                  <a:extLst>
                    <a:ext uri="{FF2B5EF4-FFF2-40B4-BE49-F238E27FC236}">
                      <a16:creationId xmlns:a16="http://schemas.microsoft.com/office/drawing/2014/main" id="{85166607-645A-4BDD-B0A4-2358A068DAAB}"/>
                    </a:ext>
                  </a:extLst>
                </p:cNvPr>
                <p:cNvSpPr>
                  <a:spLocks/>
                </p:cNvSpPr>
                <p:nvPr/>
              </p:nvSpPr>
              <p:spPr bwMode="auto">
                <a:xfrm>
                  <a:off x="118" y="775"/>
                  <a:ext cx="22" cy="13"/>
                </a:xfrm>
                <a:custGeom>
                  <a:avLst/>
                  <a:gdLst>
                    <a:gd name="T0" fmla="*/ 0 w 44"/>
                    <a:gd name="T1" fmla="*/ 0 h 25"/>
                    <a:gd name="T2" fmla="*/ 5 w 44"/>
                    <a:gd name="T3" fmla="*/ 4 h 25"/>
                    <a:gd name="T4" fmla="*/ 10 w 44"/>
                    <a:gd name="T5" fmla="*/ 10 h 25"/>
                    <a:gd name="T6" fmla="*/ 17 w 44"/>
                    <a:gd name="T7" fmla="*/ 15 h 25"/>
                    <a:gd name="T8" fmla="*/ 25 w 44"/>
                    <a:gd name="T9" fmla="*/ 18 h 25"/>
                    <a:gd name="T10" fmla="*/ 31 w 44"/>
                    <a:gd name="T11" fmla="*/ 22 h 25"/>
                    <a:gd name="T12" fmla="*/ 37 w 44"/>
                    <a:gd name="T13" fmla="*/ 24 h 25"/>
                    <a:gd name="T14" fmla="*/ 42 w 44"/>
                    <a:gd name="T15" fmla="*/ 25 h 25"/>
                    <a:gd name="T16" fmla="*/ 44 w 44"/>
                    <a:gd name="T17" fmla="*/ 24 h 25"/>
                    <a:gd name="T18" fmla="*/ 44 w 44"/>
                    <a:gd name="T19" fmla="*/ 22 h 25"/>
                    <a:gd name="T20" fmla="*/ 40 w 44"/>
                    <a:gd name="T21" fmla="*/ 19 h 25"/>
                    <a:gd name="T22" fmla="*/ 36 w 44"/>
                    <a:gd name="T23" fmla="*/ 17 h 25"/>
                    <a:gd name="T24" fmla="*/ 29 w 44"/>
                    <a:gd name="T25" fmla="*/ 13 h 25"/>
                    <a:gd name="T26" fmla="*/ 22 w 44"/>
                    <a:gd name="T27" fmla="*/ 11 h 25"/>
                    <a:gd name="T28" fmla="*/ 14 w 44"/>
                    <a:gd name="T29" fmla="*/ 8 h 25"/>
                    <a:gd name="T30" fmla="*/ 6 w 44"/>
                    <a:gd name="T31" fmla="*/ 4 h 25"/>
                    <a:gd name="T32" fmla="*/ 0 w 44"/>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25">
                      <a:moveTo>
                        <a:pt x="0" y="0"/>
                      </a:moveTo>
                      <a:lnTo>
                        <a:pt x="5" y="4"/>
                      </a:lnTo>
                      <a:lnTo>
                        <a:pt x="10" y="10"/>
                      </a:lnTo>
                      <a:lnTo>
                        <a:pt x="17" y="15"/>
                      </a:lnTo>
                      <a:lnTo>
                        <a:pt x="25" y="18"/>
                      </a:lnTo>
                      <a:lnTo>
                        <a:pt x="31" y="22"/>
                      </a:lnTo>
                      <a:lnTo>
                        <a:pt x="37" y="24"/>
                      </a:lnTo>
                      <a:lnTo>
                        <a:pt x="42" y="25"/>
                      </a:lnTo>
                      <a:lnTo>
                        <a:pt x="44" y="24"/>
                      </a:lnTo>
                      <a:lnTo>
                        <a:pt x="44" y="22"/>
                      </a:lnTo>
                      <a:lnTo>
                        <a:pt x="40" y="19"/>
                      </a:lnTo>
                      <a:lnTo>
                        <a:pt x="36" y="17"/>
                      </a:lnTo>
                      <a:lnTo>
                        <a:pt x="29" y="13"/>
                      </a:lnTo>
                      <a:lnTo>
                        <a:pt x="22" y="11"/>
                      </a:lnTo>
                      <a:lnTo>
                        <a:pt x="14" y="8"/>
                      </a:lnTo>
                      <a:lnTo>
                        <a:pt x="6"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15" name="Freeform 243">
                  <a:extLst>
                    <a:ext uri="{FF2B5EF4-FFF2-40B4-BE49-F238E27FC236}">
                      <a16:creationId xmlns:a16="http://schemas.microsoft.com/office/drawing/2014/main" id="{4E9FF69A-75EE-464A-9656-707B9EA8A9B1}"/>
                    </a:ext>
                  </a:extLst>
                </p:cNvPr>
                <p:cNvSpPr>
                  <a:spLocks/>
                </p:cNvSpPr>
                <p:nvPr/>
              </p:nvSpPr>
              <p:spPr bwMode="auto">
                <a:xfrm>
                  <a:off x="116" y="767"/>
                  <a:ext cx="24" cy="14"/>
                </a:xfrm>
                <a:custGeom>
                  <a:avLst/>
                  <a:gdLst>
                    <a:gd name="T0" fmla="*/ 47 w 47"/>
                    <a:gd name="T1" fmla="*/ 28 h 29"/>
                    <a:gd name="T2" fmla="*/ 45 w 47"/>
                    <a:gd name="T3" fmla="*/ 29 h 29"/>
                    <a:gd name="T4" fmla="*/ 41 w 47"/>
                    <a:gd name="T5" fmla="*/ 28 h 29"/>
                    <a:gd name="T6" fmla="*/ 34 w 47"/>
                    <a:gd name="T7" fmla="*/ 27 h 29"/>
                    <a:gd name="T8" fmla="*/ 27 w 47"/>
                    <a:gd name="T9" fmla="*/ 23 h 29"/>
                    <a:gd name="T10" fmla="*/ 19 w 47"/>
                    <a:gd name="T11" fmla="*/ 19 h 29"/>
                    <a:gd name="T12" fmla="*/ 11 w 47"/>
                    <a:gd name="T13" fmla="*/ 13 h 29"/>
                    <a:gd name="T14" fmla="*/ 5 w 47"/>
                    <a:gd name="T15" fmla="*/ 7 h 29"/>
                    <a:gd name="T16" fmla="*/ 0 w 47"/>
                    <a:gd name="T17" fmla="*/ 0 h 29"/>
                    <a:gd name="T18" fmla="*/ 5 w 47"/>
                    <a:gd name="T19" fmla="*/ 4 h 29"/>
                    <a:gd name="T20" fmla="*/ 12 w 47"/>
                    <a:gd name="T21" fmla="*/ 7 h 29"/>
                    <a:gd name="T22" fmla="*/ 20 w 47"/>
                    <a:gd name="T23" fmla="*/ 12 h 29"/>
                    <a:gd name="T24" fmla="*/ 28 w 47"/>
                    <a:gd name="T25" fmla="*/ 15 h 29"/>
                    <a:gd name="T26" fmla="*/ 36 w 47"/>
                    <a:gd name="T27" fmla="*/ 20 h 29"/>
                    <a:gd name="T28" fmla="*/ 42 w 47"/>
                    <a:gd name="T29" fmla="*/ 23 h 29"/>
                    <a:gd name="T30" fmla="*/ 46 w 47"/>
                    <a:gd name="T31" fmla="*/ 26 h 29"/>
                    <a:gd name="T32" fmla="*/ 47 w 47"/>
                    <a:gd name="T3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29">
                      <a:moveTo>
                        <a:pt x="47" y="28"/>
                      </a:moveTo>
                      <a:lnTo>
                        <a:pt x="45" y="29"/>
                      </a:lnTo>
                      <a:lnTo>
                        <a:pt x="41" y="28"/>
                      </a:lnTo>
                      <a:lnTo>
                        <a:pt x="34" y="27"/>
                      </a:lnTo>
                      <a:lnTo>
                        <a:pt x="27" y="23"/>
                      </a:lnTo>
                      <a:lnTo>
                        <a:pt x="19" y="19"/>
                      </a:lnTo>
                      <a:lnTo>
                        <a:pt x="11" y="13"/>
                      </a:lnTo>
                      <a:lnTo>
                        <a:pt x="5" y="7"/>
                      </a:lnTo>
                      <a:lnTo>
                        <a:pt x="0" y="0"/>
                      </a:lnTo>
                      <a:lnTo>
                        <a:pt x="5" y="4"/>
                      </a:lnTo>
                      <a:lnTo>
                        <a:pt x="12" y="7"/>
                      </a:lnTo>
                      <a:lnTo>
                        <a:pt x="20" y="12"/>
                      </a:lnTo>
                      <a:lnTo>
                        <a:pt x="28" y="15"/>
                      </a:lnTo>
                      <a:lnTo>
                        <a:pt x="36" y="20"/>
                      </a:lnTo>
                      <a:lnTo>
                        <a:pt x="42" y="23"/>
                      </a:lnTo>
                      <a:lnTo>
                        <a:pt x="46" y="26"/>
                      </a:lnTo>
                      <a:lnTo>
                        <a:pt x="47"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16" name="Freeform 244">
                  <a:extLst>
                    <a:ext uri="{FF2B5EF4-FFF2-40B4-BE49-F238E27FC236}">
                      <a16:creationId xmlns:a16="http://schemas.microsoft.com/office/drawing/2014/main" id="{0215E8F2-0FEC-4BA2-ADC4-B78EFB9F1076}"/>
                    </a:ext>
                  </a:extLst>
                </p:cNvPr>
                <p:cNvSpPr>
                  <a:spLocks/>
                </p:cNvSpPr>
                <p:nvPr/>
              </p:nvSpPr>
              <p:spPr bwMode="auto">
                <a:xfrm>
                  <a:off x="114" y="747"/>
                  <a:ext cx="31" cy="19"/>
                </a:xfrm>
                <a:custGeom>
                  <a:avLst/>
                  <a:gdLst>
                    <a:gd name="T0" fmla="*/ 62 w 62"/>
                    <a:gd name="T1" fmla="*/ 38 h 39"/>
                    <a:gd name="T2" fmla="*/ 59 w 62"/>
                    <a:gd name="T3" fmla="*/ 39 h 39"/>
                    <a:gd name="T4" fmla="*/ 52 w 62"/>
                    <a:gd name="T5" fmla="*/ 38 h 39"/>
                    <a:gd name="T6" fmla="*/ 44 w 62"/>
                    <a:gd name="T7" fmla="*/ 35 h 39"/>
                    <a:gd name="T8" fmla="*/ 33 w 62"/>
                    <a:gd name="T9" fmla="*/ 29 h 39"/>
                    <a:gd name="T10" fmla="*/ 23 w 62"/>
                    <a:gd name="T11" fmla="*/ 23 h 39"/>
                    <a:gd name="T12" fmla="*/ 13 w 62"/>
                    <a:gd name="T13" fmla="*/ 16 h 39"/>
                    <a:gd name="T14" fmla="*/ 5 w 62"/>
                    <a:gd name="T15" fmla="*/ 8 h 39"/>
                    <a:gd name="T16" fmla="*/ 0 w 62"/>
                    <a:gd name="T17" fmla="*/ 0 h 39"/>
                    <a:gd name="T18" fmla="*/ 5 w 62"/>
                    <a:gd name="T19" fmla="*/ 3 h 39"/>
                    <a:gd name="T20" fmla="*/ 13 w 62"/>
                    <a:gd name="T21" fmla="*/ 8 h 39"/>
                    <a:gd name="T22" fmla="*/ 24 w 62"/>
                    <a:gd name="T23" fmla="*/ 14 h 39"/>
                    <a:gd name="T24" fmla="*/ 35 w 62"/>
                    <a:gd name="T25" fmla="*/ 20 h 39"/>
                    <a:gd name="T26" fmla="*/ 46 w 62"/>
                    <a:gd name="T27" fmla="*/ 25 h 39"/>
                    <a:gd name="T28" fmla="*/ 55 w 62"/>
                    <a:gd name="T29" fmla="*/ 31 h 39"/>
                    <a:gd name="T30" fmla="*/ 61 w 62"/>
                    <a:gd name="T31" fmla="*/ 35 h 39"/>
                    <a:gd name="T32" fmla="*/ 62 w 62"/>
                    <a:gd name="T33"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39">
                      <a:moveTo>
                        <a:pt x="62" y="38"/>
                      </a:moveTo>
                      <a:lnTo>
                        <a:pt x="59" y="39"/>
                      </a:lnTo>
                      <a:lnTo>
                        <a:pt x="52" y="38"/>
                      </a:lnTo>
                      <a:lnTo>
                        <a:pt x="44" y="35"/>
                      </a:lnTo>
                      <a:lnTo>
                        <a:pt x="33" y="29"/>
                      </a:lnTo>
                      <a:lnTo>
                        <a:pt x="23" y="23"/>
                      </a:lnTo>
                      <a:lnTo>
                        <a:pt x="13" y="16"/>
                      </a:lnTo>
                      <a:lnTo>
                        <a:pt x="5" y="8"/>
                      </a:lnTo>
                      <a:lnTo>
                        <a:pt x="0" y="0"/>
                      </a:lnTo>
                      <a:lnTo>
                        <a:pt x="5" y="3"/>
                      </a:lnTo>
                      <a:lnTo>
                        <a:pt x="13" y="8"/>
                      </a:lnTo>
                      <a:lnTo>
                        <a:pt x="24" y="14"/>
                      </a:lnTo>
                      <a:lnTo>
                        <a:pt x="35" y="20"/>
                      </a:lnTo>
                      <a:lnTo>
                        <a:pt x="46" y="25"/>
                      </a:lnTo>
                      <a:lnTo>
                        <a:pt x="55" y="31"/>
                      </a:lnTo>
                      <a:lnTo>
                        <a:pt x="61" y="35"/>
                      </a:lnTo>
                      <a:lnTo>
                        <a:pt x="62"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17" name="Freeform 245">
                  <a:extLst>
                    <a:ext uri="{FF2B5EF4-FFF2-40B4-BE49-F238E27FC236}">
                      <a16:creationId xmlns:a16="http://schemas.microsoft.com/office/drawing/2014/main" id="{EFCB4CF9-80B4-40D6-A662-D8FF242553A6}"/>
                    </a:ext>
                  </a:extLst>
                </p:cNvPr>
                <p:cNvSpPr>
                  <a:spLocks/>
                </p:cNvSpPr>
                <p:nvPr/>
              </p:nvSpPr>
              <p:spPr bwMode="auto">
                <a:xfrm>
                  <a:off x="116" y="728"/>
                  <a:ext cx="34" cy="22"/>
                </a:xfrm>
                <a:custGeom>
                  <a:avLst/>
                  <a:gdLst>
                    <a:gd name="T0" fmla="*/ 68 w 68"/>
                    <a:gd name="T1" fmla="*/ 43 h 44"/>
                    <a:gd name="T2" fmla="*/ 65 w 68"/>
                    <a:gd name="T3" fmla="*/ 44 h 44"/>
                    <a:gd name="T4" fmla="*/ 57 w 68"/>
                    <a:gd name="T5" fmla="*/ 42 h 44"/>
                    <a:gd name="T6" fmla="*/ 47 w 68"/>
                    <a:gd name="T7" fmla="*/ 37 h 44"/>
                    <a:gd name="T8" fmla="*/ 35 w 68"/>
                    <a:gd name="T9" fmla="*/ 30 h 44"/>
                    <a:gd name="T10" fmla="*/ 24 w 68"/>
                    <a:gd name="T11" fmla="*/ 23 h 44"/>
                    <a:gd name="T12" fmla="*/ 13 w 68"/>
                    <a:gd name="T13" fmla="*/ 15 h 44"/>
                    <a:gd name="T14" fmla="*/ 5 w 68"/>
                    <a:gd name="T15" fmla="*/ 7 h 44"/>
                    <a:gd name="T16" fmla="*/ 0 w 68"/>
                    <a:gd name="T17" fmla="*/ 0 h 44"/>
                    <a:gd name="T18" fmla="*/ 5 w 68"/>
                    <a:gd name="T19" fmla="*/ 4 h 44"/>
                    <a:gd name="T20" fmla="*/ 14 w 68"/>
                    <a:gd name="T21" fmla="*/ 8 h 44"/>
                    <a:gd name="T22" fmla="*/ 26 w 68"/>
                    <a:gd name="T23" fmla="*/ 14 h 44"/>
                    <a:gd name="T24" fmla="*/ 38 w 68"/>
                    <a:gd name="T25" fmla="*/ 21 h 44"/>
                    <a:gd name="T26" fmla="*/ 50 w 68"/>
                    <a:gd name="T27" fmla="*/ 29 h 44"/>
                    <a:gd name="T28" fmla="*/ 59 w 68"/>
                    <a:gd name="T29" fmla="*/ 35 h 44"/>
                    <a:gd name="T30" fmla="*/ 66 w 68"/>
                    <a:gd name="T31" fmla="*/ 39 h 44"/>
                    <a:gd name="T32" fmla="*/ 68 w 68"/>
                    <a:gd name="T33"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44">
                      <a:moveTo>
                        <a:pt x="68" y="43"/>
                      </a:moveTo>
                      <a:lnTo>
                        <a:pt x="65" y="44"/>
                      </a:lnTo>
                      <a:lnTo>
                        <a:pt x="57" y="42"/>
                      </a:lnTo>
                      <a:lnTo>
                        <a:pt x="47" y="37"/>
                      </a:lnTo>
                      <a:lnTo>
                        <a:pt x="35" y="30"/>
                      </a:lnTo>
                      <a:lnTo>
                        <a:pt x="24" y="23"/>
                      </a:lnTo>
                      <a:lnTo>
                        <a:pt x="13" y="15"/>
                      </a:lnTo>
                      <a:lnTo>
                        <a:pt x="5" y="7"/>
                      </a:lnTo>
                      <a:lnTo>
                        <a:pt x="0" y="0"/>
                      </a:lnTo>
                      <a:lnTo>
                        <a:pt x="5" y="4"/>
                      </a:lnTo>
                      <a:lnTo>
                        <a:pt x="14" y="8"/>
                      </a:lnTo>
                      <a:lnTo>
                        <a:pt x="26" y="14"/>
                      </a:lnTo>
                      <a:lnTo>
                        <a:pt x="38" y="21"/>
                      </a:lnTo>
                      <a:lnTo>
                        <a:pt x="50" y="29"/>
                      </a:lnTo>
                      <a:lnTo>
                        <a:pt x="59" y="35"/>
                      </a:lnTo>
                      <a:lnTo>
                        <a:pt x="66" y="39"/>
                      </a:lnTo>
                      <a:lnTo>
                        <a:pt x="68"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18" name="Freeform 246">
                  <a:extLst>
                    <a:ext uri="{FF2B5EF4-FFF2-40B4-BE49-F238E27FC236}">
                      <a16:creationId xmlns:a16="http://schemas.microsoft.com/office/drawing/2014/main" id="{9966464E-78E8-4879-859E-862E22097E5E}"/>
                    </a:ext>
                  </a:extLst>
                </p:cNvPr>
                <p:cNvSpPr>
                  <a:spLocks/>
                </p:cNvSpPr>
                <p:nvPr/>
              </p:nvSpPr>
              <p:spPr bwMode="auto">
                <a:xfrm>
                  <a:off x="119" y="716"/>
                  <a:ext cx="27" cy="23"/>
                </a:xfrm>
                <a:custGeom>
                  <a:avLst/>
                  <a:gdLst>
                    <a:gd name="T0" fmla="*/ 56 w 56"/>
                    <a:gd name="T1" fmla="*/ 46 h 46"/>
                    <a:gd name="T2" fmla="*/ 52 w 56"/>
                    <a:gd name="T3" fmla="*/ 46 h 46"/>
                    <a:gd name="T4" fmla="*/ 46 w 56"/>
                    <a:gd name="T5" fmla="*/ 43 h 46"/>
                    <a:gd name="T6" fmla="*/ 37 w 56"/>
                    <a:gd name="T7" fmla="*/ 37 h 46"/>
                    <a:gd name="T8" fmla="*/ 28 w 56"/>
                    <a:gd name="T9" fmla="*/ 30 h 46"/>
                    <a:gd name="T10" fmla="*/ 18 w 56"/>
                    <a:gd name="T11" fmla="*/ 22 h 46"/>
                    <a:gd name="T12" fmla="*/ 9 w 56"/>
                    <a:gd name="T13" fmla="*/ 14 h 46"/>
                    <a:gd name="T14" fmla="*/ 3 w 56"/>
                    <a:gd name="T15" fmla="*/ 6 h 46"/>
                    <a:gd name="T16" fmla="*/ 0 w 56"/>
                    <a:gd name="T17" fmla="*/ 0 h 46"/>
                    <a:gd name="T18" fmla="*/ 6 w 56"/>
                    <a:gd name="T19" fmla="*/ 3 h 46"/>
                    <a:gd name="T20" fmla="*/ 14 w 56"/>
                    <a:gd name="T21" fmla="*/ 9 h 46"/>
                    <a:gd name="T22" fmla="*/ 23 w 56"/>
                    <a:gd name="T23" fmla="*/ 16 h 46"/>
                    <a:gd name="T24" fmla="*/ 34 w 56"/>
                    <a:gd name="T25" fmla="*/ 23 h 46"/>
                    <a:gd name="T26" fmla="*/ 43 w 56"/>
                    <a:gd name="T27" fmla="*/ 31 h 46"/>
                    <a:gd name="T28" fmla="*/ 51 w 56"/>
                    <a:gd name="T29" fmla="*/ 37 h 46"/>
                    <a:gd name="T30" fmla="*/ 56 w 56"/>
                    <a:gd name="T31" fmla="*/ 43 h 46"/>
                    <a:gd name="T32" fmla="*/ 56 w 56"/>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46">
                      <a:moveTo>
                        <a:pt x="56" y="46"/>
                      </a:moveTo>
                      <a:lnTo>
                        <a:pt x="52" y="46"/>
                      </a:lnTo>
                      <a:lnTo>
                        <a:pt x="46" y="43"/>
                      </a:lnTo>
                      <a:lnTo>
                        <a:pt x="37" y="37"/>
                      </a:lnTo>
                      <a:lnTo>
                        <a:pt x="28" y="30"/>
                      </a:lnTo>
                      <a:lnTo>
                        <a:pt x="18" y="22"/>
                      </a:lnTo>
                      <a:lnTo>
                        <a:pt x="9" y="14"/>
                      </a:lnTo>
                      <a:lnTo>
                        <a:pt x="3" y="6"/>
                      </a:lnTo>
                      <a:lnTo>
                        <a:pt x="0" y="0"/>
                      </a:lnTo>
                      <a:lnTo>
                        <a:pt x="6" y="3"/>
                      </a:lnTo>
                      <a:lnTo>
                        <a:pt x="14" y="9"/>
                      </a:lnTo>
                      <a:lnTo>
                        <a:pt x="23" y="16"/>
                      </a:lnTo>
                      <a:lnTo>
                        <a:pt x="34" y="23"/>
                      </a:lnTo>
                      <a:lnTo>
                        <a:pt x="43" y="31"/>
                      </a:lnTo>
                      <a:lnTo>
                        <a:pt x="51" y="37"/>
                      </a:lnTo>
                      <a:lnTo>
                        <a:pt x="56" y="43"/>
                      </a:lnTo>
                      <a:lnTo>
                        <a:pt x="56"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19" name="Freeform 247">
                  <a:extLst>
                    <a:ext uri="{FF2B5EF4-FFF2-40B4-BE49-F238E27FC236}">
                      <a16:creationId xmlns:a16="http://schemas.microsoft.com/office/drawing/2014/main" id="{FF871A99-C8B1-4223-905E-3EF29AEBF13A}"/>
                    </a:ext>
                  </a:extLst>
                </p:cNvPr>
                <p:cNvSpPr>
                  <a:spLocks/>
                </p:cNvSpPr>
                <p:nvPr/>
              </p:nvSpPr>
              <p:spPr bwMode="auto">
                <a:xfrm>
                  <a:off x="123" y="707"/>
                  <a:ext cx="22" cy="19"/>
                </a:xfrm>
                <a:custGeom>
                  <a:avLst/>
                  <a:gdLst>
                    <a:gd name="T0" fmla="*/ 45 w 45"/>
                    <a:gd name="T1" fmla="*/ 39 h 39"/>
                    <a:gd name="T2" fmla="*/ 43 w 45"/>
                    <a:gd name="T3" fmla="*/ 39 h 39"/>
                    <a:gd name="T4" fmla="*/ 37 w 45"/>
                    <a:gd name="T5" fmla="*/ 37 h 39"/>
                    <a:gd name="T6" fmla="*/ 30 w 45"/>
                    <a:gd name="T7" fmla="*/ 34 h 39"/>
                    <a:gd name="T8" fmla="*/ 23 w 45"/>
                    <a:gd name="T9" fmla="*/ 29 h 39"/>
                    <a:gd name="T10" fmla="*/ 15 w 45"/>
                    <a:gd name="T11" fmla="*/ 22 h 39"/>
                    <a:gd name="T12" fmla="*/ 8 w 45"/>
                    <a:gd name="T13" fmla="*/ 15 h 39"/>
                    <a:gd name="T14" fmla="*/ 3 w 45"/>
                    <a:gd name="T15" fmla="*/ 9 h 39"/>
                    <a:gd name="T16" fmla="*/ 0 w 45"/>
                    <a:gd name="T17" fmla="*/ 0 h 39"/>
                    <a:gd name="T18" fmla="*/ 5 w 45"/>
                    <a:gd name="T19" fmla="*/ 5 h 39"/>
                    <a:gd name="T20" fmla="*/ 12 w 45"/>
                    <a:gd name="T21" fmla="*/ 10 h 39"/>
                    <a:gd name="T22" fmla="*/ 19 w 45"/>
                    <a:gd name="T23" fmla="*/ 15 h 39"/>
                    <a:gd name="T24" fmla="*/ 28 w 45"/>
                    <a:gd name="T25" fmla="*/ 21 h 39"/>
                    <a:gd name="T26" fmla="*/ 35 w 45"/>
                    <a:gd name="T27" fmla="*/ 27 h 39"/>
                    <a:gd name="T28" fmla="*/ 42 w 45"/>
                    <a:gd name="T29" fmla="*/ 33 h 39"/>
                    <a:gd name="T30" fmla="*/ 45 w 45"/>
                    <a:gd name="T31" fmla="*/ 36 h 39"/>
                    <a:gd name="T32" fmla="*/ 45 w 45"/>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39">
                      <a:moveTo>
                        <a:pt x="45" y="39"/>
                      </a:moveTo>
                      <a:lnTo>
                        <a:pt x="43" y="39"/>
                      </a:lnTo>
                      <a:lnTo>
                        <a:pt x="37" y="37"/>
                      </a:lnTo>
                      <a:lnTo>
                        <a:pt x="30" y="34"/>
                      </a:lnTo>
                      <a:lnTo>
                        <a:pt x="23" y="29"/>
                      </a:lnTo>
                      <a:lnTo>
                        <a:pt x="15" y="22"/>
                      </a:lnTo>
                      <a:lnTo>
                        <a:pt x="8" y="15"/>
                      </a:lnTo>
                      <a:lnTo>
                        <a:pt x="3" y="9"/>
                      </a:lnTo>
                      <a:lnTo>
                        <a:pt x="0" y="0"/>
                      </a:lnTo>
                      <a:lnTo>
                        <a:pt x="5" y="5"/>
                      </a:lnTo>
                      <a:lnTo>
                        <a:pt x="12" y="10"/>
                      </a:lnTo>
                      <a:lnTo>
                        <a:pt x="19" y="15"/>
                      </a:lnTo>
                      <a:lnTo>
                        <a:pt x="28" y="21"/>
                      </a:lnTo>
                      <a:lnTo>
                        <a:pt x="35" y="27"/>
                      </a:lnTo>
                      <a:lnTo>
                        <a:pt x="42" y="33"/>
                      </a:lnTo>
                      <a:lnTo>
                        <a:pt x="45" y="36"/>
                      </a:lnTo>
                      <a:lnTo>
                        <a:pt x="45" y="3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20" name="Freeform 248">
                  <a:extLst>
                    <a:ext uri="{FF2B5EF4-FFF2-40B4-BE49-F238E27FC236}">
                      <a16:creationId xmlns:a16="http://schemas.microsoft.com/office/drawing/2014/main" id="{579BC7DB-F6AC-40E0-AE95-93D77E551B06}"/>
                    </a:ext>
                  </a:extLst>
                </p:cNvPr>
                <p:cNvSpPr>
                  <a:spLocks/>
                </p:cNvSpPr>
                <p:nvPr/>
              </p:nvSpPr>
              <p:spPr bwMode="auto">
                <a:xfrm>
                  <a:off x="129" y="698"/>
                  <a:ext cx="16" cy="16"/>
                </a:xfrm>
                <a:custGeom>
                  <a:avLst/>
                  <a:gdLst>
                    <a:gd name="T0" fmla="*/ 32 w 32"/>
                    <a:gd name="T1" fmla="*/ 33 h 33"/>
                    <a:gd name="T2" fmla="*/ 30 w 32"/>
                    <a:gd name="T3" fmla="*/ 33 h 33"/>
                    <a:gd name="T4" fmla="*/ 25 w 32"/>
                    <a:gd name="T5" fmla="*/ 31 h 33"/>
                    <a:gd name="T6" fmla="*/ 20 w 32"/>
                    <a:gd name="T7" fmla="*/ 27 h 33"/>
                    <a:gd name="T8" fmla="*/ 14 w 32"/>
                    <a:gd name="T9" fmla="*/ 21 h 33"/>
                    <a:gd name="T10" fmla="*/ 8 w 32"/>
                    <a:gd name="T11" fmla="*/ 15 h 33"/>
                    <a:gd name="T12" fmla="*/ 3 w 32"/>
                    <a:gd name="T13" fmla="*/ 9 h 33"/>
                    <a:gd name="T14" fmla="*/ 1 w 32"/>
                    <a:gd name="T15" fmla="*/ 3 h 33"/>
                    <a:gd name="T16" fmla="*/ 0 w 32"/>
                    <a:gd name="T17" fmla="*/ 0 h 33"/>
                    <a:gd name="T18" fmla="*/ 8 w 32"/>
                    <a:gd name="T19" fmla="*/ 7 h 33"/>
                    <a:gd name="T20" fmla="*/ 18 w 32"/>
                    <a:gd name="T21" fmla="*/ 17 h 33"/>
                    <a:gd name="T22" fmla="*/ 28 w 32"/>
                    <a:gd name="T23" fmla="*/ 27 h 33"/>
                    <a:gd name="T24" fmla="*/ 32 w 3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33"/>
                      </a:moveTo>
                      <a:lnTo>
                        <a:pt x="30" y="33"/>
                      </a:lnTo>
                      <a:lnTo>
                        <a:pt x="25" y="31"/>
                      </a:lnTo>
                      <a:lnTo>
                        <a:pt x="20" y="27"/>
                      </a:lnTo>
                      <a:lnTo>
                        <a:pt x="14" y="21"/>
                      </a:lnTo>
                      <a:lnTo>
                        <a:pt x="8" y="15"/>
                      </a:lnTo>
                      <a:lnTo>
                        <a:pt x="3" y="9"/>
                      </a:lnTo>
                      <a:lnTo>
                        <a:pt x="1" y="3"/>
                      </a:lnTo>
                      <a:lnTo>
                        <a:pt x="0" y="0"/>
                      </a:lnTo>
                      <a:lnTo>
                        <a:pt x="8" y="7"/>
                      </a:lnTo>
                      <a:lnTo>
                        <a:pt x="18" y="17"/>
                      </a:lnTo>
                      <a:lnTo>
                        <a:pt x="28" y="27"/>
                      </a:lnTo>
                      <a:lnTo>
                        <a:pt x="32"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21" name="Freeform 249">
                  <a:extLst>
                    <a:ext uri="{FF2B5EF4-FFF2-40B4-BE49-F238E27FC236}">
                      <a16:creationId xmlns:a16="http://schemas.microsoft.com/office/drawing/2014/main" id="{7574C903-3855-4B0F-99E2-8C823CDC7E47}"/>
                    </a:ext>
                  </a:extLst>
                </p:cNvPr>
                <p:cNvSpPr>
                  <a:spLocks/>
                </p:cNvSpPr>
                <p:nvPr/>
              </p:nvSpPr>
              <p:spPr bwMode="auto">
                <a:xfrm>
                  <a:off x="133" y="692"/>
                  <a:ext cx="10" cy="11"/>
                </a:xfrm>
                <a:custGeom>
                  <a:avLst/>
                  <a:gdLst>
                    <a:gd name="T0" fmla="*/ 20 w 20"/>
                    <a:gd name="T1" fmla="*/ 22 h 22"/>
                    <a:gd name="T2" fmla="*/ 14 w 20"/>
                    <a:gd name="T3" fmla="*/ 21 h 22"/>
                    <a:gd name="T4" fmla="*/ 7 w 20"/>
                    <a:gd name="T5" fmla="*/ 17 h 22"/>
                    <a:gd name="T6" fmla="*/ 0 w 20"/>
                    <a:gd name="T7" fmla="*/ 9 h 22"/>
                    <a:gd name="T8" fmla="*/ 0 w 20"/>
                    <a:gd name="T9" fmla="*/ 0 h 22"/>
                    <a:gd name="T10" fmla="*/ 5 w 20"/>
                    <a:gd name="T11" fmla="*/ 9 h 22"/>
                    <a:gd name="T12" fmla="*/ 14 w 20"/>
                    <a:gd name="T13" fmla="*/ 14 h 22"/>
                    <a:gd name="T14" fmla="*/ 20 w 20"/>
                    <a:gd name="T15" fmla="*/ 19 h 22"/>
                    <a:gd name="T16" fmla="*/ 20 w 20"/>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2">
                      <a:moveTo>
                        <a:pt x="20" y="22"/>
                      </a:moveTo>
                      <a:lnTo>
                        <a:pt x="14" y="21"/>
                      </a:lnTo>
                      <a:lnTo>
                        <a:pt x="7" y="17"/>
                      </a:lnTo>
                      <a:lnTo>
                        <a:pt x="0" y="9"/>
                      </a:lnTo>
                      <a:lnTo>
                        <a:pt x="0" y="0"/>
                      </a:lnTo>
                      <a:lnTo>
                        <a:pt x="5" y="9"/>
                      </a:lnTo>
                      <a:lnTo>
                        <a:pt x="14" y="14"/>
                      </a:lnTo>
                      <a:lnTo>
                        <a:pt x="20" y="19"/>
                      </a:lnTo>
                      <a:lnTo>
                        <a:pt x="20"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22" name="Freeform 250">
                  <a:extLst>
                    <a:ext uri="{FF2B5EF4-FFF2-40B4-BE49-F238E27FC236}">
                      <a16:creationId xmlns:a16="http://schemas.microsoft.com/office/drawing/2014/main" id="{3FBFFB61-2F6E-4ED5-A808-7DBCB3992620}"/>
                    </a:ext>
                  </a:extLst>
                </p:cNvPr>
                <p:cNvSpPr>
                  <a:spLocks/>
                </p:cNvSpPr>
                <p:nvPr/>
              </p:nvSpPr>
              <p:spPr bwMode="auto">
                <a:xfrm>
                  <a:off x="122" y="783"/>
                  <a:ext cx="14" cy="13"/>
                </a:xfrm>
                <a:custGeom>
                  <a:avLst/>
                  <a:gdLst>
                    <a:gd name="T0" fmla="*/ 0 w 28"/>
                    <a:gd name="T1" fmla="*/ 0 h 25"/>
                    <a:gd name="T2" fmla="*/ 7 w 28"/>
                    <a:gd name="T3" fmla="*/ 3 h 25"/>
                    <a:gd name="T4" fmla="*/ 17 w 28"/>
                    <a:gd name="T5" fmla="*/ 10 h 25"/>
                    <a:gd name="T6" fmla="*/ 27 w 28"/>
                    <a:gd name="T7" fmla="*/ 18 h 25"/>
                    <a:gd name="T8" fmla="*/ 28 w 28"/>
                    <a:gd name="T9" fmla="*/ 25 h 25"/>
                    <a:gd name="T10" fmla="*/ 22 w 28"/>
                    <a:gd name="T11" fmla="*/ 24 h 25"/>
                    <a:gd name="T12" fmla="*/ 14 w 28"/>
                    <a:gd name="T13" fmla="*/ 17 h 25"/>
                    <a:gd name="T14" fmla="*/ 6 w 28"/>
                    <a:gd name="T15" fmla="*/ 7 h 25"/>
                    <a:gd name="T16" fmla="*/ 0 w 2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5">
                      <a:moveTo>
                        <a:pt x="0" y="0"/>
                      </a:moveTo>
                      <a:lnTo>
                        <a:pt x="7" y="3"/>
                      </a:lnTo>
                      <a:lnTo>
                        <a:pt x="17" y="10"/>
                      </a:lnTo>
                      <a:lnTo>
                        <a:pt x="27" y="18"/>
                      </a:lnTo>
                      <a:lnTo>
                        <a:pt x="28" y="25"/>
                      </a:lnTo>
                      <a:lnTo>
                        <a:pt x="22" y="24"/>
                      </a:lnTo>
                      <a:lnTo>
                        <a:pt x="14" y="17"/>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23" name="Freeform 251">
                  <a:extLst>
                    <a:ext uri="{FF2B5EF4-FFF2-40B4-BE49-F238E27FC236}">
                      <a16:creationId xmlns:a16="http://schemas.microsoft.com/office/drawing/2014/main" id="{6EE62517-29B7-4959-9308-D0B21DC3A16A}"/>
                    </a:ext>
                  </a:extLst>
                </p:cNvPr>
                <p:cNvSpPr>
                  <a:spLocks/>
                </p:cNvSpPr>
                <p:nvPr/>
              </p:nvSpPr>
              <p:spPr bwMode="auto">
                <a:xfrm>
                  <a:off x="115" y="783"/>
                  <a:ext cx="6" cy="15"/>
                </a:xfrm>
                <a:custGeom>
                  <a:avLst/>
                  <a:gdLst>
                    <a:gd name="T0" fmla="*/ 14 w 14"/>
                    <a:gd name="T1" fmla="*/ 0 h 30"/>
                    <a:gd name="T2" fmla="*/ 11 w 14"/>
                    <a:gd name="T3" fmla="*/ 5 h 30"/>
                    <a:gd name="T4" fmla="*/ 5 w 14"/>
                    <a:gd name="T5" fmla="*/ 15 h 30"/>
                    <a:gd name="T6" fmla="*/ 0 w 14"/>
                    <a:gd name="T7" fmla="*/ 24 h 30"/>
                    <a:gd name="T8" fmla="*/ 1 w 14"/>
                    <a:gd name="T9" fmla="*/ 30 h 30"/>
                    <a:gd name="T10" fmla="*/ 6 w 14"/>
                    <a:gd name="T11" fmla="*/ 27 h 30"/>
                    <a:gd name="T12" fmla="*/ 9 w 14"/>
                    <a:gd name="T13" fmla="*/ 19 h 30"/>
                    <a:gd name="T14" fmla="*/ 13 w 14"/>
                    <a:gd name="T15" fmla="*/ 8 h 30"/>
                    <a:gd name="T16" fmla="*/ 14 w 1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0">
                      <a:moveTo>
                        <a:pt x="14" y="0"/>
                      </a:moveTo>
                      <a:lnTo>
                        <a:pt x="11" y="5"/>
                      </a:lnTo>
                      <a:lnTo>
                        <a:pt x="5" y="15"/>
                      </a:lnTo>
                      <a:lnTo>
                        <a:pt x="0" y="24"/>
                      </a:lnTo>
                      <a:lnTo>
                        <a:pt x="1" y="30"/>
                      </a:lnTo>
                      <a:lnTo>
                        <a:pt x="6" y="27"/>
                      </a:lnTo>
                      <a:lnTo>
                        <a:pt x="9" y="19"/>
                      </a:lnTo>
                      <a:lnTo>
                        <a:pt x="13" y="8"/>
                      </a:lnTo>
                      <a:lnTo>
                        <a:pt x="1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24" name="Freeform 252">
                  <a:extLst>
                    <a:ext uri="{FF2B5EF4-FFF2-40B4-BE49-F238E27FC236}">
                      <a16:creationId xmlns:a16="http://schemas.microsoft.com/office/drawing/2014/main" id="{65908697-1996-4B9E-87F4-7D96E0067F1F}"/>
                    </a:ext>
                  </a:extLst>
                </p:cNvPr>
                <p:cNvSpPr>
                  <a:spLocks/>
                </p:cNvSpPr>
                <p:nvPr/>
              </p:nvSpPr>
              <p:spPr bwMode="auto">
                <a:xfrm>
                  <a:off x="123" y="786"/>
                  <a:ext cx="4" cy="17"/>
                </a:xfrm>
                <a:custGeom>
                  <a:avLst/>
                  <a:gdLst>
                    <a:gd name="T0" fmla="*/ 0 w 9"/>
                    <a:gd name="T1" fmla="*/ 0 h 33"/>
                    <a:gd name="T2" fmla="*/ 0 w 9"/>
                    <a:gd name="T3" fmla="*/ 5 h 33"/>
                    <a:gd name="T4" fmla="*/ 0 w 9"/>
                    <a:gd name="T5" fmla="*/ 17 h 33"/>
                    <a:gd name="T6" fmla="*/ 2 w 9"/>
                    <a:gd name="T7" fmla="*/ 28 h 33"/>
                    <a:gd name="T8" fmla="*/ 5 w 9"/>
                    <a:gd name="T9" fmla="*/ 33 h 33"/>
                    <a:gd name="T10" fmla="*/ 9 w 9"/>
                    <a:gd name="T11" fmla="*/ 28 h 33"/>
                    <a:gd name="T12" fmla="*/ 6 w 9"/>
                    <a:gd name="T13" fmla="*/ 18 h 33"/>
                    <a:gd name="T14" fmla="*/ 3 w 9"/>
                    <a:gd name="T15" fmla="*/ 8 h 33"/>
                    <a:gd name="T16" fmla="*/ 0 w 9"/>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3">
                      <a:moveTo>
                        <a:pt x="0" y="0"/>
                      </a:moveTo>
                      <a:lnTo>
                        <a:pt x="0" y="5"/>
                      </a:lnTo>
                      <a:lnTo>
                        <a:pt x="0" y="17"/>
                      </a:lnTo>
                      <a:lnTo>
                        <a:pt x="2" y="28"/>
                      </a:lnTo>
                      <a:lnTo>
                        <a:pt x="5" y="33"/>
                      </a:lnTo>
                      <a:lnTo>
                        <a:pt x="9" y="28"/>
                      </a:lnTo>
                      <a:lnTo>
                        <a:pt x="6" y="18"/>
                      </a:lnTo>
                      <a:lnTo>
                        <a:pt x="3"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25" name="Freeform 253">
                  <a:extLst>
                    <a:ext uri="{FF2B5EF4-FFF2-40B4-BE49-F238E27FC236}">
                      <a16:creationId xmlns:a16="http://schemas.microsoft.com/office/drawing/2014/main" id="{A8455ECA-1C3A-4F13-A981-F48FCC07939F}"/>
                    </a:ext>
                  </a:extLst>
                </p:cNvPr>
                <p:cNvSpPr>
                  <a:spLocks/>
                </p:cNvSpPr>
                <p:nvPr/>
              </p:nvSpPr>
              <p:spPr bwMode="auto">
                <a:xfrm>
                  <a:off x="107" y="778"/>
                  <a:ext cx="12" cy="15"/>
                </a:xfrm>
                <a:custGeom>
                  <a:avLst/>
                  <a:gdLst>
                    <a:gd name="T0" fmla="*/ 25 w 25"/>
                    <a:gd name="T1" fmla="*/ 0 h 30"/>
                    <a:gd name="T2" fmla="*/ 20 w 25"/>
                    <a:gd name="T3" fmla="*/ 9 h 30"/>
                    <a:gd name="T4" fmla="*/ 13 w 25"/>
                    <a:gd name="T5" fmla="*/ 21 h 30"/>
                    <a:gd name="T6" fmla="*/ 6 w 25"/>
                    <a:gd name="T7" fmla="*/ 29 h 30"/>
                    <a:gd name="T8" fmla="*/ 0 w 25"/>
                    <a:gd name="T9" fmla="*/ 30 h 30"/>
                    <a:gd name="T10" fmla="*/ 1 w 25"/>
                    <a:gd name="T11" fmla="*/ 24 h 30"/>
                    <a:gd name="T12" fmla="*/ 9 w 25"/>
                    <a:gd name="T13" fmla="*/ 15 h 30"/>
                    <a:gd name="T14" fmla="*/ 18 w 25"/>
                    <a:gd name="T15" fmla="*/ 6 h 30"/>
                    <a:gd name="T16" fmla="*/ 25 w 2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0">
                      <a:moveTo>
                        <a:pt x="25" y="0"/>
                      </a:moveTo>
                      <a:lnTo>
                        <a:pt x="20" y="9"/>
                      </a:lnTo>
                      <a:lnTo>
                        <a:pt x="13" y="21"/>
                      </a:lnTo>
                      <a:lnTo>
                        <a:pt x="6" y="29"/>
                      </a:lnTo>
                      <a:lnTo>
                        <a:pt x="0" y="30"/>
                      </a:lnTo>
                      <a:lnTo>
                        <a:pt x="1" y="24"/>
                      </a:lnTo>
                      <a:lnTo>
                        <a:pt x="9" y="15"/>
                      </a:lnTo>
                      <a:lnTo>
                        <a:pt x="18" y="6"/>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26" name="Freeform 254">
                  <a:extLst>
                    <a:ext uri="{FF2B5EF4-FFF2-40B4-BE49-F238E27FC236}">
                      <a16:creationId xmlns:a16="http://schemas.microsoft.com/office/drawing/2014/main" id="{1EC98994-F5DD-47DB-BFD0-C7344BDBE31E}"/>
                    </a:ext>
                  </a:extLst>
                </p:cNvPr>
                <p:cNvSpPr>
                  <a:spLocks/>
                </p:cNvSpPr>
                <p:nvPr/>
              </p:nvSpPr>
              <p:spPr bwMode="auto">
                <a:xfrm>
                  <a:off x="108" y="695"/>
                  <a:ext cx="22" cy="4"/>
                </a:xfrm>
                <a:custGeom>
                  <a:avLst/>
                  <a:gdLst>
                    <a:gd name="T0" fmla="*/ 43 w 43"/>
                    <a:gd name="T1" fmla="*/ 8 h 9"/>
                    <a:gd name="T2" fmla="*/ 39 w 43"/>
                    <a:gd name="T3" fmla="*/ 8 h 9"/>
                    <a:gd name="T4" fmla="*/ 32 w 43"/>
                    <a:gd name="T5" fmla="*/ 9 h 9"/>
                    <a:gd name="T6" fmla="*/ 25 w 43"/>
                    <a:gd name="T7" fmla="*/ 9 h 9"/>
                    <a:gd name="T8" fmla="*/ 18 w 43"/>
                    <a:gd name="T9" fmla="*/ 9 h 9"/>
                    <a:gd name="T10" fmla="*/ 11 w 43"/>
                    <a:gd name="T11" fmla="*/ 9 h 9"/>
                    <a:gd name="T12" fmla="*/ 5 w 43"/>
                    <a:gd name="T13" fmla="*/ 8 h 9"/>
                    <a:gd name="T14" fmla="*/ 2 w 43"/>
                    <a:gd name="T15" fmla="*/ 6 h 9"/>
                    <a:gd name="T16" fmla="*/ 0 w 43"/>
                    <a:gd name="T17" fmla="*/ 4 h 9"/>
                    <a:gd name="T18" fmla="*/ 1 w 43"/>
                    <a:gd name="T19" fmla="*/ 1 h 9"/>
                    <a:gd name="T20" fmla="*/ 4 w 43"/>
                    <a:gd name="T21" fmla="*/ 0 h 9"/>
                    <a:gd name="T22" fmla="*/ 10 w 43"/>
                    <a:gd name="T23" fmla="*/ 0 h 9"/>
                    <a:gd name="T24" fmla="*/ 17 w 43"/>
                    <a:gd name="T25" fmla="*/ 3 h 9"/>
                    <a:gd name="T26" fmla="*/ 24 w 43"/>
                    <a:gd name="T27" fmla="*/ 4 h 9"/>
                    <a:gd name="T28" fmla="*/ 32 w 43"/>
                    <a:gd name="T29" fmla="*/ 6 h 9"/>
                    <a:gd name="T30" fmla="*/ 38 w 43"/>
                    <a:gd name="T31" fmla="*/ 7 h 9"/>
                    <a:gd name="T32" fmla="*/ 43 w 43"/>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9">
                      <a:moveTo>
                        <a:pt x="43" y="8"/>
                      </a:moveTo>
                      <a:lnTo>
                        <a:pt x="39" y="8"/>
                      </a:lnTo>
                      <a:lnTo>
                        <a:pt x="32" y="9"/>
                      </a:lnTo>
                      <a:lnTo>
                        <a:pt x="25" y="9"/>
                      </a:lnTo>
                      <a:lnTo>
                        <a:pt x="18" y="9"/>
                      </a:lnTo>
                      <a:lnTo>
                        <a:pt x="11" y="9"/>
                      </a:lnTo>
                      <a:lnTo>
                        <a:pt x="5" y="8"/>
                      </a:lnTo>
                      <a:lnTo>
                        <a:pt x="2" y="6"/>
                      </a:lnTo>
                      <a:lnTo>
                        <a:pt x="0" y="4"/>
                      </a:lnTo>
                      <a:lnTo>
                        <a:pt x="1" y="1"/>
                      </a:lnTo>
                      <a:lnTo>
                        <a:pt x="4" y="0"/>
                      </a:lnTo>
                      <a:lnTo>
                        <a:pt x="10" y="0"/>
                      </a:lnTo>
                      <a:lnTo>
                        <a:pt x="17" y="3"/>
                      </a:lnTo>
                      <a:lnTo>
                        <a:pt x="24" y="4"/>
                      </a:lnTo>
                      <a:lnTo>
                        <a:pt x="32" y="6"/>
                      </a:lnTo>
                      <a:lnTo>
                        <a:pt x="38" y="7"/>
                      </a:lnTo>
                      <a:lnTo>
                        <a:pt x="43"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27" name="Freeform 255">
                  <a:extLst>
                    <a:ext uri="{FF2B5EF4-FFF2-40B4-BE49-F238E27FC236}">
                      <a16:creationId xmlns:a16="http://schemas.microsoft.com/office/drawing/2014/main" id="{4310F133-2D26-4001-9161-55E2C6858F17}"/>
                    </a:ext>
                  </a:extLst>
                </p:cNvPr>
                <p:cNvSpPr>
                  <a:spLocks/>
                </p:cNvSpPr>
                <p:nvPr/>
              </p:nvSpPr>
              <p:spPr bwMode="auto">
                <a:xfrm>
                  <a:off x="112" y="686"/>
                  <a:ext cx="21" cy="7"/>
                </a:xfrm>
                <a:custGeom>
                  <a:avLst/>
                  <a:gdLst>
                    <a:gd name="T0" fmla="*/ 43 w 43"/>
                    <a:gd name="T1" fmla="*/ 15 h 15"/>
                    <a:gd name="T2" fmla="*/ 38 w 43"/>
                    <a:gd name="T3" fmla="*/ 15 h 15"/>
                    <a:gd name="T4" fmla="*/ 33 w 43"/>
                    <a:gd name="T5" fmla="*/ 14 h 15"/>
                    <a:gd name="T6" fmla="*/ 26 w 43"/>
                    <a:gd name="T7" fmla="*/ 13 h 15"/>
                    <a:gd name="T8" fmla="*/ 19 w 43"/>
                    <a:gd name="T9" fmla="*/ 11 h 15"/>
                    <a:gd name="T10" fmla="*/ 12 w 43"/>
                    <a:gd name="T11" fmla="*/ 10 h 15"/>
                    <a:gd name="T12" fmla="*/ 6 w 43"/>
                    <a:gd name="T13" fmla="*/ 8 h 15"/>
                    <a:gd name="T14" fmla="*/ 3 w 43"/>
                    <a:gd name="T15" fmla="*/ 5 h 15"/>
                    <a:gd name="T16" fmla="*/ 0 w 43"/>
                    <a:gd name="T17" fmla="*/ 2 h 15"/>
                    <a:gd name="T18" fmla="*/ 2 w 43"/>
                    <a:gd name="T19" fmla="*/ 0 h 15"/>
                    <a:gd name="T20" fmla="*/ 6 w 43"/>
                    <a:gd name="T21" fmla="*/ 0 h 15"/>
                    <a:gd name="T22" fmla="*/ 12 w 43"/>
                    <a:gd name="T23" fmla="*/ 1 h 15"/>
                    <a:gd name="T24" fmla="*/ 19 w 43"/>
                    <a:gd name="T25" fmla="*/ 5 h 15"/>
                    <a:gd name="T26" fmla="*/ 27 w 43"/>
                    <a:gd name="T27" fmla="*/ 8 h 15"/>
                    <a:gd name="T28" fmla="*/ 34 w 43"/>
                    <a:gd name="T29" fmla="*/ 10 h 15"/>
                    <a:gd name="T30" fmla="*/ 40 w 43"/>
                    <a:gd name="T31" fmla="*/ 14 h 15"/>
                    <a:gd name="T32" fmla="*/ 43 w 43"/>
                    <a:gd name="T3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5">
                      <a:moveTo>
                        <a:pt x="43" y="15"/>
                      </a:moveTo>
                      <a:lnTo>
                        <a:pt x="38" y="15"/>
                      </a:lnTo>
                      <a:lnTo>
                        <a:pt x="33" y="14"/>
                      </a:lnTo>
                      <a:lnTo>
                        <a:pt x="26" y="13"/>
                      </a:lnTo>
                      <a:lnTo>
                        <a:pt x="19" y="11"/>
                      </a:lnTo>
                      <a:lnTo>
                        <a:pt x="12" y="10"/>
                      </a:lnTo>
                      <a:lnTo>
                        <a:pt x="6" y="8"/>
                      </a:lnTo>
                      <a:lnTo>
                        <a:pt x="3" y="5"/>
                      </a:lnTo>
                      <a:lnTo>
                        <a:pt x="0" y="2"/>
                      </a:lnTo>
                      <a:lnTo>
                        <a:pt x="2" y="0"/>
                      </a:lnTo>
                      <a:lnTo>
                        <a:pt x="6" y="0"/>
                      </a:lnTo>
                      <a:lnTo>
                        <a:pt x="12" y="1"/>
                      </a:lnTo>
                      <a:lnTo>
                        <a:pt x="19" y="5"/>
                      </a:lnTo>
                      <a:lnTo>
                        <a:pt x="27" y="8"/>
                      </a:lnTo>
                      <a:lnTo>
                        <a:pt x="34" y="10"/>
                      </a:lnTo>
                      <a:lnTo>
                        <a:pt x="40" y="14"/>
                      </a:lnTo>
                      <a:lnTo>
                        <a:pt x="43"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28" name="Freeform 256">
                  <a:extLst>
                    <a:ext uri="{FF2B5EF4-FFF2-40B4-BE49-F238E27FC236}">
                      <a16:creationId xmlns:a16="http://schemas.microsoft.com/office/drawing/2014/main" id="{597E836E-CEA4-4C82-94E6-C752587F06AC}"/>
                    </a:ext>
                  </a:extLst>
                </p:cNvPr>
                <p:cNvSpPr>
                  <a:spLocks/>
                </p:cNvSpPr>
                <p:nvPr/>
              </p:nvSpPr>
              <p:spPr bwMode="auto">
                <a:xfrm>
                  <a:off x="102" y="706"/>
                  <a:ext cx="21" cy="4"/>
                </a:xfrm>
                <a:custGeom>
                  <a:avLst/>
                  <a:gdLst>
                    <a:gd name="T0" fmla="*/ 40 w 40"/>
                    <a:gd name="T1" fmla="*/ 4 h 9"/>
                    <a:gd name="T2" fmla="*/ 39 w 40"/>
                    <a:gd name="T3" fmla="*/ 6 h 9"/>
                    <a:gd name="T4" fmla="*/ 35 w 40"/>
                    <a:gd name="T5" fmla="*/ 7 h 9"/>
                    <a:gd name="T6" fmla="*/ 29 w 40"/>
                    <a:gd name="T7" fmla="*/ 8 h 9"/>
                    <a:gd name="T8" fmla="*/ 22 w 40"/>
                    <a:gd name="T9" fmla="*/ 9 h 9"/>
                    <a:gd name="T10" fmla="*/ 14 w 40"/>
                    <a:gd name="T11" fmla="*/ 9 h 9"/>
                    <a:gd name="T12" fmla="*/ 8 w 40"/>
                    <a:gd name="T13" fmla="*/ 8 h 9"/>
                    <a:gd name="T14" fmla="*/ 2 w 40"/>
                    <a:gd name="T15" fmla="*/ 7 h 9"/>
                    <a:gd name="T16" fmla="*/ 0 w 40"/>
                    <a:gd name="T17" fmla="*/ 4 h 9"/>
                    <a:gd name="T18" fmla="*/ 0 w 40"/>
                    <a:gd name="T19" fmla="*/ 1 h 9"/>
                    <a:gd name="T20" fmla="*/ 2 w 40"/>
                    <a:gd name="T21" fmla="*/ 0 h 9"/>
                    <a:gd name="T22" fmla="*/ 8 w 40"/>
                    <a:gd name="T23" fmla="*/ 0 h 9"/>
                    <a:gd name="T24" fmla="*/ 14 w 40"/>
                    <a:gd name="T25" fmla="*/ 1 h 9"/>
                    <a:gd name="T26" fmla="*/ 21 w 40"/>
                    <a:gd name="T27" fmla="*/ 2 h 9"/>
                    <a:gd name="T28" fmla="*/ 29 w 40"/>
                    <a:gd name="T29" fmla="*/ 2 h 9"/>
                    <a:gd name="T30" fmla="*/ 35 w 40"/>
                    <a:gd name="T31" fmla="*/ 4 h 9"/>
                    <a:gd name="T32" fmla="*/ 40 w 40"/>
                    <a:gd name="T3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9">
                      <a:moveTo>
                        <a:pt x="40" y="4"/>
                      </a:moveTo>
                      <a:lnTo>
                        <a:pt x="39" y="6"/>
                      </a:lnTo>
                      <a:lnTo>
                        <a:pt x="35" y="7"/>
                      </a:lnTo>
                      <a:lnTo>
                        <a:pt x="29" y="8"/>
                      </a:lnTo>
                      <a:lnTo>
                        <a:pt x="22" y="9"/>
                      </a:lnTo>
                      <a:lnTo>
                        <a:pt x="14" y="9"/>
                      </a:lnTo>
                      <a:lnTo>
                        <a:pt x="8" y="8"/>
                      </a:lnTo>
                      <a:lnTo>
                        <a:pt x="2" y="7"/>
                      </a:lnTo>
                      <a:lnTo>
                        <a:pt x="0" y="4"/>
                      </a:lnTo>
                      <a:lnTo>
                        <a:pt x="0" y="1"/>
                      </a:lnTo>
                      <a:lnTo>
                        <a:pt x="2" y="0"/>
                      </a:lnTo>
                      <a:lnTo>
                        <a:pt x="8" y="0"/>
                      </a:lnTo>
                      <a:lnTo>
                        <a:pt x="14" y="1"/>
                      </a:lnTo>
                      <a:lnTo>
                        <a:pt x="21" y="2"/>
                      </a:lnTo>
                      <a:lnTo>
                        <a:pt x="29" y="2"/>
                      </a:lnTo>
                      <a:lnTo>
                        <a:pt x="35" y="4"/>
                      </a:lnTo>
                      <a:lnTo>
                        <a:pt x="40"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29" name="Freeform 257">
                  <a:extLst>
                    <a:ext uri="{FF2B5EF4-FFF2-40B4-BE49-F238E27FC236}">
                      <a16:creationId xmlns:a16="http://schemas.microsoft.com/office/drawing/2014/main" id="{88BA6C21-FEEB-4651-9CF0-3B0059A2396E}"/>
                    </a:ext>
                  </a:extLst>
                </p:cNvPr>
                <p:cNvSpPr>
                  <a:spLocks/>
                </p:cNvSpPr>
                <p:nvPr/>
              </p:nvSpPr>
              <p:spPr bwMode="auto">
                <a:xfrm>
                  <a:off x="97" y="715"/>
                  <a:ext cx="23" cy="8"/>
                </a:xfrm>
                <a:custGeom>
                  <a:avLst/>
                  <a:gdLst>
                    <a:gd name="T0" fmla="*/ 48 w 48"/>
                    <a:gd name="T1" fmla="*/ 0 h 15"/>
                    <a:gd name="T2" fmla="*/ 42 w 48"/>
                    <a:gd name="T3" fmla="*/ 3 h 15"/>
                    <a:gd name="T4" fmla="*/ 36 w 48"/>
                    <a:gd name="T5" fmla="*/ 7 h 15"/>
                    <a:gd name="T6" fmla="*/ 28 w 48"/>
                    <a:gd name="T7" fmla="*/ 9 h 15"/>
                    <a:gd name="T8" fmla="*/ 20 w 48"/>
                    <a:gd name="T9" fmla="*/ 12 h 15"/>
                    <a:gd name="T10" fmla="*/ 13 w 48"/>
                    <a:gd name="T11" fmla="*/ 14 h 15"/>
                    <a:gd name="T12" fmla="*/ 6 w 48"/>
                    <a:gd name="T13" fmla="*/ 15 h 15"/>
                    <a:gd name="T14" fmla="*/ 3 w 48"/>
                    <a:gd name="T15" fmla="*/ 14 h 15"/>
                    <a:gd name="T16" fmla="*/ 0 w 48"/>
                    <a:gd name="T17" fmla="*/ 11 h 15"/>
                    <a:gd name="T18" fmla="*/ 2 w 48"/>
                    <a:gd name="T19" fmla="*/ 8 h 15"/>
                    <a:gd name="T20" fmla="*/ 5 w 48"/>
                    <a:gd name="T21" fmla="*/ 6 h 15"/>
                    <a:gd name="T22" fmla="*/ 12 w 48"/>
                    <a:gd name="T23" fmla="*/ 4 h 15"/>
                    <a:gd name="T24" fmla="*/ 20 w 48"/>
                    <a:gd name="T25" fmla="*/ 3 h 15"/>
                    <a:gd name="T26" fmla="*/ 28 w 48"/>
                    <a:gd name="T27" fmla="*/ 3 h 15"/>
                    <a:gd name="T28" fmla="*/ 36 w 48"/>
                    <a:gd name="T29" fmla="*/ 2 h 15"/>
                    <a:gd name="T30" fmla="*/ 43 w 48"/>
                    <a:gd name="T31" fmla="*/ 1 h 15"/>
                    <a:gd name="T32" fmla="*/ 48 w 48"/>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5">
                      <a:moveTo>
                        <a:pt x="48" y="0"/>
                      </a:moveTo>
                      <a:lnTo>
                        <a:pt x="42" y="3"/>
                      </a:lnTo>
                      <a:lnTo>
                        <a:pt x="36" y="7"/>
                      </a:lnTo>
                      <a:lnTo>
                        <a:pt x="28" y="9"/>
                      </a:lnTo>
                      <a:lnTo>
                        <a:pt x="20" y="12"/>
                      </a:lnTo>
                      <a:lnTo>
                        <a:pt x="13" y="14"/>
                      </a:lnTo>
                      <a:lnTo>
                        <a:pt x="6" y="15"/>
                      </a:lnTo>
                      <a:lnTo>
                        <a:pt x="3" y="14"/>
                      </a:lnTo>
                      <a:lnTo>
                        <a:pt x="0" y="11"/>
                      </a:lnTo>
                      <a:lnTo>
                        <a:pt x="2" y="8"/>
                      </a:lnTo>
                      <a:lnTo>
                        <a:pt x="5" y="6"/>
                      </a:lnTo>
                      <a:lnTo>
                        <a:pt x="12" y="4"/>
                      </a:lnTo>
                      <a:lnTo>
                        <a:pt x="20" y="3"/>
                      </a:lnTo>
                      <a:lnTo>
                        <a:pt x="28" y="3"/>
                      </a:lnTo>
                      <a:lnTo>
                        <a:pt x="36" y="2"/>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30" name="Freeform 258">
                  <a:extLst>
                    <a:ext uri="{FF2B5EF4-FFF2-40B4-BE49-F238E27FC236}">
                      <a16:creationId xmlns:a16="http://schemas.microsoft.com/office/drawing/2014/main" id="{94516BE0-CE7D-406C-8654-2C175CBB68B7}"/>
                    </a:ext>
                  </a:extLst>
                </p:cNvPr>
                <p:cNvSpPr>
                  <a:spLocks/>
                </p:cNvSpPr>
                <p:nvPr/>
              </p:nvSpPr>
              <p:spPr bwMode="auto">
                <a:xfrm>
                  <a:off x="90" y="726"/>
                  <a:ext cx="26" cy="9"/>
                </a:xfrm>
                <a:custGeom>
                  <a:avLst/>
                  <a:gdLst>
                    <a:gd name="T0" fmla="*/ 52 w 52"/>
                    <a:gd name="T1" fmla="*/ 0 h 17"/>
                    <a:gd name="T2" fmla="*/ 47 w 52"/>
                    <a:gd name="T3" fmla="*/ 2 h 17"/>
                    <a:gd name="T4" fmla="*/ 39 w 52"/>
                    <a:gd name="T5" fmla="*/ 5 h 17"/>
                    <a:gd name="T6" fmla="*/ 31 w 52"/>
                    <a:gd name="T7" fmla="*/ 9 h 17"/>
                    <a:gd name="T8" fmla="*/ 22 w 52"/>
                    <a:gd name="T9" fmla="*/ 12 h 17"/>
                    <a:gd name="T10" fmla="*/ 14 w 52"/>
                    <a:gd name="T11" fmla="*/ 15 h 17"/>
                    <a:gd name="T12" fmla="*/ 6 w 52"/>
                    <a:gd name="T13" fmla="*/ 17 h 17"/>
                    <a:gd name="T14" fmla="*/ 1 w 52"/>
                    <a:gd name="T15" fmla="*/ 16 h 17"/>
                    <a:gd name="T16" fmla="*/ 0 w 52"/>
                    <a:gd name="T17" fmla="*/ 13 h 17"/>
                    <a:gd name="T18" fmla="*/ 2 w 52"/>
                    <a:gd name="T19" fmla="*/ 10 h 17"/>
                    <a:gd name="T20" fmla="*/ 8 w 52"/>
                    <a:gd name="T21" fmla="*/ 8 h 17"/>
                    <a:gd name="T22" fmla="*/ 15 w 52"/>
                    <a:gd name="T23" fmla="*/ 5 h 17"/>
                    <a:gd name="T24" fmla="*/ 24 w 52"/>
                    <a:gd name="T25" fmla="*/ 4 h 17"/>
                    <a:gd name="T26" fmla="*/ 33 w 52"/>
                    <a:gd name="T27" fmla="*/ 3 h 17"/>
                    <a:gd name="T28" fmla="*/ 41 w 52"/>
                    <a:gd name="T29" fmla="*/ 2 h 17"/>
                    <a:gd name="T30" fmla="*/ 48 w 52"/>
                    <a:gd name="T31" fmla="*/ 1 h 17"/>
                    <a:gd name="T32" fmla="*/ 52 w 52"/>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7">
                      <a:moveTo>
                        <a:pt x="52" y="0"/>
                      </a:moveTo>
                      <a:lnTo>
                        <a:pt x="47" y="2"/>
                      </a:lnTo>
                      <a:lnTo>
                        <a:pt x="39" y="5"/>
                      </a:lnTo>
                      <a:lnTo>
                        <a:pt x="31" y="9"/>
                      </a:lnTo>
                      <a:lnTo>
                        <a:pt x="22" y="12"/>
                      </a:lnTo>
                      <a:lnTo>
                        <a:pt x="14" y="15"/>
                      </a:lnTo>
                      <a:lnTo>
                        <a:pt x="6" y="17"/>
                      </a:lnTo>
                      <a:lnTo>
                        <a:pt x="1" y="16"/>
                      </a:lnTo>
                      <a:lnTo>
                        <a:pt x="0" y="13"/>
                      </a:lnTo>
                      <a:lnTo>
                        <a:pt x="2" y="10"/>
                      </a:lnTo>
                      <a:lnTo>
                        <a:pt x="8" y="8"/>
                      </a:lnTo>
                      <a:lnTo>
                        <a:pt x="15" y="5"/>
                      </a:lnTo>
                      <a:lnTo>
                        <a:pt x="24" y="4"/>
                      </a:lnTo>
                      <a:lnTo>
                        <a:pt x="33" y="3"/>
                      </a:lnTo>
                      <a:lnTo>
                        <a:pt x="41" y="2"/>
                      </a:lnTo>
                      <a:lnTo>
                        <a:pt x="48" y="1"/>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31" name="Freeform 259">
                  <a:extLst>
                    <a:ext uri="{FF2B5EF4-FFF2-40B4-BE49-F238E27FC236}">
                      <a16:creationId xmlns:a16="http://schemas.microsoft.com/office/drawing/2014/main" id="{C35E4E1B-5012-47B4-A71F-8ED63EE26B22}"/>
                    </a:ext>
                  </a:extLst>
                </p:cNvPr>
                <p:cNvSpPr>
                  <a:spLocks/>
                </p:cNvSpPr>
                <p:nvPr/>
              </p:nvSpPr>
              <p:spPr bwMode="auto">
                <a:xfrm>
                  <a:off x="89" y="747"/>
                  <a:ext cx="27" cy="13"/>
                </a:xfrm>
                <a:custGeom>
                  <a:avLst/>
                  <a:gdLst>
                    <a:gd name="T0" fmla="*/ 56 w 56"/>
                    <a:gd name="T1" fmla="*/ 0 h 28"/>
                    <a:gd name="T2" fmla="*/ 50 w 56"/>
                    <a:gd name="T3" fmla="*/ 5 h 28"/>
                    <a:gd name="T4" fmla="*/ 43 w 56"/>
                    <a:gd name="T5" fmla="*/ 10 h 28"/>
                    <a:gd name="T6" fmla="*/ 35 w 56"/>
                    <a:gd name="T7" fmla="*/ 16 h 28"/>
                    <a:gd name="T8" fmla="*/ 26 w 56"/>
                    <a:gd name="T9" fmla="*/ 21 h 28"/>
                    <a:gd name="T10" fmla="*/ 16 w 56"/>
                    <a:gd name="T11" fmla="*/ 24 h 28"/>
                    <a:gd name="T12" fmla="*/ 10 w 56"/>
                    <a:gd name="T13" fmla="*/ 28 h 28"/>
                    <a:gd name="T14" fmla="*/ 4 w 56"/>
                    <a:gd name="T15" fmla="*/ 28 h 28"/>
                    <a:gd name="T16" fmla="*/ 0 w 56"/>
                    <a:gd name="T17" fmla="*/ 27 h 28"/>
                    <a:gd name="T18" fmla="*/ 2 w 56"/>
                    <a:gd name="T19" fmla="*/ 23 h 28"/>
                    <a:gd name="T20" fmla="*/ 7 w 56"/>
                    <a:gd name="T21" fmla="*/ 20 h 28"/>
                    <a:gd name="T22" fmla="*/ 15 w 56"/>
                    <a:gd name="T23" fmla="*/ 16 h 28"/>
                    <a:gd name="T24" fmla="*/ 25 w 56"/>
                    <a:gd name="T25" fmla="*/ 13 h 28"/>
                    <a:gd name="T26" fmla="*/ 35 w 56"/>
                    <a:gd name="T27" fmla="*/ 10 h 28"/>
                    <a:gd name="T28" fmla="*/ 44 w 56"/>
                    <a:gd name="T29" fmla="*/ 7 h 28"/>
                    <a:gd name="T30" fmla="*/ 51 w 56"/>
                    <a:gd name="T31" fmla="*/ 3 h 28"/>
                    <a:gd name="T32" fmla="*/ 56 w 56"/>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28">
                      <a:moveTo>
                        <a:pt x="56" y="0"/>
                      </a:moveTo>
                      <a:lnTo>
                        <a:pt x="50" y="5"/>
                      </a:lnTo>
                      <a:lnTo>
                        <a:pt x="43" y="10"/>
                      </a:lnTo>
                      <a:lnTo>
                        <a:pt x="35" y="16"/>
                      </a:lnTo>
                      <a:lnTo>
                        <a:pt x="26" y="21"/>
                      </a:lnTo>
                      <a:lnTo>
                        <a:pt x="16" y="24"/>
                      </a:lnTo>
                      <a:lnTo>
                        <a:pt x="10" y="28"/>
                      </a:lnTo>
                      <a:lnTo>
                        <a:pt x="4" y="28"/>
                      </a:lnTo>
                      <a:lnTo>
                        <a:pt x="0" y="27"/>
                      </a:lnTo>
                      <a:lnTo>
                        <a:pt x="2" y="23"/>
                      </a:lnTo>
                      <a:lnTo>
                        <a:pt x="7" y="20"/>
                      </a:lnTo>
                      <a:lnTo>
                        <a:pt x="15" y="16"/>
                      </a:lnTo>
                      <a:lnTo>
                        <a:pt x="25" y="13"/>
                      </a:lnTo>
                      <a:lnTo>
                        <a:pt x="35" y="10"/>
                      </a:lnTo>
                      <a:lnTo>
                        <a:pt x="44" y="7"/>
                      </a:lnTo>
                      <a:lnTo>
                        <a:pt x="51" y="3"/>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32" name="Freeform 260">
                  <a:extLst>
                    <a:ext uri="{FF2B5EF4-FFF2-40B4-BE49-F238E27FC236}">
                      <a16:creationId xmlns:a16="http://schemas.microsoft.com/office/drawing/2014/main" id="{AD5142EE-2BFE-4EB4-9458-60F4B8094923}"/>
                    </a:ext>
                  </a:extLst>
                </p:cNvPr>
                <p:cNvSpPr>
                  <a:spLocks/>
                </p:cNvSpPr>
                <p:nvPr/>
              </p:nvSpPr>
              <p:spPr bwMode="auto">
                <a:xfrm>
                  <a:off x="93" y="768"/>
                  <a:ext cx="26" cy="17"/>
                </a:xfrm>
                <a:custGeom>
                  <a:avLst/>
                  <a:gdLst>
                    <a:gd name="T0" fmla="*/ 50 w 50"/>
                    <a:gd name="T1" fmla="*/ 0 h 33"/>
                    <a:gd name="T2" fmla="*/ 47 w 50"/>
                    <a:gd name="T3" fmla="*/ 4 h 33"/>
                    <a:gd name="T4" fmla="*/ 40 w 50"/>
                    <a:gd name="T5" fmla="*/ 10 h 33"/>
                    <a:gd name="T6" fmla="*/ 32 w 50"/>
                    <a:gd name="T7" fmla="*/ 16 h 33"/>
                    <a:gd name="T8" fmla="*/ 24 w 50"/>
                    <a:gd name="T9" fmla="*/ 23 h 33"/>
                    <a:gd name="T10" fmla="*/ 16 w 50"/>
                    <a:gd name="T11" fmla="*/ 27 h 33"/>
                    <a:gd name="T12" fmla="*/ 8 w 50"/>
                    <a:gd name="T13" fmla="*/ 32 h 33"/>
                    <a:gd name="T14" fmla="*/ 3 w 50"/>
                    <a:gd name="T15" fmla="*/ 33 h 33"/>
                    <a:gd name="T16" fmla="*/ 0 w 50"/>
                    <a:gd name="T17" fmla="*/ 32 h 33"/>
                    <a:gd name="T18" fmla="*/ 1 w 50"/>
                    <a:gd name="T19" fmla="*/ 29 h 33"/>
                    <a:gd name="T20" fmla="*/ 5 w 50"/>
                    <a:gd name="T21" fmla="*/ 24 h 33"/>
                    <a:gd name="T22" fmla="*/ 12 w 50"/>
                    <a:gd name="T23" fmla="*/ 19 h 33"/>
                    <a:gd name="T24" fmla="*/ 21 w 50"/>
                    <a:gd name="T25" fmla="*/ 15 h 33"/>
                    <a:gd name="T26" fmla="*/ 32 w 50"/>
                    <a:gd name="T27" fmla="*/ 10 h 33"/>
                    <a:gd name="T28" fmla="*/ 40 w 50"/>
                    <a:gd name="T29" fmla="*/ 6 h 33"/>
                    <a:gd name="T30" fmla="*/ 47 w 50"/>
                    <a:gd name="T31" fmla="*/ 2 h 33"/>
                    <a:gd name="T32" fmla="*/ 50 w 50"/>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3">
                      <a:moveTo>
                        <a:pt x="50" y="0"/>
                      </a:moveTo>
                      <a:lnTo>
                        <a:pt x="47" y="4"/>
                      </a:lnTo>
                      <a:lnTo>
                        <a:pt x="40" y="10"/>
                      </a:lnTo>
                      <a:lnTo>
                        <a:pt x="32" y="16"/>
                      </a:lnTo>
                      <a:lnTo>
                        <a:pt x="24" y="23"/>
                      </a:lnTo>
                      <a:lnTo>
                        <a:pt x="16" y="27"/>
                      </a:lnTo>
                      <a:lnTo>
                        <a:pt x="8" y="32"/>
                      </a:lnTo>
                      <a:lnTo>
                        <a:pt x="3" y="33"/>
                      </a:lnTo>
                      <a:lnTo>
                        <a:pt x="0" y="32"/>
                      </a:lnTo>
                      <a:lnTo>
                        <a:pt x="1" y="29"/>
                      </a:lnTo>
                      <a:lnTo>
                        <a:pt x="5" y="24"/>
                      </a:lnTo>
                      <a:lnTo>
                        <a:pt x="12" y="19"/>
                      </a:lnTo>
                      <a:lnTo>
                        <a:pt x="21" y="15"/>
                      </a:lnTo>
                      <a:lnTo>
                        <a:pt x="32" y="10"/>
                      </a:lnTo>
                      <a:lnTo>
                        <a:pt x="40" y="6"/>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33" name="Freeform 261">
                  <a:extLst>
                    <a:ext uri="{FF2B5EF4-FFF2-40B4-BE49-F238E27FC236}">
                      <a16:creationId xmlns:a16="http://schemas.microsoft.com/office/drawing/2014/main" id="{A5DAD72F-E79A-417A-8B00-455AF840130F}"/>
                    </a:ext>
                  </a:extLst>
                </p:cNvPr>
                <p:cNvSpPr>
                  <a:spLocks/>
                </p:cNvSpPr>
                <p:nvPr/>
              </p:nvSpPr>
              <p:spPr bwMode="auto">
                <a:xfrm>
                  <a:off x="92" y="736"/>
                  <a:ext cx="23" cy="15"/>
                </a:xfrm>
                <a:custGeom>
                  <a:avLst/>
                  <a:gdLst>
                    <a:gd name="T0" fmla="*/ 46 w 46"/>
                    <a:gd name="T1" fmla="*/ 0 h 29"/>
                    <a:gd name="T2" fmla="*/ 43 w 46"/>
                    <a:gd name="T3" fmla="*/ 4 h 29"/>
                    <a:gd name="T4" fmla="*/ 36 w 46"/>
                    <a:gd name="T5" fmla="*/ 8 h 29"/>
                    <a:gd name="T6" fmla="*/ 29 w 46"/>
                    <a:gd name="T7" fmla="*/ 14 h 29"/>
                    <a:gd name="T8" fmla="*/ 21 w 46"/>
                    <a:gd name="T9" fmla="*/ 20 h 29"/>
                    <a:gd name="T10" fmla="*/ 14 w 46"/>
                    <a:gd name="T11" fmla="*/ 24 h 29"/>
                    <a:gd name="T12" fmla="*/ 7 w 46"/>
                    <a:gd name="T13" fmla="*/ 28 h 29"/>
                    <a:gd name="T14" fmla="*/ 3 w 46"/>
                    <a:gd name="T15" fmla="*/ 29 h 29"/>
                    <a:gd name="T16" fmla="*/ 0 w 46"/>
                    <a:gd name="T17" fmla="*/ 27 h 29"/>
                    <a:gd name="T18" fmla="*/ 1 w 46"/>
                    <a:gd name="T19" fmla="*/ 23 h 29"/>
                    <a:gd name="T20" fmla="*/ 6 w 46"/>
                    <a:gd name="T21" fmla="*/ 19 h 29"/>
                    <a:gd name="T22" fmla="*/ 13 w 46"/>
                    <a:gd name="T23" fmla="*/ 15 h 29"/>
                    <a:gd name="T24" fmla="*/ 21 w 46"/>
                    <a:gd name="T25" fmla="*/ 12 h 29"/>
                    <a:gd name="T26" fmla="*/ 29 w 46"/>
                    <a:gd name="T27" fmla="*/ 8 h 29"/>
                    <a:gd name="T28" fmla="*/ 37 w 46"/>
                    <a:gd name="T29" fmla="*/ 5 h 29"/>
                    <a:gd name="T30" fmla="*/ 43 w 46"/>
                    <a:gd name="T31" fmla="*/ 3 h 29"/>
                    <a:gd name="T32" fmla="*/ 46 w 46"/>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29">
                      <a:moveTo>
                        <a:pt x="46" y="0"/>
                      </a:moveTo>
                      <a:lnTo>
                        <a:pt x="43" y="4"/>
                      </a:lnTo>
                      <a:lnTo>
                        <a:pt x="36" y="8"/>
                      </a:lnTo>
                      <a:lnTo>
                        <a:pt x="29" y="14"/>
                      </a:lnTo>
                      <a:lnTo>
                        <a:pt x="21" y="20"/>
                      </a:lnTo>
                      <a:lnTo>
                        <a:pt x="14" y="24"/>
                      </a:lnTo>
                      <a:lnTo>
                        <a:pt x="7" y="28"/>
                      </a:lnTo>
                      <a:lnTo>
                        <a:pt x="3" y="29"/>
                      </a:lnTo>
                      <a:lnTo>
                        <a:pt x="0" y="27"/>
                      </a:lnTo>
                      <a:lnTo>
                        <a:pt x="1" y="23"/>
                      </a:lnTo>
                      <a:lnTo>
                        <a:pt x="6" y="19"/>
                      </a:lnTo>
                      <a:lnTo>
                        <a:pt x="13" y="15"/>
                      </a:lnTo>
                      <a:lnTo>
                        <a:pt x="21" y="12"/>
                      </a:lnTo>
                      <a:lnTo>
                        <a:pt x="29" y="8"/>
                      </a:lnTo>
                      <a:lnTo>
                        <a:pt x="37" y="5"/>
                      </a:lnTo>
                      <a:lnTo>
                        <a:pt x="43" y="3"/>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34" name="Freeform 262">
                  <a:extLst>
                    <a:ext uri="{FF2B5EF4-FFF2-40B4-BE49-F238E27FC236}">
                      <a16:creationId xmlns:a16="http://schemas.microsoft.com/office/drawing/2014/main" id="{F28005ED-6C64-4574-B2F7-A0E91C6D9B96}"/>
                    </a:ext>
                  </a:extLst>
                </p:cNvPr>
                <p:cNvSpPr>
                  <a:spLocks/>
                </p:cNvSpPr>
                <p:nvPr/>
              </p:nvSpPr>
              <p:spPr bwMode="auto">
                <a:xfrm>
                  <a:off x="113" y="737"/>
                  <a:ext cx="34" cy="22"/>
                </a:xfrm>
                <a:custGeom>
                  <a:avLst/>
                  <a:gdLst>
                    <a:gd name="T0" fmla="*/ 68 w 68"/>
                    <a:gd name="T1" fmla="*/ 42 h 43"/>
                    <a:gd name="T2" fmla="*/ 64 w 68"/>
                    <a:gd name="T3" fmla="*/ 43 h 43"/>
                    <a:gd name="T4" fmla="*/ 56 w 68"/>
                    <a:gd name="T5" fmla="*/ 41 h 43"/>
                    <a:gd name="T6" fmla="*/ 46 w 68"/>
                    <a:gd name="T7" fmla="*/ 36 h 43"/>
                    <a:gd name="T8" fmla="*/ 34 w 68"/>
                    <a:gd name="T9" fmla="*/ 31 h 43"/>
                    <a:gd name="T10" fmla="*/ 23 w 68"/>
                    <a:gd name="T11" fmla="*/ 23 h 43"/>
                    <a:gd name="T12" fmla="*/ 13 w 68"/>
                    <a:gd name="T13" fmla="*/ 15 h 43"/>
                    <a:gd name="T14" fmla="*/ 4 w 68"/>
                    <a:gd name="T15" fmla="*/ 6 h 43"/>
                    <a:gd name="T16" fmla="*/ 0 w 68"/>
                    <a:gd name="T17" fmla="*/ 0 h 43"/>
                    <a:gd name="T18" fmla="*/ 6 w 68"/>
                    <a:gd name="T19" fmla="*/ 3 h 43"/>
                    <a:gd name="T20" fmla="*/ 14 w 68"/>
                    <a:gd name="T21" fmla="*/ 8 h 43"/>
                    <a:gd name="T22" fmla="*/ 25 w 68"/>
                    <a:gd name="T23" fmla="*/ 13 h 43"/>
                    <a:gd name="T24" fmla="*/ 38 w 68"/>
                    <a:gd name="T25" fmla="*/ 20 h 43"/>
                    <a:gd name="T26" fmla="*/ 49 w 68"/>
                    <a:gd name="T27" fmla="*/ 28 h 43"/>
                    <a:gd name="T28" fmla="*/ 60 w 68"/>
                    <a:gd name="T29" fmla="*/ 34 h 43"/>
                    <a:gd name="T30" fmla="*/ 66 w 68"/>
                    <a:gd name="T31" fmla="*/ 39 h 43"/>
                    <a:gd name="T32" fmla="*/ 68 w 68"/>
                    <a:gd name="T33"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43">
                      <a:moveTo>
                        <a:pt x="68" y="42"/>
                      </a:moveTo>
                      <a:lnTo>
                        <a:pt x="64" y="43"/>
                      </a:lnTo>
                      <a:lnTo>
                        <a:pt x="56" y="41"/>
                      </a:lnTo>
                      <a:lnTo>
                        <a:pt x="46" y="36"/>
                      </a:lnTo>
                      <a:lnTo>
                        <a:pt x="34" y="31"/>
                      </a:lnTo>
                      <a:lnTo>
                        <a:pt x="23" y="23"/>
                      </a:lnTo>
                      <a:lnTo>
                        <a:pt x="13" y="15"/>
                      </a:lnTo>
                      <a:lnTo>
                        <a:pt x="4" y="6"/>
                      </a:lnTo>
                      <a:lnTo>
                        <a:pt x="0" y="0"/>
                      </a:lnTo>
                      <a:lnTo>
                        <a:pt x="6" y="3"/>
                      </a:lnTo>
                      <a:lnTo>
                        <a:pt x="14" y="8"/>
                      </a:lnTo>
                      <a:lnTo>
                        <a:pt x="25" y="13"/>
                      </a:lnTo>
                      <a:lnTo>
                        <a:pt x="38" y="20"/>
                      </a:lnTo>
                      <a:lnTo>
                        <a:pt x="49" y="28"/>
                      </a:lnTo>
                      <a:lnTo>
                        <a:pt x="60" y="34"/>
                      </a:lnTo>
                      <a:lnTo>
                        <a:pt x="66" y="39"/>
                      </a:lnTo>
                      <a:lnTo>
                        <a:pt x="68"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35" name="Freeform 263">
                  <a:extLst>
                    <a:ext uri="{FF2B5EF4-FFF2-40B4-BE49-F238E27FC236}">
                      <a16:creationId xmlns:a16="http://schemas.microsoft.com/office/drawing/2014/main" id="{1C58E6E4-4B5B-4C48-B8CD-3BB633F0AE3A}"/>
                    </a:ext>
                  </a:extLst>
                </p:cNvPr>
                <p:cNvSpPr>
                  <a:spLocks/>
                </p:cNvSpPr>
                <p:nvPr/>
              </p:nvSpPr>
              <p:spPr bwMode="auto">
                <a:xfrm>
                  <a:off x="115" y="755"/>
                  <a:ext cx="27" cy="19"/>
                </a:xfrm>
                <a:custGeom>
                  <a:avLst/>
                  <a:gdLst>
                    <a:gd name="T0" fmla="*/ 53 w 53"/>
                    <a:gd name="T1" fmla="*/ 37 h 37"/>
                    <a:gd name="T2" fmla="*/ 51 w 53"/>
                    <a:gd name="T3" fmla="*/ 37 h 37"/>
                    <a:gd name="T4" fmla="*/ 45 w 53"/>
                    <a:gd name="T5" fmla="*/ 36 h 37"/>
                    <a:gd name="T6" fmla="*/ 37 w 53"/>
                    <a:gd name="T7" fmla="*/ 33 h 37"/>
                    <a:gd name="T8" fmla="*/ 29 w 53"/>
                    <a:gd name="T9" fmla="*/ 28 h 37"/>
                    <a:gd name="T10" fmla="*/ 20 w 53"/>
                    <a:gd name="T11" fmla="*/ 22 h 37"/>
                    <a:gd name="T12" fmla="*/ 12 w 53"/>
                    <a:gd name="T13" fmla="*/ 15 h 37"/>
                    <a:gd name="T14" fmla="*/ 5 w 53"/>
                    <a:gd name="T15" fmla="*/ 8 h 37"/>
                    <a:gd name="T16" fmla="*/ 0 w 53"/>
                    <a:gd name="T17" fmla="*/ 0 h 37"/>
                    <a:gd name="T18" fmla="*/ 6 w 53"/>
                    <a:gd name="T19" fmla="*/ 5 h 37"/>
                    <a:gd name="T20" fmla="*/ 14 w 53"/>
                    <a:gd name="T21" fmla="*/ 10 h 37"/>
                    <a:gd name="T22" fmla="*/ 22 w 53"/>
                    <a:gd name="T23" fmla="*/ 15 h 37"/>
                    <a:gd name="T24" fmla="*/ 33 w 53"/>
                    <a:gd name="T25" fmla="*/ 21 h 37"/>
                    <a:gd name="T26" fmla="*/ 41 w 53"/>
                    <a:gd name="T27" fmla="*/ 27 h 37"/>
                    <a:gd name="T28" fmla="*/ 48 w 53"/>
                    <a:gd name="T29" fmla="*/ 31 h 37"/>
                    <a:gd name="T30" fmla="*/ 52 w 53"/>
                    <a:gd name="T31" fmla="*/ 35 h 37"/>
                    <a:gd name="T32" fmla="*/ 53 w 53"/>
                    <a:gd name="T3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37">
                      <a:moveTo>
                        <a:pt x="53" y="37"/>
                      </a:moveTo>
                      <a:lnTo>
                        <a:pt x="51" y="37"/>
                      </a:lnTo>
                      <a:lnTo>
                        <a:pt x="45" y="36"/>
                      </a:lnTo>
                      <a:lnTo>
                        <a:pt x="37" y="33"/>
                      </a:lnTo>
                      <a:lnTo>
                        <a:pt x="29" y="28"/>
                      </a:lnTo>
                      <a:lnTo>
                        <a:pt x="20" y="22"/>
                      </a:lnTo>
                      <a:lnTo>
                        <a:pt x="12" y="15"/>
                      </a:lnTo>
                      <a:lnTo>
                        <a:pt x="5" y="8"/>
                      </a:lnTo>
                      <a:lnTo>
                        <a:pt x="0" y="0"/>
                      </a:lnTo>
                      <a:lnTo>
                        <a:pt x="6" y="5"/>
                      </a:lnTo>
                      <a:lnTo>
                        <a:pt x="14" y="10"/>
                      </a:lnTo>
                      <a:lnTo>
                        <a:pt x="22" y="15"/>
                      </a:lnTo>
                      <a:lnTo>
                        <a:pt x="33" y="21"/>
                      </a:lnTo>
                      <a:lnTo>
                        <a:pt x="41" y="27"/>
                      </a:lnTo>
                      <a:lnTo>
                        <a:pt x="48" y="31"/>
                      </a:lnTo>
                      <a:lnTo>
                        <a:pt x="52" y="35"/>
                      </a:lnTo>
                      <a:lnTo>
                        <a:pt x="53"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36" name="Freeform 264">
                  <a:extLst>
                    <a:ext uri="{FF2B5EF4-FFF2-40B4-BE49-F238E27FC236}">
                      <a16:creationId xmlns:a16="http://schemas.microsoft.com/office/drawing/2014/main" id="{1957F33A-E0B2-4F67-B521-10CC4E83E379}"/>
                    </a:ext>
                  </a:extLst>
                </p:cNvPr>
                <p:cNvSpPr>
                  <a:spLocks/>
                </p:cNvSpPr>
                <p:nvPr/>
              </p:nvSpPr>
              <p:spPr bwMode="auto">
                <a:xfrm>
                  <a:off x="91" y="757"/>
                  <a:ext cx="26" cy="17"/>
                </a:xfrm>
                <a:custGeom>
                  <a:avLst/>
                  <a:gdLst>
                    <a:gd name="T0" fmla="*/ 52 w 52"/>
                    <a:gd name="T1" fmla="*/ 0 h 32"/>
                    <a:gd name="T2" fmla="*/ 48 w 52"/>
                    <a:gd name="T3" fmla="*/ 5 h 32"/>
                    <a:gd name="T4" fmla="*/ 41 w 52"/>
                    <a:gd name="T5" fmla="*/ 10 h 32"/>
                    <a:gd name="T6" fmla="*/ 33 w 52"/>
                    <a:gd name="T7" fmla="*/ 16 h 32"/>
                    <a:gd name="T8" fmla="*/ 25 w 52"/>
                    <a:gd name="T9" fmla="*/ 22 h 32"/>
                    <a:gd name="T10" fmla="*/ 16 w 52"/>
                    <a:gd name="T11" fmla="*/ 28 h 32"/>
                    <a:gd name="T12" fmla="*/ 9 w 52"/>
                    <a:gd name="T13" fmla="*/ 31 h 32"/>
                    <a:gd name="T14" fmla="*/ 3 w 52"/>
                    <a:gd name="T15" fmla="*/ 32 h 32"/>
                    <a:gd name="T16" fmla="*/ 0 w 52"/>
                    <a:gd name="T17" fmla="*/ 31 h 32"/>
                    <a:gd name="T18" fmla="*/ 1 w 52"/>
                    <a:gd name="T19" fmla="*/ 28 h 32"/>
                    <a:gd name="T20" fmla="*/ 6 w 52"/>
                    <a:gd name="T21" fmla="*/ 24 h 32"/>
                    <a:gd name="T22" fmla="*/ 14 w 52"/>
                    <a:gd name="T23" fmla="*/ 20 h 32"/>
                    <a:gd name="T24" fmla="*/ 23 w 52"/>
                    <a:gd name="T25" fmla="*/ 15 h 32"/>
                    <a:gd name="T26" fmla="*/ 33 w 52"/>
                    <a:gd name="T27" fmla="*/ 10 h 32"/>
                    <a:gd name="T28" fmla="*/ 41 w 52"/>
                    <a:gd name="T29" fmla="*/ 6 h 32"/>
                    <a:gd name="T30" fmla="*/ 48 w 52"/>
                    <a:gd name="T31" fmla="*/ 2 h 32"/>
                    <a:gd name="T32" fmla="*/ 52 w 52"/>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2">
                      <a:moveTo>
                        <a:pt x="52" y="0"/>
                      </a:moveTo>
                      <a:lnTo>
                        <a:pt x="48" y="5"/>
                      </a:lnTo>
                      <a:lnTo>
                        <a:pt x="41" y="10"/>
                      </a:lnTo>
                      <a:lnTo>
                        <a:pt x="33" y="16"/>
                      </a:lnTo>
                      <a:lnTo>
                        <a:pt x="25" y="22"/>
                      </a:lnTo>
                      <a:lnTo>
                        <a:pt x="16" y="28"/>
                      </a:lnTo>
                      <a:lnTo>
                        <a:pt x="9" y="31"/>
                      </a:lnTo>
                      <a:lnTo>
                        <a:pt x="3" y="32"/>
                      </a:lnTo>
                      <a:lnTo>
                        <a:pt x="0" y="31"/>
                      </a:lnTo>
                      <a:lnTo>
                        <a:pt x="1" y="28"/>
                      </a:lnTo>
                      <a:lnTo>
                        <a:pt x="6" y="24"/>
                      </a:lnTo>
                      <a:lnTo>
                        <a:pt x="14" y="20"/>
                      </a:lnTo>
                      <a:lnTo>
                        <a:pt x="23" y="15"/>
                      </a:lnTo>
                      <a:lnTo>
                        <a:pt x="33" y="10"/>
                      </a:lnTo>
                      <a:lnTo>
                        <a:pt x="41" y="6"/>
                      </a:lnTo>
                      <a:lnTo>
                        <a:pt x="48" y="2"/>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37" name="Freeform 265">
                  <a:extLst>
                    <a:ext uri="{FF2B5EF4-FFF2-40B4-BE49-F238E27FC236}">
                      <a16:creationId xmlns:a16="http://schemas.microsoft.com/office/drawing/2014/main" id="{C2BF5331-815A-4160-9BBB-B50A8B2E8421}"/>
                    </a:ext>
                  </a:extLst>
                </p:cNvPr>
                <p:cNvSpPr>
                  <a:spLocks/>
                </p:cNvSpPr>
                <p:nvPr/>
              </p:nvSpPr>
              <p:spPr bwMode="auto">
                <a:xfrm>
                  <a:off x="2" y="17"/>
                  <a:ext cx="254" cy="251"/>
                </a:xfrm>
                <a:custGeom>
                  <a:avLst/>
                  <a:gdLst>
                    <a:gd name="T0" fmla="*/ 201 w 508"/>
                    <a:gd name="T1" fmla="*/ 116 h 501"/>
                    <a:gd name="T2" fmla="*/ 140 w 508"/>
                    <a:gd name="T3" fmla="*/ 73 h 501"/>
                    <a:gd name="T4" fmla="*/ 59 w 508"/>
                    <a:gd name="T5" fmla="*/ 56 h 501"/>
                    <a:gd name="T6" fmla="*/ 29 w 508"/>
                    <a:gd name="T7" fmla="*/ 47 h 501"/>
                    <a:gd name="T8" fmla="*/ 50 w 508"/>
                    <a:gd name="T9" fmla="*/ 115 h 501"/>
                    <a:gd name="T10" fmla="*/ 81 w 508"/>
                    <a:gd name="T11" fmla="*/ 175 h 501"/>
                    <a:gd name="T12" fmla="*/ 142 w 508"/>
                    <a:gd name="T13" fmla="*/ 212 h 501"/>
                    <a:gd name="T14" fmla="*/ 189 w 508"/>
                    <a:gd name="T15" fmla="*/ 238 h 501"/>
                    <a:gd name="T16" fmla="*/ 169 w 508"/>
                    <a:gd name="T17" fmla="*/ 247 h 501"/>
                    <a:gd name="T18" fmla="*/ 129 w 508"/>
                    <a:gd name="T19" fmla="*/ 239 h 501"/>
                    <a:gd name="T20" fmla="*/ 78 w 508"/>
                    <a:gd name="T21" fmla="*/ 264 h 501"/>
                    <a:gd name="T22" fmla="*/ 43 w 508"/>
                    <a:gd name="T23" fmla="*/ 309 h 501"/>
                    <a:gd name="T24" fmla="*/ 9 w 508"/>
                    <a:gd name="T25" fmla="*/ 333 h 501"/>
                    <a:gd name="T26" fmla="*/ 13 w 508"/>
                    <a:gd name="T27" fmla="*/ 349 h 501"/>
                    <a:gd name="T28" fmla="*/ 43 w 508"/>
                    <a:gd name="T29" fmla="*/ 363 h 501"/>
                    <a:gd name="T30" fmla="*/ 105 w 508"/>
                    <a:gd name="T31" fmla="*/ 371 h 501"/>
                    <a:gd name="T32" fmla="*/ 176 w 508"/>
                    <a:gd name="T33" fmla="*/ 328 h 501"/>
                    <a:gd name="T34" fmla="*/ 192 w 508"/>
                    <a:gd name="T35" fmla="*/ 294 h 501"/>
                    <a:gd name="T36" fmla="*/ 212 w 508"/>
                    <a:gd name="T37" fmla="*/ 262 h 501"/>
                    <a:gd name="T38" fmla="*/ 226 w 508"/>
                    <a:gd name="T39" fmla="*/ 276 h 501"/>
                    <a:gd name="T40" fmla="*/ 204 w 508"/>
                    <a:gd name="T41" fmla="*/ 320 h 501"/>
                    <a:gd name="T42" fmla="*/ 167 w 508"/>
                    <a:gd name="T43" fmla="*/ 347 h 501"/>
                    <a:gd name="T44" fmla="*/ 144 w 508"/>
                    <a:gd name="T45" fmla="*/ 401 h 501"/>
                    <a:gd name="T46" fmla="*/ 148 w 508"/>
                    <a:gd name="T47" fmla="*/ 446 h 501"/>
                    <a:gd name="T48" fmla="*/ 142 w 508"/>
                    <a:gd name="T49" fmla="*/ 493 h 501"/>
                    <a:gd name="T50" fmla="*/ 187 w 508"/>
                    <a:gd name="T51" fmla="*/ 494 h 501"/>
                    <a:gd name="T52" fmla="*/ 275 w 508"/>
                    <a:gd name="T53" fmla="*/ 386 h 501"/>
                    <a:gd name="T54" fmla="*/ 250 w 508"/>
                    <a:gd name="T55" fmla="*/ 300 h 501"/>
                    <a:gd name="T56" fmla="*/ 265 w 508"/>
                    <a:gd name="T57" fmla="*/ 284 h 501"/>
                    <a:gd name="T58" fmla="*/ 285 w 508"/>
                    <a:gd name="T59" fmla="*/ 349 h 501"/>
                    <a:gd name="T60" fmla="*/ 311 w 508"/>
                    <a:gd name="T61" fmla="*/ 401 h 501"/>
                    <a:gd name="T62" fmla="*/ 383 w 508"/>
                    <a:gd name="T63" fmla="*/ 433 h 501"/>
                    <a:gd name="T64" fmla="*/ 432 w 508"/>
                    <a:gd name="T65" fmla="*/ 472 h 501"/>
                    <a:gd name="T66" fmla="*/ 431 w 508"/>
                    <a:gd name="T67" fmla="*/ 359 h 501"/>
                    <a:gd name="T68" fmla="*/ 362 w 508"/>
                    <a:gd name="T69" fmla="*/ 305 h 501"/>
                    <a:gd name="T70" fmla="*/ 330 w 508"/>
                    <a:gd name="T71" fmla="*/ 297 h 501"/>
                    <a:gd name="T72" fmla="*/ 336 w 508"/>
                    <a:gd name="T73" fmla="*/ 280 h 501"/>
                    <a:gd name="T74" fmla="*/ 417 w 508"/>
                    <a:gd name="T75" fmla="*/ 303 h 501"/>
                    <a:gd name="T76" fmla="*/ 474 w 508"/>
                    <a:gd name="T77" fmla="*/ 289 h 501"/>
                    <a:gd name="T78" fmla="*/ 504 w 508"/>
                    <a:gd name="T79" fmla="*/ 280 h 501"/>
                    <a:gd name="T80" fmla="*/ 471 w 508"/>
                    <a:gd name="T81" fmla="*/ 257 h 501"/>
                    <a:gd name="T82" fmla="*/ 437 w 508"/>
                    <a:gd name="T83" fmla="*/ 214 h 501"/>
                    <a:gd name="T84" fmla="*/ 368 w 508"/>
                    <a:gd name="T85" fmla="*/ 186 h 501"/>
                    <a:gd name="T86" fmla="*/ 323 w 508"/>
                    <a:gd name="T87" fmla="*/ 205 h 501"/>
                    <a:gd name="T88" fmla="*/ 304 w 508"/>
                    <a:gd name="T89" fmla="*/ 213 h 501"/>
                    <a:gd name="T90" fmla="*/ 307 w 508"/>
                    <a:gd name="T91" fmla="*/ 192 h 501"/>
                    <a:gd name="T92" fmla="*/ 328 w 508"/>
                    <a:gd name="T93" fmla="*/ 186 h 501"/>
                    <a:gd name="T94" fmla="*/ 366 w 508"/>
                    <a:gd name="T95" fmla="*/ 146 h 501"/>
                    <a:gd name="T96" fmla="*/ 371 w 508"/>
                    <a:gd name="T97" fmla="*/ 69 h 501"/>
                    <a:gd name="T98" fmla="*/ 353 w 508"/>
                    <a:gd name="T99" fmla="*/ 10 h 501"/>
                    <a:gd name="T100" fmla="*/ 311 w 508"/>
                    <a:gd name="T101" fmla="*/ 48 h 501"/>
                    <a:gd name="T102" fmla="*/ 256 w 508"/>
                    <a:gd name="T103" fmla="*/ 85 h 501"/>
                    <a:gd name="T104" fmla="*/ 240 w 508"/>
                    <a:gd name="T105" fmla="*/ 182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501">
                      <a:moveTo>
                        <a:pt x="222" y="183"/>
                      </a:moveTo>
                      <a:lnTo>
                        <a:pt x="220" y="166"/>
                      </a:lnTo>
                      <a:lnTo>
                        <a:pt x="216" y="148"/>
                      </a:lnTo>
                      <a:lnTo>
                        <a:pt x="210" y="132"/>
                      </a:lnTo>
                      <a:lnTo>
                        <a:pt x="201" y="116"/>
                      </a:lnTo>
                      <a:lnTo>
                        <a:pt x="190" y="102"/>
                      </a:lnTo>
                      <a:lnTo>
                        <a:pt x="179" y="91"/>
                      </a:lnTo>
                      <a:lnTo>
                        <a:pt x="166" y="81"/>
                      </a:lnTo>
                      <a:lnTo>
                        <a:pt x="154" y="77"/>
                      </a:lnTo>
                      <a:lnTo>
                        <a:pt x="140" y="73"/>
                      </a:lnTo>
                      <a:lnTo>
                        <a:pt x="124" y="70"/>
                      </a:lnTo>
                      <a:lnTo>
                        <a:pt x="106" y="66"/>
                      </a:lnTo>
                      <a:lnTo>
                        <a:pt x="89" y="63"/>
                      </a:lnTo>
                      <a:lnTo>
                        <a:pt x="73" y="60"/>
                      </a:lnTo>
                      <a:lnTo>
                        <a:pt x="59" y="56"/>
                      </a:lnTo>
                      <a:lnTo>
                        <a:pt x="48" y="53"/>
                      </a:lnTo>
                      <a:lnTo>
                        <a:pt x="41" y="49"/>
                      </a:lnTo>
                      <a:lnTo>
                        <a:pt x="34" y="45"/>
                      </a:lnTo>
                      <a:lnTo>
                        <a:pt x="29" y="43"/>
                      </a:lnTo>
                      <a:lnTo>
                        <a:pt x="29" y="47"/>
                      </a:lnTo>
                      <a:lnTo>
                        <a:pt x="34" y="53"/>
                      </a:lnTo>
                      <a:lnTo>
                        <a:pt x="41" y="63"/>
                      </a:lnTo>
                      <a:lnTo>
                        <a:pt x="44" y="78"/>
                      </a:lnTo>
                      <a:lnTo>
                        <a:pt x="48" y="96"/>
                      </a:lnTo>
                      <a:lnTo>
                        <a:pt x="50" y="115"/>
                      </a:lnTo>
                      <a:lnTo>
                        <a:pt x="52" y="125"/>
                      </a:lnTo>
                      <a:lnTo>
                        <a:pt x="57" y="137"/>
                      </a:lnTo>
                      <a:lnTo>
                        <a:pt x="64" y="149"/>
                      </a:lnTo>
                      <a:lnTo>
                        <a:pt x="72" y="162"/>
                      </a:lnTo>
                      <a:lnTo>
                        <a:pt x="81" y="175"/>
                      </a:lnTo>
                      <a:lnTo>
                        <a:pt x="93" y="186"/>
                      </a:lnTo>
                      <a:lnTo>
                        <a:pt x="104" y="196"/>
                      </a:lnTo>
                      <a:lnTo>
                        <a:pt x="118" y="202"/>
                      </a:lnTo>
                      <a:lnTo>
                        <a:pt x="131" y="207"/>
                      </a:lnTo>
                      <a:lnTo>
                        <a:pt x="142" y="212"/>
                      </a:lnTo>
                      <a:lnTo>
                        <a:pt x="154" y="215"/>
                      </a:lnTo>
                      <a:lnTo>
                        <a:pt x="164" y="220"/>
                      </a:lnTo>
                      <a:lnTo>
                        <a:pt x="173" y="224"/>
                      </a:lnTo>
                      <a:lnTo>
                        <a:pt x="181" y="230"/>
                      </a:lnTo>
                      <a:lnTo>
                        <a:pt x="189" y="238"/>
                      </a:lnTo>
                      <a:lnTo>
                        <a:pt x="196" y="249"/>
                      </a:lnTo>
                      <a:lnTo>
                        <a:pt x="189" y="251"/>
                      </a:lnTo>
                      <a:lnTo>
                        <a:pt x="181" y="251"/>
                      </a:lnTo>
                      <a:lnTo>
                        <a:pt x="176" y="250"/>
                      </a:lnTo>
                      <a:lnTo>
                        <a:pt x="169" y="247"/>
                      </a:lnTo>
                      <a:lnTo>
                        <a:pt x="162" y="246"/>
                      </a:lnTo>
                      <a:lnTo>
                        <a:pt x="156" y="244"/>
                      </a:lnTo>
                      <a:lnTo>
                        <a:pt x="148" y="242"/>
                      </a:lnTo>
                      <a:lnTo>
                        <a:pt x="141" y="241"/>
                      </a:lnTo>
                      <a:lnTo>
                        <a:pt x="129" y="239"/>
                      </a:lnTo>
                      <a:lnTo>
                        <a:pt x="119" y="242"/>
                      </a:lnTo>
                      <a:lnTo>
                        <a:pt x="108" y="245"/>
                      </a:lnTo>
                      <a:lnTo>
                        <a:pt x="97" y="250"/>
                      </a:lnTo>
                      <a:lnTo>
                        <a:pt x="87" y="256"/>
                      </a:lnTo>
                      <a:lnTo>
                        <a:pt x="78" y="264"/>
                      </a:lnTo>
                      <a:lnTo>
                        <a:pt x="71" y="273"/>
                      </a:lnTo>
                      <a:lnTo>
                        <a:pt x="64" y="282"/>
                      </a:lnTo>
                      <a:lnTo>
                        <a:pt x="58" y="291"/>
                      </a:lnTo>
                      <a:lnTo>
                        <a:pt x="51" y="300"/>
                      </a:lnTo>
                      <a:lnTo>
                        <a:pt x="43" y="309"/>
                      </a:lnTo>
                      <a:lnTo>
                        <a:pt x="35" y="315"/>
                      </a:lnTo>
                      <a:lnTo>
                        <a:pt x="28" y="321"/>
                      </a:lnTo>
                      <a:lnTo>
                        <a:pt x="20" y="326"/>
                      </a:lnTo>
                      <a:lnTo>
                        <a:pt x="14" y="330"/>
                      </a:lnTo>
                      <a:lnTo>
                        <a:pt x="9" y="333"/>
                      </a:lnTo>
                      <a:lnTo>
                        <a:pt x="3" y="336"/>
                      </a:lnTo>
                      <a:lnTo>
                        <a:pt x="0" y="340"/>
                      </a:lnTo>
                      <a:lnTo>
                        <a:pt x="4" y="342"/>
                      </a:lnTo>
                      <a:lnTo>
                        <a:pt x="11" y="348"/>
                      </a:lnTo>
                      <a:lnTo>
                        <a:pt x="13" y="349"/>
                      </a:lnTo>
                      <a:lnTo>
                        <a:pt x="18" y="351"/>
                      </a:lnTo>
                      <a:lnTo>
                        <a:pt x="22" y="354"/>
                      </a:lnTo>
                      <a:lnTo>
                        <a:pt x="29" y="357"/>
                      </a:lnTo>
                      <a:lnTo>
                        <a:pt x="35" y="359"/>
                      </a:lnTo>
                      <a:lnTo>
                        <a:pt x="43" y="363"/>
                      </a:lnTo>
                      <a:lnTo>
                        <a:pt x="51" y="365"/>
                      </a:lnTo>
                      <a:lnTo>
                        <a:pt x="60" y="367"/>
                      </a:lnTo>
                      <a:lnTo>
                        <a:pt x="74" y="370"/>
                      </a:lnTo>
                      <a:lnTo>
                        <a:pt x="89" y="371"/>
                      </a:lnTo>
                      <a:lnTo>
                        <a:pt x="105" y="371"/>
                      </a:lnTo>
                      <a:lnTo>
                        <a:pt x="120" y="369"/>
                      </a:lnTo>
                      <a:lnTo>
                        <a:pt x="135" y="363"/>
                      </a:lnTo>
                      <a:lnTo>
                        <a:pt x="150" y="355"/>
                      </a:lnTo>
                      <a:lnTo>
                        <a:pt x="164" y="343"/>
                      </a:lnTo>
                      <a:lnTo>
                        <a:pt x="176" y="328"/>
                      </a:lnTo>
                      <a:lnTo>
                        <a:pt x="179" y="322"/>
                      </a:lnTo>
                      <a:lnTo>
                        <a:pt x="182" y="315"/>
                      </a:lnTo>
                      <a:lnTo>
                        <a:pt x="185" y="310"/>
                      </a:lnTo>
                      <a:lnTo>
                        <a:pt x="188" y="303"/>
                      </a:lnTo>
                      <a:lnTo>
                        <a:pt x="192" y="294"/>
                      </a:lnTo>
                      <a:lnTo>
                        <a:pt x="195" y="284"/>
                      </a:lnTo>
                      <a:lnTo>
                        <a:pt x="199" y="277"/>
                      </a:lnTo>
                      <a:lnTo>
                        <a:pt x="203" y="272"/>
                      </a:lnTo>
                      <a:lnTo>
                        <a:pt x="208" y="266"/>
                      </a:lnTo>
                      <a:lnTo>
                        <a:pt x="212" y="262"/>
                      </a:lnTo>
                      <a:lnTo>
                        <a:pt x="218" y="260"/>
                      </a:lnTo>
                      <a:lnTo>
                        <a:pt x="224" y="259"/>
                      </a:lnTo>
                      <a:lnTo>
                        <a:pt x="224" y="266"/>
                      </a:lnTo>
                      <a:lnTo>
                        <a:pt x="224" y="272"/>
                      </a:lnTo>
                      <a:lnTo>
                        <a:pt x="226" y="276"/>
                      </a:lnTo>
                      <a:lnTo>
                        <a:pt x="228" y="281"/>
                      </a:lnTo>
                      <a:lnTo>
                        <a:pt x="227" y="294"/>
                      </a:lnTo>
                      <a:lnTo>
                        <a:pt x="224" y="304"/>
                      </a:lnTo>
                      <a:lnTo>
                        <a:pt x="216" y="313"/>
                      </a:lnTo>
                      <a:lnTo>
                        <a:pt x="204" y="320"/>
                      </a:lnTo>
                      <a:lnTo>
                        <a:pt x="196" y="324"/>
                      </a:lnTo>
                      <a:lnTo>
                        <a:pt x="189" y="327"/>
                      </a:lnTo>
                      <a:lnTo>
                        <a:pt x="182" y="333"/>
                      </a:lnTo>
                      <a:lnTo>
                        <a:pt x="176" y="339"/>
                      </a:lnTo>
                      <a:lnTo>
                        <a:pt x="167" y="347"/>
                      </a:lnTo>
                      <a:lnTo>
                        <a:pt x="161" y="356"/>
                      </a:lnTo>
                      <a:lnTo>
                        <a:pt x="155" y="366"/>
                      </a:lnTo>
                      <a:lnTo>
                        <a:pt x="150" y="378"/>
                      </a:lnTo>
                      <a:lnTo>
                        <a:pt x="147" y="388"/>
                      </a:lnTo>
                      <a:lnTo>
                        <a:pt x="144" y="401"/>
                      </a:lnTo>
                      <a:lnTo>
                        <a:pt x="143" y="412"/>
                      </a:lnTo>
                      <a:lnTo>
                        <a:pt x="144" y="424"/>
                      </a:lnTo>
                      <a:lnTo>
                        <a:pt x="146" y="432"/>
                      </a:lnTo>
                      <a:lnTo>
                        <a:pt x="147" y="439"/>
                      </a:lnTo>
                      <a:lnTo>
                        <a:pt x="148" y="446"/>
                      </a:lnTo>
                      <a:lnTo>
                        <a:pt x="148" y="452"/>
                      </a:lnTo>
                      <a:lnTo>
                        <a:pt x="149" y="467"/>
                      </a:lnTo>
                      <a:lnTo>
                        <a:pt x="148" y="478"/>
                      </a:lnTo>
                      <a:lnTo>
                        <a:pt x="146" y="487"/>
                      </a:lnTo>
                      <a:lnTo>
                        <a:pt x="142" y="493"/>
                      </a:lnTo>
                      <a:lnTo>
                        <a:pt x="139" y="499"/>
                      </a:lnTo>
                      <a:lnTo>
                        <a:pt x="141" y="501"/>
                      </a:lnTo>
                      <a:lnTo>
                        <a:pt x="147" y="501"/>
                      </a:lnTo>
                      <a:lnTo>
                        <a:pt x="154" y="500"/>
                      </a:lnTo>
                      <a:lnTo>
                        <a:pt x="187" y="494"/>
                      </a:lnTo>
                      <a:lnTo>
                        <a:pt x="217" y="482"/>
                      </a:lnTo>
                      <a:lnTo>
                        <a:pt x="240" y="463"/>
                      </a:lnTo>
                      <a:lnTo>
                        <a:pt x="258" y="440"/>
                      </a:lnTo>
                      <a:lnTo>
                        <a:pt x="270" y="413"/>
                      </a:lnTo>
                      <a:lnTo>
                        <a:pt x="275" y="386"/>
                      </a:lnTo>
                      <a:lnTo>
                        <a:pt x="273" y="358"/>
                      </a:lnTo>
                      <a:lnTo>
                        <a:pt x="265" y="330"/>
                      </a:lnTo>
                      <a:lnTo>
                        <a:pt x="260" y="318"/>
                      </a:lnTo>
                      <a:lnTo>
                        <a:pt x="254" y="307"/>
                      </a:lnTo>
                      <a:lnTo>
                        <a:pt x="250" y="300"/>
                      </a:lnTo>
                      <a:lnTo>
                        <a:pt x="248" y="292"/>
                      </a:lnTo>
                      <a:lnTo>
                        <a:pt x="253" y="291"/>
                      </a:lnTo>
                      <a:lnTo>
                        <a:pt x="258" y="289"/>
                      </a:lnTo>
                      <a:lnTo>
                        <a:pt x="263" y="287"/>
                      </a:lnTo>
                      <a:lnTo>
                        <a:pt x="265" y="284"/>
                      </a:lnTo>
                      <a:lnTo>
                        <a:pt x="273" y="292"/>
                      </a:lnTo>
                      <a:lnTo>
                        <a:pt x="278" y="306"/>
                      </a:lnTo>
                      <a:lnTo>
                        <a:pt x="281" y="321"/>
                      </a:lnTo>
                      <a:lnTo>
                        <a:pt x="284" y="337"/>
                      </a:lnTo>
                      <a:lnTo>
                        <a:pt x="285" y="349"/>
                      </a:lnTo>
                      <a:lnTo>
                        <a:pt x="287" y="360"/>
                      </a:lnTo>
                      <a:lnTo>
                        <a:pt x="291" y="371"/>
                      </a:lnTo>
                      <a:lnTo>
                        <a:pt x="295" y="381"/>
                      </a:lnTo>
                      <a:lnTo>
                        <a:pt x="302" y="392"/>
                      </a:lnTo>
                      <a:lnTo>
                        <a:pt x="311" y="401"/>
                      </a:lnTo>
                      <a:lnTo>
                        <a:pt x="323" y="409"/>
                      </a:lnTo>
                      <a:lnTo>
                        <a:pt x="337" y="416"/>
                      </a:lnTo>
                      <a:lnTo>
                        <a:pt x="353" y="422"/>
                      </a:lnTo>
                      <a:lnTo>
                        <a:pt x="368" y="427"/>
                      </a:lnTo>
                      <a:lnTo>
                        <a:pt x="383" y="433"/>
                      </a:lnTo>
                      <a:lnTo>
                        <a:pt x="395" y="439"/>
                      </a:lnTo>
                      <a:lnTo>
                        <a:pt x="407" y="446"/>
                      </a:lnTo>
                      <a:lnTo>
                        <a:pt x="417" y="453"/>
                      </a:lnTo>
                      <a:lnTo>
                        <a:pt x="425" y="462"/>
                      </a:lnTo>
                      <a:lnTo>
                        <a:pt x="432" y="472"/>
                      </a:lnTo>
                      <a:lnTo>
                        <a:pt x="436" y="456"/>
                      </a:lnTo>
                      <a:lnTo>
                        <a:pt x="438" y="435"/>
                      </a:lnTo>
                      <a:lnTo>
                        <a:pt x="439" y="411"/>
                      </a:lnTo>
                      <a:lnTo>
                        <a:pt x="437" y="385"/>
                      </a:lnTo>
                      <a:lnTo>
                        <a:pt x="431" y="359"/>
                      </a:lnTo>
                      <a:lnTo>
                        <a:pt x="420" y="337"/>
                      </a:lnTo>
                      <a:lnTo>
                        <a:pt x="402" y="320"/>
                      </a:lnTo>
                      <a:lnTo>
                        <a:pt x="378" y="309"/>
                      </a:lnTo>
                      <a:lnTo>
                        <a:pt x="370" y="306"/>
                      </a:lnTo>
                      <a:lnTo>
                        <a:pt x="362" y="305"/>
                      </a:lnTo>
                      <a:lnTo>
                        <a:pt x="354" y="303"/>
                      </a:lnTo>
                      <a:lnTo>
                        <a:pt x="347" y="302"/>
                      </a:lnTo>
                      <a:lnTo>
                        <a:pt x="340" y="299"/>
                      </a:lnTo>
                      <a:lnTo>
                        <a:pt x="334" y="298"/>
                      </a:lnTo>
                      <a:lnTo>
                        <a:pt x="330" y="297"/>
                      </a:lnTo>
                      <a:lnTo>
                        <a:pt x="326" y="296"/>
                      </a:lnTo>
                      <a:lnTo>
                        <a:pt x="329" y="292"/>
                      </a:lnTo>
                      <a:lnTo>
                        <a:pt x="332" y="288"/>
                      </a:lnTo>
                      <a:lnTo>
                        <a:pt x="334" y="283"/>
                      </a:lnTo>
                      <a:lnTo>
                        <a:pt x="336" y="280"/>
                      </a:lnTo>
                      <a:lnTo>
                        <a:pt x="353" y="288"/>
                      </a:lnTo>
                      <a:lnTo>
                        <a:pt x="370" y="295"/>
                      </a:lnTo>
                      <a:lnTo>
                        <a:pt x="386" y="299"/>
                      </a:lnTo>
                      <a:lnTo>
                        <a:pt x="402" y="302"/>
                      </a:lnTo>
                      <a:lnTo>
                        <a:pt x="417" y="303"/>
                      </a:lnTo>
                      <a:lnTo>
                        <a:pt x="431" y="303"/>
                      </a:lnTo>
                      <a:lnTo>
                        <a:pt x="444" y="300"/>
                      </a:lnTo>
                      <a:lnTo>
                        <a:pt x="455" y="297"/>
                      </a:lnTo>
                      <a:lnTo>
                        <a:pt x="466" y="292"/>
                      </a:lnTo>
                      <a:lnTo>
                        <a:pt x="474" y="289"/>
                      </a:lnTo>
                      <a:lnTo>
                        <a:pt x="482" y="286"/>
                      </a:lnTo>
                      <a:lnTo>
                        <a:pt x="489" y="283"/>
                      </a:lnTo>
                      <a:lnTo>
                        <a:pt x="495" y="281"/>
                      </a:lnTo>
                      <a:lnTo>
                        <a:pt x="499" y="280"/>
                      </a:lnTo>
                      <a:lnTo>
                        <a:pt x="504" y="280"/>
                      </a:lnTo>
                      <a:lnTo>
                        <a:pt x="508" y="280"/>
                      </a:lnTo>
                      <a:lnTo>
                        <a:pt x="498" y="275"/>
                      </a:lnTo>
                      <a:lnTo>
                        <a:pt x="489" y="271"/>
                      </a:lnTo>
                      <a:lnTo>
                        <a:pt x="480" y="264"/>
                      </a:lnTo>
                      <a:lnTo>
                        <a:pt x="471" y="257"/>
                      </a:lnTo>
                      <a:lnTo>
                        <a:pt x="465" y="250"/>
                      </a:lnTo>
                      <a:lnTo>
                        <a:pt x="458" y="242"/>
                      </a:lnTo>
                      <a:lnTo>
                        <a:pt x="451" y="232"/>
                      </a:lnTo>
                      <a:lnTo>
                        <a:pt x="445" y="223"/>
                      </a:lnTo>
                      <a:lnTo>
                        <a:pt x="437" y="214"/>
                      </a:lnTo>
                      <a:lnTo>
                        <a:pt x="427" y="205"/>
                      </a:lnTo>
                      <a:lnTo>
                        <a:pt x="413" y="197"/>
                      </a:lnTo>
                      <a:lnTo>
                        <a:pt x="399" y="191"/>
                      </a:lnTo>
                      <a:lnTo>
                        <a:pt x="383" y="188"/>
                      </a:lnTo>
                      <a:lnTo>
                        <a:pt x="368" y="186"/>
                      </a:lnTo>
                      <a:lnTo>
                        <a:pt x="354" y="189"/>
                      </a:lnTo>
                      <a:lnTo>
                        <a:pt x="342" y="193"/>
                      </a:lnTo>
                      <a:lnTo>
                        <a:pt x="336" y="198"/>
                      </a:lnTo>
                      <a:lnTo>
                        <a:pt x="329" y="202"/>
                      </a:lnTo>
                      <a:lnTo>
                        <a:pt x="323" y="205"/>
                      </a:lnTo>
                      <a:lnTo>
                        <a:pt x="318" y="208"/>
                      </a:lnTo>
                      <a:lnTo>
                        <a:pt x="314" y="209"/>
                      </a:lnTo>
                      <a:lnTo>
                        <a:pt x="310" y="212"/>
                      </a:lnTo>
                      <a:lnTo>
                        <a:pt x="307" y="212"/>
                      </a:lnTo>
                      <a:lnTo>
                        <a:pt x="304" y="213"/>
                      </a:lnTo>
                      <a:lnTo>
                        <a:pt x="306" y="209"/>
                      </a:lnTo>
                      <a:lnTo>
                        <a:pt x="306" y="204"/>
                      </a:lnTo>
                      <a:lnTo>
                        <a:pt x="304" y="198"/>
                      </a:lnTo>
                      <a:lnTo>
                        <a:pt x="302" y="194"/>
                      </a:lnTo>
                      <a:lnTo>
                        <a:pt x="307" y="192"/>
                      </a:lnTo>
                      <a:lnTo>
                        <a:pt x="310" y="190"/>
                      </a:lnTo>
                      <a:lnTo>
                        <a:pt x="315" y="189"/>
                      </a:lnTo>
                      <a:lnTo>
                        <a:pt x="319" y="188"/>
                      </a:lnTo>
                      <a:lnTo>
                        <a:pt x="323" y="188"/>
                      </a:lnTo>
                      <a:lnTo>
                        <a:pt x="328" y="186"/>
                      </a:lnTo>
                      <a:lnTo>
                        <a:pt x="332" y="185"/>
                      </a:lnTo>
                      <a:lnTo>
                        <a:pt x="337" y="183"/>
                      </a:lnTo>
                      <a:lnTo>
                        <a:pt x="348" y="174"/>
                      </a:lnTo>
                      <a:lnTo>
                        <a:pt x="357" y="161"/>
                      </a:lnTo>
                      <a:lnTo>
                        <a:pt x="366" y="146"/>
                      </a:lnTo>
                      <a:lnTo>
                        <a:pt x="371" y="129"/>
                      </a:lnTo>
                      <a:lnTo>
                        <a:pt x="376" y="111"/>
                      </a:lnTo>
                      <a:lnTo>
                        <a:pt x="377" y="94"/>
                      </a:lnTo>
                      <a:lnTo>
                        <a:pt x="376" y="80"/>
                      </a:lnTo>
                      <a:lnTo>
                        <a:pt x="371" y="69"/>
                      </a:lnTo>
                      <a:lnTo>
                        <a:pt x="364" y="51"/>
                      </a:lnTo>
                      <a:lnTo>
                        <a:pt x="361" y="32"/>
                      </a:lnTo>
                      <a:lnTo>
                        <a:pt x="360" y="13"/>
                      </a:lnTo>
                      <a:lnTo>
                        <a:pt x="361" y="0"/>
                      </a:lnTo>
                      <a:lnTo>
                        <a:pt x="353" y="10"/>
                      </a:lnTo>
                      <a:lnTo>
                        <a:pt x="345" y="20"/>
                      </a:lnTo>
                      <a:lnTo>
                        <a:pt x="337" y="30"/>
                      </a:lnTo>
                      <a:lnTo>
                        <a:pt x="329" y="36"/>
                      </a:lnTo>
                      <a:lnTo>
                        <a:pt x="319" y="43"/>
                      </a:lnTo>
                      <a:lnTo>
                        <a:pt x="311" y="48"/>
                      </a:lnTo>
                      <a:lnTo>
                        <a:pt x="303" y="53"/>
                      </a:lnTo>
                      <a:lnTo>
                        <a:pt x="296" y="55"/>
                      </a:lnTo>
                      <a:lnTo>
                        <a:pt x="281" y="61"/>
                      </a:lnTo>
                      <a:lnTo>
                        <a:pt x="268" y="71"/>
                      </a:lnTo>
                      <a:lnTo>
                        <a:pt x="256" y="85"/>
                      </a:lnTo>
                      <a:lnTo>
                        <a:pt x="246" y="101"/>
                      </a:lnTo>
                      <a:lnTo>
                        <a:pt x="238" y="119"/>
                      </a:lnTo>
                      <a:lnTo>
                        <a:pt x="234" y="139"/>
                      </a:lnTo>
                      <a:lnTo>
                        <a:pt x="234" y="160"/>
                      </a:lnTo>
                      <a:lnTo>
                        <a:pt x="240" y="182"/>
                      </a:lnTo>
                      <a:lnTo>
                        <a:pt x="237" y="181"/>
                      </a:lnTo>
                      <a:lnTo>
                        <a:pt x="231" y="181"/>
                      </a:lnTo>
                      <a:lnTo>
                        <a:pt x="225" y="181"/>
                      </a:lnTo>
                      <a:lnTo>
                        <a:pt x="222" y="183"/>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38" name="Freeform 266">
                  <a:extLst>
                    <a:ext uri="{FF2B5EF4-FFF2-40B4-BE49-F238E27FC236}">
                      <a16:creationId xmlns:a16="http://schemas.microsoft.com/office/drawing/2014/main" id="{CB99DF08-B9E1-490C-ADD9-C15D70909629}"/>
                    </a:ext>
                  </a:extLst>
                </p:cNvPr>
                <p:cNvSpPr>
                  <a:spLocks/>
                </p:cNvSpPr>
                <p:nvPr/>
              </p:nvSpPr>
              <p:spPr bwMode="auto">
                <a:xfrm>
                  <a:off x="73" y="0"/>
                  <a:ext cx="77" cy="109"/>
                </a:xfrm>
                <a:custGeom>
                  <a:avLst/>
                  <a:gdLst>
                    <a:gd name="T0" fmla="*/ 154 w 154"/>
                    <a:gd name="T1" fmla="*/ 90 h 218"/>
                    <a:gd name="T2" fmla="*/ 145 w 154"/>
                    <a:gd name="T3" fmla="*/ 93 h 218"/>
                    <a:gd name="T4" fmla="*/ 136 w 154"/>
                    <a:gd name="T5" fmla="*/ 99 h 218"/>
                    <a:gd name="T6" fmla="*/ 127 w 154"/>
                    <a:gd name="T7" fmla="*/ 106 h 218"/>
                    <a:gd name="T8" fmla="*/ 118 w 154"/>
                    <a:gd name="T9" fmla="*/ 114 h 218"/>
                    <a:gd name="T10" fmla="*/ 111 w 154"/>
                    <a:gd name="T11" fmla="*/ 123 h 218"/>
                    <a:gd name="T12" fmla="*/ 104 w 154"/>
                    <a:gd name="T13" fmla="*/ 135 h 218"/>
                    <a:gd name="T14" fmla="*/ 98 w 154"/>
                    <a:gd name="T15" fmla="*/ 146 h 218"/>
                    <a:gd name="T16" fmla="*/ 95 w 154"/>
                    <a:gd name="T17" fmla="*/ 159 h 218"/>
                    <a:gd name="T18" fmla="*/ 93 w 154"/>
                    <a:gd name="T19" fmla="*/ 164 h 218"/>
                    <a:gd name="T20" fmla="*/ 93 w 154"/>
                    <a:gd name="T21" fmla="*/ 167 h 218"/>
                    <a:gd name="T22" fmla="*/ 92 w 154"/>
                    <a:gd name="T23" fmla="*/ 172 h 218"/>
                    <a:gd name="T24" fmla="*/ 92 w 154"/>
                    <a:gd name="T25" fmla="*/ 176 h 218"/>
                    <a:gd name="T26" fmla="*/ 92 w 154"/>
                    <a:gd name="T27" fmla="*/ 186 h 218"/>
                    <a:gd name="T28" fmla="*/ 93 w 154"/>
                    <a:gd name="T29" fmla="*/ 196 h 218"/>
                    <a:gd name="T30" fmla="*/ 95 w 154"/>
                    <a:gd name="T31" fmla="*/ 206 h 218"/>
                    <a:gd name="T32" fmla="*/ 98 w 154"/>
                    <a:gd name="T33" fmla="*/ 217 h 218"/>
                    <a:gd name="T34" fmla="*/ 95 w 154"/>
                    <a:gd name="T35" fmla="*/ 216 h 218"/>
                    <a:gd name="T36" fmla="*/ 89 w 154"/>
                    <a:gd name="T37" fmla="*/ 216 h 218"/>
                    <a:gd name="T38" fmla="*/ 83 w 154"/>
                    <a:gd name="T39" fmla="*/ 216 h 218"/>
                    <a:gd name="T40" fmla="*/ 80 w 154"/>
                    <a:gd name="T41" fmla="*/ 218 h 218"/>
                    <a:gd name="T42" fmla="*/ 78 w 154"/>
                    <a:gd name="T43" fmla="*/ 201 h 218"/>
                    <a:gd name="T44" fmla="*/ 74 w 154"/>
                    <a:gd name="T45" fmla="*/ 183 h 218"/>
                    <a:gd name="T46" fmla="*/ 68 w 154"/>
                    <a:gd name="T47" fmla="*/ 167 h 218"/>
                    <a:gd name="T48" fmla="*/ 59 w 154"/>
                    <a:gd name="T49" fmla="*/ 151 h 218"/>
                    <a:gd name="T50" fmla="*/ 48 w 154"/>
                    <a:gd name="T51" fmla="*/ 137 h 218"/>
                    <a:gd name="T52" fmla="*/ 37 w 154"/>
                    <a:gd name="T53" fmla="*/ 126 h 218"/>
                    <a:gd name="T54" fmla="*/ 24 w 154"/>
                    <a:gd name="T55" fmla="*/ 116 h 218"/>
                    <a:gd name="T56" fmla="*/ 12 w 154"/>
                    <a:gd name="T57" fmla="*/ 112 h 218"/>
                    <a:gd name="T58" fmla="*/ 13 w 154"/>
                    <a:gd name="T59" fmla="*/ 101 h 218"/>
                    <a:gd name="T60" fmla="*/ 13 w 154"/>
                    <a:gd name="T61" fmla="*/ 91 h 218"/>
                    <a:gd name="T62" fmla="*/ 8 w 154"/>
                    <a:gd name="T63" fmla="*/ 83 h 218"/>
                    <a:gd name="T64" fmla="*/ 0 w 154"/>
                    <a:gd name="T65" fmla="*/ 77 h 218"/>
                    <a:gd name="T66" fmla="*/ 9 w 154"/>
                    <a:gd name="T67" fmla="*/ 62 h 218"/>
                    <a:gd name="T68" fmla="*/ 17 w 154"/>
                    <a:gd name="T69" fmla="*/ 42 h 218"/>
                    <a:gd name="T70" fmla="*/ 21 w 154"/>
                    <a:gd name="T71" fmla="*/ 18 h 218"/>
                    <a:gd name="T72" fmla="*/ 14 w 154"/>
                    <a:gd name="T73" fmla="*/ 0 h 218"/>
                    <a:gd name="T74" fmla="*/ 21 w 154"/>
                    <a:gd name="T75" fmla="*/ 6 h 218"/>
                    <a:gd name="T76" fmla="*/ 29 w 154"/>
                    <a:gd name="T77" fmla="*/ 13 h 218"/>
                    <a:gd name="T78" fmla="*/ 37 w 154"/>
                    <a:gd name="T79" fmla="*/ 20 h 218"/>
                    <a:gd name="T80" fmla="*/ 46 w 154"/>
                    <a:gd name="T81" fmla="*/ 25 h 218"/>
                    <a:gd name="T82" fmla="*/ 57 w 154"/>
                    <a:gd name="T83" fmla="*/ 30 h 218"/>
                    <a:gd name="T84" fmla="*/ 68 w 154"/>
                    <a:gd name="T85" fmla="*/ 33 h 218"/>
                    <a:gd name="T86" fmla="*/ 81 w 154"/>
                    <a:gd name="T87" fmla="*/ 35 h 218"/>
                    <a:gd name="T88" fmla="*/ 95 w 154"/>
                    <a:gd name="T89" fmla="*/ 33 h 218"/>
                    <a:gd name="T90" fmla="*/ 95 w 154"/>
                    <a:gd name="T91" fmla="*/ 44 h 218"/>
                    <a:gd name="T92" fmla="*/ 96 w 154"/>
                    <a:gd name="T93" fmla="*/ 55 h 218"/>
                    <a:gd name="T94" fmla="*/ 98 w 154"/>
                    <a:gd name="T95" fmla="*/ 67 h 218"/>
                    <a:gd name="T96" fmla="*/ 103 w 154"/>
                    <a:gd name="T97" fmla="*/ 77 h 218"/>
                    <a:gd name="T98" fmla="*/ 111 w 154"/>
                    <a:gd name="T99" fmla="*/ 86 h 218"/>
                    <a:gd name="T100" fmla="*/ 121 w 154"/>
                    <a:gd name="T101" fmla="*/ 91 h 218"/>
                    <a:gd name="T102" fmla="*/ 136 w 154"/>
                    <a:gd name="T103" fmla="*/ 93 h 218"/>
                    <a:gd name="T104" fmla="*/ 154 w 154"/>
                    <a:gd name="T105" fmla="*/ 9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218">
                      <a:moveTo>
                        <a:pt x="154" y="90"/>
                      </a:moveTo>
                      <a:lnTo>
                        <a:pt x="145" y="93"/>
                      </a:lnTo>
                      <a:lnTo>
                        <a:pt x="136" y="99"/>
                      </a:lnTo>
                      <a:lnTo>
                        <a:pt x="127" y="106"/>
                      </a:lnTo>
                      <a:lnTo>
                        <a:pt x="118" y="114"/>
                      </a:lnTo>
                      <a:lnTo>
                        <a:pt x="111" y="123"/>
                      </a:lnTo>
                      <a:lnTo>
                        <a:pt x="104" y="135"/>
                      </a:lnTo>
                      <a:lnTo>
                        <a:pt x="98" y="146"/>
                      </a:lnTo>
                      <a:lnTo>
                        <a:pt x="95" y="159"/>
                      </a:lnTo>
                      <a:lnTo>
                        <a:pt x="93" y="164"/>
                      </a:lnTo>
                      <a:lnTo>
                        <a:pt x="93" y="167"/>
                      </a:lnTo>
                      <a:lnTo>
                        <a:pt x="92" y="172"/>
                      </a:lnTo>
                      <a:lnTo>
                        <a:pt x="92" y="176"/>
                      </a:lnTo>
                      <a:lnTo>
                        <a:pt x="92" y="186"/>
                      </a:lnTo>
                      <a:lnTo>
                        <a:pt x="93" y="196"/>
                      </a:lnTo>
                      <a:lnTo>
                        <a:pt x="95" y="206"/>
                      </a:lnTo>
                      <a:lnTo>
                        <a:pt x="98" y="217"/>
                      </a:lnTo>
                      <a:lnTo>
                        <a:pt x="95" y="216"/>
                      </a:lnTo>
                      <a:lnTo>
                        <a:pt x="89" y="216"/>
                      </a:lnTo>
                      <a:lnTo>
                        <a:pt x="83" y="216"/>
                      </a:lnTo>
                      <a:lnTo>
                        <a:pt x="80" y="218"/>
                      </a:lnTo>
                      <a:lnTo>
                        <a:pt x="78" y="201"/>
                      </a:lnTo>
                      <a:lnTo>
                        <a:pt x="74" y="183"/>
                      </a:lnTo>
                      <a:lnTo>
                        <a:pt x="68" y="167"/>
                      </a:lnTo>
                      <a:lnTo>
                        <a:pt x="59" y="151"/>
                      </a:lnTo>
                      <a:lnTo>
                        <a:pt x="48" y="137"/>
                      </a:lnTo>
                      <a:lnTo>
                        <a:pt x="37" y="126"/>
                      </a:lnTo>
                      <a:lnTo>
                        <a:pt x="24" y="116"/>
                      </a:lnTo>
                      <a:lnTo>
                        <a:pt x="12" y="112"/>
                      </a:lnTo>
                      <a:lnTo>
                        <a:pt x="13" y="101"/>
                      </a:lnTo>
                      <a:lnTo>
                        <a:pt x="13" y="91"/>
                      </a:lnTo>
                      <a:lnTo>
                        <a:pt x="8" y="83"/>
                      </a:lnTo>
                      <a:lnTo>
                        <a:pt x="0" y="77"/>
                      </a:lnTo>
                      <a:lnTo>
                        <a:pt x="9" y="62"/>
                      </a:lnTo>
                      <a:lnTo>
                        <a:pt x="17" y="42"/>
                      </a:lnTo>
                      <a:lnTo>
                        <a:pt x="21" y="18"/>
                      </a:lnTo>
                      <a:lnTo>
                        <a:pt x="14" y="0"/>
                      </a:lnTo>
                      <a:lnTo>
                        <a:pt x="21" y="6"/>
                      </a:lnTo>
                      <a:lnTo>
                        <a:pt x="29" y="13"/>
                      </a:lnTo>
                      <a:lnTo>
                        <a:pt x="37" y="20"/>
                      </a:lnTo>
                      <a:lnTo>
                        <a:pt x="46" y="25"/>
                      </a:lnTo>
                      <a:lnTo>
                        <a:pt x="57" y="30"/>
                      </a:lnTo>
                      <a:lnTo>
                        <a:pt x="68" y="33"/>
                      </a:lnTo>
                      <a:lnTo>
                        <a:pt x="81" y="35"/>
                      </a:lnTo>
                      <a:lnTo>
                        <a:pt x="95" y="33"/>
                      </a:lnTo>
                      <a:lnTo>
                        <a:pt x="95" y="44"/>
                      </a:lnTo>
                      <a:lnTo>
                        <a:pt x="96" y="55"/>
                      </a:lnTo>
                      <a:lnTo>
                        <a:pt x="98" y="67"/>
                      </a:lnTo>
                      <a:lnTo>
                        <a:pt x="103" y="77"/>
                      </a:lnTo>
                      <a:lnTo>
                        <a:pt x="111" y="86"/>
                      </a:lnTo>
                      <a:lnTo>
                        <a:pt x="121" y="91"/>
                      </a:lnTo>
                      <a:lnTo>
                        <a:pt x="136" y="93"/>
                      </a:lnTo>
                      <a:lnTo>
                        <a:pt x="154" y="9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39" name="Freeform 267">
                  <a:extLst>
                    <a:ext uri="{FF2B5EF4-FFF2-40B4-BE49-F238E27FC236}">
                      <a16:creationId xmlns:a16="http://schemas.microsoft.com/office/drawing/2014/main" id="{B8A8A3A2-0EDB-4EDB-A6A2-7776BABCE6FA}"/>
                    </a:ext>
                  </a:extLst>
                </p:cNvPr>
                <p:cNvSpPr>
                  <a:spLocks/>
                </p:cNvSpPr>
                <p:nvPr/>
              </p:nvSpPr>
              <p:spPr bwMode="auto">
                <a:xfrm>
                  <a:off x="3" y="182"/>
                  <a:ext cx="87" cy="101"/>
                </a:xfrm>
                <a:custGeom>
                  <a:avLst/>
                  <a:gdLst>
                    <a:gd name="T0" fmla="*/ 62 w 174"/>
                    <a:gd name="T1" fmla="*/ 41 h 203"/>
                    <a:gd name="T2" fmla="*/ 72 w 174"/>
                    <a:gd name="T3" fmla="*/ 43 h 203"/>
                    <a:gd name="T4" fmla="*/ 83 w 174"/>
                    <a:gd name="T5" fmla="*/ 43 h 203"/>
                    <a:gd name="T6" fmla="*/ 94 w 174"/>
                    <a:gd name="T7" fmla="*/ 43 h 203"/>
                    <a:gd name="T8" fmla="*/ 106 w 174"/>
                    <a:gd name="T9" fmla="*/ 43 h 203"/>
                    <a:gd name="T10" fmla="*/ 116 w 174"/>
                    <a:gd name="T11" fmla="*/ 41 h 203"/>
                    <a:gd name="T12" fmla="*/ 129 w 174"/>
                    <a:gd name="T13" fmla="*/ 37 h 203"/>
                    <a:gd name="T14" fmla="*/ 143 w 174"/>
                    <a:gd name="T15" fmla="*/ 30 h 203"/>
                    <a:gd name="T16" fmla="*/ 155 w 174"/>
                    <a:gd name="T17" fmla="*/ 21 h 203"/>
                    <a:gd name="T18" fmla="*/ 167 w 174"/>
                    <a:gd name="T19" fmla="*/ 8 h 203"/>
                    <a:gd name="T20" fmla="*/ 174 w 174"/>
                    <a:gd name="T21" fmla="*/ 2 h 203"/>
                    <a:gd name="T22" fmla="*/ 174 w 174"/>
                    <a:gd name="T23" fmla="*/ 8 h 203"/>
                    <a:gd name="T24" fmla="*/ 164 w 174"/>
                    <a:gd name="T25" fmla="*/ 19 h 203"/>
                    <a:gd name="T26" fmla="*/ 152 w 174"/>
                    <a:gd name="T27" fmla="*/ 38 h 203"/>
                    <a:gd name="T28" fmla="*/ 144 w 174"/>
                    <a:gd name="T29" fmla="*/ 60 h 203"/>
                    <a:gd name="T30" fmla="*/ 140 w 174"/>
                    <a:gd name="T31" fmla="*/ 84 h 203"/>
                    <a:gd name="T32" fmla="*/ 143 w 174"/>
                    <a:gd name="T33" fmla="*/ 104 h 203"/>
                    <a:gd name="T34" fmla="*/ 145 w 174"/>
                    <a:gd name="T35" fmla="*/ 118 h 203"/>
                    <a:gd name="T36" fmla="*/ 140 w 174"/>
                    <a:gd name="T37" fmla="*/ 122 h 203"/>
                    <a:gd name="T38" fmla="*/ 126 w 174"/>
                    <a:gd name="T39" fmla="*/ 129 h 203"/>
                    <a:gd name="T40" fmla="*/ 114 w 174"/>
                    <a:gd name="T41" fmla="*/ 144 h 203"/>
                    <a:gd name="T42" fmla="*/ 107 w 174"/>
                    <a:gd name="T43" fmla="*/ 171 h 203"/>
                    <a:gd name="T44" fmla="*/ 100 w 174"/>
                    <a:gd name="T45" fmla="*/ 182 h 203"/>
                    <a:gd name="T46" fmla="*/ 79 w 174"/>
                    <a:gd name="T47" fmla="*/ 177 h 203"/>
                    <a:gd name="T48" fmla="*/ 55 w 174"/>
                    <a:gd name="T49" fmla="*/ 179 h 203"/>
                    <a:gd name="T50" fmla="*/ 35 w 174"/>
                    <a:gd name="T51" fmla="*/ 192 h 203"/>
                    <a:gd name="T52" fmla="*/ 30 w 174"/>
                    <a:gd name="T53" fmla="*/ 181 h 203"/>
                    <a:gd name="T54" fmla="*/ 16 w 174"/>
                    <a:gd name="T55" fmla="*/ 139 h 203"/>
                    <a:gd name="T56" fmla="*/ 10 w 174"/>
                    <a:gd name="T57" fmla="*/ 115 h 203"/>
                    <a:gd name="T58" fmla="*/ 18 w 174"/>
                    <a:gd name="T59" fmla="*/ 83 h 203"/>
                    <a:gd name="T60" fmla="*/ 22 w 174"/>
                    <a:gd name="T61" fmla="*/ 70 h 203"/>
                    <a:gd name="T62" fmla="*/ 34 w 174"/>
                    <a:gd name="T63" fmla="*/ 65 h 203"/>
                    <a:gd name="T64" fmla="*/ 46 w 174"/>
                    <a:gd name="T65" fmla="*/ 57 h 203"/>
                    <a:gd name="T66" fmla="*/ 55 w 174"/>
                    <a:gd name="T67" fmla="*/ 4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203">
                      <a:moveTo>
                        <a:pt x="57" y="39"/>
                      </a:moveTo>
                      <a:lnTo>
                        <a:pt x="62" y="41"/>
                      </a:lnTo>
                      <a:lnTo>
                        <a:pt x="68" y="42"/>
                      </a:lnTo>
                      <a:lnTo>
                        <a:pt x="72" y="43"/>
                      </a:lnTo>
                      <a:lnTo>
                        <a:pt x="78" y="43"/>
                      </a:lnTo>
                      <a:lnTo>
                        <a:pt x="83" y="43"/>
                      </a:lnTo>
                      <a:lnTo>
                        <a:pt x="88" y="43"/>
                      </a:lnTo>
                      <a:lnTo>
                        <a:pt x="94" y="43"/>
                      </a:lnTo>
                      <a:lnTo>
                        <a:pt x="100" y="43"/>
                      </a:lnTo>
                      <a:lnTo>
                        <a:pt x="106" y="43"/>
                      </a:lnTo>
                      <a:lnTo>
                        <a:pt x="111" y="42"/>
                      </a:lnTo>
                      <a:lnTo>
                        <a:pt x="116" y="41"/>
                      </a:lnTo>
                      <a:lnTo>
                        <a:pt x="122" y="39"/>
                      </a:lnTo>
                      <a:lnTo>
                        <a:pt x="129" y="37"/>
                      </a:lnTo>
                      <a:lnTo>
                        <a:pt x="136" y="34"/>
                      </a:lnTo>
                      <a:lnTo>
                        <a:pt x="143" y="30"/>
                      </a:lnTo>
                      <a:lnTo>
                        <a:pt x="149" y="26"/>
                      </a:lnTo>
                      <a:lnTo>
                        <a:pt x="155" y="21"/>
                      </a:lnTo>
                      <a:lnTo>
                        <a:pt x="161" y="15"/>
                      </a:lnTo>
                      <a:lnTo>
                        <a:pt x="167" y="8"/>
                      </a:lnTo>
                      <a:lnTo>
                        <a:pt x="173" y="0"/>
                      </a:lnTo>
                      <a:lnTo>
                        <a:pt x="174" y="2"/>
                      </a:lnTo>
                      <a:lnTo>
                        <a:pt x="174" y="5"/>
                      </a:lnTo>
                      <a:lnTo>
                        <a:pt x="174" y="8"/>
                      </a:lnTo>
                      <a:lnTo>
                        <a:pt x="173" y="11"/>
                      </a:lnTo>
                      <a:lnTo>
                        <a:pt x="164" y="19"/>
                      </a:lnTo>
                      <a:lnTo>
                        <a:pt x="158" y="28"/>
                      </a:lnTo>
                      <a:lnTo>
                        <a:pt x="152" y="38"/>
                      </a:lnTo>
                      <a:lnTo>
                        <a:pt x="147" y="50"/>
                      </a:lnTo>
                      <a:lnTo>
                        <a:pt x="144" y="60"/>
                      </a:lnTo>
                      <a:lnTo>
                        <a:pt x="141" y="73"/>
                      </a:lnTo>
                      <a:lnTo>
                        <a:pt x="140" y="84"/>
                      </a:lnTo>
                      <a:lnTo>
                        <a:pt x="141" y="96"/>
                      </a:lnTo>
                      <a:lnTo>
                        <a:pt x="143" y="104"/>
                      </a:lnTo>
                      <a:lnTo>
                        <a:pt x="144" y="111"/>
                      </a:lnTo>
                      <a:lnTo>
                        <a:pt x="145" y="118"/>
                      </a:lnTo>
                      <a:lnTo>
                        <a:pt x="145" y="124"/>
                      </a:lnTo>
                      <a:lnTo>
                        <a:pt x="140" y="122"/>
                      </a:lnTo>
                      <a:lnTo>
                        <a:pt x="133" y="125"/>
                      </a:lnTo>
                      <a:lnTo>
                        <a:pt x="126" y="129"/>
                      </a:lnTo>
                      <a:lnTo>
                        <a:pt x="120" y="135"/>
                      </a:lnTo>
                      <a:lnTo>
                        <a:pt x="114" y="144"/>
                      </a:lnTo>
                      <a:lnTo>
                        <a:pt x="109" y="157"/>
                      </a:lnTo>
                      <a:lnTo>
                        <a:pt x="107" y="171"/>
                      </a:lnTo>
                      <a:lnTo>
                        <a:pt x="107" y="188"/>
                      </a:lnTo>
                      <a:lnTo>
                        <a:pt x="100" y="182"/>
                      </a:lnTo>
                      <a:lnTo>
                        <a:pt x="90" y="178"/>
                      </a:lnTo>
                      <a:lnTo>
                        <a:pt x="79" y="177"/>
                      </a:lnTo>
                      <a:lnTo>
                        <a:pt x="67" y="177"/>
                      </a:lnTo>
                      <a:lnTo>
                        <a:pt x="55" y="179"/>
                      </a:lnTo>
                      <a:lnTo>
                        <a:pt x="45" y="183"/>
                      </a:lnTo>
                      <a:lnTo>
                        <a:pt x="35" y="192"/>
                      </a:lnTo>
                      <a:lnTo>
                        <a:pt x="30" y="203"/>
                      </a:lnTo>
                      <a:lnTo>
                        <a:pt x="30" y="181"/>
                      </a:lnTo>
                      <a:lnTo>
                        <a:pt x="25" y="157"/>
                      </a:lnTo>
                      <a:lnTo>
                        <a:pt x="16" y="139"/>
                      </a:lnTo>
                      <a:lnTo>
                        <a:pt x="0" y="129"/>
                      </a:lnTo>
                      <a:lnTo>
                        <a:pt x="10" y="115"/>
                      </a:lnTo>
                      <a:lnTo>
                        <a:pt x="16" y="99"/>
                      </a:lnTo>
                      <a:lnTo>
                        <a:pt x="18" y="83"/>
                      </a:lnTo>
                      <a:lnTo>
                        <a:pt x="15" y="73"/>
                      </a:lnTo>
                      <a:lnTo>
                        <a:pt x="22" y="70"/>
                      </a:lnTo>
                      <a:lnTo>
                        <a:pt x="29" y="68"/>
                      </a:lnTo>
                      <a:lnTo>
                        <a:pt x="34" y="65"/>
                      </a:lnTo>
                      <a:lnTo>
                        <a:pt x="41" y="61"/>
                      </a:lnTo>
                      <a:lnTo>
                        <a:pt x="46" y="57"/>
                      </a:lnTo>
                      <a:lnTo>
                        <a:pt x="52" y="52"/>
                      </a:lnTo>
                      <a:lnTo>
                        <a:pt x="55" y="46"/>
                      </a:lnTo>
                      <a:lnTo>
                        <a:pt x="57" y="3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40" name="Freeform 268">
                  <a:extLst>
                    <a:ext uri="{FF2B5EF4-FFF2-40B4-BE49-F238E27FC236}">
                      <a16:creationId xmlns:a16="http://schemas.microsoft.com/office/drawing/2014/main" id="{C7FD1CD8-A280-46B0-8076-5C1348740FAC}"/>
                    </a:ext>
                  </a:extLst>
                </p:cNvPr>
                <p:cNvSpPr>
                  <a:spLocks/>
                </p:cNvSpPr>
                <p:nvPr/>
              </p:nvSpPr>
              <p:spPr bwMode="auto">
                <a:xfrm>
                  <a:off x="77" y="12"/>
                  <a:ext cx="53" cy="76"/>
                </a:xfrm>
                <a:custGeom>
                  <a:avLst/>
                  <a:gdLst>
                    <a:gd name="T0" fmla="*/ 85 w 107"/>
                    <a:gd name="T1" fmla="*/ 140 h 152"/>
                    <a:gd name="T2" fmla="*/ 84 w 107"/>
                    <a:gd name="T3" fmla="*/ 148 h 152"/>
                    <a:gd name="T4" fmla="*/ 80 w 107"/>
                    <a:gd name="T5" fmla="*/ 144 h 152"/>
                    <a:gd name="T6" fmla="*/ 70 w 107"/>
                    <a:gd name="T7" fmla="*/ 124 h 152"/>
                    <a:gd name="T8" fmla="*/ 66 w 107"/>
                    <a:gd name="T9" fmla="*/ 116 h 152"/>
                    <a:gd name="T10" fmla="*/ 57 w 107"/>
                    <a:gd name="T11" fmla="*/ 111 h 152"/>
                    <a:gd name="T12" fmla="*/ 45 w 107"/>
                    <a:gd name="T13" fmla="*/ 107 h 152"/>
                    <a:gd name="T14" fmla="*/ 35 w 107"/>
                    <a:gd name="T15" fmla="*/ 104 h 152"/>
                    <a:gd name="T16" fmla="*/ 30 w 107"/>
                    <a:gd name="T17" fmla="*/ 103 h 152"/>
                    <a:gd name="T18" fmla="*/ 28 w 107"/>
                    <a:gd name="T19" fmla="*/ 101 h 152"/>
                    <a:gd name="T20" fmla="*/ 30 w 107"/>
                    <a:gd name="T21" fmla="*/ 99 h 152"/>
                    <a:gd name="T22" fmla="*/ 42 w 107"/>
                    <a:gd name="T23" fmla="*/ 101 h 152"/>
                    <a:gd name="T24" fmla="*/ 54 w 107"/>
                    <a:gd name="T25" fmla="*/ 103 h 152"/>
                    <a:gd name="T26" fmla="*/ 65 w 107"/>
                    <a:gd name="T27" fmla="*/ 104 h 152"/>
                    <a:gd name="T28" fmla="*/ 65 w 107"/>
                    <a:gd name="T29" fmla="*/ 96 h 152"/>
                    <a:gd name="T30" fmla="*/ 59 w 107"/>
                    <a:gd name="T31" fmla="*/ 84 h 152"/>
                    <a:gd name="T32" fmla="*/ 49 w 107"/>
                    <a:gd name="T33" fmla="*/ 76 h 152"/>
                    <a:gd name="T34" fmla="*/ 32 w 107"/>
                    <a:gd name="T35" fmla="*/ 68 h 152"/>
                    <a:gd name="T36" fmla="*/ 19 w 107"/>
                    <a:gd name="T37" fmla="*/ 60 h 152"/>
                    <a:gd name="T38" fmla="*/ 7 w 107"/>
                    <a:gd name="T39" fmla="*/ 54 h 152"/>
                    <a:gd name="T40" fmla="*/ 1 w 107"/>
                    <a:gd name="T41" fmla="*/ 52 h 152"/>
                    <a:gd name="T42" fmla="*/ 1 w 107"/>
                    <a:gd name="T43" fmla="*/ 49 h 152"/>
                    <a:gd name="T44" fmla="*/ 9 w 107"/>
                    <a:gd name="T45" fmla="*/ 52 h 152"/>
                    <a:gd name="T46" fmla="*/ 21 w 107"/>
                    <a:gd name="T47" fmla="*/ 57 h 152"/>
                    <a:gd name="T48" fmla="*/ 35 w 107"/>
                    <a:gd name="T49" fmla="*/ 64 h 152"/>
                    <a:gd name="T50" fmla="*/ 49 w 107"/>
                    <a:gd name="T51" fmla="*/ 69 h 152"/>
                    <a:gd name="T52" fmla="*/ 51 w 107"/>
                    <a:gd name="T53" fmla="*/ 54 h 152"/>
                    <a:gd name="T54" fmla="*/ 32 w 107"/>
                    <a:gd name="T55" fmla="*/ 16 h 152"/>
                    <a:gd name="T56" fmla="*/ 22 w 107"/>
                    <a:gd name="T57" fmla="*/ 1 h 152"/>
                    <a:gd name="T58" fmla="*/ 27 w 107"/>
                    <a:gd name="T59" fmla="*/ 1 h 152"/>
                    <a:gd name="T60" fmla="*/ 40 w 107"/>
                    <a:gd name="T61" fmla="*/ 19 h 152"/>
                    <a:gd name="T62" fmla="*/ 58 w 107"/>
                    <a:gd name="T63" fmla="*/ 51 h 152"/>
                    <a:gd name="T64" fmla="*/ 69 w 107"/>
                    <a:gd name="T65" fmla="*/ 56 h 152"/>
                    <a:gd name="T66" fmla="*/ 80 w 107"/>
                    <a:gd name="T67" fmla="*/ 30 h 152"/>
                    <a:gd name="T68" fmla="*/ 81 w 107"/>
                    <a:gd name="T69" fmla="*/ 16 h 152"/>
                    <a:gd name="T70" fmla="*/ 83 w 107"/>
                    <a:gd name="T71" fmla="*/ 19 h 152"/>
                    <a:gd name="T72" fmla="*/ 83 w 107"/>
                    <a:gd name="T73" fmla="*/ 34 h 152"/>
                    <a:gd name="T74" fmla="*/ 77 w 107"/>
                    <a:gd name="T75" fmla="*/ 64 h 152"/>
                    <a:gd name="T76" fmla="*/ 70 w 107"/>
                    <a:gd name="T77" fmla="*/ 84 h 152"/>
                    <a:gd name="T78" fmla="*/ 75 w 107"/>
                    <a:gd name="T79" fmla="*/ 101 h 152"/>
                    <a:gd name="T80" fmla="*/ 84 w 107"/>
                    <a:gd name="T81" fmla="*/ 101 h 152"/>
                    <a:gd name="T82" fmla="*/ 97 w 107"/>
                    <a:gd name="T83" fmla="*/ 90 h 152"/>
                    <a:gd name="T84" fmla="*/ 104 w 107"/>
                    <a:gd name="T85" fmla="*/ 77 h 152"/>
                    <a:gd name="T86" fmla="*/ 107 w 107"/>
                    <a:gd name="T87" fmla="*/ 79 h 152"/>
                    <a:gd name="T88" fmla="*/ 104 w 107"/>
                    <a:gd name="T89" fmla="*/ 91 h 152"/>
                    <a:gd name="T90" fmla="*/ 88 w 107"/>
                    <a:gd name="T91" fmla="*/ 111 h 152"/>
                    <a:gd name="T92" fmla="*/ 82 w 107"/>
                    <a:gd name="T93" fmla="*/ 121 h 152"/>
                    <a:gd name="T94" fmla="*/ 85 w 107"/>
                    <a:gd name="T95"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52">
                      <a:moveTo>
                        <a:pt x="87" y="135"/>
                      </a:moveTo>
                      <a:lnTo>
                        <a:pt x="85" y="140"/>
                      </a:lnTo>
                      <a:lnTo>
                        <a:pt x="85" y="143"/>
                      </a:lnTo>
                      <a:lnTo>
                        <a:pt x="84" y="148"/>
                      </a:lnTo>
                      <a:lnTo>
                        <a:pt x="84" y="152"/>
                      </a:lnTo>
                      <a:lnTo>
                        <a:pt x="80" y="144"/>
                      </a:lnTo>
                      <a:lnTo>
                        <a:pt x="75" y="134"/>
                      </a:lnTo>
                      <a:lnTo>
                        <a:pt x="70" y="124"/>
                      </a:lnTo>
                      <a:lnTo>
                        <a:pt x="69" y="117"/>
                      </a:lnTo>
                      <a:lnTo>
                        <a:pt x="66" y="116"/>
                      </a:lnTo>
                      <a:lnTo>
                        <a:pt x="61" y="113"/>
                      </a:lnTo>
                      <a:lnTo>
                        <a:pt x="57" y="111"/>
                      </a:lnTo>
                      <a:lnTo>
                        <a:pt x="51" y="109"/>
                      </a:lnTo>
                      <a:lnTo>
                        <a:pt x="45" y="107"/>
                      </a:lnTo>
                      <a:lnTo>
                        <a:pt x="40" y="105"/>
                      </a:lnTo>
                      <a:lnTo>
                        <a:pt x="35" y="104"/>
                      </a:lnTo>
                      <a:lnTo>
                        <a:pt x="31" y="104"/>
                      </a:lnTo>
                      <a:lnTo>
                        <a:pt x="30" y="103"/>
                      </a:lnTo>
                      <a:lnTo>
                        <a:pt x="29" y="102"/>
                      </a:lnTo>
                      <a:lnTo>
                        <a:pt x="28" y="101"/>
                      </a:lnTo>
                      <a:lnTo>
                        <a:pt x="27" y="99"/>
                      </a:lnTo>
                      <a:lnTo>
                        <a:pt x="30" y="99"/>
                      </a:lnTo>
                      <a:lnTo>
                        <a:pt x="36" y="101"/>
                      </a:lnTo>
                      <a:lnTo>
                        <a:pt x="42" y="101"/>
                      </a:lnTo>
                      <a:lnTo>
                        <a:pt x="49" y="102"/>
                      </a:lnTo>
                      <a:lnTo>
                        <a:pt x="54" y="103"/>
                      </a:lnTo>
                      <a:lnTo>
                        <a:pt x="60" y="104"/>
                      </a:lnTo>
                      <a:lnTo>
                        <a:pt x="65" y="104"/>
                      </a:lnTo>
                      <a:lnTo>
                        <a:pt x="67" y="105"/>
                      </a:lnTo>
                      <a:lnTo>
                        <a:pt x="65" y="96"/>
                      </a:lnTo>
                      <a:lnTo>
                        <a:pt x="62" y="89"/>
                      </a:lnTo>
                      <a:lnTo>
                        <a:pt x="59" y="84"/>
                      </a:lnTo>
                      <a:lnTo>
                        <a:pt x="57" y="80"/>
                      </a:lnTo>
                      <a:lnTo>
                        <a:pt x="49" y="76"/>
                      </a:lnTo>
                      <a:lnTo>
                        <a:pt x="40" y="73"/>
                      </a:lnTo>
                      <a:lnTo>
                        <a:pt x="32" y="68"/>
                      </a:lnTo>
                      <a:lnTo>
                        <a:pt x="26" y="65"/>
                      </a:lnTo>
                      <a:lnTo>
                        <a:pt x="19" y="60"/>
                      </a:lnTo>
                      <a:lnTo>
                        <a:pt x="13" y="57"/>
                      </a:lnTo>
                      <a:lnTo>
                        <a:pt x="7" y="54"/>
                      </a:lnTo>
                      <a:lnTo>
                        <a:pt x="4" y="53"/>
                      </a:lnTo>
                      <a:lnTo>
                        <a:pt x="1" y="52"/>
                      </a:lnTo>
                      <a:lnTo>
                        <a:pt x="0" y="50"/>
                      </a:lnTo>
                      <a:lnTo>
                        <a:pt x="1" y="49"/>
                      </a:lnTo>
                      <a:lnTo>
                        <a:pt x="6" y="50"/>
                      </a:lnTo>
                      <a:lnTo>
                        <a:pt x="9" y="52"/>
                      </a:lnTo>
                      <a:lnTo>
                        <a:pt x="15" y="54"/>
                      </a:lnTo>
                      <a:lnTo>
                        <a:pt x="21" y="57"/>
                      </a:lnTo>
                      <a:lnTo>
                        <a:pt x="28" y="60"/>
                      </a:lnTo>
                      <a:lnTo>
                        <a:pt x="35" y="64"/>
                      </a:lnTo>
                      <a:lnTo>
                        <a:pt x="42" y="67"/>
                      </a:lnTo>
                      <a:lnTo>
                        <a:pt x="49" y="69"/>
                      </a:lnTo>
                      <a:lnTo>
                        <a:pt x="54" y="71"/>
                      </a:lnTo>
                      <a:lnTo>
                        <a:pt x="51" y="54"/>
                      </a:lnTo>
                      <a:lnTo>
                        <a:pt x="42" y="35"/>
                      </a:lnTo>
                      <a:lnTo>
                        <a:pt x="32" y="16"/>
                      </a:lnTo>
                      <a:lnTo>
                        <a:pt x="24" y="6"/>
                      </a:lnTo>
                      <a:lnTo>
                        <a:pt x="22" y="1"/>
                      </a:lnTo>
                      <a:lnTo>
                        <a:pt x="23" y="0"/>
                      </a:lnTo>
                      <a:lnTo>
                        <a:pt x="27" y="1"/>
                      </a:lnTo>
                      <a:lnTo>
                        <a:pt x="32" y="7"/>
                      </a:lnTo>
                      <a:lnTo>
                        <a:pt x="40" y="19"/>
                      </a:lnTo>
                      <a:lnTo>
                        <a:pt x="50" y="35"/>
                      </a:lnTo>
                      <a:lnTo>
                        <a:pt x="58" y="51"/>
                      </a:lnTo>
                      <a:lnTo>
                        <a:pt x="62" y="64"/>
                      </a:lnTo>
                      <a:lnTo>
                        <a:pt x="69" y="56"/>
                      </a:lnTo>
                      <a:lnTo>
                        <a:pt x="75" y="43"/>
                      </a:lnTo>
                      <a:lnTo>
                        <a:pt x="80" y="30"/>
                      </a:lnTo>
                      <a:lnTo>
                        <a:pt x="81" y="20"/>
                      </a:lnTo>
                      <a:lnTo>
                        <a:pt x="81" y="16"/>
                      </a:lnTo>
                      <a:lnTo>
                        <a:pt x="82" y="15"/>
                      </a:lnTo>
                      <a:lnTo>
                        <a:pt x="83" y="19"/>
                      </a:lnTo>
                      <a:lnTo>
                        <a:pt x="83" y="23"/>
                      </a:lnTo>
                      <a:lnTo>
                        <a:pt x="83" y="34"/>
                      </a:lnTo>
                      <a:lnTo>
                        <a:pt x="82" y="47"/>
                      </a:lnTo>
                      <a:lnTo>
                        <a:pt x="77" y="64"/>
                      </a:lnTo>
                      <a:lnTo>
                        <a:pt x="67" y="76"/>
                      </a:lnTo>
                      <a:lnTo>
                        <a:pt x="70" y="84"/>
                      </a:lnTo>
                      <a:lnTo>
                        <a:pt x="74" y="92"/>
                      </a:lnTo>
                      <a:lnTo>
                        <a:pt x="75" y="101"/>
                      </a:lnTo>
                      <a:lnTo>
                        <a:pt x="76" y="105"/>
                      </a:lnTo>
                      <a:lnTo>
                        <a:pt x="84" y="101"/>
                      </a:lnTo>
                      <a:lnTo>
                        <a:pt x="91" y="96"/>
                      </a:lnTo>
                      <a:lnTo>
                        <a:pt x="97" y="90"/>
                      </a:lnTo>
                      <a:lnTo>
                        <a:pt x="102" y="82"/>
                      </a:lnTo>
                      <a:lnTo>
                        <a:pt x="104" y="77"/>
                      </a:lnTo>
                      <a:lnTo>
                        <a:pt x="106" y="76"/>
                      </a:lnTo>
                      <a:lnTo>
                        <a:pt x="107" y="79"/>
                      </a:lnTo>
                      <a:lnTo>
                        <a:pt x="107" y="83"/>
                      </a:lnTo>
                      <a:lnTo>
                        <a:pt x="104" y="91"/>
                      </a:lnTo>
                      <a:lnTo>
                        <a:pt x="97" y="102"/>
                      </a:lnTo>
                      <a:lnTo>
                        <a:pt x="88" y="111"/>
                      </a:lnTo>
                      <a:lnTo>
                        <a:pt x="80" y="117"/>
                      </a:lnTo>
                      <a:lnTo>
                        <a:pt x="82" y="121"/>
                      </a:lnTo>
                      <a:lnTo>
                        <a:pt x="83" y="127"/>
                      </a:lnTo>
                      <a:lnTo>
                        <a:pt x="85" y="132"/>
                      </a:lnTo>
                      <a:lnTo>
                        <a:pt x="87" y="13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41" name="Freeform 269">
                  <a:extLst>
                    <a:ext uri="{FF2B5EF4-FFF2-40B4-BE49-F238E27FC236}">
                      <a16:creationId xmlns:a16="http://schemas.microsoft.com/office/drawing/2014/main" id="{32FF6172-16DB-46CF-B9C1-DF0169413480}"/>
                    </a:ext>
                  </a:extLst>
                </p:cNvPr>
                <p:cNvSpPr>
                  <a:spLocks/>
                </p:cNvSpPr>
                <p:nvPr/>
              </p:nvSpPr>
              <p:spPr bwMode="auto">
                <a:xfrm>
                  <a:off x="11" y="201"/>
                  <a:ext cx="53" cy="69"/>
                </a:xfrm>
                <a:custGeom>
                  <a:avLst/>
                  <a:gdLst>
                    <a:gd name="T0" fmla="*/ 100 w 106"/>
                    <a:gd name="T1" fmla="*/ 2 h 138"/>
                    <a:gd name="T2" fmla="*/ 90 w 106"/>
                    <a:gd name="T3" fmla="*/ 4 h 138"/>
                    <a:gd name="T4" fmla="*/ 83 w 106"/>
                    <a:gd name="T5" fmla="*/ 10 h 138"/>
                    <a:gd name="T6" fmla="*/ 75 w 106"/>
                    <a:gd name="T7" fmla="*/ 22 h 138"/>
                    <a:gd name="T8" fmla="*/ 63 w 106"/>
                    <a:gd name="T9" fmla="*/ 26 h 138"/>
                    <a:gd name="T10" fmla="*/ 49 w 106"/>
                    <a:gd name="T11" fmla="*/ 28 h 138"/>
                    <a:gd name="T12" fmla="*/ 33 w 106"/>
                    <a:gd name="T13" fmla="*/ 31 h 138"/>
                    <a:gd name="T14" fmla="*/ 21 w 106"/>
                    <a:gd name="T15" fmla="*/ 37 h 138"/>
                    <a:gd name="T16" fmla="*/ 16 w 106"/>
                    <a:gd name="T17" fmla="*/ 43 h 138"/>
                    <a:gd name="T18" fmla="*/ 16 w 106"/>
                    <a:gd name="T19" fmla="*/ 43 h 138"/>
                    <a:gd name="T20" fmla="*/ 23 w 106"/>
                    <a:gd name="T21" fmla="*/ 41 h 138"/>
                    <a:gd name="T22" fmla="*/ 33 w 106"/>
                    <a:gd name="T23" fmla="*/ 37 h 138"/>
                    <a:gd name="T24" fmla="*/ 46 w 106"/>
                    <a:gd name="T25" fmla="*/ 34 h 138"/>
                    <a:gd name="T26" fmla="*/ 60 w 106"/>
                    <a:gd name="T27" fmla="*/ 34 h 138"/>
                    <a:gd name="T28" fmla="*/ 61 w 106"/>
                    <a:gd name="T29" fmla="*/ 44 h 138"/>
                    <a:gd name="T30" fmla="*/ 52 w 106"/>
                    <a:gd name="T31" fmla="*/ 64 h 138"/>
                    <a:gd name="T32" fmla="*/ 44 w 106"/>
                    <a:gd name="T33" fmla="*/ 70 h 138"/>
                    <a:gd name="T34" fmla="*/ 32 w 106"/>
                    <a:gd name="T35" fmla="*/ 73 h 138"/>
                    <a:gd name="T36" fmla="*/ 18 w 106"/>
                    <a:gd name="T37" fmla="*/ 76 h 138"/>
                    <a:gd name="T38" fmla="*/ 7 w 106"/>
                    <a:gd name="T39" fmla="*/ 79 h 138"/>
                    <a:gd name="T40" fmla="*/ 1 w 106"/>
                    <a:gd name="T41" fmla="*/ 81 h 138"/>
                    <a:gd name="T42" fmla="*/ 1 w 106"/>
                    <a:gd name="T43" fmla="*/ 82 h 138"/>
                    <a:gd name="T44" fmla="*/ 9 w 106"/>
                    <a:gd name="T45" fmla="*/ 82 h 138"/>
                    <a:gd name="T46" fmla="*/ 18 w 106"/>
                    <a:gd name="T47" fmla="*/ 81 h 138"/>
                    <a:gd name="T48" fmla="*/ 29 w 106"/>
                    <a:gd name="T49" fmla="*/ 79 h 138"/>
                    <a:gd name="T50" fmla="*/ 40 w 106"/>
                    <a:gd name="T51" fmla="*/ 78 h 138"/>
                    <a:gd name="T52" fmla="*/ 38 w 106"/>
                    <a:gd name="T53" fmla="*/ 86 h 138"/>
                    <a:gd name="T54" fmla="*/ 25 w 106"/>
                    <a:gd name="T55" fmla="*/ 111 h 138"/>
                    <a:gd name="T56" fmla="*/ 29 w 106"/>
                    <a:gd name="T57" fmla="*/ 125 h 138"/>
                    <a:gd name="T58" fmla="*/ 45 w 106"/>
                    <a:gd name="T59" fmla="*/ 91 h 138"/>
                    <a:gd name="T60" fmla="*/ 55 w 106"/>
                    <a:gd name="T61" fmla="*/ 93 h 138"/>
                    <a:gd name="T62" fmla="*/ 66 w 106"/>
                    <a:gd name="T63" fmla="*/ 116 h 138"/>
                    <a:gd name="T64" fmla="*/ 75 w 106"/>
                    <a:gd name="T65" fmla="*/ 127 h 138"/>
                    <a:gd name="T66" fmla="*/ 74 w 106"/>
                    <a:gd name="T67" fmla="*/ 124 h 138"/>
                    <a:gd name="T68" fmla="*/ 67 w 106"/>
                    <a:gd name="T69" fmla="*/ 108 h 138"/>
                    <a:gd name="T70" fmla="*/ 61 w 106"/>
                    <a:gd name="T71" fmla="*/ 83 h 138"/>
                    <a:gd name="T72" fmla="*/ 63 w 106"/>
                    <a:gd name="T73" fmla="*/ 65 h 138"/>
                    <a:gd name="T74" fmla="*/ 75 w 106"/>
                    <a:gd name="T75" fmla="*/ 43 h 138"/>
                    <a:gd name="T76" fmla="*/ 85 w 106"/>
                    <a:gd name="T77" fmla="*/ 44 h 138"/>
                    <a:gd name="T78" fmla="*/ 99 w 106"/>
                    <a:gd name="T79" fmla="*/ 66 h 138"/>
                    <a:gd name="T80" fmla="*/ 102 w 106"/>
                    <a:gd name="T81" fmla="*/ 88 h 138"/>
                    <a:gd name="T82" fmla="*/ 106 w 106"/>
                    <a:gd name="T83" fmla="*/ 85 h 138"/>
                    <a:gd name="T84" fmla="*/ 104 w 106"/>
                    <a:gd name="T85" fmla="*/ 65 h 138"/>
                    <a:gd name="T86" fmla="*/ 94 w 106"/>
                    <a:gd name="T87" fmla="*/ 37 h 138"/>
                    <a:gd name="T88" fmla="*/ 94 w 106"/>
                    <a:gd name="T89" fmla="*/ 23 h 138"/>
                    <a:gd name="T90" fmla="*/ 104 w 106"/>
                    <a:gd name="T91" fmla="*/ 7 h 138"/>
                    <a:gd name="T92" fmla="*/ 106 w 106"/>
                    <a:gd name="T9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138">
                      <a:moveTo>
                        <a:pt x="106" y="0"/>
                      </a:moveTo>
                      <a:lnTo>
                        <a:pt x="100" y="2"/>
                      </a:lnTo>
                      <a:lnTo>
                        <a:pt x="95" y="3"/>
                      </a:lnTo>
                      <a:lnTo>
                        <a:pt x="90" y="4"/>
                      </a:lnTo>
                      <a:lnTo>
                        <a:pt x="84" y="4"/>
                      </a:lnTo>
                      <a:lnTo>
                        <a:pt x="83" y="10"/>
                      </a:lnTo>
                      <a:lnTo>
                        <a:pt x="79" y="17"/>
                      </a:lnTo>
                      <a:lnTo>
                        <a:pt x="75" y="22"/>
                      </a:lnTo>
                      <a:lnTo>
                        <a:pt x="69" y="25"/>
                      </a:lnTo>
                      <a:lnTo>
                        <a:pt x="63" y="26"/>
                      </a:lnTo>
                      <a:lnTo>
                        <a:pt x="56" y="26"/>
                      </a:lnTo>
                      <a:lnTo>
                        <a:pt x="49" y="28"/>
                      </a:lnTo>
                      <a:lnTo>
                        <a:pt x="41" y="29"/>
                      </a:lnTo>
                      <a:lnTo>
                        <a:pt x="33" y="31"/>
                      </a:lnTo>
                      <a:lnTo>
                        <a:pt x="26" y="35"/>
                      </a:lnTo>
                      <a:lnTo>
                        <a:pt x="21" y="37"/>
                      </a:lnTo>
                      <a:lnTo>
                        <a:pt x="17" y="41"/>
                      </a:lnTo>
                      <a:lnTo>
                        <a:pt x="16" y="43"/>
                      </a:lnTo>
                      <a:lnTo>
                        <a:pt x="15" y="43"/>
                      </a:lnTo>
                      <a:lnTo>
                        <a:pt x="16" y="43"/>
                      </a:lnTo>
                      <a:lnTo>
                        <a:pt x="19" y="42"/>
                      </a:lnTo>
                      <a:lnTo>
                        <a:pt x="23" y="41"/>
                      </a:lnTo>
                      <a:lnTo>
                        <a:pt x="28" y="38"/>
                      </a:lnTo>
                      <a:lnTo>
                        <a:pt x="33" y="37"/>
                      </a:lnTo>
                      <a:lnTo>
                        <a:pt x="39" y="35"/>
                      </a:lnTo>
                      <a:lnTo>
                        <a:pt x="46" y="34"/>
                      </a:lnTo>
                      <a:lnTo>
                        <a:pt x="53" y="34"/>
                      </a:lnTo>
                      <a:lnTo>
                        <a:pt x="60" y="34"/>
                      </a:lnTo>
                      <a:lnTo>
                        <a:pt x="66" y="35"/>
                      </a:lnTo>
                      <a:lnTo>
                        <a:pt x="61" y="44"/>
                      </a:lnTo>
                      <a:lnTo>
                        <a:pt x="56" y="55"/>
                      </a:lnTo>
                      <a:lnTo>
                        <a:pt x="52" y="64"/>
                      </a:lnTo>
                      <a:lnTo>
                        <a:pt x="47" y="68"/>
                      </a:lnTo>
                      <a:lnTo>
                        <a:pt x="44" y="70"/>
                      </a:lnTo>
                      <a:lnTo>
                        <a:pt x="38" y="72"/>
                      </a:lnTo>
                      <a:lnTo>
                        <a:pt x="32" y="73"/>
                      </a:lnTo>
                      <a:lnTo>
                        <a:pt x="25" y="75"/>
                      </a:lnTo>
                      <a:lnTo>
                        <a:pt x="18" y="76"/>
                      </a:lnTo>
                      <a:lnTo>
                        <a:pt x="13" y="78"/>
                      </a:lnTo>
                      <a:lnTo>
                        <a:pt x="7" y="79"/>
                      </a:lnTo>
                      <a:lnTo>
                        <a:pt x="3" y="80"/>
                      </a:lnTo>
                      <a:lnTo>
                        <a:pt x="1" y="81"/>
                      </a:lnTo>
                      <a:lnTo>
                        <a:pt x="0" y="81"/>
                      </a:lnTo>
                      <a:lnTo>
                        <a:pt x="1" y="82"/>
                      </a:lnTo>
                      <a:lnTo>
                        <a:pt x="6" y="82"/>
                      </a:lnTo>
                      <a:lnTo>
                        <a:pt x="9" y="82"/>
                      </a:lnTo>
                      <a:lnTo>
                        <a:pt x="14" y="81"/>
                      </a:lnTo>
                      <a:lnTo>
                        <a:pt x="18" y="81"/>
                      </a:lnTo>
                      <a:lnTo>
                        <a:pt x="24" y="80"/>
                      </a:lnTo>
                      <a:lnTo>
                        <a:pt x="29" y="79"/>
                      </a:lnTo>
                      <a:lnTo>
                        <a:pt x="34" y="79"/>
                      </a:lnTo>
                      <a:lnTo>
                        <a:pt x="40" y="78"/>
                      </a:lnTo>
                      <a:lnTo>
                        <a:pt x="45" y="76"/>
                      </a:lnTo>
                      <a:lnTo>
                        <a:pt x="38" y="86"/>
                      </a:lnTo>
                      <a:lnTo>
                        <a:pt x="31" y="95"/>
                      </a:lnTo>
                      <a:lnTo>
                        <a:pt x="25" y="111"/>
                      </a:lnTo>
                      <a:lnTo>
                        <a:pt x="23" y="138"/>
                      </a:lnTo>
                      <a:lnTo>
                        <a:pt x="29" y="125"/>
                      </a:lnTo>
                      <a:lnTo>
                        <a:pt x="37" y="108"/>
                      </a:lnTo>
                      <a:lnTo>
                        <a:pt x="45" y="91"/>
                      </a:lnTo>
                      <a:lnTo>
                        <a:pt x="53" y="81"/>
                      </a:lnTo>
                      <a:lnTo>
                        <a:pt x="55" y="93"/>
                      </a:lnTo>
                      <a:lnTo>
                        <a:pt x="60" y="105"/>
                      </a:lnTo>
                      <a:lnTo>
                        <a:pt x="66" y="116"/>
                      </a:lnTo>
                      <a:lnTo>
                        <a:pt x="71" y="124"/>
                      </a:lnTo>
                      <a:lnTo>
                        <a:pt x="75" y="127"/>
                      </a:lnTo>
                      <a:lnTo>
                        <a:pt x="75" y="126"/>
                      </a:lnTo>
                      <a:lnTo>
                        <a:pt x="74" y="124"/>
                      </a:lnTo>
                      <a:lnTo>
                        <a:pt x="71" y="120"/>
                      </a:lnTo>
                      <a:lnTo>
                        <a:pt x="67" y="108"/>
                      </a:lnTo>
                      <a:lnTo>
                        <a:pt x="63" y="95"/>
                      </a:lnTo>
                      <a:lnTo>
                        <a:pt x="61" y="83"/>
                      </a:lnTo>
                      <a:lnTo>
                        <a:pt x="61" y="74"/>
                      </a:lnTo>
                      <a:lnTo>
                        <a:pt x="63" y="65"/>
                      </a:lnTo>
                      <a:lnTo>
                        <a:pt x="69" y="53"/>
                      </a:lnTo>
                      <a:lnTo>
                        <a:pt x="75" y="43"/>
                      </a:lnTo>
                      <a:lnTo>
                        <a:pt x="78" y="37"/>
                      </a:lnTo>
                      <a:lnTo>
                        <a:pt x="85" y="44"/>
                      </a:lnTo>
                      <a:lnTo>
                        <a:pt x="93" y="55"/>
                      </a:lnTo>
                      <a:lnTo>
                        <a:pt x="99" y="66"/>
                      </a:lnTo>
                      <a:lnTo>
                        <a:pt x="102" y="82"/>
                      </a:lnTo>
                      <a:lnTo>
                        <a:pt x="102" y="88"/>
                      </a:lnTo>
                      <a:lnTo>
                        <a:pt x="105" y="88"/>
                      </a:lnTo>
                      <a:lnTo>
                        <a:pt x="106" y="85"/>
                      </a:lnTo>
                      <a:lnTo>
                        <a:pt x="106" y="80"/>
                      </a:lnTo>
                      <a:lnTo>
                        <a:pt x="104" y="65"/>
                      </a:lnTo>
                      <a:lnTo>
                        <a:pt x="100" y="49"/>
                      </a:lnTo>
                      <a:lnTo>
                        <a:pt x="94" y="37"/>
                      </a:lnTo>
                      <a:lnTo>
                        <a:pt x="90" y="30"/>
                      </a:lnTo>
                      <a:lnTo>
                        <a:pt x="94" y="23"/>
                      </a:lnTo>
                      <a:lnTo>
                        <a:pt x="99" y="15"/>
                      </a:lnTo>
                      <a:lnTo>
                        <a:pt x="104" y="7"/>
                      </a:lnTo>
                      <a:lnTo>
                        <a:pt x="106" y="0"/>
                      </a:lnTo>
                      <a:lnTo>
                        <a:pt x="10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42" name="Freeform 270">
                  <a:extLst>
                    <a:ext uri="{FF2B5EF4-FFF2-40B4-BE49-F238E27FC236}">
                      <a16:creationId xmlns:a16="http://schemas.microsoft.com/office/drawing/2014/main" id="{5298A674-F6D0-43D4-ABB4-0152CD51E5AF}"/>
                    </a:ext>
                  </a:extLst>
                </p:cNvPr>
                <p:cNvSpPr>
                  <a:spLocks/>
                </p:cNvSpPr>
                <p:nvPr/>
              </p:nvSpPr>
              <p:spPr bwMode="auto">
                <a:xfrm>
                  <a:off x="94" y="108"/>
                  <a:ext cx="75" cy="58"/>
                </a:xfrm>
                <a:custGeom>
                  <a:avLst/>
                  <a:gdLst>
                    <a:gd name="T0" fmla="*/ 90 w 151"/>
                    <a:gd name="T1" fmla="*/ 7 h 116"/>
                    <a:gd name="T2" fmla="*/ 105 w 151"/>
                    <a:gd name="T3" fmla="*/ 7 h 116"/>
                    <a:gd name="T4" fmla="*/ 118 w 151"/>
                    <a:gd name="T5" fmla="*/ 15 h 116"/>
                    <a:gd name="T6" fmla="*/ 121 w 151"/>
                    <a:gd name="T7" fmla="*/ 23 h 116"/>
                    <a:gd name="T8" fmla="*/ 117 w 151"/>
                    <a:gd name="T9" fmla="*/ 35 h 116"/>
                    <a:gd name="T10" fmla="*/ 96 w 151"/>
                    <a:gd name="T11" fmla="*/ 41 h 116"/>
                    <a:gd name="T12" fmla="*/ 87 w 151"/>
                    <a:gd name="T13" fmla="*/ 49 h 116"/>
                    <a:gd name="T14" fmla="*/ 86 w 151"/>
                    <a:gd name="T15" fmla="*/ 53 h 116"/>
                    <a:gd name="T16" fmla="*/ 91 w 151"/>
                    <a:gd name="T17" fmla="*/ 50 h 116"/>
                    <a:gd name="T18" fmla="*/ 106 w 151"/>
                    <a:gd name="T19" fmla="*/ 47 h 116"/>
                    <a:gd name="T20" fmla="*/ 113 w 151"/>
                    <a:gd name="T21" fmla="*/ 53 h 116"/>
                    <a:gd name="T22" fmla="*/ 116 w 151"/>
                    <a:gd name="T23" fmla="*/ 57 h 116"/>
                    <a:gd name="T24" fmla="*/ 116 w 151"/>
                    <a:gd name="T25" fmla="*/ 64 h 116"/>
                    <a:gd name="T26" fmla="*/ 111 w 151"/>
                    <a:gd name="T27" fmla="*/ 72 h 116"/>
                    <a:gd name="T28" fmla="*/ 116 w 151"/>
                    <a:gd name="T29" fmla="*/ 76 h 116"/>
                    <a:gd name="T30" fmla="*/ 132 w 151"/>
                    <a:gd name="T31" fmla="*/ 73 h 116"/>
                    <a:gd name="T32" fmla="*/ 148 w 151"/>
                    <a:gd name="T33" fmla="*/ 87 h 116"/>
                    <a:gd name="T34" fmla="*/ 145 w 151"/>
                    <a:gd name="T35" fmla="*/ 109 h 116"/>
                    <a:gd name="T36" fmla="*/ 123 w 151"/>
                    <a:gd name="T37" fmla="*/ 116 h 116"/>
                    <a:gd name="T38" fmla="*/ 109 w 151"/>
                    <a:gd name="T39" fmla="*/ 101 h 116"/>
                    <a:gd name="T40" fmla="*/ 106 w 151"/>
                    <a:gd name="T41" fmla="*/ 86 h 116"/>
                    <a:gd name="T42" fmla="*/ 86 w 151"/>
                    <a:gd name="T43" fmla="*/ 72 h 116"/>
                    <a:gd name="T44" fmla="*/ 84 w 151"/>
                    <a:gd name="T45" fmla="*/ 72 h 116"/>
                    <a:gd name="T46" fmla="*/ 87 w 151"/>
                    <a:gd name="T47" fmla="*/ 90 h 116"/>
                    <a:gd name="T48" fmla="*/ 78 w 151"/>
                    <a:gd name="T49" fmla="*/ 106 h 116"/>
                    <a:gd name="T50" fmla="*/ 63 w 151"/>
                    <a:gd name="T51" fmla="*/ 111 h 116"/>
                    <a:gd name="T52" fmla="*/ 47 w 151"/>
                    <a:gd name="T53" fmla="*/ 105 h 116"/>
                    <a:gd name="T54" fmla="*/ 39 w 151"/>
                    <a:gd name="T55" fmla="*/ 91 h 116"/>
                    <a:gd name="T56" fmla="*/ 41 w 151"/>
                    <a:gd name="T57" fmla="*/ 76 h 116"/>
                    <a:gd name="T58" fmla="*/ 49 w 151"/>
                    <a:gd name="T59" fmla="*/ 68 h 116"/>
                    <a:gd name="T60" fmla="*/ 34 w 151"/>
                    <a:gd name="T61" fmla="*/ 60 h 116"/>
                    <a:gd name="T62" fmla="*/ 29 w 151"/>
                    <a:gd name="T63" fmla="*/ 65 h 116"/>
                    <a:gd name="T64" fmla="*/ 8 w 151"/>
                    <a:gd name="T65" fmla="*/ 64 h 116"/>
                    <a:gd name="T66" fmla="*/ 0 w 151"/>
                    <a:gd name="T67" fmla="*/ 51 h 116"/>
                    <a:gd name="T68" fmla="*/ 7 w 151"/>
                    <a:gd name="T69" fmla="*/ 34 h 116"/>
                    <a:gd name="T70" fmla="*/ 12 w 151"/>
                    <a:gd name="T71" fmla="*/ 28 h 116"/>
                    <a:gd name="T72" fmla="*/ 20 w 151"/>
                    <a:gd name="T73" fmla="*/ 26 h 116"/>
                    <a:gd name="T74" fmla="*/ 26 w 151"/>
                    <a:gd name="T75" fmla="*/ 25 h 116"/>
                    <a:gd name="T76" fmla="*/ 30 w 151"/>
                    <a:gd name="T77" fmla="*/ 7 h 116"/>
                    <a:gd name="T78" fmla="*/ 46 w 151"/>
                    <a:gd name="T79" fmla="*/ 0 h 116"/>
                    <a:gd name="T80" fmla="*/ 62 w 151"/>
                    <a:gd name="T81" fmla="*/ 4 h 116"/>
                    <a:gd name="T82" fmla="*/ 60 w 151"/>
                    <a:gd name="T83" fmla="*/ 27 h 116"/>
                    <a:gd name="T84" fmla="*/ 73 w 151"/>
                    <a:gd name="T85" fmla="*/ 36 h 116"/>
                    <a:gd name="T86" fmla="*/ 73 w 151"/>
                    <a:gd name="T87" fmla="*/ 46 h 116"/>
                    <a:gd name="T88" fmla="*/ 78 w 151"/>
                    <a:gd name="T89" fmla="*/ 43 h 116"/>
                    <a:gd name="T90" fmla="*/ 84 w 151"/>
                    <a:gd name="T91" fmla="*/ 34 h 116"/>
                    <a:gd name="T92" fmla="*/ 80 w 151"/>
                    <a:gd name="T9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16">
                      <a:moveTo>
                        <a:pt x="83" y="11"/>
                      </a:moveTo>
                      <a:lnTo>
                        <a:pt x="85" y="9"/>
                      </a:lnTo>
                      <a:lnTo>
                        <a:pt x="90" y="7"/>
                      </a:lnTo>
                      <a:lnTo>
                        <a:pt x="94" y="5"/>
                      </a:lnTo>
                      <a:lnTo>
                        <a:pt x="100" y="7"/>
                      </a:lnTo>
                      <a:lnTo>
                        <a:pt x="105" y="7"/>
                      </a:lnTo>
                      <a:lnTo>
                        <a:pt x="109" y="8"/>
                      </a:lnTo>
                      <a:lnTo>
                        <a:pt x="114" y="10"/>
                      </a:lnTo>
                      <a:lnTo>
                        <a:pt x="118" y="15"/>
                      </a:lnTo>
                      <a:lnTo>
                        <a:pt x="117" y="13"/>
                      </a:lnTo>
                      <a:lnTo>
                        <a:pt x="119" y="17"/>
                      </a:lnTo>
                      <a:lnTo>
                        <a:pt x="121" y="23"/>
                      </a:lnTo>
                      <a:lnTo>
                        <a:pt x="121" y="28"/>
                      </a:lnTo>
                      <a:lnTo>
                        <a:pt x="119" y="32"/>
                      </a:lnTo>
                      <a:lnTo>
                        <a:pt x="117" y="35"/>
                      </a:lnTo>
                      <a:lnTo>
                        <a:pt x="115" y="40"/>
                      </a:lnTo>
                      <a:lnTo>
                        <a:pt x="108" y="42"/>
                      </a:lnTo>
                      <a:lnTo>
                        <a:pt x="96" y="41"/>
                      </a:lnTo>
                      <a:lnTo>
                        <a:pt x="93" y="43"/>
                      </a:lnTo>
                      <a:lnTo>
                        <a:pt x="91" y="47"/>
                      </a:lnTo>
                      <a:lnTo>
                        <a:pt x="87" y="49"/>
                      </a:lnTo>
                      <a:lnTo>
                        <a:pt x="85" y="50"/>
                      </a:lnTo>
                      <a:lnTo>
                        <a:pt x="86" y="51"/>
                      </a:lnTo>
                      <a:lnTo>
                        <a:pt x="86" y="53"/>
                      </a:lnTo>
                      <a:lnTo>
                        <a:pt x="87" y="54"/>
                      </a:lnTo>
                      <a:lnTo>
                        <a:pt x="87" y="55"/>
                      </a:lnTo>
                      <a:lnTo>
                        <a:pt x="91" y="50"/>
                      </a:lnTo>
                      <a:lnTo>
                        <a:pt x="95" y="47"/>
                      </a:lnTo>
                      <a:lnTo>
                        <a:pt x="100" y="46"/>
                      </a:lnTo>
                      <a:lnTo>
                        <a:pt x="106" y="47"/>
                      </a:lnTo>
                      <a:lnTo>
                        <a:pt x="109" y="49"/>
                      </a:lnTo>
                      <a:lnTo>
                        <a:pt x="111" y="50"/>
                      </a:lnTo>
                      <a:lnTo>
                        <a:pt x="113" y="53"/>
                      </a:lnTo>
                      <a:lnTo>
                        <a:pt x="115" y="55"/>
                      </a:lnTo>
                      <a:lnTo>
                        <a:pt x="116" y="56"/>
                      </a:lnTo>
                      <a:lnTo>
                        <a:pt x="116" y="57"/>
                      </a:lnTo>
                      <a:lnTo>
                        <a:pt x="116" y="60"/>
                      </a:lnTo>
                      <a:lnTo>
                        <a:pt x="116" y="61"/>
                      </a:lnTo>
                      <a:lnTo>
                        <a:pt x="116" y="64"/>
                      </a:lnTo>
                      <a:lnTo>
                        <a:pt x="115" y="66"/>
                      </a:lnTo>
                      <a:lnTo>
                        <a:pt x="114" y="70"/>
                      </a:lnTo>
                      <a:lnTo>
                        <a:pt x="111" y="72"/>
                      </a:lnTo>
                      <a:lnTo>
                        <a:pt x="113" y="73"/>
                      </a:lnTo>
                      <a:lnTo>
                        <a:pt x="114" y="75"/>
                      </a:lnTo>
                      <a:lnTo>
                        <a:pt x="116" y="76"/>
                      </a:lnTo>
                      <a:lnTo>
                        <a:pt x="117" y="77"/>
                      </a:lnTo>
                      <a:lnTo>
                        <a:pt x="124" y="73"/>
                      </a:lnTo>
                      <a:lnTo>
                        <a:pt x="132" y="73"/>
                      </a:lnTo>
                      <a:lnTo>
                        <a:pt x="139" y="76"/>
                      </a:lnTo>
                      <a:lnTo>
                        <a:pt x="145" y="80"/>
                      </a:lnTo>
                      <a:lnTo>
                        <a:pt x="148" y="87"/>
                      </a:lnTo>
                      <a:lnTo>
                        <a:pt x="151" y="95"/>
                      </a:lnTo>
                      <a:lnTo>
                        <a:pt x="148" y="103"/>
                      </a:lnTo>
                      <a:lnTo>
                        <a:pt x="145" y="109"/>
                      </a:lnTo>
                      <a:lnTo>
                        <a:pt x="138" y="114"/>
                      </a:lnTo>
                      <a:lnTo>
                        <a:pt x="131" y="116"/>
                      </a:lnTo>
                      <a:lnTo>
                        <a:pt x="123" y="116"/>
                      </a:lnTo>
                      <a:lnTo>
                        <a:pt x="116" y="113"/>
                      </a:lnTo>
                      <a:lnTo>
                        <a:pt x="111" y="107"/>
                      </a:lnTo>
                      <a:lnTo>
                        <a:pt x="109" y="101"/>
                      </a:lnTo>
                      <a:lnTo>
                        <a:pt x="109" y="95"/>
                      </a:lnTo>
                      <a:lnTo>
                        <a:pt x="110" y="90"/>
                      </a:lnTo>
                      <a:lnTo>
                        <a:pt x="106" y="86"/>
                      </a:lnTo>
                      <a:lnTo>
                        <a:pt x="99" y="81"/>
                      </a:lnTo>
                      <a:lnTo>
                        <a:pt x="91" y="76"/>
                      </a:lnTo>
                      <a:lnTo>
                        <a:pt x="86" y="72"/>
                      </a:lnTo>
                      <a:lnTo>
                        <a:pt x="85" y="71"/>
                      </a:lnTo>
                      <a:lnTo>
                        <a:pt x="84" y="71"/>
                      </a:lnTo>
                      <a:lnTo>
                        <a:pt x="84" y="72"/>
                      </a:lnTo>
                      <a:lnTo>
                        <a:pt x="84" y="73"/>
                      </a:lnTo>
                      <a:lnTo>
                        <a:pt x="87" y="81"/>
                      </a:lnTo>
                      <a:lnTo>
                        <a:pt x="87" y="90"/>
                      </a:lnTo>
                      <a:lnTo>
                        <a:pt x="84" y="98"/>
                      </a:lnTo>
                      <a:lnTo>
                        <a:pt x="80" y="103"/>
                      </a:lnTo>
                      <a:lnTo>
                        <a:pt x="78" y="106"/>
                      </a:lnTo>
                      <a:lnTo>
                        <a:pt x="73" y="108"/>
                      </a:lnTo>
                      <a:lnTo>
                        <a:pt x="68" y="110"/>
                      </a:lnTo>
                      <a:lnTo>
                        <a:pt x="63" y="111"/>
                      </a:lnTo>
                      <a:lnTo>
                        <a:pt x="57" y="110"/>
                      </a:lnTo>
                      <a:lnTo>
                        <a:pt x="52" y="108"/>
                      </a:lnTo>
                      <a:lnTo>
                        <a:pt x="47" y="105"/>
                      </a:lnTo>
                      <a:lnTo>
                        <a:pt x="43" y="100"/>
                      </a:lnTo>
                      <a:lnTo>
                        <a:pt x="41" y="95"/>
                      </a:lnTo>
                      <a:lnTo>
                        <a:pt x="39" y="91"/>
                      </a:lnTo>
                      <a:lnTo>
                        <a:pt x="39" y="85"/>
                      </a:lnTo>
                      <a:lnTo>
                        <a:pt x="39" y="78"/>
                      </a:lnTo>
                      <a:lnTo>
                        <a:pt x="41" y="76"/>
                      </a:lnTo>
                      <a:lnTo>
                        <a:pt x="43" y="72"/>
                      </a:lnTo>
                      <a:lnTo>
                        <a:pt x="46" y="70"/>
                      </a:lnTo>
                      <a:lnTo>
                        <a:pt x="49" y="68"/>
                      </a:lnTo>
                      <a:lnTo>
                        <a:pt x="43" y="66"/>
                      </a:lnTo>
                      <a:lnTo>
                        <a:pt x="39" y="63"/>
                      </a:lnTo>
                      <a:lnTo>
                        <a:pt x="34" y="60"/>
                      </a:lnTo>
                      <a:lnTo>
                        <a:pt x="32" y="55"/>
                      </a:lnTo>
                      <a:lnTo>
                        <a:pt x="31" y="61"/>
                      </a:lnTo>
                      <a:lnTo>
                        <a:pt x="29" y="65"/>
                      </a:lnTo>
                      <a:lnTo>
                        <a:pt x="23" y="68"/>
                      </a:lnTo>
                      <a:lnTo>
                        <a:pt x="14" y="66"/>
                      </a:lnTo>
                      <a:lnTo>
                        <a:pt x="8" y="64"/>
                      </a:lnTo>
                      <a:lnTo>
                        <a:pt x="3" y="60"/>
                      </a:lnTo>
                      <a:lnTo>
                        <a:pt x="1" y="55"/>
                      </a:lnTo>
                      <a:lnTo>
                        <a:pt x="0" y="51"/>
                      </a:lnTo>
                      <a:lnTo>
                        <a:pt x="1" y="46"/>
                      </a:lnTo>
                      <a:lnTo>
                        <a:pt x="3" y="40"/>
                      </a:lnTo>
                      <a:lnTo>
                        <a:pt x="7" y="34"/>
                      </a:lnTo>
                      <a:lnTo>
                        <a:pt x="9" y="31"/>
                      </a:lnTo>
                      <a:lnTo>
                        <a:pt x="10" y="30"/>
                      </a:lnTo>
                      <a:lnTo>
                        <a:pt x="12" y="28"/>
                      </a:lnTo>
                      <a:lnTo>
                        <a:pt x="15" y="27"/>
                      </a:lnTo>
                      <a:lnTo>
                        <a:pt x="17" y="26"/>
                      </a:lnTo>
                      <a:lnTo>
                        <a:pt x="20" y="26"/>
                      </a:lnTo>
                      <a:lnTo>
                        <a:pt x="23" y="25"/>
                      </a:lnTo>
                      <a:lnTo>
                        <a:pt x="24" y="25"/>
                      </a:lnTo>
                      <a:lnTo>
                        <a:pt x="26" y="25"/>
                      </a:lnTo>
                      <a:lnTo>
                        <a:pt x="26" y="19"/>
                      </a:lnTo>
                      <a:lnTo>
                        <a:pt x="26" y="12"/>
                      </a:lnTo>
                      <a:lnTo>
                        <a:pt x="30" y="7"/>
                      </a:lnTo>
                      <a:lnTo>
                        <a:pt x="37" y="2"/>
                      </a:lnTo>
                      <a:lnTo>
                        <a:pt x="40" y="0"/>
                      </a:lnTo>
                      <a:lnTo>
                        <a:pt x="46" y="0"/>
                      </a:lnTo>
                      <a:lnTo>
                        <a:pt x="52" y="0"/>
                      </a:lnTo>
                      <a:lnTo>
                        <a:pt x="55" y="1"/>
                      </a:lnTo>
                      <a:lnTo>
                        <a:pt x="62" y="4"/>
                      </a:lnTo>
                      <a:lnTo>
                        <a:pt x="65" y="12"/>
                      </a:lnTo>
                      <a:lnTo>
                        <a:pt x="65" y="20"/>
                      </a:lnTo>
                      <a:lnTo>
                        <a:pt x="60" y="27"/>
                      </a:lnTo>
                      <a:lnTo>
                        <a:pt x="64" y="28"/>
                      </a:lnTo>
                      <a:lnTo>
                        <a:pt x="70" y="31"/>
                      </a:lnTo>
                      <a:lnTo>
                        <a:pt x="73" y="36"/>
                      </a:lnTo>
                      <a:lnTo>
                        <a:pt x="75" y="42"/>
                      </a:lnTo>
                      <a:lnTo>
                        <a:pt x="73" y="45"/>
                      </a:lnTo>
                      <a:lnTo>
                        <a:pt x="73" y="46"/>
                      </a:lnTo>
                      <a:lnTo>
                        <a:pt x="73" y="47"/>
                      </a:lnTo>
                      <a:lnTo>
                        <a:pt x="76" y="46"/>
                      </a:lnTo>
                      <a:lnTo>
                        <a:pt x="78" y="43"/>
                      </a:lnTo>
                      <a:lnTo>
                        <a:pt x="80" y="40"/>
                      </a:lnTo>
                      <a:lnTo>
                        <a:pt x="83" y="38"/>
                      </a:lnTo>
                      <a:lnTo>
                        <a:pt x="84" y="34"/>
                      </a:lnTo>
                      <a:lnTo>
                        <a:pt x="81" y="28"/>
                      </a:lnTo>
                      <a:lnTo>
                        <a:pt x="80" y="24"/>
                      </a:lnTo>
                      <a:lnTo>
                        <a:pt x="80" y="18"/>
                      </a:lnTo>
                      <a:lnTo>
                        <a:pt x="83" y="11"/>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43" name="Freeform 271">
                  <a:extLst>
                    <a:ext uri="{FF2B5EF4-FFF2-40B4-BE49-F238E27FC236}">
                      <a16:creationId xmlns:a16="http://schemas.microsoft.com/office/drawing/2014/main" id="{FA15E25F-1E56-4376-B055-BB83C1DBDC8D}"/>
                    </a:ext>
                  </a:extLst>
                </p:cNvPr>
                <p:cNvSpPr>
                  <a:spLocks/>
                </p:cNvSpPr>
                <p:nvPr/>
              </p:nvSpPr>
              <p:spPr bwMode="auto">
                <a:xfrm>
                  <a:off x="32" y="55"/>
                  <a:ext cx="70" cy="68"/>
                </a:xfrm>
                <a:custGeom>
                  <a:avLst/>
                  <a:gdLst>
                    <a:gd name="T0" fmla="*/ 136 w 141"/>
                    <a:gd name="T1" fmla="*/ 134 h 137"/>
                    <a:gd name="T2" fmla="*/ 129 w 141"/>
                    <a:gd name="T3" fmla="*/ 131 h 137"/>
                    <a:gd name="T4" fmla="*/ 115 w 141"/>
                    <a:gd name="T5" fmla="*/ 127 h 137"/>
                    <a:gd name="T6" fmla="*/ 101 w 141"/>
                    <a:gd name="T7" fmla="*/ 129 h 137"/>
                    <a:gd name="T8" fmla="*/ 85 w 141"/>
                    <a:gd name="T9" fmla="*/ 129 h 137"/>
                    <a:gd name="T10" fmla="*/ 74 w 141"/>
                    <a:gd name="T11" fmla="*/ 124 h 137"/>
                    <a:gd name="T12" fmla="*/ 80 w 141"/>
                    <a:gd name="T13" fmla="*/ 122 h 137"/>
                    <a:gd name="T14" fmla="*/ 105 w 141"/>
                    <a:gd name="T15" fmla="*/ 118 h 137"/>
                    <a:gd name="T16" fmla="*/ 98 w 141"/>
                    <a:gd name="T17" fmla="*/ 102 h 137"/>
                    <a:gd name="T18" fmla="*/ 83 w 141"/>
                    <a:gd name="T19" fmla="*/ 94 h 137"/>
                    <a:gd name="T20" fmla="*/ 59 w 141"/>
                    <a:gd name="T21" fmla="*/ 98 h 137"/>
                    <a:gd name="T22" fmla="*/ 36 w 141"/>
                    <a:gd name="T23" fmla="*/ 95 h 137"/>
                    <a:gd name="T24" fmla="*/ 28 w 141"/>
                    <a:gd name="T25" fmla="*/ 87 h 137"/>
                    <a:gd name="T26" fmla="*/ 40 w 141"/>
                    <a:gd name="T27" fmla="*/ 89 h 137"/>
                    <a:gd name="T28" fmla="*/ 56 w 141"/>
                    <a:gd name="T29" fmla="*/ 88 h 137"/>
                    <a:gd name="T30" fmla="*/ 72 w 141"/>
                    <a:gd name="T31" fmla="*/ 85 h 137"/>
                    <a:gd name="T32" fmla="*/ 68 w 141"/>
                    <a:gd name="T33" fmla="*/ 71 h 137"/>
                    <a:gd name="T34" fmla="*/ 50 w 141"/>
                    <a:gd name="T35" fmla="*/ 65 h 137"/>
                    <a:gd name="T36" fmla="*/ 25 w 141"/>
                    <a:gd name="T37" fmla="*/ 66 h 137"/>
                    <a:gd name="T38" fmla="*/ 5 w 141"/>
                    <a:gd name="T39" fmla="*/ 58 h 137"/>
                    <a:gd name="T40" fmla="*/ 0 w 141"/>
                    <a:gd name="T41" fmla="*/ 50 h 137"/>
                    <a:gd name="T42" fmla="*/ 10 w 141"/>
                    <a:gd name="T43" fmla="*/ 55 h 137"/>
                    <a:gd name="T44" fmla="*/ 25 w 141"/>
                    <a:gd name="T45" fmla="*/ 57 h 137"/>
                    <a:gd name="T46" fmla="*/ 42 w 141"/>
                    <a:gd name="T47" fmla="*/ 56 h 137"/>
                    <a:gd name="T48" fmla="*/ 35 w 141"/>
                    <a:gd name="T49" fmla="*/ 43 h 137"/>
                    <a:gd name="T50" fmla="*/ 17 w 141"/>
                    <a:gd name="T51" fmla="*/ 24 h 137"/>
                    <a:gd name="T52" fmla="*/ 4 w 141"/>
                    <a:gd name="T53" fmla="*/ 8 h 137"/>
                    <a:gd name="T54" fmla="*/ 5 w 141"/>
                    <a:gd name="T55" fmla="*/ 1 h 137"/>
                    <a:gd name="T56" fmla="*/ 15 w 141"/>
                    <a:gd name="T57" fmla="*/ 12 h 137"/>
                    <a:gd name="T58" fmla="*/ 34 w 141"/>
                    <a:gd name="T59" fmla="*/ 32 h 137"/>
                    <a:gd name="T60" fmla="*/ 49 w 141"/>
                    <a:gd name="T61" fmla="*/ 46 h 137"/>
                    <a:gd name="T62" fmla="*/ 56 w 141"/>
                    <a:gd name="T63" fmla="*/ 23 h 137"/>
                    <a:gd name="T64" fmla="*/ 55 w 141"/>
                    <a:gd name="T65" fmla="*/ 8 h 137"/>
                    <a:gd name="T66" fmla="*/ 62 w 141"/>
                    <a:gd name="T67" fmla="*/ 24 h 137"/>
                    <a:gd name="T68" fmla="*/ 64 w 141"/>
                    <a:gd name="T69" fmla="*/ 53 h 137"/>
                    <a:gd name="T70" fmla="*/ 80 w 141"/>
                    <a:gd name="T71" fmla="*/ 70 h 137"/>
                    <a:gd name="T72" fmla="*/ 97 w 141"/>
                    <a:gd name="T73" fmla="*/ 64 h 137"/>
                    <a:gd name="T74" fmla="*/ 100 w 141"/>
                    <a:gd name="T75" fmla="*/ 36 h 137"/>
                    <a:gd name="T76" fmla="*/ 104 w 141"/>
                    <a:gd name="T77" fmla="*/ 39 h 137"/>
                    <a:gd name="T78" fmla="*/ 108 w 141"/>
                    <a:gd name="T79" fmla="*/ 76 h 137"/>
                    <a:gd name="T80" fmla="*/ 116 w 141"/>
                    <a:gd name="T81" fmla="*/ 98 h 137"/>
                    <a:gd name="T82" fmla="*/ 127 w 141"/>
                    <a:gd name="T83" fmla="*/ 104 h 137"/>
                    <a:gd name="T84" fmla="*/ 133 w 141"/>
                    <a:gd name="T85" fmla="*/ 92 h 137"/>
                    <a:gd name="T86" fmla="*/ 139 w 141"/>
                    <a:gd name="T87" fmla="*/ 89 h 137"/>
                    <a:gd name="T88" fmla="*/ 136 w 141"/>
                    <a:gd name="T89" fmla="*/ 107 h 137"/>
                    <a:gd name="T90" fmla="*/ 134 w 141"/>
                    <a:gd name="T91" fmla="*/ 121 h 137"/>
                    <a:gd name="T92" fmla="*/ 141 w 141"/>
                    <a:gd name="T93"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37">
                      <a:moveTo>
                        <a:pt x="141" y="132"/>
                      </a:moveTo>
                      <a:lnTo>
                        <a:pt x="139" y="133"/>
                      </a:lnTo>
                      <a:lnTo>
                        <a:pt x="136" y="134"/>
                      </a:lnTo>
                      <a:lnTo>
                        <a:pt x="134" y="136"/>
                      </a:lnTo>
                      <a:lnTo>
                        <a:pt x="133" y="137"/>
                      </a:lnTo>
                      <a:lnTo>
                        <a:pt x="129" y="131"/>
                      </a:lnTo>
                      <a:lnTo>
                        <a:pt x="126" y="127"/>
                      </a:lnTo>
                      <a:lnTo>
                        <a:pt x="121" y="126"/>
                      </a:lnTo>
                      <a:lnTo>
                        <a:pt x="115" y="127"/>
                      </a:lnTo>
                      <a:lnTo>
                        <a:pt x="110" y="129"/>
                      </a:lnTo>
                      <a:lnTo>
                        <a:pt x="105" y="129"/>
                      </a:lnTo>
                      <a:lnTo>
                        <a:pt x="101" y="129"/>
                      </a:lnTo>
                      <a:lnTo>
                        <a:pt x="95" y="129"/>
                      </a:lnTo>
                      <a:lnTo>
                        <a:pt x="89" y="129"/>
                      </a:lnTo>
                      <a:lnTo>
                        <a:pt x="85" y="129"/>
                      </a:lnTo>
                      <a:lnTo>
                        <a:pt x="81" y="127"/>
                      </a:lnTo>
                      <a:lnTo>
                        <a:pt x="78" y="126"/>
                      </a:lnTo>
                      <a:lnTo>
                        <a:pt x="74" y="124"/>
                      </a:lnTo>
                      <a:lnTo>
                        <a:pt x="73" y="122"/>
                      </a:lnTo>
                      <a:lnTo>
                        <a:pt x="74" y="121"/>
                      </a:lnTo>
                      <a:lnTo>
                        <a:pt x="80" y="122"/>
                      </a:lnTo>
                      <a:lnTo>
                        <a:pt x="88" y="122"/>
                      </a:lnTo>
                      <a:lnTo>
                        <a:pt x="97" y="121"/>
                      </a:lnTo>
                      <a:lnTo>
                        <a:pt x="105" y="118"/>
                      </a:lnTo>
                      <a:lnTo>
                        <a:pt x="111" y="116"/>
                      </a:lnTo>
                      <a:lnTo>
                        <a:pt x="105" y="109"/>
                      </a:lnTo>
                      <a:lnTo>
                        <a:pt x="98" y="102"/>
                      </a:lnTo>
                      <a:lnTo>
                        <a:pt x="93" y="96"/>
                      </a:lnTo>
                      <a:lnTo>
                        <a:pt x="89" y="93"/>
                      </a:lnTo>
                      <a:lnTo>
                        <a:pt x="83" y="94"/>
                      </a:lnTo>
                      <a:lnTo>
                        <a:pt x="75" y="95"/>
                      </a:lnTo>
                      <a:lnTo>
                        <a:pt x="67" y="96"/>
                      </a:lnTo>
                      <a:lnTo>
                        <a:pt x="59" y="98"/>
                      </a:lnTo>
                      <a:lnTo>
                        <a:pt x="50" y="98"/>
                      </a:lnTo>
                      <a:lnTo>
                        <a:pt x="43" y="96"/>
                      </a:lnTo>
                      <a:lnTo>
                        <a:pt x="36" y="95"/>
                      </a:lnTo>
                      <a:lnTo>
                        <a:pt x="32" y="93"/>
                      </a:lnTo>
                      <a:lnTo>
                        <a:pt x="28" y="89"/>
                      </a:lnTo>
                      <a:lnTo>
                        <a:pt x="28" y="87"/>
                      </a:lnTo>
                      <a:lnTo>
                        <a:pt x="30" y="87"/>
                      </a:lnTo>
                      <a:lnTo>
                        <a:pt x="35" y="88"/>
                      </a:lnTo>
                      <a:lnTo>
                        <a:pt x="40" y="89"/>
                      </a:lnTo>
                      <a:lnTo>
                        <a:pt x="44" y="89"/>
                      </a:lnTo>
                      <a:lnTo>
                        <a:pt x="50" y="89"/>
                      </a:lnTo>
                      <a:lnTo>
                        <a:pt x="56" y="88"/>
                      </a:lnTo>
                      <a:lnTo>
                        <a:pt x="62" y="87"/>
                      </a:lnTo>
                      <a:lnTo>
                        <a:pt x="67" y="86"/>
                      </a:lnTo>
                      <a:lnTo>
                        <a:pt x="72" y="85"/>
                      </a:lnTo>
                      <a:lnTo>
                        <a:pt x="77" y="83"/>
                      </a:lnTo>
                      <a:lnTo>
                        <a:pt x="73" y="77"/>
                      </a:lnTo>
                      <a:lnTo>
                        <a:pt x="68" y="71"/>
                      </a:lnTo>
                      <a:lnTo>
                        <a:pt x="63" y="66"/>
                      </a:lnTo>
                      <a:lnTo>
                        <a:pt x="57" y="63"/>
                      </a:lnTo>
                      <a:lnTo>
                        <a:pt x="50" y="65"/>
                      </a:lnTo>
                      <a:lnTo>
                        <a:pt x="42" y="66"/>
                      </a:lnTo>
                      <a:lnTo>
                        <a:pt x="33" y="66"/>
                      </a:lnTo>
                      <a:lnTo>
                        <a:pt x="25" y="66"/>
                      </a:lnTo>
                      <a:lnTo>
                        <a:pt x="18" y="64"/>
                      </a:lnTo>
                      <a:lnTo>
                        <a:pt x="11" y="62"/>
                      </a:lnTo>
                      <a:lnTo>
                        <a:pt x="5" y="58"/>
                      </a:lnTo>
                      <a:lnTo>
                        <a:pt x="2" y="54"/>
                      </a:lnTo>
                      <a:lnTo>
                        <a:pt x="0" y="51"/>
                      </a:lnTo>
                      <a:lnTo>
                        <a:pt x="0" y="50"/>
                      </a:lnTo>
                      <a:lnTo>
                        <a:pt x="3" y="51"/>
                      </a:lnTo>
                      <a:lnTo>
                        <a:pt x="6" y="54"/>
                      </a:lnTo>
                      <a:lnTo>
                        <a:pt x="10" y="55"/>
                      </a:lnTo>
                      <a:lnTo>
                        <a:pt x="13" y="56"/>
                      </a:lnTo>
                      <a:lnTo>
                        <a:pt x="19" y="57"/>
                      </a:lnTo>
                      <a:lnTo>
                        <a:pt x="25" y="57"/>
                      </a:lnTo>
                      <a:lnTo>
                        <a:pt x="30" y="57"/>
                      </a:lnTo>
                      <a:lnTo>
                        <a:pt x="36" y="57"/>
                      </a:lnTo>
                      <a:lnTo>
                        <a:pt x="42" y="56"/>
                      </a:lnTo>
                      <a:lnTo>
                        <a:pt x="47" y="55"/>
                      </a:lnTo>
                      <a:lnTo>
                        <a:pt x="41" y="49"/>
                      </a:lnTo>
                      <a:lnTo>
                        <a:pt x="35" y="43"/>
                      </a:lnTo>
                      <a:lnTo>
                        <a:pt x="29" y="38"/>
                      </a:lnTo>
                      <a:lnTo>
                        <a:pt x="22" y="31"/>
                      </a:lnTo>
                      <a:lnTo>
                        <a:pt x="17" y="24"/>
                      </a:lnTo>
                      <a:lnTo>
                        <a:pt x="11" y="18"/>
                      </a:lnTo>
                      <a:lnTo>
                        <a:pt x="7" y="12"/>
                      </a:lnTo>
                      <a:lnTo>
                        <a:pt x="4" y="8"/>
                      </a:lnTo>
                      <a:lnTo>
                        <a:pt x="2" y="2"/>
                      </a:lnTo>
                      <a:lnTo>
                        <a:pt x="2" y="0"/>
                      </a:lnTo>
                      <a:lnTo>
                        <a:pt x="5" y="1"/>
                      </a:lnTo>
                      <a:lnTo>
                        <a:pt x="9" y="4"/>
                      </a:lnTo>
                      <a:lnTo>
                        <a:pt x="11" y="8"/>
                      </a:lnTo>
                      <a:lnTo>
                        <a:pt x="15" y="12"/>
                      </a:lnTo>
                      <a:lnTo>
                        <a:pt x="21" y="19"/>
                      </a:lnTo>
                      <a:lnTo>
                        <a:pt x="27" y="25"/>
                      </a:lnTo>
                      <a:lnTo>
                        <a:pt x="34" y="32"/>
                      </a:lnTo>
                      <a:lnTo>
                        <a:pt x="40" y="38"/>
                      </a:lnTo>
                      <a:lnTo>
                        <a:pt x="45" y="43"/>
                      </a:lnTo>
                      <a:lnTo>
                        <a:pt x="49" y="46"/>
                      </a:lnTo>
                      <a:lnTo>
                        <a:pt x="52" y="39"/>
                      </a:lnTo>
                      <a:lnTo>
                        <a:pt x="55" y="31"/>
                      </a:lnTo>
                      <a:lnTo>
                        <a:pt x="56" y="23"/>
                      </a:lnTo>
                      <a:lnTo>
                        <a:pt x="55" y="16"/>
                      </a:lnTo>
                      <a:lnTo>
                        <a:pt x="53" y="11"/>
                      </a:lnTo>
                      <a:lnTo>
                        <a:pt x="55" y="8"/>
                      </a:lnTo>
                      <a:lnTo>
                        <a:pt x="56" y="9"/>
                      </a:lnTo>
                      <a:lnTo>
                        <a:pt x="58" y="11"/>
                      </a:lnTo>
                      <a:lnTo>
                        <a:pt x="62" y="24"/>
                      </a:lnTo>
                      <a:lnTo>
                        <a:pt x="64" y="36"/>
                      </a:lnTo>
                      <a:lnTo>
                        <a:pt x="64" y="47"/>
                      </a:lnTo>
                      <a:lnTo>
                        <a:pt x="64" y="53"/>
                      </a:lnTo>
                      <a:lnTo>
                        <a:pt x="70" y="57"/>
                      </a:lnTo>
                      <a:lnTo>
                        <a:pt x="75" y="64"/>
                      </a:lnTo>
                      <a:lnTo>
                        <a:pt x="80" y="70"/>
                      </a:lnTo>
                      <a:lnTo>
                        <a:pt x="85" y="73"/>
                      </a:lnTo>
                      <a:lnTo>
                        <a:pt x="91" y="71"/>
                      </a:lnTo>
                      <a:lnTo>
                        <a:pt x="97" y="64"/>
                      </a:lnTo>
                      <a:lnTo>
                        <a:pt x="101" y="55"/>
                      </a:lnTo>
                      <a:lnTo>
                        <a:pt x="101" y="44"/>
                      </a:lnTo>
                      <a:lnTo>
                        <a:pt x="100" y="36"/>
                      </a:lnTo>
                      <a:lnTo>
                        <a:pt x="101" y="33"/>
                      </a:lnTo>
                      <a:lnTo>
                        <a:pt x="102" y="34"/>
                      </a:lnTo>
                      <a:lnTo>
                        <a:pt x="104" y="39"/>
                      </a:lnTo>
                      <a:lnTo>
                        <a:pt x="106" y="50"/>
                      </a:lnTo>
                      <a:lnTo>
                        <a:pt x="108" y="63"/>
                      </a:lnTo>
                      <a:lnTo>
                        <a:pt x="108" y="76"/>
                      </a:lnTo>
                      <a:lnTo>
                        <a:pt x="103" y="85"/>
                      </a:lnTo>
                      <a:lnTo>
                        <a:pt x="110" y="92"/>
                      </a:lnTo>
                      <a:lnTo>
                        <a:pt x="116" y="98"/>
                      </a:lnTo>
                      <a:lnTo>
                        <a:pt x="119" y="103"/>
                      </a:lnTo>
                      <a:lnTo>
                        <a:pt x="123" y="108"/>
                      </a:lnTo>
                      <a:lnTo>
                        <a:pt x="127" y="104"/>
                      </a:lnTo>
                      <a:lnTo>
                        <a:pt x="129" y="100"/>
                      </a:lnTo>
                      <a:lnTo>
                        <a:pt x="132" y="95"/>
                      </a:lnTo>
                      <a:lnTo>
                        <a:pt x="133" y="92"/>
                      </a:lnTo>
                      <a:lnTo>
                        <a:pt x="134" y="89"/>
                      </a:lnTo>
                      <a:lnTo>
                        <a:pt x="136" y="88"/>
                      </a:lnTo>
                      <a:lnTo>
                        <a:pt x="139" y="89"/>
                      </a:lnTo>
                      <a:lnTo>
                        <a:pt x="140" y="94"/>
                      </a:lnTo>
                      <a:lnTo>
                        <a:pt x="139" y="101"/>
                      </a:lnTo>
                      <a:lnTo>
                        <a:pt x="136" y="107"/>
                      </a:lnTo>
                      <a:lnTo>
                        <a:pt x="134" y="114"/>
                      </a:lnTo>
                      <a:lnTo>
                        <a:pt x="132" y="117"/>
                      </a:lnTo>
                      <a:lnTo>
                        <a:pt x="134" y="121"/>
                      </a:lnTo>
                      <a:lnTo>
                        <a:pt x="136" y="124"/>
                      </a:lnTo>
                      <a:lnTo>
                        <a:pt x="139" y="129"/>
                      </a:lnTo>
                      <a:lnTo>
                        <a:pt x="141" y="1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44" name="Freeform 272">
                  <a:extLst>
                    <a:ext uri="{FF2B5EF4-FFF2-40B4-BE49-F238E27FC236}">
                      <a16:creationId xmlns:a16="http://schemas.microsoft.com/office/drawing/2014/main" id="{A8E20E4B-56B2-4CD7-85D6-0EE6603B545C}"/>
                    </a:ext>
                  </a:extLst>
                </p:cNvPr>
                <p:cNvSpPr>
                  <a:spLocks/>
                </p:cNvSpPr>
                <p:nvPr/>
              </p:nvSpPr>
              <p:spPr bwMode="auto">
                <a:xfrm>
                  <a:off x="124" y="38"/>
                  <a:ext cx="56" cy="76"/>
                </a:xfrm>
                <a:custGeom>
                  <a:avLst/>
                  <a:gdLst>
                    <a:gd name="T0" fmla="*/ 15 w 112"/>
                    <a:gd name="T1" fmla="*/ 144 h 151"/>
                    <a:gd name="T2" fmla="*/ 0 w 112"/>
                    <a:gd name="T3" fmla="*/ 114 h 151"/>
                    <a:gd name="T4" fmla="*/ 2 w 112"/>
                    <a:gd name="T5" fmla="*/ 91 h 151"/>
                    <a:gd name="T6" fmla="*/ 5 w 112"/>
                    <a:gd name="T7" fmla="*/ 92 h 151"/>
                    <a:gd name="T8" fmla="*/ 7 w 112"/>
                    <a:gd name="T9" fmla="*/ 108 h 151"/>
                    <a:gd name="T10" fmla="*/ 16 w 112"/>
                    <a:gd name="T11" fmla="*/ 134 h 151"/>
                    <a:gd name="T12" fmla="*/ 28 w 112"/>
                    <a:gd name="T13" fmla="*/ 138 h 151"/>
                    <a:gd name="T14" fmla="*/ 32 w 112"/>
                    <a:gd name="T15" fmla="*/ 130 h 151"/>
                    <a:gd name="T16" fmla="*/ 30 w 112"/>
                    <a:gd name="T17" fmla="*/ 114 h 151"/>
                    <a:gd name="T18" fmla="*/ 24 w 112"/>
                    <a:gd name="T19" fmla="*/ 82 h 151"/>
                    <a:gd name="T20" fmla="*/ 25 w 112"/>
                    <a:gd name="T21" fmla="*/ 66 h 151"/>
                    <a:gd name="T22" fmla="*/ 28 w 112"/>
                    <a:gd name="T23" fmla="*/ 66 h 151"/>
                    <a:gd name="T24" fmla="*/ 30 w 112"/>
                    <a:gd name="T25" fmla="*/ 82 h 151"/>
                    <a:gd name="T26" fmla="*/ 35 w 112"/>
                    <a:gd name="T27" fmla="*/ 107 h 151"/>
                    <a:gd name="T28" fmla="*/ 45 w 112"/>
                    <a:gd name="T29" fmla="*/ 108 h 151"/>
                    <a:gd name="T30" fmla="*/ 53 w 112"/>
                    <a:gd name="T31" fmla="*/ 90 h 151"/>
                    <a:gd name="T32" fmla="*/ 49 w 112"/>
                    <a:gd name="T33" fmla="*/ 66 h 151"/>
                    <a:gd name="T34" fmla="*/ 49 w 112"/>
                    <a:gd name="T35" fmla="*/ 32 h 151"/>
                    <a:gd name="T36" fmla="*/ 58 w 112"/>
                    <a:gd name="T37" fmla="*/ 17 h 151"/>
                    <a:gd name="T38" fmla="*/ 61 w 112"/>
                    <a:gd name="T39" fmla="*/ 19 h 151"/>
                    <a:gd name="T40" fmla="*/ 56 w 112"/>
                    <a:gd name="T41" fmla="*/ 36 h 151"/>
                    <a:gd name="T42" fmla="*/ 57 w 112"/>
                    <a:gd name="T43" fmla="*/ 61 h 151"/>
                    <a:gd name="T44" fmla="*/ 68 w 112"/>
                    <a:gd name="T45" fmla="*/ 60 h 151"/>
                    <a:gd name="T46" fmla="*/ 76 w 112"/>
                    <a:gd name="T47" fmla="*/ 43 h 151"/>
                    <a:gd name="T48" fmla="*/ 79 w 112"/>
                    <a:gd name="T49" fmla="*/ 27 h 151"/>
                    <a:gd name="T50" fmla="*/ 88 w 112"/>
                    <a:gd name="T51" fmla="*/ 9 h 151"/>
                    <a:gd name="T52" fmla="*/ 96 w 112"/>
                    <a:gd name="T53" fmla="*/ 1 h 151"/>
                    <a:gd name="T54" fmla="*/ 102 w 112"/>
                    <a:gd name="T55" fmla="*/ 1 h 151"/>
                    <a:gd name="T56" fmla="*/ 93 w 112"/>
                    <a:gd name="T57" fmla="*/ 15 h 151"/>
                    <a:gd name="T58" fmla="*/ 81 w 112"/>
                    <a:gd name="T59" fmla="*/ 34 h 151"/>
                    <a:gd name="T60" fmla="*/ 79 w 112"/>
                    <a:gd name="T61" fmla="*/ 49 h 151"/>
                    <a:gd name="T62" fmla="*/ 73 w 112"/>
                    <a:gd name="T63" fmla="*/ 66 h 151"/>
                    <a:gd name="T64" fmla="*/ 76 w 112"/>
                    <a:gd name="T65" fmla="*/ 70 h 151"/>
                    <a:gd name="T66" fmla="*/ 87 w 112"/>
                    <a:gd name="T67" fmla="*/ 66 h 151"/>
                    <a:gd name="T68" fmla="*/ 99 w 112"/>
                    <a:gd name="T69" fmla="*/ 60 h 151"/>
                    <a:gd name="T70" fmla="*/ 106 w 112"/>
                    <a:gd name="T71" fmla="*/ 54 h 151"/>
                    <a:gd name="T72" fmla="*/ 110 w 112"/>
                    <a:gd name="T73" fmla="*/ 50 h 151"/>
                    <a:gd name="T74" fmla="*/ 112 w 112"/>
                    <a:gd name="T75" fmla="*/ 51 h 151"/>
                    <a:gd name="T76" fmla="*/ 107 w 112"/>
                    <a:gd name="T77" fmla="*/ 61 h 151"/>
                    <a:gd name="T78" fmla="*/ 95 w 112"/>
                    <a:gd name="T79" fmla="*/ 72 h 151"/>
                    <a:gd name="T80" fmla="*/ 83 w 112"/>
                    <a:gd name="T81" fmla="*/ 77 h 151"/>
                    <a:gd name="T82" fmla="*/ 72 w 112"/>
                    <a:gd name="T83" fmla="*/ 81 h 151"/>
                    <a:gd name="T84" fmla="*/ 64 w 112"/>
                    <a:gd name="T85" fmla="*/ 90 h 151"/>
                    <a:gd name="T86" fmla="*/ 53 w 112"/>
                    <a:gd name="T87" fmla="*/ 113 h 151"/>
                    <a:gd name="T88" fmla="*/ 55 w 112"/>
                    <a:gd name="T89" fmla="*/ 122 h 151"/>
                    <a:gd name="T90" fmla="*/ 66 w 112"/>
                    <a:gd name="T91" fmla="*/ 123 h 151"/>
                    <a:gd name="T92" fmla="*/ 78 w 112"/>
                    <a:gd name="T93" fmla="*/ 121 h 151"/>
                    <a:gd name="T94" fmla="*/ 88 w 112"/>
                    <a:gd name="T95" fmla="*/ 115 h 151"/>
                    <a:gd name="T96" fmla="*/ 95 w 112"/>
                    <a:gd name="T97" fmla="*/ 106 h 151"/>
                    <a:gd name="T98" fmla="*/ 97 w 112"/>
                    <a:gd name="T99" fmla="*/ 106 h 151"/>
                    <a:gd name="T100" fmla="*/ 93 w 112"/>
                    <a:gd name="T101" fmla="*/ 117 h 151"/>
                    <a:gd name="T102" fmla="*/ 83 w 112"/>
                    <a:gd name="T103" fmla="*/ 127 h 151"/>
                    <a:gd name="T104" fmla="*/ 69 w 112"/>
                    <a:gd name="T105" fmla="*/ 132 h 151"/>
                    <a:gd name="T106" fmla="*/ 55 w 112"/>
                    <a:gd name="T107" fmla="*/ 133 h 151"/>
                    <a:gd name="T108" fmla="*/ 46 w 112"/>
                    <a:gd name="T109" fmla="*/ 135 h 151"/>
                    <a:gd name="T110" fmla="*/ 41 w 112"/>
                    <a:gd name="T111" fmla="*/ 143 h 151"/>
                    <a:gd name="T112" fmla="*/ 34 w 112"/>
                    <a:gd name="T113" fmla="*/ 145 h 151"/>
                    <a:gd name="T114" fmla="*/ 25 w 112"/>
                    <a:gd name="T115" fmla="*/ 1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51">
                      <a:moveTo>
                        <a:pt x="23" y="151"/>
                      </a:moveTo>
                      <a:lnTo>
                        <a:pt x="15" y="144"/>
                      </a:lnTo>
                      <a:lnTo>
                        <a:pt x="7" y="130"/>
                      </a:lnTo>
                      <a:lnTo>
                        <a:pt x="0" y="114"/>
                      </a:lnTo>
                      <a:lnTo>
                        <a:pt x="0" y="96"/>
                      </a:lnTo>
                      <a:lnTo>
                        <a:pt x="2" y="91"/>
                      </a:lnTo>
                      <a:lnTo>
                        <a:pt x="3" y="91"/>
                      </a:lnTo>
                      <a:lnTo>
                        <a:pt x="5" y="92"/>
                      </a:lnTo>
                      <a:lnTo>
                        <a:pt x="5" y="96"/>
                      </a:lnTo>
                      <a:lnTo>
                        <a:pt x="7" y="108"/>
                      </a:lnTo>
                      <a:lnTo>
                        <a:pt x="10" y="122"/>
                      </a:lnTo>
                      <a:lnTo>
                        <a:pt x="16" y="134"/>
                      </a:lnTo>
                      <a:lnTo>
                        <a:pt x="25" y="142"/>
                      </a:lnTo>
                      <a:lnTo>
                        <a:pt x="28" y="138"/>
                      </a:lnTo>
                      <a:lnTo>
                        <a:pt x="31" y="134"/>
                      </a:lnTo>
                      <a:lnTo>
                        <a:pt x="32" y="130"/>
                      </a:lnTo>
                      <a:lnTo>
                        <a:pt x="34" y="128"/>
                      </a:lnTo>
                      <a:lnTo>
                        <a:pt x="30" y="114"/>
                      </a:lnTo>
                      <a:lnTo>
                        <a:pt x="26" y="98"/>
                      </a:lnTo>
                      <a:lnTo>
                        <a:pt x="24" y="82"/>
                      </a:lnTo>
                      <a:lnTo>
                        <a:pt x="24" y="72"/>
                      </a:lnTo>
                      <a:lnTo>
                        <a:pt x="25" y="66"/>
                      </a:lnTo>
                      <a:lnTo>
                        <a:pt x="27" y="65"/>
                      </a:lnTo>
                      <a:lnTo>
                        <a:pt x="28" y="66"/>
                      </a:lnTo>
                      <a:lnTo>
                        <a:pt x="30" y="72"/>
                      </a:lnTo>
                      <a:lnTo>
                        <a:pt x="30" y="82"/>
                      </a:lnTo>
                      <a:lnTo>
                        <a:pt x="32" y="95"/>
                      </a:lnTo>
                      <a:lnTo>
                        <a:pt x="35" y="107"/>
                      </a:lnTo>
                      <a:lnTo>
                        <a:pt x="40" y="115"/>
                      </a:lnTo>
                      <a:lnTo>
                        <a:pt x="45" y="108"/>
                      </a:lnTo>
                      <a:lnTo>
                        <a:pt x="49" y="99"/>
                      </a:lnTo>
                      <a:lnTo>
                        <a:pt x="53" y="90"/>
                      </a:lnTo>
                      <a:lnTo>
                        <a:pt x="55" y="83"/>
                      </a:lnTo>
                      <a:lnTo>
                        <a:pt x="49" y="66"/>
                      </a:lnTo>
                      <a:lnTo>
                        <a:pt x="47" y="49"/>
                      </a:lnTo>
                      <a:lnTo>
                        <a:pt x="49" y="32"/>
                      </a:lnTo>
                      <a:lnTo>
                        <a:pt x="55" y="20"/>
                      </a:lnTo>
                      <a:lnTo>
                        <a:pt x="58" y="17"/>
                      </a:lnTo>
                      <a:lnTo>
                        <a:pt x="59" y="17"/>
                      </a:lnTo>
                      <a:lnTo>
                        <a:pt x="61" y="19"/>
                      </a:lnTo>
                      <a:lnTo>
                        <a:pt x="59" y="22"/>
                      </a:lnTo>
                      <a:lnTo>
                        <a:pt x="56" y="36"/>
                      </a:lnTo>
                      <a:lnTo>
                        <a:pt x="55" y="50"/>
                      </a:lnTo>
                      <a:lnTo>
                        <a:pt x="57" y="61"/>
                      </a:lnTo>
                      <a:lnTo>
                        <a:pt x="61" y="69"/>
                      </a:lnTo>
                      <a:lnTo>
                        <a:pt x="68" y="60"/>
                      </a:lnTo>
                      <a:lnTo>
                        <a:pt x="72" y="51"/>
                      </a:lnTo>
                      <a:lnTo>
                        <a:pt x="76" y="43"/>
                      </a:lnTo>
                      <a:lnTo>
                        <a:pt x="77" y="35"/>
                      </a:lnTo>
                      <a:lnTo>
                        <a:pt x="79" y="27"/>
                      </a:lnTo>
                      <a:lnTo>
                        <a:pt x="84" y="17"/>
                      </a:lnTo>
                      <a:lnTo>
                        <a:pt x="88" y="9"/>
                      </a:lnTo>
                      <a:lnTo>
                        <a:pt x="93" y="4"/>
                      </a:lnTo>
                      <a:lnTo>
                        <a:pt x="96" y="1"/>
                      </a:lnTo>
                      <a:lnTo>
                        <a:pt x="101" y="0"/>
                      </a:lnTo>
                      <a:lnTo>
                        <a:pt x="102" y="1"/>
                      </a:lnTo>
                      <a:lnTo>
                        <a:pt x="101" y="5"/>
                      </a:lnTo>
                      <a:lnTo>
                        <a:pt x="93" y="15"/>
                      </a:lnTo>
                      <a:lnTo>
                        <a:pt x="86" y="24"/>
                      </a:lnTo>
                      <a:lnTo>
                        <a:pt x="81" y="34"/>
                      </a:lnTo>
                      <a:lnTo>
                        <a:pt x="80" y="40"/>
                      </a:lnTo>
                      <a:lnTo>
                        <a:pt x="79" y="49"/>
                      </a:lnTo>
                      <a:lnTo>
                        <a:pt x="77" y="58"/>
                      </a:lnTo>
                      <a:lnTo>
                        <a:pt x="73" y="66"/>
                      </a:lnTo>
                      <a:lnTo>
                        <a:pt x="70" y="72"/>
                      </a:lnTo>
                      <a:lnTo>
                        <a:pt x="76" y="70"/>
                      </a:lnTo>
                      <a:lnTo>
                        <a:pt x="81" y="68"/>
                      </a:lnTo>
                      <a:lnTo>
                        <a:pt x="87" y="66"/>
                      </a:lnTo>
                      <a:lnTo>
                        <a:pt x="93" y="64"/>
                      </a:lnTo>
                      <a:lnTo>
                        <a:pt x="99" y="60"/>
                      </a:lnTo>
                      <a:lnTo>
                        <a:pt x="102" y="57"/>
                      </a:lnTo>
                      <a:lnTo>
                        <a:pt x="106" y="54"/>
                      </a:lnTo>
                      <a:lnTo>
                        <a:pt x="108" y="52"/>
                      </a:lnTo>
                      <a:lnTo>
                        <a:pt x="110" y="50"/>
                      </a:lnTo>
                      <a:lnTo>
                        <a:pt x="112" y="49"/>
                      </a:lnTo>
                      <a:lnTo>
                        <a:pt x="112" y="51"/>
                      </a:lnTo>
                      <a:lnTo>
                        <a:pt x="111" y="54"/>
                      </a:lnTo>
                      <a:lnTo>
                        <a:pt x="107" y="61"/>
                      </a:lnTo>
                      <a:lnTo>
                        <a:pt x="101" y="67"/>
                      </a:lnTo>
                      <a:lnTo>
                        <a:pt x="95" y="72"/>
                      </a:lnTo>
                      <a:lnTo>
                        <a:pt x="89" y="75"/>
                      </a:lnTo>
                      <a:lnTo>
                        <a:pt x="83" y="77"/>
                      </a:lnTo>
                      <a:lnTo>
                        <a:pt x="77" y="80"/>
                      </a:lnTo>
                      <a:lnTo>
                        <a:pt x="72" y="81"/>
                      </a:lnTo>
                      <a:lnTo>
                        <a:pt x="69" y="81"/>
                      </a:lnTo>
                      <a:lnTo>
                        <a:pt x="64" y="90"/>
                      </a:lnTo>
                      <a:lnTo>
                        <a:pt x="57" y="102"/>
                      </a:lnTo>
                      <a:lnTo>
                        <a:pt x="53" y="113"/>
                      </a:lnTo>
                      <a:lnTo>
                        <a:pt x="50" y="121"/>
                      </a:lnTo>
                      <a:lnTo>
                        <a:pt x="55" y="122"/>
                      </a:lnTo>
                      <a:lnTo>
                        <a:pt x="59" y="123"/>
                      </a:lnTo>
                      <a:lnTo>
                        <a:pt x="66" y="123"/>
                      </a:lnTo>
                      <a:lnTo>
                        <a:pt x="72" y="122"/>
                      </a:lnTo>
                      <a:lnTo>
                        <a:pt x="78" y="121"/>
                      </a:lnTo>
                      <a:lnTo>
                        <a:pt x="84" y="119"/>
                      </a:lnTo>
                      <a:lnTo>
                        <a:pt x="88" y="115"/>
                      </a:lnTo>
                      <a:lnTo>
                        <a:pt x="92" y="111"/>
                      </a:lnTo>
                      <a:lnTo>
                        <a:pt x="95" y="106"/>
                      </a:lnTo>
                      <a:lnTo>
                        <a:pt x="97" y="105"/>
                      </a:lnTo>
                      <a:lnTo>
                        <a:pt x="97" y="106"/>
                      </a:lnTo>
                      <a:lnTo>
                        <a:pt x="96" y="111"/>
                      </a:lnTo>
                      <a:lnTo>
                        <a:pt x="93" y="117"/>
                      </a:lnTo>
                      <a:lnTo>
                        <a:pt x="88" y="122"/>
                      </a:lnTo>
                      <a:lnTo>
                        <a:pt x="83" y="127"/>
                      </a:lnTo>
                      <a:lnTo>
                        <a:pt x="76" y="129"/>
                      </a:lnTo>
                      <a:lnTo>
                        <a:pt x="69" y="132"/>
                      </a:lnTo>
                      <a:lnTo>
                        <a:pt x="62" y="133"/>
                      </a:lnTo>
                      <a:lnTo>
                        <a:pt x="55" y="133"/>
                      </a:lnTo>
                      <a:lnTo>
                        <a:pt x="49" y="132"/>
                      </a:lnTo>
                      <a:lnTo>
                        <a:pt x="46" y="135"/>
                      </a:lnTo>
                      <a:lnTo>
                        <a:pt x="43" y="138"/>
                      </a:lnTo>
                      <a:lnTo>
                        <a:pt x="41" y="143"/>
                      </a:lnTo>
                      <a:lnTo>
                        <a:pt x="40" y="147"/>
                      </a:lnTo>
                      <a:lnTo>
                        <a:pt x="34" y="145"/>
                      </a:lnTo>
                      <a:lnTo>
                        <a:pt x="30" y="147"/>
                      </a:lnTo>
                      <a:lnTo>
                        <a:pt x="25" y="149"/>
                      </a:lnTo>
                      <a:lnTo>
                        <a:pt x="23" y="15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45" name="Freeform 273">
                  <a:extLst>
                    <a:ext uri="{FF2B5EF4-FFF2-40B4-BE49-F238E27FC236}">
                      <a16:creationId xmlns:a16="http://schemas.microsoft.com/office/drawing/2014/main" id="{067E6C8F-A099-44D8-B3DA-48BF967CE7DB}"/>
                    </a:ext>
                  </a:extLst>
                </p:cNvPr>
                <p:cNvSpPr>
                  <a:spLocks/>
                </p:cNvSpPr>
                <p:nvPr/>
              </p:nvSpPr>
              <p:spPr bwMode="auto">
                <a:xfrm>
                  <a:off x="151" y="123"/>
                  <a:ext cx="91" cy="41"/>
                </a:xfrm>
                <a:custGeom>
                  <a:avLst/>
                  <a:gdLst>
                    <a:gd name="T0" fmla="*/ 1 w 181"/>
                    <a:gd name="T1" fmla="*/ 26 h 83"/>
                    <a:gd name="T2" fmla="*/ 1 w 181"/>
                    <a:gd name="T3" fmla="*/ 30 h 83"/>
                    <a:gd name="T4" fmla="*/ 8 w 181"/>
                    <a:gd name="T5" fmla="*/ 31 h 83"/>
                    <a:gd name="T6" fmla="*/ 23 w 181"/>
                    <a:gd name="T7" fmla="*/ 31 h 83"/>
                    <a:gd name="T8" fmla="*/ 39 w 181"/>
                    <a:gd name="T9" fmla="*/ 33 h 83"/>
                    <a:gd name="T10" fmla="*/ 49 w 181"/>
                    <a:gd name="T11" fmla="*/ 36 h 83"/>
                    <a:gd name="T12" fmla="*/ 56 w 181"/>
                    <a:gd name="T13" fmla="*/ 46 h 83"/>
                    <a:gd name="T14" fmla="*/ 69 w 181"/>
                    <a:gd name="T15" fmla="*/ 66 h 83"/>
                    <a:gd name="T16" fmla="*/ 85 w 181"/>
                    <a:gd name="T17" fmla="*/ 76 h 83"/>
                    <a:gd name="T18" fmla="*/ 85 w 181"/>
                    <a:gd name="T19" fmla="*/ 72 h 83"/>
                    <a:gd name="T20" fmla="*/ 75 w 181"/>
                    <a:gd name="T21" fmla="*/ 61 h 83"/>
                    <a:gd name="T22" fmla="*/ 69 w 181"/>
                    <a:gd name="T23" fmla="*/ 46 h 83"/>
                    <a:gd name="T24" fmla="*/ 76 w 181"/>
                    <a:gd name="T25" fmla="*/ 40 h 83"/>
                    <a:gd name="T26" fmla="*/ 94 w 181"/>
                    <a:gd name="T27" fmla="*/ 43 h 83"/>
                    <a:gd name="T28" fmla="*/ 104 w 181"/>
                    <a:gd name="T29" fmla="*/ 55 h 83"/>
                    <a:gd name="T30" fmla="*/ 120 w 181"/>
                    <a:gd name="T31" fmla="*/ 73 h 83"/>
                    <a:gd name="T32" fmla="*/ 138 w 181"/>
                    <a:gd name="T33" fmla="*/ 83 h 83"/>
                    <a:gd name="T34" fmla="*/ 145 w 181"/>
                    <a:gd name="T35" fmla="*/ 81 h 83"/>
                    <a:gd name="T36" fmla="*/ 130 w 181"/>
                    <a:gd name="T37" fmla="*/ 71 h 83"/>
                    <a:gd name="T38" fmla="*/ 114 w 181"/>
                    <a:gd name="T39" fmla="*/ 56 h 83"/>
                    <a:gd name="T40" fmla="*/ 119 w 181"/>
                    <a:gd name="T41" fmla="*/ 53 h 83"/>
                    <a:gd name="T42" fmla="*/ 137 w 181"/>
                    <a:gd name="T43" fmla="*/ 57 h 83"/>
                    <a:gd name="T44" fmla="*/ 157 w 181"/>
                    <a:gd name="T45" fmla="*/ 61 h 83"/>
                    <a:gd name="T46" fmla="*/ 171 w 181"/>
                    <a:gd name="T47" fmla="*/ 63 h 83"/>
                    <a:gd name="T48" fmla="*/ 180 w 181"/>
                    <a:gd name="T49" fmla="*/ 63 h 83"/>
                    <a:gd name="T50" fmla="*/ 177 w 181"/>
                    <a:gd name="T51" fmla="*/ 58 h 83"/>
                    <a:gd name="T52" fmla="*/ 166 w 181"/>
                    <a:gd name="T53" fmla="*/ 56 h 83"/>
                    <a:gd name="T54" fmla="*/ 150 w 181"/>
                    <a:gd name="T55" fmla="*/ 53 h 83"/>
                    <a:gd name="T56" fmla="*/ 133 w 181"/>
                    <a:gd name="T57" fmla="*/ 47 h 83"/>
                    <a:gd name="T58" fmla="*/ 121 w 181"/>
                    <a:gd name="T59" fmla="*/ 42 h 83"/>
                    <a:gd name="T60" fmla="*/ 123 w 181"/>
                    <a:gd name="T61" fmla="*/ 35 h 83"/>
                    <a:gd name="T62" fmla="*/ 135 w 181"/>
                    <a:gd name="T63" fmla="*/ 30 h 83"/>
                    <a:gd name="T64" fmla="*/ 145 w 181"/>
                    <a:gd name="T65" fmla="*/ 27 h 83"/>
                    <a:gd name="T66" fmla="*/ 144 w 181"/>
                    <a:gd name="T67" fmla="*/ 24 h 83"/>
                    <a:gd name="T68" fmla="*/ 131 w 181"/>
                    <a:gd name="T69" fmla="*/ 21 h 83"/>
                    <a:gd name="T70" fmla="*/ 114 w 181"/>
                    <a:gd name="T71" fmla="*/ 30 h 83"/>
                    <a:gd name="T72" fmla="*/ 105 w 181"/>
                    <a:gd name="T73" fmla="*/ 35 h 83"/>
                    <a:gd name="T74" fmla="*/ 93 w 181"/>
                    <a:gd name="T75" fmla="*/ 33 h 83"/>
                    <a:gd name="T76" fmla="*/ 83 w 181"/>
                    <a:gd name="T77" fmla="*/ 32 h 83"/>
                    <a:gd name="T78" fmla="*/ 75 w 181"/>
                    <a:gd name="T79" fmla="*/ 32 h 83"/>
                    <a:gd name="T80" fmla="*/ 71 w 181"/>
                    <a:gd name="T81" fmla="*/ 25 h 83"/>
                    <a:gd name="T82" fmla="*/ 79 w 181"/>
                    <a:gd name="T83" fmla="*/ 10 h 83"/>
                    <a:gd name="T84" fmla="*/ 93 w 181"/>
                    <a:gd name="T85" fmla="*/ 2 h 83"/>
                    <a:gd name="T86" fmla="*/ 92 w 181"/>
                    <a:gd name="T87" fmla="*/ 0 h 83"/>
                    <a:gd name="T88" fmla="*/ 84 w 181"/>
                    <a:gd name="T89" fmla="*/ 1 h 83"/>
                    <a:gd name="T90" fmla="*/ 74 w 181"/>
                    <a:gd name="T91" fmla="*/ 6 h 83"/>
                    <a:gd name="T92" fmla="*/ 63 w 181"/>
                    <a:gd name="T93" fmla="*/ 15 h 83"/>
                    <a:gd name="T94" fmla="*/ 55 w 181"/>
                    <a:gd name="T95" fmla="*/ 21 h 83"/>
                    <a:gd name="T96" fmla="*/ 48 w 181"/>
                    <a:gd name="T97" fmla="*/ 24 h 83"/>
                    <a:gd name="T98" fmla="*/ 34 w 181"/>
                    <a:gd name="T99" fmla="*/ 24 h 83"/>
                    <a:gd name="T100" fmla="*/ 18 w 181"/>
                    <a:gd name="T101" fmla="*/ 24 h 83"/>
                    <a:gd name="T102" fmla="*/ 4 w 181"/>
                    <a:gd name="T103"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 h="83">
                      <a:moveTo>
                        <a:pt x="0" y="25"/>
                      </a:moveTo>
                      <a:lnTo>
                        <a:pt x="1" y="26"/>
                      </a:lnTo>
                      <a:lnTo>
                        <a:pt x="1" y="27"/>
                      </a:lnTo>
                      <a:lnTo>
                        <a:pt x="1" y="30"/>
                      </a:lnTo>
                      <a:lnTo>
                        <a:pt x="1" y="31"/>
                      </a:lnTo>
                      <a:lnTo>
                        <a:pt x="8" y="31"/>
                      </a:lnTo>
                      <a:lnTo>
                        <a:pt x="15" y="31"/>
                      </a:lnTo>
                      <a:lnTo>
                        <a:pt x="23" y="31"/>
                      </a:lnTo>
                      <a:lnTo>
                        <a:pt x="31" y="32"/>
                      </a:lnTo>
                      <a:lnTo>
                        <a:pt x="39" y="33"/>
                      </a:lnTo>
                      <a:lnTo>
                        <a:pt x="45" y="35"/>
                      </a:lnTo>
                      <a:lnTo>
                        <a:pt x="49" y="36"/>
                      </a:lnTo>
                      <a:lnTo>
                        <a:pt x="53" y="39"/>
                      </a:lnTo>
                      <a:lnTo>
                        <a:pt x="56" y="46"/>
                      </a:lnTo>
                      <a:lnTo>
                        <a:pt x="61" y="56"/>
                      </a:lnTo>
                      <a:lnTo>
                        <a:pt x="69" y="66"/>
                      </a:lnTo>
                      <a:lnTo>
                        <a:pt x="79" y="75"/>
                      </a:lnTo>
                      <a:lnTo>
                        <a:pt x="85" y="76"/>
                      </a:lnTo>
                      <a:lnTo>
                        <a:pt x="86" y="75"/>
                      </a:lnTo>
                      <a:lnTo>
                        <a:pt x="85" y="72"/>
                      </a:lnTo>
                      <a:lnTo>
                        <a:pt x="80" y="68"/>
                      </a:lnTo>
                      <a:lnTo>
                        <a:pt x="75" y="61"/>
                      </a:lnTo>
                      <a:lnTo>
                        <a:pt x="71" y="54"/>
                      </a:lnTo>
                      <a:lnTo>
                        <a:pt x="69" y="46"/>
                      </a:lnTo>
                      <a:lnTo>
                        <a:pt x="68" y="40"/>
                      </a:lnTo>
                      <a:lnTo>
                        <a:pt x="76" y="40"/>
                      </a:lnTo>
                      <a:lnTo>
                        <a:pt x="86" y="41"/>
                      </a:lnTo>
                      <a:lnTo>
                        <a:pt x="94" y="43"/>
                      </a:lnTo>
                      <a:lnTo>
                        <a:pt x="101" y="46"/>
                      </a:lnTo>
                      <a:lnTo>
                        <a:pt x="104" y="55"/>
                      </a:lnTo>
                      <a:lnTo>
                        <a:pt x="110" y="64"/>
                      </a:lnTo>
                      <a:lnTo>
                        <a:pt x="120" y="73"/>
                      </a:lnTo>
                      <a:lnTo>
                        <a:pt x="130" y="80"/>
                      </a:lnTo>
                      <a:lnTo>
                        <a:pt x="138" y="83"/>
                      </a:lnTo>
                      <a:lnTo>
                        <a:pt x="144" y="83"/>
                      </a:lnTo>
                      <a:lnTo>
                        <a:pt x="145" y="81"/>
                      </a:lnTo>
                      <a:lnTo>
                        <a:pt x="142" y="78"/>
                      </a:lnTo>
                      <a:lnTo>
                        <a:pt x="130" y="71"/>
                      </a:lnTo>
                      <a:lnTo>
                        <a:pt x="121" y="63"/>
                      </a:lnTo>
                      <a:lnTo>
                        <a:pt x="114" y="56"/>
                      </a:lnTo>
                      <a:lnTo>
                        <a:pt x="112" y="49"/>
                      </a:lnTo>
                      <a:lnTo>
                        <a:pt x="119" y="53"/>
                      </a:lnTo>
                      <a:lnTo>
                        <a:pt x="128" y="56"/>
                      </a:lnTo>
                      <a:lnTo>
                        <a:pt x="137" y="57"/>
                      </a:lnTo>
                      <a:lnTo>
                        <a:pt x="147" y="60"/>
                      </a:lnTo>
                      <a:lnTo>
                        <a:pt x="157" y="61"/>
                      </a:lnTo>
                      <a:lnTo>
                        <a:pt x="165" y="62"/>
                      </a:lnTo>
                      <a:lnTo>
                        <a:pt x="171" y="63"/>
                      </a:lnTo>
                      <a:lnTo>
                        <a:pt x="176" y="63"/>
                      </a:lnTo>
                      <a:lnTo>
                        <a:pt x="180" y="63"/>
                      </a:lnTo>
                      <a:lnTo>
                        <a:pt x="181" y="61"/>
                      </a:lnTo>
                      <a:lnTo>
                        <a:pt x="177" y="58"/>
                      </a:lnTo>
                      <a:lnTo>
                        <a:pt x="173" y="57"/>
                      </a:lnTo>
                      <a:lnTo>
                        <a:pt x="166" y="56"/>
                      </a:lnTo>
                      <a:lnTo>
                        <a:pt x="159" y="55"/>
                      </a:lnTo>
                      <a:lnTo>
                        <a:pt x="150" y="53"/>
                      </a:lnTo>
                      <a:lnTo>
                        <a:pt x="142" y="50"/>
                      </a:lnTo>
                      <a:lnTo>
                        <a:pt x="133" y="47"/>
                      </a:lnTo>
                      <a:lnTo>
                        <a:pt x="125" y="45"/>
                      </a:lnTo>
                      <a:lnTo>
                        <a:pt x="121" y="42"/>
                      </a:lnTo>
                      <a:lnTo>
                        <a:pt x="117" y="41"/>
                      </a:lnTo>
                      <a:lnTo>
                        <a:pt x="123" y="35"/>
                      </a:lnTo>
                      <a:lnTo>
                        <a:pt x="129" y="32"/>
                      </a:lnTo>
                      <a:lnTo>
                        <a:pt x="135" y="30"/>
                      </a:lnTo>
                      <a:lnTo>
                        <a:pt x="140" y="28"/>
                      </a:lnTo>
                      <a:lnTo>
                        <a:pt x="145" y="27"/>
                      </a:lnTo>
                      <a:lnTo>
                        <a:pt x="146" y="26"/>
                      </a:lnTo>
                      <a:lnTo>
                        <a:pt x="144" y="24"/>
                      </a:lnTo>
                      <a:lnTo>
                        <a:pt x="138" y="21"/>
                      </a:lnTo>
                      <a:lnTo>
                        <a:pt x="131" y="21"/>
                      </a:lnTo>
                      <a:lnTo>
                        <a:pt x="122" y="25"/>
                      </a:lnTo>
                      <a:lnTo>
                        <a:pt x="114" y="30"/>
                      </a:lnTo>
                      <a:lnTo>
                        <a:pt x="109" y="35"/>
                      </a:lnTo>
                      <a:lnTo>
                        <a:pt x="105" y="35"/>
                      </a:lnTo>
                      <a:lnTo>
                        <a:pt x="99" y="34"/>
                      </a:lnTo>
                      <a:lnTo>
                        <a:pt x="93" y="33"/>
                      </a:lnTo>
                      <a:lnTo>
                        <a:pt x="87" y="33"/>
                      </a:lnTo>
                      <a:lnTo>
                        <a:pt x="83" y="32"/>
                      </a:lnTo>
                      <a:lnTo>
                        <a:pt x="78" y="32"/>
                      </a:lnTo>
                      <a:lnTo>
                        <a:pt x="75" y="32"/>
                      </a:lnTo>
                      <a:lnTo>
                        <a:pt x="72" y="32"/>
                      </a:lnTo>
                      <a:lnTo>
                        <a:pt x="71" y="25"/>
                      </a:lnTo>
                      <a:lnTo>
                        <a:pt x="74" y="17"/>
                      </a:lnTo>
                      <a:lnTo>
                        <a:pt x="79" y="10"/>
                      </a:lnTo>
                      <a:lnTo>
                        <a:pt x="87" y="5"/>
                      </a:lnTo>
                      <a:lnTo>
                        <a:pt x="93" y="2"/>
                      </a:lnTo>
                      <a:lnTo>
                        <a:pt x="94" y="1"/>
                      </a:lnTo>
                      <a:lnTo>
                        <a:pt x="92" y="0"/>
                      </a:lnTo>
                      <a:lnTo>
                        <a:pt x="87" y="0"/>
                      </a:lnTo>
                      <a:lnTo>
                        <a:pt x="84" y="1"/>
                      </a:lnTo>
                      <a:lnTo>
                        <a:pt x="79" y="3"/>
                      </a:lnTo>
                      <a:lnTo>
                        <a:pt x="74" y="6"/>
                      </a:lnTo>
                      <a:lnTo>
                        <a:pt x="69" y="10"/>
                      </a:lnTo>
                      <a:lnTo>
                        <a:pt x="63" y="15"/>
                      </a:lnTo>
                      <a:lnTo>
                        <a:pt x="59" y="18"/>
                      </a:lnTo>
                      <a:lnTo>
                        <a:pt x="55" y="21"/>
                      </a:lnTo>
                      <a:lnTo>
                        <a:pt x="53" y="24"/>
                      </a:lnTo>
                      <a:lnTo>
                        <a:pt x="48" y="24"/>
                      </a:lnTo>
                      <a:lnTo>
                        <a:pt x="41" y="24"/>
                      </a:lnTo>
                      <a:lnTo>
                        <a:pt x="34" y="24"/>
                      </a:lnTo>
                      <a:lnTo>
                        <a:pt x="26" y="24"/>
                      </a:lnTo>
                      <a:lnTo>
                        <a:pt x="18" y="24"/>
                      </a:lnTo>
                      <a:lnTo>
                        <a:pt x="10" y="24"/>
                      </a:lnTo>
                      <a:lnTo>
                        <a:pt x="4" y="24"/>
                      </a:lnTo>
                      <a:lnTo>
                        <a:pt x="0" y="25"/>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46" name="Freeform 274">
                  <a:extLst>
                    <a:ext uri="{FF2B5EF4-FFF2-40B4-BE49-F238E27FC236}">
                      <a16:creationId xmlns:a16="http://schemas.microsoft.com/office/drawing/2014/main" id="{08532FE9-0E0A-47FB-AA23-DAA24CA4EE6B}"/>
                    </a:ext>
                  </a:extLst>
                </p:cNvPr>
                <p:cNvSpPr>
                  <a:spLocks/>
                </p:cNvSpPr>
                <p:nvPr/>
              </p:nvSpPr>
              <p:spPr bwMode="auto">
                <a:xfrm>
                  <a:off x="142" y="160"/>
                  <a:ext cx="74" cy="84"/>
                </a:xfrm>
                <a:custGeom>
                  <a:avLst/>
                  <a:gdLst>
                    <a:gd name="T0" fmla="*/ 6 w 148"/>
                    <a:gd name="T1" fmla="*/ 5 h 169"/>
                    <a:gd name="T2" fmla="*/ 20 w 148"/>
                    <a:gd name="T3" fmla="*/ 22 h 169"/>
                    <a:gd name="T4" fmla="*/ 21 w 148"/>
                    <a:gd name="T5" fmla="*/ 40 h 169"/>
                    <a:gd name="T6" fmla="*/ 22 w 148"/>
                    <a:gd name="T7" fmla="*/ 76 h 169"/>
                    <a:gd name="T8" fmla="*/ 27 w 148"/>
                    <a:gd name="T9" fmla="*/ 74 h 169"/>
                    <a:gd name="T10" fmla="*/ 30 w 148"/>
                    <a:gd name="T11" fmla="*/ 45 h 169"/>
                    <a:gd name="T12" fmla="*/ 37 w 148"/>
                    <a:gd name="T13" fmla="*/ 35 h 169"/>
                    <a:gd name="T14" fmla="*/ 41 w 148"/>
                    <a:gd name="T15" fmla="*/ 38 h 169"/>
                    <a:gd name="T16" fmla="*/ 49 w 148"/>
                    <a:gd name="T17" fmla="*/ 48 h 169"/>
                    <a:gd name="T18" fmla="*/ 63 w 148"/>
                    <a:gd name="T19" fmla="*/ 64 h 169"/>
                    <a:gd name="T20" fmla="*/ 65 w 148"/>
                    <a:gd name="T21" fmla="*/ 83 h 169"/>
                    <a:gd name="T22" fmla="*/ 65 w 148"/>
                    <a:gd name="T23" fmla="*/ 114 h 169"/>
                    <a:gd name="T24" fmla="*/ 72 w 148"/>
                    <a:gd name="T25" fmla="*/ 112 h 169"/>
                    <a:gd name="T26" fmla="*/ 74 w 148"/>
                    <a:gd name="T27" fmla="*/ 85 h 169"/>
                    <a:gd name="T28" fmla="*/ 86 w 148"/>
                    <a:gd name="T29" fmla="*/ 82 h 169"/>
                    <a:gd name="T30" fmla="*/ 102 w 148"/>
                    <a:gd name="T31" fmla="*/ 103 h 169"/>
                    <a:gd name="T32" fmla="*/ 121 w 148"/>
                    <a:gd name="T33" fmla="*/ 129 h 169"/>
                    <a:gd name="T34" fmla="*/ 138 w 148"/>
                    <a:gd name="T35" fmla="*/ 154 h 169"/>
                    <a:gd name="T36" fmla="*/ 146 w 148"/>
                    <a:gd name="T37" fmla="*/ 168 h 169"/>
                    <a:gd name="T38" fmla="*/ 148 w 148"/>
                    <a:gd name="T39" fmla="*/ 165 h 169"/>
                    <a:gd name="T40" fmla="*/ 143 w 148"/>
                    <a:gd name="T41" fmla="*/ 153 h 169"/>
                    <a:gd name="T42" fmla="*/ 129 w 148"/>
                    <a:gd name="T43" fmla="*/ 128 h 169"/>
                    <a:gd name="T44" fmla="*/ 111 w 148"/>
                    <a:gd name="T45" fmla="*/ 101 h 169"/>
                    <a:gd name="T46" fmla="*/ 95 w 148"/>
                    <a:gd name="T47" fmla="*/ 79 h 169"/>
                    <a:gd name="T48" fmla="*/ 93 w 148"/>
                    <a:gd name="T49" fmla="*/ 71 h 169"/>
                    <a:gd name="T50" fmla="*/ 102 w 148"/>
                    <a:gd name="T51" fmla="*/ 66 h 169"/>
                    <a:gd name="T52" fmla="*/ 110 w 148"/>
                    <a:gd name="T53" fmla="*/ 64 h 169"/>
                    <a:gd name="T54" fmla="*/ 119 w 148"/>
                    <a:gd name="T55" fmla="*/ 65 h 169"/>
                    <a:gd name="T56" fmla="*/ 131 w 148"/>
                    <a:gd name="T57" fmla="*/ 71 h 169"/>
                    <a:gd name="T58" fmla="*/ 134 w 148"/>
                    <a:gd name="T59" fmla="*/ 71 h 169"/>
                    <a:gd name="T60" fmla="*/ 128 w 148"/>
                    <a:gd name="T61" fmla="*/ 63 h 169"/>
                    <a:gd name="T62" fmla="*/ 116 w 148"/>
                    <a:gd name="T63" fmla="*/ 58 h 169"/>
                    <a:gd name="T64" fmla="*/ 101 w 148"/>
                    <a:gd name="T65" fmla="*/ 57 h 169"/>
                    <a:gd name="T66" fmla="*/ 87 w 148"/>
                    <a:gd name="T67" fmla="*/ 59 h 169"/>
                    <a:gd name="T68" fmla="*/ 73 w 148"/>
                    <a:gd name="T69" fmla="*/ 56 h 169"/>
                    <a:gd name="T70" fmla="*/ 57 w 148"/>
                    <a:gd name="T71" fmla="*/ 41 h 169"/>
                    <a:gd name="T72" fmla="*/ 58 w 148"/>
                    <a:gd name="T73" fmla="*/ 33 h 169"/>
                    <a:gd name="T74" fmla="*/ 75 w 148"/>
                    <a:gd name="T75" fmla="*/ 30 h 169"/>
                    <a:gd name="T76" fmla="*/ 87 w 148"/>
                    <a:gd name="T77" fmla="*/ 33 h 169"/>
                    <a:gd name="T78" fmla="*/ 86 w 148"/>
                    <a:gd name="T79" fmla="*/ 29 h 169"/>
                    <a:gd name="T80" fmla="*/ 78 w 148"/>
                    <a:gd name="T81" fmla="*/ 28 h 169"/>
                    <a:gd name="T82" fmla="*/ 67 w 148"/>
                    <a:gd name="T83" fmla="*/ 26 h 169"/>
                    <a:gd name="T84" fmla="*/ 56 w 148"/>
                    <a:gd name="T85" fmla="*/ 25 h 169"/>
                    <a:gd name="T86" fmla="*/ 45 w 148"/>
                    <a:gd name="T87" fmla="*/ 25 h 169"/>
                    <a:gd name="T88" fmla="*/ 37 w 148"/>
                    <a:gd name="T89" fmla="*/ 23 h 169"/>
                    <a:gd name="T90" fmla="*/ 26 w 148"/>
                    <a:gd name="T91" fmla="*/ 15 h 169"/>
                    <a:gd name="T92" fmla="*/ 14 w 148"/>
                    <a:gd name="T93" fmla="*/ 6 h 169"/>
                    <a:gd name="T94" fmla="*/ 5 w 148"/>
                    <a:gd name="T9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9">
                      <a:moveTo>
                        <a:pt x="0" y="0"/>
                      </a:moveTo>
                      <a:lnTo>
                        <a:pt x="6" y="5"/>
                      </a:lnTo>
                      <a:lnTo>
                        <a:pt x="13" y="13"/>
                      </a:lnTo>
                      <a:lnTo>
                        <a:pt x="20" y="22"/>
                      </a:lnTo>
                      <a:lnTo>
                        <a:pt x="25" y="27"/>
                      </a:lnTo>
                      <a:lnTo>
                        <a:pt x="21" y="40"/>
                      </a:lnTo>
                      <a:lnTo>
                        <a:pt x="21" y="58"/>
                      </a:lnTo>
                      <a:lnTo>
                        <a:pt x="22" y="76"/>
                      </a:lnTo>
                      <a:lnTo>
                        <a:pt x="28" y="89"/>
                      </a:lnTo>
                      <a:lnTo>
                        <a:pt x="27" y="74"/>
                      </a:lnTo>
                      <a:lnTo>
                        <a:pt x="28" y="59"/>
                      </a:lnTo>
                      <a:lnTo>
                        <a:pt x="30" y="45"/>
                      </a:lnTo>
                      <a:lnTo>
                        <a:pt x="35" y="37"/>
                      </a:lnTo>
                      <a:lnTo>
                        <a:pt x="37" y="35"/>
                      </a:lnTo>
                      <a:lnTo>
                        <a:pt x="40" y="36"/>
                      </a:lnTo>
                      <a:lnTo>
                        <a:pt x="41" y="38"/>
                      </a:lnTo>
                      <a:lnTo>
                        <a:pt x="43" y="42"/>
                      </a:lnTo>
                      <a:lnTo>
                        <a:pt x="49" y="48"/>
                      </a:lnTo>
                      <a:lnTo>
                        <a:pt x="56" y="56"/>
                      </a:lnTo>
                      <a:lnTo>
                        <a:pt x="63" y="64"/>
                      </a:lnTo>
                      <a:lnTo>
                        <a:pt x="67" y="70"/>
                      </a:lnTo>
                      <a:lnTo>
                        <a:pt x="65" y="83"/>
                      </a:lnTo>
                      <a:lnTo>
                        <a:pt x="63" y="100"/>
                      </a:lnTo>
                      <a:lnTo>
                        <a:pt x="65" y="114"/>
                      </a:lnTo>
                      <a:lnTo>
                        <a:pt x="74" y="127"/>
                      </a:lnTo>
                      <a:lnTo>
                        <a:pt x="72" y="112"/>
                      </a:lnTo>
                      <a:lnTo>
                        <a:pt x="72" y="97"/>
                      </a:lnTo>
                      <a:lnTo>
                        <a:pt x="74" y="85"/>
                      </a:lnTo>
                      <a:lnTo>
                        <a:pt x="80" y="76"/>
                      </a:lnTo>
                      <a:lnTo>
                        <a:pt x="86" y="82"/>
                      </a:lnTo>
                      <a:lnTo>
                        <a:pt x="94" y="90"/>
                      </a:lnTo>
                      <a:lnTo>
                        <a:pt x="102" y="103"/>
                      </a:lnTo>
                      <a:lnTo>
                        <a:pt x="112" y="116"/>
                      </a:lnTo>
                      <a:lnTo>
                        <a:pt x="121" y="129"/>
                      </a:lnTo>
                      <a:lnTo>
                        <a:pt x="131" y="142"/>
                      </a:lnTo>
                      <a:lnTo>
                        <a:pt x="138" y="154"/>
                      </a:lnTo>
                      <a:lnTo>
                        <a:pt x="142" y="162"/>
                      </a:lnTo>
                      <a:lnTo>
                        <a:pt x="146" y="168"/>
                      </a:lnTo>
                      <a:lnTo>
                        <a:pt x="148" y="169"/>
                      </a:lnTo>
                      <a:lnTo>
                        <a:pt x="148" y="165"/>
                      </a:lnTo>
                      <a:lnTo>
                        <a:pt x="147" y="159"/>
                      </a:lnTo>
                      <a:lnTo>
                        <a:pt x="143" y="153"/>
                      </a:lnTo>
                      <a:lnTo>
                        <a:pt x="138" y="142"/>
                      </a:lnTo>
                      <a:lnTo>
                        <a:pt x="129" y="128"/>
                      </a:lnTo>
                      <a:lnTo>
                        <a:pt x="121" y="114"/>
                      </a:lnTo>
                      <a:lnTo>
                        <a:pt x="111" y="101"/>
                      </a:lnTo>
                      <a:lnTo>
                        <a:pt x="103" y="88"/>
                      </a:lnTo>
                      <a:lnTo>
                        <a:pt x="95" y="79"/>
                      </a:lnTo>
                      <a:lnTo>
                        <a:pt x="89" y="73"/>
                      </a:lnTo>
                      <a:lnTo>
                        <a:pt x="93" y="71"/>
                      </a:lnTo>
                      <a:lnTo>
                        <a:pt x="97" y="67"/>
                      </a:lnTo>
                      <a:lnTo>
                        <a:pt x="102" y="66"/>
                      </a:lnTo>
                      <a:lnTo>
                        <a:pt x="106" y="65"/>
                      </a:lnTo>
                      <a:lnTo>
                        <a:pt x="110" y="64"/>
                      </a:lnTo>
                      <a:lnTo>
                        <a:pt x="114" y="64"/>
                      </a:lnTo>
                      <a:lnTo>
                        <a:pt x="119" y="65"/>
                      </a:lnTo>
                      <a:lnTo>
                        <a:pt x="124" y="67"/>
                      </a:lnTo>
                      <a:lnTo>
                        <a:pt x="131" y="71"/>
                      </a:lnTo>
                      <a:lnTo>
                        <a:pt x="134" y="72"/>
                      </a:lnTo>
                      <a:lnTo>
                        <a:pt x="134" y="71"/>
                      </a:lnTo>
                      <a:lnTo>
                        <a:pt x="132" y="66"/>
                      </a:lnTo>
                      <a:lnTo>
                        <a:pt x="128" y="63"/>
                      </a:lnTo>
                      <a:lnTo>
                        <a:pt x="123" y="60"/>
                      </a:lnTo>
                      <a:lnTo>
                        <a:pt x="116" y="58"/>
                      </a:lnTo>
                      <a:lnTo>
                        <a:pt x="109" y="57"/>
                      </a:lnTo>
                      <a:lnTo>
                        <a:pt x="101" y="57"/>
                      </a:lnTo>
                      <a:lnTo>
                        <a:pt x="93" y="58"/>
                      </a:lnTo>
                      <a:lnTo>
                        <a:pt x="87" y="59"/>
                      </a:lnTo>
                      <a:lnTo>
                        <a:pt x="81" y="63"/>
                      </a:lnTo>
                      <a:lnTo>
                        <a:pt x="73" y="56"/>
                      </a:lnTo>
                      <a:lnTo>
                        <a:pt x="65" y="48"/>
                      </a:lnTo>
                      <a:lnTo>
                        <a:pt x="57" y="41"/>
                      </a:lnTo>
                      <a:lnTo>
                        <a:pt x="52" y="36"/>
                      </a:lnTo>
                      <a:lnTo>
                        <a:pt x="58" y="33"/>
                      </a:lnTo>
                      <a:lnTo>
                        <a:pt x="66" y="31"/>
                      </a:lnTo>
                      <a:lnTo>
                        <a:pt x="75" y="30"/>
                      </a:lnTo>
                      <a:lnTo>
                        <a:pt x="83" y="31"/>
                      </a:lnTo>
                      <a:lnTo>
                        <a:pt x="87" y="33"/>
                      </a:lnTo>
                      <a:lnTo>
                        <a:pt x="88" y="31"/>
                      </a:lnTo>
                      <a:lnTo>
                        <a:pt x="86" y="29"/>
                      </a:lnTo>
                      <a:lnTo>
                        <a:pt x="81" y="28"/>
                      </a:lnTo>
                      <a:lnTo>
                        <a:pt x="78" y="28"/>
                      </a:lnTo>
                      <a:lnTo>
                        <a:pt x="73" y="27"/>
                      </a:lnTo>
                      <a:lnTo>
                        <a:pt x="67" y="26"/>
                      </a:lnTo>
                      <a:lnTo>
                        <a:pt x="61" y="26"/>
                      </a:lnTo>
                      <a:lnTo>
                        <a:pt x="56" y="25"/>
                      </a:lnTo>
                      <a:lnTo>
                        <a:pt x="51" y="25"/>
                      </a:lnTo>
                      <a:lnTo>
                        <a:pt x="45" y="25"/>
                      </a:lnTo>
                      <a:lnTo>
                        <a:pt x="42" y="25"/>
                      </a:lnTo>
                      <a:lnTo>
                        <a:pt x="37" y="23"/>
                      </a:lnTo>
                      <a:lnTo>
                        <a:pt x="32" y="20"/>
                      </a:lnTo>
                      <a:lnTo>
                        <a:pt x="26" y="15"/>
                      </a:lnTo>
                      <a:lnTo>
                        <a:pt x="20" y="11"/>
                      </a:lnTo>
                      <a:lnTo>
                        <a:pt x="14" y="6"/>
                      </a:lnTo>
                      <a:lnTo>
                        <a:pt x="10" y="3"/>
                      </a:lnTo>
                      <a:lnTo>
                        <a:pt x="5"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47" name="Freeform 275">
                  <a:extLst>
                    <a:ext uri="{FF2B5EF4-FFF2-40B4-BE49-F238E27FC236}">
                      <a16:creationId xmlns:a16="http://schemas.microsoft.com/office/drawing/2014/main" id="{5DB22246-68DC-467F-92CB-CC9A99757A6B}"/>
                    </a:ext>
                  </a:extLst>
                </p:cNvPr>
                <p:cNvSpPr>
                  <a:spLocks/>
                </p:cNvSpPr>
                <p:nvPr/>
              </p:nvSpPr>
              <p:spPr bwMode="auto">
                <a:xfrm>
                  <a:off x="79" y="167"/>
                  <a:ext cx="55" cy="98"/>
                </a:xfrm>
                <a:custGeom>
                  <a:avLst/>
                  <a:gdLst>
                    <a:gd name="T0" fmla="*/ 72 w 110"/>
                    <a:gd name="T1" fmla="*/ 25 h 195"/>
                    <a:gd name="T2" fmla="*/ 61 w 110"/>
                    <a:gd name="T3" fmla="*/ 36 h 195"/>
                    <a:gd name="T4" fmla="*/ 35 w 110"/>
                    <a:gd name="T5" fmla="*/ 49 h 195"/>
                    <a:gd name="T6" fmla="*/ 14 w 110"/>
                    <a:gd name="T7" fmla="*/ 64 h 195"/>
                    <a:gd name="T8" fmla="*/ 12 w 110"/>
                    <a:gd name="T9" fmla="*/ 73 h 195"/>
                    <a:gd name="T10" fmla="*/ 21 w 110"/>
                    <a:gd name="T11" fmla="*/ 66 h 195"/>
                    <a:gd name="T12" fmla="*/ 37 w 110"/>
                    <a:gd name="T13" fmla="*/ 56 h 195"/>
                    <a:gd name="T14" fmla="*/ 56 w 110"/>
                    <a:gd name="T15" fmla="*/ 49 h 195"/>
                    <a:gd name="T16" fmla="*/ 59 w 110"/>
                    <a:gd name="T17" fmla="*/ 68 h 195"/>
                    <a:gd name="T18" fmla="*/ 45 w 110"/>
                    <a:gd name="T19" fmla="*/ 82 h 195"/>
                    <a:gd name="T20" fmla="*/ 22 w 110"/>
                    <a:gd name="T21" fmla="*/ 93 h 195"/>
                    <a:gd name="T22" fmla="*/ 8 w 110"/>
                    <a:gd name="T23" fmla="*/ 108 h 195"/>
                    <a:gd name="T24" fmla="*/ 8 w 110"/>
                    <a:gd name="T25" fmla="*/ 118 h 195"/>
                    <a:gd name="T26" fmla="*/ 14 w 110"/>
                    <a:gd name="T27" fmla="*/ 109 h 195"/>
                    <a:gd name="T28" fmla="*/ 29 w 110"/>
                    <a:gd name="T29" fmla="*/ 98 h 195"/>
                    <a:gd name="T30" fmla="*/ 48 w 110"/>
                    <a:gd name="T31" fmla="*/ 91 h 195"/>
                    <a:gd name="T32" fmla="*/ 52 w 110"/>
                    <a:gd name="T33" fmla="*/ 111 h 195"/>
                    <a:gd name="T34" fmla="*/ 39 w 110"/>
                    <a:gd name="T35" fmla="*/ 127 h 195"/>
                    <a:gd name="T36" fmla="*/ 21 w 110"/>
                    <a:gd name="T37" fmla="*/ 136 h 195"/>
                    <a:gd name="T38" fmla="*/ 10 w 110"/>
                    <a:gd name="T39" fmla="*/ 151 h 195"/>
                    <a:gd name="T40" fmla="*/ 26 w 110"/>
                    <a:gd name="T41" fmla="*/ 141 h 195"/>
                    <a:gd name="T42" fmla="*/ 41 w 110"/>
                    <a:gd name="T43" fmla="*/ 139 h 195"/>
                    <a:gd name="T44" fmla="*/ 31 w 110"/>
                    <a:gd name="T45" fmla="*/ 163 h 195"/>
                    <a:gd name="T46" fmla="*/ 11 w 110"/>
                    <a:gd name="T47" fmla="*/ 185 h 195"/>
                    <a:gd name="T48" fmla="*/ 0 w 110"/>
                    <a:gd name="T49" fmla="*/ 194 h 195"/>
                    <a:gd name="T50" fmla="*/ 10 w 110"/>
                    <a:gd name="T51" fmla="*/ 192 h 195"/>
                    <a:gd name="T52" fmla="*/ 30 w 110"/>
                    <a:gd name="T53" fmla="*/ 174 h 195"/>
                    <a:gd name="T54" fmla="*/ 48 w 110"/>
                    <a:gd name="T55" fmla="*/ 144 h 195"/>
                    <a:gd name="T56" fmla="*/ 67 w 110"/>
                    <a:gd name="T57" fmla="*/ 141 h 195"/>
                    <a:gd name="T58" fmla="*/ 69 w 110"/>
                    <a:gd name="T59" fmla="*/ 163 h 195"/>
                    <a:gd name="T60" fmla="*/ 73 w 110"/>
                    <a:gd name="T61" fmla="*/ 165 h 195"/>
                    <a:gd name="T62" fmla="*/ 78 w 110"/>
                    <a:gd name="T63" fmla="*/ 155 h 195"/>
                    <a:gd name="T64" fmla="*/ 69 w 110"/>
                    <a:gd name="T65" fmla="*/ 134 h 195"/>
                    <a:gd name="T66" fmla="*/ 63 w 110"/>
                    <a:gd name="T67" fmla="*/ 116 h 195"/>
                    <a:gd name="T68" fmla="*/ 67 w 110"/>
                    <a:gd name="T69" fmla="*/ 88 h 195"/>
                    <a:gd name="T70" fmla="*/ 72 w 110"/>
                    <a:gd name="T71" fmla="*/ 86 h 195"/>
                    <a:gd name="T72" fmla="*/ 91 w 110"/>
                    <a:gd name="T73" fmla="*/ 98 h 195"/>
                    <a:gd name="T74" fmla="*/ 100 w 110"/>
                    <a:gd name="T75" fmla="*/ 125 h 195"/>
                    <a:gd name="T76" fmla="*/ 103 w 110"/>
                    <a:gd name="T77" fmla="*/ 119 h 195"/>
                    <a:gd name="T78" fmla="*/ 100 w 110"/>
                    <a:gd name="T79" fmla="*/ 101 h 195"/>
                    <a:gd name="T80" fmla="*/ 85 w 110"/>
                    <a:gd name="T81" fmla="*/ 81 h 195"/>
                    <a:gd name="T82" fmla="*/ 71 w 110"/>
                    <a:gd name="T83" fmla="*/ 67 h 195"/>
                    <a:gd name="T84" fmla="*/ 76 w 110"/>
                    <a:gd name="T85" fmla="*/ 48 h 195"/>
                    <a:gd name="T86" fmla="*/ 102 w 110"/>
                    <a:gd name="T87" fmla="*/ 60 h 195"/>
                    <a:gd name="T88" fmla="*/ 109 w 110"/>
                    <a:gd name="T89" fmla="*/ 76 h 195"/>
                    <a:gd name="T90" fmla="*/ 107 w 110"/>
                    <a:gd name="T91" fmla="*/ 59 h 195"/>
                    <a:gd name="T92" fmla="*/ 82 w 110"/>
                    <a:gd name="T93" fmla="*/ 36 h 195"/>
                    <a:gd name="T94" fmla="*/ 82 w 110"/>
                    <a:gd name="T95" fmla="*/ 12 h 195"/>
                    <a:gd name="T96" fmla="*/ 77 w 110"/>
                    <a:gd name="T9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95">
                      <a:moveTo>
                        <a:pt x="73" y="10"/>
                      </a:moveTo>
                      <a:lnTo>
                        <a:pt x="73" y="18"/>
                      </a:lnTo>
                      <a:lnTo>
                        <a:pt x="72" y="25"/>
                      </a:lnTo>
                      <a:lnTo>
                        <a:pt x="70" y="29"/>
                      </a:lnTo>
                      <a:lnTo>
                        <a:pt x="67" y="33"/>
                      </a:lnTo>
                      <a:lnTo>
                        <a:pt x="61" y="36"/>
                      </a:lnTo>
                      <a:lnTo>
                        <a:pt x="53" y="40"/>
                      </a:lnTo>
                      <a:lnTo>
                        <a:pt x="45" y="44"/>
                      </a:lnTo>
                      <a:lnTo>
                        <a:pt x="35" y="49"/>
                      </a:lnTo>
                      <a:lnTo>
                        <a:pt x="26" y="53"/>
                      </a:lnTo>
                      <a:lnTo>
                        <a:pt x="19" y="58"/>
                      </a:lnTo>
                      <a:lnTo>
                        <a:pt x="14" y="64"/>
                      </a:lnTo>
                      <a:lnTo>
                        <a:pt x="11" y="68"/>
                      </a:lnTo>
                      <a:lnTo>
                        <a:pt x="11" y="72"/>
                      </a:lnTo>
                      <a:lnTo>
                        <a:pt x="12" y="73"/>
                      </a:lnTo>
                      <a:lnTo>
                        <a:pt x="14" y="72"/>
                      </a:lnTo>
                      <a:lnTo>
                        <a:pt x="17" y="70"/>
                      </a:lnTo>
                      <a:lnTo>
                        <a:pt x="21" y="66"/>
                      </a:lnTo>
                      <a:lnTo>
                        <a:pt x="25" y="61"/>
                      </a:lnTo>
                      <a:lnTo>
                        <a:pt x="31" y="58"/>
                      </a:lnTo>
                      <a:lnTo>
                        <a:pt x="37" y="56"/>
                      </a:lnTo>
                      <a:lnTo>
                        <a:pt x="42" y="52"/>
                      </a:lnTo>
                      <a:lnTo>
                        <a:pt x="49" y="51"/>
                      </a:lnTo>
                      <a:lnTo>
                        <a:pt x="56" y="49"/>
                      </a:lnTo>
                      <a:lnTo>
                        <a:pt x="62" y="49"/>
                      </a:lnTo>
                      <a:lnTo>
                        <a:pt x="61" y="59"/>
                      </a:lnTo>
                      <a:lnTo>
                        <a:pt x="59" y="68"/>
                      </a:lnTo>
                      <a:lnTo>
                        <a:pt x="55" y="75"/>
                      </a:lnTo>
                      <a:lnTo>
                        <a:pt x="53" y="81"/>
                      </a:lnTo>
                      <a:lnTo>
                        <a:pt x="45" y="82"/>
                      </a:lnTo>
                      <a:lnTo>
                        <a:pt x="35" y="86"/>
                      </a:lnTo>
                      <a:lnTo>
                        <a:pt x="29" y="88"/>
                      </a:lnTo>
                      <a:lnTo>
                        <a:pt x="22" y="93"/>
                      </a:lnTo>
                      <a:lnTo>
                        <a:pt x="15" y="97"/>
                      </a:lnTo>
                      <a:lnTo>
                        <a:pt x="10" y="102"/>
                      </a:lnTo>
                      <a:lnTo>
                        <a:pt x="8" y="108"/>
                      </a:lnTo>
                      <a:lnTo>
                        <a:pt x="7" y="113"/>
                      </a:lnTo>
                      <a:lnTo>
                        <a:pt x="7" y="117"/>
                      </a:lnTo>
                      <a:lnTo>
                        <a:pt x="8" y="118"/>
                      </a:lnTo>
                      <a:lnTo>
                        <a:pt x="10" y="116"/>
                      </a:lnTo>
                      <a:lnTo>
                        <a:pt x="11" y="112"/>
                      </a:lnTo>
                      <a:lnTo>
                        <a:pt x="14" y="109"/>
                      </a:lnTo>
                      <a:lnTo>
                        <a:pt x="17" y="105"/>
                      </a:lnTo>
                      <a:lnTo>
                        <a:pt x="23" y="102"/>
                      </a:lnTo>
                      <a:lnTo>
                        <a:pt x="29" y="98"/>
                      </a:lnTo>
                      <a:lnTo>
                        <a:pt x="35" y="95"/>
                      </a:lnTo>
                      <a:lnTo>
                        <a:pt x="42" y="93"/>
                      </a:lnTo>
                      <a:lnTo>
                        <a:pt x="48" y="91"/>
                      </a:lnTo>
                      <a:lnTo>
                        <a:pt x="54" y="90"/>
                      </a:lnTo>
                      <a:lnTo>
                        <a:pt x="54" y="102"/>
                      </a:lnTo>
                      <a:lnTo>
                        <a:pt x="52" y="111"/>
                      </a:lnTo>
                      <a:lnTo>
                        <a:pt x="49" y="119"/>
                      </a:lnTo>
                      <a:lnTo>
                        <a:pt x="46" y="125"/>
                      </a:lnTo>
                      <a:lnTo>
                        <a:pt x="39" y="127"/>
                      </a:lnTo>
                      <a:lnTo>
                        <a:pt x="32" y="129"/>
                      </a:lnTo>
                      <a:lnTo>
                        <a:pt x="26" y="133"/>
                      </a:lnTo>
                      <a:lnTo>
                        <a:pt x="21" y="136"/>
                      </a:lnTo>
                      <a:lnTo>
                        <a:pt x="16" y="141"/>
                      </a:lnTo>
                      <a:lnTo>
                        <a:pt x="12" y="146"/>
                      </a:lnTo>
                      <a:lnTo>
                        <a:pt x="10" y="151"/>
                      </a:lnTo>
                      <a:lnTo>
                        <a:pt x="9" y="157"/>
                      </a:lnTo>
                      <a:lnTo>
                        <a:pt x="17" y="149"/>
                      </a:lnTo>
                      <a:lnTo>
                        <a:pt x="26" y="141"/>
                      </a:lnTo>
                      <a:lnTo>
                        <a:pt x="35" y="135"/>
                      </a:lnTo>
                      <a:lnTo>
                        <a:pt x="42" y="133"/>
                      </a:lnTo>
                      <a:lnTo>
                        <a:pt x="41" y="139"/>
                      </a:lnTo>
                      <a:lnTo>
                        <a:pt x="39" y="146"/>
                      </a:lnTo>
                      <a:lnTo>
                        <a:pt x="35" y="154"/>
                      </a:lnTo>
                      <a:lnTo>
                        <a:pt x="31" y="163"/>
                      </a:lnTo>
                      <a:lnTo>
                        <a:pt x="24" y="171"/>
                      </a:lnTo>
                      <a:lnTo>
                        <a:pt x="18" y="179"/>
                      </a:lnTo>
                      <a:lnTo>
                        <a:pt x="11" y="185"/>
                      </a:lnTo>
                      <a:lnTo>
                        <a:pt x="4" y="189"/>
                      </a:lnTo>
                      <a:lnTo>
                        <a:pt x="1" y="192"/>
                      </a:lnTo>
                      <a:lnTo>
                        <a:pt x="0" y="194"/>
                      </a:lnTo>
                      <a:lnTo>
                        <a:pt x="1" y="195"/>
                      </a:lnTo>
                      <a:lnTo>
                        <a:pt x="6" y="194"/>
                      </a:lnTo>
                      <a:lnTo>
                        <a:pt x="10" y="192"/>
                      </a:lnTo>
                      <a:lnTo>
                        <a:pt x="16" y="188"/>
                      </a:lnTo>
                      <a:lnTo>
                        <a:pt x="23" y="183"/>
                      </a:lnTo>
                      <a:lnTo>
                        <a:pt x="30" y="174"/>
                      </a:lnTo>
                      <a:lnTo>
                        <a:pt x="37" y="166"/>
                      </a:lnTo>
                      <a:lnTo>
                        <a:pt x="44" y="156"/>
                      </a:lnTo>
                      <a:lnTo>
                        <a:pt x="48" y="144"/>
                      </a:lnTo>
                      <a:lnTo>
                        <a:pt x="52" y="133"/>
                      </a:lnTo>
                      <a:lnTo>
                        <a:pt x="60" y="135"/>
                      </a:lnTo>
                      <a:lnTo>
                        <a:pt x="67" y="141"/>
                      </a:lnTo>
                      <a:lnTo>
                        <a:pt x="71" y="149"/>
                      </a:lnTo>
                      <a:lnTo>
                        <a:pt x="71" y="156"/>
                      </a:lnTo>
                      <a:lnTo>
                        <a:pt x="69" y="163"/>
                      </a:lnTo>
                      <a:lnTo>
                        <a:pt x="69" y="168"/>
                      </a:lnTo>
                      <a:lnTo>
                        <a:pt x="70" y="169"/>
                      </a:lnTo>
                      <a:lnTo>
                        <a:pt x="73" y="165"/>
                      </a:lnTo>
                      <a:lnTo>
                        <a:pt x="76" y="162"/>
                      </a:lnTo>
                      <a:lnTo>
                        <a:pt x="78" y="158"/>
                      </a:lnTo>
                      <a:lnTo>
                        <a:pt x="78" y="155"/>
                      </a:lnTo>
                      <a:lnTo>
                        <a:pt x="77" y="150"/>
                      </a:lnTo>
                      <a:lnTo>
                        <a:pt x="73" y="142"/>
                      </a:lnTo>
                      <a:lnTo>
                        <a:pt x="69" y="134"/>
                      </a:lnTo>
                      <a:lnTo>
                        <a:pt x="64" y="128"/>
                      </a:lnTo>
                      <a:lnTo>
                        <a:pt x="61" y="125"/>
                      </a:lnTo>
                      <a:lnTo>
                        <a:pt x="63" y="116"/>
                      </a:lnTo>
                      <a:lnTo>
                        <a:pt x="64" y="105"/>
                      </a:lnTo>
                      <a:lnTo>
                        <a:pt x="67" y="95"/>
                      </a:lnTo>
                      <a:lnTo>
                        <a:pt x="67" y="88"/>
                      </a:lnTo>
                      <a:lnTo>
                        <a:pt x="68" y="85"/>
                      </a:lnTo>
                      <a:lnTo>
                        <a:pt x="69" y="85"/>
                      </a:lnTo>
                      <a:lnTo>
                        <a:pt x="72" y="86"/>
                      </a:lnTo>
                      <a:lnTo>
                        <a:pt x="78" y="88"/>
                      </a:lnTo>
                      <a:lnTo>
                        <a:pt x="85" y="93"/>
                      </a:lnTo>
                      <a:lnTo>
                        <a:pt x="91" y="98"/>
                      </a:lnTo>
                      <a:lnTo>
                        <a:pt x="97" y="108"/>
                      </a:lnTo>
                      <a:lnTo>
                        <a:pt x="99" y="120"/>
                      </a:lnTo>
                      <a:lnTo>
                        <a:pt x="100" y="125"/>
                      </a:lnTo>
                      <a:lnTo>
                        <a:pt x="101" y="126"/>
                      </a:lnTo>
                      <a:lnTo>
                        <a:pt x="103" y="125"/>
                      </a:lnTo>
                      <a:lnTo>
                        <a:pt x="103" y="119"/>
                      </a:lnTo>
                      <a:lnTo>
                        <a:pt x="103" y="114"/>
                      </a:lnTo>
                      <a:lnTo>
                        <a:pt x="102" y="109"/>
                      </a:lnTo>
                      <a:lnTo>
                        <a:pt x="100" y="101"/>
                      </a:lnTo>
                      <a:lnTo>
                        <a:pt x="97" y="94"/>
                      </a:lnTo>
                      <a:lnTo>
                        <a:pt x="92" y="87"/>
                      </a:lnTo>
                      <a:lnTo>
                        <a:pt x="85" y="81"/>
                      </a:lnTo>
                      <a:lnTo>
                        <a:pt x="78" y="75"/>
                      </a:lnTo>
                      <a:lnTo>
                        <a:pt x="69" y="73"/>
                      </a:lnTo>
                      <a:lnTo>
                        <a:pt x="71" y="67"/>
                      </a:lnTo>
                      <a:lnTo>
                        <a:pt x="73" y="59"/>
                      </a:lnTo>
                      <a:lnTo>
                        <a:pt x="76" y="52"/>
                      </a:lnTo>
                      <a:lnTo>
                        <a:pt x="76" y="48"/>
                      </a:lnTo>
                      <a:lnTo>
                        <a:pt x="85" y="50"/>
                      </a:lnTo>
                      <a:lnTo>
                        <a:pt x="95" y="53"/>
                      </a:lnTo>
                      <a:lnTo>
                        <a:pt x="102" y="60"/>
                      </a:lnTo>
                      <a:lnTo>
                        <a:pt x="107" y="71"/>
                      </a:lnTo>
                      <a:lnTo>
                        <a:pt x="108" y="75"/>
                      </a:lnTo>
                      <a:lnTo>
                        <a:pt x="109" y="76"/>
                      </a:lnTo>
                      <a:lnTo>
                        <a:pt x="110" y="74"/>
                      </a:lnTo>
                      <a:lnTo>
                        <a:pt x="110" y="68"/>
                      </a:lnTo>
                      <a:lnTo>
                        <a:pt x="107" y="59"/>
                      </a:lnTo>
                      <a:lnTo>
                        <a:pt x="100" y="49"/>
                      </a:lnTo>
                      <a:lnTo>
                        <a:pt x="91" y="40"/>
                      </a:lnTo>
                      <a:lnTo>
                        <a:pt x="82" y="36"/>
                      </a:lnTo>
                      <a:lnTo>
                        <a:pt x="82" y="27"/>
                      </a:lnTo>
                      <a:lnTo>
                        <a:pt x="82" y="19"/>
                      </a:lnTo>
                      <a:lnTo>
                        <a:pt x="82" y="12"/>
                      </a:lnTo>
                      <a:lnTo>
                        <a:pt x="82" y="5"/>
                      </a:lnTo>
                      <a:lnTo>
                        <a:pt x="79" y="0"/>
                      </a:lnTo>
                      <a:lnTo>
                        <a:pt x="77" y="0"/>
                      </a:lnTo>
                      <a:lnTo>
                        <a:pt x="75" y="5"/>
                      </a:lnTo>
                      <a:lnTo>
                        <a:pt x="73" y="1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48" name="Freeform 276">
                  <a:extLst>
                    <a:ext uri="{FF2B5EF4-FFF2-40B4-BE49-F238E27FC236}">
                      <a16:creationId xmlns:a16="http://schemas.microsoft.com/office/drawing/2014/main" id="{4BDDCE22-9F82-4CE4-8403-B364466E2551}"/>
                    </a:ext>
                  </a:extLst>
                </p:cNvPr>
                <p:cNvSpPr>
                  <a:spLocks/>
                </p:cNvSpPr>
                <p:nvPr/>
              </p:nvSpPr>
              <p:spPr bwMode="auto">
                <a:xfrm>
                  <a:off x="18" y="145"/>
                  <a:ext cx="89" cy="50"/>
                </a:xfrm>
                <a:custGeom>
                  <a:avLst/>
                  <a:gdLst>
                    <a:gd name="T0" fmla="*/ 152 w 177"/>
                    <a:gd name="T1" fmla="*/ 5 h 101"/>
                    <a:gd name="T2" fmla="*/ 137 w 177"/>
                    <a:gd name="T3" fmla="*/ 11 h 101"/>
                    <a:gd name="T4" fmla="*/ 119 w 177"/>
                    <a:gd name="T5" fmla="*/ 19 h 101"/>
                    <a:gd name="T6" fmla="*/ 107 w 177"/>
                    <a:gd name="T7" fmla="*/ 25 h 101"/>
                    <a:gd name="T8" fmla="*/ 101 w 177"/>
                    <a:gd name="T9" fmla="*/ 25 h 101"/>
                    <a:gd name="T10" fmla="*/ 91 w 177"/>
                    <a:gd name="T11" fmla="*/ 20 h 101"/>
                    <a:gd name="T12" fmla="*/ 78 w 177"/>
                    <a:gd name="T13" fmla="*/ 18 h 101"/>
                    <a:gd name="T14" fmla="*/ 66 w 177"/>
                    <a:gd name="T15" fmla="*/ 18 h 101"/>
                    <a:gd name="T16" fmla="*/ 57 w 177"/>
                    <a:gd name="T17" fmla="*/ 21 h 101"/>
                    <a:gd name="T18" fmla="*/ 61 w 177"/>
                    <a:gd name="T19" fmla="*/ 22 h 101"/>
                    <a:gd name="T20" fmla="*/ 72 w 177"/>
                    <a:gd name="T21" fmla="*/ 23 h 101"/>
                    <a:gd name="T22" fmla="*/ 91 w 177"/>
                    <a:gd name="T23" fmla="*/ 32 h 101"/>
                    <a:gd name="T24" fmla="*/ 93 w 177"/>
                    <a:gd name="T25" fmla="*/ 40 h 101"/>
                    <a:gd name="T26" fmla="*/ 83 w 177"/>
                    <a:gd name="T27" fmla="*/ 49 h 101"/>
                    <a:gd name="T28" fmla="*/ 72 w 177"/>
                    <a:gd name="T29" fmla="*/ 50 h 101"/>
                    <a:gd name="T30" fmla="*/ 57 w 177"/>
                    <a:gd name="T31" fmla="*/ 48 h 101"/>
                    <a:gd name="T32" fmla="*/ 41 w 177"/>
                    <a:gd name="T33" fmla="*/ 45 h 101"/>
                    <a:gd name="T34" fmla="*/ 28 w 177"/>
                    <a:gd name="T35" fmla="*/ 46 h 101"/>
                    <a:gd name="T36" fmla="*/ 28 w 177"/>
                    <a:gd name="T37" fmla="*/ 48 h 101"/>
                    <a:gd name="T38" fmla="*/ 39 w 177"/>
                    <a:gd name="T39" fmla="*/ 50 h 101"/>
                    <a:gd name="T40" fmla="*/ 50 w 177"/>
                    <a:gd name="T41" fmla="*/ 52 h 101"/>
                    <a:gd name="T42" fmla="*/ 61 w 177"/>
                    <a:gd name="T43" fmla="*/ 56 h 101"/>
                    <a:gd name="T44" fmla="*/ 60 w 177"/>
                    <a:gd name="T45" fmla="*/ 64 h 101"/>
                    <a:gd name="T46" fmla="*/ 45 w 177"/>
                    <a:gd name="T47" fmla="*/ 73 h 101"/>
                    <a:gd name="T48" fmla="*/ 28 w 177"/>
                    <a:gd name="T49" fmla="*/ 79 h 101"/>
                    <a:gd name="T50" fmla="*/ 12 w 177"/>
                    <a:gd name="T51" fmla="*/ 81 h 101"/>
                    <a:gd name="T52" fmla="*/ 2 w 177"/>
                    <a:gd name="T53" fmla="*/ 81 h 101"/>
                    <a:gd name="T54" fmla="*/ 1 w 177"/>
                    <a:gd name="T55" fmla="*/ 83 h 101"/>
                    <a:gd name="T56" fmla="*/ 11 w 177"/>
                    <a:gd name="T57" fmla="*/ 85 h 101"/>
                    <a:gd name="T58" fmla="*/ 27 w 177"/>
                    <a:gd name="T59" fmla="*/ 83 h 101"/>
                    <a:gd name="T60" fmla="*/ 47 w 177"/>
                    <a:gd name="T61" fmla="*/ 80 h 101"/>
                    <a:gd name="T62" fmla="*/ 65 w 177"/>
                    <a:gd name="T63" fmla="*/ 72 h 101"/>
                    <a:gd name="T64" fmla="*/ 78 w 177"/>
                    <a:gd name="T65" fmla="*/ 73 h 101"/>
                    <a:gd name="T66" fmla="*/ 77 w 177"/>
                    <a:gd name="T67" fmla="*/ 89 h 101"/>
                    <a:gd name="T68" fmla="*/ 70 w 177"/>
                    <a:gd name="T69" fmla="*/ 100 h 101"/>
                    <a:gd name="T70" fmla="*/ 73 w 177"/>
                    <a:gd name="T71" fmla="*/ 101 h 101"/>
                    <a:gd name="T72" fmla="*/ 81 w 177"/>
                    <a:gd name="T73" fmla="*/ 94 h 101"/>
                    <a:gd name="T74" fmla="*/ 86 w 177"/>
                    <a:gd name="T75" fmla="*/ 74 h 101"/>
                    <a:gd name="T76" fmla="*/ 93 w 177"/>
                    <a:gd name="T77" fmla="*/ 56 h 101"/>
                    <a:gd name="T78" fmla="*/ 109 w 177"/>
                    <a:gd name="T79" fmla="*/ 40 h 101"/>
                    <a:gd name="T80" fmla="*/ 123 w 177"/>
                    <a:gd name="T81" fmla="*/ 43 h 101"/>
                    <a:gd name="T82" fmla="*/ 125 w 177"/>
                    <a:gd name="T83" fmla="*/ 64 h 101"/>
                    <a:gd name="T84" fmla="*/ 122 w 177"/>
                    <a:gd name="T85" fmla="*/ 76 h 101"/>
                    <a:gd name="T86" fmla="*/ 125 w 177"/>
                    <a:gd name="T87" fmla="*/ 78 h 101"/>
                    <a:gd name="T88" fmla="*/ 131 w 177"/>
                    <a:gd name="T89" fmla="*/ 66 h 101"/>
                    <a:gd name="T90" fmla="*/ 132 w 177"/>
                    <a:gd name="T91" fmla="*/ 43 h 101"/>
                    <a:gd name="T92" fmla="*/ 132 w 177"/>
                    <a:gd name="T93" fmla="*/ 27 h 101"/>
                    <a:gd name="T94" fmla="*/ 144 w 177"/>
                    <a:gd name="T95" fmla="*/ 19 h 101"/>
                    <a:gd name="T96" fmla="*/ 160 w 177"/>
                    <a:gd name="T97" fmla="*/ 10 h 101"/>
                    <a:gd name="T98" fmla="*/ 172 w 177"/>
                    <a:gd name="T99" fmla="*/ 4 h 101"/>
                    <a:gd name="T100" fmla="*/ 174 w 177"/>
                    <a:gd name="T101" fmla="*/ 0 h 101"/>
                    <a:gd name="T102" fmla="*/ 161 w 177"/>
                    <a:gd name="T10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101">
                      <a:moveTo>
                        <a:pt x="157" y="3"/>
                      </a:moveTo>
                      <a:lnTo>
                        <a:pt x="152" y="5"/>
                      </a:lnTo>
                      <a:lnTo>
                        <a:pt x="145" y="7"/>
                      </a:lnTo>
                      <a:lnTo>
                        <a:pt x="137" y="11"/>
                      </a:lnTo>
                      <a:lnTo>
                        <a:pt x="128" y="14"/>
                      </a:lnTo>
                      <a:lnTo>
                        <a:pt x="119" y="19"/>
                      </a:lnTo>
                      <a:lnTo>
                        <a:pt x="113" y="22"/>
                      </a:lnTo>
                      <a:lnTo>
                        <a:pt x="107" y="25"/>
                      </a:lnTo>
                      <a:lnTo>
                        <a:pt x="105" y="27"/>
                      </a:lnTo>
                      <a:lnTo>
                        <a:pt x="101" y="25"/>
                      </a:lnTo>
                      <a:lnTo>
                        <a:pt x="96" y="21"/>
                      </a:lnTo>
                      <a:lnTo>
                        <a:pt x="91" y="20"/>
                      </a:lnTo>
                      <a:lnTo>
                        <a:pt x="85" y="18"/>
                      </a:lnTo>
                      <a:lnTo>
                        <a:pt x="78" y="18"/>
                      </a:lnTo>
                      <a:lnTo>
                        <a:pt x="72" y="17"/>
                      </a:lnTo>
                      <a:lnTo>
                        <a:pt x="66" y="18"/>
                      </a:lnTo>
                      <a:lnTo>
                        <a:pt x="61" y="19"/>
                      </a:lnTo>
                      <a:lnTo>
                        <a:pt x="57" y="21"/>
                      </a:lnTo>
                      <a:lnTo>
                        <a:pt x="58" y="22"/>
                      </a:lnTo>
                      <a:lnTo>
                        <a:pt x="61" y="22"/>
                      </a:lnTo>
                      <a:lnTo>
                        <a:pt x="65" y="22"/>
                      </a:lnTo>
                      <a:lnTo>
                        <a:pt x="72" y="23"/>
                      </a:lnTo>
                      <a:lnTo>
                        <a:pt x="83" y="27"/>
                      </a:lnTo>
                      <a:lnTo>
                        <a:pt x="91" y="32"/>
                      </a:lnTo>
                      <a:lnTo>
                        <a:pt x="96" y="35"/>
                      </a:lnTo>
                      <a:lnTo>
                        <a:pt x="93" y="40"/>
                      </a:lnTo>
                      <a:lnTo>
                        <a:pt x="88" y="44"/>
                      </a:lnTo>
                      <a:lnTo>
                        <a:pt x="83" y="49"/>
                      </a:lnTo>
                      <a:lnTo>
                        <a:pt x="79" y="51"/>
                      </a:lnTo>
                      <a:lnTo>
                        <a:pt x="72" y="50"/>
                      </a:lnTo>
                      <a:lnTo>
                        <a:pt x="65" y="49"/>
                      </a:lnTo>
                      <a:lnTo>
                        <a:pt x="57" y="48"/>
                      </a:lnTo>
                      <a:lnTo>
                        <a:pt x="49" y="46"/>
                      </a:lnTo>
                      <a:lnTo>
                        <a:pt x="41" y="45"/>
                      </a:lnTo>
                      <a:lnTo>
                        <a:pt x="34" y="45"/>
                      </a:lnTo>
                      <a:lnTo>
                        <a:pt x="28" y="46"/>
                      </a:lnTo>
                      <a:lnTo>
                        <a:pt x="24" y="48"/>
                      </a:lnTo>
                      <a:lnTo>
                        <a:pt x="28" y="48"/>
                      </a:lnTo>
                      <a:lnTo>
                        <a:pt x="33" y="49"/>
                      </a:lnTo>
                      <a:lnTo>
                        <a:pt x="39" y="50"/>
                      </a:lnTo>
                      <a:lnTo>
                        <a:pt x="45" y="51"/>
                      </a:lnTo>
                      <a:lnTo>
                        <a:pt x="50" y="52"/>
                      </a:lnTo>
                      <a:lnTo>
                        <a:pt x="56" y="53"/>
                      </a:lnTo>
                      <a:lnTo>
                        <a:pt x="61" y="56"/>
                      </a:lnTo>
                      <a:lnTo>
                        <a:pt x="65" y="58"/>
                      </a:lnTo>
                      <a:lnTo>
                        <a:pt x="60" y="64"/>
                      </a:lnTo>
                      <a:lnTo>
                        <a:pt x="53" y="68"/>
                      </a:lnTo>
                      <a:lnTo>
                        <a:pt x="45" y="73"/>
                      </a:lnTo>
                      <a:lnTo>
                        <a:pt x="37" y="76"/>
                      </a:lnTo>
                      <a:lnTo>
                        <a:pt x="28" y="79"/>
                      </a:lnTo>
                      <a:lnTo>
                        <a:pt x="19" y="80"/>
                      </a:lnTo>
                      <a:lnTo>
                        <a:pt x="12" y="81"/>
                      </a:lnTo>
                      <a:lnTo>
                        <a:pt x="7" y="81"/>
                      </a:lnTo>
                      <a:lnTo>
                        <a:pt x="2" y="81"/>
                      </a:lnTo>
                      <a:lnTo>
                        <a:pt x="0" y="82"/>
                      </a:lnTo>
                      <a:lnTo>
                        <a:pt x="1" y="83"/>
                      </a:lnTo>
                      <a:lnTo>
                        <a:pt x="5" y="85"/>
                      </a:lnTo>
                      <a:lnTo>
                        <a:pt x="11" y="85"/>
                      </a:lnTo>
                      <a:lnTo>
                        <a:pt x="18" y="85"/>
                      </a:lnTo>
                      <a:lnTo>
                        <a:pt x="27" y="83"/>
                      </a:lnTo>
                      <a:lnTo>
                        <a:pt x="37" y="82"/>
                      </a:lnTo>
                      <a:lnTo>
                        <a:pt x="47" y="80"/>
                      </a:lnTo>
                      <a:lnTo>
                        <a:pt x="56" y="76"/>
                      </a:lnTo>
                      <a:lnTo>
                        <a:pt x="65" y="72"/>
                      </a:lnTo>
                      <a:lnTo>
                        <a:pt x="73" y="66"/>
                      </a:lnTo>
                      <a:lnTo>
                        <a:pt x="78" y="73"/>
                      </a:lnTo>
                      <a:lnTo>
                        <a:pt x="79" y="81"/>
                      </a:lnTo>
                      <a:lnTo>
                        <a:pt x="77" y="89"/>
                      </a:lnTo>
                      <a:lnTo>
                        <a:pt x="72" y="97"/>
                      </a:lnTo>
                      <a:lnTo>
                        <a:pt x="70" y="100"/>
                      </a:lnTo>
                      <a:lnTo>
                        <a:pt x="70" y="101"/>
                      </a:lnTo>
                      <a:lnTo>
                        <a:pt x="73" y="101"/>
                      </a:lnTo>
                      <a:lnTo>
                        <a:pt x="77" y="98"/>
                      </a:lnTo>
                      <a:lnTo>
                        <a:pt x="81" y="94"/>
                      </a:lnTo>
                      <a:lnTo>
                        <a:pt x="85" y="85"/>
                      </a:lnTo>
                      <a:lnTo>
                        <a:pt x="86" y="74"/>
                      </a:lnTo>
                      <a:lnTo>
                        <a:pt x="85" y="64"/>
                      </a:lnTo>
                      <a:lnTo>
                        <a:pt x="93" y="56"/>
                      </a:lnTo>
                      <a:lnTo>
                        <a:pt x="101" y="46"/>
                      </a:lnTo>
                      <a:lnTo>
                        <a:pt x="109" y="40"/>
                      </a:lnTo>
                      <a:lnTo>
                        <a:pt x="118" y="36"/>
                      </a:lnTo>
                      <a:lnTo>
                        <a:pt x="123" y="43"/>
                      </a:lnTo>
                      <a:lnTo>
                        <a:pt x="125" y="52"/>
                      </a:lnTo>
                      <a:lnTo>
                        <a:pt x="125" y="64"/>
                      </a:lnTo>
                      <a:lnTo>
                        <a:pt x="123" y="73"/>
                      </a:lnTo>
                      <a:lnTo>
                        <a:pt x="122" y="76"/>
                      </a:lnTo>
                      <a:lnTo>
                        <a:pt x="123" y="78"/>
                      </a:lnTo>
                      <a:lnTo>
                        <a:pt x="125" y="78"/>
                      </a:lnTo>
                      <a:lnTo>
                        <a:pt x="128" y="74"/>
                      </a:lnTo>
                      <a:lnTo>
                        <a:pt x="131" y="66"/>
                      </a:lnTo>
                      <a:lnTo>
                        <a:pt x="133" y="56"/>
                      </a:lnTo>
                      <a:lnTo>
                        <a:pt x="132" y="43"/>
                      </a:lnTo>
                      <a:lnTo>
                        <a:pt x="129" y="30"/>
                      </a:lnTo>
                      <a:lnTo>
                        <a:pt x="132" y="27"/>
                      </a:lnTo>
                      <a:lnTo>
                        <a:pt x="138" y="23"/>
                      </a:lnTo>
                      <a:lnTo>
                        <a:pt x="144" y="19"/>
                      </a:lnTo>
                      <a:lnTo>
                        <a:pt x="152" y="14"/>
                      </a:lnTo>
                      <a:lnTo>
                        <a:pt x="160" y="10"/>
                      </a:lnTo>
                      <a:lnTo>
                        <a:pt x="167" y="6"/>
                      </a:lnTo>
                      <a:lnTo>
                        <a:pt x="172" y="4"/>
                      </a:lnTo>
                      <a:lnTo>
                        <a:pt x="177" y="2"/>
                      </a:lnTo>
                      <a:lnTo>
                        <a:pt x="174" y="0"/>
                      </a:lnTo>
                      <a:lnTo>
                        <a:pt x="168" y="2"/>
                      </a:lnTo>
                      <a:lnTo>
                        <a:pt x="161" y="3"/>
                      </a:lnTo>
                      <a:lnTo>
                        <a:pt x="157"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49" name="Freeform 277">
                  <a:extLst>
                    <a:ext uri="{FF2B5EF4-FFF2-40B4-BE49-F238E27FC236}">
                      <a16:creationId xmlns:a16="http://schemas.microsoft.com/office/drawing/2014/main" id="{6D13BEC3-A151-4216-8476-A5E9184345E0}"/>
                    </a:ext>
                  </a:extLst>
                </p:cNvPr>
                <p:cNvSpPr>
                  <a:spLocks/>
                </p:cNvSpPr>
                <p:nvPr/>
              </p:nvSpPr>
              <p:spPr bwMode="auto">
                <a:xfrm>
                  <a:off x="141" y="117"/>
                  <a:ext cx="8" cy="9"/>
                </a:xfrm>
                <a:custGeom>
                  <a:avLst/>
                  <a:gdLst>
                    <a:gd name="T0" fmla="*/ 2 w 16"/>
                    <a:gd name="T1" fmla="*/ 1 h 17"/>
                    <a:gd name="T2" fmla="*/ 7 w 16"/>
                    <a:gd name="T3" fmla="*/ 0 h 17"/>
                    <a:gd name="T4" fmla="*/ 11 w 16"/>
                    <a:gd name="T5" fmla="*/ 0 h 17"/>
                    <a:gd name="T6" fmla="*/ 14 w 16"/>
                    <a:gd name="T7" fmla="*/ 1 h 17"/>
                    <a:gd name="T8" fmla="*/ 15 w 16"/>
                    <a:gd name="T9" fmla="*/ 5 h 17"/>
                    <a:gd name="T10" fmla="*/ 16 w 16"/>
                    <a:gd name="T11" fmla="*/ 8 h 17"/>
                    <a:gd name="T12" fmla="*/ 16 w 16"/>
                    <a:gd name="T13" fmla="*/ 12 h 17"/>
                    <a:gd name="T14" fmla="*/ 15 w 16"/>
                    <a:gd name="T15" fmla="*/ 14 h 17"/>
                    <a:gd name="T16" fmla="*/ 14 w 16"/>
                    <a:gd name="T17" fmla="*/ 16 h 17"/>
                    <a:gd name="T18" fmla="*/ 12 w 16"/>
                    <a:gd name="T19" fmla="*/ 17 h 17"/>
                    <a:gd name="T20" fmla="*/ 9 w 16"/>
                    <a:gd name="T21" fmla="*/ 17 h 17"/>
                    <a:gd name="T22" fmla="*/ 6 w 16"/>
                    <a:gd name="T23" fmla="*/ 16 h 17"/>
                    <a:gd name="T24" fmla="*/ 2 w 16"/>
                    <a:gd name="T25" fmla="*/ 14 h 17"/>
                    <a:gd name="T26" fmla="*/ 1 w 16"/>
                    <a:gd name="T27" fmla="*/ 10 h 17"/>
                    <a:gd name="T28" fmla="*/ 0 w 16"/>
                    <a:gd name="T29" fmla="*/ 6 h 17"/>
                    <a:gd name="T30" fmla="*/ 0 w 16"/>
                    <a:gd name="T31" fmla="*/ 2 h 17"/>
                    <a:gd name="T32" fmla="*/ 2 w 16"/>
                    <a:gd name="T3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7">
                      <a:moveTo>
                        <a:pt x="2" y="1"/>
                      </a:moveTo>
                      <a:lnTo>
                        <a:pt x="7" y="0"/>
                      </a:lnTo>
                      <a:lnTo>
                        <a:pt x="11" y="0"/>
                      </a:lnTo>
                      <a:lnTo>
                        <a:pt x="14" y="1"/>
                      </a:lnTo>
                      <a:lnTo>
                        <a:pt x="15" y="5"/>
                      </a:lnTo>
                      <a:lnTo>
                        <a:pt x="16" y="8"/>
                      </a:lnTo>
                      <a:lnTo>
                        <a:pt x="16" y="12"/>
                      </a:lnTo>
                      <a:lnTo>
                        <a:pt x="15" y="14"/>
                      </a:lnTo>
                      <a:lnTo>
                        <a:pt x="14" y="16"/>
                      </a:lnTo>
                      <a:lnTo>
                        <a:pt x="12" y="17"/>
                      </a:lnTo>
                      <a:lnTo>
                        <a:pt x="9" y="17"/>
                      </a:lnTo>
                      <a:lnTo>
                        <a:pt x="6" y="16"/>
                      </a:lnTo>
                      <a:lnTo>
                        <a:pt x="2" y="14"/>
                      </a:lnTo>
                      <a:lnTo>
                        <a:pt x="1" y="10"/>
                      </a:lnTo>
                      <a:lnTo>
                        <a:pt x="0" y="6"/>
                      </a:lnTo>
                      <a:lnTo>
                        <a:pt x="0" y="2"/>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50" name="Freeform 278">
                  <a:extLst>
                    <a:ext uri="{FF2B5EF4-FFF2-40B4-BE49-F238E27FC236}">
                      <a16:creationId xmlns:a16="http://schemas.microsoft.com/office/drawing/2014/main" id="{46DF6E7B-B8EB-4801-BB06-97301FB5581D}"/>
                    </a:ext>
                  </a:extLst>
                </p:cNvPr>
                <p:cNvSpPr>
                  <a:spLocks/>
                </p:cNvSpPr>
                <p:nvPr/>
              </p:nvSpPr>
              <p:spPr bwMode="auto">
                <a:xfrm>
                  <a:off x="139" y="137"/>
                  <a:ext cx="7" cy="6"/>
                </a:xfrm>
                <a:custGeom>
                  <a:avLst/>
                  <a:gdLst>
                    <a:gd name="T0" fmla="*/ 1 w 14"/>
                    <a:gd name="T1" fmla="*/ 2 h 12"/>
                    <a:gd name="T2" fmla="*/ 4 w 14"/>
                    <a:gd name="T3" fmla="*/ 0 h 12"/>
                    <a:gd name="T4" fmla="*/ 7 w 14"/>
                    <a:gd name="T5" fmla="*/ 0 h 12"/>
                    <a:gd name="T6" fmla="*/ 10 w 14"/>
                    <a:gd name="T7" fmla="*/ 2 h 12"/>
                    <a:gd name="T8" fmla="*/ 12 w 14"/>
                    <a:gd name="T9" fmla="*/ 3 h 12"/>
                    <a:gd name="T10" fmla="*/ 14 w 14"/>
                    <a:gd name="T11" fmla="*/ 5 h 12"/>
                    <a:gd name="T12" fmla="*/ 14 w 14"/>
                    <a:gd name="T13" fmla="*/ 6 h 12"/>
                    <a:gd name="T14" fmla="*/ 12 w 14"/>
                    <a:gd name="T15" fmla="*/ 8 h 12"/>
                    <a:gd name="T16" fmla="*/ 11 w 14"/>
                    <a:gd name="T17" fmla="*/ 11 h 12"/>
                    <a:gd name="T18" fmla="*/ 9 w 14"/>
                    <a:gd name="T19" fmla="*/ 12 h 12"/>
                    <a:gd name="T20" fmla="*/ 5 w 14"/>
                    <a:gd name="T21" fmla="*/ 12 h 12"/>
                    <a:gd name="T22" fmla="*/ 2 w 14"/>
                    <a:gd name="T23" fmla="*/ 11 h 12"/>
                    <a:gd name="T24" fmla="*/ 1 w 14"/>
                    <a:gd name="T25" fmla="*/ 10 h 12"/>
                    <a:gd name="T26" fmla="*/ 1 w 14"/>
                    <a:gd name="T27" fmla="*/ 8 h 12"/>
                    <a:gd name="T28" fmla="*/ 0 w 14"/>
                    <a:gd name="T29" fmla="*/ 7 h 12"/>
                    <a:gd name="T30" fmla="*/ 0 w 14"/>
                    <a:gd name="T31" fmla="*/ 4 h 12"/>
                    <a:gd name="T32" fmla="*/ 1 w 14"/>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2">
                      <a:moveTo>
                        <a:pt x="1" y="2"/>
                      </a:moveTo>
                      <a:lnTo>
                        <a:pt x="4" y="0"/>
                      </a:lnTo>
                      <a:lnTo>
                        <a:pt x="7" y="0"/>
                      </a:lnTo>
                      <a:lnTo>
                        <a:pt x="10" y="2"/>
                      </a:lnTo>
                      <a:lnTo>
                        <a:pt x="12" y="3"/>
                      </a:lnTo>
                      <a:lnTo>
                        <a:pt x="14" y="5"/>
                      </a:lnTo>
                      <a:lnTo>
                        <a:pt x="14" y="6"/>
                      </a:lnTo>
                      <a:lnTo>
                        <a:pt x="12" y="8"/>
                      </a:lnTo>
                      <a:lnTo>
                        <a:pt x="11" y="11"/>
                      </a:lnTo>
                      <a:lnTo>
                        <a:pt x="9" y="12"/>
                      </a:lnTo>
                      <a:lnTo>
                        <a:pt x="5" y="12"/>
                      </a:lnTo>
                      <a:lnTo>
                        <a:pt x="2" y="11"/>
                      </a:lnTo>
                      <a:lnTo>
                        <a:pt x="1" y="10"/>
                      </a:lnTo>
                      <a:lnTo>
                        <a:pt x="1" y="8"/>
                      </a:lnTo>
                      <a:lnTo>
                        <a:pt x="0" y="7"/>
                      </a:lnTo>
                      <a:lnTo>
                        <a:pt x="0" y="4"/>
                      </a:lnTo>
                      <a:lnTo>
                        <a:pt x="1"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51" name="Freeform 279">
                  <a:extLst>
                    <a:ext uri="{FF2B5EF4-FFF2-40B4-BE49-F238E27FC236}">
                      <a16:creationId xmlns:a16="http://schemas.microsoft.com/office/drawing/2014/main" id="{AC47D711-9992-4581-B59C-EEE6C7DC18F4}"/>
                    </a:ext>
                  </a:extLst>
                </p:cNvPr>
                <p:cNvSpPr>
                  <a:spLocks/>
                </p:cNvSpPr>
                <p:nvPr/>
              </p:nvSpPr>
              <p:spPr bwMode="auto">
                <a:xfrm>
                  <a:off x="154" y="151"/>
                  <a:ext cx="10" cy="9"/>
                </a:xfrm>
                <a:custGeom>
                  <a:avLst/>
                  <a:gdLst>
                    <a:gd name="T0" fmla="*/ 2 w 18"/>
                    <a:gd name="T1" fmla="*/ 5 h 17"/>
                    <a:gd name="T2" fmla="*/ 5 w 18"/>
                    <a:gd name="T3" fmla="*/ 1 h 17"/>
                    <a:gd name="T4" fmla="*/ 9 w 18"/>
                    <a:gd name="T5" fmla="*/ 0 h 17"/>
                    <a:gd name="T6" fmla="*/ 11 w 18"/>
                    <a:gd name="T7" fmla="*/ 0 h 17"/>
                    <a:gd name="T8" fmla="*/ 15 w 18"/>
                    <a:gd name="T9" fmla="*/ 2 h 17"/>
                    <a:gd name="T10" fmla="*/ 17 w 18"/>
                    <a:gd name="T11" fmla="*/ 5 h 17"/>
                    <a:gd name="T12" fmla="*/ 18 w 18"/>
                    <a:gd name="T13" fmla="*/ 8 h 17"/>
                    <a:gd name="T14" fmla="*/ 18 w 18"/>
                    <a:gd name="T15" fmla="*/ 12 h 17"/>
                    <a:gd name="T16" fmla="*/ 16 w 18"/>
                    <a:gd name="T17" fmla="*/ 14 h 17"/>
                    <a:gd name="T18" fmla="*/ 13 w 18"/>
                    <a:gd name="T19" fmla="*/ 16 h 17"/>
                    <a:gd name="T20" fmla="*/ 10 w 18"/>
                    <a:gd name="T21" fmla="*/ 17 h 17"/>
                    <a:gd name="T22" fmla="*/ 5 w 18"/>
                    <a:gd name="T23" fmla="*/ 17 h 17"/>
                    <a:gd name="T24" fmla="*/ 3 w 18"/>
                    <a:gd name="T25" fmla="*/ 16 h 17"/>
                    <a:gd name="T26" fmla="*/ 1 w 18"/>
                    <a:gd name="T27" fmla="*/ 13 h 17"/>
                    <a:gd name="T28" fmla="*/ 0 w 18"/>
                    <a:gd name="T29" fmla="*/ 10 h 17"/>
                    <a:gd name="T30" fmla="*/ 0 w 18"/>
                    <a:gd name="T31" fmla="*/ 7 h 17"/>
                    <a:gd name="T32" fmla="*/ 2 w 18"/>
                    <a:gd name="T3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2" y="5"/>
                      </a:moveTo>
                      <a:lnTo>
                        <a:pt x="5" y="1"/>
                      </a:lnTo>
                      <a:lnTo>
                        <a:pt x="9" y="0"/>
                      </a:lnTo>
                      <a:lnTo>
                        <a:pt x="11" y="0"/>
                      </a:lnTo>
                      <a:lnTo>
                        <a:pt x="15" y="2"/>
                      </a:lnTo>
                      <a:lnTo>
                        <a:pt x="17" y="5"/>
                      </a:lnTo>
                      <a:lnTo>
                        <a:pt x="18" y="8"/>
                      </a:lnTo>
                      <a:lnTo>
                        <a:pt x="18" y="12"/>
                      </a:lnTo>
                      <a:lnTo>
                        <a:pt x="16" y="14"/>
                      </a:lnTo>
                      <a:lnTo>
                        <a:pt x="13" y="16"/>
                      </a:lnTo>
                      <a:lnTo>
                        <a:pt x="10" y="17"/>
                      </a:lnTo>
                      <a:lnTo>
                        <a:pt x="5" y="17"/>
                      </a:lnTo>
                      <a:lnTo>
                        <a:pt x="3" y="16"/>
                      </a:lnTo>
                      <a:lnTo>
                        <a:pt x="1" y="13"/>
                      </a:lnTo>
                      <a:lnTo>
                        <a:pt x="0" y="10"/>
                      </a:lnTo>
                      <a:lnTo>
                        <a:pt x="0" y="7"/>
                      </a:lnTo>
                      <a:lnTo>
                        <a:pt x="2" y="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52" name="Freeform 280">
                  <a:extLst>
                    <a:ext uri="{FF2B5EF4-FFF2-40B4-BE49-F238E27FC236}">
                      <a16:creationId xmlns:a16="http://schemas.microsoft.com/office/drawing/2014/main" id="{7545FED7-E9CB-459B-934C-1E16E4DA0C02}"/>
                    </a:ext>
                  </a:extLst>
                </p:cNvPr>
                <p:cNvSpPr>
                  <a:spLocks/>
                </p:cNvSpPr>
                <p:nvPr/>
              </p:nvSpPr>
              <p:spPr bwMode="auto">
                <a:xfrm>
                  <a:off x="120" y="148"/>
                  <a:ext cx="11" cy="9"/>
                </a:xfrm>
                <a:custGeom>
                  <a:avLst/>
                  <a:gdLst>
                    <a:gd name="T0" fmla="*/ 10 w 20"/>
                    <a:gd name="T1" fmla="*/ 0 h 20"/>
                    <a:gd name="T2" fmla="*/ 15 w 20"/>
                    <a:gd name="T3" fmla="*/ 1 h 20"/>
                    <a:gd name="T4" fmla="*/ 18 w 20"/>
                    <a:gd name="T5" fmla="*/ 2 h 20"/>
                    <a:gd name="T6" fmla="*/ 20 w 20"/>
                    <a:gd name="T7" fmla="*/ 6 h 20"/>
                    <a:gd name="T8" fmla="*/ 20 w 20"/>
                    <a:gd name="T9" fmla="*/ 9 h 20"/>
                    <a:gd name="T10" fmla="*/ 19 w 20"/>
                    <a:gd name="T11" fmla="*/ 14 h 20"/>
                    <a:gd name="T12" fmla="*/ 18 w 20"/>
                    <a:gd name="T13" fmla="*/ 17 h 20"/>
                    <a:gd name="T14" fmla="*/ 15 w 20"/>
                    <a:gd name="T15" fmla="*/ 20 h 20"/>
                    <a:gd name="T16" fmla="*/ 11 w 20"/>
                    <a:gd name="T17" fmla="*/ 20 h 20"/>
                    <a:gd name="T18" fmla="*/ 7 w 20"/>
                    <a:gd name="T19" fmla="*/ 19 h 20"/>
                    <a:gd name="T20" fmla="*/ 3 w 20"/>
                    <a:gd name="T21" fmla="*/ 17 h 20"/>
                    <a:gd name="T22" fmla="*/ 1 w 20"/>
                    <a:gd name="T23" fmla="*/ 15 h 20"/>
                    <a:gd name="T24" fmla="*/ 0 w 20"/>
                    <a:gd name="T25" fmla="*/ 12 h 20"/>
                    <a:gd name="T26" fmla="*/ 1 w 20"/>
                    <a:gd name="T27" fmla="*/ 8 h 20"/>
                    <a:gd name="T28" fmla="*/ 2 w 20"/>
                    <a:gd name="T29" fmla="*/ 4 h 20"/>
                    <a:gd name="T30" fmla="*/ 5 w 20"/>
                    <a:gd name="T31" fmla="*/ 1 h 20"/>
                    <a:gd name="T32" fmla="*/ 10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0" y="0"/>
                      </a:moveTo>
                      <a:lnTo>
                        <a:pt x="15" y="1"/>
                      </a:lnTo>
                      <a:lnTo>
                        <a:pt x="18" y="2"/>
                      </a:lnTo>
                      <a:lnTo>
                        <a:pt x="20" y="6"/>
                      </a:lnTo>
                      <a:lnTo>
                        <a:pt x="20" y="9"/>
                      </a:lnTo>
                      <a:lnTo>
                        <a:pt x="19" y="14"/>
                      </a:lnTo>
                      <a:lnTo>
                        <a:pt x="18" y="17"/>
                      </a:lnTo>
                      <a:lnTo>
                        <a:pt x="15" y="20"/>
                      </a:lnTo>
                      <a:lnTo>
                        <a:pt x="11" y="20"/>
                      </a:lnTo>
                      <a:lnTo>
                        <a:pt x="7" y="19"/>
                      </a:lnTo>
                      <a:lnTo>
                        <a:pt x="3" y="17"/>
                      </a:lnTo>
                      <a:lnTo>
                        <a:pt x="1" y="15"/>
                      </a:lnTo>
                      <a:lnTo>
                        <a:pt x="0" y="12"/>
                      </a:lnTo>
                      <a:lnTo>
                        <a:pt x="1" y="8"/>
                      </a:lnTo>
                      <a:lnTo>
                        <a:pt x="2" y="4"/>
                      </a:lnTo>
                      <a:lnTo>
                        <a:pt x="5" y="1"/>
                      </a:lnTo>
                      <a:lnTo>
                        <a:pt x="1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53" name="Freeform 281">
                  <a:extLst>
                    <a:ext uri="{FF2B5EF4-FFF2-40B4-BE49-F238E27FC236}">
                      <a16:creationId xmlns:a16="http://schemas.microsoft.com/office/drawing/2014/main" id="{F540BB77-2630-42D6-B26D-99FDF0A9735E}"/>
                    </a:ext>
                  </a:extLst>
                </p:cNvPr>
                <p:cNvSpPr>
                  <a:spLocks/>
                </p:cNvSpPr>
                <p:nvPr/>
              </p:nvSpPr>
              <p:spPr bwMode="auto">
                <a:xfrm>
                  <a:off x="115" y="126"/>
                  <a:ext cx="11" cy="9"/>
                </a:xfrm>
                <a:custGeom>
                  <a:avLst/>
                  <a:gdLst>
                    <a:gd name="T0" fmla="*/ 0 w 21"/>
                    <a:gd name="T1" fmla="*/ 11 h 19"/>
                    <a:gd name="T2" fmla="*/ 0 w 21"/>
                    <a:gd name="T3" fmla="*/ 6 h 19"/>
                    <a:gd name="T4" fmla="*/ 3 w 21"/>
                    <a:gd name="T5" fmla="*/ 3 h 19"/>
                    <a:gd name="T6" fmla="*/ 6 w 21"/>
                    <a:gd name="T7" fmla="*/ 2 h 19"/>
                    <a:gd name="T8" fmla="*/ 11 w 21"/>
                    <a:gd name="T9" fmla="*/ 0 h 19"/>
                    <a:gd name="T10" fmla="*/ 14 w 21"/>
                    <a:gd name="T11" fmla="*/ 0 h 19"/>
                    <a:gd name="T12" fmla="*/ 18 w 21"/>
                    <a:gd name="T13" fmla="*/ 2 h 19"/>
                    <a:gd name="T14" fmla="*/ 20 w 21"/>
                    <a:gd name="T15" fmla="*/ 4 h 19"/>
                    <a:gd name="T16" fmla="*/ 21 w 21"/>
                    <a:gd name="T17" fmla="*/ 6 h 19"/>
                    <a:gd name="T18" fmla="*/ 21 w 21"/>
                    <a:gd name="T19" fmla="*/ 10 h 19"/>
                    <a:gd name="T20" fmla="*/ 20 w 21"/>
                    <a:gd name="T21" fmla="*/ 13 h 19"/>
                    <a:gd name="T22" fmla="*/ 18 w 21"/>
                    <a:gd name="T23" fmla="*/ 17 h 19"/>
                    <a:gd name="T24" fmla="*/ 14 w 21"/>
                    <a:gd name="T25" fmla="*/ 19 h 19"/>
                    <a:gd name="T26" fmla="*/ 11 w 21"/>
                    <a:gd name="T27" fmla="*/ 19 h 19"/>
                    <a:gd name="T28" fmla="*/ 6 w 21"/>
                    <a:gd name="T29" fmla="*/ 18 h 19"/>
                    <a:gd name="T30" fmla="*/ 3 w 21"/>
                    <a:gd name="T31" fmla="*/ 14 h 19"/>
                    <a:gd name="T32" fmla="*/ 0 w 21"/>
                    <a:gd name="T3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9">
                      <a:moveTo>
                        <a:pt x="0" y="11"/>
                      </a:moveTo>
                      <a:lnTo>
                        <a:pt x="0" y="6"/>
                      </a:lnTo>
                      <a:lnTo>
                        <a:pt x="3" y="3"/>
                      </a:lnTo>
                      <a:lnTo>
                        <a:pt x="6" y="2"/>
                      </a:lnTo>
                      <a:lnTo>
                        <a:pt x="11" y="0"/>
                      </a:lnTo>
                      <a:lnTo>
                        <a:pt x="14" y="0"/>
                      </a:lnTo>
                      <a:lnTo>
                        <a:pt x="18" y="2"/>
                      </a:lnTo>
                      <a:lnTo>
                        <a:pt x="20" y="4"/>
                      </a:lnTo>
                      <a:lnTo>
                        <a:pt x="21" y="6"/>
                      </a:lnTo>
                      <a:lnTo>
                        <a:pt x="21" y="10"/>
                      </a:lnTo>
                      <a:lnTo>
                        <a:pt x="20" y="13"/>
                      </a:lnTo>
                      <a:lnTo>
                        <a:pt x="18" y="17"/>
                      </a:lnTo>
                      <a:lnTo>
                        <a:pt x="14" y="19"/>
                      </a:lnTo>
                      <a:lnTo>
                        <a:pt x="11" y="19"/>
                      </a:lnTo>
                      <a:lnTo>
                        <a:pt x="6" y="18"/>
                      </a:lnTo>
                      <a:lnTo>
                        <a:pt x="3" y="14"/>
                      </a:lnTo>
                      <a:lnTo>
                        <a:pt x="0" y="1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54" name="Freeform 282">
                  <a:extLst>
                    <a:ext uri="{FF2B5EF4-FFF2-40B4-BE49-F238E27FC236}">
                      <a16:creationId xmlns:a16="http://schemas.microsoft.com/office/drawing/2014/main" id="{226A0989-F430-4416-A260-44DA46F1B20C}"/>
                    </a:ext>
                  </a:extLst>
                </p:cNvPr>
                <p:cNvSpPr>
                  <a:spLocks/>
                </p:cNvSpPr>
                <p:nvPr/>
              </p:nvSpPr>
              <p:spPr bwMode="auto">
                <a:xfrm>
                  <a:off x="100" y="126"/>
                  <a:ext cx="8" cy="8"/>
                </a:xfrm>
                <a:custGeom>
                  <a:avLst/>
                  <a:gdLst>
                    <a:gd name="T0" fmla="*/ 0 w 18"/>
                    <a:gd name="T1" fmla="*/ 11 h 16"/>
                    <a:gd name="T2" fmla="*/ 0 w 18"/>
                    <a:gd name="T3" fmla="*/ 7 h 16"/>
                    <a:gd name="T4" fmla="*/ 3 w 18"/>
                    <a:gd name="T5" fmla="*/ 4 h 16"/>
                    <a:gd name="T6" fmla="*/ 5 w 18"/>
                    <a:gd name="T7" fmla="*/ 1 h 16"/>
                    <a:gd name="T8" fmla="*/ 8 w 18"/>
                    <a:gd name="T9" fmla="*/ 0 h 16"/>
                    <a:gd name="T10" fmla="*/ 12 w 18"/>
                    <a:gd name="T11" fmla="*/ 0 h 16"/>
                    <a:gd name="T12" fmla="*/ 15 w 18"/>
                    <a:gd name="T13" fmla="*/ 1 h 16"/>
                    <a:gd name="T14" fmla="*/ 16 w 18"/>
                    <a:gd name="T15" fmla="*/ 5 h 16"/>
                    <a:gd name="T16" fmla="*/ 18 w 18"/>
                    <a:gd name="T17" fmla="*/ 7 h 16"/>
                    <a:gd name="T18" fmla="*/ 16 w 18"/>
                    <a:gd name="T19" fmla="*/ 11 h 16"/>
                    <a:gd name="T20" fmla="*/ 15 w 18"/>
                    <a:gd name="T21" fmla="*/ 13 h 16"/>
                    <a:gd name="T22" fmla="*/ 13 w 18"/>
                    <a:gd name="T23" fmla="*/ 15 h 16"/>
                    <a:gd name="T24" fmla="*/ 11 w 18"/>
                    <a:gd name="T25" fmla="*/ 16 h 16"/>
                    <a:gd name="T26" fmla="*/ 7 w 18"/>
                    <a:gd name="T27" fmla="*/ 16 h 16"/>
                    <a:gd name="T28" fmla="*/ 4 w 18"/>
                    <a:gd name="T29" fmla="*/ 15 h 16"/>
                    <a:gd name="T30" fmla="*/ 0 w 18"/>
                    <a:gd name="T31" fmla="*/ 14 h 16"/>
                    <a:gd name="T32" fmla="*/ 0 w 18"/>
                    <a:gd name="T3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6">
                      <a:moveTo>
                        <a:pt x="0" y="11"/>
                      </a:moveTo>
                      <a:lnTo>
                        <a:pt x="0" y="7"/>
                      </a:lnTo>
                      <a:lnTo>
                        <a:pt x="3" y="4"/>
                      </a:lnTo>
                      <a:lnTo>
                        <a:pt x="5" y="1"/>
                      </a:lnTo>
                      <a:lnTo>
                        <a:pt x="8" y="0"/>
                      </a:lnTo>
                      <a:lnTo>
                        <a:pt x="12" y="0"/>
                      </a:lnTo>
                      <a:lnTo>
                        <a:pt x="15" y="1"/>
                      </a:lnTo>
                      <a:lnTo>
                        <a:pt x="16" y="5"/>
                      </a:lnTo>
                      <a:lnTo>
                        <a:pt x="18" y="7"/>
                      </a:lnTo>
                      <a:lnTo>
                        <a:pt x="16" y="11"/>
                      </a:lnTo>
                      <a:lnTo>
                        <a:pt x="15" y="13"/>
                      </a:lnTo>
                      <a:lnTo>
                        <a:pt x="13" y="15"/>
                      </a:lnTo>
                      <a:lnTo>
                        <a:pt x="11" y="16"/>
                      </a:lnTo>
                      <a:lnTo>
                        <a:pt x="7" y="16"/>
                      </a:lnTo>
                      <a:lnTo>
                        <a:pt x="4" y="15"/>
                      </a:lnTo>
                      <a:lnTo>
                        <a:pt x="0" y="14"/>
                      </a:lnTo>
                      <a:lnTo>
                        <a:pt x="0" y="1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55" name="Freeform 283">
                  <a:extLst>
                    <a:ext uri="{FF2B5EF4-FFF2-40B4-BE49-F238E27FC236}">
                      <a16:creationId xmlns:a16="http://schemas.microsoft.com/office/drawing/2014/main" id="{17C12F82-D042-4E47-AB73-95753E0EA2DE}"/>
                    </a:ext>
                  </a:extLst>
                </p:cNvPr>
                <p:cNvSpPr>
                  <a:spLocks/>
                </p:cNvSpPr>
                <p:nvPr/>
              </p:nvSpPr>
              <p:spPr bwMode="auto">
                <a:xfrm>
                  <a:off x="112" y="111"/>
                  <a:ext cx="9" cy="9"/>
                </a:xfrm>
                <a:custGeom>
                  <a:avLst/>
                  <a:gdLst>
                    <a:gd name="T0" fmla="*/ 0 w 18"/>
                    <a:gd name="T1" fmla="*/ 9 h 17"/>
                    <a:gd name="T2" fmla="*/ 1 w 18"/>
                    <a:gd name="T3" fmla="*/ 6 h 17"/>
                    <a:gd name="T4" fmla="*/ 2 w 18"/>
                    <a:gd name="T5" fmla="*/ 3 h 17"/>
                    <a:gd name="T6" fmla="*/ 4 w 18"/>
                    <a:gd name="T7" fmla="*/ 1 h 17"/>
                    <a:gd name="T8" fmla="*/ 8 w 18"/>
                    <a:gd name="T9" fmla="*/ 0 h 17"/>
                    <a:gd name="T10" fmla="*/ 11 w 18"/>
                    <a:gd name="T11" fmla="*/ 0 h 17"/>
                    <a:gd name="T12" fmla="*/ 15 w 18"/>
                    <a:gd name="T13" fmla="*/ 1 h 17"/>
                    <a:gd name="T14" fmla="*/ 17 w 18"/>
                    <a:gd name="T15" fmla="*/ 3 h 17"/>
                    <a:gd name="T16" fmla="*/ 18 w 18"/>
                    <a:gd name="T17" fmla="*/ 5 h 17"/>
                    <a:gd name="T18" fmla="*/ 18 w 18"/>
                    <a:gd name="T19" fmla="*/ 9 h 17"/>
                    <a:gd name="T20" fmla="*/ 17 w 18"/>
                    <a:gd name="T21" fmla="*/ 12 h 17"/>
                    <a:gd name="T22" fmla="*/ 15 w 18"/>
                    <a:gd name="T23" fmla="*/ 16 h 17"/>
                    <a:gd name="T24" fmla="*/ 11 w 18"/>
                    <a:gd name="T25" fmla="*/ 17 h 17"/>
                    <a:gd name="T26" fmla="*/ 8 w 18"/>
                    <a:gd name="T27" fmla="*/ 17 h 17"/>
                    <a:gd name="T28" fmla="*/ 4 w 18"/>
                    <a:gd name="T29" fmla="*/ 16 h 17"/>
                    <a:gd name="T30" fmla="*/ 1 w 18"/>
                    <a:gd name="T31" fmla="*/ 12 h 17"/>
                    <a:gd name="T32" fmla="*/ 0 w 18"/>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0" y="9"/>
                      </a:moveTo>
                      <a:lnTo>
                        <a:pt x="1" y="6"/>
                      </a:lnTo>
                      <a:lnTo>
                        <a:pt x="2" y="3"/>
                      </a:lnTo>
                      <a:lnTo>
                        <a:pt x="4" y="1"/>
                      </a:lnTo>
                      <a:lnTo>
                        <a:pt x="8" y="0"/>
                      </a:lnTo>
                      <a:lnTo>
                        <a:pt x="11" y="0"/>
                      </a:lnTo>
                      <a:lnTo>
                        <a:pt x="15" y="1"/>
                      </a:lnTo>
                      <a:lnTo>
                        <a:pt x="17" y="3"/>
                      </a:lnTo>
                      <a:lnTo>
                        <a:pt x="18" y="5"/>
                      </a:lnTo>
                      <a:lnTo>
                        <a:pt x="18" y="9"/>
                      </a:lnTo>
                      <a:lnTo>
                        <a:pt x="17" y="12"/>
                      </a:lnTo>
                      <a:lnTo>
                        <a:pt x="15" y="16"/>
                      </a:lnTo>
                      <a:lnTo>
                        <a:pt x="11" y="17"/>
                      </a:lnTo>
                      <a:lnTo>
                        <a:pt x="8" y="17"/>
                      </a:lnTo>
                      <a:lnTo>
                        <a:pt x="4" y="16"/>
                      </a:lnTo>
                      <a:lnTo>
                        <a:pt x="1" y="12"/>
                      </a:lnTo>
                      <a:lnTo>
                        <a:pt x="0" y="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56" name="Freeform 284">
                  <a:extLst>
                    <a:ext uri="{FF2B5EF4-FFF2-40B4-BE49-F238E27FC236}">
                      <a16:creationId xmlns:a16="http://schemas.microsoft.com/office/drawing/2014/main" id="{D409B818-8A61-41B8-92D6-F21BE448EEF8}"/>
                    </a:ext>
                  </a:extLst>
                </p:cNvPr>
                <p:cNvSpPr>
                  <a:spLocks/>
                </p:cNvSpPr>
                <p:nvPr/>
              </p:nvSpPr>
              <p:spPr bwMode="auto">
                <a:xfrm>
                  <a:off x="290" y="109"/>
                  <a:ext cx="66" cy="67"/>
                </a:xfrm>
                <a:custGeom>
                  <a:avLst/>
                  <a:gdLst>
                    <a:gd name="T0" fmla="*/ 14 w 132"/>
                    <a:gd name="T1" fmla="*/ 38 h 134"/>
                    <a:gd name="T2" fmla="*/ 21 w 132"/>
                    <a:gd name="T3" fmla="*/ 64 h 134"/>
                    <a:gd name="T4" fmla="*/ 33 w 132"/>
                    <a:gd name="T5" fmla="*/ 62 h 134"/>
                    <a:gd name="T6" fmla="*/ 43 w 132"/>
                    <a:gd name="T7" fmla="*/ 71 h 134"/>
                    <a:gd name="T8" fmla="*/ 46 w 132"/>
                    <a:gd name="T9" fmla="*/ 78 h 134"/>
                    <a:gd name="T10" fmla="*/ 35 w 132"/>
                    <a:gd name="T11" fmla="*/ 76 h 134"/>
                    <a:gd name="T12" fmla="*/ 28 w 132"/>
                    <a:gd name="T13" fmla="*/ 74 h 134"/>
                    <a:gd name="T14" fmla="*/ 19 w 132"/>
                    <a:gd name="T15" fmla="*/ 68 h 134"/>
                    <a:gd name="T16" fmla="*/ 3 w 132"/>
                    <a:gd name="T17" fmla="*/ 75 h 134"/>
                    <a:gd name="T18" fmla="*/ 2 w 132"/>
                    <a:gd name="T19" fmla="*/ 92 h 134"/>
                    <a:gd name="T20" fmla="*/ 5 w 132"/>
                    <a:gd name="T21" fmla="*/ 100 h 134"/>
                    <a:gd name="T22" fmla="*/ 27 w 132"/>
                    <a:gd name="T23" fmla="*/ 103 h 134"/>
                    <a:gd name="T24" fmla="*/ 38 w 132"/>
                    <a:gd name="T25" fmla="*/ 97 h 134"/>
                    <a:gd name="T26" fmla="*/ 38 w 132"/>
                    <a:gd name="T27" fmla="*/ 104 h 134"/>
                    <a:gd name="T28" fmla="*/ 32 w 132"/>
                    <a:gd name="T29" fmla="*/ 129 h 134"/>
                    <a:gd name="T30" fmla="*/ 53 w 132"/>
                    <a:gd name="T31" fmla="*/ 131 h 134"/>
                    <a:gd name="T32" fmla="*/ 63 w 132"/>
                    <a:gd name="T33" fmla="*/ 113 h 134"/>
                    <a:gd name="T34" fmla="*/ 56 w 132"/>
                    <a:gd name="T35" fmla="*/ 98 h 134"/>
                    <a:gd name="T36" fmla="*/ 60 w 132"/>
                    <a:gd name="T37" fmla="*/ 93 h 134"/>
                    <a:gd name="T38" fmla="*/ 64 w 132"/>
                    <a:gd name="T39" fmla="*/ 100 h 134"/>
                    <a:gd name="T40" fmla="*/ 71 w 132"/>
                    <a:gd name="T41" fmla="*/ 114 h 134"/>
                    <a:gd name="T42" fmla="*/ 89 w 132"/>
                    <a:gd name="T43" fmla="*/ 113 h 134"/>
                    <a:gd name="T44" fmla="*/ 105 w 132"/>
                    <a:gd name="T45" fmla="*/ 117 h 134"/>
                    <a:gd name="T46" fmla="*/ 120 w 132"/>
                    <a:gd name="T47" fmla="*/ 108 h 134"/>
                    <a:gd name="T48" fmla="*/ 124 w 132"/>
                    <a:gd name="T49" fmla="*/ 99 h 134"/>
                    <a:gd name="T50" fmla="*/ 120 w 132"/>
                    <a:gd name="T51" fmla="*/ 93 h 134"/>
                    <a:gd name="T52" fmla="*/ 103 w 132"/>
                    <a:gd name="T53" fmla="*/ 85 h 134"/>
                    <a:gd name="T54" fmla="*/ 91 w 132"/>
                    <a:gd name="T55" fmla="*/ 82 h 134"/>
                    <a:gd name="T56" fmla="*/ 97 w 132"/>
                    <a:gd name="T57" fmla="*/ 69 h 134"/>
                    <a:gd name="T58" fmla="*/ 113 w 132"/>
                    <a:gd name="T59" fmla="*/ 63 h 134"/>
                    <a:gd name="T60" fmla="*/ 129 w 132"/>
                    <a:gd name="T61" fmla="*/ 54 h 134"/>
                    <a:gd name="T62" fmla="*/ 129 w 132"/>
                    <a:gd name="T63" fmla="*/ 38 h 134"/>
                    <a:gd name="T64" fmla="*/ 114 w 132"/>
                    <a:gd name="T65" fmla="*/ 29 h 134"/>
                    <a:gd name="T66" fmla="*/ 98 w 132"/>
                    <a:gd name="T67" fmla="*/ 37 h 134"/>
                    <a:gd name="T68" fmla="*/ 98 w 132"/>
                    <a:gd name="T69" fmla="*/ 47 h 134"/>
                    <a:gd name="T70" fmla="*/ 83 w 132"/>
                    <a:gd name="T71" fmla="*/ 60 h 134"/>
                    <a:gd name="T72" fmla="*/ 78 w 132"/>
                    <a:gd name="T73" fmla="*/ 59 h 134"/>
                    <a:gd name="T74" fmla="*/ 75 w 132"/>
                    <a:gd name="T75" fmla="*/ 51 h 134"/>
                    <a:gd name="T76" fmla="*/ 80 w 132"/>
                    <a:gd name="T77" fmla="*/ 36 h 134"/>
                    <a:gd name="T78" fmla="*/ 93 w 132"/>
                    <a:gd name="T79" fmla="*/ 19 h 134"/>
                    <a:gd name="T80" fmla="*/ 84 w 132"/>
                    <a:gd name="T81" fmla="*/ 2 h 134"/>
                    <a:gd name="T82" fmla="*/ 67 w 132"/>
                    <a:gd name="T83" fmla="*/ 1 h 134"/>
                    <a:gd name="T84" fmla="*/ 57 w 132"/>
                    <a:gd name="T85" fmla="*/ 8 h 134"/>
                    <a:gd name="T86" fmla="*/ 52 w 132"/>
                    <a:gd name="T87" fmla="*/ 16 h 134"/>
                    <a:gd name="T88" fmla="*/ 57 w 132"/>
                    <a:gd name="T89" fmla="*/ 29 h 134"/>
                    <a:gd name="T90" fmla="*/ 64 w 132"/>
                    <a:gd name="T91" fmla="*/ 40 h 134"/>
                    <a:gd name="T92" fmla="*/ 63 w 132"/>
                    <a:gd name="T93" fmla="*/ 53 h 134"/>
                    <a:gd name="T94" fmla="*/ 56 w 132"/>
                    <a:gd name="T95" fmla="*/ 55 h 134"/>
                    <a:gd name="T96" fmla="*/ 48 w 132"/>
                    <a:gd name="T97"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34">
                      <a:moveTo>
                        <a:pt x="33" y="30"/>
                      </a:moveTo>
                      <a:lnTo>
                        <a:pt x="23" y="32"/>
                      </a:lnTo>
                      <a:lnTo>
                        <a:pt x="14" y="38"/>
                      </a:lnTo>
                      <a:lnTo>
                        <a:pt x="11" y="48"/>
                      </a:lnTo>
                      <a:lnTo>
                        <a:pt x="17" y="62"/>
                      </a:lnTo>
                      <a:lnTo>
                        <a:pt x="21" y="64"/>
                      </a:lnTo>
                      <a:lnTo>
                        <a:pt x="26" y="66"/>
                      </a:lnTo>
                      <a:lnTo>
                        <a:pt x="30" y="64"/>
                      </a:lnTo>
                      <a:lnTo>
                        <a:pt x="33" y="62"/>
                      </a:lnTo>
                      <a:lnTo>
                        <a:pt x="36" y="66"/>
                      </a:lnTo>
                      <a:lnTo>
                        <a:pt x="40" y="68"/>
                      </a:lnTo>
                      <a:lnTo>
                        <a:pt x="43" y="71"/>
                      </a:lnTo>
                      <a:lnTo>
                        <a:pt x="45" y="75"/>
                      </a:lnTo>
                      <a:lnTo>
                        <a:pt x="46" y="77"/>
                      </a:lnTo>
                      <a:lnTo>
                        <a:pt x="46" y="78"/>
                      </a:lnTo>
                      <a:lnTo>
                        <a:pt x="44" y="78"/>
                      </a:lnTo>
                      <a:lnTo>
                        <a:pt x="40" y="77"/>
                      </a:lnTo>
                      <a:lnTo>
                        <a:pt x="35" y="76"/>
                      </a:lnTo>
                      <a:lnTo>
                        <a:pt x="32" y="76"/>
                      </a:lnTo>
                      <a:lnTo>
                        <a:pt x="29" y="75"/>
                      </a:lnTo>
                      <a:lnTo>
                        <a:pt x="28" y="74"/>
                      </a:lnTo>
                      <a:lnTo>
                        <a:pt x="27" y="71"/>
                      </a:lnTo>
                      <a:lnTo>
                        <a:pt x="23" y="69"/>
                      </a:lnTo>
                      <a:lnTo>
                        <a:pt x="19" y="68"/>
                      </a:lnTo>
                      <a:lnTo>
                        <a:pt x="13" y="68"/>
                      </a:lnTo>
                      <a:lnTo>
                        <a:pt x="7" y="70"/>
                      </a:lnTo>
                      <a:lnTo>
                        <a:pt x="3" y="75"/>
                      </a:lnTo>
                      <a:lnTo>
                        <a:pt x="0" y="82"/>
                      </a:lnTo>
                      <a:lnTo>
                        <a:pt x="0" y="89"/>
                      </a:lnTo>
                      <a:lnTo>
                        <a:pt x="2" y="92"/>
                      </a:lnTo>
                      <a:lnTo>
                        <a:pt x="3" y="96"/>
                      </a:lnTo>
                      <a:lnTo>
                        <a:pt x="4" y="98"/>
                      </a:lnTo>
                      <a:lnTo>
                        <a:pt x="5" y="100"/>
                      </a:lnTo>
                      <a:lnTo>
                        <a:pt x="12" y="104"/>
                      </a:lnTo>
                      <a:lnTo>
                        <a:pt x="20" y="104"/>
                      </a:lnTo>
                      <a:lnTo>
                        <a:pt x="27" y="103"/>
                      </a:lnTo>
                      <a:lnTo>
                        <a:pt x="32" y="99"/>
                      </a:lnTo>
                      <a:lnTo>
                        <a:pt x="35" y="97"/>
                      </a:lnTo>
                      <a:lnTo>
                        <a:pt x="38" y="97"/>
                      </a:lnTo>
                      <a:lnTo>
                        <a:pt x="42" y="97"/>
                      </a:lnTo>
                      <a:lnTo>
                        <a:pt x="45" y="98"/>
                      </a:lnTo>
                      <a:lnTo>
                        <a:pt x="38" y="104"/>
                      </a:lnTo>
                      <a:lnTo>
                        <a:pt x="33" y="113"/>
                      </a:lnTo>
                      <a:lnTo>
                        <a:pt x="29" y="122"/>
                      </a:lnTo>
                      <a:lnTo>
                        <a:pt x="32" y="129"/>
                      </a:lnTo>
                      <a:lnTo>
                        <a:pt x="38" y="132"/>
                      </a:lnTo>
                      <a:lnTo>
                        <a:pt x="46" y="134"/>
                      </a:lnTo>
                      <a:lnTo>
                        <a:pt x="53" y="131"/>
                      </a:lnTo>
                      <a:lnTo>
                        <a:pt x="59" y="127"/>
                      </a:lnTo>
                      <a:lnTo>
                        <a:pt x="61" y="120"/>
                      </a:lnTo>
                      <a:lnTo>
                        <a:pt x="63" y="113"/>
                      </a:lnTo>
                      <a:lnTo>
                        <a:pt x="60" y="107"/>
                      </a:lnTo>
                      <a:lnTo>
                        <a:pt x="58" y="101"/>
                      </a:lnTo>
                      <a:lnTo>
                        <a:pt x="56" y="98"/>
                      </a:lnTo>
                      <a:lnTo>
                        <a:pt x="56" y="96"/>
                      </a:lnTo>
                      <a:lnTo>
                        <a:pt x="58" y="94"/>
                      </a:lnTo>
                      <a:lnTo>
                        <a:pt x="60" y="93"/>
                      </a:lnTo>
                      <a:lnTo>
                        <a:pt x="61" y="94"/>
                      </a:lnTo>
                      <a:lnTo>
                        <a:pt x="63" y="97"/>
                      </a:lnTo>
                      <a:lnTo>
                        <a:pt x="64" y="100"/>
                      </a:lnTo>
                      <a:lnTo>
                        <a:pt x="65" y="105"/>
                      </a:lnTo>
                      <a:lnTo>
                        <a:pt x="66" y="109"/>
                      </a:lnTo>
                      <a:lnTo>
                        <a:pt x="71" y="114"/>
                      </a:lnTo>
                      <a:lnTo>
                        <a:pt x="76" y="114"/>
                      </a:lnTo>
                      <a:lnTo>
                        <a:pt x="86" y="109"/>
                      </a:lnTo>
                      <a:lnTo>
                        <a:pt x="89" y="113"/>
                      </a:lnTo>
                      <a:lnTo>
                        <a:pt x="94" y="115"/>
                      </a:lnTo>
                      <a:lnTo>
                        <a:pt x="99" y="117"/>
                      </a:lnTo>
                      <a:lnTo>
                        <a:pt x="105" y="117"/>
                      </a:lnTo>
                      <a:lnTo>
                        <a:pt x="110" y="116"/>
                      </a:lnTo>
                      <a:lnTo>
                        <a:pt x="116" y="114"/>
                      </a:lnTo>
                      <a:lnTo>
                        <a:pt x="120" y="108"/>
                      </a:lnTo>
                      <a:lnTo>
                        <a:pt x="124" y="101"/>
                      </a:lnTo>
                      <a:lnTo>
                        <a:pt x="124" y="100"/>
                      </a:lnTo>
                      <a:lnTo>
                        <a:pt x="124" y="99"/>
                      </a:lnTo>
                      <a:lnTo>
                        <a:pt x="123" y="98"/>
                      </a:lnTo>
                      <a:lnTo>
                        <a:pt x="123" y="97"/>
                      </a:lnTo>
                      <a:lnTo>
                        <a:pt x="120" y="93"/>
                      </a:lnTo>
                      <a:lnTo>
                        <a:pt x="117" y="89"/>
                      </a:lnTo>
                      <a:lnTo>
                        <a:pt x="111" y="85"/>
                      </a:lnTo>
                      <a:lnTo>
                        <a:pt x="103" y="85"/>
                      </a:lnTo>
                      <a:lnTo>
                        <a:pt x="98" y="85"/>
                      </a:lnTo>
                      <a:lnTo>
                        <a:pt x="95" y="84"/>
                      </a:lnTo>
                      <a:lnTo>
                        <a:pt x="91" y="82"/>
                      </a:lnTo>
                      <a:lnTo>
                        <a:pt x="89" y="79"/>
                      </a:lnTo>
                      <a:lnTo>
                        <a:pt x="93" y="75"/>
                      </a:lnTo>
                      <a:lnTo>
                        <a:pt x="97" y="69"/>
                      </a:lnTo>
                      <a:lnTo>
                        <a:pt x="101" y="66"/>
                      </a:lnTo>
                      <a:lnTo>
                        <a:pt x="104" y="63"/>
                      </a:lnTo>
                      <a:lnTo>
                        <a:pt x="113" y="63"/>
                      </a:lnTo>
                      <a:lnTo>
                        <a:pt x="120" y="62"/>
                      </a:lnTo>
                      <a:lnTo>
                        <a:pt x="125" y="59"/>
                      </a:lnTo>
                      <a:lnTo>
                        <a:pt x="129" y="54"/>
                      </a:lnTo>
                      <a:lnTo>
                        <a:pt x="132" y="48"/>
                      </a:lnTo>
                      <a:lnTo>
                        <a:pt x="132" y="44"/>
                      </a:lnTo>
                      <a:lnTo>
                        <a:pt x="129" y="38"/>
                      </a:lnTo>
                      <a:lnTo>
                        <a:pt x="127" y="33"/>
                      </a:lnTo>
                      <a:lnTo>
                        <a:pt x="121" y="30"/>
                      </a:lnTo>
                      <a:lnTo>
                        <a:pt x="114" y="29"/>
                      </a:lnTo>
                      <a:lnTo>
                        <a:pt x="108" y="30"/>
                      </a:lnTo>
                      <a:lnTo>
                        <a:pt x="102" y="32"/>
                      </a:lnTo>
                      <a:lnTo>
                        <a:pt x="98" y="37"/>
                      </a:lnTo>
                      <a:lnTo>
                        <a:pt x="97" y="40"/>
                      </a:lnTo>
                      <a:lnTo>
                        <a:pt x="97" y="44"/>
                      </a:lnTo>
                      <a:lnTo>
                        <a:pt x="98" y="47"/>
                      </a:lnTo>
                      <a:lnTo>
                        <a:pt x="94" y="52"/>
                      </a:lnTo>
                      <a:lnTo>
                        <a:pt x="88" y="56"/>
                      </a:lnTo>
                      <a:lnTo>
                        <a:pt x="83" y="60"/>
                      </a:lnTo>
                      <a:lnTo>
                        <a:pt x="81" y="62"/>
                      </a:lnTo>
                      <a:lnTo>
                        <a:pt x="80" y="60"/>
                      </a:lnTo>
                      <a:lnTo>
                        <a:pt x="78" y="59"/>
                      </a:lnTo>
                      <a:lnTo>
                        <a:pt x="75" y="56"/>
                      </a:lnTo>
                      <a:lnTo>
                        <a:pt x="73" y="55"/>
                      </a:lnTo>
                      <a:lnTo>
                        <a:pt x="75" y="51"/>
                      </a:lnTo>
                      <a:lnTo>
                        <a:pt x="78" y="45"/>
                      </a:lnTo>
                      <a:lnTo>
                        <a:pt x="79" y="40"/>
                      </a:lnTo>
                      <a:lnTo>
                        <a:pt x="80" y="36"/>
                      </a:lnTo>
                      <a:lnTo>
                        <a:pt x="86" y="31"/>
                      </a:lnTo>
                      <a:lnTo>
                        <a:pt x="90" y="25"/>
                      </a:lnTo>
                      <a:lnTo>
                        <a:pt x="93" y="19"/>
                      </a:lnTo>
                      <a:lnTo>
                        <a:pt x="93" y="13"/>
                      </a:lnTo>
                      <a:lnTo>
                        <a:pt x="89" y="7"/>
                      </a:lnTo>
                      <a:lnTo>
                        <a:pt x="84" y="2"/>
                      </a:lnTo>
                      <a:lnTo>
                        <a:pt x="78" y="0"/>
                      </a:lnTo>
                      <a:lnTo>
                        <a:pt x="72" y="0"/>
                      </a:lnTo>
                      <a:lnTo>
                        <a:pt x="67" y="1"/>
                      </a:lnTo>
                      <a:lnTo>
                        <a:pt x="64" y="2"/>
                      </a:lnTo>
                      <a:lnTo>
                        <a:pt x="60" y="6"/>
                      </a:lnTo>
                      <a:lnTo>
                        <a:pt x="57" y="8"/>
                      </a:lnTo>
                      <a:lnTo>
                        <a:pt x="55" y="10"/>
                      </a:lnTo>
                      <a:lnTo>
                        <a:pt x="53" y="14"/>
                      </a:lnTo>
                      <a:lnTo>
                        <a:pt x="52" y="16"/>
                      </a:lnTo>
                      <a:lnTo>
                        <a:pt x="52" y="19"/>
                      </a:lnTo>
                      <a:lnTo>
                        <a:pt x="53" y="25"/>
                      </a:lnTo>
                      <a:lnTo>
                        <a:pt x="57" y="29"/>
                      </a:lnTo>
                      <a:lnTo>
                        <a:pt x="60" y="32"/>
                      </a:lnTo>
                      <a:lnTo>
                        <a:pt x="64" y="34"/>
                      </a:lnTo>
                      <a:lnTo>
                        <a:pt x="64" y="40"/>
                      </a:lnTo>
                      <a:lnTo>
                        <a:pt x="64" y="45"/>
                      </a:lnTo>
                      <a:lnTo>
                        <a:pt x="63" y="49"/>
                      </a:lnTo>
                      <a:lnTo>
                        <a:pt x="63" y="53"/>
                      </a:lnTo>
                      <a:lnTo>
                        <a:pt x="60" y="53"/>
                      </a:lnTo>
                      <a:lnTo>
                        <a:pt x="57" y="54"/>
                      </a:lnTo>
                      <a:lnTo>
                        <a:pt x="56" y="55"/>
                      </a:lnTo>
                      <a:lnTo>
                        <a:pt x="55" y="55"/>
                      </a:lnTo>
                      <a:lnTo>
                        <a:pt x="50" y="49"/>
                      </a:lnTo>
                      <a:lnTo>
                        <a:pt x="48" y="40"/>
                      </a:lnTo>
                      <a:lnTo>
                        <a:pt x="42" y="33"/>
                      </a:lnTo>
                      <a:lnTo>
                        <a:pt x="33" y="3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57" name="Freeform 285">
                  <a:extLst>
                    <a:ext uri="{FF2B5EF4-FFF2-40B4-BE49-F238E27FC236}">
                      <a16:creationId xmlns:a16="http://schemas.microsoft.com/office/drawing/2014/main" id="{BC643B7C-5862-49AD-88CF-72D8758A8285}"/>
                    </a:ext>
                  </a:extLst>
                </p:cNvPr>
                <p:cNvSpPr>
                  <a:spLocks/>
                </p:cNvSpPr>
                <p:nvPr/>
              </p:nvSpPr>
              <p:spPr bwMode="auto">
                <a:xfrm>
                  <a:off x="244" y="197"/>
                  <a:ext cx="68" cy="118"/>
                </a:xfrm>
                <a:custGeom>
                  <a:avLst/>
                  <a:gdLst>
                    <a:gd name="T0" fmla="*/ 134 w 135"/>
                    <a:gd name="T1" fmla="*/ 0 h 235"/>
                    <a:gd name="T2" fmla="*/ 124 w 135"/>
                    <a:gd name="T3" fmla="*/ 15 h 235"/>
                    <a:gd name="T4" fmla="*/ 111 w 135"/>
                    <a:gd name="T5" fmla="*/ 28 h 235"/>
                    <a:gd name="T6" fmla="*/ 97 w 135"/>
                    <a:gd name="T7" fmla="*/ 39 h 235"/>
                    <a:gd name="T8" fmla="*/ 83 w 135"/>
                    <a:gd name="T9" fmla="*/ 48 h 235"/>
                    <a:gd name="T10" fmla="*/ 68 w 135"/>
                    <a:gd name="T11" fmla="*/ 53 h 235"/>
                    <a:gd name="T12" fmla="*/ 53 w 135"/>
                    <a:gd name="T13" fmla="*/ 58 h 235"/>
                    <a:gd name="T14" fmla="*/ 39 w 135"/>
                    <a:gd name="T15" fmla="*/ 60 h 235"/>
                    <a:gd name="T16" fmla="*/ 26 w 135"/>
                    <a:gd name="T17" fmla="*/ 60 h 235"/>
                    <a:gd name="T18" fmla="*/ 26 w 135"/>
                    <a:gd name="T19" fmla="*/ 72 h 235"/>
                    <a:gd name="T20" fmla="*/ 23 w 135"/>
                    <a:gd name="T21" fmla="*/ 84 h 235"/>
                    <a:gd name="T22" fmla="*/ 15 w 135"/>
                    <a:gd name="T23" fmla="*/ 98 h 235"/>
                    <a:gd name="T24" fmla="*/ 0 w 135"/>
                    <a:gd name="T25" fmla="*/ 109 h 235"/>
                    <a:gd name="T26" fmla="*/ 10 w 135"/>
                    <a:gd name="T27" fmla="*/ 124 h 235"/>
                    <a:gd name="T28" fmla="*/ 15 w 135"/>
                    <a:gd name="T29" fmla="*/ 142 h 235"/>
                    <a:gd name="T30" fmla="*/ 16 w 135"/>
                    <a:gd name="T31" fmla="*/ 162 h 235"/>
                    <a:gd name="T32" fmla="*/ 10 w 135"/>
                    <a:gd name="T33" fmla="*/ 178 h 235"/>
                    <a:gd name="T34" fmla="*/ 15 w 135"/>
                    <a:gd name="T35" fmla="*/ 180 h 235"/>
                    <a:gd name="T36" fmla="*/ 22 w 135"/>
                    <a:gd name="T37" fmla="*/ 184 h 235"/>
                    <a:gd name="T38" fmla="*/ 30 w 135"/>
                    <a:gd name="T39" fmla="*/ 187 h 235"/>
                    <a:gd name="T40" fmla="*/ 39 w 135"/>
                    <a:gd name="T41" fmla="*/ 193 h 235"/>
                    <a:gd name="T42" fmla="*/ 48 w 135"/>
                    <a:gd name="T43" fmla="*/ 201 h 235"/>
                    <a:gd name="T44" fmla="*/ 56 w 135"/>
                    <a:gd name="T45" fmla="*/ 210 h 235"/>
                    <a:gd name="T46" fmla="*/ 61 w 135"/>
                    <a:gd name="T47" fmla="*/ 222 h 235"/>
                    <a:gd name="T48" fmla="*/ 66 w 135"/>
                    <a:gd name="T49" fmla="*/ 235 h 235"/>
                    <a:gd name="T50" fmla="*/ 69 w 135"/>
                    <a:gd name="T51" fmla="*/ 227 h 235"/>
                    <a:gd name="T52" fmla="*/ 74 w 135"/>
                    <a:gd name="T53" fmla="*/ 218 h 235"/>
                    <a:gd name="T54" fmla="*/ 80 w 135"/>
                    <a:gd name="T55" fmla="*/ 210 h 235"/>
                    <a:gd name="T56" fmla="*/ 86 w 135"/>
                    <a:gd name="T57" fmla="*/ 202 h 235"/>
                    <a:gd name="T58" fmla="*/ 94 w 135"/>
                    <a:gd name="T59" fmla="*/ 194 h 235"/>
                    <a:gd name="T60" fmla="*/ 103 w 135"/>
                    <a:gd name="T61" fmla="*/ 188 h 235"/>
                    <a:gd name="T62" fmla="*/ 112 w 135"/>
                    <a:gd name="T63" fmla="*/ 185 h 235"/>
                    <a:gd name="T64" fmla="*/ 122 w 135"/>
                    <a:gd name="T65" fmla="*/ 182 h 235"/>
                    <a:gd name="T66" fmla="*/ 118 w 135"/>
                    <a:gd name="T67" fmla="*/ 172 h 235"/>
                    <a:gd name="T68" fmla="*/ 114 w 135"/>
                    <a:gd name="T69" fmla="*/ 158 h 235"/>
                    <a:gd name="T70" fmla="*/ 117 w 135"/>
                    <a:gd name="T71" fmla="*/ 144 h 235"/>
                    <a:gd name="T72" fmla="*/ 126 w 135"/>
                    <a:gd name="T73" fmla="*/ 128 h 235"/>
                    <a:gd name="T74" fmla="*/ 117 w 135"/>
                    <a:gd name="T75" fmla="*/ 103 h 235"/>
                    <a:gd name="T76" fmla="*/ 114 w 135"/>
                    <a:gd name="T77" fmla="*/ 79 h 235"/>
                    <a:gd name="T78" fmla="*/ 115 w 135"/>
                    <a:gd name="T79" fmla="*/ 57 h 235"/>
                    <a:gd name="T80" fmla="*/ 118 w 135"/>
                    <a:gd name="T81" fmla="*/ 41 h 235"/>
                    <a:gd name="T82" fmla="*/ 121 w 135"/>
                    <a:gd name="T83" fmla="*/ 31 h 235"/>
                    <a:gd name="T84" fmla="*/ 126 w 135"/>
                    <a:gd name="T85" fmla="*/ 21 h 235"/>
                    <a:gd name="T86" fmla="*/ 130 w 135"/>
                    <a:gd name="T87" fmla="*/ 12 h 235"/>
                    <a:gd name="T88" fmla="*/ 134 w 135"/>
                    <a:gd name="T89" fmla="*/ 7 h 235"/>
                    <a:gd name="T90" fmla="*/ 135 w 135"/>
                    <a:gd name="T91" fmla="*/ 6 h 235"/>
                    <a:gd name="T92" fmla="*/ 135 w 135"/>
                    <a:gd name="T93" fmla="*/ 4 h 235"/>
                    <a:gd name="T94" fmla="*/ 134 w 135"/>
                    <a:gd name="T95" fmla="*/ 3 h 235"/>
                    <a:gd name="T96" fmla="*/ 134 w 135"/>
                    <a:gd name="T97" fmla="*/ 3 h 235"/>
                    <a:gd name="T98" fmla="*/ 134 w 135"/>
                    <a:gd name="T9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235">
                      <a:moveTo>
                        <a:pt x="134" y="0"/>
                      </a:moveTo>
                      <a:lnTo>
                        <a:pt x="124" y="15"/>
                      </a:lnTo>
                      <a:lnTo>
                        <a:pt x="111" y="28"/>
                      </a:lnTo>
                      <a:lnTo>
                        <a:pt x="97" y="39"/>
                      </a:lnTo>
                      <a:lnTo>
                        <a:pt x="83" y="48"/>
                      </a:lnTo>
                      <a:lnTo>
                        <a:pt x="68" y="53"/>
                      </a:lnTo>
                      <a:lnTo>
                        <a:pt x="53" y="58"/>
                      </a:lnTo>
                      <a:lnTo>
                        <a:pt x="39" y="60"/>
                      </a:lnTo>
                      <a:lnTo>
                        <a:pt x="26" y="60"/>
                      </a:lnTo>
                      <a:lnTo>
                        <a:pt x="26" y="72"/>
                      </a:lnTo>
                      <a:lnTo>
                        <a:pt x="23" y="84"/>
                      </a:lnTo>
                      <a:lnTo>
                        <a:pt x="15" y="98"/>
                      </a:lnTo>
                      <a:lnTo>
                        <a:pt x="0" y="109"/>
                      </a:lnTo>
                      <a:lnTo>
                        <a:pt x="10" y="124"/>
                      </a:lnTo>
                      <a:lnTo>
                        <a:pt x="15" y="142"/>
                      </a:lnTo>
                      <a:lnTo>
                        <a:pt x="16" y="162"/>
                      </a:lnTo>
                      <a:lnTo>
                        <a:pt x="10" y="178"/>
                      </a:lnTo>
                      <a:lnTo>
                        <a:pt x="15" y="180"/>
                      </a:lnTo>
                      <a:lnTo>
                        <a:pt x="22" y="184"/>
                      </a:lnTo>
                      <a:lnTo>
                        <a:pt x="30" y="187"/>
                      </a:lnTo>
                      <a:lnTo>
                        <a:pt x="39" y="193"/>
                      </a:lnTo>
                      <a:lnTo>
                        <a:pt x="48" y="201"/>
                      </a:lnTo>
                      <a:lnTo>
                        <a:pt x="56" y="210"/>
                      </a:lnTo>
                      <a:lnTo>
                        <a:pt x="61" y="222"/>
                      </a:lnTo>
                      <a:lnTo>
                        <a:pt x="66" y="235"/>
                      </a:lnTo>
                      <a:lnTo>
                        <a:pt x="69" y="227"/>
                      </a:lnTo>
                      <a:lnTo>
                        <a:pt x="74" y="218"/>
                      </a:lnTo>
                      <a:lnTo>
                        <a:pt x="80" y="210"/>
                      </a:lnTo>
                      <a:lnTo>
                        <a:pt x="86" y="202"/>
                      </a:lnTo>
                      <a:lnTo>
                        <a:pt x="94" y="194"/>
                      </a:lnTo>
                      <a:lnTo>
                        <a:pt x="103" y="188"/>
                      </a:lnTo>
                      <a:lnTo>
                        <a:pt x="112" y="185"/>
                      </a:lnTo>
                      <a:lnTo>
                        <a:pt x="122" y="182"/>
                      </a:lnTo>
                      <a:lnTo>
                        <a:pt x="118" y="172"/>
                      </a:lnTo>
                      <a:lnTo>
                        <a:pt x="114" y="158"/>
                      </a:lnTo>
                      <a:lnTo>
                        <a:pt x="117" y="144"/>
                      </a:lnTo>
                      <a:lnTo>
                        <a:pt x="126" y="128"/>
                      </a:lnTo>
                      <a:lnTo>
                        <a:pt x="117" y="103"/>
                      </a:lnTo>
                      <a:lnTo>
                        <a:pt x="114" y="79"/>
                      </a:lnTo>
                      <a:lnTo>
                        <a:pt x="115" y="57"/>
                      </a:lnTo>
                      <a:lnTo>
                        <a:pt x="118" y="41"/>
                      </a:lnTo>
                      <a:lnTo>
                        <a:pt x="121" y="31"/>
                      </a:lnTo>
                      <a:lnTo>
                        <a:pt x="126" y="21"/>
                      </a:lnTo>
                      <a:lnTo>
                        <a:pt x="130" y="12"/>
                      </a:lnTo>
                      <a:lnTo>
                        <a:pt x="134" y="7"/>
                      </a:lnTo>
                      <a:lnTo>
                        <a:pt x="135" y="6"/>
                      </a:lnTo>
                      <a:lnTo>
                        <a:pt x="135" y="4"/>
                      </a:lnTo>
                      <a:lnTo>
                        <a:pt x="134" y="3"/>
                      </a:lnTo>
                      <a:lnTo>
                        <a:pt x="134" y="3"/>
                      </a:lnTo>
                      <a:lnTo>
                        <a:pt x="134"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58" name="Freeform 286">
                  <a:extLst>
                    <a:ext uri="{FF2B5EF4-FFF2-40B4-BE49-F238E27FC236}">
                      <a16:creationId xmlns:a16="http://schemas.microsoft.com/office/drawing/2014/main" id="{5EF6C007-DEB8-416D-8721-D162A0DFC60B}"/>
                    </a:ext>
                  </a:extLst>
                </p:cNvPr>
                <p:cNvSpPr>
                  <a:spLocks/>
                </p:cNvSpPr>
                <p:nvPr/>
              </p:nvSpPr>
              <p:spPr bwMode="auto">
                <a:xfrm>
                  <a:off x="416" y="168"/>
                  <a:ext cx="127" cy="97"/>
                </a:xfrm>
                <a:custGeom>
                  <a:avLst/>
                  <a:gdLst>
                    <a:gd name="T0" fmla="*/ 115 w 253"/>
                    <a:gd name="T1" fmla="*/ 0 h 194"/>
                    <a:gd name="T2" fmla="*/ 106 w 253"/>
                    <a:gd name="T3" fmla="*/ 3 h 194"/>
                    <a:gd name="T4" fmla="*/ 95 w 253"/>
                    <a:gd name="T5" fmla="*/ 7 h 194"/>
                    <a:gd name="T6" fmla="*/ 83 w 253"/>
                    <a:gd name="T7" fmla="*/ 11 h 194"/>
                    <a:gd name="T8" fmla="*/ 69 w 253"/>
                    <a:gd name="T9" fmla="*/ 15 h 194"/>
                    <a:gd name="T10" fmla="*/ 54 w 253"/>
                    <a:gd name="T11" fmla="*/ 20 h 194"/>
                    <a:gd name="T12" fmla="*/ 40 w 253"/>
                    <a:gd name="T13" fmla="*/ 24 h 194"/>
                    <a:gd name="T14" fmla="*/ 27 w 253"/>
                    <a:gd name="T15" fmla="*/ 26 h 194"/>
                    <a:gd name="T16" fmla="*/ 16 w 253"/>
                    <a:gd name="T17" fmla="*/ 27 h 194"/>
                    <a:gd name="T18" fmla="*/ 11 w 253"/>
                    <a:gd name="T19" fmla="*/ 26 h 194"/>
                    <a:gd name="T20" fmla="*/ 7 w 253"/>
                    <a:gd name="T21" fmla="*/ 26 h 194"/>
                    <a:gd name="T22" fmla="*/ 2 w 253"/>
                    <a:gd name="T23" fmla="*/ 25 h 194"/>
                    <a:gd name="T24" fmla="*/ 0 w 253"/>
                    <a:gd name="T25" fmla="*/ 25 h 194"/>
                    <a:gd name="T26" fmla="*/ 13 w 253"/>
                    <a:gd name="T27" fmla="*/ 33 h 194"/>
                    <a:gd name="T28" fmla="*/ 26 w 253"/>
                    <a:gd name="T29" fmla="*/ 44 h 194"/>
                    <a:gd name="T30" fmla="*/ 36 w 253"/>
                    <a:gd name="T31" fmla="*/ 58 h 194"/>
                    <a:gd name="T32" fmla="*/ 47 w 253"/>
                    <a:gd name="T33" fmla="*/ 73 h 194"/>
                    <a:gd name="T34" fmla="*/ 55 w 253"/>
                    <a:gd name="T35" fmla="*/ 90 h 194"/>
                    <a:gd name="T36" fmla="*/ 62 w 253"/>
                    <a:gd name="T37" fmla="*/ 109 h 194"/>
                    <a:gd name="T38" fmla="*/ 66 w 253"/>
                    <a:gd name="T39" fmla="*/ 127 h 194"/>
                    <a:gd name="T40" fmla="*/ 70 w 253"/>
                    <a:gd name="T41" fmla="*/ 146 h 194"/>
                    <a:gd name="T42" fmla="*/ 77 w 253"/>
                    <a:gd name="T43" fmla="*/ 146 h 194"/>
                    <a:gd name="T44" fmla="*/ 85 w 253"/>
                    <a:gd name="T45" fmla="*/ 148 h 194"/>
                    <a:gd name="T46" fmla="*/ 94 w 253"/>
                    <a:gd name="T47" fmla="*/ 153 h 194"/>
                    <a:gd name="T48" fmla="*/ 104 w 253"/>
                    <a:gd name="T49" fmla="*/ 157 h 194"/>
                    <a:gd name="T50" fmla="*/ 114 w 253"/>
                    <a:gd name="T51" fmla="*/ 165 h 194"/>
                    <a:gd name="T52" fmla="*/ 123 w 253"/>
                    <a:gd name="T53" fmla="*/ 173 h 194"/>
                    <a:gd name="T54" fmla="*/ 131 w 253"/>
                    <a:gd name="T55" fmla="*/ 184 h 194"/>
                    <a:gd name="T56" fmla="*/ 137 w 253"/>
                    <a:gd name="T57" fmla="*/ 194 h 194"/>
                    <a:gd name="T58" fmla="*/ 144 w 253"/>
                    <a:gd name="T59" fmla="*/ 188 h 194"/>
                    <a:gd name="T60" fmla="*/ 154 w 253"/>
                    <a:gd name="T61" fmla="*/ 183 h 194"/>
                    <a:gd name="T62" fmla="*/ 165 w 253"/>
                    <a:gd name="T63" fmla="*/ 178 h 194"/>
                    <a:gd name="T64" fmla="*/ 179 w 253"/>
                    <a:gd name="T65" fmla="*/ 175 h 194"/>
                    <a:gd name="T66" fmla="*/ 195 w 253"/>
                    <a:gd name="T67" fmla="*/ 173 h 194"/>
                    <a:gd name="T68" fmla="*/ 214 w 253"/>
                    <a:gd name="T69" fmla="*/ 175 h 194"/>
                    <a:gd name="T70" fmla="*/ 232 w 253"/>
                    <a:gd name="T71" fmla="*/ 180 h 194"/>
                    <a:gd name="T72" fmla="*/ 253 w 253"/>
                    <a:gd name="T73" fmla="*/ 188 h 194"/>
                    <a:gd name="T74" fmla="*/ 247 w 253"/>
                    <a:gd name="T75" fmla="*/ 180 h 194"/>
                    <a:gd name="T76" fmla="*/ 240 w 253"/>
                    <a:gd name="T77" fmla="*/ 172 h 194"/>
                    <a:gd name="T78" fmla="*/ 236 w 253"/>
                    <a:gd name="T79" fmla="*/ 162 h 194"/>
                    <a:gd name="T80" fmla="*/ 231 w 253"/>
                    <a:gd name="T81" fmla="*/ 149 h 194"/>
                    <a:gd name="T82" fmla="*/ 230 w 253"/>
                    <a:gd name="T83" fmla="*/ 135 h 194"/>
                    <a:gd name="T84" fmla="*/ 230 w 253"/>
                    <a:gd name="T85" fmla="*/ 120 h 194"/>
                    <a:gd name="T86" fmla="*/ 235 w 253"/>
                    <a:gd name="T87" fmla="*/ 103 h 194"/>
                    <a:gd name="T88" fmla="*/ 243 w 253"/>
                    <a:gd name="T89" fmla="*/ 84 h 194"/>
                    <a:gd name="T90" fmla="*/ 231 w 253"/>
                    <a:gd name="T91" fmla="*/ 81 h 194"/>
                    <a:gd name="T92" fmla="*/ 218 w 253"/>
                    <a:gd name="T93" fmla="*/ 78 h 194"/>
                    <a:gd name="T94" fmla="*/ 207 w 253"/>
                    <a:gd name="T95" fmla="*/ 72 h 194"/>
                    <a:gd name="T96" fmla="*/ 197 w 253"/>
                    <a:gd name="T97" fmla="*/ 65 h 194"/>
                    <a:gd name="T98" fmla="*/ 187 w 253"/>
                    <a:gd name="T99" fmla="*/ 57 h 194"/>
                    <a:gd name="T100" fmla="*/ 180 w 253"/>
                    <a:gd name="T101" fmla="*/ 44 h 194"/>
                    <a:gd name="T102" fmla="*/ 177 w 253"/>
                    <a:gd name="T103" fmla="*/ 30 h 194"/>
                    <a:gd name="T104" fmla="*/ 176 w 253"/>
                    <a:gd name="T105" fmla="*/ 12 h 194"/>
                    <a:gd name="T106" fmla="*/ 169 w 253"/>
                    <a:gd name="T107" fmla="*/ 13 h 194"/>
                    <a:gd name="T108" fmla="*/ 162 w 253"/>
                    <a:gd name="T109" fmla="*/ 15 h 194"/>
                    <a:gd name="T110" fmla="*/ 155 w 253"/>
                    <a:gd name="T111" fmla="*/ 15 h 194"/>
                    <a:gd name="T112" fmla="*/ 148 w 253"/>
                    <a:gd name="T113" fmla="*/ 15 h 194"/>
                    <a:gd name="T114" fmla="*/ 140 w 253"/>
                    <a:gd name="T115" fmla="*/ 14 h 194"/>
                    <a:gd name="T116" fmla="*/ 132 w 253"/>
                    <a:gd name="T117" fmla="*/ 11 h 194"/>
                    <a:gd name="T118" fmla="*/ 124 w 253"/>
                    <a:gd name="T119" fmla="*/ 6 h 194"/>
                    <a:gd name="T120" fmla="*/ 115 w 253"/>
                    <a:gd name="T1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194">
                      <a:moveTo>
                        <a:pt x="115" y="0"/>
                      </a:moveTo>
                      <a:lnTo>
                        <a:pt x="106" y="3"/>
                      </a:lnTo>
                      <a:lnTo>
                        <a:pt x="95" y="7"/>
                      </a:lnTo>
                      <a:lnTo>
                        <a:pt x="83" y="11"/>
                      </a:lnTo>
                      <a:lnTo>
                        <a:pt x="69" y="15"/>
                      </a:lnTo>
                      <a:lnTo>
                        <a:pt x="54" y="20"/>
                      </a:lnTo>
                      <a:lnTo>
                        <a:pt x="40" y="24"/>
                      </a:lnTo>
                      <a:lnTo>
                        <a:pt x="27" y="26"/>
                      </a:lnTo>
                      <a:lnTo>
                        <a:pt x="16" y="27"/>
                      </a:lnTo>
                      <a:lnTo>
                        <a:pt x="11" y="26"/>
                      </a:lnTo>
                      <a:lnTo>
                        <a:pt x="7" y="26"/>
                      </a:lnTo>
                      <a:lnTo>
                        <a:pt x="2" y="25"/>
                      </a:lnTo>
                      <a:lnTo>
                        <a:pt x="0" y="25"/>
                      </a:lnTo>
                      <a:lnTo>
                        <a:pt x="13" y="33"/>
                      </a:lnTo>
                      <a:lnTo>
                        <a:pt x="26" y="44"/>
                      </a:lnTo>
                      <a:lnTo>
                        <a:pt x="36" y="58"/>
                      </a:lnTo>
                      <a:lnTo>
                        <a:pt x="47" y="73"/>
                      </a:lnTo>
                      <a:lnTo>
                        <a:pt x="55" y="90"/>
                      </a:lnTo>
                      <a:lnTo>
                        <a:pt x="62" y="109"/>
                      </a:lnTo>
                      <a:lnTo>
                        <a:pt x="66" y="127"/>
                      </a:lnTo>
                      <a:lnTo>
                        <a:pt x="70" y="146"/>
                      </a:lnTo>
                      <a:lnTo>
                        <a:pt x="77" y="146"/>
                      </a:lnTo>
                      <a:lnTo>
                        <a:pt x="85" y="148"/>
                      </a:lnTo>
                      <a:lnTo>
                        <a:pt x="94" y="153"/>
                      </a:lnTo>
                      <a:lnTo>
                        <a:pt x="104" y="157"/>
                      </a:lnTo>
                      <a:lnTo>
                        <a:pt x="114" y="165"/>
                      </a:lnTo>
                      <a:lnTo>
                        <a:pt x="123" y="173"/>
                      </a:lnTo>
                      <a:lnTo>
                        <a:pt x="131" y="184"/>
                      </a:lnTo>
                      <a:lnTo>
                        <a:pt x="137" y="194"/>
                      </a:lnTo>
                      <a:lnTo>
                        <a:pt x="144" y="188"/>
                      </a:lnTo>
                      <a:lnTo>
                        <a:pt x="154" y="183"/>
                      </a:lnTo>
                      <a:lnTo>
                        <a:pt x="165" y="178"/>
                      </a:lnTo>
                      <a:lnTo>
                        <a:pt x="179" y="175"/>
                      </a:lnTo>
                      <a:lnTo>
                        <a:pt x="195" y="173"/>
                      </a:lnTo>
                      <a:lnTo>
                        <a:pt x="214" y="175"/>
                      </a:lnTo>
                      <a:lnTo>
                        <a:pt x="232" y="180"/>
                      </a:lnTo>
                      <a:lnTo>
                        <a:pt x="253" y="188"/>
                      </a:lnTo>
                      <a:lnTo>
                        <a:pt x="247" y="180"/>
                      </a:lnTo>
                      <a:lnTo>
                        <a:pt x="240" y="172"/>
                      </a:lnTo>
                      <a:lnTo>
                        <a:pt x="236" y="162"/>
                      </a:lnTo>
                      <a:lnTo>
                        <a:pt x="231" y="149"/>
                      </a:lnTo>
                      <a:lnTo>
                        <a:pt x="230" y="135"/>
                      </a:lnTo>
                      <a:lnTo>
                        <a:pt x="230" y="120"/>
                      </a:lnTo>
                      <a:lnTo>
                        <a:pt x="235" y="103"/>
                      </a:lnTo>
                      <a:lnTo>
                        <a:pt x="243" y="84"/>
                      </a:lnTo>
                      <a:lnTo>
                        <a:pt x="231" y="81"/>
                      </a:lnTo>
                      <a:lnTo>
                        <a:pt x="218" y="78"/>
                      </a:lnTo>
                      <a:lnTo>
                        <a:pt x="207" y="72"/>
                      </a:lnTo>
                      <a:lnTo>
                        <a:pt x="197" y="65"/>
                      </a:lnTo>
                      <a:lnTo>
                        <a:pt x="187" y="57"/>
                      </a:lnTo>
                      <a:lnTo>
                        <a:pt x="180" y="44"/>
                      </a:lnTo>
                      <a:lnTo>
                        <a:pt x="177" y="30"/>
                      </a:lnTo>
                      <a:lnTo>
                        <a:pt x="176" y="12"/>
                      </a:lnTo>
                      <a:lnTo>
                        <a:pt x="169" y="13"/>
                      </a:lnTo>
                      <a:lnTo>
                        <a:pt x="162" y="15"/>
                      </a:lnTo>
                      <a:lnTo>
                        <a:pt x="155" y="15"/>
                      </a:lnTo>
                      <a:lnTo>
                        <a:pt x="148" y="15"/>
                      </a:lnTo>
                      <a:lnTo>
                        <a:pt x="140" y="14"/>
                      </a:lnTo>
                      <a:lnTo>
                        <a:pt x="132" y="11"/>
                      </a:lnTo>
                      <a:lnTo>
                        <a:pt x="124" y="6"/>
                      </a:lnTo>
                      <a:lnTo>
                        <a:pt x="115"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59" name="Freeform 287">
                  <a:extLst>
                    <a:ext uri="{FF2B5EF4-FFF2-40B4-BE49-F238E27FC236}">
                      <a16:creationId xmlns:a16="http://schemas.microsoft.com/office/drawing/2014/main" id="{6266F9CF-2EF4-4B51-9F28-1027B6EAE672}"/>
                    </a:ext>
                  </a:extLst>
                </p:cNvPr>
                <p:cNvSpPr>
                  <a:spLocks/>
                </p:cNvSpPr>
                <p:nvPr/>
              </p:nvSpPr>
              <p:spPr bwMode="auto">
                <a:xfrm>
                  <a:off x="351" y="22"/>
                  <a:ext cx="111" cy="138"/>
                </a:xfrm>
                <a:custGeom>
                  <a:avLst/>
                  <a:gdLst>
                    <a:gd name="T0" fmla="*/ 187 w 222"/>
                    <a:gd name="T1" fmla="*/ 133 h 274"/>
                    <a:gd name="T2" fmla="*/ 158 w 222"/>
                    <a:gd name="T3" fmla="*/ 135 h 274"/>
                    <a:gd name="T4" fmla="*/ 120 w 222"/>
                    <a:gd name="T5" fmla="*/ 148 h 274"/>
                    <a:gd name="T6" fmla="*/ 85 w 222"/>
                    <a:gd name="T7" fmla="*/ 179 h 274"/>
                    <a:gd name="T8" fmla="*/ 64 w 222"/>
                    <a:gd name="T9" fmla="*/ 228 h 274"/>
                    <a:gd name="T10" fmla="*/ 49 w 222"/>
                    <a:gd name="T11" fmla="*/ 258 h 274"/>
                    <a:gd name="T12" fmla="*/ 34 w 222"/>
                    <a:gd name="T13" fmla="*/ 265 h 274"/>
                    <a:gd name="T14" fmla="*/ 24 w 222"/>
                    <a:gd name="T15" fmla="*/ 267 h 274"/>
                    <a:gd name="T16" fmla="*/ 13 w 222"/>
                    <a:gd name="T17" fmla="*/ 270 h 274"/>
                    <a:gd name="T18" fmla="*/ 4 w 222"/>
                    <a:gd name="T19" fmla="*/ 273 h 274"/>
                    <a:gd name="T20" fmla="*/ 1 w 222"/>
                    <a:gd name="T21" fmla="*/ 273 h 274"/>
                    <a:gd name="T22" fmla="*/ 0 w 222"/>
                    <a:gd name="T23" fmla="*/ 271 h 274"/>
                    <a:gd name="T24" fmla="*/ 18 w 222"/>
                    <a:gd name="T25" fmla="*/ 262 h 274"/>
                    <a:gd name="T26" fmla="*/ 42 w 222"/>
                    <a:gd name="T27" fmla="*/ 234 h 274"/>
                    <a:gd name="T28" fmla="*/ 52 w 222"/>
                    <a:gd name="T29" fmla="*/ 201 h 274"/>
                    <a:gd name="T30" fmla="*/ 55 w 222"/>
                    <a:gd name="T31" fmla="*/ 172 h 274"/>
                    <a:gd name="T32" fmla="*/ 54 w 222"/>
                    <a:gd name="T33" fmla="*/ 152 h 274"/>
                    <a:gd name="T34" fmla="*/ 49 w 222"/>
                    <a:gd name="T35" fmla="*/ 130 h 274"/>
                    <a:gd name="T36" fmla="*/ 52 w 222"/>
                    <a:gd name="T37" fmla="*/ 116 h 274"/>
                    <a:gd name="T38" fmla="*/ 70 w 222"/>
                    <a:gd name="T39" fmla="*/ 104 h 274"/>
                    <a:gd name="T40" fmla="*/ 86 w 222"/>
                    <a:gd name="T41" fmla="*/ 84 h 274"/>
                    <a:gd name="T42" fmla="*/ 92 w 222"/>
                    <a:gd name="T43" fmla="*/ 61 h 274"/>
                    <a:gd name="T44" fmla="*/ 97 w 222"/>
                    <a:gd name="T45" fmla="*/ 47 h 274"/>
                    <a:gd name="T46" fmla="*/ 123 w 222"/>
                    <a:gd name="T47" fmla="*/ 39 h 274"/>
                    <a:gd name="T48" fmla="*/ 150 w 222"/>
                    <a:gd name="T49" fmla="*/ 25 h 274"/>
                    <a:gd name="T50" fmla="*/ 173 w 222"/>
                    <a:gd name="T51" fmla="*/ 8 h 274"/>
                    <a:gd name="T52" fmla="*/ 180 w 222"/>
                    <a:gd name="T53" fmla="*/ 10 h 274"/>
                    <a:gd name="T54" fmla="*/ 184 w 222"/>
                    <a:gd name="T55" fmla="*/ 37 h 274"/>
                    <a:gd name="T56" fmla="*/ 194 w 222"/>
                    <a:gd name="T57" fmla="*/ 62 h 274"/>
                    <a:gd name="T58" fmla="*/ 211 w 222"/>
                    <a:gd name="T59" fmla="*/ 83 h 274"/>
                    <a:gd name="T60" fmla="*/ 215 w 222"/>
                    <a:gd name="T61" fmla="*/ 91 h 274"/>
                    <a:gd name="T62" fmla="*/ 201 w 222"/>
                    <a:gd name="T63" fmla="*/ 97 h 274"/>
                    <a:gd name="T64" fmla="*/ 191 w 222"/>
                    <a:gd name="T65" fmla="*/ 107 h 274"/>
                    <a:gd name="T66" fmla="*/ 190 w 222"/>
                    <a:gd name="T67" fmla="*/ 1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274">
                      <a:moveTo>
                        <a:pt x="194" y="133"/>
                      </a:moveTo>
                      <a:lnTo>
                        <a:pt x="187" y="133"/>
                      </a:lnTo>
                      <a:lnTo>
                        <a:pt x="175" y="133"/>
                      </a:lnTo>
                      <a:lnTo>
                        <a:pt x="158" y="135"/>
                      </a:lnTo>
                      <a:lnTo>
                        <a:pt x="140" y="139"/>
                      </a:lnTo>
                      <a:lnTo>
                        <a:pt x="120" y="148"/>
                      </a:lnTo>
                      <a:lnTo>
                        <a:pt x="102" y="160"/>
                      </a:lnTo>
                      <a:lnTo>
                        <a:pt x="85" y="179"/>
                      </a:lnTo>
                      <a:lnTo>
                        <a:pt x="72" y="205"/>
                      </a:lnTo>
                      <a:lnTo>
                        <a:pt x="64" y="228"/>
                      </a:lnTo>
                      <a:lnTo>
                        <a:pt x="57" y="247"/>
                      </a:lnTo>
                      <a:lnTo>
                        <a:pt x="49" y="258"/>
                      </a:lnTo>
                      <a:lnTo>
                        <a:pt x="40" y="264"/>
                      </a:lnTo>
                      <a:lnTo>
                        <a:pt x="34" y="265"/>
                      </a:lnTo>
                      <a:lnTo>
                        <a:pt x="29" y="266"/>
                      </a:lnTo>
                      <a:lnTo>
                        <a:pt x="24" y="267"/>
                      </a:lnTo>
                      <a:lnTo>
                        <a:pt x="18" y="269"/>
                      </a:lnTo>
                      <a:lnTo>
                        <a:pt x="13" y="270"/>
                      </a:lnTo>
                      <a:lnTo>
                        <a:pt x="9" y="271"/>
                      </a:lnTo>
                      <a:lnTo>
                        <a:pt x="4" y="273"/>
                      </a:lnTo>
                      <a:lnTo>
                        <a:pt x="1" y="274"/>
                      </a:lnTo>
                      <a:lnTo>
                        <a:pt x="1" y="273"/>
                      </a:lnTo>
                      <a:lnTo>
                        <a:pt x="1" y="272"/>
                      </a:lnTo>
                      <a:lnTo>
                        <a:pt x="0" y="271"/>
                      </a:lnTo>
                      <a:lnTo>
                        <a:pt x="0" y="270"/>
                      </a:lnTo>
                      <a:lnTo>
                        <a:pt x="18" y="262"/>
                      </a:lnTo>
                      <a:lnTo>
                        <a:pt x="33" y="249"/>
                      </a:lnTo>
                      <a:lnTo>
                        <a:pt x="42" y="234"/>
                      </a:lnTo>
                      <a:lnTo>
                        <a:pt x="49" y="218"/>
                      </a:lnTo>
                      <a:lnTo>
                        <a:pt x="52" y="201"/>
                      </a:lnTo>
                      <a:lnTo>
                        <a:pt x="55" y="186"/>
                      </a:lnTo>
                      <a:lnTo>
                        <a:pt x="55" y="172"/>
                      </a:lnTo>
                      <a:lnTo>
                        <a:pt x="55" y="161"/>
                      </a:lnTo>
                      <a:lnTo>
                        <a:pt x="54" y="152"/>
                      </a:lnTo>
                      <a:lnTo>
                        <a:pt x="52" y="142"/>
                      </a:lnTo>
                      <a:lnTo>
                        <a:pt x="49" y="130"/>
                      </a:lnTo>
                      <a:lnTo>
                        <a:pt x="46" y="118"/>
                      </a:lnTo>
                      <a:lnTo>
                        <a:pt x="52" y="116"/>
                      </a:lnTo>
                      <a:lnTo>
                        <a:pt x="62" y="112"/>
                      </a:lnTo>
                      <a:lnTo>
                        <a:pt x="70" y="104"/>
                      </a:lnTo>
                      <a:lnTo>
                        <a:pt x="79" y="95"/>
                      </a:lnTo>
                      <a:lnTo>
                        <a:pt x="86" y="84"/>
                      </a:lnTo>
                      <a:lnTo>
                        <a:pt x="90" y="73"/>
                      </a:lnTo>
                      <a:lnTo>
                        <a:pt x="92" y="61"/>
                      </a:lnTo>
                      <a:lnTo>
                        <a:pt x="88" y="48"/>
                      </a:lnTo>
                      <a:lnTo>
                        <a:pt x="97" y="47"/>
                      </a:lnTo>
                      <a:lnTo>
                        <a:pt x="110" y="44"/>
                      </a:lnTo>
                      <a:lnTo>
                        <a:pt x="123" y="39"/>
                      </a:lnTo>
                      <a:lnTo>
                        <a:pt x="138" y="32"/>
                      </a:lnTo>
                      <a:lnTo>
                        <a:pt x="150" y="25"/>
                      </a:lnTo>
                      <a:lnTo>
                        <a:pt x="163" y="17"/>
                      </a:lnTo>
                      <a:lnTo>
                        <a:pt x="173" y="8"/>
                      </a:lnTo>
                      <a:lnTo>
                        <a:pt x="180" y="0"/>
                      </a:lnTo>
                      <a:lnTo>
                        <a:pt x="180" y="10"/>
                      </a:lnTo>
                      <a:lnTo>
                        <a:pt x="181" y="23"/>
                      </a:lnTo>
                      <a:lnTo>
                        <a:pt x="184" y="37"/>
                      </a:lnTo>
                      <a:lnTo>
                        <a:pt x="188" y="50"/>
                      </a:lnTo>
                      <a:lnTo>
                        <a:pt x="194" y="62"/>
                      </a:lnTo>
                      <a:lnTo>
                        <a:pt x="202" y="74"/>
                      </a:lnTo>
                      <a:lnTo>
                        <a:pt x="211" y="83"/>
                      </a:lnTo>
                      <a:lnTo>
                        <a:pt x="222" y="90"/>
                      </a:lnTo>
                      <a:lnTo>
                        <a:pt x="215" y="91"/>
                      </a:lnTo>
                      <a:lnTo>
                        <a:pt x="208" y="93"/>
                      </a:lnTo>
                      <a:lnTo>
                        <a:pt x="201" y="97"/>
                      </a:lnTo>
                      <a:lnTo>
                        <a:pt x="195" y="101"/>
                      </a:lnTo>
                      <a:lnTo>
                        <a:pt x="191" y="107"/>
                      </a:lnTo>
                      <a:lnTo>
                        <a:pt x="190" y="115"/>
                      </a:lnTo>
                      <a:lnTo>
                        <a:pt x="190" y="123"/>
                      </a:lnTo>
                      <a:lnTo>
                        <a:pt x="194" y="133"/>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60" name="Freeform 288">
                  <a:extLst>
                    <a:ext uri="{FF2B5EF4-FFF2-40B4-BE49-F238E27FC236}">
                      <a16:creationId xmlns:a16="http://schemas.microsoft.com/office/drawing/2014/main" id="{C0E1900C-351F-4478-B107-AFFD455C9FC6}"/>
                    </a:ext>
                  </a:extLst>
                </p:cNvPr>
                <p:cNvSpPr>
                  <a:spLocks/>
                </p:cNvSpPr>
                <p:nvPr/>
              </p:nvSpPr>
              <p:spPr bwMode="auto">
                <a:xfrm>
                  <a:off x="315" y="25"/>
                  <a:ext cx="66" cy="132"/>
                </a:xfrm>
                <a:custGeom>
                  <a:avLst/>
                  <a:gdLst>
                    <a:gd name="T0" fmla="*/ 70 w 131"/>
                    <a:gd name="T1" fmla="*/ 261 h 265"/>
                    <a:gd name="T2" fmla="*/ 61 w 131"/>
                    <a:gd name="T3" fmla="*/ 253 h 265"/>
                    <a:gd name="T4" fmla="*/ 48 w 131"/>
                    <a:gd name="T5" fmla="*/ 253 h 265"/>
                    <a:gd name="T6" fmla="*/ 41 w 131"/>
                    <a:gd name="T7" fmla="*/ 250 h 265"/>
                    <a:gd name="T8" fmla="*/ 43 w 131"/>
                    <a:gd name="T9" fmla="*/ 243 h 265"/>
                    <a:gd name="T10" fmla="*/ 51 w 131"/>
                    <a:gd name="T11" fmla="*/ 234 h 265"/>
                    <a:gd name="T12" fmla="*/ 63 w 131"/>
                    <a:gd name="T13" fmla="*/ 231 h 265"/>
                    <a:gd name="T14" fmla="*/ 75 w 131"/>
                    <a:gd name="T15" fmla="*/ 227 h 265"/>
                    <a:gd name="T16" fmla="*/ 81 w 131"/>
                    <a:gd name="T17" fmla="*/ 220 h 265"/>
                    <a:gd name="T18" fmla="*/ 82 w 131"/>
                    <a:gd name="T19" fmla="*/ 214 h 265"/>
                    <a:gd name="T20" fmla="*/ 81 w 131"/>
                    <a:gd name="T21" fmla="*/ 209 h 265"/>
                    <a:gd name="T22" fmla="*/ 78 w 131"/>
                    <a:gd name="T23" fmla="*/ 204 h 265"/>
                    <a:gd name="T24" fmla="*/ 71 w 131"/>
                    <a:gd name="T25" fmla="*/ 198 h 265"/>
                    <a:gd name="T26" fmla="*/ 58 w 131"/>
                    <a:gd name="T27" fmla="*/ 198 h 265"/>
                    <a:gd name="T28" fmla="*/ 48 w 131"/>
                    <a:gd name="T29" fmla="*/ 205 h 265"/>
                    <a:gd name="T30" fmla="*/ 47 w 131"/>
                    <a:gd name="T31" fmla="*/ 212 h 265"/>
                    <a:gd name="T32" fmla="*/ 44 w 131"/>
                    <a:gd name="T33" fmla="*/ 220 h 265"/>
                    <a:gd name="T34" fmla="*/ 33 w 131"/>
                    <a:gd name="T35" fmla="*/ 228 h 265"/>
                    <a:gd name="T36" fmla="*/ 30 w 131"/>
                    <a:gd name="T37" fmla="*/ 228 h 265"/>
                    <a:gd name="T38" fmla="*/ 25 w 131"/>
                    <a:gd name="T39" fmla="*/ 224 h 265"/>
                    <a:gd name="T40" fmla="*/ 25 w 131"/>
                    <a:gd name="T41" fmla="*/ 219 h 265"/>
                    <a:gd name="T42" fmla="*/ 29 w 131"/>
                    <a:gd name="T43" fmla="*/ 208 h 265"/>
                    <a:gd name="T44" fmla="*/ 34 w 131"/>
                    <a:gd name="T45" fmla="*/ 200 h 265"/>
                    <a:gd name="T46" fmla="*/ 41 w 131"/>
                    <a:gd name="T47" fmla="*/ 192 h 265"/>
                    <a:gd name="T48" fmla="*/ 43 w 131"/>
                    <a:gd name="T49" fmla="*/ 185 h 265"/>
                    <a:gd name="T50" fmla="*/ 43 w 131"/>
                    <a:gd name="T51" fmla="*/ 182 h 265"/>
                    <a:gd name="T52" fmla="*/ 40 w 131"/>
                    <a:gd name="T53" fmla="*/ 176 h 265"/>
                    <a:gd name="T54" fmla="*/ 33 w 131"/>
                    <a:gd name="T55" fmla="*/ 170 h 265"/>
                    <a:gd name="T56" fmla="*/ 24 w 131"/>
                    <a:gd name="T57" fmla="*/ 168 h 265"/>
                    <a:gd name="T58" fmla="*/ 17 w 131"/>
                    <a:gd name="T59" fmla="*/ 169 h 265"/>
                    <a:gd name="T60" fmla="*/ 13 w 131"/>
                    <a:gd name="T61" fmla="*/ 171 h 265"/>
                    <a:gd name="T62" fmla="*/ 8 w 131"/>
                    <a:gd name="T63" fmla="*/ 175 h 265"/>
                    <a:gd name="T64" fmla="*/ 0 w 131"/>
                    <a:gd name="T65" fmla="*/ 152 h 265"/>
                    <a:gd name="T66" fmla="*/ 11 w 131"/>
                    <a:gd name="T67" fmla="*/ 100 h 265"/>
                    <a:gd name="T68" fmla="*/ 47 w 131"/>
                    <a:gd name="T69" fmla="*/ 53 h 265"/>
                    <a:gd name="T70" fmla="*/ 92 w 131"/>
                    <a:gd name="T71" fmla="*/ 18 h 265"/>
                    <a:gd name="T72" fmla="*/ 117 w 131"/>
                    <a:gd name="T73" fmla="*/ 4 h 265"/>
                    <a:gd name="T74" fmla="*/ 131 w 131"/>
                    <a:gd name="T75" fmla="*/ 0 h 265"/>
                    <a:gd name="T76" fmla="*/ 120 w 131"/>
                    <a:gd name="T77" fmla="*/ 16 h 265"/>
                    <a:gd name="T78" fmla="*/ 107 w 131"/>
                    <a:gd name="T79" fmla="*/ 46 h 265"/>
                    <a:gd name="T80" fmla="*/ 107 w 131"/>
                    <a:gd name="T81" fmla="*/ 72 h 265"/>
                    <a:gd name="T82" fmla="*/ 114 w 131"/>
                    <a:gd name="T83" fmla="*/ 98 h 265"/>
                    <a:gd name="T84" fmla="*/ 122 w 131"/>
                    <a:gd name="T85" fmla="*/ 125 h 265"/>
                    <a:gd name="T86" fmla="*/ 127 w 131"/>
                    <a:gd name="T87" fmla="*/ 147 h 265"/>
                    <a:gd name="T88" fmla="*/ 128 w 131"/>
                    <a:gd name="T89" fmla="*/ 167 h 265"/>
                    <a:gd name="T90" fmla="*/ 125 w 131"/>
                    <a:gd name="T91" fmla="*/ 196 h 265"/>
                    <a:gd name="T92" fmla="*/ 115 w 131"/>
                    <a:gd name="T93" fmla="*/ 229 h 265"/>
                    <a:gd name="T94" fmla="*/ 91 w 131"/>
                    <a:gd name="T95" fmla="*/ 2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265">
                      <a:moveTo>
                        <a:pt x="73" y="265"/>
                      </a:moveTo>
                      <a:lnTo>
                        <a:pt x="70" y="261"/>
                      </a:lnTo>
                      <a:lnTo>
                        <a:pt x="67" y="257"/>
                      </a:lnTo>
                      <a:lnTo>
                        <a:pt x="61" y="253"/>
                      </a:lnTo>
                      <a:lnTo>
                        <a:pt x="53" y="253"/>
                      </a:lnTo>
                      <a:lnTo>
                        <a:pt x="48" y="253"/>
                      </a:lnTo>
                      <a:lnTo>
                        <a:pt x="45" y="252"/>
                      </a:lnTo>
                      <a:lnTo>
                        <a:pt x="41" y="250"/>
                      </a:lnTo>
                      <a:lnTo>
                        <a:pt x="39" y="247"/>
                      </a:lnTo>
                      <a:lnTo>
                        <a:pt x="43" y="243"/>
                      </a:lnTo>
                      <a:lnTo>
                        <a:pt x="47" y="237"/>
                      </a:lnTo>
                      <a:lnTo>
                        <a:pt x="51" y="234"/>
                      </a:lnTo>
                      <a:lnTo>
                        <a:pt x="54" y="231"/>
                      </a:lnTo>
                      <a:lnTo>
                        <a:pt x="63" y="231"/>
                      </a:lnTo>
                      <a:lnTo>
                        <a:pt x="70" y="230"/>
                      </a:lnTo>
                      <a:lnTo>
                        <a:pt x="75" y="227"/>
                      </a:lnTo>
                      <a:lnTo>
                        <a:pt x="79" y="222"/>
                      </a:lnTo>
                      <a:lnTo>
                        <a:pt x="81" y="220"/>
                      </a:lnTo>
                      <a:lnTo>
                        <a:pt x="81" y="216"/>
                      </a:lnTo>
                      <a:lnTo>
                        <a:pt x="82" y="214"/>
                      </a:lnTo>
                      <a:lnTo>
                        <a:pt x="82" y="212"/>
                      </a:lnTo>
                      <a:lnTo>
                        <a:pt x="81" y="209"/>
                      </a:lnTo>
                      <a:lnTo>
                        <a:pt x="79" y="206"/>
                      </a:lnTo>
                      <a:lnTo>
                        <a:pt x="78" y="204"/>
                      </a:lnTo>
                      <a:lnTo>
                        <a:pt x="77" y="201"/>
                      </a:lnTo>
                      <a:lnTo>
                        <a:pt x="71" y="198"/>
                      </a:lnTo>
                      <a:lnTo>
                        <a:pt x="64" y="197"/>
                      </a:lnTo>
                      <a:lnTo>
                        <a:pt x="58" y="198"/>
                      </a:lnTo>
                      <a:lnTo>
                        <a:pt x="52" y="200"/>
                      </a:lnTo>
                      <a:lnTo>
                        <a:pt x="48" y="205"/>
                      </a:lnTo>
                      <a:lnTo>
                        <a:pt x="47" y="208"/>
                      </a:lnTo>
                      <a:lnTo>
                        <a:pt x="47" y="212"/>
                      </a:lnTo>
                      <a:lnTo>
                        <a:pt x="48" y="215"/>
                      </a:lnTo>
                      <a:lnTo>
                        <a:pt x="44" y="220"/>
                      </a:lnTo>
                      <a:lnTo>
                        <a:pt x="38" y="224"/>
                      </a:lnTo>
                      <a:lnTo>
                        <a:pt x="33" y="228"/>
                      </a:lnTo>
                      <a:lnTo>
                        <a:pt x="31" y="230"/>
                      </a:lnTo>
                      <a:lnTo>
                        <a:pt x="30" y="228"/>
                      </a:lnTo>
                      <a:lnTo>
                        <a:pt x="28" y="227"/>
                      </a:lnTo>
                      <a:lnTo>
                        <a:pt x="25" y="224"/>
                      </a:lnTo>
                      <a:lnTo>
                        <a:pt x="23" y="223"/>
                      </a:lnTo>
                      <a:lnTo>
                        <a:pt x="25" y="219"/>
                      </a:lnTo>
                      <a:lnTo>
                        <a:pt x="28" y="213"/>
                      </a:lnTo>
                      <a:lnTo>
                        <a:pt x="29" y="208"/>
                      </a:lnTo>
                      <a:lnTo>
                        <a:pt x="30" y="204"/>
                      </a:lnTo>
                      <a:lnTo>
                        <a:pt x="34" y="200"/>
                      </a:lnTo>
                      <a:lnTo>
                        <a:pt x="38" y="197"/>
                      </a:lnTo>
                      <a:lnTo>
                        <a:pt x="41" y="192"/>
                      </a:lnTo>
                      <a:lnTo>
                        <a:pt x="43" y="187"/>
                      </a:lnTo>
                      <a:lnTo>
                        <a:pt x="43" y="185"/>
                      </a:lnTo>
                      <a:lnTo>
                        <a:pt x="43" y="184"/>
                      </a:lnTo>
                      <a:lnTo>
                        <a:pt x="43" y="182"/>
                      </a:lnTo>
                      <a:lnTo>
                        <a:pt x="43" y="181"/>
                      </a:lnTo>
                      <a:lnTo>
                        <a:pt x="40" y="176"/>
                      </a:lnTo>
                      <a:lnTo>
                        <a:pt x="38" y="173"/>
                      </a:lnTo>
                      <a:lnTo>
                        <a:pt x="33" y="170"/>
                      </a:lnTo>
                      <a:lnTo>
                        <a:pt x="26" y="168"/>
                      </a:lnTo>
                      <a:lnTo>
                        <a:pt x="24" y="168"/>
                      </a:lnTo>
                      <a:lnTo>
                        <a:pt x="21" y="168"/>
                      </a:lnTo>
                      <a:lnTo>
                        <a:pt x="17" y="169"/>
                      </a:lnTo>
                      <a:lnTo>
                        <a:pt x="15" y="170"/>
                      </a:lnTo>
                      <a:lnTo>
                        <a:pt x="13" y="171"/>
                      </a:lnTo>
                      <a:lnTo>
                        <a:pt x="10" y="173"/>
                      </a:lnTo>
                      <a:lnTo>
                        <a:pt x="8" y="175"/>
                      </a:lnTo>
                      <a:lnTo>
                        <a:pt x="7" y="176"/>
                      </a:lnTo>
                      <a:lnTo>
                        <a:pt x="0" y="152"/>
                      </a:lnTo>
                      <a:lnTo>
                        <a:pt x="2" y="125"/>
                      </a:lnTo>
                      <a:lnTo>
                        <a:pt x="11" y="100"/>
                      </a:lnTo>
                      <a:lnTo>
                        <a:pt x="28" y="75"/>
                      </a:lnTo>
                      <a:lnTo>
                        <a:pt x="47" y="53"/>
                      </a:lnTo>
                      <a:lnTo>
                        <a:pt x="69" y="33"/>
                      </a:lnTo>
                      <a:lnTo>
                        <a:pt x="92" y="18"/>
                      </a:lnTo>
                      <a:lnTo>
                        <a:pt x="112" y="8"/>
                      </a:lnTo>
                      <a:lnTo>
                        <a:pt x="117" y="4"/>
                      </a:lnTo>
                      <a:lnTo>
                        <a:pt x="125" y="1"/>
                      </a:lnTo>
                      <a:lnTo>
                        <a:pt x="131" y="0"/>
                      </a:lnTo>
                      <a:lnTo>
                        <a:pt x="128" y="4"/>
                      </a:lnTo>
                      <a:lnTo>
                        <a:pt x="120" y="16"/>
                      </a:lnTo>
                      <a:lnTo>
                        <a:pt x="113" y="31"/>
                      </a:lnTo>
                      <a:lnTo>
                        <a:pt x="107" y="46"/>
                      </a:lnTo>
                      <a:lnTo>
                        <a:pt x="106" y="62"/>
                      </a:lnTo>
                      <a:lnTo>
                        <a:pt x="107" y="72"/>
                      </a:lnTo>
                      <a:lnTo>
                        <a:pt x="111" y="84"/>
                      </a:lnTo>
                      <a:lnTo>
                        <a:pt x="114" y="98"/>
                      </a:lnTo>
                      <a:lnTo>
                        <a:pt x="119" y="113"/>
                      </a:lnTo>
                      <a:lnTo>
                        <a:pt x="122" y="125"/>
                      </a:lnTo>
                      <a:lnTo>
                        <a:pt x="125" y="137"/>
                      </a:lnTo>
                      <a:lnTo>
                        <a:pt x="127" y="147"/>
                      </a:lnTo>
                      <a:lnTo>
                        <a:pt x="128" y="156"/>
                      </a:lnTo>
                      <a:lnTo>
                        <a:pt x="128" y="167"/>
                      </a:lnTo>
                      <a:lnTo>
                        <a:pt x="128" y="181"/>
                      </a:lnTo>
                      <a:lnTo>
                        <a:pt x="125" y="196"/>
                      </a:lnTo>
                      <a:lnTo>
                        <a:pt x="122" y="213"/>
                      </a:lnTo>
                      <a:lnTo>
                        <a:pt x="115" y="229"/>
                      </a:lnTo>
                      <a:lnTo>
                        <a:pt x="106" y="244"/>
                      </a:lnTo>
                      <a:lnTo>
                        <a:pt x="91" y="257"/>
                      </a:lnTo>
                      <a:lnTo>
                        <a:pt x="73" y="26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61" name="Freeform 289">
                  <a:extLst>
                    <a:ext uri="{FF2B5EF4-FFF2-40B4-BE49-F238E27FC236}">
                      <a16:creationId xmlns:a16="http://schemas.microsoft.com/office/drawing/2014/main" id="{561A5CEF-09B2-4CE3-AA4E-A450A6A61EF5}"/>
                    </a:ext>
                  </a:extLst>
                </p:cNvPr>
                <p:cNvSpPr>
                  <a:spLocks/>
                </p:cNvSpPr>
                <p:nvPr/>
              </p:nvSpPr>
              <p:spPr bwMode="auto">
                <a:xfrm>
                  <a:off x="212" y="89"/>
                  <a:ext cx="320" cy="225"/>
                </a:xfrm>
                <a:custGeom>
                  <a:avLst/>
                  <a:gdLst>
                    <a:gd name="T0" fmla="*/ 296 w 640"/>
                    <a:gd name="T1" fmla="*/ 383 h 450"/>
                    <a:gd name="T2" fmla="*/ 261 w 640"/>
                    <a:gd name="T3" fmla="*/ 445 h 450"/>
                    <a:gd name="T4" fmla="*/ 232 w 640"/>
                    <a:gd name="T5" fmla="*/ 393 h 450"/>
                    <a:gd name="T6" fmla="*/ 194 w 640"/>
                    <a:gd name="T7" fmla="*/ 352 h 450"/>
                    <a:gd name="T8" fmla="*/ 182 w 640"/>
                    <a:gd name="T9" fmla="*/ 257 h 450"/>
                    <a:gd name="T10" fmla="*/ 208 w 640"/>
                    <a:gd name="T11" fmla="*/ 213 h 450"/>
                    <a:gd name="T12" fmla="*/ 230 w 640"/>
                    <a:gd name="T13" fmla="*/ 167 h 450"/>
                    <a:gd name="T14" fmla="*/ 215 w 640"/>
                    <a:gd name="T15" fmla="*/ 176 h 450"/>
                    <a:gd name="T16" fmla="*/ 198 w 640"/>
                    <a:gd name="T17" fmla="*/ 216 h 450"/>
                    <a:gd name="T18" fmla="*/ 132 w 640"/>
                    <a:gd name="T19" fmla="*/ 269 h 450"/>
                    <a:gd name="T20" fmla="*/ 80 w 640"/>
                    <a:gd name="T21" fmla="*/ 274 h 450"/>
                    <a:gd name="T22" fmla="*/ 48 w 640"/>
                    <a:gd name="T23" fmla="*/ 262 h 450"/>
                    <a:gd name="T24" fmla="*/ 0 w 640"/>
                    <a:gd name="T25" fmla="*/ 241 h 450"/>
                    <a:gd name="T26" fmla="*/ 40 w 640"/>
                    <a:gd name="T27" fmla="*/ 226 h 450"/>
                    <a:gd name="T28" fmla="*/ 75 w 640"/>
                    <a:gd name="T29" fmla="*/ 183 h 450"/>
                    <a:gd name="T30" fmla="*/ 145 w 640"/>
                    <a:gd name="T31" fmla="*/ 138 h 450"/>
                    <a:gd name="T32" fmla="*/ 188 w 640"/>
                    <a:gd name="T33" fmla="*/ 139 h 450"/>
                    <a:gd name="T34" fmla="*/ 196 w 640"/>
                    <a:gd name="T35" fmla="*/ 143 h 450"/>
                    <a:gd name="T36" fmla="*/ 186 w 640"/>
                    <a:gd name="T37" fmla="*/ 167 h 450"/>
                    <a:gd name="T38" fmla="*/ 192 w 640"/>
                    <a:gd name="T39" fmla="*/ 171 h 450"/>
                    <a:gd name="T40" fmla="*/ 215 w 640"/>
                    <a:gd name="T41" fmla="*/ 167 h 450"/>
                    <a:gd name="T42" fmla="*/ 212 w 640"/>
                    <a:gd name="T43" fmla="*/ 138 h 450"/>
                    <a:gd name="T44" fmla="*/ 219 w 640"/>
                    <a:gd name="T45" fmla="*/ 137 h 450"/>
                    <a:gd name="T46" fmla="*/ 232 w 640"/>
                    <a:gd name="T47" fmla="*/ 154 h 450"/>
                    <a:gd name="T48" fmla="*/ 261 w 640"/>
                    <a:gd name="T49" fmla="*/ 157 h 450"/>
                    <a:gd name="T50" fmla="*/ 283 w 640"/>
                    <a:gd name="T51" fmla="*/ 140 h 450"/>
                    <a:gd name="T52" fmla="*/ 308 w 640"/>
                    <a:gd name="T53" fmla="*/ 133 h 450"/>
                    <a:gd name="T54" fmla="*/ 343 w 640"/>
                    <a:gd name="T55" fmla="*/ 95 h 450"/>
                    <a:gd name="T56" fmla="*/ 419 w 640"/>
                    <a:gd name="T57" fmla="*/ 6 h 450"/>
                    <a:gd name="T58" fmla="*/ 479 w 640"/>
                    <a:gd name="T59" fmla="*/ 0 h 450"/>
                    <a:gd name="T60" fmla="*/ 527 w 640"/>
                    <a:gd name="T61" fmla="*/ 9 h 450"/>
                    <a:gd name="T62" fmla="*/ 579 w 640"/>
                    <a:gd name="T63" fmla="*/ 28 h 450"/>
                    <a:gd name="T64" fmla="*/ 630 w 640"/>
                    <a:gd name="T65" fmla="*/ 31 h 450"/>
                    <a:gd name="T66" fmla="*/ 622 w 640"/>
                    <a:gd name="T67" fmla="*/ 56 h 450"/>
                    <a:gd name="T68" fmla="*/ 553 w 640"/>
                    <a:gd name="T69" fmla="*/ 140 h 450"/>
                    <a:gd name="T70" fmla="*/ 492 w 640"/>
                    <a:gd name="T71" fmla="*/ 168 h 450"/>
                    <a:gd name="T72" fmla="*/ 425 w 640"/>
                    <a:gd name="T73" fmla="*/ 184 h 450"/>
                    <a:gd name="T74" fmla="*/ 364 w 640"/>
                    <a:gd name="T75" fmla="*/ 169 h 450"/>
                    <a:gd name="T76" fmla="*/ 331 w 640"/>
                    <a:gd name="T77" fmla="*/ 152 h 450"/>
                    <a:gd name="T78" fmla="*/ 308 w 640"/>
                    <a:gd name="T79" fmla="*/ 145 h 450"/>
                    <a:gd name="T80" fmla="*/ 283 w 640"/>
                    <a:gd name="T81" fmla="*/ 152 h 450"/>
                    <a:gd name="T82" fmla="*/ 285 w 640"/>
                    <a:gd name="T83" fmla="*/ 163 h 450"/>
                    <a:gd name="T84" fmla="*/ 313 w 640"/>
                    <a:gd name="T85" fmla="*/ 162 h 450"/>
                    <a:gd name="T86" fmla="*/ 346 w 640"/>
                    <a:gd name="T87" fmla="*/ 160 h 450"/>
                    <a:gd name="T88" fmla="*/ 409 w 640"/>
                    <a:gd name="T89" fmla="*/ 182 h 450"/>
                    <a:gd name="T90" fmla="*/ 464 w 640"/>
                    <a:gd name="T91" fmla="*/ 247 h 450"/>
                    <a:gd name="T92" fmla="*/ 481 w 640"/>
                    <a:gd name="T93" fmla="*/ 328 h 450"/>
                    <a:gd name="T94" fmla="*/ 448 w 640"/>
                    <a:gd name="T95" fmla="*/ 327 h 450"/>
                    <a:gd name="T96" fmla="*/ 373 w 640"/>
                    <a:gd name="T97" fmla="*/ 306 h 450"/>
                    <a:gd name="T98" fmla="*/ 326 w 640"/>
                    <a:gd name="T99" fmla="*/ 291 h 450"/>
                    <a:gd name="T100" fmla="*/ 289 w 640"/>
                    <a:gd name="T101" fmla="*/ 234 h 450"/>
                    <a:gd name="T102" fmla="*/ 277 w 640"/>
                    <a:gd name="T103" fmla="*/ 181 h 450"/>
                    <a:gd name="T104" fmla="*/ 251 w 640"/>
                    <a:gd name="T105" fmla="*/ 162 h 450"/>
                    <a:gd name="T106" fmla="*/ 237 w 640"/>
                    <a:gd name="T107" fmla="*/ 167 h 450"/>
                    <a:gd name="T108" fmla="*/ 251 w 640"/>
                    <a:gd name="T109" fmla="*/ 191 h 450"/>
                    <a:gd name="T110" fmla="*/ 298 w 640"/>
                    <a:gd name="T111" fmla="*/ 24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450">
                      <a:moveTo>
                        <a:pt x="305" y="266"/>
                      </a:moveTo>
                      <a:lnTo>
                        <a:pt x="312" y="298"/>
                      </a:lnTo>
                      <a:lnTo>
                        <a:pt x="312" y="330"/>
                      </a:lnTo>
                      <a:lnTo>
                        <a:pt x="306" y="360"/>
                      </a:lnTo>
                      <a:lnTo>
                        <a:pt x="296" y="383"/>
                      </a:lnTo>
                      <a:lnTo>
                        <a:pt x="284" y="401"/>
                      </a:lnTo>
                      <a:lnTo>
                        <a:pt x="275" y="417"/>
                      </a:lnTo>
                      <a:lnTo>
                        <a:pt x="268" y="432"/>
                      </a:lnTo>
                      <a:lnTo>
                        <a:pt x="262" y="450"/>
                      </a:lnTo>
                      <a:lnTo>
                        <a:pt x="261" y="445"/>
                      </a:lnTo>
                      <a:lnTo>
                        <a:pt x="258" y="435"/>
                      </a:lnTo>
                      <a:lnTo>
                        <a:pt x="253" y="425"/>
                      </a:lnTo>
                      <a:lnTo>
                        <a:pt x="247" y="415"/>
                      </a:lnTo>
                      <a:lnTo>
                        <a:pt x="240" y="403"/>
                      </a:lnTo>
                      <a:lnTo>
                        <a:pt x="232" y="393"/>
                      </a:lnTo>
                      <a:lnTo>
                        <a:pt x="224" y="382"/>
                      </a:lnTo>
                      <a:lnTo>
                        <a:pt x="216" y="375"/>
                      </a:lnTo>
                      <a:lnTo>
                        <a:pt x="207" y="368"/>
                      </a:lnTo>
                      <a:lnTo>
                        <a:pt x="200" y="360"/>
                      </a:lnTo>
                      <a:lnTo>
                        <a:pt x="194" y="352"/>
                      </a:lnTo>
                      <a:lnTo>
                        <a:pt x="190" y="344"/>
                      </a:lnTo>
                      <a:lnTo>
                        <a:pt x="181" y="319"/>
                      </a:lnTo>
                      <a:lnTo>
                        <a:pt x="178" y="295"/>
                      </a:lnTo>
                      <a:lnTo>
                        <a:pt x="179" y="273"/>
                      </a:lnTo>
                      <a:lnTo>
                        <a:pt x="182" y="257"/>
                      </a:lnTo>
                      <a:lnTo>
                        <a:pt x="185" y="249"/>
                      </a:lnTo>
                      <a:lnTo>
                        <a:pt x="190" y="239"/>
                      </a:lnTo>
                      <a:lnTo>
                        <a:pt x="194" y="230"/>
                      </a:lnTo>
                      <a:lnTo>
                        <a:pt x="201" y="222"/>
                      </a:lnTo>
                      <a:lnTo>
                        <a:pt x="208" y="213"/>
                      </a:lnTo>
                      <a:lnTo>
                        <a:pt x="215" y="202"/>
                      </a:lnTo>
                      <a:lnTo>
                        <a:pt x="221" y="192"/>
                      </a:lnTo>
                      <a:lnTo>
                        <a:pt x="227" y="182"/>
                      </a:lnTo>
                      <a:lnTo>
                        <a:pt x="229" y="175"/>
                      </a:lnTo>
                      <a:lnTo>
                        <a:pt x="230" y="167"/>
                      </a:lnTo>
                      <a:lnTo>
                        <a:pt x="229" y="161"/>
                      </a:lnTo>
                      <a:lnTo>
                        <a:pt x="227" y="160"/>
                      </a:lnTo>
                      <a:lnTo>
                        <a:pt x="221" y="163"/>
                      </a:lnTo>
                      <a:lnTo>
                        <a:pt x="217" y="169"/>
                      </a:lnTo>
                      <a:lnTo>
                        <a:pt x="215" y="176"/>
                      </a:lnTo>
                      <a:lnTo>
                        <a:pt x="213" y="182"/>
                      </a:lnTo>
                      <a:lnTo>
                        <a:pt x="211" y="191"/>
                      </a:lnTo>
                      <a:lnTo>
                        <a:pt x="207" y="200"/>
                      </a:lnTo>
                      <a:lnTo>
                        <a:pt x="202" y="208"/>
                      </a:lnTo>
                      <a:lnTo>
                        <a:pt x="198" y="216"/>
                      </a:lnTo>
                      <a:lnTo>
                        <a:pt x="188" y="231"/>
                      </a:lnTo>
                      <a:lnTo>
                        <a:pt x="175" y="244"/>
                      </a:lnTo>
                      <a:lnTo>
                        <a:pt x="161" y="255"/>
                      </a:lnTo>
                      <a:lnTo>
                        <a:pt x="147" y="264"/>
                      </a:lnTo>
                      <a:lnTo>
                        <a:pt x="132" y="269"/>
                      </a:lnTo>
                      <a:lnTo>
                        <a:pt x="117" y="274"/>
                      </a:lnTo>
                      <a:lnTo>
                        <a:pt x="103" y="276"/>
                      </a:lnTo>
                      <a:lnTo>
                        <a:pt x="90" y="276"/>
                      </a:lnTo>
                      <a:lnTo>
                        <a:pt x="85" y="275"/>
                      </a:lnTo>
                      <a:lnTo>
                        <a:pt x="80" y="274"/>
                      </a:lnTo>
                      <a:lnTo>
                        <a:pt x="76" y="274"/>
                      </a:lnTo>
                      <a:lnTo>
                        <a:pt x="72" y="273"/>
                      </a:lnTo>
                      <a:lnTo>
                        <a:pt x="64" y="269"/>
                      </a:lnTo>
                      <a:lnTo>
                        <a:pt x="56" y="266"/>
                      </a:lnTo>
                      <a:lnTo>
                        <a:pt x="48" y="262"/>
                      </a:lnTo>
                      <a:lnTo>
                        <a:pt x="40" y="258"/>
                      </a:lnTo>
                      <a:lnTo>
                        <a:pt x="32" y="254"/>
                      </a:lnTo>
                      <a:lnTo>
                        <a:pt x="22" y="250"/>
                      </a:lnTo>
                      <a:lnTo>
                        <a:pt x="11" y="245"/>
                      </a:lnTo>
                      <a:lnTo>
                        <a:pt x="0" y="241"/>
                      </a:lnTo>
                      <a:lnTo>
                        <a:pt x="7" y="238"/>
                      </a:lnTo>
                      <a:lnTo>
                        <a:pt x="14" y="236"/>
                      </a:lnTo>
                      <a:lnTo>
                        <a:pt x="23" y="234"/>
                      </a:lnTo>
                      <a:lnTo>
                        <a:pt x="32" y="230"/>
                      </a:lnTo>
                      <a:lnTo>
                        <a:pt x="40" y="226"/>
                      </a:lnTo>
                      <a:lnTo>
                        <a:pt x="48" y="221"/>
                      </a:lnTo>
                      <a:lnTo>
                        <a:pt x="55" y="214"/>
                      </a:lnTo>
                      <a:lnTo>
                        <a:pt x="60" y="207"/>
                      </a:lnTo>
                      <a:lnTo>
                        <a:pt x="67" y="196"/>
                      </a:lnTo>
                      <a:lnTo>
                        <a:pt x="75" y="183"/>
                      </a:lnTo>
                      <a:lnTo>
                        <a:pt x="86" y="170"/>
                      </a:lnTo>
                      <a:lnTo>
                        <a:pt x="99" y="157"/>
                      </a:lnTo>
                      <a:lnTo>
                        <a:pt x="113" y="148"/>
                      </a:lnTo>
                      <a:lnTo>
                        <a:pt x="128" y="141"/>
                      </a:lnTo>
                      <a:lnTo>
                        <a:pt x="145" y="138"/>
                      </a:lnTo>
                      <a:lnTo>
                        <a:pt x="161" y="140"/>
                      </a:lnTo>
                      <a:lnTo>
                        <a:pt x="168" y="144"/>
                      </a:lnTo>
                      <a:lnTo>
                        <a:pt x="176" y="144"/>
                      </a:lnTo>
                      <a:lnTo>
                        <a:pt x="183" y="143"/>
                      </a:lnTo>
                      <a:lnTo>
                        <a:pt x="188" y="139"/>
                      </a:lnTo>
                      <a:lnTo>
                        <a:pt x="191" y="137"/>
                      </a:lnTo>
                      <a:lnTo>
                        <a:pt x="194" y="137"/>
                      </a:lnTo>
                      <a:lnTo>
                        <a:pt x="198" y="137"/>
                      </a:lnTo>
                      <a:lnTo>
                        <a:pt x="201" y="138"/>
                      </a:lnTo>
                      <a:lnTo>
                        <a:pt x="196" y="143"/>
                      </a:lnTo>
                      <a:lnTo>
                        <a:pt x="191" y="149"/>
                      </a:lnTo>
                      <a:lnTo>
                        <a:pt x="186" y="156"/>
                      </a:lnTo>
                      <a:lnTo>
                        <a:pt x="185" y="163"/>
                      </a:lnTo>
                      <a:lnTo>
                        <a:pt x="185" y="164"/>
                      </a:lnTo>
                      <a:lnTo>
                        <a:pt x="186" y="167"/>
                      </a:lnTo>
                      <a:lnTo>
                        <a:pt x="186" y="168"/>
                      </a:lnTo>
                      <a:lnTo>
                        <a:pt x="188" y="169"/>
                      </a:lnTo>
                      <a:lnTo>
                        <a:pt x="189" y="170"/>
                      </a:lnTo>
                      <a:lnTo>
                        <a:pt x="191" y="171"/>
                      </a:lnTo>
                      <a:lnTo>
                        <a:pt x="192" y="171"/>
                      </a:lnTo>
                      <a:lnTo>
                        <a:pt x="193" y="172"/>
                      </a:lnTo>
                      <a:lnTo>
                        <a:pt x="199" y="174"/>
                      </a:lnTo>
                      <a:lnTo>
                        <a:pt x="206" y="172"/>
                      </a:lnTo>
                      <a:lnTo>
                        <a:pt x="211" y="170"/>
                      </a:lnTo>
                      <a:lnTo>
                        <a:pt x="215" y="167"/>
                      </a:lnTo>
                      <a:lnTo>
                        <a:pt x="217" y="160"/>
                      </a:lnTo>
                      <a:lnTo>
                        <a:pt x="219" y="153"/>
                      </a:lnTo>
                      <a:lnTo>
                        <a:pt x="216" y="147"/>
                      </a:lnTo>
                      <a:lnTo>
                        <a:pt x="214" y="141"/>
                      </a:lnTo>
                      <a:lnTo>
                        <a:pt x="212" y="138"/>
                      </a:lnTo>
                      <a:lnTo>
                        <a:pt x="212" y="136"/>
                      </a:lnTo>
                      <a:lnTo>
                        <a:pt x="214" y="134"/>
                      </a:lnTo>
                      <a:lnTo>
                        <a:pt x="216" y="133"/>
                      </a:lnTo>
                      <a:lnTo>
                        <a:pt x="217" y="134"/>
                      </a:lnTo>
                      <a:lnTo>
                        <a:pt x="219" y="137"/>
                      </a:lnTo>
                      <a:lnTo>
                        <a:pt x="220" y="140"/>
                      </a:lnTo>
                      <a:lnTo>
                        <a:pt x="221" y="145"/>
                      </a:lnTo>
                      <a:lnTo>
                        <a:pt x="222" y="149"/>
                      </a:lnTo>
                      <a:lnTo>
                        <a:pt x="227" y="154"/>
                      </a:lnTo>
                      <a:lnTo>
                        <a:pt x="232" y="154"/>
                      </a:lnTo>
                      <a:lnTo>
                        <a:pt x="242" y="149"/>
                      </a:lnTo>
                      <a:lnTo>
                        <a:pt x="245" y="153"/>
                      </a:lnTo>
                      <a:lnTo>
                        <a:pt x="250" y="155"/>
                      </a:lnTo>
                      <a:lnTo>
                        <a:pt x="255" y="157"/>
                      </a:lnTo>
                      <a:lnTo>
                        <a:pt x="261" y="157"/>
                      </a:lnTo>
                      <a:lnTo>
                        <a:pt x="266" y="156"/>
                      </a:lnTo>
                      <a:lnTo>
                        <a:pt x="272" y="154"/>
                      </a:lnTo>
                      <a:lnTo>
                        <a:pt x="276" y="148"/>
                      </a:lnTo>
                      <a:lnTo>
                        <a:pt x="280" y="141"/>
                      </a:lnTo>
                      <a:lnTo>
                        <a:pt x="283" y="140"/>
                      </a:lnTo>
                      <a:lnTo>
                        <a:pt x="288" y="138"/>
                      </a:lnTo>
                      <a:lnTo>
                        <a:pt x="292" y="137"/>
                      </a:lnTo>
                      <a:lnTo>
                        <a:pt x="297" y="136"/>
                      </a:lnTo>
                      <a:lnTo>
                        <a:pt x="303" y="134"/>
                      </a:lnTo>
                      <a:lnTo>
                        <a:pt x="308" y="133"/>
                      </a:lnTo>
                      <a:lnTo>
                        <a:pt x="313" y="132"/>
                      </a:lnTo>
                      <a:lnTo>
                        <a:pt x="319" y="131"/>
                      </a:lnTo>
                      <a:lnTo>
                        <a:pt x="328" y="125"/>
                      </a:lnTo>
                      <a:lnTo>
                        <a:pt x="336" y="114"/>
                      </a:lnTo>
                      <a:lnTo>
                        <a:pt x="343" y="95"/>
                      </a:lnTo>
                      <a:lnTo>
                        <a:pt x="351" y="72"/>
                      </a:lnTo>
                      <a:lnTo>
                        <a:pt x="364" y="46"/>
                      </a:lnTo>
                      <a:lnTo>
                        <a:pt x="381" y="27"/>
                      </a:lnTo>
                      <a:lnTo>
                        <a:pt x="399" y="15"/>
                      </a:lnTo>
                      <a:lnTo>
                        <a:pt x="419" y="6"/>
                      </a:lnTo>
                      <a:lnTo>
                        <a:pt x="437" y="2"/>
                      </a:lnTo>
                      <a:lnTo>
                        <a:pt x="454" y="0"/>
                      </a:lnTo>
                      <a:lnTo>
                        <a:pt x="466" y="0"/>
                      </a:lnTo>
                      <a:lnTo>
                        <a:pt x="473" y="0"/>
                      </a:lnTo>
                      <a:lnTo>
                        <a:pt x="479" y="0"/>
                      </a:lnTo>
                      <a:lnTo>
                        <a:pt x="486" y="1"/>
                      </a:lnTo>
                      <a:lnTo>
                        <a:pt x="495" y="2"/>
                      </a:lnTo>
                      <a:lnTo>
                        <a:pt x="505" y="3"/>
                      </a:lnTo>
                      <a:lnTo>
                        <a:pt x="517" y="6"/>
                      </a:lnTo>
                      <a:lnTo>
                        <a:pt x="527" y="9"/>
                      </a:lnTo>
                      <a:lnTo>
                        <a:pt x="539" y="13"/>
                      </a:lnTo>
                      <a:lnTo>
                        <a:pt x="548" y="18"/>
                      </a:lnTo>
                      <a:lnTo>
                        <a:pt x="557" y="23"/>
                      </a:lnTo>
                      <a:lnTo>
                        <a:pt x="568" y="26"/>
                      </a:lnTo>
                      <a:lnTo>
                        <a:pt x="579" y="28"/>
                      </a:lnTo>
                      <a:lnTo>
                        <a:pt x="589" y="31"/>
                      </a:lnTo>
                      <a:lnTo>
                        <a:pt x="601" y="32"/>
                      </a:lnTo>
                      <a:lnTo>
                        <a:pt x="611" y="32"/>
                      </a:lnTo>
                      <a:lnTo>
                        <a:pt x="621" y="32"/>
                      </a:lnTo>
                      <a:lnTo>
                        <a:pt x="630" y="31"/>
                      </a:lnTo>
                      <a:lnTo>
                        <a:pt x="640" y="31"/>
                      </a:lnTo>
                      <a:lnTo>
                        <a:pt x="640" y="34"/>
                      </a:lnTo>
                      <a:lnTo>
                        <a:pt x="636" y="39"/>
                      </a:lnTo>
                      <a:lnTo>
                        <a:pt x="631" y="43"/>
                      </a:lnTo>
                      <a:lnTo>
                        <a:pt x="622" y="56"/>
                      </a:lnTo>
                      <a:lnTo>
                        <a:pt x="610" y="72"/>
                      </a:lnTo>
                      <a:lnTo>
                        <a:pt x="596" y="91"/>
                      </a:lnTo>
                      <a:lnTo>
                        <a:pt x="583" y="108"/>
                      </a:lnTo>
                      <a:lnTo>
                        <a:pt x="568" y="125"/>
                      </a:lnTo>
                      <a:lnTo>
                        <a:pt x="553" y="140"/>
                      </a:lnTo>
                      <a:lnTo>
                        <a:pt x="538" y="152"/>
                      </a:lnTo>
                      <a:lnTo>
                        <a:pt x="524" y="157"/>
                      </a:lnTo>
                      <a:lnTo>
                        <a:pt x="515" y="160"/>
                      </a:lnTo>
                      <a:lnTo>
                        <a:pt x="504" y="164"/>
                      </a:lnTo>
                      <a:lnTo>
                        <a:pt x="492" y="168"/>
                      </a:lnTo>
                      <a:lnTo>
                        <a:pt x="478" y="172"/>
                      </a:lnTo>
                      <a:lnTo>
                        <a:pt x="463" y="177"/>
                      </a:lnTo>
                      <a:lnTo>
                        <a:pt x="449" y="181"/>
                      </a:lnTo>
                      <a:lnTo>
                        <a:pt x="436" y="183"/>
                      </a:lnTo>
                      <a:lnTo>
                        <a:pt x="425" y="184"/>
                      </a:lnTo>
                      <a:lnTo>
                        <a:pt x="414" y="183"/>
                      </a:lnTo>
                      <a:lnTo>
                        <a:pt x="402" y="181"/>
                      </a:lnTo>
                      <a:lnTo>
                        <a:pt x="388" y="177"/>
                      </a:lnTo>
                      <a:lnTo>
                        <a:pt x="375" y="172"/>
                      </a:lnTo>
                      <a:lnTo>
                        <a:pt x="364" y="169"/>
                      </a:lnTo>
                      <a:lnTo>
                        <a:pt x="353" y="164"/>
                      </a:lnTo>
                      <a:lnTo>
                        <a:pt x="345" y="161"/>
                      </a:lnTo>
                      <a:lnTo>
                        <a:pt x="341" y="159"/>
                      </a:lnTo>
                      <a:lnTo>
                        <a:pt x="336" y="155"/>
                      </a:lnTo>
                      <a:lnTo>
                        <a:pt x="331" y="152"/>
                      </a:lnTo>
                      <a:lnTo>
                        <a:pt x="326" y="148"/>
                      </a:lnTo>
                      <a:lnTo>
                        <a:pt x="321" y="145"/>
                      </a:lnTo>
                      <a:lnTo>
                        <a:pt x="318" y="144"/>
                      </a:lnTo>
                      <a:lnTo>
                        <a:pt x="313" y="144"/>
                      </a:lnTo>
                      <a:lnTo>
                        <a:pt x="308" y="145"/>
                      </a:lnTo>
                      <a:lnTo>
                        <a:pt x="303" y="145"/>
                      </a:lnTo>
                      <a:lnTo>
                        <a:pt x="296" y="147"/>
                      </a:lnTo>
                      <a:lnTo>
                        <a:pt x="291" y="148"/>
                      </a:lnTo>
                      <a:lnTo>
                        <a:pt x="287" y="149"/>
                      </a:lnTo>
                      <a:lnTo>
                        <a:pt x="283" y="152"/>
                      </a:lnTo>
                      <a:lnTo>
                        <a:pt x="280" y="155"/>
                      </a:lnTo>
                      <a:lnTo>
                        <a:pt x="279" y="157"/>
                      </a:lnTo>
                      <a:lnTo>
                        <a:pt x="280" y="160"/>
                      </a:lnTo>
                      <a:lnTo>
                        <a:pt x="283" y="162"/>
                      </a:lnTo>
                      <a:lnTo>
                        <a:pt x="285" y="163"/>
                      </a:lnTo>
                      <a:lnTo>
                        <a:pt x="290" y="163"/>
                      </a:lnTo>
                      <a:lnTo>
                        <a:pt x="295" y="163"/>
                      </a:lnTo>
                      <a:lnTo>
                        <a:pt x="300" y="163"/>
                      </a:lnTo>
                      <a:lnTo>
                        <a:pt x="307" y="162"/>
                      </a:lnTo>
                      <a:lnTo>
                        <a:pt x="313" y="162"/>
                      </a:lnTo>
                      <a:lnTo>
                        <a:pt x="320" y="161"/>
                      </a:lnTo>
                      <a:lnTo>
                        <a:pt x="327" y="160"/>
                      </a:lnTo>
                      <a:lnTo>
                        <a:pt x="333" y="159"/>
                      </a:lnTo>
                      <a:lnTo>
                        <a:pt x="340" y="159"/>
                      </a:lnTo>
                      <a:lnTo>
                        <a:pt x="346" y="160"/>
                      </a:lnTo>
                      <a:lnTo>
                        <a:pt x="355" y="161"/>
                      </a:lnTo>
                      <a:lnTo>
                        <a:pt x="365" y="163"/>
                      </a:lnTo>
                      <a:lnTo>
                        <a:pt x="376" y="168"/>
                      </a:lnTo>
                      <a:lnTo>
                        <a:pt x="391" y="174"/>
                      </a:lnTo>
                      <a:lnTo>
                        <a:pt x="409" y="182"/>
                      </a:lnTo>
                      <a:lnTo>
                        <a:pt x="422" y="190"/>
                      </a:lnTo>
                      <a:lnTo>
                        <a:pt x="435" y="201"/>
                      </a:lnTo>
                      <a:lnTo>
                        <a:pt x="445" y="215"/>
                      </a:lnTo>
                      <a:lnTo>
                        <a:pt x="456" y="230"/>
                      </a:lnTo>
                      <a:lnTo>
                        <a:pt x="464" y="247"/>
                      </a:lnTo>
                      <a:lnTo>
                        <a:pt x="471" y="266"/>
                      </a:lnTo>
                      <a:lnTo>
                        <a:pt x="475" y="284"/>
                      </a:lnTo>
                      <a:lnTo>
                        <a:pt x="479" y="303"/>
                      </a:lnTo>
                      <a:lnTo>
                        <a:pt x="480" y="315"/>
                      </a:lnTo>
                      <a:lnTo>
                        <a:pt x="481" y="328"/>
                      </a:lnTo>
                      <a:lnTo>
                        <a:pt x="481" y="340"/>
                      </a:lnTo>
                      <a:lnTo>
                        <a:pt x="480" y="351"/>
                      </a:lnTo>
                      <a:lnTo>
                        <a:pt x="472" y="342"/>
                      </a:lnTo>
                      <a:lnTo>
                        <a:pt x="462" y="335"/>
                      </a:lnTo>
                      <a:lnTo>
                        <a:pt x="448" y="327"/>
                      </a:lnTo>
                      <a:lnTo>
                        <a:pt x="433" y="321"/>
                      </a:lnTo>
                      <a:lnTo>
                        <a:pt x="417" y="317"/>
                      </a:lnTo>
                      <a:lnTo>
                        <a:pt x="401" y="312"/>
                      </a:lnTo>
                      <a:lnTo>
                        <a:pt x="386" y="309"/>
                      </a:lnTo>
                      <a:lnTo>
                        <a:pt x="373" y="306"/>
                      </a:lnTo>
                      <a:lnTo>
                        <a:pt x="365" y="305"/>
                      </a:lnTo>
                      <a:lnTo>
                        <a:pt x="355" y="303"/>
                      </a:lnTo>
                      <a:lnTo>
                        <a:pt x="345" y="300"/>
                      </a:lnTo>
                      <a:lnTo>
                        <a:pt x="335" y="297"/>
                      </a:lnTo>
                      <a:lnTo>
                        <a:pt x="326" y="291"/>
                      </a:lnTo>
                      <a:lnTo>
                        <a:pt x="317" y="284"/>
                      </a:lnTo>
                      <a:lnTo>
                        <a:pt x="310" y="275"/>
                      </a:lnTo>
                      <a:lnTo>
                        <a:pt x="304" y="264"/>
                      </a:lnTo>
                      <a:lnTo>
                        <a:pt x="297" y="246"/>
                      </a:lnTo>
                      <a:lnTo>
                        <a:pt x="289" y="234"/>
                      </a:lnTo>
                      <a:lnTo>
                        <a:pt x="284" y="219"/>
                      </a:lnTo>
                      <a:lnTo>
                        <a:pt x="284" y="198"/>
                      </a:lnTo>
                      <a:lnTo>
                        <a:pt x="284" y="192"/>
                      </a:lnTo>
                      <a:lnTo>
                        <a:pt x="281" y="186"/>
                      </a:lnTo>
                      <a:lnTo>
                        <a:pt x="277" y="181"/>
                      </a:lnTo>
                      <a:lnTo>
                        <a:pt x="272" y="176"/>
                      </a:lnTo>
                      <a:lnTo>
                        <a:pt x="266" y="171"/>
                      </a:lnTo>
                      <a:lnTo>
                        <a:pt x="260" y="168"/>
                      </a:lnTo>
                      <a:lnTo>
                        <a:pt x="255" y="164"/>
                      </a:lnTo>
                      <a:lnTo>
                        <a:pt x="251" y="162"/>
                      </a:lnTo>
                      <a:lnTo>
                        <a:pt x="245" y="160"/>
                      </a:lnTo>
                      <a:lnTo>
                        <a:pt x="240" y="159"/>
                      </a:lnTo>
                      <a:lnTo>
                        <a:pt x="237" y="159"/>
                      </a:lnTo>
                      <a:lnTo>
                        <a:pt x="236" y="162"/>
                      </a:lnTo>
                      <a:lnTo>
                        <a:pt x="237" y="167"/>
                      </a:lnTo>
                      <a:lnTo>
                        <a:pt x="237" y="171"/>
                      </a:lnTo>
                      <a:lnTo>
                        <a:pt x="238" y="177"/>
                      </a:lnTo>
                      <a:lnTo>
                        <a:pt x="240" y="182"/>
                      </a:lnTo>
                      <a:lnTo>
                        <a:pt x="244" y="185"/>
                      </a:lnTo>
                      <a:lnTo>
                        <a:pt x="251" y="191"/>
                      </a:lnTo>
                      <a:lnTo>
                        <a:pt x="259" y="199"/>
                      </a:lnTo>
                      <a:lnTo>
                        <a:pt x="269" y="208"/>
                      </a:lnTo>
                      <a:lnTo>
                        <a:pt x="280" y="220"/>
                      </a:lnTo>
                      <a:lnTo>
                        <a:pt x="290" y="234"/>
                      </a:lnTo>
                      <a:lnTo>
                        <a:pt x="298" y="249"/>
                      </a:lnTo>
                      <a:lnTo>
                        <a:pt x="305" y="26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62" name="Freeform 290">
                  <a:extLst>
                    <a:ext uri="{FF2B5EF4-FFF2-40B4-BE49-F238E27FC236}">
                      <a16:creationId xmlns:a16="http://schemas.microsoft.com/office/drawing/2014/main" id="{EB1C657B-0AC1-4ED7-8A7C-67D60B3A08C4}"/>
                    </a:ext>
                  </a:extLst>
                </p:cNvPr>
                <p:cNvSpPr>
                  <a:spLocks/>
                </p:cNvSpPr>
                <p:nvPr/>
              </p:nvSpPr>
              <p:spPr bwMode="auto">
                <a:xfrm>
                  <a:off x="217" y="55"/>
                  <a:ext cx="96" cy="98"/>
                </a:xfrm>
                <a:custGeom>
                  <a:avLst/>
                  <a:gdLst>
                    <a:gd name="T0" fmla="*/ 146 w 192"/>
                    <a:gd name="T1" fmla="*/ 189 h 196"/>
                    <a:gd name="T2" fmla="*/ 153 w 192"/>
                    <a:gd name="T3" fmla="*/ 177 h 196"/>
                    <a:gd name="T4" fmla="*/ 165 w 192"/>
                    <a:gd name="T5" fmla="*/ 175 h 196"/>
                    <a:gd name="T6" fmla="*/ 173 w 192"/>
                    <a:gd name="T7" fmla="*/ 178 h 196"/>
                    <a:gd name="T8" fmla="*/ 175 w 192"/>
                    <a:gd name="T9" fmla="*/ 182 h 196"/>
                    <a:gd name="T10" fmla="*/ 181 w 192"/>
                    <a:gd name="T11" fmla="*/ 183 h 196"/>
                    <a:gd name="T12" fmla="*/ 190 w 192"/>
                    <a:gd name="T13" fmla="*/ 185 h 196"/>
                    <a:gd name="T14" fmla="*/ 192 w 192"/>
                    <a:gd name="T15" fmla="*/ 184 h 196"/>
                    <a:gd name="T16" fmla="*/ 189 w 192"/>
                    <a:gd name="T17" fmla="*/ 178 h 196"/>
                    <a:gd name="T18" fmla="*/ 182 w 192"/>
                    <a:gd name="T19" fmla="*/ 173 h 196"/>
                    <a:gd name="T20" fmla="*/ 176 w 192"/>
                    <a:gd name="T21" fmla="*/ 171 h 196"/>
                    <a:gd name="T22" fmla="*/ 167 w 192"/>
                    <a:gd name="T23" fmla="*/ 171 h 196"/>
                    <a:gd name="T24" fmla="*/ 160 w 192"/>
                    <a:gd name="T25" fmla="*/ 165 h 196"/>
                    <a:gd name="T26" fmla="*/ 158 w 192"/>
                    <a:gd name="T27" fmla="*/ 155 h 196"/>
                    <a:gd name="T28" fmla="*/ 158 w 192"/>
                    <a:gd name="T29" fmla="*/ 150 h 196"/>
                    <a:gd name="T30" fmla="*/ 161 w 192"/>
                    <a:gd name="T31" fmla="*/ 146 h 196"/>
                    <a:gd name="T32" fmla="*/ 166 w 192"/>
                    <a:gd name="T33" fmla="*/ 140 h 196"/>
                    <a:gd name="T34" fmla="*/ 175 w 192"/>
                    <a:gd name="T35" fmla="*/ 137 h 196"/>
                    <a:gd name="T36" fmla="*/ 183 w 192"/>
                    <a:gd name="T37" fmla="*/ 117 h 196"/>
                    <a:gd name="T38" fmla="*/ 176 w 192"/>
                    <a:gd name="T39" fmla="*/ 80 h 196"/>
                    <a:gd name="T40" fmla="*/ 152 w 192"/>
                    <a:gd name="T41" fmla="*/ 49 h 196"/>
                    <a:gd name="T42" fmla="*/ 107 w 192"/>
                    <a:gd name="T43" fmla="*/ 27 h 196"/>
                    <a:gd name="T44" fmla="*/ 67 w 192"/>
                    <a:gd name="T45" fmla="*/ 19 h 196"/>
                    <a:gd name="T46" fmla="*/ 44 w 192"/>
                    <a:gd name="T47" fmla="*/ 14 h 196"/>
                    <a:gd name="T48" fmla="*/ 22 w 192"/>
                    <a:gd name="T49" fmla="*/ 8 h 196"/>
                    <a:gd name="T50" fmla="*/ 6 w 192"/>
                    <a:gd name="T51" fmla="*/ 2 h 196"/>
                    <a:gd name="T52" fmla="*/ 7 w 192"/>
                    <a:gd name="T53" fmla="*/ 9 h 196"/>
                    <a:gd name="T54" fmla="*/ 19 w 192"/>
                    <a:gd name="T55" fmla="*/ 33 h 196"/>
                    <a:gd name="T56" fmla="*/ 28 w 192"/>
                    <a:gd name="T57" fmla="*/ 60 h 196"/>
                    <a:gd name="T58" fmla="*/ 35 w 192"/>
                    <a:gd name="T59" fmla="*/ 85 h 196"/>
                    <a:gd name="T60" fmla="*/ 40 w 192"/>
                    <a:gd name="T61" fmla="*/ 109 h 196"/>
                    <a:gd name="T62" fmla="*/ 53 w 192"/>
                    <a:gd name="T63" fmla="*/ 139 h 196"/>
                    <a:gd name="T64" fmla="*/ 78 w 192"/>
                    <a:gd name="T65" fmla="*/ 171 h 196"/>
                    <a:gd name="T66" fmla="*/ 119 w 192"/>
                    <a:gd name="T67" fmla="*/ 1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96">
                      <a:moveTo>
                        <a:pt x="146" y="196"/>
                      </a:moveTo>
                      <a:lnTo>
                        <a:pt x="146" y="189"/>
                      </a:lnTo>
                      <a:lnTo>
                        <a:pt x="149" y="182"/>
                      </a:lnTo>
                      <a:lnTo>
                        <a:pt x="153" y="177"/>
                      </a:lnTo>
                      <a:lnTo>
                        <a:pt x="159" y="175"/>
                      </a:lnTo>
                      <a:lnTo>
                        <a:pt x="165" y="175"/>
                      </a:lnTo>
                      <a:lnTo>
                        <a:pt x="169" y="176"/>
                      </a:lnTo>
                      <a:lnTo>
                        <a:pt x="173" y="178"/>
                      </a:lnTo>
                      <a:lnTo>
                        <a:pt x="174" y="181"/>
                      </a:lnTo>
                      <a:lnTo>
                        <a:pt x="175" y="182"/>
                      </a:lnTo>
                      <a:lnTo>
                        <a:pt x="178" y="183"/>
                      </a:lnTo>
                      <a:lnTo>
                        <a:pt x="181" y="183"/>
                      </a:lnTo>
                      <a:lnTo>
                        <a:pt x="186" y="184"/>
                      </a:lnTo>
                      <a:lnTo>
                        <a:pt x="190" y="185"/>
                      </a:lnTo>
                      <a:lnTo>
                        <a:pt x="192" y="185"/>
                      </a:lnTo>
                      <a:lnTo>
                        <a:pt x="192" y="184"/>
                      </a:lnTo>
                      <a:lnTo>
                        <a:pt x="191" y="182"/>
                      </a:lnTo>
                      <a:lnTo>
                        <a:pt x="189" y="178"/>
                      </a:lnTo>
                      <a:lnTo>
                        <a:pt x="186" y="175"/>
                      </a:lnTo>
                      <a:lnTo>
                        <a:pt x="182" y="173"/>
                      </a:lnTo>
                      <a:lnTo>
                        <a:pt x="179" y="169"/>
                      </a:lnTo>
                      <a:lnTo>
                        <a:pt x="176" y="171"/>
                      </a:lnTo>
                      <a:lnTo>
                        <a:pt x="172" y="173"/>
                      </a:lnTo>
                      <a:lnTo>
                        <a:pt x="167" y="171"/>
                      </a:lnTo>
                      <a:lnTo>
                        <a:pt x="163" y="169"/>
                      </a:lnTo>
                      <a:lnTo>
                        <a:pt x="160" y="165"/>
                      </a:lnTo>
                      <a:lnTo>
                        <a:pt x="158" y="160"/>
                      </a:lnTo>
                      <a:lnTo>
                        <a:pt x="158" y="155"/>
                      </a:lnTo>
                      <a:lnTo>
                        <a:pt x="158" y="152"/>
                      </a:lnTo>
                      <a:lnTo>
                        <a:pt x="158" y="150"/>
                      </a:lnTo>
                      <a:lnTo>
                        <a:pt x="159" y="147"/>
                      </a:lnTo>
                      <a:lnTo>
                        <a:pt x="161" y="146"/>
                      </a:lnTo>
                      <a:lnTo>
                        <a:pt x="163" y="144"/>
                      </a:lnTo>
                      <a:lnTo>
                        <a:pt x="166" y="140"/>
                      </a:lnTo>
                      <a:lnTo>
                        <a:pt x="171" y="138"/>
                      </a:lnTo>
                      <a:lnTo>
                        <a:pt x="175" y="137"/>
                      </a:lnTo>
                      <a:lnTo>
                        <a:pt x="179" y="137"/>
                      </a:lnTo>
                      <a:lnTo>
                        <a:pt x="183" y="117"/>
                      </a:lnTo>
                      <a:lnTo>
                        <a:pt x="182" y="98"/>
                      </a:lnTo>
                      <a:lnTo>
                        <a:pt x="176" y="80"/>
                      </a:lnTo>
                      <a:lnTo>
                        <a:pt x="167" y="63"/>
                      </a:lnTo>
                      <a:lnTo>
                        <a:pt x="152" y="49"/>
                      </a:lnTo>
                      <a:lnTo>
                        <a:pt x="133" y="37"/>
                      </a:lnTo>
                      <a:lnTo>
                        <a:pt x="107" y="27"/>
                      </a:lnTo>
                      <a:lnTo>
                        <a:pt x="78" y="20"/>
                      </a:lnTo>
                      <a:lnTo>
                        <a:pt x="67" y="19"/>
                      </a:lnTo>
                      <a:lnTo>
                        <a:pt x="55" y="16"/>
                      </a:lnTo>
                      <a:lnTo>
                        <a:pt x="44" y="14"/>
                      </a:lnTo>
                      <a:lnTo>
                        <a:pt x="32" y="10"/>
                      </a:lnTo>
                      <a:lnTo>
                        <a:pt x="22" y="8"/>
                      </a:lnTo>
                      <a:lnTo>
                        <a:pt x="13" y="4"/>
                      </a:lnTo>
                      <a:lnTo>
                        <a:pt x="6" y="2"/>
                      </a:lnTo>
                      <a:lnTo>
                        <a:pt x="0" y="0"/>
                      </a:lnTo>
                      <a:lnTo>
                        <a:pt x="7" y="9"/>
                      </a:lnTo>
                      <a:lnTo>
                        <a:pt x="13" y="20"/>
                      </a:lnTo>
                      <a:lnTo>
                        <a:pt x="19" y="33"/>
                      </a:lnTo>
                      <a:lnTo>
                        <a:pt x="24" y="46"/>
                      </a:lnTo>
                      <a:lnTo>
                        <a:pt x="28" y="60"/>
                      </a:lnTo>
                      <a:lnTo>
                        <a:pt x="31" y="72"/>
                      </a:lnTo>
                      <a:lnTo>
                        <a:pt x="35" y="85"/>
                      </a:lnTo>
                      <a:lnTo>
                        <a:pt x="37" y="97"/>
                      </a:lnTo>
                      <a:lnTo>
                        <a:pt x="40" y="109"/>
                      </a:lnTo>
                      <a:lnTo>
                        <a:pt x="45" y="123"/>
                      </a:lnTo>
                      <a:lnTo>
                        <a:pt x="53" y="139"/>
                      </a:lnTo>
                      <a:lnTo>
                        <a:pt x="65" y="156"/>
                      </a:lnTo>
                      <a:lnTo>
                        <a:pt x="78" y="171"/>
                      </a:lnTo>
                      <a:lnTo>
                        <a:pt x="97" y="184"/>
                      </a:lnTo>
                      <a:lnTo>
                        <a:pt x="119" y="192"/>
                      </a:lnTo>
                      <a:lnTo>
                        <a:pt x="146" y="19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63" name="Freeform 291">
                  <a:extLst>
                    <a:ext uri="{FF2B5EF4-FFF2-40B4-BE49-F238E27FC236}">
                      <a16:creationId xmlns:a16="http://schemas.microsoft.com/office/drawing/2014/main" id="{CDC1EA6F-DAB1-4BCE-BBF0-006C5FA6477F}"/>
                    </a:ext>
                  </a:extLst>
                </p:cNvPr>
                <p:cNvSpPr>
                  <a:spLocks/>
                </p:cNvSpPr>
                <p:nvPr/>
              </p:nvSpPr>
              <p:spPr bwMode="auto">
                <a:xfrm>
                  <a:off x="321" y="114"/>
                  <a:ext cx="10" cy="10"/>
                </a:xfrm>
                <a:custGeom>
                  <a:avLst/>
                  <a:gdLst>
                    <a:gd name="T0" fmla="*/ 0 w 21"/>
                    <a:gd name="T1" fmla="*/ 9 h 21"/>
                    <a:gd name="T2" fmla="*/ 2 w 21"/>
                    <a:gd name="T3" fmla="*/ 5 h 21"/>
                    <a:gd name="T4" fmla="*/ 4 w 21"/>
                    <a:gd name="T5" fmla="*/ 1 h 21"/>
                    <a:gd name="T6" fmla="*/ 7 w 21"/>
                    <a:gd name="T7" fmla="*/ 0 h 21"/>
                    <a:gd name="T8" fmla="*/ 11 w 21"/>
                    <a:gd name="T9" fmla="*/ 0 h 21"/>
                    <a:gd name="T10" fmla="*/ 15 w 21"/>
                    <a:gd name="T11" fmla="*/ 1 h 21"/>
                    <a:gd name="T12" fmla="*/ 18 w 21"/>
                    <a:gd name="T13" fmla="*/ 4 h 21"/>
                    <a:gd name="T14" fmla="*/ 20 w 21"/>
                    <a:gd name="T15" fmla="*/ 7 h 21"/>
                    <a:gd name="T16" fmla="*/ 21 w 21"/>
                    <a:gd name="T17" fmla="*/ 10 h 21"/>
                    <a:gd name="T18" fmla="*/ 20 w 21"/>
                    <a:gd name="T19" fmla="*/ 15 h 21"/>
                    <a:gd name="T20" fmla="*/ 18 w 21"/>
                    <a:gd name="T21" fmla="*/ 17 h 21"/>
                    <a:gd name="T22" fmla="*/ 15 w 21"/>
                    <a:gd name="T23" fmla="*/ 20 h 21"/>
                    <a:gd name="T24" fmla="*/ 12 w 21"/>
                    <a:gd name="T25" fmla="*/ 21 h 21"/>
                    <a:gd name="T26" fmla="*/ 9 w 21"/>
                    <a:gd name="T27" fmla="*/ 20 h 21"/>
                    <a:gd name="T28" fmla="*/ 5 w 21"/>
                    <a:gd name="T29" fmla="*/ 16 h 21"/>
                    <a:gd name="T30" fmla="*/ 2 w 21"/>
                    <a:gd name="T31" fmla="*/ 13 h 21"/>
                    <a:gd name="T32" fmla="*/ 0 w 21"/>
                    <a:gd name="T3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0" y="9"/>
                      </a:moveTo>
                      <a:lnTo>
                        <a:pt x="2" y="5"/>
                      </a:lnTo>
                      <a:lnTo>
                        <a:pt x="4" y="1"/>
                      </a:lnTo>
                      <a:lnTo>
                        <a:pt x="7" y="0"/>
                      </a:lnTo>
                      <a:lnTo>
                        <a:pt x="11" y="0"/>
                      </a:lnTo>
                      <a:lnTo>
                        <a:pt x="15" y="1"/>
                      </a:lnTo>
                      <a:lnTo>
                        <a:pt x="18" y="4"/>
                      </a:lnTo>
                      <a:lnTo>
                        <a:pt x="20" y="7"/>
                      </a:lnTo>
                      <a:lnTo>
                        <a:pt x="21" y="10"/>
                      </a:lnTo>
                      <a:lnTo>
                        <a:pt x="20" y="15"/>
                      </a:lnTo>
                      <a:lnTo>
                        <a:pt x="18" y="17"/>
                      </a:lnTo>
                      <a:lnTo>
                        <a:pt x="15" y="20"/>
                      </a:lnTo>
                      <a:lnTo>
                        <a:pt x="12" y="21"/>
                      </a:lnTo>
                      <a:lnTo>
                        <a:pt x="9" y="20"/>
                      </a:lnTo>
                      <a:lnTo>
                        <a:pt x="5" y="16"/>
                      </a:lnTo>
                      <a:lnTo>
                        <a:pt x="2" y="13"/>
                      </a:lnTo>
                      <a:lnTo>
                        <a:pt x="0" y="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64" name="Freeform 292">
                  <a:extLst>
                    <a:ext uri="{FF2B5EF4-FFF2-40B4-BE49-F238E27FC236}">
                      <a16:creationId xmlns:a16="http://schemas.microsoft.com/office/drawing/2014/main" id="{D04ECD39-3648-4792-9815-88AAD13DC86A}"/>
                    </a:ext>
                  </a:extLst>
                </p:cNvPr>
                <p:cNvSpPr>
                  <a:spLocks/>
                </p:cNvSpPr>
                <p:nvPr/>
              </p:nvSpPr>
              <p:spPr bwMode="auto">
                <a:xfrm>
                  <a:off x="341" y="127"/>
                  <a:ext cx="11" cy="11"/>
                </a:xfrm>
                <a:custGeom>
                  <a:avLst/>
                  <a:gdLst>
                    <a:gd name="T0" fmla="*/ 1 w 21"/>
                    <a:gd name="T1" fmla="*/ 3 h 22"/>
                    <a:gd name="T2" fmla="*/ 6 w 21"/>
                    <a:gd name="T3" fmla="*/ 1 h 22"/>
                    <a:gd name="T4" fmla="*/ 10 w 21"/>
                    <a:gd name="T5" fmla="*/ 0 h 22"/>
                    <a:gd name="T6" fmla="*/ 15 w 21"/>
                    <a:gd name="T7" fmla="*/ 1 h 22"/>
                    <a:gd name="T8" fmla="*/ 18 w 21"/>
                    <a:gd name="T9" fmla="*/ 3 h 22"/>
                    <a:gd name="T10" fmla="*/ 21 w 21"/>
                    <a:gd name="T11" fmla="*/ 7 h 22"/>
                    <a:gd name="T12" fmla="*/ 21 w 21"/>
                    <a:gd name="T13" fmla="*/ 11 h 22"/>
                    <a:gd name="T14" fmla="*/ 21 w 21"/>
                    <a:gd name="T15" fmla="*/ 16 h 22"/>
                    <a:gd name="T16" fmla="*/ 20 w 21"/>
                    <a:gd name="T17" fmla="*/ 21 h 22"/>
                    <a:gd name="T18" fmla="*/ 16 w 21"/>
                    <a:gd name="T19" fmla="*/ 22 h 22"/>
                    <a:gd name="T20" fmla="*/ 11 w 21"/>
                    <a:gd name="T21" fmla="*/ 22 h 22"/>
                    <a:gd name="T22" fmla="*/ 6 w 21"/>
                    <a:gd name="T23" fmla="*/ 21 h 22"/>
                    <a:gd name="T24" fmla="*/ 2 w 21"/>
                    <a:gd name="T25" fmla="*/ 17 h 22"/>
                    <a:gd name="T26" fmla="*/ 1 w 21"/>
                    <a:gd name="T27" fmla="*/ 14 h 22"/>
                    <a:gd name="T28" fmla="*/ 0 w 21"/>
                    <a:gd name="T29" fmla="*/ 10 h 22"/>
                    <a:gd name="T30" fmla="*/ 0 w 21"/>
                    <a:gd name="T31" fmla="*/ 7 h 22"/>
                    <a:gd name="T32" fmla="*/ 1 w 21"/>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1" y="3"/>
                      </a:moveTo>
                      <a:lnTo>
                        <a:pt x="6" y="1"/>
                      </a:lnTo>
                      <a:lnTo>
                        <a:pt x="10" y="0"/>
                      </a:lnTo>
                      <a:lnTo>
                        <a:pt x="15" y="1"/>
                      </a:lnTo>
                      <a:lnTo>
                        <a:pt x="18" y="3"/>
                      </a:lnTo>
                      <a:lnTo>
                        <a:pt x="21" y="7"/>
                      </a:lnTo>
                      <a:lnTo>
                        <a:pt x="21" y="11"/>
                      </a:lnTo>
                      <a:lnTo>
                        <a:pt x="21" y="16"/>
                      </a:lnTo>
                      <a:lnTo>
                        <a:pt x="20" y="21"/>
                      </a:lnTo>
                      <a:lnTo>
                        <a:pt x="16" y="22"/>
                      </a:lnTo>
                      <a:lnTo>
                        <a:pt x="11" y="22"/>
                      </a:lnTo>
                      <a:lnTo>
                        <a:pt x="6" y="21"/>
                      </a:lnTo>
                      <a:lnTo>
                        <a:pt x="2" y="17"/>
                      </a:lnTo>
                      <a:lnTo>
                        <a:pt x="1" y="14"/>
                      </a:lnTo>
                      <a:lnTo>
                        <a:pt x="0" y="10"/>
                      </a:lnTo>
                      <a:lnTo>
                        <a:pt x="0" y="7"/>
                      </a:lnTo>
                      <a:lnTo>
                        <a:pt x="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65" name="Freeform 293">
                  <a:extLst>
                    <a:ext uri="{FF2B5EF4-FFF2-40B4-BE49-F238E27FC236}">
                      <a16:creationId xmlns:a16="http://schemas.microsoft.com/office/drawing/2014/main" id="{483436BA-4FAB-4C1B-9276-AC47F9252103}"/>
                    </a:ext>
                  </a:extLst>
                </p:cNvPr>
                <p:cNvSpPr>
                  <a:spLocks/>
                </p:cNvSpPr>
                <p:nvPr/>
              </p:nvSpPr>
              <p:spPr bwMode="auto">
                <a:xfrm>
                  <a:off x="317" y="141"/>
                  <a:ext cx="10" cy="11"/>
                </a:xfrm>
                <a:custGeom>
                  <a:avLst/>
                  <a:gdLst>
                    <a:gd name="T0" fmla="*/ 3 w 21"/>
                    <a:gd name="T1" fmla="*/ 5 h 22"/>
                    <a:gd name="T2" fmla="*/ 5 w 21"/>
                    <a:gd name="T3" fmla="*/ 3 h 22"/>
                    <a:gd name="T4" fmla="*/ 10 w 21"/>
                    <a:gd name="T5" fmla="*/ 0 h 22"/>
                    <a:gd name="T6" fmla="*/ 14 w 21"/>
                    <a:gd name="T7" fmla="*/ 0 h 22"/>
                    <a:gd name="T8" fmla="*/ 19 w 21"/>
                    <a:gd name="T9" fmla="*/ 3 h 22"/>
                    <a:gd name="T10" fmla="*/ 21 w 21"/>
                    <a:gd name="T11" fmla="*/ 7 h 22"/>
                    <a:gd name="T12" fmla="*/ 21 w 21"/>
                    <a:gd name="T13" fmla="*/ 12 h 22"/>
                    <a:gd name="T14" fmla="*/ 20 w 21"/>
                    <a:gd name="T15" fmla="*/ 16 h 22"/>
                    <a:gd name="T16" fmla="*/ 18 w 21"/>
                    <a:gd name="T17" fmla="*/ 19 h 22"/>
                    <a:gd name="T18" fmla="*/ 15 w 21"/>
                    <a:gd name="T19" fmla="*/ 21 h 22"/>
                    <a:gd name="T20" fmla="*/ 11 w 21"/>
                    <a:gd name="T21" fmla="*/ 22 h 22"/>
                    <a:gd name="T22" fmla="*/ 6 w 21"/>
                    <a:gd name="T23" fmla="*/ 22 h 22"/>
                    <a:gd name="T24" fmla="*/ 3 w 21"/>
                    <a:gd name="T25" fmla="*/ 20 h 22"/>
                    <a:gd name="T26" fmla="*/ 0 w 21"/>
                    <a:gd name="T27" fmla="*/ 16 h 22"/>
                    <a:gd name="T28" fmla="*/ 0 w 21"/>
                    <a:gd name="T29" fmla="*/ 12 h 22"/>
                    <a:gd name="T30" fmla="*/ 2 w 21"/>
                    <a:gd name="T31" fmla="*/ 7 h 22"/>
                    <a:gd name="T32" fmla="*/ 3 w 21"/>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3" y="5"/>
                      </a:moveTo>
                      <a:lnTo>
                        <a:pt x="5" y="3"/>
                      </a:lnTo>
                      <a:lnTo>
                        <a:pt x="10" y="0"/>
                      </a:lnTo>
                      <a:lnTo>
                        <a:pt x="14" y="0"/>
                      </a:lnTo>
                      <a:lnTo>
                        <a:pt x="19" y="3"/>
                      </a:lnTo>
                      <a:lnTo>
                        <a:pt x="21" y="7"/>
                      </a:lnTo>
                      <a:lnTo>
                        <a:pt x="21" y="12"/>
                      </a:lnTo>
                      <a:lnTo>
                        <a:pt x="20" y="16"/>
                      </a:lnTo>
                      <a:lnTo>
                        <a:pt x="18" y="19"/>
                      </a:lnTo>
                      <a:lnTo>
                        <a:pt x="15" y="21"/>
                      </a:lnTo>
                      <a:lnTo>
                        <a:pt x="11" y="22"/>
                      </a:lnTo>
                      <a:lnTo>
                        <a:pt x="6" y="22"/>
                      </a:lnTo>
                      <a:lnTo>
                        <a:pt x="3" y="20"/>
                      </a:lnTo>
                      <a:lnTo>
                        <a:pt x="0" y="16"/>
                      </a:lnTo>
                      <a:lnTo>
                        <a:pt x="0" y="12"/>
                      </a:lnTo>
                      <a:lnTo>
                        <a:pt x="2" y="7"/>
                      </a:lnTo>
                      <a:lnTo>
                        <a:pt x="3" y="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66" name="Freeform 294">
                  <a:extLst>
                    <a:ext uri="{FF2B5EF4-FFF2-40B4-BE49-F238E27FC236}">
                      <a16:creationId xmlns:a16="http://schemas.microsoft.com/office/drawing/2014/main" id="{9CED6A0A-5C82-4858-922B-2F9DB4A31AC2}"/>
                    </a:ext>
                  </a:extLst>
                </p:cNvPr>
                <p:cNvSpPr>
                  <a:spLocks/>
                </p:cNvSpPr>
                <p:nvPr/>
              </p:nvSpPr>
              <p:spPr bwMode="auto">
                <a:xfrm>
                  <a:off x="299" y="127"/>
                  <a:ext cx="11" cy="11"/>
                </a:xfrm>
                <a:custGeom>
                  <a:avLst/>
                  <a:gdLst>
                    <a:gd name="T0" fmla="*/ 3 w 22"/>
                    <a:gd name="T1" fmla="*/ 1 h 21"/>
                    <a:gd name="T2" fmla="*/ 1 w 22"/>
                    <a:gd name="T3" fmla="*/ 3 h 21"/>
                    <a:gd name="T4" fmla="*/ 0 w 22"/>
                    <a:gd name="T5" fmla="*/ 8 h 21"/>
                    <a:gd name="T6" fmla="*/ 0 w 22"/>
                    <a:gd name="T7" fmla="*/ 12 h 21"/>
                    <a:gd name="T8" fmla="*/ 2 w 22"/>
                    <a:gd name="T9" fmla="*/ 17 h 21"/>
                    <a:gd name="T10" fmla="*/ 6 w 22"/>
                    <a:gd name="T11" fmla="*/ 19 h 21"/>
                    <a:gd name="T12" fmla="*/ 10 w 22"/>
                    <a:gd name="T13" fmla="*/ 21 h 21"/>
                    <a:gd name="T14" fmla="*/ 15 w 22"/>
                    <a:gd name="T15" fmla="*/ 21 h 21"/>
                    <a:gd name="T16" fmla="*/ 18 w 22"/>
                    <a:gd name="T17" fmla="*/ 18 h 21"/>
                    <a:gd name="T18" fmla="*/ 21 w 22"/>
                    <a:gd name="T19" fmla="*/ 16 h 21"/>
                    <a:gd name="T20" fmla="*/ 22 w 22"/>
                    <a:gd name="T21" fmla="*/ 12 h 21"/>
                    <a:gd name="T22" fmla="*/ 22 w 22"/>
                    <a:gd name="T23" fmla="*/ 9 h 21"/>
                    <a:gd name="T24" fmla="*/ 21 w 22"/>
                    <a:gd name="T25" fmla="*/ 6 h 21"/>
                    <a:gd name="T26" fmla="*/ 17 w 22"/>
                    <a:gd name="T27" fmla="*/ 2 h 21"/>
                    <a:gd name="T28" fmla="*/ 13 w 22"/>
                    <a:gd name="T29" fmla="*/ 0 h 21"/>
                    <a:gd name="T30" fmla="*/ 7 w 22"/>
                    <a:gd name="T31" fmla="*/ 0 h 21"/>
                    <a:gd name="T32" fmla="*/ 3 w 22"/>
                    <a:gd name="T3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1">
                      <a:moveTo>
                        <a:pt x="3" y="1"/>
                      </a:moveTo>
                      <a:lnTo>
                        <a:pt x="1" y="3"/>
                      </a:lnTo>
                      <a:lnTo>
                        <a:pt x="0" y="8"/>
                      </a:lnTo>
                      <a:lnTo>
                        <a:pt x="0" y="12"/>
                      </a:lnTo>
                      <a:lnTo>
                        <a:pt x="2" y="17"/>
                      </a:lnTo>
                      <a:lnTo>
                        <a:pt x="6" y="19"/>
                      </a:lnTo>
                      <a:lnTo>
                        <a:pt x="10" y="21"/>
                      </a:lnTo>
                      <a:lnTo>
                        <a:pt x="15" y="21"/>
                      </a:lnTo>
                      <a:lnTo>
                        <a:pt x="18" y="18"/>
                      </a:lnTo>
                      <a:lnTo>
                        <a:pt x="21" y="16"/>
                      </a:lnTo>
                      <a:lnTo>
                        <a:pt x="22" y="12"/>
                      </a:lnTo>
                      <a:lnTo>
                        <a:pt x="22" y="9"/>
                      </a:lnTo>
                      <a:lnTo>
                        <a:pt x="21" y="6"/>
                      </a:lnTo>
                      <a:lnTo>
                        <a:pt x="17" y="2"/>
                      </a:lnTo>
                      <a:lnTo>
                        <a:pt x="13" y="0"/>
                      </a:lnTo>
                      <a:lnTo>
                        <a:pt x="7" y="0"/>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67" name="Freeform 295">
                  <a:extLst>
                    <a:ext uri="{FF2B5EF4-FFF2-40B4-BE49-F238E27FC236}">
                      <a16:creationId xmlns:a16="http://schemas.microsoft.com/office/drawing/2014/main" id="{35F0DBD5-E3A9-4690-81A5-33C204711FD5}"/>
                    </a:ext>
                  </a:extLst>
                </p:cNvPr>
                <p:cNvSpPr>
                  <a:spLocks/>
                </p:cNvSpPr>
                <p:nvPr/>
              </p:nvSpPr>
              <p:spPr bwMode="auto">
                <a:xfrm>
                  <a:off x="293" y="148"/>
                  <a:ext cx="9" cy="9"/>
                </a:xfrm>
                <a:custGeom>
                  <a:avLst/>
                  <a:gdLst>
                    <a:gd name="T0" fmla="*/ 0 w 19"/>
                    <a:gd name="T1" fmla="*/ 13 h 19"/>
                    <a:gd name="T2" fmla="*/ 0 w 19"/>
                    <a:gd name="T3" fmla="*/ 8 h 19"/>
                    <a:gd name="T4" fmla="*/ 0 w 19"/>
                    <a:gd name="T5" fmla="*/ 5 h 19"/>
                    <a:gd name="T6" fmla="*/ 2 w 19"/>
                    <a:gd name="T7" fmla="*/ 2 h 19"/>
                    <a:gd name="T8" fmla="*/ 7 w 19"/>
                    <a:gd name="T9" fmla="*/ 1 h 19"/>
                    <a:gd name="T10" fmla="*/ 12 w 19"/>
                    <a:gd name="T11" fmla="*/ 0 h 19"/>
                    <a:gd name="T12" fmla="*/ 15 w 19"/>
                    <a:gd name="T13" fmla="*/ 1 h 19"/>
                    <a:gd name="T14" fmla="*/ 17 w 19"/>
                    <a:gd name="T15" fmla="*/ 4 h 19"/>
                    <a:gd name="T16" fmla="*/ 19 w 19"/>
                    <a:gd name="T17" fmla="*/ 6 h 19"/>
                    <a:gd name="T18" fmla="*/ 19 w 19"/>
                    <a:gd name="T19" fmla="*/ 9 h 19"/>
                    <a:gd name="T20" fmla="*/ 17 w 19"/>
                    <a:gd name="T21" fmla="*/ 14 h 19"/>
                    <a:gd name="T22" fmla="*/ 14 w 19"/>
                    <a:gd name="T23" fmla="*/ 16 h 19"/>
                    <a:gd name="T24" fmla="*/ 12 w 19"/>
                    <a:gd name="T25" fmla="*/ 19 h 19"/>
                    <a:gd name="T26" fmla="*/ 8 w 19"/>
                    <a:gd name="T27" fmla="*/ 19 h 19"/>
                    <a:gd name="T28" fmla="*/ 5 w 19"/>
                    <a:gd name="T29" fmla="*/ 17 h 19"/>
                    <a:gd name="T30" fmla="*/ 1 w 19"/>
                    <a:gd name="T31" fmla="*/ 15 h 19"/>
                    <a:gd name="T32" fmla="*/ 0 w 19"/>
                    <a:gd name="T3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0" y="13"/>
                      </a:moveTo>
                      <a:lnTo>
                        <a:pt x="0" y="8"/>
                      </a:lnTo>
                      <a:lnTo>
                        <a:pt x="0" y="5"/>
                      </a:lnTo>
                      <a:lnTo>
                        <a:pt x="2" y="2"/>
                      </a:lnTo>
                      <a:lnTo>
                        <a:pt x="7" y="1"/>
                      </a:lnTo>
                      <a:lnTo>
                        <a:pt x="12" y="0"/>
                      </a:lnTo>
                      <a:lnTo>
                        <a:pt x="15" y="1"/>
                      </a:lnTo>
                      <a:lnTo>
                        <a:pt x="17" y="4"/>
                      </a:lnTo>
                      <a:lnTo>
                        <a:pt x="19" y="6"/>
                      </a:lnTo>
                      <a:lnTo>
                        <a:pt x="19" y="9"/>
                      </a:lnTo>
                      <a:lnTo>
                        <a:pt x="17" y="14"/>
                      </a:lnTo>
                      <a:lnTo>
                        <a:pt x="14" y="16"/>
                      </a:lnTo>
                      <a:lnTo>
                        <a:pt x="12" y="19"/>
                      </a:lnTo>
                      <a:lnTo>
                        <a:pt x="8" y="19"/>
                      </a:lnTo>
                      <a:lnTo>
                        <a:pt x="5" y="17"/>
                      </a:lnTo>
                      <a:lnTo>
                        <a:pt x="1" y="15"/>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68" name="Freeform 296">
                  <a:extLst>
                    <a:ext uri="{FF2B5EF4-FFF2-40B4-BE49-F238E27FC236}">
                      <a16:creationId xmlns:a16="http://schemas.microsoft.com/office/drawing/2014/main" id="{5EA948E4-386A-4EEC-8E48-E3807E5C483B}"/>
                    </a:ext>
                  </a:extLst>
                </p:cNvPr>
                <p:cNvSpPr>
                  <a:spLocks/>
                </p:cNvSpPr>
                <p:nvPr/>
              </p:nvSpPr>
              <p:spPr bwMode="auto">
                <a:xfrm>
                  <a:off x="310" y="163"/>
                  <a:ext cx="8" cy="11"/>
                </a:xfrm>
                <a:custGeom>
                  <a:avLst/>
                  <a:gdLst>
                    <a:gd name="T0" fmla="*/ 5 w 16"/>
                    <a:gd name="T1" fmla="*/ 22 h 22"/>
                    <a:gd name="T2" fmla="*/ 2 w 16"/>
                    <a:gd name="T3" fmla="*/ 21 h 22"/>
                    <a:gd name="T4" fmla="*/ 1 w 16"/>
                    <a:gd name="T5" fmla="*/ 19 h 22"/>
                    <a:gd name="T6" fmla="*/ 0 w 16"/>
                    <a:gd name="T7" fmla="*/ 15 h 22"/>
                    <a:gd name="T8" fmla="*/ 0 w 16"/>
                    <a:gd name="T9" fmla="*/ 10 h 22"/>
                    <a:gd name="T10" fmla="*/ 1 w 16"/>
                    <a:gd name="T11" fmla="*/ 6 h 22"/>
                    <a:gd name="T12" fmla="*/ 4 w 16"/>
                    <a:gd name="T13" fmla="*/ 2 h 22"/>
                    <a:gd name="T14" fmla="*/ 6 w 16"/>
                    <a:gd name="T15" fmla="*/ 1 h 22"/>
                    <a:gd name="T16" fmla="*/ 10 w 16"/>
                    <a:gd name="T17" fmla="*/ 0 h 22"/>
                    <a:gd name="T18" fmla="*/ 12 w 16"/>
                    <a:gd name="T19" fmla="*/ 1 h 22"/>
                    <a:gd name="T20" fmla="*/ 15 w 16"/>
                    <a:gd name="T21" fmla="*/ 4 h 22"/>
                    <a:gd name="T22" fmla="*/ 16 w 16"/>
                    <a:gd name="T23" fmla="*/ 8 h 22"/>
                    <a:gd name="T24" fmla="*/ 16 w 16"/>
                    <a:gd name="T25" fmla="*/ 12 h 22"/>
                    <a:gd name="T26" fmla="*/ 15 w 16"/>
                    <a:gd name="T27" fmla="*/ 15 h 22"/>
                    <a:gd name="T28" fmla="*/ 12 w 16"/>
                    <a:gd name="T29" fmla="*/ 19 h 22"/>
                    <a:gd name="T30" fmla="*/ 10 w 16"/>
                    <a:gd name="T31" fmla="*/ 21 h 22"/>
                    <a:gd name="T32" fmla="*/ 5 w 16"/>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2">
                      <a:moveTo>
                        <a:pt x="5" y="22"/>
                      </a:moveTo>
                      <a:lnTo>
                        <a:pt x="2" y="21"/>
                      </a:lnTo>
                      <a:lnTo>
                        <a:pt x="1" y="19"/>
                      </a:lnTo>
                      <a:lnTo>
                        <a:pt x="0" y="15"/>
                      </a:lnTo>
                      <a:lnTo>
                        <a:pt x="0" y="10"/>
                      </a:lnTo>
                      <a:lnTo>
                        <a:pt x="1" y="6"/>
                      </a:lnTo>
                      <a:lnTo>
                        <a:pt x="4" y="2"/>
                      </a:lnTo>
                      <a:lnTo>
                        <a:pt x="6" y="1"/>
                      </a:lnTo>
                      <a:lnTo>
                        <a:pt x="10" y="0"/>
                      </a:lnTo>
                      <a:lnTo>
                        <a:pt x="12" y="1"/>
                      </a:lnTo>
                      <a:lnTo>
                        <a:pt x="15" y="4"/>
                      </a:lnTo>
                      <a:lnTo>
                        <a:pt x="16" y="8"/>
                      </a:lnTo>
                      <a:lnTo>
                        <a:pt x="16" y="12"/>
                      </a:lnTo>
                      <a:lnTo>
                        <a:pt x="15" y="15"/>
                      </a:lnTo>
                      <a:lnTo>
                        <a:pt x="12" y="19"/>
                      </a:lnTo>
                      <a:lnTo>
                        <a:pt x="10" y="21"/>
                      </a:lnTo>
                      <a:lnTo>
                        <a:pt x="5" y="2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69" name="Freeform 297">
                  <a:extLst>
                    <a:ext uri="{FF2B5EF4-FFF2-40B4-BE49-F238E27FC236}">
                      <a16:creationId xmlns:a16="http://schemas.microsoft.com/office/drawing/2014/main" id="{FF3BA283-4F16-4B7B-9DB6-CDF54B280778}"/>
                    </a:ext>
                  </a:extLst>
                </p:cNvPr>
                <p:cNvSpPr>
                  <a:spLocks/>
                </p:cNvSpPr>
                <p:nvPr/>
              </p:nvSpPr>
              <p:spPr bwMode="auto">
                <a:xfrm>
                  <a:off x="325" y="152"/>
                  <a:ext cx="10" cy="12"/>
                </a:xfrm>
                <a:custGeom>
                  <a:avLst/>
                  <a:gdLst>
                    <a:gd name="T0" fmla="*/ 1 w 19"/>
                    <a:gd name="T1" fmla="*/ 13 h 25"/>
                    <a:gd name="T2" fmla="*/ 2 w 19"/>
                    <a:gd name="T3" fmla="*/ 8 h 25"/>
                    <a:gd name="T4" fmla="*/ 4 w 19"/>
                    <a:gd name="T5" fmla="*/ 5 h 25"/>
                    <a:gd name="T6" fmla="*/ 6 w 19"/>
                    <a:gd name="T7" fmla="*/ 2 h 25"/>
                    <a:gd name="T8" fmla="*/ 11 w 19"/>
                    <a:gd name="T9" fmla="*/ 0 h 25"/>
                    <a:gd name="T10" fmla="*/ 16 w 19"/>
                    <a:gd name="T11" fmla="*/ 2 h 25"/>
                    <a:gd name="T12" fmla="*/ 19 w 19"/>
                    <a:gd name="T13" fmla="*/ 5 h 25"/>
                    <a:gd name="T14" fmla="*/ 19 w 19"/>
                    <a:gd name="T15" fmla="*/ 8 h 25"/>
                    <a:gd name="T16" fmla="*/ 19 w 19"/>
                    <a:gd name="T17" fmla="*/ 13 h 25"/>
                    <a:gd name="T18" fmla="*/ 17 w 19"/>
                    <a:gd name="T19" fmla="*/ 18 h 25"/>
                    <a:gd name="T20" fmla="*/ 13 w 19"/>
                    <a:gd name="T21" fmla="*/ 21 h 25"/>
                    <a:gd name="T22" fmla="*/ 9 w 19"/>
                    <a:gd name="T23" fmla="*/ 23 h 25"/>
                    <a:gd name="T24" fmla="*/ 5 w 19"/>
                    <a:gd name="T25" fmla="*/ 25 h 25"/>
                    <a:gd name="T26" fmla="*/ 3 w 19"/>
                    <a:gd name="T27" fmla="*/ 23 h 25"/>
                    <a:gd name="T28" fmla="*/ 1 w 19"/>
                    <a:gd name="T29" fmla="*/ 20 h 25"/>
                    <a:gd name="T30" fmla="*/ 0 w 19"/>
                    <a:gd name="T31" fmla="*/ 17 h 25"/>
                    <a:gd name="T32" fmla="*/ 1 w 19"/>
                    <a:gd name="T3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1" y="13"/>
                      </a:moveTo>
                      <a:lnTo>
                        <a:pt x="2" y="8"/>
                      </a:lnTo>
                      <a:lnTo>
                        <a:pt x="4" y="5"/>
                      </a:lnTo>
                      <a:lnTo>
                        <a:pt x="6" y="2"/>
                      </a:lnTo>
                      <a:lnTo>
                        <a:pt x="11" y="0"/>
                      </a:lnTo>
                      <a:lnTo>
                        <a:pt x="16" y="2"/>
                      </a:lnTo>
                      <a:lnTo>
                        <a:pt x="19" y="5"/>
                      </a:lnTo>
                      <a:lnTo>
                        <a:pt x="19" y="8"/>
                      </a:lnTo>
                      <a:lnTo>
                        <a:pt x="19" y="13"/>
                      </a:lnTo>
                      <a:lnTo>
                        <a:pt x="17" y="18"/>
                      </a:lnTo>
                      <a:lnTo>
                        <a:pt x="13" y="21"/>
                      </a:lnTo>
                      <a:lnTo>
                        <a:pt x="9" y="23"/>
                      </a:lnTo>
                      <a:lnTo>
                        <a:pt x="5" y="25"/>
                      </a:lnTo>
                      <a:lnTo>
                        <a:pt x="3" y="23"/>
                      </a:lnTo>
                      <a:lnTo>
                        <a:pt x="1" y="20"/>
                      </a:lnTo>
                      <a:lnTo>
                        <a:pt x="0" y="17"/>
                      </a:lnTo>
                      <a:lnTo>
                        <a:pt x="1"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70" name="Freeform 298">
                  <a:extLst>
                    <a:ext uri="{FF2B5EF4-FFF2-40B4-BE49-F238E27FC236}">
                      <a16:creationId xmlns:a16="http://schemas.microsoft.com/office/drawing/2014/main" id="{4C8928DB-8A79-4409-8B69-C314A93D6812}"/>
                    </a:ext>
                  </a:extLst>
                </p:cNvPr>
                <p:cNvSpPr>
                  <a:spLocks/>
                </p:cNvSpPr>
                <p:nvPr/>
              </p:nvSpPr>
              <p:spPr bwMode="auto">
                <a:xfrm>
                  <a:off x="337" y="155"/>
                  <a:ext cx="10" cy="9"/>
                </a:xfrm>
                <a:custGeom>
                  <a:avLst/>
                  <a:gdLst>
                    <a:gd name="T0" fmla="*/ 15 w 19"/>
                    <a:gd name="T1" fmla="*/ 1 h 19"/>
                    <a:gd name="T2" fmla="*/ 17 w 19"/>
                    <a:gd name="T3" fmla="*/ 4 h 19"/>
                    <a:gd name="T4" fmla="*/ 18 w 19"/>
                    <a:gd name="T5" fmla="*/ 6 h 19"/>
                    <a:gd name="T6" fmla="*/ 19 w 19"/>
                    <a:gd name="T7" fmla="*/ 9 h 19"/>
                    <a:gd name="T8" fmla="*/ 18 w 19"/>
                    <a:gd name="T9" fmla="*/ 13 h 19"/>
                    <a:gd name="T10" fmla="*/ 16 w 19"/>
                    <a:gd name="T11" fmla="*/ 16 h 19"/>
                    <a:gd name="T12" fmla="*/ 13 w 19"/>
                    <a:gd name="T13" fmla="*/ 17 h 19"/>
                    <a:gd name="T14" fmla="*/ 9 w 19"/>
                    <a:gd name="T15" fmla="*/ 19 h 19"/>
                    <a:gd name="T16" fmla="*/ 6 w 19"/>
                    <a:gd name="T17" fmla="*/ 19 h 19"/>
                    <a:gd name="T18" fmla="*/ 3 w 19"/>
                    <a:gd name="T19" fmla="*/ 17 h 19"/>
                    <a:gd name="T20" fmla="*/ 1 w 19"/>
                    <a:gd name="T21" fmla="*/ 14 h 19"/>
                    <a:gd name="T22" fmla="*/ 0 w 19"/>
                    <a:gd name="T23" fmla="*/ 11 h 19"/>
                    <a:gd name="T24" fmla="*/ 0 w 19"/>
                    <a:gd name="T25" fmla="*/ 7 h 19"/>
                    <a:gd name="T26" fmla="*/ 2 w 19"/>
                    <a:gd name="T27" fmla="*/ 4 h 19"/>
                    <a:gd name="T28" fmla="*/ 6 w 19"/>
                    <a:gd name="T29" fmla="*/ 0 h 19"/>
                    <a:gd name="T30" fmla="*/ 9 w 19"/>
                    <a:gd name="T31" fmla="*/ 0 h 19"/>
                    <a:gd name="T32" fmla="*/ 15 w 19"/>
                    <a:gd name="T3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5" y="1"/>
                      </a:moveTo>
                      <a:lnTo>
                        <a:pt x="17" y="4"/>
                      </a:lnTo>
                      <a:lnTo>
                        <a:pt x="18" y="6"/>
                      </a:lnTo>
                      <a:lnTo>
                        <a:pt x="19" y="9"/>
                      </a:lnTo>
                      <a:lnTo>
                        <a:pt x="18" y="13"/>
                      </a:lnTo>
                      <a:lnTo>
                        <a:pt x="16" y="16"/>
                      </a:lnTo>
                      <a:lnTo>
                        <a:pt x="13" y="17"/>
                      </a:lnTo>
                      <a:lnTo>
                        <a:pt x="9" y="19"/>
                      </a:lnTo>
                      <a:lnTo>
                        <a:pt x="6" y="19"/>
                      </a:lnTo>
                      <a:lnTo>
                        <a:pt x="3" y="17"/>
                      </a:lnTo>
                      <a:lnTo>
                        <a:pt x="1" y="14"/>
                      </a:lnTo>
                      <a:lnTo>
                        <a:pt x="0" y="11"/>
                      </a:lnTo>
                      <a:lnTo>
                        <a:pt x="0" y="7"/>
                      </a:lnTo>
                      <a:lnTo>
                        <a:pt x="2" y="4"/>
                      </a:lnTo>
                      <a:lnTo>
                        <a:pt x="6" y="0"/>
                      </a:lnTo>
                      <a:lnTo>
                        <a:pt x="9" y="0"/>
                      </a:lnTo>
                      <a:lnTo>
                        <a:pt x="1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71" name="Freeform 299">
                  <a:extLst>
                    <a:ext uri="{FF2B5EF4-FFF2-40B4-BE49-F238E27FC236}">
                      <a16:creationId xmlns:a16="http://schemas.microsoft.com/office/drawing/2014/main" id="{852DB06A-B1FC-4BC4-870F-F7900B083190}"/>
                    </a:ext>
                  </a:extLst>
                </p:cNvPr>
                <p:cNvSpPr>
                  <a:spLocks/>
                </p:cNvSpPr>
                <p:nvPr/>
              </p:nvSpPr>
              <p:spPr bwMode="auto">
                <a:xfrm>
                  <a:off x="227" y="169"/>
                  <a:ext cx="82" cy="56"/>
                </a:xfrm>
                <a:custGeom>
                  <a:avLst/>
                  <a:gdLst>
                    <a:gd name="T0" fmla="*/ 161 w 163"/>
                    <a:gd name="T1" fmla="*/ 11 h 113"/>
                    <a:gd name="T2" fmla="*/ 156 w 163"/>
                    <a:gd name="T3" fmla="*/ 8 h 113"/>
                    <a:gd name="T4" fmla="*/ 155 w 163"/>
                    <a:gd name="T5" fmla="*/ 3 h 113"/>
                    <a:gd name="T6" fmla="*/ 147 w 163"/>
                    <a:gd name="T7" fmla="*/ 11 h 113"/>
                    <a:gd name="T8" fmla="*/ 131 w 163"/>
                    <a:gd name="T9" fmla="*/ 8 h 113"/>
                    <a:gd name="T10" fmla="*/ 96 w 163"/>
                    <a:gd name="T11" fmla="*/ 1 h 113"/>
                    <a:gd name="T12" fmla="*/ 70 w 163"/>
                    <a:gd name="T13" fmla="*/ 1 h 113"/>
                    <a:gd name="T14" fmla="*/ 65 w 163"/>
                    <a:gd name="T15" fmla="*/ 4 h 113"/>
                    <a:gd name="T16" fmla="*/ 88 w 163"/>
                    <a:gd name="T17" fmla="*/ 3 h 113"/>
                    <a:gd name="T18" fmla="*/ 117 w 163"/>
                    <a:gd name="T19" fmla="*/ 10 h 113"/>
                    <a:gd name="T20" fmla="*/ 138 w 163"/>
                    <a:gd name="T21" fmla="*/ 19 h 113"/>
                    <a:gd name="T22" fmla="*/ 136 w 163"/>
                    <a:gd name="T23" fmla="*/ 24 h 113"/>
                    <a:gd name="T24" fmla="*/ 122 w 163"/>
                    <a:gd name="T25" fmla="*/ 32 h 113"/>
                    <a:gd name="T26" fmla="*/ 108 w 163"/>
                    <a:gd name="T27" fmla="*/ 34 h 113"/>
                    <a:gd name="T28" fmla="*/ 83 w 163"/>
                    <a:gd name="T29" fmla="*/ 26 h 113"/>
                    <a:gd name="T30" fmla="*/ 55 w 163"/>
                    <a:gd name="T31" fmla="*/ 24 h 113"/>
                    <a:gd name="T32" fmla="*/ 41 w 163"/>
                    <a:gd name="T33" fmla="*/ 30 h 113"/>
                    <a:gd name="T34" fmla="*/ 52 w 163"/>
                    <a:gd name="T35" fmla="*/ 30 h 113"/>
                    <a:gd name="T36" fmla="*/ 65 w 163"/>
                    <a:gd name="T37" fmla="*/ 30 h 113"/>
                    <a:gd name="T38" fmla="*/ 80 w 163"/>
                    <a:gd name="T39" fmla="*/ 33 h 113"/>
                    <a:gd name="T40" fmla="*/ 100 w 163"/>
                    <a:gd name="T41" fmla="*/ 39 h 113"/>
                    <a:gd name="T42" fmla="*/ 102 w 163"/>
                    <a:gd name="T43" fmla="*/ 46 h 113"/>
                    <a:gd name="T44" fmla="*/ 78 w 163"/>
                    <a:gd name="T45" fmla="*/ 54 h 113"/>
                    <a:gd name="T46" fmla="*/ 56 w 163"/>
                    <a:gd name="T47" fmla="*/ 49 h 113"/>
                    <a:gd name="T48" fmla="*/ 35 w 163"/>
                    <a:gd name="T49" fmla="*/ 46 h 113"/>
                    <a:gd name="T50" fmla="*/ 42 w 163"/>
                    <a:gd name="T51" fmla="*/ 52 h 113"/>
                    <a:gd name="T52" fmla="*/ 61 w 163"/>
                    <a:gd name="T53" fmla="*/ 60 h 113"/>
                    <a:gd name="T54" fmla="*/ 40 w 163"/>
                    <a:gd name="T55" fmla="*/ 67 h 113"/>
                    <a:gd name="T56" fmla="*/ 14 w 163"/>
                    <a:gd name="T57" fmla="*/ 74 h 113"/>
                    <a:gd name="T58" fmla="*/ 0 w 163"/>
                    <a:gd name="T59" fmla="*/ 78 h 113"/>
                    <a:gd name="T60" fmla="*/ 8 w 163"/>
                    <a:gd name="T61" fmla="*/ 81 h 113"/>
                    <a:gd name="T62" fmla="*/ 31 w 163"/>
                    <a:gd name="T63" fmla="*/ 77 h 113"/>
                    <a:gd name="T64" fmla="*/ 57 w 163"/>
                    <a:gd name="T65" fmla="*/ 70 h 113"/>
                    <a:gd name="T66" fmla="*/ 68 w 163"/>
                    <a:gd name="T67" fmla="*/ 75 h 113"/>
                    <a:gd name="T68" fmla="*/ 56 w 163"/>
                    <a:gd name="T69" fmla="*/ 108 h 113"/>
                    <a:gd name="T70" fmla="*/ 57 w 163"/>
                    <a:gd name="T71" fmla="*/ 113 h 113"/>
                    <a:gd name="T72" fmla="*/ 72 w 163"/>
                    <a:gd name="T73" fmla="*/ 87 h 113"/>
                    <a:gd name="T74" fmla="*/ 84 w 163"/>
                    <a:gd name="T75" fmla="*/ 64 h 113"/>
                    <a:gd name="T76" fmla="*/ 99 w 163"/>
                    <a:gd name="T77" fmla="*/ 57 h 113"/>
                    <a:gd name="T78" fmla="*/ 114 w 163"/>
                    <a:gd name="T79" fmla="*/ 52 h 113"/>
                    <a:gd name="T80" fmla="*/ 116 w 163"/>
                    <a:gd name="T81" fmla="*/ 74 h 113"/>
                    <a:gd name="T82" fmla="*/ 109 w 163"/>
                    <a:gd name="T83" fmla="*/ 102 h 113"/>
                    <a:gd name="T84" fmla="*/ 114 w 163"/>
                    <a:gd name="T85" fmla="*/ 98 h 113"/>
                    <a:gd name="T86" fmla="*/ 126 w 163"/>
                    <a:gd name="T87" fmla="*/ 60 h 113"/>
                    <a:gd name="T88" fmla="*/ 138 w 163"/>
                    <a:gd name="T89" fmla="*/ 36 h 113"/>
                    <a:gd name="T90" fmla="*/ 148 w 163"/>
                    <a:gd name="T91" fmla="*/ 25 h 113"/>
                    <a:gd name="T92" fmla="*/ 152 w 163"/>
                    <a:gd name="T93" fmla="*/ 31 h 113"/>
                    <a:gd name="T94" fmla="*/ 148 w 163"/>
                    <a:gd name="T95" fmla="*/ 69 h 113"/>
                    <a:gd name="T96" fmla="*/ 159 w 163"/>
                    <a:gd name="T97" fmla="*/ 4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113">
                      <a:moveTo>
                        <a:pt x="163" y="12"/>
                      </a:moveTo>
                      <a:lnTo>
                        <a:pt x="162" y="11"/>
                      </a:lnTo>
                      <a:lnTo>
                        <a:pt x="161" y="11"/>
                      </a:lnTo>
                      <a:lnTo>
                        <a:pt x="159" y="10"/>
                      </a:lnTo>
                      <a:lnTo>
                        <a:pt x="158" y="9"/>
                      </a:lnTo>
                      <a:lnTo>
                        <a:pt x="156" y="8"/>
                      </a:lnTo>
                      <a:lnTo>
                        <a:pt x="156" y="7"/>
                      </a:lnTo>
                      <a:lnTo>
                        <a:pt x="155" y="4"/>
                      </a:lnTo>
                      <a:lnTo>
                        <a:pt x="155" y="3"/>
                      </a:lnTo>
                      <a:lnTo>
                        <a:pt x="153" y="7"/>
                      </a:lnTo>
                      <a:lnTo>
                        <a:pt x="151" y="10"/>
                      </a:lnTo>
                      <a:lnTo>
                        <a:pt x="147" y="11"/>
                      </a:lnTo>
                      <a:lnTo>
                        <a:pt x="146" y="14"/>
                      </a:lnTo>
                      <a:lnTo>
                        <a:pt x="139" y="11"/>
                      </a:lnTo>
                      <a:lnTo>
                        <a:pt x="131" y="8"/>
                      </a:lnTo>
                      <a:lnTo>
                        <a:pt x="120" y="6"/>
                      </a:lnTo>
                      <a:lnTo>
                        <a:pt x="108" y="3"/>
                      </a:lnTo>
                      <a:lnTo>
                        <a:pt x="96" y="1"/>
                      </a:lnTo>
                      <a:lnTo>
                        <a:pt x="85" y="0"/>
                      </a:lnTo>
                      <a:lnTo>
                        <a:pt x="77" y="0"/>
                      </a:lnTo>
                      <a:lnTo>
                        <a:pt x="70" y="1"/>
                      </a:lnTo>
                      <a:lnTo>
                        <a:pt x="63" y="3"/>
                      </a:lnTo>
                      <a:lnTo>
                        <a:pt x="62" y="3"/>
                      </a:lnTo>
                      <a:lnTo>
                        <a:pt x="65" y="4"/>
                      </a:lnTo>
                      <a:lnTo>
                        <a:pt x="70" y="3"/>
                      </a:lnTo>
                      <a:lnTo>
                        <a:pt x="79" y="3"/>
                      </a:lnTo>
                      <a:lnTo>
                        <a:pt x="88" y="3"/>
                      </a:lnTo>
                      <a:lnTo>
                        <a:pt x="99" y="6"/>
                      </a:lnTo>
                      <a:lnTo>
                        <a:pt x="108" y="8"/>
                      </a:lnTo>
                      <a:lnTo>
                        <a:pt x="117" y="10"/>
                      </a:lnTo>
                      <a:lnTo>
                        <a:pt x="126" y="14"/>
                      </a:lnTo>
                      <a:lnTo>
                        <a:pt x="133" y="16"/>
                      </a:lnTo>
                      <a:lnTo>
                        <a:pt x="138" y="19"/>
                      </a:lnTo>
                      <a:lnTo>
                        <a:pt x="139" y="22"/>
                      </a:lnTo>
                      <a:lnTo>
                        <a:pt x="138" y="23"/>
                      </a:lnTo>
                      <a:lnTo>
                        <a:pt x="136" y="24"/>
                      </a:lnTo>
                      <a:lnTo>
                        <a:pt x="131" y="26"/>
                      </a:lnTo>
                      <a:lnTo>
                        <a:pt x="126" y="29"/>
                      </a:lnTo>
                      <a:lnTo>
                        <a:pt x="122" y="32"/>
                      </a:lnTo>
                      <a:lnTo>
                        <a:pt x="117" y="34"/>
                      </a:lnTo>
                      <a:lnTo>
                        <a:pt x="114" y="37"/>
                      </a:lnTo>
                      <a:lnTo>
                        <a:pt x="108" y="34"/>
                      </a:lnTo>
                      <a:lnTo>
                        <a:pt x="101" y="32"/>
                      </a:lnTo>
                      <a:lnTo>
                        <a:pt x="92" y="29"/>
                      </a:lnTo>
                      <a:lnTo>
                        <a:pt x="83" y="26"/>
                      </a:lnTo>
                      <a:lnTo>
                        <a:pt x="72" y="25"/>
                      </a:lnTo>
                      <a:lnTo>
                        <a:pt x="63" y="24"/>
                      </a:lnTo>
                      <a:lnTo>
                        <a:pt x="55" y="24"/>
                      </a:lnTo>
                      <a:lnTo>
                        <a:pt x="48" y="26"/>
                      </a:lnTo>
                      <a:lnTo>
                        <a:pt x="44" y="29"/>
                      </a:lnTo>
                      <a:lnTo>
                        <a:pt x="41" y="30"/>
                      </a:lnTo>
                      <a:lnTo>
                        <a:pt x="42" y="31"/>
                      </a:lnTo>
                      <a:lnTo>
                        <a:pt x="47" y="31"/>
                      </a:lnTo>
                      <a:lnTo>
                        <a:pt x="52" y="30"/>
                      </a:lnTo>
                      <a:lnTo>
                        <a:pt x="55" y="30"/>
                      </a:lnTo>
                      <a:lnTo>
                        <a:pt x="60" y="30"/>
                      </a:lnTo>
                      <a:lnTo>
                        <a:pt x="65" y="30"/>
                      </a:lnTo>
                      <a:lnTo>
                        <a:pt x="70" y="31"/>
                      </a:lnTo>
                      <a:lnTo>
                        <a:pt x="75" y="32"/>
                      </a:lnTo>
                      <a:lnTo>
                        <a:pt x="80" y="33"/>
                      </a:lnTo>
                      <a:lnTo>
                        <a:pt x="85" y="34"/>
                      </a:lnTo>
                      <a:lnTo>
                        <a:pt x="93" y="37"/>
                      </a:lnTo>
                      <a:lnTo>
                        <a:pt x="100" y="39"/>
                      </a:lnTo>
                      <a:lnTo>
                        <a:pt x="106" y="40"/>
                      </a:lnTo>
                      <a:lnTo>
                        <a:pt x="108" y="41"/>
                      </a:lnTo>
                      <a:lnTo>
                        <a:pt x="102" y="46"/>
                      </a:lnTo>
                      <a:lnTo>
                        <a:pt x="93" y="49"/>
                      </a:lnTo>
                      <a:lnTo>
                        <a:pt x="84" y="52"/>
                      </a:lnTo>
                      <a:lnTo>
                        <a:pt x="78" y="54"/>
                      </a:lnTo>
                      <a:lnTo>
                        <a:pt x="72" y="54"/>
                      </a:lnTo>
                      <a:lnTo>
                        <a:pt x="64" y="53"/>
                      </a:lnTo>
                      <a:lnTo>
                        <a:pt x="56" y="49"/>
                      </a:lnTo>
                      <a:lnTo>
                        <a:pt x="48" y="47"/>
                      </a:lnTo>
                      <a:lnTo>
                        <a:pt x="41" y="46"/>
                      </a:lnTo>
                      <a:lnTo>
                        <a:pt x="35" y="46"/>
                      </a:lnTo>
                      <a:lnTo>
                        <a:pt x="33" y="47"/>
                      </a:lnTo>
                      <a:lnTo>
                        <a:pt x="35" y="48"/>
                      </a:lnTo>
                      <a:lnTo>
                        <a:pt x="42" y="52"/>
                      </a:lnTo>
                      <a:lnTo>
                        <a:pt x="50" y="54"/>
                      </a:lnTo>
                      <a:lnTo>
                        <a:pt x="56" y="57"/>
                      </a:lnTo>
                      <a:lnTo>
                        <a:pt x="61" y="60"/>
                      </a:lnTo>
                      <a:lnTo>
                        <a:pt x="56" y="61"/>
                      </a:lnTo>
                      <a:lnTo>
                        <a:pt x="49" y="63"/>
                      </a:lnTo>
                      <a:lnTo>
                        <a:pt x="40" y="67"/>
                      </a:lnTo>
                      <a:lnTo>
                        <a:pt x="31" y="69"/>
                      </a:lnTo>
                      <a:lnTo>
                        <a:pt x="22" y="71"/>
                      </a:lnTo>
                      <a:lnTo>
                        <a:pt x="14" y="74"/>
                      </a:lnTo>
                      <a:lnTo>
                        <a:pt x="8" y="76"/>
                      </a:lnTo>
                      <a:lnTo>
                        <a:pt x="3" y="77"/>
                      </a:lnTo>
                      <a:lnTo>
                        <a:pt x="0" y="78"/>
                      </a:lnTo>
                      <a:lnTo>
                        <a:pt x="0" y="79"/>
                      </a:lnTo>
                      <a:lnTo>
                        <a:pt x="2" y="81"/>
                      </a:lnTo>
                      <a:lnTo>
                        <a:pt x="8" y="81"/>
                      </a:lnTo>
                      <a:lnTo>
                        <a:pt x="14" y="81"/>
                      </a:lnTo>
                      <a:lnTo>
                        <a:pt x="22" y="79"/>
                      </a:lnTo>
                      <a:lnTo>
                        <a:pt x="31" y="77"/>
                      </a:lnTo>
                      <a:lnTo>
                        <a:pt x="40" y="75"/>
                      </a:lnTo>
                      <a:lnTo>
                        <a:pt x="49" y="72"/>
                      </a:lnTo>
                      <a:lnTo>
                        <a:pt x="57" y="70"/>
                      </a:lnTo>
                      <a:lnTo>
                        <a:pt x="64" y="68"/>
                      </a:lnTo>
                      <a:lnTo>
                        <a:pt x="69" y="66"/>
                      </a:lnTo>
                      <a:lnTo>
                        <a:pt x="68" y="75"/>
                      </a:lnTo>
                      <a:lnTo>
                        <a:pt x="64" y="89"/>
                      </a:lnTo>
                      <a:lnTo>
                        <a:pt x="61" y="100"/>
                      </a:lnTo>
                      <a:lnTo>
                        <a:pt x="56" y="108"/>
                      </a:lnTo>
                      <a:lnTo>
                        <a:pt x="54" y="112"/>
                      </a:lnTo>
                      <a:lnTo>
                        <a:pt x="55" y="113"/>
                      </a:lnTo>
                      <a:lnTo>
                        <a:pt x="57" y="113"/>
                      </a:lnTo>
                      <a:lnTo>
                        <a:pt x="61" y="109"/>
                      </a:lnTo>
                      <a:lnTo>
                        <a:pt x="65" y="101"/>
                      </a:lnTo>
                      <a:lnTo>
                        <a:pt x="72" y="87"/>
                      </a:lnTo>
                      <a:lnTo>
                        <a:pt x="78" y="75"/>
                      </a:lnTo>
                      <a:lnTo>
                        <a:pt x="80" y="66"/>
                      </a:lnTo>
                      <a:lnTo>
                        <a:pt x="84" y="64"/>
                      </a:lnTo>
                      <a:lnTo>
                        <a:pt x="88" y="62"/>
                      </a:lnTo>
                      <a:lnTo>
                        <a:pt x="94" y="60"/>
                      </a:lnTo>
                      <a:lnTo>
                        <a:pt x="99" y="57"/>
                      </a:lnTo>
                      <a:lnTo>
                        <a:pt x="105" y="55"/>
                      </a:lnTo>
                      <a:lnTo>
                        <a:pt x="109" y="53"/>
                      </a:lnTo>
                      <a:lnTo>
                        <a:pt x="114" y="52"/>
                      </a:lnTo>
                      <a:lnTo>
                        <a:pt x="117" y="51"/>
                      </a:lnTo>
                      <a:lnTo>
                        <a:pt x="117" y="60"/>
                      </a:lnTo>
                      <a:lnTo>
                        <a:pt x="116" y="74"/>
                      </a:lnTo>
                      <a:lnTo>
                        <a:pt x="113" y="87"/>
                      </a:lnTo>
                      <a:lnTo>
                        <a:pt x="110" y="98"/>
                      </a:lnTo>
                      <a:lnTo>
                        <a:pt x="109" y="102"/>
                      </a:lnTo>
                      <a:lnTo>
                        <a:pt x="109" y="105"/>
                      </a:lnTo>
                      <a:lnTo>
                        <a:pt x="110" y="102"/>
                      </a:lnTo>
                      <a:lnTo>
                        <a:pt x="114" y="98"/>
                      </a:lnTo>
                      <a:lnTo>
                        <a:pt x="118" y="87"/>
                      </a:lnTo>
                      <a:lnTo>
                        <a:pt x="123" y="74"/>
                      </a:lnTo>
                      <a:lnTo>
                        <a:pt x="126" y="60"/>
                      </a:lnTo>
                      <a:lnTo>
                        <a:pt x="126" y="47"/>
                      </a:lnTo>
                      <a:lnTo>
                        <a:pt x="133" y="41"/>
                      </a:lnTo>
                      <a:lnTo>
                        <a:pt x="138" y="36"/>
                      </a:lnTo>
                      <a:lnTo>
                        <a:pt x="143" y="31"/>
                      </a:lnTo>
                      <a:lnTo>
                        <a:pt x="146" y="27"/>
                      </a:lnTo>
                      <a:lnTo>
                        <a:pt x="148" y="25"/>
                      </a:lnTo>
                      <a:lnTo>
                        <a:pt x="151" y="24"/>
                      </a:lnTo>
                      <a:lnTo>
                        <a:pt x="152" y="26"/>
                      </a:lnTo>
                      <a:lnTo>
                        <a:pt x="152" y="31"/>
                      </a:lnTo>
                      <a:lnTo>
                        <a:pt x="151" y="40"/>
                      </a:lnTo>
                      <a:lnTo>
                        <a:pt x="149" y="54"/>
                      </a:lnTo>
                      <a:lnTo>
                        <a:pt x="148" y="69"/>
                      </a:lnTo>
                      <a:lnTo>
                        <a:pt x="147" y="78"/>
                      </a:lnTo>
                      <a:lnTo>
                        <a:pt x="153" y="67"/>
                      </a:lnTo>
                      <a:lnTo>
                        <a:pt x="159" y="48"/>
                      </a:lnTo>
                      <a:lnTo>
                        <a:pt x="162" y="29"/>
                      </a:lnTo>
                      <a:lnTo>
                        <a:pt x="163" y="1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72" name="Freeform 300">
                  <a:extLst>
                    <a:ext uri="{FF2B5EF4-FFF2-40B4-BE49-F238E27FC236}">
                      <a16:creationId xmlns:a16="http://schemas.microsoft.com/office/drawing/2014/main" id="{B164DD9D-FF09-46EE-8707-61FEF6AB6E31}"/>
                    </a:ext>
                  </a:extLst>
                </p:cNvPr>
                <p:cNvSpPr>
                  <a:spLocks/>
                </p:cNvSpPr>
                <p:nvPr/>
              </p:nvSpPr>
              <p:spPr bwMode="auto">
                <a:xfrm>
                  <a:off x="233" y="69"/>
                  <a:ext cx="65" cy="62"/>
                </a:xfrm>
                <a:custGeom>
                  <a:avLst/>
                  <a:gdLst>
                    <a:gd name="T0" fmla="*/ 127 w 132"/>
                    <a:gd name="T1" fmla="*/ 123 h 125"/>
                    <a:gd name="T2" fmla="*/ 130 w 132"/>
                    <a:gd name="T3" fmla="*/ 119 h 125"/>
                    <a:gd name="T4" fmla="*/ 126 w 132"/>
                    <a:gd name="T5" fmla="*/ 112 h 125"/>
                    <a:gd name="T6" fmla="*/ 118 w 132"/>
                    <a:gd name="T7" fmla="*/ 102 h 125"/>
                    <a:gd name="T8" fmla="*/ 117 w 132"/>
                    <a:gd name="T9" fmla="*/ 88 h 125"/>
                    <a:gd name="T10" fmla="*/ 112 w 132"/>
                    <a:gd name="T11" fmla="*/ 58 h 125"/>
                    <a:gd name="T12" fmla="*/ 107 w 132"/>
                    <a:gd name="T13" fmla="*/ 43 h 125"/>
                    <a:gd name="T14" fmla="*/ 104 w 132"/>
                    <a:gd name="T15" fmla="*/ 42 h 125"/>
                    <a:gd name="T16" fmla="*/ 105 w 132"/>
                    <a:gd name="T17" fmla="*/ 56 h 125"/>
                    <a:gd name="T18" fmla="*/ 106 w 132"/>
                    <a:gd name="T19" fmla="*/ 81 h 125"/>
                    <a:gd name="T20" fmla="*/ 99 w 132"/>
                    <a:gd name="T21" fmla="*/ 86 h 125"/>
                    <a:gd name="T22" fmla="*/ 84 w 132"/>
                    <a:gd name="T23" fmla="*/ 75 h 125"/>
                    <a:gd name="T24" fmla="*/ 76 w 132"/>
                    <a:gd name="T25" fmla="*/ 63 h 125"/>
                    <a:gd name="T26" fmla="*/ 71 w 132"/>
                    <a:gd name="T27" fmla="*/ 40 h 125"/>
                    <a:gd name="T28" fmla="*/ 69 w 132"/>
                    <a:gd name="T29" fmla="*/ 23 h 125"/>
                    <a:gd name="T30" fmla="*/ 68 w 132"/>
                    <a:gd name="T31" fmla="*/ 10 h 125"/>
                    <a:gd name="T32" fmla="*/ 64 w 132"/>
                    <a:gd name="T33" fmla="*/ 3 h 125"/>
                    <a:gd name="T34" fmla="*/ 64 w 132"/>
                    <a:gd name="T35" fmla="*/ 7 h 125"/>
                    <a:gd name="T36" fmla="*/ 66 w 132"/>
                    <a:gd name="T37" fmla="*/ 18 h 125"/>
                    <a:gd name="T38" fmla="*/ 64 w 132"/>
                    <a:gd name="T39" fmla="*/ 28 h 125"/>
                    <a:gd name="T40" fmla="*/ 62 w 132"/>
                    <a:gd name="T41" fmla="*/ 38 h 125"/>
                    <a:gd name="T42" fmla="*/ 66 w 132"/>
                    <a:gd name="T43" fmla="*/ 56 h 125"/>
                    <a:gd name="T44" fmla="*/ 58 w 132"/>
                    <a:gd name="T45" fmla="*/ 55 h 125"/>
                    <a:gd name="T46" fmla="*/ 38 w 132"/>
                    <a:gd name="T47" fmla="*/ 35 h 125"/>
                    <a:gd name="T48" fmla="*/ 20 w 132"/>
                    <a:gd name="T49" fmla="*/ 15 h 125"/>
                    <a:gd name="T50" fmla="*/ 5 w 132"/>
                    <a:gd name="T51" fmla="*/ 3 h 125"/>
                    <a:gd name="T52" fmla="*/ 8 w 132"/>
                    <a:gd name="T53" fmla="*/ 12 h 125"/>
                    <a:gd name="T54" fmla="*/ 27 w 132"/>
                    <a:gd name="T55" fmla="*/ 35 h 125"/>
                    <a:gd name="T56" fmla="*/ 36 w 132"/>
                    <a:gd name="T57" fmla="*/ 50 h 125"/>
                    <a:gd name="T58" fmla="*/ 53 w 132"/>
                    <a:gd name="T59" fmla="*/ 65 h 125"/>
                    <a:gd name="T60" fmla="*/ 53 w 132"/>
                    <a:gd name="T61" fmla="*/ 70 h 125"/>
                    <a:gd name="T62" fmla="*/ 36 w 132"/>
                    <a:gd name="T63" fmla="*/ 66 h 125"/>
                    <a:gd name="T64" fmla="*/ 27 w 132"/>
                    <a:gd name="T65" fmla="*/ 61 h 125"/>
                    <a:gd name="T66" fmla="*/ 22 w 132"/>
                    <a:gd name="T67" fmla="*/ 63 h 125"/>
                    <a:gd name="T68" fmla="*/ 28 w 132"/>
                    <a:gd name="T69" fmla="*/ 68 h 125"/>
                    <a:gd name="T70" fmla="*/ 39 w 132"/>
                    <a:gd name="T71" fmla="*/ 74 h 125"/>
                    <a:gd name="T72" fmla="*/ 54 w 132"/>
                    <a:gd name="T73" fmla="*/ 80 h 125"/>
                    <a:gd name="T74" fmla="*/ 69 w 132"/>
                    <a:gd name="T75" fmla="*/ 83 h 125"/>
                    <a:gd name="T76" fmla="*/ 82 w 132"/>
                    <a:gd name="T77" fmla="*/ 86 h 125"/>
                    <a:gd name="T78" fmla="*/ 97 w 132"/>
                    <a:gd name="T79" fmla="*/ 96 h 125"/>
                    <a:gd name="T80" fmla="*/ 98 w 132"/>
                    <a:gd name="T81" fmla="*/ 103 h 125"/>
                    <a:gd name="T82" fmla="*/ 88 w 132"/>
                    <a:gd name="T83" fmla="*/ 106 h 125"/>
                    <a:gd name="T84" fmla="*/ 76 w 132"/>
                    <a:gd name="T85" fmla="*/ 108 h 125"/>
                    <a:gd name="T86" fmla="*/ 66 w 132"/>
                    <a:gd name="T87" fmla="*/ 109 h 125"/>
                    <a:gd name="T88" fmla="*/ 56 w 132"/>
                    <a:gd name="T89" fmla="*/ 106 h 125"/>
                    <a:gd name="T90" fmla="*/ 54 w 132"/>
                    <a:gd name="T91" fmla="*/ 110 h 125"/>
                    <a:gd name="T92" fmla="*/ 68 w 132"/>
                    <a:gd name="T93" fmla="*/ 113 h 125"/>
                    <a:gd name="T94" fmla="*/ 83 w 132"/>
                    <a:gd name="T95" fmla="*/ 113 h 125"/>
                    <a:gd name="T96" fmla="*/ 97 w 132"/>
                    <a:gd name="T97" fmla="*/ 113 h 125"/>
                    <a:gd name="T98" fmla="*/ 109 w 132"/>
                    <a:gd name="T99" fmla="*/ 112 h 125"/>
                    <a:gd name="T100" fmla="*/ 118 w 132"/>
                    <a:gd name="T101" fmla="*/ 113 h 125"/>
                    <a:gd name="T102" fmla="*/ 125 w 132"/>
                    <a:gd name="T103" fmla="*/ 1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25">
                      <a:moveTo>
                        <a:pt x="127" y="125"/>
                      </a:moveTo>
                      <a:lnTo>
                        <a:pt x="127" y="123"/>
                      </a:lnTo>
                      <a:lnTo>
                        <a:pt x="128" y="120"/>
                      </a:lnTo>
                      <a:lnTo>
                        <a:pt x="130" y="119"/>
                      </a:lnTo>
                      <a:lnTo>
                        <a:pt x="132" y="117"/>
                      </a:lnTo>
                      <a:lnTo>
                        <a:pt x="126" y="112"/>
                      </a:lnTo>
                      <a:lnTo>
                        <a:pt x="121" y="106"/>
                      </a:lnTo>
                      <a:lnTo>
                        <a:pt x="118" y="102"/>
                      </a:lnTo>
                      <a:lnTo>
                        <a:pt x="117" y="97"/>
                      </a:lnTo>
                      <a:lnTo>
                        <a:pt x="117" y="88"/>
                      </a:lnTo>
                      <a:lnTo>
                        <a:pt x="115" y="73"/>
                      </a:lnTo>
                      <a:lnTo>
                        <a:pt x="112" y="58"/>
                      </a:lnTo>
                      <a:lnTo>
                        <a:pt x="110" y="48"/>
                      </a:lnTo>
                      <a:lnTo>
                        <a:pt x="107" y="43"/>
                      </a:lnTo>
                      <a:lnTo>
                        <a:pt x="105" y="42"/>
                      </a:lnTo>
                      <a:lnTo>
                        <a:pt x="104" y="42"/>
                      </a:lnTo>
                      <a:lnTo>
                        <a:pt x="104" y="46"/>
                      </a:lnTo>
                      <a:lnTo>
                        <a:pt x="105" y="56"/>
                      </a:lnTo>
                      <a:lnTo>
                        <a:pt x="106" y="68"/>
                      </a:lnTo>
                      <a:lnTo>
                        <a:pt x="106" y="81"/>
                      </a:lnTo>
                      <a:lnTo>
                        <a:pt x="106" y="90"/>
                      </a:lnTo>
                      <a:lnTo>
                        <a:pt x="99" y="86"/>
                      </a:lnTo>
                      <a:lnTo>
                        <a:pt x="91" y="81"/>
                      </a:lnTo>
                      <a:lnTo>
                        <a:pt x="84" y="75"/>
                      </a:lnTo>
                      <a:lnTo>
                        <a:pt x="80" y="71"/>
                      </a:lnTo>
                      <a:lnTo>
                        <a:pt x="76" y="63"/>
                      </a:lnTo>
                      <a:lnTo>
                        <a:pt x="73" y="51"/>
                      </a:lnTo>
                      <a:lnTo>
                        <a:pt x="71" y="40"/>
                      </a:lnTo>
                      <a:lnTo>
                        <a:pt x="69" y="30"/>
                      </a:lnTo>
                      <a:lnTo>
                        <a:pt x="69" y="23"/>
                      </a:lnTo>
                      <a:lnTo>
                        <a:pt x="69" y="15"/>
                      </a:lnTo>
                      <a:lnTo>
                        <a:pt x="68" y="10"/>
                      </a:lnTo>
                      <a:lnTo>
                        <a:pt x="66" y="5"/>
                      </a:lnTo>
                      <a:lnTo>
                        <a:pt x="64" y="3"/>
                      </a:lnTo>
                      <a:lnTo>
                        <a:pt x="64" y="4"/>
                      </a:lnTo>
                      <a:lnTo>
                        <a:pt x="64" y="7"/>
                      </a:lnTo>
                      <a:lnTo>
                        <a:pt x="65" y="12"/>
                      </a:lnTo>
                      <a:lnTo>
                        <a:pt x="66" y="18"/>
                      </a:lnTo>
                      <a:lnTo>
                        <a:pt x="65" y="23"/>
                      </a:lnTo>
                      <a:lnTo>
                        <a:pt x="64" y="28"/>
                      </a:lnTo>
                      <a:lnTo>
                        <a:pt x="62" y="33"/>
                      </a:lnTo>
                      <a:lnTo>
                        <a:pt x="62" y="38"/>
                      </a:lnTo>
                      <a:lnTo>
                        <a:pt x="64" y="48"/>
                      </a:lnTo>
                      <a:lnTo>
                        <a:pt x="66" y="56"/>
                      </a:lnTo>
                      <a:lnTo>
                        <a:pt x="67" y="63"/>
                      </a:lnTo>
                      <a:lnTo>
                        <a:pt x="58" y="55"/>
                      </a:lnTo>
                      <a:lnTo>
                        <a:pt x="49" y="45"/>
                      </a:lnTo>
                      <a:lnTo>
                        <a:pt x="38" y="35"/>
                      </a:lnTo>
                      <a:lnTo>
                        <a:pt x="29" y="25"/>
                      </a:lnTo>
                      <a:lnTo>
                        <a:pt x="20" y="15"/>
                      </a:lnTo>
                      <a:lnTo>
                        <a:pt x="12" y="8"/>
                      </a:lnTo>
                      <a:lnTo>
                        <a:pt x="5" y="3"/>
                      </a:lnTo>
                      <a:lnTo>
                        <a:pt x="0" y="0"/>
                      </a:lnTo>
                      <a:lnTo>
                        <a:pt x="8" y="12"/>
                      </a:lnTo>
                      <a:lnTo>
                        <a:pt x="18" y="23"/>
                      </a:lnTo>
                      <a:lnTo>
                        <a:pt x="27" y="35"/>
                      </a:lnTo>
                      <a:lnTo>
                        <a:pt x="31" y="43"/>
                      </a:lnTo>
                      <a:lnTo>
                        <a:pt x="36" y="50"/>
                      </a:lnTo>
                      <a:lnTo>
                        <a:pt x="45" y="58"/>
                      </a:lnTo>
                      <a:lnTo>
                        <a:pt x="53" y="65"/>
                      </a:lnTo>
                      <a:lnTo>
                        <a:pt x="60" y="70"/>
                      </a:lnTo>
                      <a:lnTo>
                        <a:pt x="53" y="70"/>
                      </a:lnTo>
                      <a:lnTo>
                        <a:pt x="44" y="68"/>
                      </a:lnTo>
                      <a:lnTo>
                        <a:pt x="36" y="66"/>
                      </a:lnTo>
                      <a:lnTo>
                        <a:pt x="30" y="64"/>
                      </a:lnTo>
                      <a:lnTo>
                        <a:pt x="27" y="61"/>
                      </a:lnTo>
                      <a:lnTo>
                        <a:pt x="24" y="61"/>
                      </a:lnTo>
                      <a:lnTo>
                        <a:pt x="22" y="63"/>
                      </a:lnTo>
                      <a:lnTo>
                        <a:pt x="24" y="66"/>
                      </a:lnTo>
                      <a:lnTo>
                        <a:pt x="28" y="68"/>
                      </a:lnTo>
                      <a:lnTo>
                        <a:pt x="34" y="72"/>
                      </a:lnTo>
                      <a:lnTo>
                        <a:pt x="39" y="74"/>
                      </a:lnTo>
                      <a:lnTo>
                        <a:pt x="46" y="78"/>
                      </a:lnTo>
                      <a:lnTo>
                        <a:pt x="54" y="80"/>
                      </a:lnTo>
                      <a:lnTo>
                        <a:pt x="61" y="82"/>
                      </a:lnTo>
                      <a:lnTo>
                        <a:pt x="69" y="83"/>
                      </a:lnTo>
                      <a:lnTo>
                        <a:pt x="75" y="83"/>
                      </a:lnTo>
                      <a:lnTo>
                        <a:pt x="82" y="86"/>
                      </a:lnTo>
                      <a:lnTo>
                        <a:pt x="90" y="90"/>
                      </a:lnTo>
                      <a:lnTo>
                        <a:pt x="97" y="96"/>
                      </a:lnTo>
                      <a:lnTo>
                        <a:pt x="102" y="102"/>
                      </a:lnTo>
                      <a:lnTo>
                        <a:pt x="98" y="103"/>
                      </a:lnTo>
                      <a:lnTo>
                        <a:pt x="94" y="105"/>
                      </a:lnTo>
                      <a:lnTo>
                        <a:pt x="88" y="106"/>
                      </a:lnTo>
                      <a:lnTo>
                        <a:pt x="82" y="108"/>
                      </a:lnTo>
                      <a:lnTo>
                        <a:pt x="76" y="108"/>
                      </a:lnTo>
                      <a:lnTo>
                        <a:pt x="71" y="109"/>
                      </a:lnTo>
                      <a:lnTo>
                        <a:pt x="66" y="109"/>
                      </a:lnTo>
                      <a:lnTo>
                        <a:pt x="61" y="108"/>
                      </a:lnTo>
                      <a:lnTo>
                        <a:pt x="56" y="106"/>
                      </a:lnTo>
                      <a:lnTo>
                        <a:pt x="53" y="108"/>
                      </a:lnTo>
                      <a:lnTo>
                        <a:pt x="54" y="110"/>
                      </a:lnTo>
                      <a:lnTo>
                        <a:pt x="62" y="112"/>
                      </a:lnTo>
                      <a:lnTo>
                        <a:pt x="68" y="113"/>
                      </a:lnTo>
                      <a:lnTo>
                        <a:pt x="75" y="113"/>
                      </a:lnTo>
                      <a:lnTo>
                        <a:pt x="83" y="113"/>
                      </a:lnTo>
                      <a:lnTo>
                        <a:pt x="90" y="113"/>
                      </a:lnTo>
                      <a:lnTo>
                        <a:pt x="97" y="113"/>
                      </a:lnTo>
                      <a:lnTo>
                        <a:pt x="104" y="112"/>
                      </a:lnTo>
                      <a:lnTo>
                        <a:pt x="109" y="112"/>
                      </a:lnTo>
                      <a:lnTo>
                        <a:pt x="112" y="112"/>
                      </a:lnTo>
                      <a:lnTo>
                        <a:pt x="118" y="113"/>
                      </a:lnTo>
                      <a:lnTo>
                        <a:pt x="121" y="117"/>
                      </a:lnTo>
                      <a:lnTo>
                        <a:pt x="125" y="120"/>
                      </a:lnTo>
                      <a:lnTo>
                        <a:pt x="127" y="12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73" name="Freeform 301">
                  <a:extLst>
                    <a:ext uri="{FF2B5EF4-FFF2-40B4-BE49-F238E27FC236}">
                      <a16:creationId xmlns:a16="http://schemas.microsoft.com/office/drawing/2014/main" id="{B5E30264-A8C7-4585-8097-6F7BBF936E98}"/>
                    </a:ext>
                  </a:extLst>
                </p:cNvPr>
                <p:cNvSpPr>
                  <a:spLocks/>
                </p:cNvSpPr>
                <p:nvPr/>
              </p:nvSpPr>
              <p:spPr bwMode="auto">
                <a:xfrm>
                  <a:off x="330" y="45"/>
                  <a:ext cx="40" cy="95"/>
                </a:xfrm>
                <a:custGeom>
                  <a:avLst/>
                  <a:gdLst>
                    <a:gd name="T0" fmla="*/ 8 w 81"/>
                    <a:gd name="T1" fmla="*/ 157 h 190"/>
                    <a:gd name="T2" fmla="*/ 14 w 81"/>
                    <a:gd name="T3" fmla="*/ 150 h 190"/>
                    <a:gd name="T4" fmla="*/ 18 w 81"/>
                    <a:gd name="T5" fmla="*/ 152 h 190"/>
                    <a:gd name="T6" fmla="*/ 22 w 81"/>
                    <a:gd name="T7" fmla="*/ 135 h 190"/>
                    <a:gd name="T8" fmla="*/ 8 w 81"/>
                    <a:gd name="T9" fmla="*/ 107 h 190"/>
                    <a:gd name="T10" fmla="*/ 0 w 81"/>
                    <a:gd name="T11" fmla="*/ 78 h 190"/>
                    <a:gd name="T12" fmla="*/ 3 w 81"/>
                    <a:gd name="T13" fmla="*/ 79 h 190"/>
                    <a:gd name="T14" fmla="*/ 18 w 81"/>
                    <a:gd name="T15" fmla="*/ 109 h 190"/>
                    <a:gd name="T16" fmla="*/ 31 w 81"/>
                    <a:gd name="T17" fmla="*/ 89 h 190"/>
                    <a:gd name="T18" fmla="*/ 30 w 81"/>
                    <a:gd name="T19" fmla="*/ 53 h 190"/>
                    <a:gd name="T20" fmla="*/ 30 w 81"/>
                    <a:gd name="T21" fmla="*/ 22 h 190"/>
                    <a:gd name="T22" fmla="*/ 33 w 81"/>
                    <a:gd name="T23" fmla="*/ 23 h 190"/>
                    <a:gd name="T24" fmla="*/ 33 w 81"/>
                    <a:gd name="T25" fmla="*/ 41 h 190"/>
                    <a:gd name="T26" fmla="*/ 41 w 81"/>
                    <a:gd name="T27" fmla="*/ 41 h 190"/>
                    <a:gd name="T28" fmla="*/ 61 w 81"/>
                    <a:gd name="T29" fmla="*/ 2 h 190"/>
                    <a:gd name="T30" fmla="*/ 64 w 81"/>
                    <a:gd name="T31" fmla="*/ 2 h 190"/>
                    <a:gd name="T32" fmla="*/ 53 w 81"/>
                    <a:gd name="T33" fmla="*/ 29 h 190"/>
                    <a:gd name="T34" fmla="*/ 52 w 81"/>
                    <a:gd name="T35" fmla="*/ 52 h 190"/>
                    <a:gd name="T36" fmla="*/ 68 w 81"/>
                    <a:gd name="T37" fmla="*/ 45 h 190"/>
                    <a:gd name="T38" fmla="*/ 71 w 81"/>
                    <a:gd name="T39" fmla="*/ 45 h 190"/>
                    <a:gd name="T40" fmla="*/ 56 w 81"/>
                    <a:gd name="T41" fmla="*/ 58 h 190"/>
                    <a:gd name="T42" fmla="*/ 41 w 81"/>
                    <a:gd name="T43" fmla="*/ 78 h 190"/>
                    <a:gd name="T44" fmla="*/ 33 w 81"/>
                    <a:gd name="T45" fmla="*/ 116 h 190"/>
                    <a:gd name="T46" fmla="*/ 51 w 81"/>
                    <a:gd name="T47" fmla="*/ 115 h 190"/>
                    <a:gd name="T48" fmla="*/ 68 w 81"/>
                    <a:gd name="T49" fmla="*/ 112 h 190"/>
                    <a:gd name="T50" fmla="*/ 76 w 81"/>
                    <a:gd name="T51" fmla="*/ 106 h 190"/>
                    <a:gd name="T52" fmla="*/ 75 w 81"/>
                    <a:gd name="T53" fmla="*/ 111 h 190"/>
                    <a:gd name="T54" fmla="*/ 62 w 81"/>
                    <a:gd name="T55" fmla="*/ 119 h 190"/>
                    <a:gd name="T56" fmla="*/ 43 w 81"/>
                    <a:gd name="T57" fmla="*/ 127 h 190"/>
                    <a:gd name="T58" fmla="*/ 31 w 81"/>
                    <a:gd name="T59" fmla="*/ 134 h 190"/>
                    <a:gd name="T60" fmla="*/ 28 w 81"/>
                    <a:gd name="T61" fmla="*/ 153 h 190"/>
                    <a:gd name="T62" fmla="*/ 39 w 81"/>
                    <a:gd name="T63" fmla="*/ 156 h 190"/>
                    <a:gd name="T64" fmla="*/ 62 w 81"/>
                    <a:gd name="T65" fmla="*/ 146 h 190"/>
                    <a:gd name="T66" fmla="*/ 78 w 81"/>
                    <a:gd name="T67" fmla="*/ 135 h 190"/>
                    <a:gd name="T68" fmla="*/ 78 w 81"/>
                    <a:gd name="T69" fmla="*/ 139 h 190"/>
                    <a:gd name="T70" fmla="*/ 57 w 81"/>
                    <a:gd name="T71" fmla="*/ 166 h 190"/>
                    <a:gd name="T72" fmla="*/ 49 w 81"/>
                    <a:gd name="T73" fmla="*/ 166 h 190"/>
                    <a:gd name="T74" fmla="*/ 41 w 81"/>
                    <a:gd name="T75" fmla="*/ 158 h 190"/>
                    <a:gd name="T76" fmla="*/ 22 w 81"/>
                    <a:gd name="T77" fmla="*/ 160 h 190"/>
                    <a:gd name="T78" fmla="*/ 17 w 81"/>
                    <a:gd name="T79" fmla="*/ 172 h 190"/>
                    <a:gd name="T80" fmla="*/ 8 w 81"/>
                    <a:gd name="T81" fmla="*/ 184 h 190"/>
                    <a:gd name="T82" fmla="*/ 6 w 81"/>
                    <a:gd name="T83" fmla="*/ 184 h 190"/>
                    <a:gd name="T84" fmla="*/ 13 w 81"/>
                    <a:gd name="T85" fmla="*/ 168 h 190"/>
                    <a:gd name="T86" fmla="*/ 3 w 81"/>
                    <a:gd name="T87" fmla="*/ 16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 h="190">
                      <a:moveTo>
                        <a:pt x="0" y="164"/>
                      </a:moveTo>
                      <a:lnTo>
                        <a:pt x="4" y="160"/>
                      </a:lnTo>
                      <a:lnTo>
                        <a:pt x="8" y="157"/>
                      </a:lnTo>
                      <a:lnTo>
                        <a:pt x="11" y="152"/>
                      </a:lnTo>
                      <a:lnTo>
                        <a:pt x="13" y="147"/>
                      </a:lnTo>
                      <a:lnTo>
                        <a:pt x="14" y="150"/>
                      </a:lnTo>
                      <a:lnTo>
                        <a:pt x="16" y="151"/>
                      </a:lnTo>
                      <a:lnTo>
                        <a:pt x="17" y="151"/>
                      </a:lnTo>
                      <a:lnTo>
                        <a:pt x="18" y="152"/>
                      </a:lnTo>
                      <a:lnTo>
                        <a:pt x="19" y="149"/>
                      </a:lnTo>
                      <a:lnTo>
                        <a:pt x="22" y="143"/>
                      </a:lnTo>
                      <a:lnTo>
                        <a:pt x="22" y="135"/>
                      </a:lnTo>
                      <a:lnTo>
                        <a:pt x="21" y="130"/>
                      </a:lnTo>
                      <a:lnTo>
                        <a:pt x="15" y="121"/>
                      </a:lnTo>
                      <a:lnTo>
                        <a:pt x="8" y="107"/>
                      </a:lnTo>
                      <a:lnTo>
                        <a:pt x="2" y="92"/>
                      </a:lnTo>
                      <a:lnTo>
                        <a:pt x="0" y="83"/>
                      </a:lnTo>
                      <a:lnTo>
                        <a:pt x="0" y="78"/>
                      </a:lnTo>
                      <a:lnTo>
                        <a:pt x="2" y="75"/>
                      </a:lnTo>
                      <a:lnTo>
                        <a:pt x="3" y="76"/>
                      </a:lnTo>
                      <a:lnTo>
                        <a:pt x="3" y="79"/>
                      </a:lnTo>
                      <a:lnTo>
                        <a:pt x="6" y="88"/>
                      </a:lnTo>
                      <a:lnTo>
                        <a:pt x="11" y="99"/>
                      </a:lnTo>
                      <a:lnTo>
                        <a:pt x="18" y="109"/>
                      </a:lnTo>
                      <a:lnTo>
                        <a:pt x="24" y="115"/>
                      </a:lnTo>
                      <a:lnTo>
                        <a:pt x="28" y="105"/>
                      </a:lnTo>
                      <a:lnTo>
                        <a:pt x="31" y="89"/>
                      </a:lnTo>
                      <a:lnTo>
                        <a:pt x="32" y="74"/>
                      </a:lnTo>
                      <a:lnTo>
                        <a:pt x="32" y="63"/>
                      </a:lnTo>
                      <a:lnTo>
                        <a:pt x="30" y="53"/>
                      </a:lnTo>
                      <a:lnTo>
                        <a:pt x="29" y="41"/>
                      </a:lnTo>
                      <a:lnTo>
                        <a:pt x="29" y="30"/>
                      </a:lnTo>
                      <a:lnTo>
                        <a:pt x="30" y="22"/>
                      </a:lnTo>
                      <a:lnTo>
                        <a:pt x="32" y="20"/>
                      </a:lnTo>
                      <a:lnTo>
                        <a:pt x="33" y="20"/>
                      </a:lnTo>
                      <a:lnTo>
                        <a:pt x="33" y="23"/>
                      </a:lnTo>
                      <a:lnTo>
                        <a:pt x="32" y="28"/>
                      </a:lnTo>
                      <a:lnTo>
                        <a:pt x="32" y="35"/>
                      </a:lnTo>
                      <a:lnTo>
                        <a:pt x="33" y="41"/>
                      </a:lnTo>
                      <a:lnTo>
                        <a:pt x="36" y="50"/>
                      </a:lnTo>
                      <a:lnTo>
                        <a:pt x="38" y="54"/>
                      </a:lnTo>
                      <a:lnTo>
                        <a:pt x="41" y="41"/>
                      </a:lnTo>
                      <a:lnTo>
                        <a:pt x="47" y="26"/>
                      </a:lnTo>
                      <a:lnTo>
                        <a:pt x="53" y="11"/>
                      </a:lnTo>
                      <a:lnTo>
                        <a:pt x="61" y="2"/>
                      </a:lnTo>
                      <a:lnTo>
                        <a:pt x="64" y="0"/>
                      </a:lnTo>
                      <a:lnTo>
                        <a:pt x="66" y="0"/>
                      </a:lnTo>
                      <a:lnTo>
                        <a:pt x="64" y="2"/>
                      </a:lnTo>
                      <a:lnTo>
                        <a:pt x="62" y="6"/>
                      </a:lnTo>
                      <a:lnTo>
                        <a:pt x="57" y="14"/>
                      </a:lnTo>
                      <a:lnTo>
                        <a:pt x="53" y="29"/>
                      </a:lnTo>
                      <a:lnTo>
                        <a:pt x="48" y="44"/>
                      </a:lnTo>
                      <a:lnTo>
                        <a:pt x="46" y="53"/>
                      </a:lnTo>
                      <a:lnTo>
                        <a:pt x="52" y="52"/>
                      </a:lnTo>
                      <a:lnTo>
                        <a:pt x="57" y="51"/>
                      </a:lnTo>
                      <a:lnTo>
                        <a:pt x="63" y="47"/>
                      </a:lnTo>
                      <a:lnTo>
                        <a:pt x="68" y="45"/>
                      </a:lnTo>
                      <a:lnTo>
                        <a:pt x="70" y="43"/>
                      </a:lnTo>
                      <a:lnTo>
                        <a:pt x="72" y="43"/>
                      </a:lnTo>
                      <a:lnTo>
                        <a:pt x="71" y="45"/>
                      </a:lnTo>
                      <a:lnTo>
                        <a:pt x="69" y="47"/>
                      </a:lnTo>
                      <a:lnTo>
                        <a:pt x="64" y="52"/>
                      </a:lnTo>
                      <a:lnTo>
                        <a:pt x="56" y="58"/>
                      </a:lnTo>
                      <a:lnTo>
                        <a:pt x="48" y="62"/>
                      </a:lnTo>
                      <a:lnTo>
                        <a:pt x="44" y="66"/>
                      </a:lnTo>
                      <a:lnTo>
                        <a:pt x="41" y="78"/>
                      </a:lnTo>
                      <a:lnTo>
                        <a:pt x="39" y="94"/>
                      </a:lnTo>
                      <a:lnTo>
                        <a:pt x="36" y="108"/>
                      </a:lnTo>
                      <a:lnTo>
                        <a:pt x="33" y="116"/>
                      </a:lnTo>
                      <a:lnTo>
                        <a:pt x="39" y="116"/>
                      </a:lnTo>
                      <a:lnTo>
                        <a:pt x="45" y="115"/>
                      </a:lnTo>
                      <a:lnTo>
                        <a:pt x="51" y="115"/>
                      </a:lnTo>
                      <a:lnTo>
                        <a:pt x="57" y="114"/>
                      </a:lnTo>
                      <a:lnTo>
                        <a:pt x="62" y="113"/>
                      </a:lnTo>
                      <a:lnTo>
                        <a:pt x="68" y="112"/>
                      </a:lnTo>
                      <a:lnTo>
                        <a:pt x="71" y="109"/>
                      </a:lnTo>
                      <a:lnTo>
                        <a:pt x="74" y="108"/>
                      </a:lnTo>
                      <a:lnTo>
                        <a:pt x="76" y="106"/>
                      </a:lnTo>
                      <a:lnTo>
                        <a:pt x="78" y="106"/>
                      </a:lnTo>
                      <a:lnTo>
                        <a:pt x="77" y="108"/>
                      </a:lnTo>
                      <a:lnTo>
                        <a:pt x="75" y="111"/>
                      </a:lnTo>
                      <a:lnTo>
                        <a:pt x="72" y="113"/>
                      </a:lnTo>
                      <a:lnTo>
                        <a:pt x="68" y="115"/>
                      </a:lnTo>
                      <a:lnTo>
                        <a:pt x="62" y="119"/>
                      </a:lnTo>
                      <a:lnTo>
                        <a:pt x="55" y="121"/>
                      </a:lnTo>
                      <a:lnTo>
                        <a:pt x="48" y="124"/>
                      </a:lnTo>
                      <a:lnTo>
                        <a:pt x="43" y="127"/>
                      </a:lnTo>
                      <a:lnTo>
                        <a:pt x="38" y="128"/>
                      </a:lnTo>
                      <a:lnTo>
                        <a:pt x="34" y="129"/>
                      </a:lnTo>
                      <a:lnTo>
                        <a:pt x="31" y="134"/>
                      </a:lnTo>
                      <a:lnTo>
                        <a:pt x="29" y="141"/>
                      </a:lnTo>
                      <a:lnTo>
                        <a:pt x="28" y="147"/>
                      </a:lnTo>
                      <a:lnTo>
                        <a:pt x="28" y="153"/>
                      </a:lnTo>
                      <a:lnTo>
                        <a:pt x="30" y="156"/>
                      </a:lnTo>
                      <a:lnTo>
                        <a:pt x="34" y="156"/>
                      </a:lnTo>
                      <a:lnTo>
                        <a:pt x="39" y="156"/>
                      </a:lnTo>
                      <a:lnTo>
                        <a:pt x="44" y="154"/>
                      </a:lnTo>
                      <a:lnTo>
                        <a:pt x="53" y="151"/>
                      </a:lnTo>
                      <a:lnTo>
                        <a:pt x="62" y="146"/>
                      </a:lnTo>
                      <a:lnTo>
                        <a:pt x="70" y="142"/>
                      </a:lnTo>
                      <a:lnTo>
                        <a:pt x="76" y="138"/>
                      </a:lnTo>
                      <a:lnTo>
                        <a:pt x="78" y="135"/>
                      </a:lnTo>
                      <a:lnTo>
                        <a:pt x="81" y="134"/>
                      </a:lnTo>
                      <a:lnTo>
                        <a:pt x="81" y="135"/>
                      </a:lnTo>
                      <a:lnTo>
                        <a:pt x="78" y="139"/>
                      </a:lnTo>
                      <a:lnTo>
                        <a:pt x="72" y="147"/>
                      </a:lnTo>
                      <a:lnTo>
                        <a:pt x="66" y="158"/>
                      </a:lnTo>
                      <a:lnTo>
                        <a:pt x="57" y="166"/>
                      </a:lnTo>
                      <a:lnTo>
                        <a:pt x="52" y="172"/>
                      </a:lnTo>
                      <a:lnTo>
                        <a:pt x="51" y="169"/>
                      </a:lnTo>
                      <a:lnTo>
                        <a:pt x="49" y="166"/>
                      </a:lnTo>
                      <a:lnTo>
                        <a:pt x="48" y="164"/>
                      </a:lnTo>
                      <a:lnTo>
                        <a:pt x="47" y="161"/>
                      </a:lnTo>
                      <a:lnTo>
                        <a:pt x="41" y="158"/>
                      </a:lnTo>
                      <a:lnTo>
                        <a:pt x="34" y="157"/>
                      </a:lnTo>
                      <a:lnTo>
                        <a:pt x="28" y="158"/>
                      </a:lnTo>
                      <a:lnTo>
                        <a:pt x="22" y="160"/>
                      </a:lnTo>
                      <a:lnTo>
                        <a:pt x="18" y="165"/>
                      </a:lnTo>
                      <a:lnTo>
                        <a:pt x="17" y="168"/>
                      </a:lnTo>
                      <a:lnTo>
                        <a:pt x="17" y="172"/>
                      </a:lnTo>
                      <a:lnTo>
                        <a:pt x="18" y="175"/>
                      </a:lnTo>
                      <a:lnTo>
                        <a:pt x="14" y="180"/>
                      </a:lnTo>
                      <a:lnTo>
                        <a:pt x="8" y="184"/>
                      </a:lnTo>
                      <a:lnTo>
                        <a:pt x="3" y="188"/>
                      </a:lnTo>
                      <a:lnTo>
                        <a:pt x="1" y="190"/>
                      </a:lnTo>
                      <a:lnTo>
                        <a:pt x="6" y="184"/>
                      </a:lnTo>
                      <a:lnTo>
                        <a:pt x="10" y="177"/>
                      </a:lnTo>
                      <a:lnTo>
                        <a:pt x="13" y="173"/>
                      </a:lnTo>
                      <a:lnTo>
                        <a:pt x="13" y="168"/>
                      </a:lnTo>
                      <a:lnTo>
                        <a:pt x="10" y="166"/>
                      </a:lnTo>
                      <a:lnTo>
                        <a:pt x="7" y="164"/>
                      </a:lnTo>
                      <a:lnTo>
                        <a:pt x="3" y="162"/>
                      </a:lnTo>
                      <a:lnTo>
                        <a:pt x="0" y="16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74" name="Freeform 302">
                  <a:extLst>
                    <a:ext uri="{FF2B5EF4-FFF2-40B4-BE49-F238E27FC236}">
                      <a16:creationId xmlns:a16="http://schemas.microsoft.com/office/drawing/2014/main" id="{D3D25687-34F7-4032-A0CB-ADA24F2977CE}"/>
                    </a:ext>
                  </a:extLst>
                </p:cNvPr>
                <p:cNvSpPr>
                  <a:spLocks/>
                </p:cNvSpPr>
                <p:nvPr/>
              </p:nvSpPr>
              <p:spPr bwMode="auto">
                <a:xfrm>
                  <a:off x="321" y="98"/>
                  <a:ext cx="7" cy="12"/>
                </a:xfrm>
                <a:custGeom>
                  <a:avLst/>
                  <a:gdLst>
                    <a:gd name="T0" fmla="*/ 13 w 13"/>
                    <a:gd name="T1" fmla="*/ 22 h 24"/>
                    <a:gd name="T2" fmla="*/ 11 w 13"/>
                    <a:gd name="T3" fmla="*/ 22 h 24"/>
                    <a:gd name="T4" fmla="*/ 8 w 13"/>
                    <a:gd name="T5" fmla="*/ 22 h 24"/>
                    <a:gd name="T6" fmla="*/ 4 w 13"/>
                    <a:gd name="T7" fmla="*/ 23 h 24"/>
                    <a:gd name="T8" fmla="*/ 2 w 13"/>
                    <a:gd name="T9" fmla="*/ 24 h 24"/>
                    <a:gd name="T10" fmla="*/ 1 w 13"/>
                    <a:gd name="T11" fmla="*/ 17 h 24"/>
                    <a:gd name="T12" fmla="*/ 0 w 13"/>
                    <a:gd name="T13" fmla="*/ 13 h 24"/>
                    <a:gd name="T14" fmla="*/ 0 w 13"/>
                    <a:gd name="T15" fmla="*/ 7 h 24"/>
                    <a:gd name="T16" fmla="*/ 0 w 13"/>
                    <a:gd name="T17" fmla="*/ 2 h 24"/>
                    <a:gd name="T18" fmla="*/ 0 w 13"/>
                    <a:gd name="T19" fmla="*/ 0 h 24"/>
                    <a:gd name="T20" fmla="*/ 1 w 13"/>
                    <a:gd name="T21" fmla="*/ 0 h 24"/>
                    <a:gd name="T22" fmla="*/ 2 w 13"/>
                    <a:gd name="T23" fmla="*/ 1 h 24"/>
                    <a:gd name="T24" fmla="*/ 2 w 13"/>
                    <a:gd name="T25" fmla="*/ 3 h 24"/>
                    <a:gd name="T26" fmla="*/ 3 w 13"/>
                    <a:gd name="T27" fmla="*/ 7 h 24"/>
                    <a:gd name="T28" fmla="*/ 7 w 13"/>
                    <a:gd name="T29" fmla="*/ 13 h 24"/>
                    <a:gd name="T30" fmla="*/ 10 w 13"/>
                    <a:gd name="T31" fmla="*/ 18 h 24"/>
                    <a:gd name="T32" fmla="*/ 13 w 13"/>
                    <a:gd name="T3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4">
                      <a:moveTo>
                        <a:pt x="13" y="22"/>
                      </a:moveTo>
                      <a:lnTo>
                        <a:pt x="11" y="22"/>
                      </a:lnTo>
                      <a:lnTo>
                        <a:pt x="8" y="22"/>
                      </a:lnTo>
                      <a:lnTo>
                        <a:pt x="4" y="23"/>
                      </a:lnTo>
                      <a:lnTo>
                        <a:pt x="2" y="24"/>
                      </a:lnTo>
                      <a:lnTo>
                        <a:pt x="1" y="17"/>
                      </a:lnTo>
                      <a:lnTo>
                        <a:pt x="0" y="13"/>
                      </a:lnTo>
                      <a:lnTo>
                        <a:pt x="0" y="7"/>
                      </a:lnTo>
                      <a:lnTo>
                        <a:pt x="0" y="2"/>
                      </a:lnTo>
                      <a:lnTo>
                        <a:pt x="0" y="0"/>
                      </a:lnTo>
                      <a:lnTo>
                        <a:pt x="1" y="0"/>
                      </a:lnTo>
                      <a:lnTo>
                        <a:pt x="2" y="1"/>
                      </a:lnTo>
                      <a:lnTo>
                        <a:pt x="2" y="3"/>
                      </a:lnTo>
                      <a:lnTo>
                        <a:pt x="3" y="7"/>
                      </a:lnTo>
                      <a:lnTo>
                        <a:pt x="7" y="13"/>
                      </a:lnTo>
                      <a:lnTo>
                        <a:pt x="10" y="18"/>
                      </a:lnTo>
                      <a:lnTo>
                        <a:pt x="13" y="2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75" name="Freeform 303">
                  <a:extLst>
                    <a:ext uri="{FF2B5EF4-FFF2-40B4-BE49-F238E27FC236}">
                      <a16:creationId xmlns:a16="http://schemas.microsoft.com/office/drawing/2014/main" id="{537FE926-1B35-4073-9177-4A2DC91A33F2}"/>
                    </a:ext>
                  </a:extLst>
                </p:cNvPr>
                <p:cNvSpPr>
                  <a:spLocks/>
                </p:cNvSpPr>
                <p:nvPr/>
              </p:nvSpPr>
              <p:spPr bwMode="auto">
                <a:xfrm>
                  <a:off x="376" y="95"/>
                  <a:ext cx="129" cy="79"/>
                </a:xfrm>
                <a:custGeom>
                  <a:avLst/>
                  <a:gdLst>
                    <a:gd name="T0" fmla="*/ 25 w 258"/>
                    <a:gd name="T1" fmla="*/ 111 h 158"/>
                    <a:gd name="T2" fmla="*/ 50 w 258"/>
                    <a:gd name="T3" fmla="*/ 96 h 158"/>
                    <a:gd name="T4" fmla="*/ 66 w 258"/>
                    <a:gd name="T5" fmla="*/ 59 h 158"/>
                    <a:gd name="T6" fmla="*/ 84 w 258"/>
                    <a:gd name="T7" fmla="*/ 30 h 158"/>
                    <a:gd name="T8" fmla="*/ 109 w 258"/>
                    <a:gd name="T9" fmla="*/ 4 h 158"/>
                    <a:gd name="T10" fmla="*/ 116 w 258"/>
                    <a:gd name="T11" fmla="*/ 2 h 158"/>
                    <a:gd name="T12" fmla="*/ 101 w 258"/>
                    <a:gd name="T13" fmla="*/ 20 h 158"/>
                    <a:gd name="T14" fmla="*/ 77 w 258"/>
                    <a:gd name="T15" fmla="*/ 48 h 158"/>
                    <a:gd name="T16" fmla="*/ 67 w 258"/>
                    <a:gd name="T17" fmla="*/ 77 h 158"/>
                    <a:gd name="T18" fmla="*/ 69 w 258"/>
                    <a:gd name="T19" fmla="*/ 85 h 158"/>
                    <a:gd name="T20" fmla="*/ 86 w 258"/>
                    <a:gd name="T21" fmla="*/ 74 h 158"/>
                    <a:gd name="T22" fmla="*/ 105 w 258"/>
                    <a:gd name="T23" fmla="*/ 62 h 158"/>
                    <a:gd name="T24" fmla="*/ 130 w 258"/>
                    <a:gd name="T25" fmla="*/ 32 h 158"/>
                    <a:gd name="T26" fmla="*/ 167 w 258"/>
                    <a:gd name="T27" fmla="*/ 6 h 158"/>
                    <a:gd name="T28" fmla="*/ 182 w 258"/>
                    <a:gd name="T29" fmla="*/ 4 h 158"/>
                    <a:gd name="T30" fmla="*/ 151 w 258"/>
                    <a:gd name="T31" fmla="*/ 25 h 158"/>
                    <a:gd name="T32" fmla="*/ 121 w 258"/>
                    <a:gd name="T33" fmla="*/ 58 h 158"/>
                    <a:gd name="T34" fmla="*/ 124 w 258"/>
                    <a:gd name="T35" fmla="*/ 63 h 158"/>
                    <a:gd name="T36" fmla="*/ 154 w 258"/>
                    <a:gd name="T37" fmla="*/ 58 h 158"/>
                    <a:gd name="T38" fmla="*/ 187 w 258"/>
                    <a:gd name="T39" fmla="*/ 39 h 158"/>
                    <a:gd name="T40" fmla="*/ 223 w 258"/>
                    <a:gd name="T41" fmla="*/ 22 h 158"/>
                    <a:gd name="T42" fmla="*/ 234 w 258"/>
                    <a:gd name="T43" fmla="*/ 22 h 158"/>
                    <a:gd name="T44" fmla="*/ 205 w 258"/>
                    <a:gd name="T45" fmla="*/ 36 h 158"/>
                    <a:gd name="T46" fmla="*/ 180 w 258"/>
                    <a:gd name="T47" fmla="*/ 55 h 158"/>
                    <a:gd name="T48" fmla="*/ 206 w 258"/>
                    <a:gd name="T49" fmla="*/ 58 h 158"/>
                    <a:gd name="T50" fmla="*/ 243 w 258"/>
                    <a:gd name="T51" fmla="*/ 50 h 158"/>
                    <a:gd name="T52" fmla="*/ 258 w 258"/>
                    <a:gd name="T53" fmla="*/ 45 h 158"/>
                    <a:gd name="T54" fmla="*/ 236 w 258"/>
                    <a:gd name="T55" fmla="*/ 59 h 158"/>
                    <a:gd name="T56" fmla="*/ 192 w 258"/>
                    <a:gd name="T57" fmla="*/ 70 h 158"/>
                    <a:gd name="T58" fmla="*/ 197 w 258"/>
                    <a:gd name="T59" fmla="*/ 83 h 158"/>
                    <a:gd name="T60" fmla="*/ 225 w 258"/>
                    <a:gd name="T61" fmla="*/ 97 h 158"/>
                    <a:gd name="T62" fmla="*/ 236 w 258"/>
                    <a:gd name="T63" fmla="*/ 106 h 158"/>
                    <a:gd name="T64" fmla="*/ 206 w 258"/>
                    <a:gd name="T65" fmla="*/ 97 h 158"/>
                    <a:gd name="T66" fmla="*/ 169 w 258"/>
                    <a:gd name="T67" fmla="*/ 78 h 158"/>
                    <a:gd name="T68" fmla="*/ 150 w 258"/>
                    <a:gd name="T69" fmla="*/ 76 h 158"/>
                    <a:gd name="T70" fmla="*/ 130 w 258"/>
                    <a:gd name="T71" fmla="*/ 78 h 158"/>
                    <a:gd name="T72" fmla="*/ 137 w 258"/>
                    <a:gd name="T73" fmla="*/ 93 h 158"/>
                    <a:gd name="T74" fmla="*/ 159 w 258"/>
                    <a:gd name="T75" fmla="*/ 111 h 158"/>
                    <a:gd name="T76" fmla="*/ 183 w 258"/>
                    <a:gd name="T77" fmla="*/ 125 h 158"/>
                    <a:gd name="T78" fmla="*/ 191 w 258"/>
                    <a:gd name="T79" fmla="*/ 135 h 158"/>
                    <a:gd name="T80" fmla="*/ 157 w 258"/>
                    <a:gd name="T81" fmla="*/ 115 h 158"/>
                    <a:gd name="T82" fmla="*/ 123 w 258"/>
                    <a:gd name="T83" fmla="*/ 93 h 158"/>
                    <a:gd name="T84" fmla="*/ 106 w 258"/>
                    <a:gd name="T85" fmla="*/ 87 h 158"/>
                    <a:gd name="T86" fmla="*/ 75 w 258"/>
                    <a:gd name="T87" fmla="*/ 97 h 158"/>
                    <a:gd name="T88" fmla="*/ 70 w 258"/>
                    <a:gd name="T89" fmla="*/ 107 h 158"/>
                    <a:gd name="T90" fmla="*/ 93 w 258"/>
                    <a:gd name="T91" fmla="*/ 126 h 158"/>
                    <a:gd name="T92" fmla="*/ 128 w 258"/>
                    <a:gd name="T93" fmla="*/ 150 h 158"/>
                    <a:gd name="T94" fmla="*/ 132 w 258"/>
                    <a:gd name="T95" fmla="*/ 158 h 158"/>
                    <a:gd name="T96" fmla="*/ 99 w 258"/>
                    <a:gd name="T97" fmla="*/ 137 h 158"/>
                    <a:gd name="T98" fmla="*/ 62 w 258"/>
                    <a:gd name="T99" fmla="*/ 115 h 158"/>
                    <a:gd name="T100" fmla="*/ 41 w 258"/>
                    <a:gd name="T101" fmla="*/ 119 h 158"/>
                    <a:gd name="T102" fmla="*/ 7 w 258"/>
                    <a:gd name="T103" fmla="*/ 129 h 158"/>
                    <a:gd name="T104" fmla="*/ 6 w 258"/>
                    <a:gd name="T105" fmla="*/ 1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158">
                      <a:moveTo>
                        <a:pt x="10" y="121"/>
                      </a:moveTo>
                      <a:lnTo>
                        <a:pt x="14" y="118"/>
                      </a:lnTo>
                      <a:lnTo>
                        <a:pt x="20" y="114"/>
                      </a:lnTo>
                      <a:lnTo>
                        <a:pt x="25" y="111"/>
                      </a:lnTo>
                      <a:lnTo>
                        <a:pt x="33" y="107"/>
                      </a:lnTo>
                      <a:lnTo>
                        <a:pt x="39" y="103"/>
                      </a:lnTo>
                      <a:lnTo>
                        <a:pt x="46" y="99"/>
                      </a:lnTo>
                      <a:lnTo>
                        <a:pt x="50" y="96"/>
                      </a:lnTo>
                      <a:lnTo>
                        <a:pt x="52" y="93"/>
                      </a:lnTo>
                      <a:lnTo>
                        <a:pt x="54" y="85"/>
                      </a:lnTo>
                      <a:lnTo>
                        <a:pt x="60" y="73"/>
                      </a:lnTo>
                      <a:lnTo>
                        <a:pt x="66" y="59"/>
                      </a:lnTo>
                      <a:lnTo>
                        <a:pt x="70" y="48"/>
                      </a:lnTo>
                      <a:lnTo>
                        <a:pt x="74" y="44"/>
                      </a:lnTo>
                      <a:lnTo>
                        <a:pt x="78" y="37"/>
                      </a:lnTo>
                      <a:lnTo>
                        <a:pt x="84" y="30"/>
                      </a:lnTo>
                      <a:lnTo>
                        <a:pt x="91" y="22"/>
                      </a:lnTo>
                      <a:lnTo>
                        <a:pt x="98" y="15"/>
                      </a:lnTo>
                      <a:lnTo>
                        <a:pt x="104" y="8"/>
                      </a:lnTo>
                      <a:lnTo>
                        <a:pt x="109" y="4"/>
                      </a:lnTo>
                      <a:lnTo>
                        <a:pt x="113" y="1"/>
                      </a:lnTo>
                      <a:lnTo>
                        <a:pt x="116" y="0"/>
                      </a:lnTo>
                      <a:lnTo>
                        <a:pt x="117" y="1"/>
                      </a:lnTo>
                      <a:lnTo>
                        <a:pt x="116" y="2"/>
                      </a:lnTo>
                      <a:lnTo>
                        <a:pt x="114" y="5"/>
                      </a:lnTo>
                      <a:lnTo>
                        <a:pt x="112" y="8"/>
                      </a:lnTo>
                      <a:lnTo>
                        <a:pt x="107" y="13"/>
                      </a:lnTo>
                      <a:lnTo>
                        <a:pt x="101" y="20"/>
                      </a:lnTo>
                      <a:lnTo>
                        <a:pt x="94" y="27"/>
                      </a:lnTo>
                      <a:lnTo>
                        <a:pt x="88" y="35"/>
                      </a:lnTo>
                      <a:lnTo>
                        <a:pt x="82" y="43"/>
                      </a:lnTo>
                      <a:lnTo>
                        <a:pt x="77" y="48"/>
                      </a:lnTo>
                      <a:lnTo>
                        <a:pt x="75" y="53"/>
                      </a:lnTo>
                      <a:lnTo>
                        <a:pt x="71" y="61"/>
                      </a:lnTo>
                      <a:lnTo>
                        <a:pt x="69" y="69"/>
                      </a:lnTo>
                      <a:lnTo>
                        <a:pt x="67" y="77"/>
                      </a:lnTo>
                      <a:lnTo>
                        <a:pt x="67" y="83"/>
                      </a:lnTo>
                      <a:lnTo>
                        <a:pt x="67" y="85"/>
                      </a:lnTo>
                      <a:lnTo>
                        <a:pt x="67" y="87"/>
                      </a:lnTo>
                      <a:lnTo>
                        <a:pt x="69" y="85"/>
                      </a:lnTo>
                      <a:lnTo>
                        <a:pt x="74" y="83"/>
                      </a:lnTo>
                      <a:lnTo>
                        <a:pt x="77" y="81"/>
                      </a:lnTo>
                      <a:lnTo>
                        <a:pt x="81" y="77"/>
                      </a:lnTo>
                      <a:lnTo>
                        <a:pt x="86" y="74"/>
                      </a:lnTo>
                      <a:lnTo>
                        <a:pt x="91" y="70"/>
                      </a:lnTo>
                      <a:lnTo>
                        <a:pt x="96" y="67"/>
                      </a:lnTo>
                      <a:lnTo>
                        <a:pt x="101" y="65"/>
                      </a:lnTo>
                      <a:lnTo>
                        <a:pt x="105" y="62"/>
                      </a:lnTo>
                      <a:lnTo>
                        <a:pt x="108" y="61"/>
                      </a:lnTo>
                      <a:lnTo>
                        <a:pt x="114" y="51"/>
                      </a:lnTo>
                      <a:lnTo>
                        <a:pt x="121" y="42"/>
                      </a:lnTo>
                      <a:lnTo>
                        <a:pt x="130" y="32"/>
                      </a:lnTo>
                      <a:lnTo>
                        <a:pt x="141" y="23"/>
                      </a:lnTo>
                      <a:lnTo>
                        <a:pt x="151" y="16"/>
                      </a:lnTo>
                      <a:lnTo>
                        <a:pt x="160" y="9"/>
                      </a:lnTo>
                      <a:lnTo>
                        <a:pt x="167" y="6"/>
                      </a:lnTo>
                      <a:lnTo>
                        <a:pt x="173" y="4"/>
                      </a:lnTo>
                      <a:lnTo>
                        <a:pt x="179" y="2"/>
                      </a:lnTo>
                      <a:lnTo>
                        <a:pt x="182" y="2"/>
                      </a:lnTo>
                      <a:lnTo>
                        <a:pt x="182" y="4"/>
                      </a:lnTo>
                      <a:lnTo>
                        <a:pt x="177" y="6"/>
                      </a:lnTo>
                      <a:lnTo>
                        <a:pt x="169" y="10"/>
                      </a:lnTo>
                      <a:lnTo>
                        <a:pt x="160" y="17"/>
                      </a:lnTo>
                      <a:lnTo>
                        <a:pt x="151" y="25"/>
                      </a:lnTo>
                      <a:lnTo>
                        <a:pt x="142" y="34"/>
                      </a:lnTo>
                      <a:lnTo>
                        <a:pt x="134" y="43"/>
                      </a:lnTo>
                      <a:lnTo>
                        <a:pt x="127" y="51"/>
                      </a:lnTo>
                      <a:lnTo>
                        <a:pt x="121" y="58"/>
                      </a:lnTo>
                      <a:lnTo>
                        <a:pt x="120" y="62"/>
                      </a:lnTo>
                      <a:lnTo>
                        <a:pt x="120" y="65"/>
                      </a:lnTo>
                      <a:lnTo>
                        <a:pt x="122" y="65"/>
                      </a:lnTo>
                      <a:lnTo>
                        <a:pt x="124" y="63"/>
                      </a:lnTo>
                      <a:lnTo>
                        <a:pt x="130" y="63"/>
                      </a:lnTo>
                      <a:lnTo>
                        <a:pt x="138" y="62"/>
                      </a:lnTo>
                      <a:lnTo>
                        <a:pt x="147" y="60"/>
                      </a:lnTo>
                      <a:lnTo>
                        <a:pt x="154" y="58"/>
                      </a:lnTo>
                      <a:lnTo>
                        <a:pt x="160" y="58"/>
                      </a:lnTo>
                      <a:lnTo>
                        <a:pt x="167" y="52"/>
                      </a:lnTo>
                      <a:lnTo>
                        <a:pt x="176" y="45"/>
                      </a:lnTo>
                      <a:lnTo>
                        <a:pt x="187" y="39"/>
                      </a:lnTo>
                      <a:lnTo>
                        <a:pt x="197" y="35"/>
                      </a:lnTo>
                      <a:lnTo>
                        <a:pt x="207" y="30"/>
                      </a:lnTo>
                      <a:lnTo>
                        <a:pt x="217" y="25"/>
                      </a:lnTo>
                      <a:lnTo>
                        <a:pt x="223" y="22"/>
                      </a:lnTo>
                      <a:lnTo>
                        <a:pt x="228" y="20"/>
                      </a:lnTo>
                      <a:lnTo>
                        <a:pt x="233" y="19"/>
                      </a:lnTo>
                      <a:lnTo>
                        <a:pt x="235" y="20"/>
                      </a:lnTo>
                      <a:lnTo>
                        <a:pt x="234" y="22"/>
                      </a:lnTo>
                      <a:lnTo>
                        <a:pt x="228" y="25"/>
                      </a:lnTo>
                      <a:lnTo>
                        <a:pt x="221" y="28"/>
                      </a:lnTo>
                      <a:lnTo>
                        <a:pt x="213" y="31"/>
                      </a:lnTo>
                      <a:lnTo>
                        <a:pt x="205" y="36"/>
                      </a:lnTo>
                      <a:lnTo>
                        <a:pt x="197" y="40"/>
                      </a:lnTo>
                      <a:lnTo>
                        <a:pt x="190" y="45"/>
                      </a:lnTo>
                      <a:lnTo>
                        <a:pt x="184" y="51"/>
                      </a:lnTo>
                      <a:lnTo>
                        <a:pt x="180" y="55"/>
                      </a:lnTo>
                      <a:lnTo>
                        <a:pt x="177" y="59"/>
                      </a:lnTo>
                      <a:lnTo>
                        <a:pt x="185" y="60"/>
                      </a:lnTo>
                      <a:lnTo>
                        <a:pt x="196" y="59"/>
                      </a:lnTo>
                      <a:lnTo>
                        <a:pt x="206" y="58"/>
                      </a:lnTo>
                      <a:lnTo>
                        <a:pt x="217" y="57"/>
                      </a:lnTo>
                      <a:lnTo>
                        <a:pt x="227" y="54"/>
                      </a:lnTo>
                      <a:lnTo>
                        <a:pt x="236" y="52"/>
                      </a:lnTo>
                      <a:lnTo>
                        <a:pt x="243" y="50"/>
                      </a:lnTo>
                      <a:lnTo>
                        <a:pt x="248" y="47"/>
                      </a:lnTo>
                      <a:lnTo>
                        <a:pt x="253" y="45"/>
                      </a:lnTo>
                      <a:lnTo>
                        <a:pt x="258" y="44"/>
                      </a:lnTo>
                      <a:lnTo>
                        <a:pt x="258" y="45"/>
                      </a:lnTo>
                      <a:lnTo>
                        <a:pt x="255" y="48"/>
                      </a:lnTo>
                      <a:lnTo>
                        <a:pt x="250" y="51"/>
                      </a:lnTo>
                      <a:lnTo>
                        <a:pt x="244" y="54"/>
                      </a:lnTo>
                      <a:lnTo>
                        <a:pt x="236" y="59"/>
                      </a:lnTo>
                      <a:lnTo>
                        <a:pt x="226" y="62"/>
                      </a:lnTo>
                      <a:lnTo>
                        <a:pt x="215" y="66"/>
                      </a:lnTo>
                      <a:lnTo>
                        <a:pt x="204" y="69"/>
                      </a:lnTo>
                      <a:lnTo>
                        <a:pt x="192" y="70"/>
                      </a:lnTo>
                      <a:lnTo>
                        <a:pt x="181" y="70"/>
                      </a:lnTo>
                      <a:lnTo>
                        <a:pt x="184" y="74"/>
                      </a:lnTo>
                      <a:lnTo>
                        <a:pt x="190" y="78"/>
                      </a:lnTo>
                      <a:lnTo>
                        <a:pt x="197" y="83"/>
                      </a:lnTo>
                      <a:lnTo>
                        <a:pt x="205" y="87"/>
                      </a:lnTo>
                      <a:lnTo>
                        <a:pt x="212" y="91"/>
                      </a:lnTo>
                      <a:lnTo>
                        <a:pt x="219" y="95"/>
                      </a:lnTo>
                      <a:lnTo>
                        <a:pt x="225" y="97"/>
                      </a:lnTo>
                      <a:lnTo>
                        <a:pt x="229" y="99"/>
                      </a:lnTo>
                      <a:lnTo>
                        <a:pt x="235" y="102"/>
                      </a:lnTo>
                      <a:lnTo>
                        <a:pt x="237" y="105"/>
                      </a:lnTo>
                      <a:lnTo>
                        <a:pt x="236" y="106"/>
                      </a:lnTo>
                      <a:lnTo>
                        <a:pt x="230" y="105"/>
                      </a:lnTo>
                      <a:lnTo>
                        <a:pt x="225" y="103"/>
                      </a:lnTo>
                      <a:lnTo>
                        <a:pt x="217" y="100"/>
                      </a:lnTo>
                      <a:lnTo>
                        <a:pt x="206" y="97"/>
                      </a:lnTo>
                      <a:lnTo>
                        <a:pt x="196" y="92"/>
                      </a:lnTo>
                      <a:lnTo>
                        <a:pt x="185" y="88"/>
                      </a:lnTo>
                      <a:lnTo>
                        <a:pt x="176" y="83"/>
                      </a:lnTo>
                      <a:lnTo>
                        <a:pt x="169" y="78"/>
                      </a:lnTo>
                      <a:lnTo>
                        <a:pt x="165" y="75"/>
                      </a:lnTo>
                      <a:lnTo>
                        <a:pt x="160" y="75"/>
                      </a:lnTo>
                      <a:lnTo>
                        <a:pt x="155" y="76"/>
                      </a:lnTo>
                      <a:lnTo>
                        <a:pt x="150" y="76"/>
                      </a:lnTo>
                      <a:lnTo>
                        <a:pt x="144" y="77"/>
                      </a:lnTo>
                      <a:lnTo>
                        <a:pt x="139" y="77"/>
                      </a:lnTo>
                      <a:lnTo>
                        <a:pt x="134" y="78"/>
                      </a:lnTo>
                      <a:lnTo>
                        <a:pt x="130" y="78"/>
                      </a:lnTo>
                      <a:lnTo>
                        <a:pt x="127" y="80"/>
                      </a:lnTo>
                      <a:lnTo>
                        <a:pt x="129" y="84"/>
                      </a:lnTo>
                      <a:lnTo>
                        <a:pt x="132" y="89"/>
                      </a:lnTo>
                      <a:lnTo>
                        <a:pt x="137" y="93"/>
                      </a:lnTo>
                      <a:lnTo>
                        <a:pt x="143" y="98"/>
                      </a:lnTo>
                      <a:lnTo>
                        <a:pt x="149" y="103"/>
                      </a:lnTo>
                      <a:lnTo>
                        <a:pt x="153" y="107"/>
                      </a:lnTo>
                      <a:lnTo>
                        <a:pt x="159" y="111"/>
                      </a:lnTo>
                      <a:lnTo>
                        <a:pt x="162" y="113"/>
                      </a:lnTo>
                      <a:lnTo>
                        <a:pt x="169" y="118"/>
                      </a:lnTo>
                      <a:lnTo>
                        <a:pt x="176" y="121"/>
                      </a:lnTo>
                      <a:lnTo>
                        <a:pt x="183" y="125"/>
                      </a:lnTo>
                      <a:lnTo>
                        <a:pt x="188" y="127"/>
                      </a:lnTo>
                      <a:lnTo>
                        <a:pt x="191" y="130"/>
                      </a:lnTo>
                      <a:lnTo>
                        <a:pt x="194" y="134"/>
                      </a:lnTo>
                      <a:lnTo>
                        <a:pt x="191" y="135"/>
                      </a:lnTo>
                      <a:lnTo>
                        <a:pt x="183" y="130"/>
                      </a:lnTo>
                      <a:lnTo>
                        <a:pt x="176" y="126"/>
                      </a:lnTo>
                      <a:lnTo>
                        <a:pt x="167" y="121"/>
                      </a:lnTo>
                      <a:lnTo>
                        <a:pt x="157" y="115"/>
                      </a:lnTo>
                      <a:lnTo>
                        <a:pt x="147" y="108"/>
                      </a:lnTo>
                      <a:lnTo>
                        <a:pt x="137" y="103"/>
                      </a:lnTo>
                      <a:lnTo>
                        <a:pt x="129" y="98"/>
                      </a:lnTo>
                      <a:lnTo>
                        <a:pt x="123" y="93"/>
                      </a:lnTo>
                      <a:lnTo>
                        <a:pt x="119" y="90"/>
                      </a:lnTo>
                      <a:lnTo>
                        <a:pt x="114" y="87"/>
                      </a:lnTo>
                      <a:lnTo>
                        <a:pt x="109" y="85"/>
                      </a:lnTo>
                      <a:lnTo>
                        <a:pt x="106" y="87"/>
                      </a:lnTo>
                      <a:lnTo>
                        <a:pt x="101" y="89"/>
                      </a:lnTo>
                      <a:lnTo>
                        <a:pt x="94" y="91"/>
                      </a:lnTo>
                      <a:lnTo>
                        <a:pt x="84" y="95"/>
                      </a:lnTo>
                      <a:lnTo>
                        <a:pt x="75" y="97"/>
                      </a:lnTo>
                      <a:lnTo>
                        <a:pt x="69" y="100"/>
                      </a:lnTo>
                      <a:lnTo>
                        <a:pt x="68" y="103"/>
                      </a:lnTo>
                      <a:lnTo>
                        <a:pt x="68" y="104"/>
                      </a:lnTo>
                      <a:lnTo>
                        <a:pt x="70" y="107"/>
                      </a:lnTo>
                      <a:lnTo>
                        <a:pt x="75" y="111"/>
                      </a:lnTo>
                      <a:lnTo>
                        <a:pt x="79" y="114"/>
                      </a:lnTo>
                      <a:lnTo>
                        <a:pt x="85" y="120"/>
                      </a:lnTo>
                      <a:lnTo>
                        <a:pt x="93" y="126"/>
                      </a:lnTo>
                      <a:lnTo>
                        <a:pt x="103" y="133"/>
                      </a:lnTo>
                      <a:lnTo>
                        <a:pt x="112" y="140"/>
                      </a:lnTo>
                      <a:lnTo>
                        <a:pt x="121" y="145"/>
                      </a:lnTo>
                      <a:lnTo>
                        <a:pt x="128" y="150"/>
                      </a:lnTo>
                      <a:lnTo>
                        <a:pt x="134" y="152"/>
                      </a:lnTo>
                      <a:lnTo>
                        <a:pt x="139" y="156"/>
                      </a:lnTo>
                      <a:lnTo>
                        <a:pt x="138" y="158"/>
                      </a:lnTo>
                      <a:lnTo>
                        <a:pt x="132" y="158"/>
                      </a:lnTo>
                      <a:lnTo>
                        <a:pt x="124" y="153"/>
                      </a:lnTo>
                      <a:lnTo>
                        <a:pt x="117" y="149"/>
                      </a:lnTo>
                      <a:lnTo>
                        <a:pt x="109" y="143"/>
                      </a:lnTo>
                      <a:lnTo>
                        <a:pt x="99" y="137"/>
                      </a:lnTo>
                      <a:lnTo>
                        <a:pt x="89" y="130"/>
                      </a:lnTo>
                      <a:lnTo>
                        <a:pt x="78" y="125"/>
                      </a:lnTo>
                      <a:lnTo>
                        <a:pt x="69" y="120"/>
                      </a:lnTo>
                      <a:lnTo>
                        <a:pt x="62" y="115"/>
                      </a:lnTo>
                      <a:lnTo>
                        <a:pt x="59" y="114"/>
                      </a:lnTo>
                      <a:lnTo>
                        <a:pt x="55" y="114"/>
                      </a:lnTo>
                      <a:lnTo>
                        <a:pt x="50" y="117"/>
                      </a:lnTo>
                      <a:lnTo>
                        <a:pt x="41" y="119"/>
                      </a:lnTo>
                      <a:lnTo>
                        <a:pt x="32" y="122"/>
                      </a:lnTo>
                      <a:lnTo>
                        <a:pt x="23" y="125"/>
                      </a:lnTo>
                      <a:lnTo>
                        <a:pt x="14" y="128"/>
                      </a:lnTo>
                      <a:lnTo>
                        <a:pt x="7" y="129"/>
                      </a:lnTo>
                      <a:lnTo>
                        <a:pt x="2" y="130"/>
                      </a:lnTo>
                      <a:lnTo>
                        <a:pt x="0" y="130"/>
                      </a:lnTo>
                      <a:lnTo>
                        <a:pt x="1" y="128"/>
                      </a:lnTo>
                      <a:lnTo>
                        <a:pt x="6" y="126"/>
                      </a:lnTo>
                      <a:lnTo>
                        <a:pt x="10" y="1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76" name="Freeform 304">
                  <a:extLst>
                    <a:ext uri="{FF2B5EF4-FFF2-40B4-BE49-F238E27FC236}">
                      <a16:creationId xmlns:a16="http://schemas.microsoft.com/office/drawing/2014/main" id="{9FAD0286-45E3-4435-95CE-CE721BDDDA39}"/>
                    </a:ext>
                  </a:extLst>
                </p:cNvPr>
                <p:cNvSpPr>
                  <a:spLocks/>
                </p:cNvSpPr>
                <p:nvPr/>
              </p:nvSpPr>
              <p:spPr bwMode="auto">
                <a:xfrm>
                  <a:off x="350" y="174"/>
                  <a:ext cx="93" cy="78"/>
                </a:xfrm>
                <a:custGeom>
                  <a:avLst/>
                  <a:gdLst>
                    <a:gd name="T0" fmla="*/ 22 w 187"/>
                    <a:gd name="T1" fmla="*/ 13 h 156"/>
                    <a:gd name="T2" fmla="*/ 46 w 187"/>
                    <a:gd name="T3" fmla="*/ 15 h 156"/>
                    <a:gd name="T4" fmla="*/ 84 w 187"/>
                    <a:gd name="T5" fmla="*/ 9 h 156"/>
                    <a:gd name="T6" fmla="*/ 119 w 187"/>
                    <a:gd name="T7" fmla="*/ 9 h 156"/>
                    <a:gd name="T8" fmla="*/ 130 w 187"/>
                    <a:gd name="T9" fmla="*/ 16 h 156"/>
                    <a:gd name="T10" fmla="*/ 111 w 187"/>
                    <a:gd name="T11" fmla="*/ 16 h 156"/>
                    <a:gd name="T12" fmla="*/ 80 w 187"/>
                    <a:gd name="T13" fmla="*/ 17 h 156"/>
                    <a:gd name="T14" fmla="*/ 51 w 187"/>
                    <a:gd name="T15" fmla="*/ 23 h 156"/>
                    <a:gd name="T16" fmla="*/ 55 w 187"/>
                    <a:gd name="T17" fmla="*/ 30 h 156"/>
                    <a:gd name="T18" fmla="*/ 72 w 187"/>
                    <a:gd name="T19" fmla="*/ 37 h 156"/>
                    <a:gd name="T20" fmla="*/ 82 w 187"/>
                    <a:gd name="T21" fmla="*/ 43 h 156"/>
                    <a:gd name="T22" fmla="*/ 117 w 187"/>
                    <a:gd name="T23" fmla="*/ 42 h 156"/>
                    <a:gd name="T24" fmla="*/ 155 w 187"/>
                    <a:gd name="T25" fmla="*/ 47 h 156"/>
                    <a:gd name="T26" fmla="*/ 175 w 187"/>
                    <a:gd name="T27" fmla="*/ 59 h 156"/>
                    <a:gd name="T28" fmla="*/ 165 w 187"/>
                    <a:gd name="T29" fmla="*/ 58 h 156"/>
                    <a:gd name="T30" fmla="*/ 141 w 187"/>
                    <a:gd name="T31" fmla="*/ 52 h 156"/>
                    <a:gd name="T32" fmla="*/ 110 w 187"/>
                    <a:gd name="T33" fmla="*/ 50 h 156"/>
                    <a:gd name="T34" fmla="*/ 104 w 187"/>
                    <a:gd name="T35" fmla="*/ 58 h 156"/>
                    <a:gd name="T36" fmla="*/ 119 w 187"/>
                    <a:gd name="T37" fmla="*/ 69 h 156"/>
                    <a:gd name="T38" fmla="*/ 144 w 187"/>
                    <a:gd name="T39" fmla="*/ 73 h 156"/>
                    <a:gd name="T40" fmla="*/ 174 w 187"/>
                    <a:gd name="T41" fmla="*/ 84 h 156"/>
                    <a:gd name="T42" fmla="*/ 181 w 187"/>
                    <a:gd name="T43" fmla="*/ 98 h 156"/>
                    <a:gd name="T44" fmla="*/ 160 w 187"/>
                    <a:gd name="T45" fmla="*/ 87 h 156"/>
                    <a:gd name="T46" fmla="*/ 138 w 187"/>
                    <a:gd name="T47" fmla="*/ 81 h 156"/>
                    <a:gd name="T48" fmla="*/ 148 w 187"/>
                    <a:gd name="T49" fmla="*/ 98 h 156"/>
                    <a:gd name="T50" fmla="*/ 169 w 187"/>
                    <a:gd name="T51" fmla="*/ 120 h 156"/>
                    <a:gd name="T52" fmla="*/ 180 w 187"/>
                    <a:gd name="T53" fmla="*/ 133 h 156"/>
                    <a:gd name="T54" fmla="*/ 184 w 187"/>
                    <a:gd name="T55" fmla="*/ 150 h 156"/>
                    <a:gd name="T56" fmla="*/ 174 w 187"/>
                    <a:gd name="T57" fmla="*/ 139 h 156"/>
                    <a:gd name="T58" fmla="*/ 145 w 187"/>
                    <a:gd name="T59" fmla="*/ 105 h 156"/>
                    <a:gd name="T60" fmla="*/ 126 w 187"/>
                    <a:gd name="T61" fmla="*/ 85 h 156"/>
                    <a:gd name="T62" fmla="*/ 120 w 187"/>
                    <a:gd name="T63" fmla="*/ 90 h 156"/>
                    <a:gd name="T64" fmla="*/ 129 w 187"/>
                    <a:gd name="T65" fmla="*/ 117 h 156"/>
                    <a:gd name="T66" fmla="*/ 138 w 187"/>
                    <a:gd name="T67" fmla="*/ 142 h 156"/>
                    <a:gd name="T68" fmla="*/ 131 w 187"/>
                    <a:gd name="T69" fmla="*/ 136 h 156"/>
                    <a:gd name="T70" fmla="*/ 112 w 187"/>
                    <a:gd name="T71" fmla="*/ 91 h 156"/>
                    <a:gd name="T72" fmla="*/ 92 w 187"/>
                    <a:gd name="T73" fmla="*/ 64 h 156"/>
                    <a:gd name="T74" fmla="*/ 79 w 187"/>
                    <a:gd name="T75" fmla="*/ 54 h 156"/>
                    <a:gd name="T76" fmla="*/ 74 w 187"/>
                    <a:gd name="T77" fmla="*/ 60 h 156"/>
                    <a:gd name="T78" fmla="*/ 84 w 187"/>
                    <a:gd name="T79" fmla="*/ 105 h 156"/>
                    <a:gd name="T80" fmla="*/ 98 w 187"/>
                    <a:gd name="T81" fmla="*/ 128 h 156"/>
                    <a:gd name="T82" fmla="*/ 83 w 187"/>
                    <a:gd name="T83" fmla="*/ 113 h 156"/>
                    <a:gd name="T84" fmla="*/ 67 w 187"/>
                    <a:gd name="T85" fmla="*/ 49 h 156"/>
                    <a:gd name="T86" fmla="*/ 44 w 187"/>
                    <a:gd name="T87" fmla="*/ 35 h 156"/>
                    <a:gd name="T88" fmla="*/ 37 w 187"/>
                    <a:gd name="T89" fmla="*/ 50 h 156"/>
                    <a:gd name="T90" fmla="*/ 43 w 187"/>
                    <a:gd name="T91" fmla="*/ 80 h 156"/>
                    <a:gd name="T92" fmla="*/ 51 w 187"/>
                    <a:gd name="T93" fmla="*/ 113 h 156"/>
                    <a:gd name="T94" fmla="*/ 44 w 187"/>
                    <a:gd name="T95" fmla="*/ 110 h 156"/>
                    <a:gd name="T96" fmla="*/ 35 w 187"/>
                    <a:gd name="T97" fmla="*/ 65 h 156"/>
                    <a:gd name="T98" fmla="*/ 17 w 187"/>
                    <a:gd name="T99" fmla="*/ 20 h 156"/>
                    <a:gd name="T100" fmla="*/ 0 w 187"/>
                    <a:gd name="T101" fmla="*/ 2 h 156"/>
                    <a:gd name="T102" fmla="*/ 4 w 187"/>
                    <a:gd name="T10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56">
                      <a:moveTo>
                        <a:pt x="7" y="1"/>
                      </a:moveTo>
                      <a:lnTo>
                        <a:pt x="14" y="7"/>
                      </a:lnTo>
                      <a:lnTo>
                        <a:pt x="22" y="13"/>
                      </a:lnTo>
                      <a:lnTo>
                        <a:pt x="30" y="16"/>
                      </a:lnTo>
                      <a:lnTo>
                        <a:pt x="37" y="17"/>
                      </a:lnTo>
                      <a:lnTo>
                        <a:pt x="46" y="15"/>
                      </a:lnTo>
                      <a:lnTo>
                        <a:pt x="58" y="13"/>
                      </a:lnTo>
                      <a:lnTo>
                        <a:pt x="70" y="12"/>
                      </a:lnTo>
                      <a:lnTo>
                        <a:pt x="84" y="9"/>
                      </a:lnTo>
                      <a:lnTo>
                        <a:pt x="97" y="9"/>
                      </a:lnTo>
                      <a:lnTo>
                        <a:pt x="108" y="9"/>
                      </a:lnTo>
                      <a:lnTo>
                        <a:pt x="119" y="9"/>
                      </a:lnTo>
                      <a:lnTo>
                        <a:pt x="125" y="12"/>
                      </a:lnTo>
                      <a:lnTo>
                        <a:pt x="130" y="15"/>
                      </a:lnTo>
                      <a:lnTo>
                        <a:pt x="130" y="16"/>
                      </a:lnTo>
                      <a:lnTo>
                        <a:pt x="126" y="16"/>
                      </a:lnTo>
                      <a:lnTo>
                        <a:pt x="118" y="16"/>
                      </a:lnTo>
                      <a:lnTo>
                        <a:pt x="111" y="16"/>
                      </a:lnTo>
                      <a:lnTo>
                        <a:pt x="102" y="16"/>
                      </a:lnTo>
                      <a:lnTo>
                        <a:pt x="91" y="16"/>
                      </a:lnTo>
                      <a:lnTo>
                        <a:pt x="80" y="17"/>
                      </a:lnTo>
                      <a:lnTo>
                        <a:pt x="68" y="20"/>
                      </a:lnTo>
                      <a:lnTo>
                        <a:pt x="59" y="21"/>
                      </a:lnTo>
                      <a:lnTo>
                        <a:pt x="51" y="23"/>
                      </a:lnTo>
                      <a:lnTo>
                        <a:pt x="46" y="26"/>
                      </a:lnTo>
                      <a:lnTo>
                        <a:pt x="50" y="28"/>
                      </a:lnTo>
                      <a:lnTo>
                        <a:pt x="55" y="30"/>
                      </a:lnTo>
                      <a:lnTo>
                        <a:pt x="60" y="32"/>
                      </a:lnTo>
                      <a:lnTo>
                        <a:pt x="66" y="35"/>
                      </a:lnTo>
                      <a:lnTo>
                        <a:pt x="72" y="37"/>
                      </a:lnTo>
                      <a:lnTo>
                        <a:pt x="76" y="39"/>
                      </a:lnTo>
                      <a:lnTo>
                        <a:pt x="80" y="41"/>
                      </a:lnTo>
                      <a:lnTo>
                        <a:pt x="82" y="43"/>
                      </a:lnTo>
                      <a:lnTo>
                        <a:pt x="91" y="42"/>
                      </a:lnTo>
                      <a:lnTo>
                        <a:pt x="104" y="41"/>
                      </a:lnTo>
                      <a:lnTo>
                        <a:pt x="117" y="42"/>
                      </a:lnTo>
                      <a:lnTo>
                        <a:pt x="130" y="43"/>
                      </a:lnTo>
                      <a:lnTo>
                        <a:pt x="143" y="45"/>
                      </a:lnTo>
                      <a:lnTo>
                        <a:pt x="155" y="47"/>
                      </a:lnTo>
                      <a:lnTo>
                        <a:pt x="164" y="51"/>
                      </a:lnTo>
                      <a:lnTo>
                        <a:pt x="169" y="54"/>
                      </a:lnTo>
                      <a:lnTo>
                        <a:pt x="175" y="59"/>
                      </a:lnTo>
                      <a:lnTo>
                        <a:pt x="175" y="61"/>
                      </a:lnTo>
                      <a:lnTo>
                        <a:pt x="172" y="60"/>
                      </a:lnTo>
                      <a:lnTo>
                        <a:pt x="165" y="58"/>
                      </a:lnTo>
                      <a:lnTo>
                        <a:pt x="159" y="56"/>
                      </a:lnTo>
                      <a:lnTo>
                        <a:pt x="151" y="54"/>
                      </a:lnTo>
                      <a:lnTo>
                        <a:pt x="141" y="52"/>
                      </a:lnTo>
                      <a:lnTo>
                        <a:pt x="130" y="51"/>
                      </a:lnTo>
                      <a:lnTo>
                        <a:pt x="119" y="50"/>
                      </a:lnTo>
                      <a:lnTo>
                        <a:pt x="110" y="50"/>
                      </a:lnTo>
                      <a:lnTo>
                        <a:pt x="100" y="50"/>
                      </a:lnTo>
                      <a:lnTo>
                        <a:pt x="95" y="51"/>
                      </a:lnTo>
                      <a:lnTo>
                        <a:pt x="104" y="58"/>
                      </a:lnTo>
                      <a:lnTo>
                        <a:pt x="111" y="62"/>
                      </a:lnTo>
                      <a:lnTo>
                        <a:pt x="117" y="66"/>
                      </a:lnTo>
                      <a:lnTo>
                        <a:pt x="119" y="69"/>
                      </a:lnTo>
                      <a:lnTo>
                        <a:pt x="126" y="71"/>
                      </a:lnTo>
                      <a:lnTo>
                        <a:pt x="134" y="72"/>
                      </a:lnTo>
                      <a:lnTo>
                        <a:pt x="144" y="73"/>
                      </a:lnTo>
                      <a:lnTo>
                        <a:pt x="155" y="75"/>
                      </a:lnTo>
                      <a:lnTo>
                        <a:pt x="165" y="79"/>
                      </a:lnTo>
                      <a:lnTo>
                        <a:pt x="174" y="84"/>
                      </a:lnTo>
                      <a:lnTo>
                        <a:pt x="182" y="92"/>
                      </a:lnTo>
                      <a:lnTo>
                        <a:pt x="187" y="103"/>
                      </a:lnTo>
                      <a:lnTo>
                        <a:pt x="181" y="98"/>
                      </a:lnTo>
                      <a:lnTo>
                        <a:pt x="175" y="95"/>
                      </a:lnTo>
                      <a:lnTo>
                        <a:pt x="167" y="90"/>
                      </a:lnTo>
                      <a:lnTo>
                        <a:pt x="160" y="87"/>
                      </a:lnTo>
                      <a:lnTo>
                        <a:pt x="153" y="83"/>
                      </a:lnTo>
                      <a:lnTo>
                        <a:pt x="145" y="82"/>
                      </a:lnTo>
                      <a:lnTo>
                        <a:pt x="138" y="81"/>
                      </a:lnTo>
                      <a:lnTo>
                        <a:pt x="131" y="81"/>
                      </a:lnTo>
                      <a:lnTo>
                        <a:pt x="140" y="89"/>
                      </a:lnTo>
                      <a:lnTo>
                        <a:pt x="148" y="98"/>
                      </a:lnTo>
                      <a:lnTo>
                        <a:pt x="156" y="106"/>
                      </a:lnTo>
                      <a:lnTo>
                        <a:pt x="163" y="113"/>
                      </a:lnTo>
                      <a:lnTo>
                        <a:pt x="169" y="120"/>
                      </a:lnTo>
                      <a:lnTo>
                        <a:pt x="175" y="126"/>
                      </a:lnTo>
                      <a:lnTo>
                        <a:pt x="179" y="130"/>
                      </a:lnTo>
                      <a:lnTo>
                        <a:pt x="180" y="133"/>
                      </a:lnTo>
                      <a:lnTo>
                        <a:pt x="181" y="137"/>
                      </a:lnTo>
                      <a:lnTo>
                        <a:pt x="183" y="143"/>
                      </a:lnTo>
                      <a:lnTo>
                        <a:pt x="184" y="150"/>
                      </a:lnTo>
                      <a:lnTo>
                        <a:pt x="187" y="156"/>
                      </a:lnTo>
                      <a:lnTo>
                        <a:pt x="182" y="149"/>
                      </a:lnTo>
                      <a:lnTo>
                        <a:pt x="174" y="139"/>
                      </a:lnTo>
                      <a:lnTo>
                        <a:pt x="165" y="128"/>
                      </a:lnTo>
                      <a:lnTo>
                        <a:pt x="156" y="115"/>
                      </a:lnTo>
                      <a:lnTo>
                        <a:pt x="145" y="105"/>
                      </a:lnTo>
                      <a:lnTo>
                        <a:pt x="137" y="96"/>
                      </a:lnTo>
                      <a:lnTo>
                        <a:pt x="130" y="89"/>
                      </a:lnTo>
                      <a:lnTo>
                        <a:pt x="126" y="85"/>
                      </a:lnTo>
                      <a:lnTo>
                        <a:pt x="122" y="84"/>
                      </a:lnTo>
                      <a:lnTo>
                        <a:pt x="120" y="87"/>
                      </a:lnTo>
                      <a:lnTo>
                        <a:pt x="120" y="90"/>
                      </a:lnTo>
                      <a:lnTo>
                        <a:pt x="121" y="95"/>
                      </a:lnTo>
                      <a:lnTo>
                        <a:pt x="123" y="103"/>
                      </a:lnTo>
                      <a:lnTo>
                        <a:pt x="129" y="117"/>
                      </a:lnTo>
                      <a:lnTo>
                        <a:pt x="135" y="129"/>
                      </a:lnTo>
                      <a:lnTo>
                        <a:pt x="138" y="139"/>
                      </a:lnTo>
                      <a:lnTo>
                        <a:pt x="138" y="142"/>
                      </a:lnTo>
                      <a:lnTo>
                        <a:pt x="137" y="142"/>
                      </a:lnTo>
                      <a:lnTo>
                        <a:pt x="135" y="141"/>
                      </a:lnTo>
                      <a:lnTo>
                        <a:pt x="131" y="136"/>
                      </a:lnTo>
                      <a:lnTo>
                        <a:pt x="126" y="126"/>
                      </a:lnTo>
                      <a:lnTo>
                        <a:pt x="119" y="109"/>
                      </a:lnTo>
                      <a:lnTo>
                        <a:pt x="112" y="91"/>
                      </a:lnTo>
                      <a:lnTo>
                        <a:pt x="112" y="77"/>
                      </a:lnTo>
                      <a:lnTo>
                        <a:pt x="102" y="69"/>
                      </a:lnTo>
                      <a:lnTo>
                        <a:pt x="92" y="64"/>
                      </a:lnTo>
                      <a:lnTo>
                        <a:pt x="84" y="59"/>
                      </a:lnTo>
                      <a:lnTo>
                        <a:pt x="81" y="57"/>
                      </a:lnTo>
                      <a:lnTo>
                        <a:pt x="79" y="54"/>
                      </a:lnTo>
                      <a:lnTo>
                        <a:pt x="76" y="54"/>
                      </a:lnTo>
                      <a:lnTo>
                        <a:pt x="75" y="56"/>
                      </a:lnTo>
                      <a:lnTo>
                        <a:pt x="74" y="60"/>
                      </a:lnTo>
                      <a:lnTo>
                        <a:pt x="75" y="71"/>
                      </a:lnTo>
                      <a:lnTo>
                        <a:pt x="79" y="88"/>
                      </a:lnTo>
                      <a:lnTo>
                        <a:pt x="84" y="105"/>
                      </a:lnTo>
                      <a:lnTo>
                        <a:pt x="93" y="119"/>
                      </a:lnTo>
                      <a:lnTo>
                        <a:pt x="98" y="125"/>
                      </a:lnTo>
                      <a:lnTo>
                        <a:pt x="98" y="128"/>
                      </a:lnTo>
                      <a:lnTo>
                        <a:pt x="95" y="127"/>
                      </a:lnTo>
                      <a:lnTo>
                        <a:pt x="90" y="124"/>
                      </a:lnTo>
                      <a:lnTo>
                        <a:pt x="83" y="113"/>
                      </a:lnTo>
                      <a:lnTo>
                        <a:pt x="74" y="96"/>
                      </a:lnTo>
                      <a:lnTo>
                        <a:pt x="67" y="74"/>
                      </a:lnTo>
                      <a:lnTo>
                        <a:pt x="67" y="49"/>
                      </a:lnTo>
                      <a:lnTo>
                        <a:pt x="60" y="43"/>
                      </a:lnTo>
                      <a:lnTo>
                        <a:pt x="52" y="38"/>
                      </a:lnTo>
                      <a:lnTo>
                        <a:pt x="44" y="35"/>
                      </a:lnTo>
                      <a:lnTo>
                        <a:pt x="39" y="32"/>
                      </a:lnTo>
                      <a:lnTo>
                        <a:pt x="37" y="39"/>
                      </a:lnTo>
                      <a:lnTo>
                        <a:pt x="37" y="50"/>
                      </a:lnTo>
                      <a:lnTo>
                        <a:pt x="39" y="61"/>
                      </a:lnTo>
                      <a:lnTo>
                        <a:pt x="42" y="71"/>
                      </a:lnTo>
                      <a:lnTo>
                        <a:pt x="43" y="80"/>
                      </a:lnTo>
                      <a:lnTo>
                        <a:pt x="45" y="94"/>
                      </a:lnTo>
                      <a:lnTo>
                        <a:pt x="49" y="105"/>
                      </a:lnTo>
                      <a:lnTo>
                        <a:pt x="51" y="113"/>
                      </a:lnTo>
                      <a:lnTo>
                        <a:pt x="51" y="115"/>
                      </a:lnTo>
                      <a:lnTo>
                        <a:pt x="47" y="114"/>
                      </a:lnTo>
                      <a:lnTo>
                        <a:pt x="44" y="110"/>
                      </a:lnTo>
                      <a:lnTo>
                        <a:pt x="41" y="102"/>
                      </a:lnTo>
                      <a:lnTo>
                        <a:pt x="38" y="87"/>
                      </a:lnTo>
                      <a:lnTo>
                        <a:pt x="35" y="65"/>
                      </a:lnTo>
                      <a:lnTo>
                        <a:pt x="30" y="44"/>
                      </a:lnTo>
                      <a:lnTo>
                        <a:pt x="28" y="30"/>
                      </a:lnTo>
                      <a:lnTo>
                        <a:pt x="17" y="20"/>
                      </a:lnTo>
                      <a:lnTo>
                        <a:pt x="9" y="12"/>
                      </a:lnTo>
                      <a:lnTo>
                        <a:pt x="4" y="6"/>
                      </a:lnTo>
                      <a:lnTo>
                        <a:pt x="0" y="2"/>
                      </a:lnTo>
                      <a:lnTo>
                        <a:pt x="0" y="0"/>
                      </a:lnTo>
                      <a:lnTo>
                        <a:pt x="1" y="0"/>
                      </a:lnTo>
                      <a:lnTo>
                        <a:pt x="4" y="0"/>
                      </a:lnTo>
                      <a:lnTo>
                        <a:pt x="7" y="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77" name="Freeform 305">
                  <a:extLst>
                    <a:ext uri="{FF2B5EF4-FFF2-40B4-BE49-F238E27FC236}">
                      <a16:creationId xmlns:a16="http://schemas.microsoft.com/office/drawing/2014/main" id="{5C2F6C6F-FCD4-478A-8B7D-2528A4E36D05}"/>
                    </a:ext>
                  </a:extLst>
                </p:cNvPr>
                <p:cNvSpPr>
                  <a:spLocks/>
                </p:cNvSpPr>
                <p:nvPr/>
              </p:nvSpPr>
              <p:spPr bwMode="auto">
                <a:xfrm>
                  <a:off x="302" y="183"/>
                  <a:ext cx="64" cy="108"/>
                </a:xfrm>
                <a:custGeom>
                  <a:avLst/>
                  <a:gdLst>
                    <a:gd name="T0" fmla="*/ 58 w 129"/>
                    <a:gd name="T1" fmla="*/ 1 h 214"/>
                    <a:gd name="T2" fmla="*/ 61 w 129"/>
                    <a:gd name="T3" fmla="*/ 24 h 214"/>
                    <a:gd name="T4" fmla="*/ 65 w 129"/>
                    <a:gd name="T5" fmla="*/ 33 h 214"/>
                    <a:gd name="T6" fmla="*/ 74 w 129"/>
                    <a:gd name="T7" fmla="*/ 40 h 214"/>
                    <a:gd name="T8" fmla="*/ 87 w 129"/>
                    <a:gd name="T9" fmla="*/ 52 h 214"/>
                    <a:gd name="T10" fmla="*/ 101 w 129"/>
                    <a:gd name="T11" fmla="*/ 68 h 214"/>
                    <a:gd name="T12" fmla="*/ 116 w 129"/>
                    <a:gd name="T13" fmla="*/ 94 h 214"/>
                    <a:gd name="T14" fmla="*/ 127 w 129"/>
                    <a:gd name="T15" fmla="*/ 114 h 214"/>
                    <a:gd name="T16" fmla="*/ 129 w 129"/>
                    <a:gd name="T17" fmla="*/ 123 h 214"/>
                    <a:gd name="T18" fmla="*/ 126 w 129"/>
                    <a:gd name="T19" fmla="*/ 123 h 214"/>
                    <a:gd name="T20" fmla="*/ 120 w 129"/>
                    <a:gd name="T21" fmla="*/ 113 h 214"/>
                    <a:gd name="T22" fmla="*/ 112 w 129"/>
                    <a:gd name="T23" fmla="*/ 98 h 214"/>
                    <a:gd name="T24" fmla="*/ 101 w 129"/>
                    <a:gd name="T25" fmla="*/ 80 h 214"/>
                    <a:gd name="T26" fmla="*/ 90 w 129"/>
                    <a:gd name="T27" fmla="*/ 65 h 214"/>
                    <a:gd name="T28" fmla="*/ 81 w 129"/>
                    <a:gd name="T29" fmla="*/ 57 h 214"/>
                    <a:gd name="T30" fmla="*/ 73 w 129"/>
                    <a:gd name="T31" fmla="*/ 52 h 214"/>
                    <a:gd name="T32" fmla="*/ 68 w 129"/>
                    <a:gd name="T33" fmla="*/ 62 h 214"/>
                    <a:gd name="T34" fmla="*/ 70 w 129"/>
                    <a:gd name="T35" fmla="*/ 86 h 214"/>
                    <a:gd name="T36" fmla="*/ 76 w 129"/>
                    <a:gd name="T37" fmla="*/ 99 h 214"/>
                    <a:gd name="T38" fmla="*/ 91 w 129"/>
                    <a:gd name="T39" fmla="*/ 113 h 214"/>
                    <a:gd name="T40" fmla="*/ 108 w 129"/>
                    <a:gd name="T41" fmla="*/ 132 h 214"/>
                    <a:gd name="T42" fmla="*/ 119 w 129"/>
                    <a:gd name="T43" fmla="*/ 156 h 214"/>
                    <a:gd name="T44" fmla="*/ 121 w 129"/>
                    <a:gd name="T45" fmla="*/ 176 h 214"/>
                    <a:gd name="T46" fmla="*/ 116 w 129"/>
                    <a:gd name="T47" fmla="*/ 166 h 214"/>
                    <a:gd name="T48" fmla="*/ 106 w 129"/>
                    <a:gd name="T49" fmla="*/ 146 h 214"/>
                    <a:gd name="T50" fmla="*/ 97 w 129"/>
                    <a:gd name="T51" fmla="*/ 132 h 214"/>
                    <a:gd name="T52" fmla="*/ 87 w 129"/>
                    <a:gd name="T53" fmla="*/ 121 h 214"/>
                    <a:gd name="T54" fmla="*/ 76 w 129"/>
                    <a:gd name="T55" fmla="*/ 113 h 214"/>
                    <a:gd name="T56" fmla="*/ 79 w 129"/>
                    <a:gd name="T57" fmla="*/ 130 h 214"/>
                    <a:gd name="T58" fmla="*/ 87 w 129"/>
                    <a:gd name="T59" fmla="*/ 184 h 214"/>
                    <a:gd name="T60" fmla="*/ 83 w 129"/>
                    <a:gd name="T61" fmla="*/ 213 h 214"/>
                    <a:gd name="T62" fmla="*/ 81 w 129"/>
                    <a:gd name="T63" fmla="*/ 211 h 214"/>
                    <a:gd name="T64" fmla="*/ 79 w 129"/>
                    <a:gd name="T65" fmla="*/ 188 h 214"/>
                    <a:gd name="T66" fmla="*/ 67 w 129"/>
                    <a:gd name="T67" fmla="*/ 136 h 214"/>
                    <a:gd name="T68" fmla="*/ 53 w 129"/>
                    <a:gd name="T69" fmla="*/ 128 h 214"/>
                    <a:gd name="T70" fmla="*/ 35 w 129"/>
                    <a:gd name="T71" fmla="*/ 154 h 214"/>
                    <a:gd name="T72" fmla="*/ 28 w 129"/>
                    <a:gd name="T73" fmla="*/ 174 h 214"/>
                    <a:gd name="T74" fmla="*/ 25 w 129"/>
                    <a:gd name="T75" fmla="*/ 169 h 214"/>
                    <a:gd name="T76" fmla="*/ 33 w 129"/>
                    <a:gd name="T77" fmla="*/ 147 h 214"/>
                    <a:gd name="T78" fmla="*/ 51 w 129"/>
                    <a:gd name="T79" fmla="*/ 114 h 214"/>
                    <a:gd name="T80" fmla="*/ 59 w 129"/>
                    <a:gd name="T81" fmla="*/ 91 h 214"/>
                    <a:gd name="T82" fmla="*/ 59 w 129"/>
                    <a:gd name="T83" fmla="*/ 62 h 214"/>
                    <a:gd name="T84" fmla="*/ 52 w 129"/>
                    <a:gd name="T85" fmla="*/ 57 h 214"/>
                    <a:gd name="T86" fmla="*/ 36 w 129"/>
                    <a:gd name="T87" fmla="*/ 72 h 214"/>
                    <a:gd name="T88" fmla="*/ 20 w 129"/>
                    <a:gd name="T89" fmla="*/ 92 h 214"/>
                    <a:gd name="T90" fmla="*/ 9 w 129"/>
                    <a:gd name="T91" fmla="*/ 111 h 214"/>
                    <a:gd name="T92" fmla="*/ 3 w 129"/>
                    <a:gd name="T93" fmla="*/ 124 h 214"/>
                    <a:gd name="T94" fmla="*/ 0 w 129"/>
                    <a:gd name="T95" fmla="*/ 122 h 214"/>
                    <a:gd name="T96" fmla="*/ 4 w 129"/>
                    <a:gd name="T97" fmla="*/ 109 h 214"/>
                    <a:gd name="T98" fmla="*/ 15 w 129"/>
                    <a:gd name="T99" fmla="*/ 90 h 214"/>
                    <a:gd name="T100" fmla="*/ 30 w 129"/>
                    <a:gd name="T101" fmla="*/ 65 h 214"/>
                    <a:gd name="T102" fmla="*/ 47 w 129"/>
                    <a:gd name="T103" fmla="*/ 46 h 214"/>
                    <a:gd name="T104" fmla="*/ 57 w 129"/>
                    <a:gd name="T105" fmla="*/ 32 h 214"/>
                    <a:gd name="T106" fmla="*/ 55 w 129"/>
                    <a:gd name="T107" fmla="*/ 13 h 214"/>
                    <a:gd name="T108" fmla="*/ 53 w 129"/>
                    <a:gd name="T109" fmla="*/ 5 h 214"/>
                    <a:gd name="T110" fmla="*/ 55 w 129"/>
                    <a:gd name="T111"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 h="214">
                      <a:moveTo>
                        <a:pt x="56" y="0"/>
                      </a:moveTo>
                      <a:lnTo>
                        <a:pt x="58" y="1"/>
                      </a:lnTo>
                      <a:lnTo>
                        <a:pt x="60" y="11"/>
                      </a:lnTo>
                      <a:lnTo>
                        <a:pt x="61" y="24"/>
                      </a:lnTo>
                      <a:lnTo>
                        <a:pt x="63" y="31"/>
                      </a:lnTo>
                      <a:lnTo>
                        <a:pt x="65" y="33"/>
                      </a:lnTo>
                      <a:lnTo>
                        <a:pt x="68" y="35"/>
                      </a:lnTo>
                      <a:lnTo>
                        <a:pt x="74" y="40"/>
                      </a:lnTo>
                      <a:lnTo>
                        <a:pt x="80" y="46"/>
                      </a:lnTo>
                      <a:lnTo>
                        <a:pt x="87" y="52"/>
                      </a:lnTo>
                      <a:lnTo>
                        <a:pt x="94" y="60"/>
                      </a:lnTo>
                      <a:lnTo>
                        <a:pt x="101" y="68"/>
                      </a:lnTo>
                      <a:lnTo>
                        <a:pt x="106" y="78"/>
                      </a:lnTo>
                      <a:lnTo>
                        <a:pt x="116" y="94"/>
                      </a:lnTo>
                      <a:lnTo>
                        <a:pt x="123" y="106"/>
                      </a:lnTo>
                      <a:lnTo>
                        <a:pt x="127" y="114"/>
                      </a:lnTo>
                      <a:lnTo>
                        <a:pt x="129" y="120"/>
                      </a:lnTo>
                      <a:lnTo>
                        <a:pt x="129" y="123"/>
                      </a:lnTo>
                      <a:lnTo>
                        <a:pt x="128" y="124"/>
                      </a:lnTo>
                      <a:lnTo>
                        <a:pt x="126" y="123"/>
                      </a:lnTo>
                      <a:lnTo>
                        <a:pt x="123" y="117"/>
                      </a:lnTo>
                      <a:lnTo>
                        <a:pt x="120" y="113"/>
                      </a:lnTo>
                      <a:lnTo>
                        <a:pt x="117" y="106"/>
                      </a:lnTo>
                      <a:lnTo>
                        <a:pt x="112" y="98"/>
                      </a:lnTo>
                      <a:lnTo>
                        <a:pt x="106" y="88"/>
                      </a:lnTo>
                      <a:lnTo>
                        <a:pt x="101" y="80"/>
                      </a:lnTo>
                      <a:lnTo>
                        <a:pt x="95" y="72"/>
                      </a:lnTo>
                      <a:lnTo>
                        <a:pt x="90" y="65"/>
                      </a:lnTo>
                      <a:lnTo>
                        <a:pt x="87" y="62"/>
                      </a:lnTo>
                      <a:lnTo>
                        <a:pt x="81" y="57"/>
                      </a:lnTo>
                      <a:lnTo>
                        <a:pt x="76" y="54"/>
                      </a:lnTo>
                      <a:lnTo>
                        <a:pt x="73" y="52"/>
                      </a:lnTo>
                      <a:lnTo>
                        <a:pt x="70" y="50"/>
                      </a:lnTo>
                      <a:lnTo>
                        <a:pt x="68" y="62"/>
                      </a:lnTo>
                      <a:lnTo>
                        <a:pt x="68" y="75"/>
                      </a:lnTo>
                      <a:lnTo>
                        <a:pt x="70" y="86"/>
                      </a:lnTo>
                      <a:lnTo>
                        <a:pt x="71" y="94"/>
                      </a:lnTo>
                      <a:lnTo>
                        <a:pt x="76" y="99"/>
                      </a:lnTo>
                      <a:lnTo>
                        <a:pt x="83" y="106"/>
                      </a:lnTo>
                      <a:lnTo>
                        <a:pt x="91" y="113"/>
                      </a:lnTo>
                      <a:lnTo>
                        <a:pt x="100" y="122"/>
                      </a:lnTo>
                      <a:lnTo>
                        <a:pt x="108" y="132"/>
                      </a:lnTo>
                      <a:lnTo>
                        <a:pt x="114" y="144"/>
                      </a:lnTo>
                      <a:lnTo>
                        <a:pt x="119" y="156"/>
                      </a:lnTo>
                      <a:lnTo>
                        <a:pt x="121" y="171"/>
                      </a:lnTo>
                      <a:lnTo>
                        <a:pt x="121" y="176"/>
                      </a:lnTo>
                      <a:lnTo>
                        <a:pt x="119" y="174"/>
                      </a:lnTo>
                      <a:lnTo>
                        <a:pt x="116" y="166"/>
                      </a:lnTo>
                      <a:lnTo>
                        <a:pt x="110" y="153"/>
                      </a:lnTo>
                      <a:lnTo>
                        <a:pt x="106" y="146"/>
                      </a:lnTo>
                      <a:lnTo>
                        <a:pt x="103" y="138"/>
                      </a:lnTo>
                      <a:lnTo>
                        <a:pt x="97" y="132"/>
                      </a:lnTo>
                      <a:lnTo>
                        <a:pt x="93" y="125"/>
                      </a:lnTo>
                      <a:lnTo>
                        <a:pt x="87" y="121"/>
                      </a:lnTo>
                      <a:lnTo>
                        <a:pt x="81" y="116"/>
                      </a:lnTo>
                      <a:lnTo>
                        <a:pt x="76" y="113"/>
                      </a:lnTo>
                      <a:lnTo>
                        <a:pt x="72" y="111"/>
                      </a:lnTo>
                      <a:lnTo>
                        <a:pt x="79" y="130"/>
                      </a:lnTo>
                      <a:lnTo>
                        <a:pt x="83" y="156"/>
                      </a:lnTo>
                      <a:lnTo>
                        <a:pt x="87" y="184"/>
                      </a:lnTo>
                      <a:lnTo>
                        <a:pt x="86" y="207"/>
                      </a:lnTo>
                      <a:lnTo>
                        <a:pt x="83" y="213"/>
                      </a:lnTo>
                      <a:lnTo>
                        <a:pt x="82" y="214"/>
                      </a:lnTo>
                      <a:lnTo>
                        <a:pt x="81" y="211"/>
                      </a:lnTo>
                      <a:lnTo>
                        <a:pt x="81" y="204"/>
                      </a:lnTo>
                      <a:lnTo>
                        <a:pt x="79" y="188"/>
                      </a:lnTo>
                      <a:lnTo>
                        <a:pt x="74" y="162"/>
                      </a:lnTo>
                      <a:lnTo>
                        <a:pt x="67" y="136"/>
                      </a:lnTo>
                      <a:lnTo>
                        <a:pt x="63" y="121"/>
                      </a:lnTo>
                      <a:lnTo>
                        <a:pt x="53" y="128"/>
                      </a:lnTo>
                      <a:lnTo>
                        <a:pt x="43" y="139"/>
                      </a:lnTo>
                      <a:lnTo>
                        <a:pt x="35" y="154"/>
                      </a:lnTo>
                      <a:lnTo>
                        <a:pt x="30" y="168"/>
                      </a:lnTo>
                      <a:lnTo>
                        <a:pt x="28" y="174"/>
                      </a:lnTo>
                      <a:lnTo>
                        <a:pt x="26" y="174"/>
                      </a:lnTo>
                      <a:lnTo>
                        <a:pt x="25" y="169"/>
                      </a:lnTo>
                      <a:lnTo>
                        <a:pt x="27" y="161"/>
                      </a:lnTo>
                      <a:lnTo>
                        <a:pt x="33" y="147"/>
                      </a:lnTo>
                      <a:lnTo>
                        <a:pt x="42" y="130"/>
                      </a:lnTo>
                      <a:lnTo>
                        <a:pt x="51" y="114"/>
                      </a:lnTo>
                      <a:lnTo>
                        <a:pt x="58" y="105"/>
                      </a:lnTo>
                      <a:lnTo>
                        <a:pt x="59" y="91"/>
                      </a:lnTo>
                      <a:lnTo>
                        <a:pt x="59" y="75"/>
                      </a:lnTo>
                      <a:lnTo>
                        <a:pt x="59" y="62"/>
                      </a:lnTo>
                      <a:lnTo>
                        <a:pt x="59" y="53"/>
                      </a:lnTo>
                      <a:lnTo>
                        <a:pt x="52" y="57"/>
                      </a:lnTo>
                      <a:lnTo>
                        <a:pt x="44" y="64"/>
                      </a:lnTo>
                      <a:lnTo>
                        <a:pt x="36" y="72"/>
                      </a:lnTo>
                      <a:lnTo>
                        <a:pt x="27" y="81"/>
                      </a:lnTo>
                      <a:lnTo>
                        <a:pt x="20" y="92"/>
                      </a:lnTo>
                      <a:lnTo>
                        <a:pt x="13" y="102"/>
                      </a:lnTo>
                      <a:lnTo>
                        <a:pt x="9" y="111"/>
                      </a:lnTo>
                      <a:lnTo>
                        <a:pt x="5" y="121"/>
                      </a:lnTo>
                      <a:lnTo>
                        <a:pt x="3" y="124"/>
                      </a:lnTo>
                      <a:lnTo>
                        <a:pt x="2" y="124"/>
                      </a:lnTo>
                      <a:lnTo>
                        <a:pt x="0" y="122"/>
                      </a:lnTo>
                      <a:lnTo>
                        <a:pt x="2" y="115"/>
                      </a:lnTo>
                      <a:lnTo>
                        <a:pt x="4" y="109"/>
                      </a:lnTo>
                      <a:lnTo>
                        <a:pt x="9" y="100"/>
                      </a:lnTo>
                      <a:lnTo>
                        <a:pt x="15" y="90"/>
                      </a:lnTo>
                      <a:lnTo>
                        <a:pt x="22" y="78"/>
                      </a:lnTo>
                      <a:lnTo>
                        <a:pt x="30" y="65"/>
                      </a:lnTo>
                      <a:lnTo>
                        <a:pt x="38" y="55"/>
                      </a:lnTo>
                      <a:lnTo>
                        <a:pt x="47" y="46"/>
                      </a:lnTo>
                      <a:lnTo>
                        <a:pt x="53" y="39"/>
                      </a:lnTo>
                      <a:lnTo>
                        <a:pt x="57" y="32"/>
                      </a:lnTo>
                      <a:lnTo>
                        <a:pt x="57" y="23"/>
                      </a:lnTo>
                      <a:lnTo>
                        <a:pt x="55" y="13"/>
                      </a:lnTo>
                      <a:lnTo>
                        <a:pt x="53" y="8"/>
                      </a:lnTo>
                      <a:lnTo>
                        <a:pt x="53" y="5"/>
                      </a:lnTo>
                      <a:lnTo>
                        <a:pt x="53" y="3"/>
                      </a:lnTo>
                      <a:lnTo>
                        <a:pt x="55" y="2"/>
                      </a:lnTo>
                      <a:lnTo>
                        <a:pt x="56"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78" name="Freeform 306">
                  <a:extLst>
                    <a:ext uri="{FF2B5EF4-FFF2-40B4-BE49-F238E27FC236}">
                      <a16:creationId xmlns:a16="http://schemas.microsoft.com/office/drawing/2014/main" id="{B94D815E-DB27-4F18-825D-2EBBF27CA29B}"/>
                    </a:ext>
                  </a:extLst>
                </p:cNvPr>
                <p:cNvSpPr>
                  <a:spLocks/>
                </p:cNvSpPr>
                <p:nvPr/>
              </p:nvSpPr>
              <p:spPr bwMode="auto">
                <a:xfrm>
                  <a:off x="367" y="44"/>
                  <a:ext cx="78" cy="111"/>
                </a:xfrm>
                <a:custGeom>
                  <a:avLst/>
                  <a:gdLst>
                    <a:gd name="T0" fmla="*/ 4 w 155"/>
                    <a:gd name="T1" fmla="*/ 212 h 222"/>
                    <a:gd name="T2" fmla="*/ 18 w 155"/>
                    <a:gd name="T3" fmla="*/ 183 h 222"/>
                    <a:gd name="T4" fmla="*/ 27 w 155"/>
                    <a:gd name="T5" fmla="*/ 162 h 222"/>
                    <a:gd name="T6" fmla="*/ 39 w 155"/>
                    <a:gd name="T7" fmla="*/ 133 h 222"/>
                    <a:gd name="T8" fmla="*/ 38 w 155"/>
                    <a:gd name="T9" fmla="*/ 118 h 222"/>
                    <a:gd name="T10" fmla="*/ 28 w 155"/>
                    <a:gd name="T11" fmla="*/ 107 h 222"/>
                    <a:gd name="T12" fmla="*/ 27 w 155"/>
                    <a:gd name="T13" fmla="*/ 94 h 222"/>
                    <a:gd name="T14" fmla="*/ 30 w 155"/>
                    <a:gd name="T15" fmla="*/ 98 h 222"/>
                    <a:gd name="T16" fmla="*/ 35 w 155"/>
                    <a:gd name="T17" fmla="*/ 106 h 222"/>
                    <a:gd name="T18" fmla="*/ 45 w 155"/>
                    <a:gd name="T19" fmla="*/ 110 h 222"/>
                    <a:gd name="T20" fmla="*/ 54 w 155"/>
                    <a:gd name="T21" fmla="*/ 106 h 222"/>
                    <a:gd name="T22" fmla="*/ 65 w 155"/>
                    <a:gd name="T23" fmla="*/ 92 h 222"/>
                    <a:gd name="T24" fmla="*/ 77 w 155"/>
                    <a:gd name="T25" fmla="*/ 78 h 222"/>
                    <a:gd name="T26" fmla="*/ 85 w 155"/>
                    <a:gd name="T27" fmla="*/ 66 h 222"/>
                    <a:gd name="T28" fmla="*/ 86 w 155"/>
                    <a:gd name="T29" fmla="*/ 55 h 222"/>
                    <a:gd name="T30" fmla="*/ 80 w 155"/>
                    <a:gd name="T31" fmla="*/ 30 h 222"/>
                    <a:gd name="T32" fmla="*/ 71 w 155"/>
                    <a:gd name="T33" fmla="*/ 15 h 222"/>
                    <a:gd name="T34" fmla="*/ 70 w 155"/>
                    <a:gd name="T35" fmla="*/ 10 h 222"/>
                    <a:gd name="T36" fmla="*/ 79 w 155"/>
                    <a:gd name="T37" fmla="*/ 19 h 222"/>
                    <a:gd name="T38" fmla="*/ 92 w 155"/>
                    <a:gd name="T39" fmla="*/ 46 h 222"/>
                    <a:gd name="T40" fmla="*/ 100 w 155"/>
                    <a:gd name="T41" fmla="*/ 41 h 222"/>
                    <a:gd name="T42" fmla="*/ 117 w 155"/>
                    <a:gd name="T43" fmla="*/ 11 h 222"/>
                    <a:gd name="T44" fmla="*/ 130 w 155"/>
                    <a:gd name="T45" fmla="*/ 0 h 222"/>
                    <a:gd name="T46" fmla="*/ 130 w 155"/>
                    <a:gd name="T47" fmla="*/ 3 h 222"/>
                    <a:gd name="T48" fmla="*/ 122 w 155"/>
                    <a:gd name="T49" fmla="*/ 18 h 222"/>
                    <a:gd name="T50" fmla="*/ 104 w 155"/>
                    <a:gd name="T51" fmla="*/ 54 h 222"/>
                    <a:gd name="T52" fmla="*/ 104 w 155"/>
                    <a:gd name="T53" fmla="*/ 61 h 222"/>
                    <a:gd name="T54" fmla="*/ 119 w 155"/>
                    <a:gd name="T55" fmla="*/ 57 h 222"/>
                    <a:gd name="T56" fmla="*/ 131 w 155"/>
                    <a:gd name="T57" fmla="*/ 53 h 222"/>
                    <a:gd name="T58" fmla="*/ 141 w 155"/>
                    <a:gd name="T59" fmla="*/ 48 h 222"/>
                    <a:gd name="T60" fmla="*/ 150 w 155"/>
                    <a:gd name="T61" fmla="*/ 42 h 222"/>
                    <a:gd name="T62" fmla="*/ 155 w 155"/>
                    <a:gd name="T63" fmla="*/ 43 h 222"/>
                    <a:gd name="T64" fmla="*/ 148 w 155"/>
                    <a:gd name="T65" fmla="*/ 50 h 222"/>
                    <a:gd name="T66" fmla="*/ 133 w 155"/>
                    <a:gd name="T67" fmla="*/ 58 h 222"/>
                    <a:gd name="T68" fmla="*/ 115 w 155"/>
                    <a:gd name="T69" fmla="*/ 68 h 222"/>
                    <a:gd name="T70" fmla="*/ 100 w 155"/>
                    <a:gd name="T71" fmla="*/ 75 h 222"/>
                    <a:gd name="T72" fmla="*/ 87 w 155"/>
                    <a:gd name="T73" fmla="*/ 79 h 222"/>
                    <a:gd name="T74" fmla="*/ 73 w 155"/>
                    <a:gd name="T75" fmla="*/ 98 h 222"/>
                    <a:gd name="T76" fmla="*/ 73 w 155"/>
                    <a:gd name="T77" fmla="*/ 106 h 222"/>
                    <a:gd name="T78" fmla="*/ 79 w 155"/>
                    <a:gd name="T79" fmla="*/ 109 h 222"/>
                    <a:gd name="T80" fmla="*/ 77 w 155"/>
                    <a:gd name="T81" fmla="*/ 111 h 222"/>
                    <a:gd name="T82" fmla="*/ 70 w 155"/>
                    <a:gd name="T83" fmla="*/ 117 h 222"/>
                    <a:gd name="T84" fmla="*/ 65 w 155"/>
                    <a:gd name="T85" fmla="*/ 118 h 222"/>
                    <a:gd name="T86" fmla="*/ 62 w 155"/>
                    <a:gd name="T87" fmla="*/ 118 h 222"/>
                    <a:gd name="T88" fmla="*/ 58 w 155"/>
                    <a:gd name="T89" fmla="*/ 124 h 222"/>
                    <a:gd name="T90" fmla="*/ 48 w 155"/>
                    <a:gd name="T91" fmla="*/ 144 h 222"/>
                    <a:gd name="T92" fmla="*/ 35 w 155"/>
                    <a:gd name="T93" fmla="*/ 168 h 222"/>
                    <a:gd name="T94" fmla="*/ 28 w 155"/>
                    <a:gd name="T95" fmla="*/ 191 h 222"/>
                    <a:gd name="T96" fmla="*/ 25 w 155"/>
                    <a:gd name="T97" fmla="*/ 204 h 222"/>
                    <a:gd name="T98" fmla="*/ 21 w 155"/>
                    <a:gd name="T99" fmla="*/ 213 h 222"/>
                    <a:gd name="T100" fmla="*/ 15 w 155"/>
                    <a:gd name="T101" fmla="*/ 219 h 222"/>
                    <a:gd name="T102" fmla="*/ 3 w 155"/>
                    <a:gd name="T10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222">
                      <a:moveTo>
                        <a:pt x="0" y="222"/>
                      </a:moveTo>
                      <a:lnTo>
                        <a:pt x="4" y="212"/>
                      </a:lnTo>
                      <a:lnTo>
                        <a:pt x="11" y="197"/>
                      </a:lnTo>
                      <a:lnTo>
                        <a:pt x="18" y="183"/>
                      </a:lnTo>
                      <a:lnTo>
                        <a:pt x="23" y="173"/>
                      </a:lnTo>
                      <a:lnTo>
                        <a:pt x="27" y="162"/>
                      </a:lnTo>
                      <a:lnTo>
                        <a:pt x="33" y="147"/>
                      </a:lnTo>
                      <a:lnTo>
                        <a:pt x="39" y="133"/>
                      </a:lnTo>
                      <a:lnTo>
                        <a:pt x="43" y="124"/>
                      </a:lnTo>
                      <a:lnTo>
                        <a:pt x="38" y="118"/>
                      </a:lnTo>
                      <a:lnTo>
                        <a:pt x="32" y="113"/>
                      </a:lnTo>
                      <a:lnTo>
                        <a:pt x="28" y="107"/>
                      </a:lnTo>
                      <a:lnTo>
                        <a:pt x="27" y="99"/>
                      </a:lnTo>
                      <a:lnTo>
                        <a:pt x="27" y="94"/>
                      </a:lnTo>
                      <a:lnTo>
                        <a:pt x="28" y="94"/>
                      </a:lnTo>
                      <a:lnTo>
                        <a:pt x="30" y="98"/>
                      </a:lnTo>
                      <a:lnTo>
                        <a:pt x="32" y="102"/>
                      </a:lnTo>
                      <a:lnTo>
                        <a:pt x="35" y="106"/>
                      </a:lnTo>
                      <a:lnTo>
                        <a:pt x="40" y="108"/>
                      </a:lnTo>
                      <a:lnTo>
                        <a:pt x="45" y="110"/>
                      </a:lnTo>
                      <a:lnTo>
                        <a:pt x="48" y="111"/>
                      </a:lnTo>
                      <a:lnTo>
                        <a:pt x="54" y="106"/>
                      </a:lnTo>
                      <a:lnTo>
                        <a:pt x="59" y="100"/>
                      </a:lnTo>
                      <a:lnTo>
                        <a:pt x="65" y="92"/>
                      </a:lnTo>
                      <a:lnTo>
                        <a:pt x="71" y="85"/>
                      </a:lnTo>
                      <a:lnTo>
                        <a:pt x="77" y="78"/>
                      </a:lnTo>
                      <a:lnTo>
                        <a:pt x="81" y="72"/>
                      </a:lnTo>
                      <a:lnTo>
                        <a:pt x="85" y="66"/>
                      </a:lnTo>
                      <a:lnTo>
                        <a:pt x="86" y="63"/>
                      </a:lnTo>
                      <a:lnTo>
                        <a:pt x="86" y="55"/>
                      </a:lnTo>
                      <a:lnTo>
                        <a:pt x="85" y="42"/>
                      </a:lnTo>
                      <a:lnTo>
                        <a:pt x="80" y="30"/>
                      </a:lnTo>
                      <a:lnTo>
                        <a:pt x="76" y="20"/>
                      </a:lnTo>
                      <a:lnTo>
                        <a:pt x="71" y="15"/>
                      </a:lnTo>
                      <a:lnTo>
                        <a:pt x="70" y="11"/>
                      </a:lnTo>
                      <a:lnTo>
                        <a:pt x="70" y="10"/>
                      </a:lnTo>
                      <a:lnTo>
                        <a:pt x="73" y="12"/>
                      </a:lnTo>
                      <a:lnTo>
                        <a:pt x="79" y="19"/>
                      </a:lnTo>
                      <a:lnTo>
                        <a:pt x="86" y="32"/>
                      </a:lnTo>
                      <a:lnTo>
                        <a:pt x="92" y="46"/>
                      </a:lnTo>
                      <a:lnTo>
                        <a:pt x="93" y="55"/>
                      </a:lnTo>
                      <a:lnTo>
                        <a:pt x="100" y="41"/>
                      </a:lnTo>
                      <a:lnTo>
                        <a:pt x="109" y="25"/>
                      </a:lnTo>
                      <a:lnTo>
                        <a:pt x="117" y="11"/>
                      </a:lnTo>
                      <a:lnTo>
                        <a:pt x="125" y="2"/>
                      </a:lnTo>
                      <a:lnTo>
                        <a:pt x="130" y="0"/>
                      </a:lnTo>
                      <a:lnTo>
                        <a:pt x="131" y="1"/>
                      </a:lnTo>
                      <a:lnTo>
                        <a:pt x="130" y="3"/>
                      </a:lnTo>
                      <a:lnTo>
                        <a:pt x="126" y="8"/>
                      </a:lnTo>
                      <a:lnTo>
                        <a:pt x="122" y="18"/>
                      </a:lnTo>
                      <a:lnTo>
                        <a:pt x="112" y="37"/>
                      </a:lnTo>
                      <a:lnTo>
                        <a:pt x="104" y="54"/>
                      </a:lnTo>
                      <a:lnTo>
                        <a:pt x="97" y="63"/>
                      </a:lnTo>
                      <a:lnTo>
                        <a:pt x="104" y="61"/>
                      </a:lnTo>
                      <a:lnTo>
                        <a:pt x="112" y="58"/>
                      </a:lnTo>
                      <a:lnTo>
                        <a:pt x="119" y="57"/>
                      </a:lnTo>
                      <a:lnTo>
                        <a:pt x="125" y="55"/>
                      </a:lnTo>
                      <a:lnTo>
                        <a:pt x="131" y="53"/>
                      </a:lnTo>
                      <a:lnTo>
                        <a:pt x="137" y="50"/>
                      </a:lnTo>
                      <a:lnTo>
                        <a:pt x="141" y="48"/>
                      </a:lnTo>
                      <a:lnTo>
                        <a:pt x="145" y="46"/>
                      </a:lnTo>
                      <a:lnTo>
                        <a:pt x="150" y="42"/>
                      </a:lnTo>
                      <a:lnTo>
                        <a:pt x="154" y="41"/>
                      </a:lnTo>
                      <a:lnTo>
                        <a:pt x="155" y="43"/>
                      </a:lnTo>
                      <a:lnTo>
                        <a:pt x="153" y="47"/>
                      </a:lnTo>
                      <a:lnTo>
                        <a:pt x="148" y="50"/>
                      </a:lnTo>
                      <a:lnTo>
                        <a:pt x="141" y="54"/>
                      </a:lnTo>
                      <a:lnTo>
                        <a:pt x="133" y="58"/>
                      </a:lnTo>
                      <a:lnTo>
                        <a:pt x="124" y="63"/>
                      </a:lnTo>
                      <a:lnTo>
                        <a:pt x="115" y="68"/>
                      </a:lnTo>
                      <a:lnTo>
                        <a:pt x="107" y="72"/>
                      </a:lnTo>
                      <a:lnTo>
                        <a:pt x="100" y="75"/>
                      </a:lnTo>
                      <a:lnTo>
                        <a:pt x="95" y="76"/>
                      </a:lnTo>
                      <a:lnTo>
                        <a:pt x="87" y="79"/>
                      </a:lnTo>
                      <a:lnTo>
                        <a:pt x="79" y="88"/>
                      </a:lnTo>
                      <a:lnTo>
                        <a:pt x="73" y="98"/>
                      </a:lnTo>
                      <a:lnTo>
                        <a:pt x="72" y="103"/>
                      </a:lnTo>
                      <a:lnTo>
                        <a:pt x="73" y="106"/>
                      </a:lnTo>
                      <a:lnTo>
                        <a:pt x="77" y="108"/>
                      </a:lnTo>
                      <a:lnTo>
                        <a:pt x="79" y="109"/>
                      </a:lnTo>
                      <a:lnTo>
                        <a:pt x="81" y="109"/>
                      </a:lnTo>
                      <a:lnTo>
                        <a:pt x="77" y="111"/>
                      </a:lnTo>
                      <a:lnTo>
                        <a:pt x="73" y="114"/>
                      </a:lnTo>
                      <a:lnTo>
                        <a:pt x="70" y="117"/>
                      </a:lnTo>
                      <a:lnTo>
                        <a:pt x="68" y="120"/>
                      </a:lnTo>
                      <a:lnTo>
                        <a:pt x="65" y="118"/>
                      </a:lnTo>
                      <a:lnTo>
                        <a:pt x="63" y="118"/>
                      </a:lnTo>
                      <a:lnTo>
                        <a:pt x="62" y="118"/>
                      </a:lnTo>
                      <a:lnTo>
                        <a:pt x="62" y="118"/>
                      </a:lnTo>
                      <a:lnTo>
                        <a:pt x="58" y="124"/>
                      </a:lnTo>
                      <a:lnTo>
                        <a:pt x="54" y="132"/>
                      </a:lnTo>
                      <a:lnTo>
                        <a:pt x="48" y="144"/>
                      </a:lnTo>
                      <a:lnTo>
                        <a:pt x="41" y="155"/>
                      </a:lnTo>
                      <a:lnTo>
                        <a:pt x="35" y="168"/>
                      </a:lnTo>
                      <a:lnTo>
                        <a:pt x="31" y="181"/>
                      </a:lnTo>
                      <a:lnTo>
                        <a:pt x="28" y="191"/>
                      </a:lnTo>
                      <a:lnTo>
                        <a:pt x="27" y="199"/>
                      </a:lnTo>
                      <a:lnTo>
                        <a:pt x="25" y="204"/>
                      </a:lnTo>
                      <a:lnTo>
                        <a:pt x="24" y="208"/>
                      </a:lnTo>
                      <a:lnTo>
                        <a:pt x="21" y="213"/>
                      </a:lnTo>
                      <a:lnTo>
                        <a:pt x="18" y="216"/>
                      </a:lnTo>
                      <a:lnTo>
                        <a:pt x="15" y="219"/>
                      </a:lnTo>
                      <a:lnTo>
                        <a:pt x="9" y="221"/>
                      </a:lnTo>
                      <a:lnTo>
                        <a:pt x="3" y="222"/>
                      </a:lnTo>
                      <a:lnTo>
                        <a:pt x="0" y="222"/>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79" name="Freeform 307">
                  <a:extLst>
                    <a:ext uri="{FF2B5EF4-FFF2-40B4-BE49-F238E27FC236}">
                      <a16:creationId xmlns:a16="http://schemas.microsoft.com/office/drawing/2014/main" id="{FC1C042F-DEBA-425D-AAA7-C0ECE15E75B6}"/>
                    </a:ext>
                  </a:extLst>
                </p:cNvPr>
                <p:cNvSpPr>
                  <a:spLocks/>
                </p:cNvSpPr>
                <p:nvPr/>
              </p:nvSpPr>
              <p:spPr bwMode="auto">
                <a:xfrm>
                  <a:off x="253" y="221"/>
                  <a:ext cx="50" cy="86"/>
                </a:xfrm>
                <a:custGeom>
                  <a:avLst/>
                  <a:gdLst>
                    <a:gd name="T0" fmla="*/ 65 w 100"/>
                    <a:gd name="T1" fmla="*/ 10 h 172"/>
                    <a:gd name="T2" fmla="*/ 56 w 100"/>
                    <a:gd name="T3" fmla="*/ 31 h 172"/>
                    <a:gd name="T4" fmla="*/ 48 w 100"/>
                    <a:gd name="T5" fmla="*/ 36 h 172"/>
                    <a:gd name="T6" fmla="*/ 32 w 100"/>
                    <a:gd name="T7" fmla="*/ 42 h 172"/>
                    <a:gd name="T8" fmla="*/ 16 w 100"/>
                    <a:gd name="T9" fmla="*/ 51 h 172"/>
                    <a:gd name="T10" fmla="*/ 3 w 100"/>
                    <a:gd name="T11" fmla="*/ 60 h 172"/>
                    <a:gd name="T12" fmla="*/ 0 w 100"/>
                    <a:gd name="T13" fmla="*/ 65 h 172"/>
                    <a:gd name="T14" fmla="*/ 1 w 100"/>
                    <a:gd name="T15" fmla="*/ 66 h 172"/>
                    <a:gd name="T16" fmla="*/ 8 w 100"/>
                    <a:gd name="T17" fmla="*/ 63 h 172"/>
                    <a:gd name="T18" fmla="*/ 18 w 100"/>
                    <a:gd name="T19" fmla="*/ 57 h 172"/>
                    <a:gd name="T20" fmla="*/ 32 w 100"/>
                    <a:gd name="T21" fmla="*/ 49 h 172"/>
                    <a:gd name="T22" fmla="*/ 45 w 100"/>
                    <a:gd name="T23" fmla="*/ 45 h 172"/>
                    <a:gd name="T24" fmla="*/ 47 w 100"/>
                    <a:gd name="T25" fmla="*/ 51 h 172"/>
                    <a:gd name="T26" fmla="*/ 42 w 100"/>
                    <a:gd name="T27" fmla="*/ 73 h 172"/>
                    <a:gd name="T28" fmla="*/ 38 w 100"/>
                    <a:gd name="T29" fmla="*/ 85 h 172"/>
                    <a:gd name="T30" fmla="*/ 26 w 100"/>
                    <a:gd name="T31" fmla="*/ 96 h 172"/>
                    <a:gd name="T32" fmla="*/ 15 w 100"/>
                    <a:gd name="T33" fmla="*/ 109 h 172"/>
                    <a:gd name="T34" fmla="*/ 5 w 100"/>
                    <a:gd name="T35" fmla="*/ 118 h 172"/>
                    <a:gd name="T36" fmla="*/ 3 w 100"/>
                    <a:gd name="T37" fmla="*/ 125 h 172"/>
                    <a:gd name="T38" fmla="*/ 5 w 100"/>
                    <a:gd name="T39" fmla="*/ 128 h 172"/>
                    <a:gd name="T40" fmla="*/ 15 w 100"/>
                    <a:gd name="T41" fmla="*/ 117 h 172"/>
                    <a:gd name="T42" fmla="*/ 34 w 100"/>
                    <a:gd name="T43" fmla="*/ 99 h 172"/>
                    <a:gd name="T44" fmla="*/ 42 w 100"/>
                    <a:gd name="T45" fmla="*/ 107 h 172"/>
                    <a:gd name="T46" fmla="*/ 46 w 100"/>
                    <a:gd name="T47" fmla="*/ 153 h 172"/>
                    <a:gd name="T48" fmla="*/ 49 w 100"/>
                    <a:gd name="T49" fmla="*/ 171 h 172"/>
                    <a:gd name="T50" fmla="*/ 50 w 100"/>
                    <a:gd name="T51" fmla="*/ 170 h 172"/>
                    <a:gd name="T52" fmla="*/ 52 w 100"/>
                    <a:gd name="T53" fmla="*/ 149 h 172"/>
                    <a:gd name="T54" fmla="*/ 49 w 100"/>
                    <a:gd name="T55" fmla="*/ 100 h 172"/>
                    <a:gd name="T56" fmla="*/ 53 w 100"/>
                    <a:gd name="T57" fmla="*/ 84 h 172"/>
                    <a:gd name="T58" fmla="*/ 55 w 100"/>
                    <a:gd name="T59" fmla="*/ 86 h 172"/>
                    <a:gd name="T60" fmla="*/ 61 w 100"/>
                    <a:gd name="T61" fmla="*/ 99 h 172"/>
                    <a:gd name="T62" fmla="*/ 83 w 100"/>
                    <a:gd name="T63" fmla="*/ 124 h 172"/>
                    <a:gd name="T64" fmla="*/ 93 w 100"/>
                    <a:gd name="T65" fmla="*/ 130 h 172"/>
                    <a:gd name="T66" fmla="*/ 90 w 100"/>
                    <a:gd name="T67" fmla="*/ 123 h 172"/>
                    <a:gd name="T68" fmla="*/ 78 w 100"/>
                    <a:gd name="T69" fmla="*/ 109 h 172"/>
                    <a:gd name="T70" fmla="*/ 63 w 100"/>
                    <a:gd name="T71" fmla="*/ 88 h 172"/>
                    <a:gd name="T72" fmla="*/ 58 w 100"/>
                    <a:gd name="T73" fmla="*/ 72 h 172"/>
                    <a:gd name="T74" fmla="*/ 60 w 100"/>
                    <a:gd name="T75" fmla="*/ 51 h 172"/>
                    <a:gd name="T76" fmla="*/ 62 w 100"/>
                    <a:gd name="T77" fmla="*/ 43 h 172"/>
                    <a:gd name="T78" fmla="*/ 67 w 100"/>
                    <a:gd name="T79" fmla="*/ 46 h 172"/>
                    <a:gd name="T80" fmla="*/ 76 w 100"/>
                    <a:gd name="T81" fmla="*/ 55 h 172"/>
                    <a:gd name="T82" fmla="*/ 93 w 100"/>
                    <a:gd name="T83" fmla="*/ 71 h 172"/>
                    <a:gd name="T84" fmla="*/ 100 w 100"/>
                    <a:gd name="T85" fmla="*/ 76 h 172"/>
                    <a:gd name="T86" fmla="*/ 94 w 100"/>
                    <a:gd name="T87" fmla="*/ 66 h 172"/>
                    <a:gd name="T88" fmla="*/ 84 w 100"/>
                    <a:gd name="T89" fmla="*/ 55 h 172"/>
                    <a:gd name="T90" fmla="*/ 75 w 100"/>
                    <a:gd name="T91" fmla="*/ 43 h 172"/>
                    <a:gd name="T92" fmla="*/ 70 w 100"/>
                    <a:gd name="T93" fmla="*/ 34 h 172"/>
                    <a:gd name="T94" fmla="*/ 70 w 100"/>
                    <a:gd name="T95" fmla="*/ 17 h 172"/>
                    <a:gd name="T96" fmla="*/ 76 w 100"/>
                    <a:gd name="T97" fmla="*/ 3 h 172"/>
                    <a:gd name="T98" fmla="*/ 73 w 100"/>
                    <a:gd name="T9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172">
                      <a:moveTo>
                        <a:pt x="70" y="3"/>
                      </a:moveTo>
                      <a:lnTo>
                        <a:pt x="65" y="10"/>
                      </a:lnTo>
                      <a:lnTo>
                        <a:pt x="61" y="20"/>
                      </a:lnTo>
                      <a:lnTo>
                        <a:pt x="56" y="31"/>
                      </a:lnTo>
                      <a:lnTo>
                        <a:pt x="54" y="36"/>
                      </a:lnTo>
                      <a:lnTo>
                        <a:pt x="48" y="36"/>
                      </a:lnTo>
                      <a:lnTo>
                        <a:pt x="40" y="39"/>
                      </a:lnTo>
                      <a:lnTo>
                        <a:pt x="32" y="42"/>
                      </a:lnTo>
                      <a:lnTo>
                        <a:pt x="24" y="47"/>
                      </a:lnTo>
                      <a:lnTo>
                        <a:pt x="16" y="51"/>
                      </a:lnTo>
                      <a:lnTo>
                        <a:pt x="9" y="55"/>
                      </a:lnTo>
                      <a:lnTo>
                        <a:pt x="3" y="60"/>
                      </a:lnTo>
                      <a:lnTo>
                        <a:pt x="1" y="62"/>
                      </a:lnTo>
                      <a:lnTo>
                        <a:pt x="0" y="65"/>
                      </a:lnTo>
                      <a:lnTo>
                        <a:pt x="0" y="66"/>
                      </a:lnTo>
                      <a:lnTo>
                        <a:pt x="1" y="66"/>
                      </a:lnTo>
                      <a:lnTo>
                        <a:pt x="4" y="65"/>
                      </a:lnTo>
                      <a:lnTo>
                        <a:pt x="8" y="63"/>
                      </a:lnTo>
                      <a:lnTo>
                        <a:pt x="12" y="61"/>
                      </a:lnTo>
                      <a:lnTo>
                        <a:pt x="18" y="57"/>
                      </a:lnTo>
                      <a:lnTo>
                        <a:pt x="25" y="53"/>
                      </a:lnTo>
                      <a:lnTo>
                        <a:pt x="32" y="49"/>
                      </a:lnTo>
                      <a:lnTo>
                        <a:pt x="39" y="47"/>
                      </a:lnTo>
                      <a:lnTo>
                        <a:pt x="45" y="45"/>
                      </a:lnTo>
                      <a:lnTo>
                        <a:pt x="49" y="43"/>
                      </a:lnTo>
                      <a:lnTo>
                        <a:pt x="47" y="51"/>
                      </a:lnTo>
                      <a:lnTo>
                        <a:pt x="45" y="63"/>
                      </a:lnTo>
                      <a:lnTo>
                        <a:pt x="42" y="73"/>
                      </a:lnTo>
                      <a:lnTo>
                        <a:pt x="41" y="80"/>
                      </a:lnTo>
                      <a:lnTo>
                        <a:pt x="38" y="85"/>
                      </a:lnTo>
                      <a:lnTo>
                        <a:pt x="32" y="89"/>
                      </a:lnTo>
                      <a:lnTo>
                        <a:pt x="26" y="96"/>
                      </a:lnTo>
                      <a:lnTo>
                        <a:pt x="20" y="102"/>
                      </a:lnTo>
                      <a:lnTo>
                        <a:pt x="15" y="109"/>
                      </a:lnTo>
                      <a:lnTo>
                        <a:pt x="9" y="114"/>
                      </a:lnTo>
                      <a:lnTo>
                        <a:pt x="5" y="118"/>
                      </a:lnTo>
                      <a:lnTo>
                        <a:pt x="4" y="122"/>
                      </a:lnTo>
                      <a:lnTo>
                        <a:pt x="3" y="125"/>
                      </a:lnTo>
                      <a:lnTo>
                        <a:pt x="3" y="128"/>
                      </a:lnTo>
                      <a:lnTo>
                        <a:pt x="5" y="128"/>
                      </a:lnTo>
                      <a:lnTo>
                        <a:pt x="8" y="124"/>
                      </a:lnTo>
                      <a:lnTo>
                        <a:pt x="15" y="117"/>
                      </a:lnTo>
                      <a:lnTo>
                        <a:pt x="25" y="107"/>
                      </a:lnTo>
                      <a:lnTo>
                        <a:pt x="34" y="99"/>
                      </a:lnTo>
                      <a:lnTo>
                        <a:pt x="41" y="93"/>
                      </a:lnTo>
                      <a:lnTo>
                        <a:pt x="42" y="107"/>
                      </a:lnTo>
                      <a:lnTo>
                        <a:pt x="43" y="130"/>
                      </a:lnTo>
                      <a:lnTo>
                        <a:pt x="46" y="153"/>
                      </a:lnTo>
                      <a:lnTo>
                        <a:pt x="48" y="167"/>
                      </a:lnTo>
                      <a:lnTo>
                        <a:pt x="49" y="171"/>
                      </a:lnTo>
                      <a:lnTo>
                        <a:pt x="50" y="172"/>
                      </a:lnTo>
                      <a:lnTo>
                        <a:pt x="50" y="170"/>
                      </a:lnTo>
                      <a:lnTo>
                        <a:pt x="52" y="164"/>
                      </a:lnTo>
                      <a:lnTo>
                        <a:pt x="52" y="149"/>
                      </a:lnTo>
                      <a:lnTo>
                        <a:pt x="50" y="124"/>
                      </a:lnTo>
                      <a:lnTo>
                        <a:pt x="49" y="100"/>
                      </a:lnTo>
                      <a:lnTo>
                        <a:pt x="52" y="85"/>
                      </a:lnTo>
                      <a:lnTo>
                        <a:pt x="53" y="84"/>
                      </a:lnTo>
                      <a:lnTo>
                        <a:pt x="54" y="84"/>
                      </a:lnTo>
                      <a:lnTo>
                        <a:pt x="55" y="86"/>
                      </a:lnTo>
                      <a:lnTo>
                        <a:pt x="56" y="91"/>
                      </a:lnTo>
                      <a:lnTo>
                        <a:pt x="61" y="99"/>
                      </a:lnTo>
                      <a:lnTo>
                        <a:pt x="71" y="111"/>
                      </a:lnTo>
                      <a:lnTo>
                        <a:pt x="83" y="124"/>
                      </a:lnTo>
                      <a:lnTo>
                        <a:pt x="90" y="130"/>
                      </a:lnTo>
                      <a:lnTo>
                        <a:pt x="93" y="130"/>
                      </a:lnTo>
                      <a:lnTo>
                        <a:pt x="93" y="126"/>
                      </a:lnTo>
                      <a:lnTo>
                        <a:pt x="90" y="123"/>
                      </a:lnTo>
                      <a:lnTo>
                        <a:pt x="85" y="117"/>
                      </a:lnTo>
                      <a:lnTo>
                        <a:pt x="78" y="109"/>
                      </a:lnTo>
                      <a:lnTo>
                        <a:pt x="70" y="99"/>
                      </a:lnTo>
                      <a:lnTo>
                        <a:pt x="63" y="88"/>
                      </a:lnTo>
                      <a:lnTo>
                        <a:pt x="58" y="80"/>
                      </a:lnTo>
                      <a:lnTo>
                        <a:pt x="58" y="72"/>
                      </a:lnTo>
                      <a:lnTo>
                        <a:pt x="58" y="61"/>
                      </a:lnTo>
                      <a:lnTo>
                        <a:pt x="60" y="51"/>
                      </a:lnTo>
                      <a:lnTo>
                        <a:pt x="61" y="46"/>
                      </a:lnTo>
                      <a:lnTo>
                        <a:pt x="62" y="43"/>
                      </a:lnTo>
                      <a:lnTo>
                        <a:pt x="64" y="43"/>
                      </a:lnTo>
                      <a:lnTo>
                        <a:pt x="67" y="46"/>
                      </a:lnTo>
                      <a:lnTo>
                        <a:pt x="69" y="49"/>
                      </a:lnTo>
                      <a:lnTo>
                        <a:pt x="76" y="55"/>
                      </a:lnTo>
                      <a:lnTo>
                        <a:pt x="85" y="63"/>
                      </a:lnTo>
                      <a:lnTo>
                        <a:pt x="93" y="71"/>
                      </a:lnTo>
                      <a:lnTo>
                        <a:pt x="99" y="76"/>
                      </a:lnTo>
                      <a:lnTo>
                        <a:pt x="100" y="76"/>
                      </a:lnTo>
                      <a:lnTo>
                        <a:pt x="98" y="72"/>
                      </a:lnTo>
                      <a:lnTo>
                        <a:pt x="94" y="66"/>
                      </a:lnTo>
                      <a:lnTo>
                        <a:pt x="88" y="61"/>
                      </a:lnTo>
                      <a:lnTo>
                        <a:pt x="84" y="55"/>
                      </a:lnTo>
                      <a:lnTo>
                        <a:pt x="79" y="49"/>
                      </a:lnTo>
                      <a:lnTo>
                        <a:pt x="75" y="43"/>
                      </a:lnTo>
                      <a:lnTo>
                        <a:pt x="72" y="39"/>
                      </a:lnTo>
                      <a:lnTo>
                        <a:pt x="70" y="34"/>
                      </a:lnTo>
                      <a:lnTo>
                        <a:pt x="70" y="26"/>
                      </a:lnTo>
                      <a:lnTo>
                        <a:pt x="70" y="17"/>
                      </a:lnTo>
                      <a:lnTo>
                        <a:pt x="73" y="9"/>
                      </a:lnTo>
                      <a:lnTo>
                        <a:pt x="76" y="3"/>
                      </a:lnTo>
                      <a:lnTo>
                        <a:pt x="76" y="0"/>
                      </a:lnTo>
                      <a:lnTo>
                        <a:pt x="73" y="0"/>
                      </a:lnTo>
                      <a:lnTo>
                        <a:pt x="70" y="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80" name="Freeform 308">
                  <a:extLst>
                    <a:ext uri="{FF2B5EF4-FFF2-40B4-BE49-F238E27FC236}">
                      <a16:creationId xmlns:a16="http://schemas.microsoft.com/office/drawing/2014/main" id="{0C39521B-F12B-45A9-BD1C-AB3340886FF0}"/>
                    </a:ext>
                  </a:extLst>
                </p:cNvPr>
                <p:cNvSpPr>
                  <a:spLocks/>
                </p:cNvSpPr>
                <p:nvPr/>
              </p:nvSpPr>
              <p:spPr bwMode="auto">
                <a:xfrm>
                  <a:off x="430" y="182"/>
                  <a:ext cx="100" cy="79"/>
                </a:xfrm>
                <a:custGeom>
                  <a:avLst/>
                  <a:gdLst>
                    <a:gd name="T0" fmla="*/ 5 w 200"/>
                    <a:gd name="T1" fmla="*/ 16 h 158"/>
                    <a:gd name="T2" fmla="*/ 16 w 200"/>
                    <a:gd name="T3" fmla="*/ 27 h 158"/>
                    <a:gd name="T4" fmla="*/ 23 w 200"/>
                    <a:gd name="T5" fmla="*/ 33 h 158"/>
                    <a:gd name="T6" fmla="*/ 39 w 200"/>
                    <a:gd name="T7" fmla="*/ 40 h 158"/>
                    <a:gd name="T8" fmla="*/ 45 w 200"/>
                    <a:gd name="T9" fmla="*/ 58 h 158"/>
                    <a:gd name="T10" fmla="*/ 45 w 200"/>
                    <a:gd name="T11" fmla="*/ 89 h 158"/>
                    <a:gd name="T12" fmla="*/ 50 w 200"/>
                    <a:gd name="T13" fmla="*/ 105 h 158"/>
                    <a:gd name="T14" fmla="*/ 51 w 200"/>
                    <a:gd name="T15" fmla="*/ 101 h 158"/>
                    <a:gd name="T16" fmla="*/ 50 w 200"/>
                    <a:gd name="T17" fmla="*/ 86 h 158"/>
                    <a:gd name="T18" fmla="*/ 53 w 200"/>
                    <a:gd name="T19" fmla="*/ 53 h 158"/>
                    <a:gd name="T20" fmla="*/ 59 w 200"/>
                    <a:gd name="T21" fmla="*/ 46 h 158"/>
                    <a:gd name="T22" fmla="*/ 68 w 200"/>
                    <a:gd name="T23" fmla="*/ 55 h 158"/>
                    <a:gd name="T24" fmla="*/ 79 w 200"/>
                    <a:gd name="T25" fmla="*/ 65 h 158"/>
                    <a:gd name="T26" fmla="*/ 88 w 200"/>
                    <a:gd name="T27" fmla="*/ 73 h 158"/>
                    <a:gd name="T28" fmla="*/ 94 w 200"/>
                    <a:gd name="T29" fmla="*/ 94 h 158"/>
                    <a:gd name="T30" fmla="*/ 103 w 200"/>
                    <a:gd name="T31" fmla="*/ 141 h 158"/>
                    <a:gd name="T32" fmla="*/ 112 w 200"/>
                    <a:gd name="T33" fmla="*/ 158 h 158"/>
                    <a:gd name="T34" fmla="*/ 112 w 200"/>
                    <a:gd name="T35" fmla="*/ 150 h 158"/>
                    <a:gd name="T36" fmla="*/ 107 w 200"/>
                    <a:gd name="T37" fmla="*/ 131 h 158"/>
                    <a:gd name="T38" fmla="*/ 100 w 200"/>
                    <a:gd name="T39" fmla="*/ 94 h 158"/>
                    <a:gd name="T40" fmla="*/ 110 w 200"/>
                    <a:gd name="T41" fmla="*/ 86 h 158"/>
                    <a:gd name="T42" fmla="*/ 137 w 200"/>
                    <a:gd name="T43" fmla="*/ 102 h 158"/>
                    <a:gd name="T44" fmla="*/ 168 w 200"/>
                    <a:gd name="T45" fmla="*/ 119 h 158"/>
                    <a:gd name="T46" fmla="*/ 191 w 200"/>
                    <a:gd name="T47" fmla="*/ 132 h 158"/>
                    <a:gd name="T48" fmla="*/ 198 w 200"/>
                    <a:gd name="T49" fmla="*/ 138 h 158"/>
                    <a:gd name="T50" fmla="*/ 197 w 200"/>
                    <a:gd name="T51" fmla="*/ 133 h 158"/>
                    <a:gd name="T52" fmla="*/ 186 w 200"/>
                    <a:gd name="T53" fmla="*/ 124 h 158"/>
                    <a:gd name="T54" fmla="*/ 163 w 200"/>
                    <a:gd name="T55" fmla="*/ 109 h 158"/>
                    <a:gd name="T56" fmla="*/ 135 w 200"/>
                    <a:gd name="T57" fmla="*/ 91 h 158"/>
                    <a:gd name="T58" fmla="*/ 112 w 200"/>
                    <a:gd name="T59" fmla="*/ 78 h 158"/>
                    <a:gd name="T60" fmla="*/ 102 w 200"/>
                    <a:gd name="T61" fmla="*/ 73 h 158"/>
                    <a:gd name="T62" fmla="*/ 107 w 200"/>
                    <a:gd name="T63" fmla="*/ 72 h 158"/>
                    <a:gd name="T64" fmla="*/ 122 w 200"/>
                    <a:gd name="T65" fmla="*/ 67 h 158"/>
                    <a:gd name="T66" fmla="*/ 143 w 200"/>
                    <a:gd name="T67" fmla="*/ 64 h 158"/>
                    <a:gd name="T68" fmla="*/ 166 w 200"/>
                    <a:gd name="T69" fmla="*/ 61 h 158"/>
                    <a:gd name="T70" fmla="*/ 187 w 200"/>
                    <a:gd name="T71" fmla="*/ 64 h 158"/>
                    <a:gd name="T72" fmla="*/ 200 w 200"/>
                    <a:gd name="T73" fmla="*/ 69 h 158"/>
                    <a:gd name="T74" fmla="*/ 196 w 200"/>
                    <a:gd name="T75" fmla="*/ 64 h 158"/>
                    <a:gd name="T76" fmla="*/ 185 w 200"/>
                    <a:gd name="T77" fmla="*/ 59 h 158"/>
                    <a:gd name="T78" fmla="*/ 162 w 200"/>
                    <a:gd name="T79" fmla="*/ 58 h 158"/>
                    <a:gd name="T80" fmla="*/ 133 w 200"/>
                    <a:gd name="T81" fmla="*/ 58 h 158"/>
                    <a:gd name="T82" fmla="*/ 110 w 200"/>
                    <a:gd name="T83" fmla="*/ 59 h 158"/>
                    <a:gd name="T84" fmla="*/ 100 w 200"/>
                    <a:gd name="T85" fmla="*/ 59 h 158"/>
                    <a:gd name="T86" fmla="*/ 90 w 200"/>
                    <a:gd name="T87" fmla="*/ 53 h 158"/>
                    <a:gd name="T88" fmla="*/ 79 w 200"/>
                    <a:gd name="T89" fmla="*/ 44 h 158"/>
                    <a:gd name="T90" fmla="*/ 69 w 200"/>
                    <a:gd name="T91" fmla="*/ 37 h 158"/>
                    <a:gd name="T92" fmla="*/ 73 w 200"/>
                    <a:gd name="T93" fmla="*/ 31 h 158"/>
                    <a:gd name="T94" fmla="*/ 88 w 200"/>
                    <a:gd name="T95" fmla="*/ 22 h 158"/>
                    <a:gd name="T96" fmla="*/ 105 w 200"/>
                    <a:gd name="T97" fmla="*/ 13 h 158"/>
                    <a:gd name="T98" fmla="*/ 119 w 200"/>
                    <a:gd name="T99" fmla="*/ 6 h 158"/>
                    <a:gd name="T100" fmla="*/ 128 w 200"/>
                    <a:gd name="T101" fmla="*/ 4 h 158"/>
                    <a:gd name="T102" fmla="*/ 122 w 200"/>
                    <a:gd name="T103" fmla="*/ 0 h 158"/>
                    <a:gd name="T104" fmla="*/ 109 w 200"/>
                    <a:gd name="T105" fmla="*/ 5 h 158"/>
                    <a:gd name="T106" fmla="*/ 92 w 200"/>
                    <a:gd name="T107" fmla="*/ 12 h 158"/>
                    <a:gd name="T108" fmla="*/ 75 w 200"/>
                    <a:gd name="T109" fmla="*/ 20 h 158"/>
                    <a:gd name="T110" fmla="*/ 61 w 200"/>
                    <a:gd name="T111" fmla="*/ 26 h 158"/>
                    <a:gd name="T112" fmla="*/ 53 w 200"/>
                    <a:gd name="T113" fmla="*/ 30 h 158"/>
                    <a:gd name="T114" fmla="*/ 43 w 200"/>
                    <a:gd name="T115" fmla="*/ 29 h 158"/>
                    <a:gd name="T116" fmla="*/ 33 w 200"/>
                    <a:gd name="T117" fmla="*/ 23 h 158"/>
                    <a:gd name="T118" fmla="*/ 22 w 200"/>
                    <a:gd name="T119" fmla="*/ 19 h 158"/>
                    <a:gd name="T120" fmla="*/ 12 w 200"/>
                    <a:gd name="T121" fmla="*/ 15 h 158"/>
                    <a:gd name="T122" fmla="*/ 3 w 200"/>
                    <a:gd name="T123" fmla="*/ 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58">
                      <a:moveTo>
                        <a:pt x="0" y="13"/>
                      </a:moveTo>
                      <a:lnTo>
                        <a:pt x="5" y="16"/>
                      </a:lnTo>
                      <a:lnTo>
                        <a:pt x="11" y="22"/>
                      </a:lnTo>
                      <a:lnTo>
                        <a:pt x="16" y="27"/>
                      </a:lnTo>
                      <a:lnTo>
                        <a:pt x="19" y="30"/>
                      </a:lnTo>
                      <a:lnTo>
                        <a:pt x="23" y="33"/>
                      </a:lnTo>
                      <a:lnTo>
                        <a:pt x="31" y="35"/>
                      </a:lnTo>
                      <a:lnTo>
                        <a:pt x="39" y="40"/>
                      </a:lnTo>
                      <a:lnTo>
                        <a:pt x="45" y="43"/>
                      </a:lnTo>
                      <a:lnTo>
                        <a:pt x="45" y="58"/>
                      </a:lnTo>
                      <a:lnTo>
                        <a:pt x="45" y="74"/>
                      </a:lnTo>
                      <a:lnTo>
                        <a:pt x="45" y="89"/>
                      </a:lnTo>
                      <a:lnTo>
                        <a:pt x="47" y="101"/>
                      </a:lnTo>
                      <a:lnTo>
                        <a:pt x="50" y="105"/>
                      </a:lnTo>
                      <a:lnTo>
                        <a:pt x="51" y="105"/>
                      </a:lnTo>
                      <a:lnTo>
                        <a:pt x="51" y="101"/>
                      </a:lnTo>
                      <a:lnTo>
                        <a:pt x="50" y="96"/>
                      </a:lnTo>
                      <a:lnTo>
                        <a:pt x="50" y="86"/>
                      </a:lnTo>
                      <a:lnTo>
                        <a:pt x="51" y="69"/>
                      </a:lnTo>
                      <a:lnTo>
                        <a:pt x="53" y="53"/>
                      </a:lnTo>
                      <a:lnTo>
                        <a:pt x="56" y="44"/>
                      </a:lnTo>
                      <a:lnTo>
                        <a:pt x="59" y="46"/>
                      </a:lnTo>
                      <a:lnTo>
                        <a:pt x="62" y="50"/>
                      </a:lnTo>
                      <a:lnTo>
                        <a:pt x="68" y="55"/>
                      </a:lnTo>
                      <a:lnTo>
                        <a:pt x="74" y="60"/>
                      </a:lnTo>
                      <a:lnTo>
                        <a:pt x="79" y="65"/>
                      </a:lnTo>
                      <a:lnTo>
                        <a:pt x="84" y="69"/>
                      </a:lnTo>
                      <a:lnTo>
                        <a:pt x="88" y="73"/>
                      </a:lnTo>
                      <a:lnTo>
                        <a:pt x="91" y="75"/>
                      </a:lnTo>
                      <a:lnTo>
                        <a:pt x="94" y="94"/>
                      </a:lnTo>
                      <a:lnTo>
                        <a:pt x="97" y="118"/>
                      </a:lnTo>
                      <a:lnTo>
                        <a:pt x="103" y="141"/>
                      </a:lnTo>
                      <a:lnTo>
                        <a:pt x="109" y="155"/>
                      </a:lnTo>
                      <a:lnTo>
                        <a:pt x="112" y="158"/>
                      </a:lnTo>
                      <a:lnTo>
                        <a:pt x="113" y="156"/>
                      </a:lnTo>
                      <a:lnTo>
                        <a:pt x="112" y="150"/>
                      </a:lnTo>
                      <a:lnTo>
                        <a:pt x="110" y="143"/>
                      </a:lnTo>
                      <a:lnTo>
                        <a:pt x="107" y="131"/>
                      </a:lnTo>
                      <a:lnTo>
                        <a:pt x="104" y="112"/>
                      </a:lnTo>
                      <a:lnTo>
                        <a:pt x="100" y="94"/>
                      </a:lnTo>
                      <a:lnTo>
                        <a:pt x="100" y="81"/>
                      </a:lnTo>
                      <a:lnTo>
                        <a:pt x="110" y="86"/>
                      </a:lnTo>
                      <a:lnTo>
                        <a:pt x="122" y="94"/>
                      </a:lnTo>
                      <a:lnTo>
                        <a:pt x="137" y="102"/>
                      </a:lnTo>
                      <a:lnTo>
                        <a:pt x="153" y="110"/>
                      </a:lnTo>
                      <a:lnTo>
                        <a:pt x="168" y="119"/>
                      </a:lnTo>
                      <a:lnTo>
                        <a:pt x="181" y="126"/>
                      </a:lnTo>
                      <a:lnTo>
                        <a:pt x="191" y="132"/>
                      </a:lnTo>
                      <a:lnTo>
                        <a:pt x="196" y="135"/>
                      </a:lnTo>
                      <a:lnTo>
                        <a:pt x="198" y="138"/>
                      </a:lnTo>
                      <a:lnTo>
                        <a:pt x="200" y="136"/>
                      </a:lnTo>
                      <a:lnTo>
                        <a:pt x="197" y="133"/>
                      </a:lnTo>
                      <a:lnTo>
                        <a:pt x="191" y="128"/>
                      </a:lnTo>
                      <a:lnTo>
                        <a:pt x="186" y="124"/>
                      </a:lnTo>
                      <a:lnTo>
                        <a:pt x="175" y="117"/>
                      </a:lnTo>
                      <a:lnTo>
                        <a:pt x="163" y="109"/>
                      </a:lnTo>
                      <a:lnTo>
                        <a:pt x="149" y="99"/>
                      </a:lnTo>
                      <a:lnTo>
                        <a:pt x="135" y="91"/>
                      </a:lnTo>
                      <a:lnTo>
                        <a:pt x="122" y="83"/>
                      </a:lnTo>
                      <a:lnTo>
                        <a:pt x="112" y="78"/>
                      </a:lnTo>
                      <a:lnTo>
                        <a:pt x="106" y="74"/>
                      </a:lnTo>
                      <a:lnTo>
                        <a:pt x="102" y="73"/>
                      </a:lnTo>
                      <a:lnTo>
                        <a:pt x="103" y="72"/>
                      </a:lnTo>
                      <a:lnTo>
                        <a:pt x="107" y="72"/>
                      </a:lnTo>
                      <a:lnTo>
                        <a:pt x="115" y="69"/>
                      </a:lnTo>
                      <a:lnTo>
                        <a:pt x="122" y="67"/>
                      </a:lnTo>
                      <a:lnTo>
                        <a:pt x="132" y="65"/>
                      </a:lnTo>
                      <a:lnTo>
                        <a:pt x="143" y="64"/>
                      </a:lnTo>
                      <a:lnTo>
                        <a:pt x="155" y="63"/>
                      </a:lnTo>
                      <a:lnTo>
                        <a:pt x="166" y="61"/>
                      </a:lnTo>
                      <a:lnTo>
                        <a:pt x="178" y="63"/>
                      </a:lnTo>
                      <a:lnTo>
                        <a:pt x="187" y="64"/>
                      </a:lnTo>
                      <a:lnTo>
                        <a:pt x="194" y="66"/>
                      </a:lnTo>
                      <a:lnTo>
                        <a:pt x="200" y="69"/>
                      </a:lnTo>
                      <a:lnTo>
                        <a:pt x="200" y="67"/>
                      </a:lnTo>
                      <a:lnTo>
                        <a:pt x="196" y="64"/>
                      </a:lnTo>
                      <a:lnTo>
                        <a:pt x="190" y="60"/>
                      </a:lnTo>
                      <a:lnTo>
                        <a:pt x="185" y="59"/>
                      </a:lnTo>
                      <a:lnTo>
                        <a:pt x="174" y="58"/>
                      </a:lnTo>
                      <a:lnTo>
                        <a:pt x="162" y="58"/>
                      </a:lnTo>
                      <a:lnTo>
                        <a:pt x="148" y="58"/>
                      </a:lnTo>
                      <a:lnTo>
                        <a:pt x="133" y="58"/>
                      </a:lnTo>
                      <a:lnTo>
                        <a:pt x="120" y="59"/>
                      </a:lnTo>
                      <a:lnTo>
                        <a:pt x="110" y="59"/>
                      </a:lnTo>
                      <a:lnTo>
                        <a:pt x="104" y="60"/>
                      </a:lnTo>
                      <a:lnTo>
                        <a:pt x="100" y="59"/>
                      </a:lnTo>
                      <a:lnTo>
                        <a:pt x="95" y="57"/>
                      </a:lnTo>
                      <a:lnTo>
                        <a:pt x="90" y="53"/>
                      </a:lnTo>
                      <a:lnTo>
                        <a:pt x="84" y="49"/>
                      </a:lnTo>
                      <a:lnTo>
                        <a:pt x="79" y="44"/>
                      </a:lnTo>
                      <a:lnTo>
                        <a:pt x="73" y="40"/>
                      </a:lnTo>
                      <a:lnTo>
                        <a:pt x="69" y="37"/>
                      </a:lnTo>
                      <a:lnTo>
                        <a:pt x="67" y="35"/>
                      </a:lnTo>
                      <a:lnTo>
                        <a:pt x="73" y="31"/>
                      </a:lnTo>
                      <a:lnTo>
                        <a:pt x="80" y="27"/>
                      </a:lnTo>
                      <a:lnTo>
                        <a:pt x="88" y="22"/>
                      </a:lnTo>
                      <a:lnTo>
                        <a:pt x="97" y="18"/>
                      </a:lnTo>
                      <a:lnTo>
                        <a:pt x="105" y="13"/>
                      </a:lnTo>
                      <a:lnTo>
                        <a:pt x="112" y="8"/>
                      </a:lnTo>
                      <a:lnTo>
                        <a:pt x="119" y="6"/>
                      </a:lnTo>
                      <a:lnTo>
                        <a:pt x="124" y="5"/>
                      </a:lnTo>
                      <a:lnTo>
                        <a:pt x="128" y="4"/>
                      </a:lnTo>
                      <a:lnTo>
                        <a:pt x="128" y="1"/>
                      </a:lnTo>
                      <a:lnTo>
                        <a:pt x="122" y="0"/>
                      </a:lnTo>
                      <a:lnTo>
                        <a:pt x="114" y="3"/>
                      </a:lnTo>
                      <a:lnTo>
                        <a:pt x="109" y="5"/>
                      </a:lnTo>
                      <a:lnTo>
                        <a:pt x="102" y="8"/>
                      </a:lnTo>
                      <a:lnTo>
                        <a:pt x="92" y="12"/>
                      </a:lnTo>
                      <a:lnTo>
                        <a:pt x="84" y="15"/>
                      </a:lnTo>
                      <a:lnTo>
                        <a:pt x="75" y="20"/>
                      </a:lnTo>
                      <a:lnTo>
                        <a:pt x="68" y="23"/>
                      </a:lnTo>
                      <a:lnTo>
                        <a:pt x="61" y="26"/>
                      </a:lnTo>
                      <a:lnTo>
                        <a:pt x="58" y="28"/>
                      </a:lnTo>
                      <a:lnTo>
                        <a:pt x="53" y="30"/>
                      </a:lnTo>
                      <a:lnTo>
                        <a:pt x="49" y="30"/>
                      </a:lnTo>
                      <a:lnTo>
                        <a:pt x="43" y="29"/>
                      </a:lnTo>
                      <a:lnTo>
                        <a:pt x="37" y="26"/>
                      </a:lnTo>
                      <a:lnTo>
                        <a:pt x="33" y="23"/>
                      </a:lnTo>
                      <a:lnTo>
                        <a:pt x="28" y="21"/>
                      </a:lnTo>
                      <a:lnTo>
                        <a:pt x="22" y="19"/>
                      </a:lnTo>
                      <a:lnTo>
                        <a:pt x="16" y="18"/>
                      </a:lnTo>
                      <a:lnTo>
                        <a:pt x="12" y="15"/>
                      </a:lnTo>
                      <a:lnTo>
                        <a:pt x="6" y="14"/>
                      </a:lnTo>
                      <a:lnTo>
                        <a:pt x="3" y="13"/>
                      </a:lnTo>
                      <a:lnTo>
                        <a:pt x="0" y="1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81" name="Freeform 309">
                  <a:extLst>
                    <a:ext uri="{FF2B5EF4-FFF2-40B4-BE49-F238E27FC236}">
                      <a16:creationId xmlns:a16="http://schemas.microsoft.com/office/drawing/2014/main" id="{0ECCA13C-A7BA-4BE6-820A-0709E2239307}"/>
                    </a:ext>
                  </a:extLst>
                </p:cNvPr>
                <p:cNvSpPr>
                  <a:spLocks/>
                </p:cNvSpPr>
                <p:nvPr/>
              </p:nvSpPr>
              <p:spPr bwMode="auto">
                <a:xfrm>
                  <a:off x="85" y="303"/>
                  <a:ext cx="65" cy="67"/>
                </a:xfrm>
                <a:custGeom>
                  <a:avLst/>
                  <a:gdLst>
                    <a:gd name="T0" fmla="*/ 14 w 131"/>
                    <a:gd name="T1" fmla="*/ 40 h 134"/>
                    <a:gd name="T2" fmla="*/ 20 w 131"/>
                    <a:gd name="T3" fmla="*/ 66 h 134"/>
                    <a:gd name="T4" fmla="*/ 32 w 131"/>
                    <a:gd name="T5" fmla="*/ 64 h 134"/>
                    <a:gd name="T6" fmla="*/ 43 w 131"/>
                    <a:gd name="T7" fmla="*/ 72 h 134"/>
                    <a:gd name="T8" fmla="*/ 47 w 131"/>
                    <a:gd name="T9" fmla="*/ 80 h 134"/>
                    <a:gd name="T10" fmla="*/ 35 w 131"/>
                    <a:gd name="T11" fmla="*/ 78 h 134"/>
                    <a:gd name="T12" fmla="*/ 28 w 131"/>
                    <a:gd name="T13" fmla="*/ 74 h 134"/>
                    <a:gd name="T14" fmla="*/ 18 w 131"/>
                    <a:gd name="T15" fmla="*/ 68 h 134"/>
                    <a:gd name="T16" fmla="*/ 3 w 131"/>
                    <a:gd name="T17" fmla="*/ 77 h 134"/>
                    <a:gd name="T18" fmla="*/ 0 w 131"/>
                    <a:gd name="T19" fmla="*/ 93 h 134"/>
                    <a:gd name="T20" fmla="*/ 5 w 131"/>
                    <a:gd name="T21" fmla="*/ 101 h 134"/>
                    <a:gd name="T22" fmla="*/ 27 w 131"/>
                    <a:gd name="T23" fmla="*/ 104 h 134"/>
                    <a:gd name="T24" fmla="*/ 38 w 131"/>
                    <a:gd name="T25" fmla="*/ 97 h 134"/>
                    <a:gd name="T26" fmla="*/ 38 w 131"/>
                    <a:gd name="T27" fmla="*/ 105 h 134"/>
                    <a:gd name="T28" fmla="*/ 32 w 131"/>
                    <a:gd name="T29" fmla="*/ 131 h 134"/>
                    <a:gd name="T30" fmla="*/ 53 w 131"/>
                    <a:gd name="T31" fmla="*/ 132 h 134"/>
                    <a:gd name="T32" fmla="*/ 61 w 131"/>
                    <a:gd name="T33" fmla="*/ 115 h 134"/>
                    <a:gd name="T34" fmla="*/ 56 w 131"/>
                    <a:gd name="T35" fmla="*/ 100 h 134"/>
                    <a:gd name="T36" fmla="*/ 59 w 131"/>
                    <a:gd name="T37" fmla="*/ 95 h 134"/>
                    <a:gd name="T38" fmla="*/ 64 w 131"/>
                    <a:gd name="T39" fmla="*/ 102 h 134"/>
                    <a:gd name="T40" fmla="*/ 71 w 131"/>
                    <a:gd name="T41" fmla="*/ 115 h 134"/>
                    <a:gd name="T42" fmla="*/ 89 w 131"/>
                    <a:gd name="T43" fmla="*/ 115 h 134"/>
                    <a:gd name="T44" fmla="*/ 105 w 131"/>
                    <a:gd name="T45" fmla="*/ 119 h 134"/>
                    <a:gd name="T46" fmla="*/ 120 w 131"/>
                    <a:gd name="T47" fmla="*/ 110 h 134"/>
                    <a:gd name="T48" fmla="*/ 124 w 131"/>
                    <a:gd name="T49" fmla="*/ 100 h 134"/>
                    <a:gd name="T50" fmla="*/ 120 w 131"/>
                    <a:gd name="T51" fmla="*/ 95 h 134"/>
                    <a:gd name="T52" fmla="*/ 103 w 131"/>
                    <a:gd name="T53" fmla="*/ 86 h 134"/>
                    <a:gd name="T54" fmla="*/ 90 w 131"/>
                    <a:gd name="T55" fmla="*/ 82 h 134"/>
                    <a:gd name="T56" fmla="*/ 96 w 131"/>
                    <a:gd name="T57" fmla="*/ 71 h 134"/>
                    <a:gd name="T58" fmla="*/ 113 w 131"/>
                    <a:gd name="T59" fmla="*/ 65 h 134"/>
                    <a:gd name="T60" fmla="*/ 128 w 131"/>
                    <a:gd name="T61" fmla="*/ 56 h 134"/>
                    <a:gd name="T62" fmla="*/ 129 w 131"/>
                    <a:gd name="T63" fmla="*/ 40 h 134"/>
                    <a:gd name="T64" fmla="*/ 114 w 131"/>
                    <a:gd name="T65" fmla="*/ 30 h 134"/>
                    <a:gd name="T66" fmla="*/ 97 w 131"/>
                    <a:gd name="T67" fmla="*/ 37 h 134"/>
                    <a:gd name="T68" fmla="*/ 97 w 131"/>
                    <a:gd name="T69" fmla="*/ 49 h 134"/>
                    <a:gd name="T70" fmla="*/ 83 w 131"/>
                    <a:gd name="T71" fmla="*/ 60 h 134"/>
                    <a:gd name="T72" fmla="*/ 78 w 131"/>
                    <a:gd name="T73" fmla="*/ 59 h 134"/>
                    <a:gd name="T74" fmla="*/ 75 w 131"/>
                    <a:gd name="T75" fmla="*/ 52 h 134"/>
                    <a:gd name="T76" fmla="*/ 80 w 131"/>
                    <a:gd name="T77" fmla="*/ 37 h 134"/>
                    <a:gd name="T78" fmla="*/ 93 w 131"/>
                    <a:gd name="T79" fmla="*/ 21 h 134"/>
                    <a:gd name="T80" fmla="*/ 83 w 131"/>
                    <a:gd name="T81" fmla="*/ 4 h 134"/>
                    <a:gd name="T82" fmla="*/ 67 w 131"/>
                    <a:gd name="T83" fmla="*/ 2 h 134"/>
                    <a:gd name="T84" fmla="*/ 56 w 131"/>
                    <a:gd name="T85" fmla="*/ 10 h 134"/>
                    <a:gd name="T86" fmla="*/ 51 w 131"/>
                    <a:gd name="T87" fmla="*/ 18 h 134"/>
                    <a:gd name="T88" fmla="*/ 57 w 131"/>
                    <a:gd name="T89" fmla="*/ 30 h 134"/>
                    <a:gd name="T90" fmla="*/ 64 w 131"/>
                    <a:gd name="T91" fmla="*/ 41 h 134"/>
                    <a:gd name="T92" fmla="*/ 63 w 131"/>
                    <a:gd name="T93" fmla="*/ 53 h 134"/>
                    <a:gd name="T94" fmla="*/ 56 w 131"/>
                    <a:gd name="T95" fmla="*/ 56 h 134"/>
                    <a:gd name="T96" fmla="*/ 47 w 131"/>
                    <a:gd name="T97"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4">
                      <a:moveTo>
                        <a:pt x="32" y="30"/>
                      </a:moveTo>
                      <a:lnTo>
                        <a:pt x="22" y="33"/>
                      </a:lnTo>
                      <a:lnTo>
                        <a:pt x="14" y="40"/>
                      </a:lnTo>
                      <a:lnTo>
                        <a:pt x="11" y="50"/>
                      </a:lnTo>
                      <a:lnTo>
                        <a:pt x="17" y="64"/>
                      </a:lnTo>
                      <a:lnTo>
                        <a:pt x="20" y="66"/>
                      </a:lnTo>
                      <a:lnTo>
                        <a:pt x="25" y="66"/>
                      </a:lnTo>
                      <a:lnTo>
                        <a:pt x="29" y="65"/>
                      </a:lnTo>
                      <a:lnTo>
                        <a:pt x="32" y="64"/>
                      </a:lnTo>
                      <a:lnTo>
                        <a:pt x="36" y="66"/>
                      </a:lnTo>
                      <a:lnTo>
                        <a:pt x="40" y="70"/>
                      </a:lnTo>
                      <a:lnTo>
                        <a:pt x="43" y="72"/>
                      </a:lnTo>
                      <a:lnTo>
                        <a:pt x="45" y="75"/>
                      </a:lnTo>
                      <a:lnTo>
                        <a:pt x="47" y="79"/>
                      </a:lnTo>
                      <a:lnTo>
                        <a:pt x="47" y="80"/>
                      </a:lnTo>
                      <a:lnTo>
                        <a:pt x="44" y="80"/>
                      </a:lnTo>
                      <a:lnTo>
                        <a:pt x="40" y="79"/>
                      </a:lnTo>
                      <a:lnTo>
                        <a:pt x="35" y="78"/>
                      </a:lnTo>
                      <a:lnTo>
                        <a:pt x="32" y="77"/>
                      </a:lnTo>
                      <a:lnTo>
                        <a:pt x="29" y="77"/>
                      </a:lnTo>
                      <a:lnTo>
                        <a:pt x="28" y="74"/>
                      </a:lnTo>
                      <a:lnTo>
                        <a:pt x="27" y="72"/>
                      </a:lnTo>
                      <a:lnTo>
                        <a:pt x="23" y="70"/>
                      </a:lnTo>
                      <a:lnTo>
                        <a:pt x="18" y="68"/>
                      </a:lnTo>
                      <a:lnTo>
                        <a:pt x="12" y="70"/>
                      </a:lnTo>
                      <a:lnTo>
                        <a:pt x="6" y="72"/>
                      </a:lnTo>
                      <a:lnTo>
                        <a:pt x="3" y="77"/>
                      </a:lnTo>
                      <a:lnTo>
                        <a:pt x="0" y="82"/>
                      </a:lnTo>
                      <a:lnTo>
                        <a:pt x="0" y="89"/>
                      </a:lnTo>
                      <a:lnTo>
                        <a:pt x="0" y="93"/>
                      </a:lnTo>
                      <a:lnTo>
                        <a:pt x="2" y="96"/>
                      </a:lnTo>
                      <a:lnTo>
                        <a:pt x="4" y="98"/>
                      </a:lnTo>
                      <a:lnTo>
                        <a:pt x="5" y="101"/>
                      </a:lnTo>
                      <a:lnTo>
                        <a:pt x="12" y="104"/>
                      </a:lnTo>
                      <a:lnTo>
                        <a:pt x="20" y="105"/>
                      </a:lnTo>
                      <a:lnTo>
                        <a:pt x="27" y="104"/>
                      </a:lnTo>
                      <a:lnTo>
                        <a:pt x="32" y="101"/>
                      </a:lnTo>
                      <a:lnTo>
                        <a:pt x="35" y="97"/>
                      </a:lnTo>
                      <a:lnTo>
                        <a:pt x="38" y="97"/>
                      </a:lnTo>
                      <a:lnTo>
                        <a:pt x="42" y="98"/>
                      </a:lnTo>
                      <a:lnTo>
                        <a:pt x="45" y="100"/>
                      </a:lnTo>
                      <a:lnTo>
                        <a:pt x="38" y="105"/>
                      </a:lnTo>
                      <a:lnTo>
                        <a:pt x="33" y="115"/>
                      </a:lnTo>
                      <a:lnTo>
                        <a:pt x="29" y="124"/>
                      </a:lnTo>
                      <a:lnTo>
                        <a:pt x="32" y="131"/>
                      </a:lnTo>
                      <a:lnTo>
                        <a:pt x="38" y="134"/>
                      </a:lnTo>
                      <a:lnTo>
                        <a:pt x="45" y="134"/>
                      </a:lnTo>
                      <a:lnTo>
                        <a:pt x="53" y="132"/>
                      </a:lnTo>
                      <a:lnTo>
                        <a:pt x="58" y="127"/>
                      </a:lnTo>
                      <a:lnTo>
                        <a:pt x="61" y="121"/>
                      </a:lnTo>
                      <a:lnTo>
                        <a:pt x="61" y="115"/>
                      </a:lnTo>
                      <a:lnTo>
                        <a:pt x="60" y="108"/>
                      </a:lnTo>
                      <a:lnTo>
                        <a:pt x="58" y="103"/>
                      </a:lnTo>
                      <a:lnTo>
                        <a:pt x="56" y="100"/>
                      </a:lnTo>
                      <a:lnTo>
                        <a:pt x="56" y="97"/>
                      </a:lnTo>
                      <a:lnTo>
                        <a:pt x="57" y="96"/>
                      </a:lnTo>
                      <a:lnTo>
                        <a:pt x="59" y="95"/>
                      </a:lnTo>
                      <a:lnTo>
                        <a:pt x="61" y="95"/>
                      </a:lnTo>
                      <a:lnTo>
                        <a:pt x="63" y="98"/>
                      </a:lnTo>
                      <a:lnTo>
                        <a:pt x="64" y="102"/>
                      </a:lnTo>
                      <a:lnTo>
                        <a:pt x="65" y="105"/>
                      </a:lnTo>
                      <a:lnTo>
                        <a:pt x="66" y="110"/>
                      </a:lnTo>
                      <a:lnTo>
                        <a:pt x="71" y="115"/>
                      </a:lnTo>
                      <a:lnTo>
                        <a:pt x="76" y="116"/>
                      </a:lnTo>
                      <a:lnTo>
                        <a:pt x="86" y="111"/>
                      </a:lnTo>
                      <a:lnTo>
                        <a:pt x="89" y="115"/>
                      </a:lnTo>
                      <a:lnTo>
                        <a:pt x="94" y="117"/>
                      </a:lnTo>
                      <a:lnTo>
                        <a:pt x="99" y="119"/>
                      </a:lnTo>
                      <a:lnTo>
                        <a:pt x="105" y="119"/>
                      </a:lnTo>
                      <a:lnTo>
                        <a:pt x="110" y="118"/>
                      </a:lnTo>
                      <a:lnTo>
                        <a:pt x="116" y="115"/>
                      </a:lnTo>
                      <a:lnTo>
                        <a:pt x="120" y="110"/>
                      </a:lnTo>
                      <a:lnTo>
                        <a:pt x="124" y="102"/>
                      </a:lnTo>
                      <a:lnTo>
                        <a:pt x="124" y="101"/>
                      </a:lnTo>
                      <a:lnTo>
                        <a:pt x="124" y="100"/>
                      </a:lnTo>
                      <a:lnTo>
                        <a:pt x="123" y="100"/>
                      </a:lnTo>
                      <a:lnTo>
                        <a:pt x="123" y="98"/>
                      </a:lnTo>
                      <a:lnTo>
                        <a:pt x="120" y="95"/>
                      </a:lnTo>
                      <a:lnTo>
                        <a:pt x="117" y="89"/>
                      </a:lnTo>
                      <a:lnTo>
                        <a:pt x="111" y="86"/>
                      </a:lnTo>
                      <a:lnTo>
                        <a:pt x="103" y="86"/>
                      </a:lnTo>
                      <a:lnTo>
                        <a:pt x="98" y="87"/>
                      </a:lnTo>
                      <a:lnTo>
                        <a:pt x="94" y="86"/>
                      </a:lnTo>
                      <a:lnTo>
                        <a:pt x="90" y="82"/>
                      </a:lnTo>
                      <a:lnTo>
                        <a:pt x="88" y="80"/>
                      </a:lnTo>
                      <a:lnTo>
                        <a:pt x="93" y="75"/>
                      </a:lnTo>
                      <a:lnTo>
                        <a:pt x="96" y="71"/>
                      </a:lnTo>
                      <a:lnTo>
                        <a:pt x="101" y="67"/>
                      </a:lnTo>
                      <a:lnTo>
                        <a:pt x="104" y="64"/>
                      </a:lnTo>
                      <a:lnTo>
                        <a:pt x="113" y="65"/>
                      </a:lnTo>
                      <a:lnTo>
                        <a:pt x="120" y="63"/>
                      </a:lnTo>
                      <a:lnTo>
                        <a:pt x="125" y="60"/>
                      </a:lnTo>
                      <a:lnTo>
                        <a:pt x="128" y="56"/>
                      </a:lnTo>
                      <a:lnTo>
                        <a:pt x="131" y="50"/>
                      </a:lnTo>
                      <a:lnTo>
                        <a:pt x="131" y="45"/>
                      </a:lnTo>
                      <a:lnTo>
                        <a:pt x="129" y="40"/>
                      </a:lnTo>
                      <a:lnTo>
                        <a:pt x="126" y="35"/>
                      </a:lnTo>
                      <a:lnTo>
                        <a:pt x="121" y="32"/>
                      </a:lnTo>
                      <a:lnTo>
                        <a:pt x="114" y="30"/>
                      </a:lnTo>
                      <a:lnTo>
                        <a:pt x="106" y="32"/>
                      </a:lnTo>
                      <a:lnTo>
                        <a:pt x="101" y="34"/>
                      </a:lnTo>
                      <a:lnTo>
                        <a:pt x="97" y="37"/>
                      </a:lnTo>
                      <a:lnTo>
                        <a:pt x="97" y="41"/>
                      </a:lnTo>
                      <a:lnTo>
                        <a:pt x="97" y="45"/>
                      </a:lnTo>
                      <a:lnTo>
                        <a:pt x="97" y="49"/>
                      </a:lnTo>
                      <a:lnTo>
                        <a:pt x="93" y="53"/>
                      </a:lnTo>
                      <a:lnTo>
                        <a:pt x="88" y="57"/>
                      </a:lnTo>
                      <a:lnTo>
                        <a:pt x="83" y="60"/>
                      </a:lnTo>
                      <a:lnTo>
                        <a:pt x="81" y="63"/>
                      </a:lnTo>
                      <a:lnTo>
                        <a:pt x="79" y="62"/>
                      </a:lnTo>
                      <a:lnTo>
                        <a:pt x="78" y="59"/>
                      </a:lnTo>
                      <a:lnTo>
                        <a:pt x="75" y="58"/>
                      </a:lnTo>
                      <a:lnTo>
                        <a:pt x="73" y="57"/>
                      </a:lnTo>
                      <a:lnTo>
                        <a:pt x="75" y="52"/>
                      </a:lnTo>
                      <a:lnTo>
                        <a:pt x="78" y="47"/>
                      </a:lnTo>
                      <a:lnTo>
                        <a:pt x="79" y="41"/>
                      </a:lnTo>
                      <a:lnTo>
                        <a:pt x="80" y="37"/>
                      </a:lnTo>
                      <a:lnTo>
                        <a:pt x="86" y="33"/>
                      </a:lnTo>
                      <a:lnTo>
                        <a:pt x="90" y="27"/>
                      </a:lnTo>
                      <a:lnTo>
                        <a:pt x="93" y="21"/>
                      </a:lnTo>
                      <a:lnTo>
                        <a:pt x="93" y="14"/>
                      </a:lnTo>
                      <a:lnTo>
                        <a:pt x="89" y="8"/>
                      </a:lnTo>
                      <a:lnTo>
                        <a:pt x="83" y="4"/>
                      </a:lnTo>
                      <a:lnTo>
                        <a:pt x="78" y="0"/>
                      </a:lnTo>
                      <a:lnTo>
                        <a:pt x="71" y="0"/>
                      </a:lnTo>
                      <a:lnTo>
                        <a:pt x="67" y="2"/>
                      </a:lnTo>
                      <a:lnTo>
                        <a:pt x="64" y="4"/>
                      </a:lnTo>
                      <a:lnTo>
                        <a:pt x="59" y="6"/>
                      </a:lnTo>
                      <a:lnTo>
                        <a:pt x="56" y="10"/>
                      </a:lnTo>
                      <a:lnTo>
                        <a:pt x="53" y="12"/>
                      </a:lnTo>
                      <a:lnTo>
                        <a:pt x="52" y="14"/>
                      </a:lnTo>
                      <a:lnTo>
                        <a:pt x="51" y="18"/>
                      </a:lnTo>
                      <a:lnTo>
                        <a:pt x="51" y="20"/>
                      </a:lnTo>
                      <a:lnTo>
                        <a:pt x="53" y="26"/>
                      </a:lnTo>
                      <a:lnTo>
                        <a:pt x="57" y="30"/>
                      </a:lnTo>
                      <a:lnTo>
                        <a:pt x="60" y="34"/>
                      </a:lnTo>
                      <a:lnTo>
                        <a:pt x="64" y="35"/>
                      </a:lnTo>
                      <a:lnTo>
                        <a:pt x="64" y="41"/>
                      </a:lnTo>
                      <a:lnTo>
                        <a:pt x="64" y="47"/>
                      </a:lnTo>
                      <a:lnTo>
                        <a:pt x="63" y="51"/>
                      </a:lnTo>
                      <a:lnTo>
                        <a:pt x="63" y="53"/>
                      </a:lnTo>
                      <a:lnTo>
                        <a:pt x="60" y="53"/>
                      </a:lnTo>
                      <a:lnTo>
                        <a:pt x="57" y="55"/>
                      </a:lnTo>
                      <a:lnTo>
                        <a:pt x="56" y="56"/>
                      </a:lnTo>
                      <a:lnTo>
                        <a:pt x="55" y="56"/>
                      </a:lnTo>
                      <a:lnTo>
                        <a:pt x="50" y="50"/>
                      </a:lnTo>
                      <a:lnTo>
                        <a:pt x="47" y="42"/>
                      </a:lnTo>
                      <a:lnTo>
                        <a:pt x="42" y="34"/>
                      </a:lnTo>
                      <a:lnTo>
                        <a:pt x="32" y="3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82" name="Freeform 310">
                  <a:extLst>
                    <a:ext uri="{FF2B5EF4-FFF2-40B4-BE49-F238E27FC236}">
                      <a16:creationId xmlns:a16="http://schemas.microsoft.com/office/drawing/2014/main" id="{5C8C93FE-BE85-41D0-9E13-FC9DFF446C2C}"/>
                    </a:ext>
                  </a:extLst>
                </p:cNvPr>
                <p:cNvSpPr>
                  <a:spLocks/>
                </p:cNvSpPr>
                <p:nvPr/>
              </p:nvSpPr>
              <p:spPr bwMode="auto">
                <a:xfrm>
                  <a:off x="39" y="392"/>
                  <a:ext cx="68" cy="117"/>
                </a:xfrm>
                <a:custGeom>
                  <a:avLst/>
                  <a:gdLst>
                    <a:gd name="T0" fmla="*/ 134 w 135"/>
                    <a:gd name="T1" fmla="*/ 0 h 234"/>
                    <a:gd name="T2" fmla="*/ 124 w 135"/>
                    <a:gd name="T3" fmla="*/ 15 h 234"/>
                    <a:gd name="T4" fmla="*/ 111 w 135"/>
                    <a:gd name="T5" fmla="*/ 28 h 234"/>
                    <a:gd name="T6" fmla="*/ 97 w 135"/>
                    <a:gd name="T7" fmla="*/ 39 h 234"/>
                    <a:gd name="T8" fmla="*/ 82 w 135"/>
                    <a:gd name="T9" fmla="*/ 47 h 234"/>
                    <a:gd name="T10" fmla="*/ 67 w 135"/>
                    <a:gd name="T11" fmla="*/ 53 h 234"/>
                    <a:gd name="T12" fmla="*/ 52 w 135"/>
                    <a:gd name="T13" fmla="*/ 58 h 234"/>
                    <a:gd name="T14" fmla="*/ 38 w 135"/>
                    <a:gd name="T15" fmla="*/ 59 h 234"/>
                    <a:gd name="T16" fmla="*/ 24 w 135"/>
                    <a:gd name="T17" fmla="*/ 59 h 234"/>
                    <a:gd name="T18" fmla="*/ 26 w 135"/>
                    <a:gd name="T19" fmla="*/ 70 h 234"/>
                    <a:gd name="T20" fmla="*/ 23 w 135"/>
                    <a:gd name="T21" fmla="*/ 84 h 234"/>
                    <a:gd name="T22" fmla="*/ 15 w 135"/>
                    <a:gd name="T23" fmla="*/ 98 h 234"/>
                    <a:gd name="T24" fmla="*/ 0 w 135"/>
                    <a:gd name="T25" fmla="*/ 108 h 234"/>
                    <a:gd name="T26" fmla="*/ 10 w 135"/>
                    <a:gd name="T27" fmla="*/ 123 h 234"/>
                    <a:gd name="T28" fmla="*/ 15 w 135"/>
                    <a:gd name="T29" fmla="*/ 142 h 234"/>
                    <a:gd name="T30" fmla="*/ 15 w 135"/>
                    <a:gd name="T31" fmla="*/ 160 h 234"/>
                    <a:gd name="T32" fmla="*/ 10 w 135"/>
                    <a:gd name="T33" fmla="*/ 176 h 234"/>
                    <a:gd name="T34" fmla="*/ 15 w 135"/>
                    <a:gd name="T35" fmla="*/ 179 h 234"/>
                    <a:gd name="T36" fmla="*/ 22 w 135"/>
                    <a:gd name="T37" fmla="*/ 182 h 234"/>
                    <a:gd name="T38" fmla="*/ 30 w 135"/>
                    <a:gd name="T39" fmla="*/ 186 h 234"/>
                    <a:gd name="T40" fmla="*/ 39 w 135"/>
                    <a:gd name="T41" fmla="*/ 191 h 234"/>
                    <a:gd name="T42" fmla="*/ 48 w 135"/>
                    <a:gd name="T43" fmla="*/ 199 h 234"/>
                    <a:gd name="T44" fmla="*/ 54 w 135"/>
                    <a:gd name="T45" fmla="*/ 209 h 234"/>
                    <a:gd name="T46" fmla="*/ 60 w 135"/>
                    <a:gd name="T47" fmla="*/ 220 h 234"/>
                    <a:gd name="T48" fmla="*/ 65 w 135"/>
                    <a:gd name="T49" fmla="*/ 234 h 234"/>
                    <a:gd name="T50" fmla="*/ 68 w 135"/>
                    <a:gd name="T51" fmla="*/ 226 h 234"/>
                    <a:gd name="T52" fmla="*/ 73 w 135"/>
                    <a:gd name="T53" fmla="*/ 217 h 234"/>
                    <a:gd name="T54" fmla="*/ 79 w 135"/>
                    <a:gd name="T55" fmla="*/ 209 h 234"/>
                    <a:gd name="T56" fmla="*/ 86 w 135"/>
                    <a:gd name="T57" fmla="*/ 201 h 234"/>
                    <a:gd name="T58" fmla="*/ 92 w 135"/>
                    <a:gd name="T59" fmla="*/ 193 h 234"/>
                    <a:gd name="T60" fmla="*/ 102 w 135"/>
                    <a:gd name="T61" fmla="*/ 187 h 234"/>
                    <a:gd name="T62" fmla="*/ 111 w 135"/>
                    <a:gd name="T63" fmla="*/ 183 h 234"/>
                    <a:gd name="T64" fmla="*/ 121 w 135"/>
                    <a:gd name="T65" fmla="*/ 181 h 234"/>
                    <a:gd name="T66" fmla="*/ 117 w 135"/>
                    <a:gd name="T67" fmla="*/ 172 h 234"/>
                    <a:gd name="T68" fmla="*/ 114 w 135"/>
                    <a:gd name="T69" fmla="*/ 158 h 234"/>
                    <a:gd name="T70" fmla="*/ 117 w 135"/>
                    <a:gd name="T71" fmla="*/ 144 h 234"/>
                    <a:gd name="T72" fmla="*/ 126 w 135"/>
                    <a:gd name="T73" fmla="*/ 128 h 234"/>
                    <a:gd name="T74" fmla="*/ 117 w 135"/>
                    <a:gd name="T75" fmla="*/ 103 h 234"/>
                    <a:gd name="T76" fmla="*/ 114 w 135"/>
                    <a:gd name="T77" fmla="*/ 78 h 234"/>
                    <a:gd name="T78" fmla="*/ 115 w 135"/>
                    <a:gd name="T79" fmla="*/ 56 h 234"/>
                    <a:gd name="T80" fmla="*/ 118 w 135"/>
                    <a:gd name="T81" fmla="*/ 40 h 234"/>
                    <a:gd name="T82" fmla="*/ 121 w 135"/>
                    <a:gd name="T83" fmla="*/ 31 h 234"/>
                    <a:gd name="T84" fmla="*/ 126 w 135"/>
                    <a:gd name="T85" fmla="*/ 20 h 234"/>
                    <a:gd name="T86" fmla="*/ 130 w 135"/>
                    <a:gd name="T87" fmla="*/ 12 h 234"/>
                    <a:gd name="T88" fmla="*/ 134 w 135"/>
                    <a:gd name="T89" fmla="*/ 7 h 234"/>
                    <a:gd name="T90" fmla="*/ 135 w 135"/>
                    <a:gd name="T91" fmla="*/ 5 h 234"/>
                    <a:gd name="T92" fmla="*/ 135 w 135"/>
                    <a:gd name="T93" fmla="*/ 3 h 234"/>
                    <a:gd name="T94" fmla="*/ 134 w 135"/>
                    <a:gd name="T95" fmla="*/ 1 h 234"/>
                    <a:gd name="T96" fmla="*/ 134 w 135"/>
                    <a:gd name="T97" fmla="*/ 1 h 234"/>
                    <a:gd name="T98" fmla="*/ 134 w 135"/>
                    <a:gd name="T9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234">
                      <a:moveTo>
                        <a:pt x="134" y="0"/>
                      </a:moveTo>
                      <a:lnTo>
                        <a:pt x="124" y="15"/>
                      </a:lnTo>
                      <a:lnTo>
                        <a:pt x="111" y="28"/>
                      </a:lnTo>
                      <a:lnTo>
                        <a:pt x="97" y="39"/>
                      </a:lnTo>
                      <a:lnTo>
                        <a:pt x="82" y="47"/>
                      </a:lnTo>
                      <a:lnTo>
                        <a:pt x="67" y="53"/>
                      </a:lnTo>
                      <a:lnTo>
                        <a:pt x="52" y="58"/>
                      </a:lnTo>
                      <a:lnTo>
                        <a:pt x="38" y="59"/>
                      </a:lnTo>
                      <a:lnTo>
                        <a:pt x="24" y="59"/>
                      </a:lnTo>
                      <a:lnTo>
                        <a:pt x="26" y="70"/>
                      </a:lnTo>
                      <a:lnTo>
                        <a:pt x="23" y="84"/>
                      </a:lnTo>
                      <a:lnTo>
                        <a:pt x="15" y="98"/>
                      </a:lnTo>
                      <a:lnTo>
                        <a:pt x="0" y="108"/>
                      </a:lnTo>
                      <a:lnTo>
                        <a:pt x="10" y="123"/>
                      </a:lnTo>
                      <a:lnTo>
                        <a:pt x="15" y="142"/>
                      </a:lnTo>
                      <a:lnTo>
                        <a:pt x="15" y="160"/>
                      </a:lnTo>
                      <a:lnTo>
                        <a:pt x="10" y="176"/>
                      </a:lnTo>
                      <a:lnTo>
                        <a:pt x="15" y="179"/>
                      </a:lnTo>
                      <a:lnTo>
                        <a:pt x="22" y="182"/>
                      </a:lnTo>
                      <a:lnTo>
                        <a:pt x="30" y="186"/>
                      </a:lnTo>
                      <a:lnTo>
                        <a:pt x="39" y="191"/>
                      </a:lnTo>
                      <a:lnTo>
                        <a:pt x="48" y="199"/>
                      </a:lnTo>
                      <a:lnTo>
                        <a:pt x="54" y="209"/>
                      </a:lnTo>
                      <a:lnTo>
                        <a:pt x="60" y="220"/>
                      </a:lnTo>
                      <a:lnTo>
                        <a:pt x="65" y="234"/>
                      </a:lnTo>
                      <a:lnTo>
                        <a:pt x="68" y="226"/>
                      </a:lnTo>
                      <a:lnTo>
                        <a:pt x="73" y="217"/>
                      </a:lnTo>
                      <a:lnTo>
                        <a:pt x="79" y="209"/>
                      </a:lnTo>
                      <a:lnTo>
                        <a:pt x="86" y="201"/>
                      </a:lnTo>
                      <a:lnTo>
                        <a:pt x="92" y="193"/>
                      </a:lnTo>
                      <a:lnTo>
                        <a:pt x="102" y="187"/>
                      </a:lnTo>
                      <a:lnTo>
                        <a:pt x="111" y="183"/>
                      </a:lnTo>
                      <a:lnTo>
                        <a:pt x="121" y="181"/>
                      </a:lnTo>
                      <a:lnTo>
                        <a:pt x="117" y="172"/>
                      </a:lnTo>
                      <a:lnTo>
                        <a:pt x="114" y="158"/>
                      </a:lnTo>
                      <a:lnTo>
                        <a:pt x="117" y="144"/>
                      </a:lnTo>
                      <a:lnTo>
                        <a:pt x="126" y="128"/>
                      </a:lnTo>
                      <a:lnTo>
                        <a:pt x="117" y="103"/>
                      </a:lnTo>
                      <a:lnTo>
                        <a:pt x="114" y="78"/>
                      </a:lnTo>
                      <a:lnTo>
                        <a:pt x="115" y="56"/>
                      </a:lnTo>
                      <a:lnTo>
                        <a:pt x="118" y="40"/>
                      </a:lnTo>
                      <a:lnTo>
                        <a:pt x="121" y="31"/>
                      </a:lnTo>
                      <a:lnTo>
                        <a:pt x="126" y="20"/>
                      </a:lnTo>
                      <a:lnTo>
                        <a:pt x="130" y="12"/>
                      </a:lnTo>
                      <a:lnTo>
                        <a:pt x="134" y="7"/>
                      </a:lnTo>
                      <a:lnTo>
                        <a:pt x="135" y="5"/>
                      </a:lnTo>
                      <a:lnTo>
                        <a:pt x="135" y="3"/>
                      </a:lnTo>
                      <a:lnTo>
                        <a:pt x="134" y="1"/>
                      </a:lnTo>
                      <a:lnTo>
                        <a:pt x="134" y="1"/>
                      </a:lnTo>
                      <a:lnTo>
                        <a:pt x="134"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83" name="Freeform 311">
                  <a:extLst>
                    <a:ext uri="{FF2B5EF4-FFF2-40B4-BE49-F238E27FC236}">
                      <a16:creationId xmlns:a16="http://schemas.microsoft.com/office/drawing/2014/main" id="{17438697-23E0-498C-A58B-918FACB5C4C9}"/>
                    </a:ext>
                  </a:extLst>
                </p:cNvPr>
                <p:cNvSpPr>
                  <a:spLocks/>
                </p:cNvSpPr>
                <p:nvPr/>
              </p:nvSpPr>
              <p:spPr bwMode="auto">
                <a:xfrm>
                  <a:off x="211" y="363"/>
                  <a:ext cx="127" cy="96"/>
                </a:xfrm>
                <a:custGeom>
                  <a:avLst/>
                  <a:gdLst>
                    <a:gd name="T0" fmla="*/ 115 w 253"/>
                    <a:gd name="T1" fmla="*/ 0 h 194"/>
                    <a:gd name="T2" fmla="*/ 106 w 253"/>
                    <a:gd name="T3" fmla="*/ 2 h 194"/>
                    <a:gd name="T4" fmla="*/ 95 w 253"/>
                    <a:gd name="T5" fmla="*/ 6 h 194"/>
                    <a:gd name="T6" fmla="*/ 81 w 253"/>
                    <a:gd name="T7" fmla="*/ 11 h 194"/>
                    <a:gd name="T8" fmla="*/ 68 w 253"/>
                    <a:gd name="T9" fmla="*/ 14 h 194"/>
                    <a:gd name="T10" fmla="*/ 54 w 253"/>
                    <a:gd name="T11" fmla="*/ 19 h 194"/>
                    <a:gd name="T12" fmla="*/ 40 w 253"/>
                    <a:gd name="T13" fmla="*/ 22 h 194"/>
                    <a:gd name="T14" fmla="*/ 27 w 253"/>
                    <a:gd name="T15" fmla="*/ 24 h 194"/>
                    <a:gd name="T16" fmla="*/ 16 w 253"/>
                    <a:gd name="T17" fmla="*/ 26 h 194"/>
                    <a:gd name="T18" fmla="*/ 11 w 253"/>
                    <a:gd name="T19" fmla="*/ 26 h 194"/>
                    <a:gd name="T20" fmla="*/ 7 w 253"/>
                    <a:gd name="T21" fmla="*/ 24 h 194"/>
                    <a:gd name="T22" fmla="*/ 2 w 253"/>
                    <a:gd name="T23" fmla="*/ 24 h 194"/>
                    <a:gd name="T24" fmla="*/ 0 w 253"/>
                    <a:gd name="T25" fmla="*/ 24 h 194"/>
                    <a:gd name="T26" fmla="*/ 13 w 253"/>
                    <a:gd name="T27" fmla="*/ 32 h 194"/>
                    <a:gd name="T28" fmla="*/ 25 w 253"/>
                    <a:gd name="T29" fmla="*/ 44 h 194"/>
                    <a:gd name="T30" fmla="*/ 37 w 253"/>
                    <a:gd name="T31" fmla="*/ 58 h 194"/>
                    <a:gd name="T32" fmla="*/ 46 w 253"/>
                    <a:gd name="T33" fmla="*/ 73 h 194"/>
                    <a:gd name="T34" fmla="*/ 55 w 253"/>
                    <a:gd name="T35" fmla="*/ 90 h 194"/>
                    <a:gd name="T36" fmla="*/ 61 w 253"/>
                    <a:gd name="T37" fmla="*/ 107 h 194"/>
                    <a:gd name="T38" fmla="*/ 66 w 253"/>
                    <a:gd name="T39" fmla="*/ 127 h 194"/>
                    <a:gd name="T40" fmla="*/ 70 w 253"/>
                    <a:gd name="T41" fmla="*/ 145 h 194"/>
                    <a:gd name="T42" fmla="*/ 76 w 253"/>
                    <a:gd name="T43" fmla="*/ 145 h 194"/>
                    <a:gd name="T44" fmla="*/ 85 w 253"/>
                    <a:gd name="T45" fmla="*/ 147 h 194"/>
                    <a:gd name="T46" fmla="*/ 94 w 253"/>
                    <a:gd name="T47" fmla="*/ 151 h 194"/>
                    <a:gd name="T48" fmla="*/ 103 w 253"/>
                    <a:gd name="T49" fmla="*/ 157 h 194"/>
                    <a:gd name="T50" fmla="*/ 114 w 253"/>
                    <a:gd name="T51" fmla="*/ 164 h 194"/>
                    <a:gd name="T52" fmla="*/ 123 w 253"/>
                    <a:gd name="T53" fmla="*/ 173 h 194"/>
                    <a:gd name="T54" fmla="*/ 131 w 253"/>
                    <a:gd name="T55" fmla="*/ 182 h 194"/>
                    <a:gd name="T56" fmla="*/ 137 w 253"/>
                    <a:gd name="T57" fmla="*/ 194 h 194"/>
                    <a:gd name="T58" fmla="*/ 144 w 253"/>
                    <a:gd name="T59" fmla="*/ 188 h 194"/>
                    <a:gd name="T60" fmla="*/ 154 w 253"/>
                    <a:gd name="T61" fmla="*/ 182 h 194"/>
                    <a:gd name="T62" fmla="*/ 165 w 253"/>
                    <a:gd name="T63" fmla="*/ 178 h 194"/>
                    <a:gd name="T64" fmla="*/ 179 w 253"/>
                    <a:gd name="T65" fmla="*/ 174 h 194"/>
                    <a:gd name="T66" fmla="*/ 195 w 253"/>
                    <a:gd name="T67" fmla="*/ 173 h 194"/>
                    <a:gd name="T68" fmla="*/ 214 w 253"/>
                    <a:gd name="T69" fmla="*/ 174 h 194"/>
                    <a:gd name="T70" fmla="*/ 232 w 253"/>
                    <a:gd name="T71" fmla="*/ 179 h 194"/>
                    <a:gd name="T72" fmla="*/ 253 w 253"/>
                    <a:gd name="T73" fmla="*/ 187 h 194"/>
                    <a:gd name="T74" fmla="*/ 247 w 253"/>
                    <a:gd name="T75" fmla="*/ 180 h 194"/>
                    <a:gd name="T76" fmla="*/ 240 w 253"/>
                    <a:gd name="T77" fmla="*/ 171 h 194"/>
                    <a:gd name="T78" fmla="*/ 236 w 253"/>
                    <a:gd name="T79" fmla="*/ 160 h 194"/>
                    <a:gd name="T80" fmla="*/ 231 w 253"/>
                    <a:gd name="T81" fmla="*/ 149 h 194"/>
                    <a:gd name="T82" fmla="*/ 230 w 253"/>
                    <a:gd name="T83" fmla="*/ 135 h 194"/>
                    <a:gd name="T84" fmla="*/ 230 w 253"/>
                    <a:gd name="T85" fmla="*/ 119 h 194"/>
                    <a:gd name="T86" fmla="*/ 235 w 253"/>
                    <a:gd name="T87" fmla="*/ 102 h 194"/>
                    <a:gd name="T88" fmla="*/ 243 w 253"/>
                    <a:gd name="T89" fmla="*/ 83 h 194"/>
                    <a:gd name="T90" fmla="*/ 231 w 253"/>
                    <a:gd name="T91" fmla="*/ 80 h 194"/>
                    <a:gd name="T92" fmla="*/ 218 w 253"/>
                    <a:gd name="T93" fmla="*/ 76 h 194"/>
                    <a:gd name="T94" fmla="*/ 207 w 253"/>
                    <a:gd name="T95" fmla="*/ 72 h 194"/>
                    <a:gd name="T96" fmla="*/ 197 w 253"/>
                    <a:gd name="T97" fmla="*/ 65 h 194"/>
                    <a:gd name="T98" fmla="*/ 187 w 253"/>
                    <a:gd name="T99" fmla="*/ 56 h 194"/>
                    <a:gd name="T100" fmla="*/ 180 w 253"/>
                    <a:gd name="T101" fmla="*/ 44 h 194"/>
                    <a:gd name="T102" fmla="*/ 177 w 253"/>
                    <a:gd name="T103" fmla="*/ 29 h 194"/>
                    <a:gd name="T104" fmla="*/ 176 w 253"/>
                    <a:gd name="T105" fmla="*/ 12 h 194"/>
                    <a:gd name="T106" fmla="*/ 169 w 253"/>
                    <a:gd name="T107" fmla="*/ 13 h 194"/>
                    <a:gd name="T108" fmla="*/ 162 w 253"/>
                    <a:gd name="T109" fmla="*/ 14 h 194"/>
                    <a:gd name="T110" fmla="*/ 155 w 253"/>
                    <a:gd name="T111" fmla="*/ 15 h 194"/>
                    <a:gd name="T112" fmla="*/ 148 w 253"/>
                    <a:gd name="T113" fmla="*/ 14 h 194"/>
                    <a:gd name="T114" fmla="*/ 140 w 253"/>
                    <a:gd name="T115" fmla="*/ 13 h 194"/>
                    <a:gd name="T116" fmla="*/ 132 w 253"/>
                    <a:gd name="T117" fmla="*/ 11 h 194"/>
                    <a:gd name="T118" fmla="*/ 124 w 253"/>
                    <a:gd name="T119" fmla="*/ 6 h 194"/>
                    <a:gd name="T120" fmla="*/ 115 w 253"/>
                    <a:gd name="T1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194">
                      <a:moveTo>
                        <a:pt x="115" y="0"/>
                      </a:moveTo>
                      <a:lnTo>
                        <a:pt x="106" y="2"/>
                      </a:lnTo>
                      <a:lnTo>
                        <a:pt x="95" y="6"/>
                      </a:lnTo>
                      <a:lnTo>
                        <a:pt x="81" y="11"/>
                      </a:lnTo>
                      <a:lnTo>
                        <a:pt x="68" y="14"/>
                      </a:lnTo>
                      <a:lnTo>
                        <a:pt x="54" y="19"/>
                      </a:lnTo>
                      <a:lnTo>
                        <a:pt x="40" y="22"/>
                      </a:lnTo>
                      <a:lnTo>
                        <a:pt x="27" y="24"/>
                      </a:lnTo>
                      <a:lnTo>
                        <a:pt x="16" y="26"/>
                      </a:lnTo>
                      <a:lnTo>
                        <a:pt x="11" y="26"/>
                      </a:lnTo>
                      <a:lnTo>
                        <a:pt x="7" y="24"/>
                      </a:lnTo>
                      <a:lnTo>
                        <a:pt x="2" y="24"/>
                      </a:lnTo>
                      <a:lnTo>
                        <a:pt x="0" y="24"/>
                      </a:lnTo>
                      <a:lnTo>
                        <a:pt x="13" y="32"/>
                      </a:lnTo>
                      <a:lnTo>
                        <a:pt x="25" y="44"/>
                      </a:lnTo>
                      <a:lnTo>
                        <a:pt x="37" y="58"/>
                      </a:lnTo>
                      <a:lnTo>
                        <a:pt x="46" y="73"/>
                      </a:lnTo>
                      <a:lnTo>
                        <a:pt x="55" y="90"/>
                      </a:lnTo>
                      <a:lnTo>
                        <a:pt x="61" y="107"/>
                      </a:lnTo>
                      <a:lnTo>
                        <a:pt x="66" y="127"/>
                      </a:lnTo>
                      <a:lnTo>
                        <a:pt x="70" y="145"/>
                      </a:lnTo>
                      <a:lnTo>
                        <a:pt x="76" y="145"/>
                      </a:lnTo>
                      <a:lnTo>
                        <a:pt x="85" y="147"/>
                      </a:lnTo>
                      <a:lnTo>
                        <a:pt x="94" y="151"/>
                      </a:lnTo>
                      <a:lnTo>
                        <a:pt x="103" y="157"/>
                      </a:lnTo>
                      <a:lnTo>
                        <a:pt x="114" y="164"/>
                      </a:lnTo>
                      <a:lnTo>
                        <a:pt x="123" y="173"/>
                      </a:lnTo>
                      <a:lnTo>
                        <a:pt x="131" y="182"/>
                      </a:lnTo>
                      <a:lnTo>
                        <a:pt x="137" y="194"/>
                      </a:lnTo>
                      <a:lnTo>
                        <a:pt x="144" y="188"/>
                      </a:lnTo>
                      <a:lnTo>
                        <a:pt x="154" y="182"/>
                      </a:lnTo>
                      <a:lnTo>
                        <a:pt x="165" y="178"/>
                      </a:lnTo>
                      <a:lnTo>
                        <a:pt x="179" y="174"/>
                      </a:lnTo>
                      <a:lnTo>
                        <a:pt x="195" y="173"/>
                      </a:lnTo>
                      <a:lnTo>
                        <a:pt x="214" y="174"/>
                      </a:lnTo>
                      <a:lnTo>
                        <a:pt x="232" y="179"/>
                      </a:lnTo>
                      <a:lnTo>
                        <a:pt x="253" y="187"/>
                      </a:lnTo>
                      <a:lnTo>
                        <a:pt x="247" y="180"/>
                      </a:lnTo>
                      <a:lnTo>
                        <a:pt x="240" y="171"/>
                      </a:lnTo>
                      <a:lnTo>
                        <a:pt x="236" y="160"/>
                      </a:lnTo>
                      <a:lnTo>
                        <a:pt x="231" y="149"/>
                      </a:lnTo>
                      <a:lnTo>
                        <a:pt x="230" y="135"/>
                      </a:lnTo>
                      <a:lnTo>
                        <a:pt x="230" y="119"/>
                      </a:lnTo>
                      <a:lnTo>
                        <a:pt x="235" y="102"/>
                      </a:lnTo>
                      <a:lnTo>
                        <a:pt x="243" y="83"/>
                      </a:lnTo>
                      <a:lnTo>
                        <a:pt x="231" y="80"/>
                      </a:lnTo>
                      <a:lnTo>
                        <a:pt x="218" y="76"/>
                      </a:lnTo>
                      <a:lnTo>
                        <a:pt x="207" y="72"/>
                      </a:lnTo>
                      <a:lnTo>
                        <a:pt x="197" y="65"/>
                      </a:lnTo>
                      <a:lnTo>
                        <a:pt x="187" y="56"/>
                      </a:lnTo>
                      <a:lnTo>
                        <a:pt x="180" y="44"/>
                      </a:lnTo>
                      <a:lnTo>
                        <a:pt x="177" y="29"/>
                      </a:lnTo>
                      <a:lnTo>
                        <a:pt x="176" y="12"/>
                      </a:lnTo>
                      <a:lnTo>
                        <a:pt x="169" y="13"/>
                      </a:lnTo>
                      <a:lnTo>
                        <a:pt x="162" y="14"/>
                      </a:lnTo>
                      <a:lnTo>
                        <a:pt x="155" y="15"/>
                      </a:lnTo>
                      <a:lnTo>
                        <a:pt x="148" y="14"/>
                      </a:lnTo>
                      <a:lnTo>
                        <a:pt x="140" y="13"/>
                      </a:lnTo>
                      <a:lnTo>
                        <a:pt x="132" y="11"/>
                      </a:lnTo>
                      <a:lnTo>
                        <a:pt x="124" y="6"/>
                      </a:lnTo>
                      <a:lnTo>
                        <a:pt x="115"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84" name="Freeform 312">
                  <a:extLst>
                    <a:ext uri="{FF2B5EF4-FFF2-40B4-BE49-F238E27FC236}">
                      <a16:creationId xmlns:a16="http://schemas.microsoft.com/office/drawing/2014/main" id="{CCB9B70D-2211-4731-A4C4-1B3021D67257}"/>
                    </a:ext>
                  </a:extLst>
                </p:cNvPr>
                <p:cNvSpPr>
                  <a:spLocks/>
                </p:cNvSpPr>
                <p:nvPr/>
              </p:nvSpPr>
              <p:spPr bwMode="auto">
                <a:xfrm>
                  <a:off x="146" y="217"/>
                  <a:ext cx="111" cy="137"/>
                </a:xfrm>
                <a:custGeom>
                  <a:avLst/>
                  <a:gdLst>
                    <a:gd name="T0" fmla="*/ 187 w 222"/>
                    <a:gd name="T1" fmla="*/ 134 h 275"/>
                    <a:gd name="T2" fmla="*/ 158 w 222"/>
                    <a:gd name="T3" fmla="*/ 135 h 275"/>
                    <a:gd name="T4" fmla="*/ 120 w 222"/>
                    <a:gd name="T5" fmla="*/ 148 h 275"/>
                    <a:gd name="T6" fmla="*/ 85 w 222"/>
                    <a:gd name="T7" fmla="*/ 180 h 275"/>
                    <a:gd name="T8" fmla="*/ 64 w 222"/>
                    <a:gd name="T9" fmla="*/ 229 h 275"/>
                    <a:gd name="T10" fmla="*/ 49 w 222"/>
                    <a:gd name="T11" fmla="*/ 259 h 275"/>
                    <a:gd name="T12" fmla="*/ 34 w 222"/>
                    <a:gd name="T13" fmla="*/ 266 h 275"/>
                    <a:gd name="T14" fmla="*/ 23 w 222"/>
                    <a:gd name="T15" fmla="*/ 268 h 275"/>
                    <a:gd name="T16" fmla="*/ 12 w 222"/>
                    <a:gd name="T17" fmla="*/ 270 h 275"/>
                    <a:gd name="T18" fmla="*/ 4 w 222"/>
                    <a:gd name="T19" fmla="*/ 274 h 275"/>
                    <a:gd name="T20" fmla="*/ 1 w 222"/>
                    <a:gd name="T21" fmla="*/ 274 h 275"/>
                    <a:gd name="T22" fmla="*/ 0 w 222"/>
                    <a:gd name="T23" fmla="*/ 273 h 275"/>
                    <a:gd name="T24" fmla="*/ 18 w 222"/>
                    <a:gd name="T25" fmla="*/ 262 h 275"/>
                    <a:gd name="T26" fmla="*/ 41 w 222"/>
                    <a:gd name="T27" fmla="*/ 235 h 275"/>
                    <a:gd name="T28" fmla="*/ 51 w 222"/>
                    <a:gd name="T29" fmla="*/ 202 h 275"/>
                    <a:gd name="T30" fmla="*/ 55 w 222"/>
                    <a:gd name="T31" fmla="*/ 173 h 275"/>
                    <a:gd name="T32" fmla="*/ 54 w 222"/>
                    <a:gd name="T33" fmla="*/ 154 h 275"/>
                    <a:gd name="T34" fmla="*/ 49 w 222"/>
                    <a:gd name="T35" fmla="*/ 131 h 275"/>
                    <a:gd name="T36" fmla="*/ 52 w 222"/>
                    <a:gd name="T37" fmla="*/ 117 h 275"/>
                    <a:gd name="T38" fmla="*/ 70 w 222"/>
                    <a:gd name="T39" fmla="*/ 105 h 275"/>
                    <a:gd name="T40" fmla="*/ 85 w 222"/>
                    <a:gd name="T41" fmla="*/ 86 h 275"/>
                    <a:gd name="T42" fmla="*/ 90 w 222"/>
                    <a:gd name="T43" fmla="*/ 62 h 275"/>
                    <a:gd name="T44" fmla="*/ 97 w 222"/>
                    <a:gd name="T45" fmla="*/ 48 h 275"/>
                    <a:gd name="T46" fmla="*/ 123 w 222"/>
                    <a:gd name="T47" fmla="*/ 40 h 275"/>
                    <a:gd name="T48" fmla="*/ 150 w 222"/>
                    <a:gd name="T49" fmla="*/ 26 h 275"/>
                    <a:gd name="T50" fmla="*/ 173 w 222"/>
                    <a:gd name="T51" fmla="*/ 10 h 275"/>
                    <a:gd name="T52" fmla="*/ 180 w 222"/>
                    <a:gd name="T53" fmla="*/ 11 h 275"/>
                    <a:gd name="T54" fmla="*/ 184 w 222"/>
                    <a:gd name="T55" fmla="*/ 37 h 275"/>
                    <a:gd name="T56" fmla="*/ 194 w 222"/>
                    <a:gd name="T57" fmla="*/ 63 h 275"/>
                    <a:gd name="T58" fmla="*/ 211 w 222"/>
                    <a:gd name="T59" fmla="*/ 85 h 275"/>
                    <a:gd name="T60" fmla="*/ 215 w 222"/>
                    <a:gd name="T61" fmla="*/ 93 h 275"/>
                    <a:gd name="T62" fmla="*/ 201 w 222"/>
                    <a:gd name="T63" fmla="*/ 98 h 275"/>
                    <a:gd name="T64" fmla="*/ 191 w 222"/>
                    <a:gd name="T65" fmla="*/ 109 h 275"/>
                    <a:gd name="T66" fmla="*/ 190 w 222"/>
                    <a:gd name="T67" fmla="*/ 12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275">
                      <a:moveTo>
                        <a:pt x="194" y="134"/>
                      </a:moveTo>
                      <a:lnTo>
                        <a:pt x="187" y="134"/>
                      </a:lnTo>
                      <a:lnTo>
                        <a:pt x="175" y="134"/>
                      </a:lnTo>
                      <a:lnTo>
                        <a:pt x="158" y="135"/>
                      </a:lnTo>
                      <a:lnTo>
                        <a:pt x="140" y="140"/>
                      </a:lnTo>
                      <a:lnTo>
                        <a:pt x="120" y="148"/>
                      </a:lnTo>
                      <a:lnTo>
                        <a:pt x="102" y="161"/>
                      </a:lnTo>
                      <a:lnTo>
                        <a:pt x="85" y="180"/>
                      </a:lnTo>
                      <a:lnTo>
                        <a:pt x="72" y="206"/>
                      </a:lnTo>
                      <a:lnTo>
                        <a:pt x="64" y="229"/>
                      </a:lnTo>
                      <a:lnTo>
                        <a:pt x="57" y="247"/>
                      </a:lnTo>
                      <a:lnTo>
                        <a:pt x="49" y="259"/>
                      </a:lnTo>
                      <a:lnTo>
                        <a:pt x="40" y="265"/>
                      </a:lnTo>
                      <a:lnTo>
                        <a:pt x="34" y="266"/>
                      </a:lnTo>
                      <a:lnTo>
                        <a:pt x="28" y="267"/>
                      </a:lnTo>
                      <a:lnTo>
                        <a:pt x="23" y="268"/>
                      </a:lnTo>
                      <a:lnTo>
                        <a:pt x="18" y="269"/>
                      </a:lnTo>
                      <a:lnTo>
                        <a:pt x="12" y="270"/>
                      </a:lnTo>
                      <a:lnTo>
                        <a:pt x="8" y="273"/>
                      </a:lnTo>
                      <a:lnTo>
                        <a:pt x="4" y="274"/>
                      </a:lnTo>
                      <a:lnTo>
                        <a:pt x="1" y="275"/>
                      </a:lnTo>
                      <a:lnTo>
                        <a:pt x="1" y="274"/>
                      </a:lnTo>
                      <a:lnTo>
                        <a:pt x="1" y="273"/>
                      </a:lnTo>
                      <a:lnTo>
                        <a:pt x="0" y="273"/>
                      </a:lnTo>
                      <a:lnTo>
                        <a:pt x="0" y="271"/>
                      </a:lnTo>
                      <a:lnTo>
                        <a:pt x="18" y="262"/>
                      </a:lnTo>
                      <a:lnTo>
                        <a:pt x="32" y="251"/>
                      </a:lnTo>
                      <a:lnTo>
                        <a:pt x="41" y="235"/>
                      </a:lnTo>
                      <a:lnTo>
                        <a:pt x="48" y="218"/>
                      </a:lnTo>
                      <a:lnTo>
                        <a:pt x="51" y="202"/>
                      </a:lnTo>
                      <a:lnTo>
                        <a:pt x="54" y="186"/>
                      </a:lnTo>
                      <a:lnTo>
                        <a:pt x="55" y="173"/>
                      </a:lnTo>
                      <a:lnTo>
                        <a:pt x="55" y="163"/>
                      </a:lnTo>
                      <a:lnTo>
                        <a:pt x="54" y="154"/>
                      </a:lnTo>
                      <a:lnTo>
                        <a:pt x="52" y="143"/>
                      </a:lnTo>
                      <a:lnTo>
                        <a:pt x="49" y="131"/>
                      </a:lnTo>
                      <a:lnTo>
                        <a:pt x="46" y="118"/>
                      </a:lnTo>
                      <a:lnTo>
                        <a:pt x="52" y="117"/>
                      </a:lnTo>
                      <a:lnTo>
                        <a:pt x="61" y="112"/>
                      </a:lnTo>
                      <a:lnTo>
                        <a:pt x="70" y="105"/>
                      </a:lnTo>
                      <a:lnTo>
                        <a:pt x="78" y="96"/>
                      </a:lnTo>
                      <a:lnTo>
                        <a:pt x="85" y="86"/>
                      </a:lnTo>
                      <a:lnTo>
                        <a:pt x="89" y="74"/>
                      </a:lnTo>
                      <a:lnTo>
                        <a:pt x="90" y="62"/>
                      </a:lnTo>
                      <a:lnTo>
                        <a:pt x="88" y="49"/>
                      </a:lnTo>
                      <a:lnTo>
                        <a:pt x="97" y="48"/>
                      </a:lnTo>
                      <a:lnTo>
                        <a:pt x="110" y="45"/>
                      </a:lnTo>
                      <a:lnTo>
                        <a:pt x="123" y="40"/>
                      </a:lnTo>
                      <a:lnTo>
                        <a:pt x="138" y="34"/>
                      </a:lnTo>
                      <a:lnTo>
                        <a:pt x="150" y="26"/>
                      </a:lnTo>
                      <a:lnTo>
                        <a:pt x="163" y="18"/>
                      </a:lnTo>
                      <a:lnTo>
                        <a:pt x="173" y="10"/>
                      </a:lnTo>
                      <a:lnTo>
                        <a:pt x="180" y="0"/>
                      </a:lnTo>
                      <a:lnTo>
                        <a:pt x="180" y="11"/>
                      </a:lnTo>
                      <a:lnTo>
                        <a:pt x="181" y="24"/>
                      </a:lnTo>
                      <a:lnTo>
                        <a:pt x="184" y="37"/>
                      </a:lnTo>
                      <a:lnTo>
                        <a:pt x="188" y="50"/>
                      </a:lnTo>
                      <a:lnTo>
                        <a:pt x="194" y="63"/>
                      </a:lnTo>
                      <a:lnTo>
                        <a:pt x="202" y="74"/>
                      </a:lnTo>
                      <a:lnTo>
                        <a:pt x="211" y="85"/>
                      </a:lnTo>
                      <a:lnTo>
                        <a:pt x="222" y="92"/>
                      </a:lnTo>
                      <a:lnTo>
                        <a:pt x="215" y="93"/>
                      </a:lnTo>
                      <a:lnTo>
                        <a:pt x="208" y="95"/>
                      </a:lnTo>
                      <a:lnTo>
                        <a:pt x="201" y="98"/>
                      </a:lnTo>
                      <a:lnTo>
                        <a:pt x="195" y="103"/>
                      </a:lnTo>
                      <a:lnTo>
                        <a:pt x="191" y="109"/>
                      </a:lnTo>
                      <a:lnTo>
                        <a:pt x="190" y="116"/>
                      </a:lnTo>
                      <a:lnTo>
                        <a:pt x="190" y="125"/>
                      </a:lnTo>
                      <a:lnTo>
                        <a:pt x="194" y="13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85" name="Freeform 313">
                  <a:extLst>
                    <a:ext uri="{FF2B5EF4-FFF2-40B4-BE49-F238E27FC236}">
                      <a16:creationId xmlns:a16="http://schemas.microsoft.com/office/drawing/2014/main" id="{7CDC639E-4708-4941-8C09-217381A32C9C}"/>
                    </a:ext>
                  </a:extLst>
                </p:cNvPr>
                <p:cNvSpPr>
                  <a:spLocks/>
                </p:cNvSpPr>
                <p:nvPr/>
              </p:nvSpPr>
              <p:spPr bwMode="auto">
                <a:xfrm>
                  <a:off x="109" y="219"/>
                  <a:ext cx="66" cy="133"/>
                </a:xfrm>
                <a:custGeom>
                  <a:avLst/>
                  <a:gdLst>
                    <a:gd name="T0" fmla="*/ 71 w 131"/>
                    <a:gd name="T1" fmla="*/ 263 h 266"/>
                    <a:gd name="T2" fmla="*/ 62 w 131"/>
                    <a:gd name="T3" fmla="*/ 254 h 266"/>
                    <a:gd name="T4" fmla="*/ 49 w 131"/>
                    <a:gd name="T5" fmla="*/ 255 h 266"/>
                    <a:gd name="T6" fmla="*/ 41 w 131"/>
                    <a:gd name="T7" fmla="*/ 250 h 266"/>
                    <a:gd name="T8" fmla="*/ 44 w 131"/>
                    <a:gd name="T9" fmla="*/ 243 h 266"/>
                    <a:gd name="T10" fmla="*/ 52 w 131"/>
                    <a:gd name="T11" fmla="*/ 235 h 266"/>
                    <a:gd name="T12" fmla="*/ 64 w 131"/>
                    <a:gd name="T13" fmla="*/ 233 h 266"/>
                    <a:gd name="T14" fmla="*/ 76 w 131"/>
                    <a:gd name="T15" fmla="*/ 228 h 266"/>
                    <a:gd name="T16" fmla="*/ 80 w 131"/>
                    <a:gd name="T17" fmla="*/ 221 h 266"/>
                    <a:gd name="T18" fmla="*/ 82 w 131"/>
                    <a:gd name="T19" fmla="*/ 216 h 266"/>
                    <a:gd name="T20" fmla="*/ 82 w 131"/>
                    <a:gd name="T21" fmla="*/ 210 h 266"/>
                    <a:gd name="T22" fmla="*/ 78 w 131"/>
                    <a:gd name="T23" fmla="*/ 205 h 266"/>
                    <a:gd name="T24" fmla="*/ 72 w 131"/>
                    <a:gd name="T25" fmla="*/ 200 h 266"/>
                    <a:gd name="T26" fmla="*/ 57 w 131"/>
                    <a:gd name="T27" fmla="*/ 200 h 266"/>
                    <a:gd name="T28" fmla="*/ 48 w 131"/>
                    <a:gd name="T29" fmla="*/ 205 h 266"/>
                    <a:gd name="T30" fmla="*/ 48 w 131"/>
                    <a:gd name="T31" fmla="*/ 213 h 266"/>
                    <a:gd name="T32" fmla="*/ 44 w 131"/>
                    <a:gd name="T33" fmla="*/ 221 h 266"/>
                    <a:gd name="T34" fmla="*/ 34 w 131"/>
                    <a:gd name="T35" fmla="*/ 228 h 266"/>
                    <a:gd name="T36" fmla="*/ 30 w 131"/>
                    <a:gd name="T37" fmla="*/ 230 h 266"/>
                    <a:gd name="T38" fmla="*/ 26 w 131"/>
                    <a:gd name="T39" fmla="*/ 226 h 266"/>
                    <a:gd name="T40" fmla="*/ 26 w 131"/>
                    <a:gd name="T41" fmla="*/ 220 h 266"/>
                    <a:gd name="T42" fmla="*/ 30 w 131"/>
                    <a:gd name="T43" fmla="*/ 209 h 266"/>
                    <a:gd name="T44" fmla="*/ 36 w 131"/>
                    <a:gd name="T45" fmla="*/ 202 h 266"/>
                    <a:gd name="T46" fmla="*/ 42 w 131"/>
                    <a:gd name="T47" fmla="*/ 193 h 266"/>
                    <a:gd name="T48" fmla="*/ 44 w 131"/>
                    <a:gd name="T49" fmla="*/ 187 h 266"/>
                    <a:gd name="T50" fmla="*/ 44 w 131"/>
                    <a:gd name="T51" fmla="*/ 183 h 266"/>
                    <a:gd name="T52" fmla="*/ 41 w 131"/>
                    <a:gd name="T53" fmla="*/ 178 h 266"/>
                    <a:gd name="T54" fmla="*/ 34 w 131"/>
                    <a:gd name="T55" fmla="*/ 172 h 266"/>
                    <a:gd name="T56" fmla="*/ 24 w 131"/>
                    <a:gd name="T57" fmla="*/ 168 h 266"/>
                    <a:gd name="T58" fmla="*/ 18 w 131"/>
                    <a:gd name="T59" fmla="*/ 170 h 266"/>
                    <a:gd name="T60" fmla="*/ 14 w 131"/>
                    <a:gd name="T61" fmla="*/ 172 h 266"/>
                    <a:gd name="T62" fmla="*/ 9 w 131"/>
                    <a:gd name="T63" fmla="*/ 175 h 266"/>
                    <a:gd name="T64" fmla="*/ 0 w 131"/>
                    <a:gd name="T65" fmla="*/ 152 h 266"/>
                    <a:gd name="T66" fmla="*/ 12 w 131"/>
                    <a:gd name="T67" fmla="*/ 100 h 266"/>
                    <a:gd name="T68" fmla="*/ 48 w 131"/>
                    <a:gd name="T69" fmla="*/ 53 h 266"/>
                    <a:gd name="T70" fmla="*/ 92 w 131"/>
                    <a:gd name="T71" fmla="*/ 19 h 266"/>
                    <a:gd name="T72" fmla="*/ 118 w 131"/>
                    <a:gd name="T73" fmla="*/ 6 h 266"/>
                    <a:gd name="T74" fmla="*/ 131 w 131"/>
                    <a:gd name="T75" fmla="*/ 0 h 266"/>
                    <a:gd name="T76" fmla="*/ 121 w 131"/>
                    <a:gd name="T77" fmla="*/ 17 h 266"/>
                    <a:gd name="T78" fmla="*/ 108 w 131"/>
                    <a:gd name="T79" fmla="*/ 47 h 266"/>
                    <a:gd name="T80" fmla="*/ 108 w 131"/>
                    <a:gd name="T81" fmla="*/ 73 h 266"/>
                    <a:gd name="T82" fmla="*/ 115 w 131"/>
                    <a:gd name="T83" fmla="*/ 98 h 266"/>
                    <a:gd name="T84" fmla="*/ 123 w 131"/>
                    <a:gd name="T85" fmla="*/ 126 h 266"/>
                    <a:gd name="T86" fmla="*/ 128 w 131"/>
                    <a:gd name="T87" fmla="*/ 149 h 266"/>
                    <a:gd name="T88" fmla="*/ 129 w 131"/>
                    <a:gd name="T89" fmla="*/ 168 h 266"/>
                    <a:gd name="T90" fmla="*/ 125 w 131"/>
                    <a:gd name="T91" fmla="*/ 197 h 266"/>
                    <a:gd name="T92" fmla="*/ 115 w 131"/>
                    <a:gd name="T93" fmla="*/ 230 h 266"/>
                    <a:gd name="T94" fmla="*/ 92 w 131"/>
                    <a:gd name="T95" fmla="*/ 2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266">
                      <a:moveTo>
                        <a:pt x="74" y="266"/>
                      </a:moveTo>
                      <a:lnTo>
                        <a:pt x="71" y="263"/>
                      </a:lnTo>
                      <a:lnTo>
                        <a:pt x="68" y="257"/>
                      </a:lnTo>
                      <a:lnTo>
                        <a:pt x="62" y="254"/>
                      </a:lnTo>
                      <a:lnTo>
                        <a:pt x="54" y="254"/>
                      </a:lnTo>
                      <a:lnTo>
                        <a:pt x="49" y="255"/>
                      </a:lnTo>
                      <a:lnTo>
                        <a:pt x="45" y="254"/>
                      </a:lnTo>
                      <a:lnTo>
                        <a:pt x="41" y="250"/>
                      </a:lnTo>
                      <a:lnTo>
                        <a:pt x="39" y="248"/>
                      </a:lnTo>
                      <a:lnTo>
                        <a:pt x="44" y="243"/>
                      </a:lnTo>
                      <a:lnTo>
                        <a:pt x="47" y="239"/>
                      </a:lnTo>
                      <a:lnTo>
                        <a:pt x="52" y="235"/>
                      </a:lnTo>
                      <a:lnTo>
                        <a:pt x="55" y="232"/>
                      </a:lnTo>
                      <a:lnTo>
                        <a:pt x="64" y="233"/>
                      </a:lnTo>
                      <a:lnTo>
                        <a:pt x="71" y="231"/>
                      </a:lnTo>
                      <a:lnTo>
                        <a:pt x="76" y="228"/>
                      </a:lnTo>
                      <a:lnTo>
                        <a:pt x="79" y="224"/>
                      </a:lnTo>
                      <a:lnTo>
                        <a:pt x="80" y="221"/>
                      </a:lnTo>
                      <a:lnTo>
                        <a:pt x="82" y="218"/>
                      </a:lnTo>
                      <a:lnTo>
                        <a:pt x="82" y="216"/>
                      </a:lnTo>
                      <a:lnTo>
                        <a:pt x="82" y="212"/>
                      </a:lnTo>
                      <a:lnTo>
                        <a:pt x="82" y="210"/>
                      </a:lnTo>
                      <a:lnTo>
                        <a:pt x="80" y="208"/>
                      </a:lnTo>
                      <a:lnTo>
                        <a:pt x="78" y="205"/>
                      </a:lnTo>
                      <a:lnTo>
                        <a:pt x="77" y="203"/>
                      </a:lnTo>
                      <a:lnTo>
                        <a:pt x="72" y="200"/>
                      </a:lnTo>
                      <a:lnTo>
                        <a:pt x="65" y="198"/>
                      </a:lnTo>
                      <a:lnTo>
                        <a:pt x="57" y="200"/>
                      </a:lnTo>
                      <a:lnTo>
                        <a:pt x="52" y="202"/>
                      </a:lnTo>
                      <a:lnTo>
                        <a:pt x="48" y="205"/>
                      </a:lnTo>
                      <a:lnTo>
                        <a:pt x="48" y="209"/>
                      </a:lnTo>
                      <a:lnTo>
                        <a:pt x="48" y="213"/>
                      </a:lnTo>
                      <a:lnTo>
                        <a:pt x="48" y="217"/>
                      </a:lnTo>
                      <a:lnTo>
                        <a:pt x="44" y="221"/>
                      </a:lnTo>
                      <a:lnTo>
                        <a:pt x="39" y="225"/>
                      </a:lnTo>
                      <a:lnTo>
                        <a:pt x="34" y="228"/>
                      </a:lnTo>
                      <a:lnTo>
                        <a:pt x="32" y="231"/>
                      </a:lnTo>
                      <a:lnTo>
                        <a:pt x="30" y="230"/>
                      </a:lnTo>
                      <a:lnTo>
                        <a:pt x="29" y="227"/>
                      </a:lnTo>
                      <a:lnTo>
                        <a:pt x="26" y="226"/>
                      </a:lnTo>
                      <a:lnTo>
                        <a:pt x="24" y="225"/>
                      </a:lnTo>
                      <a:lnTo>
                        <a:pt x="26" y="220"/>
                      </a:lnTo>
                      <a:lnTo>
                        <a:pt x="29" y="215"/>
                      </a:lnTo>
                      <a:lnTo>
                        <a:pt x="30" y="209"/>
                      </a:lnTo>
                      <a:lnTo>
                        <a:pt x="31" y="205"/>
                      </a:lnTo>
                      <a:lnTo>
                        <a:pt x="36" y="202"/>
                      </a:lnTo>
                      <a:lnTo>
                        <a:pt x="39" y="198"/>
                      </a:lnTo>
                      <a:lnTo>
                        <a:pt x="42" y="193"/>
                      </a:lnTo>
                      <a:lnTo>
                        <a:pt x="44" y="188"/>
                      </a:lnTo>
                      <a:lnTo>
                        <a:pt x="44" y="187"/>
                      </a:lnTo>
                      <a:lnTo>
                        <a:pt x="44" y="185"/>
                      </a:lnTo>
                      <a:lnTo>
                        <a:pt x="44" y="183"/>
                      </a:lnTo>
                      <a:lnTo>
                        <a:pt x="44" y="182"/>
                      </a:lnTo>
                      <a:lnTo>
                        <a:pt x="41" y="178"/>
                      </a:lnTo>
                      <a:lnTo>
                        <a:pt x="38" y="174"/>
                      </a:lnTo>
                      <a:lnTo>
                        <a:pt x="34" y="172"/>
                      </a:lnTo>
                      <a:lnTo>
                        <a:pt x="27" y="170"/>
                      </a:lnTo>
                      <a:lnTo>
                        <a:pt x="24" y="168"/>
                      </a:lnTo>
                      <a:lnTo>
                        <a:pt x="22" y="168"/>
                      </a:lnTo>
                      <a:lnTo>
                        <a:pt x="18" y="170"/>
                      </a:lnTo>
                      <a:lnTo>
                        <a:pt x="16" y="171"/>
                      </a:lnTo>
                      <a:lnTo>
                        <a:pt x="14" y="172"/>
                      </a:lnTo>
                      <a:lnTo>
                        <a:pt x="11" y="174"/>
                      </a:lnTo>
                      <a:lnTo>
                        <a:pt x="9" y="175"/>
                      </a:lnTo>
                      <a:lnTo>
                        <a:pt x="7" y="178"/>
                      </a:lnTo>
                      <a:lnTo>
                        <a:pt x="0" y="152"/>
                      </a:lnTo>
                      <a:lnTo>
                        <a:pt x="2" y="127"/>
                      </a:lnTo>
                      <a:lnTo>
                        <a:pt x="12" y="100"/>
                      </a:lnTo>
                      <a:lnTo>
                        <a:pt x="29" y="76"/>
                      </a:lnTo>
                      <a:lnTo>
                        <a:pt x="48" y="53"/>
                      </a:lnTo>
                      <a:lnTo>
                        <a:pt x="70" y="34"/>
                      </a:lnTo>
                      <a:lnTo>
                        <a:pt x="92" y="19"/>
                      </a:lnTo>
                      <a:lnTo>
                        <a:pt x="113" y="8"/>
                      </a:lnTo>
                      <a:lnTo>
                        <a:pt x="118" y="6"/>
                      </a:lnTo>
                      <a:lnTo>
                        <a:pt x="126" y="1"/>
                      </a:lnTo>
                      <a:lnTo>
                        <a:pt x="131" y="0"/>
                      </a:lnTo>
                      <a:lnTo>
                        <a:pt x="129" y="6"/>
                      </a:lnTo>
                      <a:lnTo>
                        <a:pt x="121" y="17"/>
                      </a:lnTo>
                      <a:lnTo>
                        <a:pt x="113" y="31"/>
                      </a:lnTo>
                      <a:lnTo>
                        <a:pt x="108" y="47"/>
                      </a:lnTo>
                      <a:lnTo>
                        <a:pt x="107" y="64"/>
                      </a:lnTo>
                      <a:lnTo>
                        <a:pt x="108" y="73"/>
                      </a:lnTo>
                      <a:lnTo>
                        <a:pt x="112" y="84"/>
                      </a:lnTo>
                      <a:lnTo>
                        <a:pt x="115" y="98"/>
                      </a:lnTo>
                      <a:lnTo>
                        <a:pt x="120" y="113"/>
                      </a:lnTo>
                      <a:lnTo>
                        <a:pt x="123" y="126"/>
                      </a:lnTo>
                      <a:lnTo>
                        <a:pt x="126" y="138"/>
                      </a:lnTo>
                      <a:lnTo>
                        <a:pt x="128" y="149"/>
                      </a:lnTo>
                      <a:lnTo>
                        <a:pt x="129" y="158"/>
                      </a:lnTo>
                      <a:lnTo>
                        <a:pt x="129" y="168"/>
                      </a:lnTo>
                      <a:lnTo>
                        <a:pt x="128" y="181"/>
                      </a:lnTo>
                      <a:lnTo>
                        <a:pt x="125" y="197"/>
                      </a:lnTo>
                      <a:lnTo>
                        <a:pt x="122" y="213"/>
                      </a:lnTo>
                      <a:lnTo>
                        <a:pt x="115" y="230"/>
                      </a:lnTo>
                      <a:lnTo>
                        <a:pt x="106" y="246"/>
                      </a:lnTo>
                      <a:lnTo>
                        <a:pt x="92" y="257"/>
                      </a:lnTo>
                      <a:lnTo>
                        <a:pt x="74" y="26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86" name="Freeform 314">
                  <a:extLst>
                    <a:ext uri="{FF2B5EF4-FFF2-40B4-BE49-F238E27FC236}">
                      <a16:creationId xmlns:a16="http://schemas.microsoft.com/office/drawing/2014/main" id="{94BA9DBD-BCD3-4E05-93EF-E54C4CD6F56E}"/>
                    </a:ext>
                  </a:extLst>
                </p:cNvPr>
                <p:cNvSpPr>
                  <a:spLocks/>
                </p:cNvSpPr>
                <p:nvPr/>
              </p:nvSpPr>
              <p:spPr bwMode="auto">
                <a:xfrm>
                  <a:off x="7" y="284"/>
                  <a:ext cx="320" cy="224"/>
                </a:xfrm>
                <a:custGeom>
                  <a:avLst/>
                  <a:gdLst>
                    <a:gd name="T0" fmla="*/ 296 w 640"/>
                    <a:gd name="T1" fmla="*/ 384 h 450"/>
                    <a:gd name="T2" fmla="*/ 261 w 640"/>
                    <a:gd name="T3" fmla="*/ 444 h 450"/>
                    <a:gd name="T4" fmla="*/ 231 w 640"/>
                    <a:gd name="T5" fmla="*/ 392 h 450"/>
                    <a:gd name="T6" fmla="*/ 194 w 640"/>
                    <a:gd name="T7" fmla="*/ 353 h 450"/>
                    <a:gd name="T8" fmla="*/ 182 w 640"/>
                    <a:gd name="T9" fmla="*/ 257 h 450"/>
                    <a:gd name="T10" fmla="*/ 207 w 640"/>
                    <a:gd name="T11" fmla="*/ 212 h 450"/>
                    <a:gd name="T12" fmla="*/ 229 w 640"/>
                    <a:gd name="T13" fmla="*/ 167 h 450"/>
                    <a:gd name="T14" fmla="*/ 215 w 640"/>
                    <a:gd name="T15" fmla="*/ 175 h 450"/>
                    <a:gd name="T16" fmla="*/ 198 w 640"/>
                    <a:gd name="T17" fmla="*/ 217 h 450"/>
                    <a:gd name="T18" fmla="*/ 131 w 640"/>
                    <a:gd name="T19" fmla="*/ 270 h 450"/>
                    <a:gd name="T20" fmla="*/ 80 w 640"/>
                    <a:gd name="T21" fmla="*/ 275 h 450"/>
                    <a:gd name="T22" fmla="*/ 48 w 640"/>
                    <a:gd name="T23" fmla="*/ 262 h 450"/>
                    <a:gd name="T24" fmla="*/ 0 w 640"/>
                    <a:gd name="T25" fmla="*/ 240 h 450"/>
                    <a:gd name="T26" fmla="*/ 40 w 640"/>
                    <a:gd name="T27" fmla="*/ 226 h 450"/>
                    <a:gd name="T28" fmla="*/ 75 w 640"/>
                    <a:gd name="T29" fmla="*/ 182 h 450"/>
                    <a:gd name="T30" fmla="*/ 144 w 640"/>
                    <a:gd name="T31" fmla="*/ 137 h 450"/>
                    <a:gd name="T32" fmla="*/ 188 w 640"/>
                    <a:gd name="T33" fmla="*/ 140 h 450"/>
                    <a:gd name="T34" fmla="*/ 196 w 640"/>
                    <a:gd name="T35" fmla="*/ 143 h 450"/>
                    <a:gd name="T36" fmla="*/ 186 w 640"/>
                    <a:gd name="T37" fmla="*/ 166 h 450"/>
                    <a:gd name="T38" fmla="*/ 192 w 640"/>
                    <a:gd name="T39" fmla="*/ 172 h 450"/>
                    <a:gd name="T40" fmla="*/ 214 w 640"/>
                    <a:gd name="T41" fmla="*/ 166 h 450"/>
                    <a:gd name="T42" fmla="*/ 212 w 640"/>
                    <a:gd name="T43" fmla="*/ 139 h 450"/>
                    <a:gd name="T44" fmla="*/ 219 w 640"/>
                    <a:gd name="T45" fmla="*/ 137 h 450"/>
                    <a:gd name="T46" fmla="*/ 232 w 640"/>
                    <a:gd name="T47" fmla="*/ 155 h 450"/>
                    <a:gd name="T48" fmla="*/ 261 w 640"/>
                    <a:gd name="T49" fmla="*/ 158 h 450"/>
                    <a:gd name="T50" fmla="*/ 283 w 640"/>
                    <a:gd name="T51" fmla="*/ 140 h 450"/>
                    <a:gd name="T52" fmla="*/ 307 w 640"/>
                    <a:gd name="T53" fmla="*/ 133 h 450"/>
                    <a:gd name="T54" fmla="*/ 343 w 640"/>
                    <a:gd name="T55" fmla="*/ 95 h 450"/>
                    <a:gd name="T56" fmla="*/ 419 w 640"/>
                    <a:gd name="T57" fmla="*/ 6 h 450"/>
                    <a:gd name="T58" fmla="*/ 479 w 640"/>
                    <a:gd name="T59" fmla="*/ 0 h 450"/>
                    <a:gd name="T60" fmla="*/ 527 w 640"/>
                    <a:gd name="T61" fmla="*/ 9 h 450"/>
                    <a:gd name="T62" fmla="*/ 579 w 640"/>
                    <a:gd name="T63" fmla="*/ 28 h 450"/>
                    <a:gd name="T64" fmla="*/ 630 w 640"/>
                    <a:gd name="T65" fmla="*/ 30 h 450"/>
                    <a:gd name="T66" fmla="*/ 622 w 640"/>
                    <a:gd name="T67" fmla="*/ 57 h 450"/>
                    <a:gd name="T68" fmla="*/ 553 w 640"/>
                    <a:gd name="T69" fmla="*/ 140 h 450"/>
                    <a:gd name="T70" fmla="*/ 490 w 640"/>
                    <a:gd name="T71" fmla="*/ 169 h 450"/>
                    <a:gd name="T72" fmla="*/ 425 w 640"/>
                    <a:gd name="T73" fmla="*/ 184 h 450"/>
                    <a:gd name="T74" fmla="*/ 364 w 640"/>
                    <a:gd name="T75" fmla="*/ 169 h 450"/>
                    <a:gd name="T76" fmla="*/ 331 w 640"/>
                    <a:gd name="T77" fmla="*/ 151 h 450"/>
                    <a:gd name="T78" fmla="*/ 307 w 640"/>
                    <a:gd name="T79" fmla="*/ 144 h 450"/>
                    <a:gd name="T80" fmla="*/ 283 w 640"/>
                    <a:gd name="T81" fmla="*/ 151 h 450"/>
                    <a:gd name="T82" fmla="*/ 285 w 640"/>
                    <a:gd name="T83" fmla="*/ 164 h 450"/>
                    <a:gd name="T84" fmla="*/ 313 w 640"/>
                    <a:gd name="T85" fmla="*/ 162 h 450"/>
                    <a:gd name="T86" fmla="*/ 346 w 640"/>
                    <a:gd name="T87" fmla="*/ 159 h 450"/>
                    <a:gd name="T88" fmla="*/ 409 w 640"/>
                    <a:gd name="T89" fmla="*/ 182 h 450"/>
                    <a:gd name="T90" fmla="*/ 464 w 640"/>
                    <a:gd name="T91" fmla="*/ 248 h 450"/>
                    <a:gd name="T92" fmla="*/ 481 w 640"/>
                    <a:gd name="T93" fmla="*/ 328 h 450"/>
                    <a:gd name="T94" fmla="*/ 448 w 640"/>
                    <a:gd name="T95" fmla="*/ 328 h 450"/>
                    <a:gd name="T96" fmla="*/ 372 w 640"/>
                    <a:gd name="T97" fmla="*/ 306 h 450"/>
                    <a:gd name="T98" fmla="*/ 326 w 640"/>
                    <a:gd name="T99" fmla="*/ 292 h 450"/>
                    <a:gd name="T100" fmla="*/ 289 w 640"/>
                    <a:gd name="T101" fmla="*/ 234 h 450"/>
                    <a:gd name="T102" fmla="*/ 277 w 640"/>
                    <a:gd name="T103" fmla="*/ 181 h 450"/>
                    <a:gd name="T104" fmla="*/ 251 w 640"/>
                    <a:gd name="T105" fmla="*/ 163 h 450"/>
                    <a:gd name="T106" fmla="*/ 236 w 640"/>
                    <a:gd name="T107" fmla="*/ 166 h 450"/>
                    <a:gd name="T108" fmla="*/ 251 w 640"/>
                    <a:gd name="T109" fmla="*/ 192 h 450"/>
                    <a:gd name="T110" fmla="*/ 298 w 640"/>
                    <a:gd name="T111" fmla="*/ 24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450">
                      <a:moveTo>
                        <a:pt x="305" y="265"/>
                      </a:moveTo>
                      <a:lnTo>
                        <a:pt x="311" y="298"/>
                      </a:lnTo>
                      <a:lnTo>
                        <a:pt x="311" y="330"/>
                      </a:lnTo>
                      <a:lnTo>
                        <a:pt x="306" y="361"/>
                      </a:lnTo>
                      <a:lnTo>
                        <a:pt x="296" y="384"/>
                      </a:lnTo>
                      <a:lnTo>
                        <a:pt x="284" y="401"/>
                      </a:lnTo>
                      <a:lnTo>
                        <a:pt x="275" y="416"/>
                      </a:lnTo>
                      <a:lnTo>
                        <a:pt x="268" y="433"/>
                      </a:lnTo>
                      <a:lnTo>
                        <a:pt x="262" y="450"/>
                      </a:lnTo>
                      <a:lnTo>
                        <a:pt x="261" y="444"/>
                      </a:lnTo>
                      <a:lnTo>
                        <a:pt x="258" y="435"/>
                      </a:lnTo>
                      <a:lnTo>
                        <a:pt x="253" y="425"/>
                      </a:lnTo>
                      <a:lnTo>
                        <a:pt x="246" y="414"/>
                      </a:lnTo>
                      <a:lnTo>
                        <a:pt x="239" y="403"/>
                      </a:lnTo>
                      <a:lnTo>
                        <a:pt x="231" y="392"/>
                      </a:lnTo>
                      <a:lnTo>
                        <a:pt x="223" y="382"/>
                      </a:lnTo>
                      <a:lnTo>
                        <a:pt x="215" y="375"/>
                      </a:lnTo>
                      <a:lnTo>
                        <a:pt x="207" y="368"/>
                      </a:lnTo>
                      <a:lnTo>
                        <a:pt x="200" y="360"/>
                      </a:lnTo>
                      <a:lnTo>
                        <a:pt x="194" y="353"/>
                      </a:lnTo>
                      <a:lnTo>
                        <a:pt x="190" y="345"/>
                      </a:lnTo>
                      <a:lnTo>
                        <a:pt x="181" y="320"/>
                      </a:lnTo>
                      <a:lnTo>
                        <a:pt x="178" y="295"/>
                      </a:lnTo>
                      <a:lnTo>
                        <a:pt x="179" y="273"/>
                      </a:lnTo>
                      <a:lnTo>
                        <a:pt x="182" y="257"/>
                      </a:lnTo>
                      <a:lnTo>
                        <a:pt x="184" y="248"/>
                      </a:lnTo>
                      <a:lnTo>
                        <a:pt x="189" y="239"/>
                      </a:lnTo>
                      <a:lnTo>
                        <a:pt x="194" y="231"/>
                      </a:lnTo>
                      <a:lnTo>
                        <a:pt x="201" y="222"/>
                      </a:lnTo>
                      <a:lnTo>
                        <a:pt x="207" y="212"/>
                      </a:lnTo>
                      <a:lnTo>
                        <a:pt x="214" y="202"/>
                      </a:lnTo>
                      <a:lnTo>
                        <a:pt x="221" y="192"/>
                      </a:lnTo>
                      <a:lnTo>
                        <a:pt x="227" y="181"/>
                      </a:lnTo>
                      <a:lnTo>
                        <a:pt x="229" y="174"/>
                      </a:lnTo>
                      <a:lnTo>
                        <a:pt x="229" y="167"/>
                      </a:lnTo>
                      <a:lnTo>
                        <a:pt x="228" y="162"/>
                      </a:lnTo>
                      <a:lnTo>
                        <a:pt x="226" y="160"/>
                      </a:lnTo>
                      <a:lnTo>
                        <a:pt x="221" y="164"/>
                      </a:lnTo>
                      <a:lnTo>
                        <a:pt x="217" y="169"/>
                      </a:lnTo>
                      <a:lnTo>
                        <a:pt x="215" y="175"/>
                      </a:lnTo>
                      <a:lnTo>
                        <a:pt x="213" y="181"/>
                      </a:lnTo>
                      <a:lnTo>
                        <a:pt x="211" y="192"/>
                      </a:lnTo>
                      <a:lnTo>
                        <a:pt x="207" y="201"/>
                      </a:lnTo>
                      <a:lnTo>
                        <a:pt x="203" y="209"/>
                      </a:lnTo>
                      <a:lnTo>
                        <a:pt x="198" y="217"/>
                      </a:lnTo>
                      <a:lnTo>
                        <a:pt x="188" y="232"/>
                      </a:lnTo>
                      <a:lnTo>
                        <a:pt x="175" y="245"/>
                      </a:lnTo>
                      <a:lnTo>
                        <a:pt x="161" y="256"/>
                      </a:lnTo>
                      <a:lnTo>
                        <a:pt x="146" y="264"/>
                      </a:lnTo>
                      <a:lnTo>
                        <a:pt x="131" y="270"/>
                      </a:lnTo>
                      <a:lnTo>
                        <a:pt x="116" y="275"/>
                      </a:lnTo>
                      <a:lnTo>
                        <a:pt x="102" y="276"/>
                      </a:lnTo>
                      <a:lnTo>
                        <a:pt x="88" y="276"/>
                      </a:lnTo>
                      <a:lnTo>
                        <a:pt x="84" y="276"/>
                      </a:lnTo>
                      <a:lnTo>
                        <a:pt x="80" y="275"/>
                      </a:lnTo>
                      <a:lnTo>
                        <a:pt x="76" y="273"/>
                      </a:lnTo>
                      <a:lnTo>
                        <a:pt x="72" y="272"/>
                      </a:lnTo>
                      <a:lnTo>
                        <a:pt x="64" y="270"/>
                      </a:lnTo>
                      <a:lnTo>
                        <a:pt x="56" y="267"/>
                      </a:lnTo>
                      <a:lnTo>
                        <a:pt x="48" y="262"/>
                      </a:lnTo>
                      <a:lnTo>
                        <a:pt x="40" y="258"/>
                      </a:lnTo>
                      <a:lnTo>
                        <a:pt x="31" y="254"/>
                      </a:lnTo>
                      <a:lnTo>
                        <a:pt x="22" y="249"/>
                      </a:lnTo>
                      <a:lnTo>
                        <a:pt x="11" y="245"/>
                      </a:lnTo>
                      <a:lnTo>
                        <a:pt x="0" y="240"/>
                      </a:lnTo>
                      <a:lnTo>
                        <a:pt x="7" y="238"/>
                      </a:lnTo>
                      <a:lnTo>
                        <a:pt x="14" y="235"/>
                      </a:lnTo>
                      <a:lnTo>
                        <a:pt x="23" y="233"/>
                      </a:lnTo>
                      <a:lnTo>
                        <a:pt x="32" y="230"/>
                      </a:lnTo>
                      <a:lnTo>
                        <a:pt x="40" y="226"/>
                      </a:lnTo>
                      <a:lnTo>
                        <a:pt x="48" y="220"/>
                      </a:lnTo>
                      <a:lnTo>
                        <a:pt x="55" y="215"/>
                      </a:lnTo>
                      <a:lnTo>
                        <a:pt x="60" y="207"/>
                      </a:lnTo>
                      <a:lnTo>
                        <a:pt x="65" y="195"/>
                      </a:lnTo>
                      <a:lnTo>
                        <a:pt x="75" y="182"/>
                      </a:lnTo>
                      <a:lnTo>
                        <a:pt x="85" y="170"/>
                      </a:lnTo>
                      <a:lnTo>
                        <a:pt x="99" y="157"/>
                      </a:lnTo>
                      <a:lnTo>
                        <a:pt x="113" y="148"/>
                      </a:lnTo>
                      <a:lnTo>
                        <a:pt x="128" y="141"/>
                      </a:lnTo>
                      <a:lnTo>
                        <a:pt x="144" y="137"/>
                      </a:lnTo>
                      <a:lnTo>
                        <a:pt x="161" y="140"/>
                      </a:lnTo>
                      <a:lnTo>
                        <a:pt x="168" y="143"/>
                      </a:lnTo>
                      <a:lnTo>
                        <a:pt x="176" y="144"/>
                      </a:lnTo>
                      <a:lnTo>
                        <a:pt x="183" y="143"/>
                      </a:lnTo>
                      <a:lnTo>
                        <a:pt x="188" y="140"/>
                      </a:lnTo>
                      <a:lnTo>
                        <a:pt x="191" y="136"/>
                      </a:lnTo>
                      <a:lnTo>
                        <a:pt x="194" y="136"/>
                      </a:lnTo>
                      <a:lnTo>
                        <a:pt x="198" y="137"/>
                      </a:lnTo>
                      <a:lnTo>
                        <a:pt x="201" y="139"/>
                      </a:lnTo>
                      <a:lnTo>
                        <a:pt x="196" y="143"/>
                      </a:lnTo>
                      <a:lnTo>
                        <a:pt x="190" y="150"/>
                      </a:lnTo>
                      <a:lnTo>
                        <a:pt x="186" y="157"/>
                      </a:lnTo>
                      <a:lnTo>
                        <a:pt x="185" y="164"/>
                      </a:lnTo>
                      <a:lnTo>
                        <a:pt x="185" y="165"/>
                      </a:lnTo>
                      <a:lnTo>
                        <a:pt x="186" y="166"/>
                      </a:lnTo>
                      <a:lnTo>
                        <a:pt x="186" y="169"/>
                      </a:lnTo>
                      <a:lnTo>
                        <a:pt x="188" y="170"/>
                      </a:lnTo>
                      <a:lnTo>
                        <a:pt x="189" y="171"/>
                      </a:lnTo>
                      <a:lnTo>
                        <a:pt x="190" y="171"/>
                      </a:lnTo>
                      <a:lnTo>
                        <a:pt x="192" y="172"/>
                      </a:lnTo>
                      <a:lnTo>
                        <a:pt x="193" y="173"/>
                      </a:lnTo>
                      <a:lnTo>
                        <a:pt x="199" y="174"/>
                      </a:lnTo>
                      <a:lnTo>
                        <a:pt x="205" y="173"/>
                      </a:lnTo>
                      <a:lnTo>
                        <a:pt x="211" y="170"/>
                      </a:lnTo>
                      <a:lnTo>
                        <a:pt x="214" y="166"/>
                      </a:lnTo>
                      <a:lnTo>
                        <a:pt x="217" y="160"/>
                      </a:lnTo>
                      <a:lnTo>
                        <a:pt x="217" y="154"/>
                      </a:lnTo>
                      <a:lnTo>
                        <a:pt x="216" y="147"/>
                      </a:lnTo>
                      <a:lnTo>
                        <a:pt x="214" y="142"/>
                      </a:lnTo>
                      <a:lnTo>
                        <a:pt x="212" y="139"/>
                      </a:lnTo>
                      <a:lnTo>
                        <a:pt x="212" y="136"/>
                      </a:lnTo>
                      <a:lnTo>
                        <a:pt x="213" y="135"/>
                      </a:lnTo>
                      <a:lnTo>
                        <a:pt x="215" y="134"/>
                      </a:lnTo>
                      <a:lnTo>
                        <a:pt x="217" y="134"/>
                      </a:lnTo>
                      <a:lnTo>
                        <a:pt x="219" y="137"/>
                      </a:lnTo>
                      <a:lnTo>
                        <a:pt x="220" y="141"/>
                      </a:lnTo>
                      <a:lnTo>
                        <a:pt x="221" y="144"/>
                      </a:lnTo>
                      <a:lnTo>
                        <a:pt x="222" y="149"/>
                      </a:lnTo>
                      <a:lnTo>
                        <a:pt x="227" y="154"/>
                      </a:lnTo>
                      <a:lnTo>
                        <a:pt x="232" y="155"/>
                      </a:lnTo>
                      <a:lnTo>
                        <a:pt x="242" y="150"/>
                      </a:lnTo>
                      <a:lnTo>
                        <a:pt x="245" y="154"/>
                      </a:lnTo>
                      <a:lnTo>
                        <a:pt x="250" y="156"/>
                      </a:lnTo>
                      <a:lnTo>
                        <a:pt x="255" y="158"/>
                      </a:lnTo>
                      <a:lnTo>
                        <a:pt x="261" y="158"/>
                      </a:lnTo>
                      <a:lnTo>
                        <a:pt x="266" y="157"/>
                      </a:lnTo>
                      <a:lnTo>
                        <a:pt x="272" y="154"/>
                      </a:lnTo>
                      <a:lnTo>
                        <a:pt x="276" y="149"/>
                      </a:lnTo>
                      <a:lnTo>
                        <a:pt x="280" y="141"/>
                      </a:lnTo>
                      <a:lnTo>
                        <a:pt x="283" y="140"/>
                      </a:lnTo>
                      <a:lnTo>
                        <a:pt x="287" y="139"/>
                      </a:lnTo>
                      <a:lnTo>
                        <a:pt x="291" y="136"/>
                      </a:lnTo>
                      <a:lnTo>
                        <a:pt x="297" y="135"/>
                      </a:lnTo>
                      <a:lnTo>
                        <a:pt x="302" y="134"/>
                      </a:lnTo>
                      <a:lnTo>
                        <a:pt x="307" y="133"/>
                      </a:lnTo>
                      <a:lnTo>
                        <a:pt x="313" y="132"/>
                      </a:lnTo>
                      <a:lnTo>
                        <a:pt x="319" y="131"/>
                      </a:lnTo>
                      <a:lnTo>
                        <a:pt x="328" y="125"/>
                      </a:lnTo>
                      <a:lnTo>
                        <a:pt x="336" y="113"/>
                      </a:lnTo>
                      <a:lnTo>
                        <a:pt x="343" y="95"/>
                      </a:lnTo>
                      <a:lnTo>
                        <a:pt x="351" y="72"/>
                      </a:lnTo>
                      <a:lnTo>
                        <a:pt x="364" y="46"/>
                      </a:lnTo>
                      <a:lnTo>
                        <a:pt x="381" y="27"/>
                      </a:lnTo>
                      <a:lnTo>
                        <a:pt x="399" y="14"/>
                      </a:lnTo>
                      <a:lnTo>
                        <a:pt x="419" y="6"/>
                      </a:lnTo>
                      <a:lnTo>
                        <a:pt x="437" y="1"/>
                      </a:lnTo>
                      <a:lnTo>
                        <a:pt x="454" y="0"/>
                      </a:lnTo>
                      <a:lnTo>
                        <a:pt x="466" y="0"/>
                      </a:lnTo>
                      <a:lnTo>
                        <a:pt x="473" y="0"/>
                      </a:lnTo>
                      <a:lnTo>
                        <a:pt x="479" y="0"/>
                      </a:lnTo>
                      <a:lnTo>
                        <a:pt x="486" y="1"/>
                      </a:lnTo>
                      <a:lnTo>
                        <a:pt x="495" y="3"/>
                      </a:lnTo>
                      <a:lnTo>
                        <a:pt x="505" y="4"/>
                      </a:lnTo>
                      <a:lnTo>
                        <a:pt x="517" y="6"/>
                      </a:lnTo>
                      <a:lnTo>
                        <a:pt x="527" y="9"/>
                      </a:lnTo>
                      <a:lnTo>
                        <a:pt x="539" y="13"/>
                      </a:lnTo>
                      <a:lnTo>
                        <a:pt x="548" y="18"/>
                      </a:lnTo>
                      <a:lnTo>
                        <a:pt x="557" y="22"/>
                      </a:lnTo>
                      <a:lnTo>
                        <a:pt x="568" y="26"/>
                      </a:lnTo>
                      <a:lnTo>
                        <a:pt x="579" y="28"/>
                      </a:lnTo>
                      <a:lnTo>
                        <a:pt x="589" y="30"/>
                      </a:lnTo>
                      <a:lnTo>
                        <a:pt x="601" y="31"/>
                      </a:lnTo>
                      <a:lnTo>
                        <a:pt x="611" y="31"/>
                      </a:lnTo>
                      <a:lnTo>
                        <a:pt x="621" y="31"/>
                      </a:lnTo>
                      <a:lnTo>
                        <a:pt x="630" y="30"/>
                      </a:lnTo>
                      <a:lnTo>
                        <a:pt x="640" y="30"/>
                      </a:lnTo>
                      <a:lnTo>
                        <a:pt x="640" y="35"/>
                      </a:lnTo>
                      <a:lnTo>
                        <a:pt x="636" y="39"/>
                      </a:lnTo>
                      <a:lnTo>
                        <a:pt x="631" y="44"/>
                      </a:lnTo>
                      <a:lnTo>
                        <a:pt x="622" y="57"/>
                      </a:lnTo>
                      <a:lnTo>
                        <a:pt x="610" y="73"/>
                      </a:lnTo>
                      <a:lnTo>
                        <a:pt x="596" y="90"/>
                      </a:lnTo>
                      <a:lnTo>
                        <a:pt x="583" y="107"/>
                      </a:lnTo>
                      <a:lnTo>
                        <a:pt x="568" y="125"/>
                      </a:lnTo>
                      <a:lnTo>
                        <a:pt x="553" y="140"/>
                      </a:lnTo>
                      <a:lnTo>
                        <a:pt x="538" y="151"/>
                      </a:lnTo>
                      <a:lnTo>
                        <a:pt x="524" y="158"/>
                      </a:lnTo>
                      <a:lnTo>
                        <a:pt x="515" y="160"/>
                      </a:lnTo>
                      <a:lnTo>
                        <a:pt x="504" y="164"/>
                      </a:lnTo>
                      <a:lnTo>
                        <a:pt x="490" y="169"/>
                      </a:lnTo>
                      <a:lnTo>
                        <a:pt x="477" y="172"/>
                      </a:lnTo>
                      <a:lnTo>
                        <a:pt x="463" y="177"/>
                      </a:lnTo>
                      <a:lnTo>
                        <a:pt x="449" y="180"/>
                      </a:lnTo>
                      <a:lnTo>
                        <a:pt x="436" y="182"/>
                      </a:lnTo>
                      <a:lnTo>
                        <a:pt x="425" y="184"/>
                      </a:lnTo>
                      <a:lnTo>
                        <a:pt x="414" y="182"/>
                      </a:lnTo>
                      <a:lnTo>
                        <a:pt x="402" y="180"/>
                      </a:lnTo>
                      <a:lnTo>
                        <a:pt x="388" y="177"/>
                      </a:lnTo>
                      <a:lnTo>
                        <a:pt x="375" y="172"/>
                      </a:lnTo>
                      <a:lnTo>
                        <a:pt x="364" y="169"/>
                      </a:lnTo>
                      <a:lnTo>
                        <a:pt x="353" y="164"/>
                      </a:lnTo>
                      <a:lnTo>
                        <a:pt x="345" y="160"/>
                      </a:lnTo>
                      <a:lnTo>
                        <a:pt x="341" y="158"/>
                      </a:lnTo>
                      <a:lnTo>
                        <a:pt x="336" y="155"/>
                      </a:lnTo>
                      <a:lnTo>
                        <a:pt x="331" y="151"/>
                      </a:lnTo>
                      <a:lnTo>
                        <a:pt x="326" y="148"/>
                      </a:lnTo>
                      <a:lnTo>
                        <a:pt x="321" y="145"/>
                      </a:lnTo>
                      <a:lnTo>
                        <a:pt x="318" y="144"/>
                      </a:lnTo>
                      <a:lnTo>
                        <a:pt x="313" y="144"/>
                      </a:lnTo>
                      <a:lnTo>
                        <a:pt x="307" y="144"/>
                      </a:lnTo>
                      <a:lnTo>
                        <a:pt x="302" y="145"/>
                      </a:lnTo>
                      <a:lnTo>
                        <a:pt x="296" y="147"/>
                      </a:lnTo>
                      <a:lnTo>
                        <a:pt x="291" y="148"/>
                      </a:lnTo>
                      <a:lnTo>
                        <a:pt x="287" y="150"/>
                      </a:lnTo>
                      <a:lnTo>
                        <a:pt x="283" y="151"/>
                      </a:lnTo>
                      <a:lnTo>
                        <a:pt x="279" y="155"/>
                      </a:lnTo>
                      <a:lnTo>
                        <a:pt x="277" y="158"/>
                      </a:lnTo>
                      <a:lnTo>
                        <a:pt x="279" y="160"/>
                      </a:lnTo>
                      <a:lnTo>
                        <a:pt x="282" y="163"/>
                      </a:lnTo>
                      <a:lnTo>
                        <a:pt x="285" y="164"/>
                      </a:lnTo>
                      <a:lnTo>
                        <a:pt x="290" y="164"/>
                      </a:lnTo>
                      <a:lnTo>
                        <a:pt x="295" y="163"/>
                      </a:lnTo>
                      <a:lnTo>
                        <a:pt x="300" y="163"/>
                      </a:lnTo>
                      <a:lnTo>
                        <a:pt x="306" y="162"/>
                      </a:lnTo>
                      <a:lnTo>
                        <a:pt x="313" y="162"/>
                      </a:lnTo>
                      <a:lnTo>
                        <a:pt x="320" y="160"/>
                      </a:lnTo>
                      <a:lnTo>
                        <a:pt x="326" y="159"/>
                      </a:lnTo>
                      <a:lnTo>
                        <a:pt x="333" y="158"/>
                      </a:lnTo>
                      <a:lnTo>
                        <a:pt x="338" y="158"/>
                      </a:lnTo>
                      <a:lnTo>
                        <a:pt x="346" y="159"/>
                      </a:lnTo>
                      <a:lnTo>
                        <a:pt x="355" y="160"/>
                      </a:lnTo>
                      <a:lnTo>
                        <a:pt x="365" y="164"/>
                      </a:lnTo>
                      <a:lnTo>
                        <a:pt x="376" y="169"/>
                      </a:lnTo>
                      <a:lnTo>
                        <a:pt x="391" y="174"/>
                      </a:lnTo>
                      <a:lnTo>
                        <a:pt x="409" y="182"/>
                      </a:lnTo>
                      <a:lnTo>
                        <a:pt x="422" y="190"/>
                      </a:lnTo>
                      <a:lnTo>
                        <a:pt x="434" y="202"/>
                      </a:lnTo>
                      <a:lnTo>
                        <a:pt x="446" y="216"/>
                      </a:lnTo>
                      <a:lnTo>
                        <a:pt x="455" y="231"/>
                      </a:lnTo>
                      <a:lnTo>
                        <a:pt x="464" y="248"/>
                      </a:lnTo>
                      <a:lnTo>
                        <a:pt x="470" y="265"/>
                      </a:lnTo>
                      <a:lnTo>
                        <a:pt x="475" y="285"/>
                      </a:lnTo>
                      <a:lnTo>
                        <a:pt x="479" y="303"/>
                      </a:lnTo>
                      <a:lnTo>
                        <a:pt x="480" y="316"/>
                      </a:lnTo>
                      <a:lnTo>
                        <a:pt x="481" y="328"/>
                      </a:lnTo>
                      <a:lnTo>
                        <a:pt x="480" y="339"/>
                      </a:lnTo>
                      <a:lnTo>
                        <a:pt x="479" y="351"/>
                      </a:lnTo>
                      <a:lnTo>
                        <a:pt x="472" y="343"/>
                      </a:lnTo>
                      <a:lnTo>
                        <a:pt x="460" y="335"/>
                      </a:lnTo>
                      <a:lnTo>
                        <a:pt x="448" y="328"/>
                      </a:lnTo>
                      <a:lnTo>
                        <a:pt x="433" y="321"/>
                      </a:lnTo>
                      <a:lnTo>
                        <a:pt x="417" y="316"/>
                      </a:lnTo>
                      <a:lnTo>
                        <a:pt x="401" y="312"/>
                      </a:lnTo>
                      <a:lnTo>
                        <a:pt x="386" y="308"/>
                      </a:lnTo>
                      <a:lnTo>
                        <a:pt x="372" y="306"/>
                      </a:lnTo>
                      <a:lnTo>
                        <a:pt x="364" y="305"/>
                      </a:lnTo>
                      <a:lnTo>
                        <a:pt x="355" y="302"/>
                      </a:lnTo>
                      <a:lnTo>
                        <a:pt x="344" y="300"/>
                      </a:lnTo>
                      <a:lnTo>
                        <a:pt x="335" y="297"/>
                      </a:lnTo>
                      <a:lnTo>
                        <a:pt x="326" y="292"/>
                      </a:lnTo>
                      <a:lnTo>
                        <a:pt x="317" y="284"/>
                      </a:lnTo>
                      <a:lnTo>
                        <a:pt x="310" y="275"/>
                      </a:lnTo>
                      <a:lnTo>
                        <a:pt x="304" y="263"/>
                      </a:lnTo>
                      <a:lnTo>
                        <a:pt x="296" y="247"/>
                      </a:lnTo>
                      <a:lnTo>
                        <a:pt x="289" y="234"/>
                      </a:lnTo>
                      <a:lnTo>
                        <a:pt x="284" y="219"/>
                      </a:lnTo>
                      <a:lnTo>
                        <a:pt x="284" y="199"/>
                      </a:lnTo>
                      <a:lnTo>
                        <a:pt x="284" y="193"/>
                      </a:lnTo>
                      <a:lnTo>
                        <a:pt x="281" y="186"/>
                      </a:lnTo>
                      <a:lnTo>
                        <a:pt x="277" y="181"/>
                      </a:lnTo>
                      <a:lnTo>
                        <a:pt x="272" y="175"/>
                      </a:lnTo>
                      <a:lnTo>
                        <a:pt x="266" y="172"/>
                      </a:lnTo>
                      <a:lnTo>
                        <a:pt x="260" y="167"/>
                      </a:lnTo>
                      <a:lnTo>
                        <a:pt x="255" y="165"/>
                      </a:lnTo>
                      <a:lnTo>
                        <a:pt x="251" y="163"/>
                      </a:lnTo>
                      <a:lnTo>
                        <a:pt x="245" y="160"/>
                      </a:lnTo>
                      <a:lnTo>
                        <a:pt x="239" y="158"/>
                      </a:lnTo>
                      <a:lnTo>
                        <a:pt x="236" y="159"/>
                      </a:lnTo>
                      <a:lnTo>
                        <a:pt x="235" y="162"/>
                      </a:lnTo>
                      <a:lnTo>
                        <a:pt x="236" y="166"/>
                      </a:lnTo>
                      <a:lnTo>
                        <a:pt x="236" y="172"/>
                      </a:lnTo>
                      <a:lnTo>
                        <a:pt x="238" y="177"/>
                      </a:lnTo>
                      <a:lnTo>
                        <a:pt x="241" y="182"/>
                      </a:lnTo>
                      <a:lnTo>
                        <a:pt x="244" y="186"/>
                      </a:lnTo>
                      <a:lnTo>
                        <a:pt x="251" y="192"/>
                      </a:lnTo>
                      <a:lnTo>
                        <a:pt x="259" y="200"/>
                      </a:lnTo>
                      <a:lnTo>
                        <a:pt x="269" y="209"/>
                      </a:lnTo>
                      <a:lnTo>
                        <a:pt x="280" y="220"/>
                      </a:lnTo>
                      <a:lnTo>
                        <a:pt x="290" y="233"/>
                      </a:lnTo>
                      <a:lnTo>
                        <a:pt x="298" y="248"/>
                      </a:lnTo>
                      <a:lnTo>
                        <a:pt x="305" y="26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87" name="Freeform 315">
                  <a:extLst>
                    <a:ext uri="{FF2B5EF4-FFF2-40B4-BE49-F238E27FC236}">
                      <a16:creationId xmlns:a16="http://schemas.microsoft.com/office/drawing/2014/main" id="{194A7695-324E-473D-9AA1-A9492AB791E3}"/>
                    </a:ext>
                  </a:extLst>
                </p:cNvPr>
                <p:cNvSpPr>
                  <a:spLocks/>
                </p:cNvSpPr>
                <p:nvPr/>
              </p:nvSpPr>
              <p:spPr bwMode="auto">
                <a:xfrm>
                  <a:off x="12" y="250"/>
                  <a:ext cx="96" cy="98"/>
                </a:xfrm>
                <a:custGeom>
                  <a:avLst/>
                  <a:gdLst>
                    <a:gd name="T0" fmla="*/ 146 w 193"/>
                    <a:gd name="T1" fmla="*/ 189 h 196"/>
                    <a:gd name="T2" fmla="*/ 152 w 193"/>
                    <a:gd name="T3" fmla="*/ 179 h 196"/>
                    <a:gd name="T4" fmla="*/ 164 w 193"/>
                    <a:gd name="T5" fmla="*/ 175 h 196"/>
                    <a:gd name="T6" fmla="*/ 173 w 193"/>
                    <a:gd name="T7" fmla="*/ 179 h 196"/>
                    <a:gd name="T8" fmla="*/ 175 w 193"/>
                    <a:gd name="T9" fmla="*/ 184 h 196"/>
                    <a:gd name="T10" fmla="*/ 181 w 193"/>
                    <a:gd name="T11" fmla="*/ 185 h 196"/>
                    <a:gd name="T12" fmla="*/ 190 w 193"/>
                    <a:gd name="T13" fmla="*/ 187 h 196"/>
                    <a:gd name="T14" fmla="*/ 193 w 193"/>
                    <a:gd name="T15" fmla="*/ 186 h 196"/>
                    <a:gd name="T16" fmla="*/ 189 w 193"/>
                    <a:gd name="T17" fmla="*/ 179 h 196"/>
                    <a:gd name="T18" fmla="*/ 182 w 193"/>
                    <a:gd name="T19" fmla="*/ 173 h 196"/>
                    <a:gd name="T20" fmla="*/ 175 w 193"/>
                    <a:gd name="T21" fmla="*/ 172 h 196"/>
                    <a:gd name="T22" fmla="*/ 166 w 193"/>
                    <a:gd name="T23" fmla="*/ 173 h 196"/>
                    <a:gd name="T24" fmla="*/ 159 w 193"/>
                    <a:gd name="T25" fmla="*/ 166 h 196"/>
                    <a:gd name="T26" fmla="*/ 157 w 193"/>
                    <a:gd name="T27" fmla="*/ 156 h 196"/>
                    <a:gd name="T28" fmla="*/ 158 w 193"/>
                    <a:gd name="T29" fmla="*/ 150 h 196"/>
                    <a:gd name="T30" fmla="*/ 161 w 193"/>
                    <a:gd name="T31" fmla="*/ 147 h 196"/>
                    <a:gd name="T32" fmla="*/ 166 w 193"/>
                    <a:gd name="T33" fmla="*/ 141 h 196"/>
                    <a:gd name="T34" fmla="*/ 174 w 193"/>
                    <a:gd name="T35" fmla="*/ 137 h 196"/>
                    <a:gd name="T36" fmla="*/ 182 w 193"/>
                    <a:gd name="T37" fmla="*/ 118 h 196"/>
                    <a:gd name="T38" fmla="*/ 176 w 193"/>
                    <a:gd name="T39" fmla="*/ 81 h 196"/>
                    <a:gd name="T40" fmla="*/ 151 w 193"/>
                    <a:gd name="T41" fmla="*/ 50 h 196"/>
                    <a:gd name="T42" fmla="*/ 107 w 193"/>
                    <a:gd name="T43" fmla="*/ 28 h 196"/>
                    <a:gd name="T44" fmla="*/ 67 w 193"/>
                    <a:gd name="T45" fmla="*/ 20 h 196"/>
                    <a:gd name="T46" fmla="*/ 44 w 193"/>
                    <a:gd name="T47" fmla="*/ 14 h 196"/>
                    <a:gd name="T48" fmla="*/ 22 w 193"/>
                    <a:gd name="T49" fmla="*/ 8 h 196"/>
                    <a:gd name="T50" fmla="*/ 6 w 193"/>
                    <a:gd name="T51" fmla="*/ 3 h 196"/>
                    <a:gd name="T52" fmla="*/ 7 w 193"/>
                    <a:gd name="T53" fmla="*/ 9 h 196"/>
                    <a:gd name="T54" fmla="*/ 19 w 193"/>
                    <a:gd name="T55" fmla="*/ 34 h 196"/>
                    <a:gd name="T56" fmla="*/ 27 w 193"/>
                    <a:gd name="T57" fmla="*/ 60 h 196"/>
                    <a:gd name="T58" fmla="*/ 35 w 193"/>
                    <a:gd name="T59" fmla="*/ 86 h 196"/>
                    <a:gd name="T60" fmla="*/ 40 w 193"/>
                    <a:gd name="T61" fmla="*/ 110 h 196"/>
                    <a:gd name="T62" fmla="*/ 53 w 193"/>
                    <a:gd name="T63" fmla="*/ 141 h 196"/>
                    <a:gd name="T64" fmla="*/ 77 w 193"/>
                    <a:gd name="T65" fmla="*/ 172 h 196"/>
                    <a:gd name="T66" fmla="*/ 119 w 193"/>
                    <a:gd name="T67" fmla="*/ 19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6">
                      <a:moveTo>
                        <a:pt x="146" y="196"/>
                      </a:moveTo>
                      <a:lnTo>
                        <a:pt x="146" y="189"/>
                      </a:lnTo>
                      <a:lnTo>
                        <a:pt x="149" y="184"/>
                      </a:lnTo>
                      <a:lnTo>
                        <a:pt x="152" y="179"/>
                      </a:lnTo>
                      <a:lnTo>
                        <a:pt x="158" y="177"/>
                      </a:lnTo>
                      <a:lnTo>
                        <a:pt x="164" y="175"/>
                      </a:lnTo>
                      <a:lnTo>
                        <a:pt x="169" y="177"/>
                      </a:lnTo>
                      <a:lnTo>
                        <a:pt x="173" y="179"/>
                      </a:lnTo>
                      <a:lnTo>
                        <a:pt x="174" y="181"/>
                      </a:lnTo>
                      <a:lnTo>
                        <a:pt x="175" y="184"/>
                      </a:lnTo>
                      <a:lnTo>
                        <a:pt x="178" y="184"/>
                      </a:lnTo>
                      <a:lnTo>
                        <a:pt x="181" y="185"/>
                      </a:lnTo>
                      <a:lnTo>
                        <a:pt x="186" y="186"/>
                      </a:lnTo>
                      <a:lnTo>
                        <a:pt x="190" y="187"/>
                      </a:lnTo>
                      <a:lnTo>
                        <a:pt x="193" y="187"/>
                      </a:lnTo>
                      <a:lnTo>
                        <a:pt x="193" y="186"/>
                      </a:lnTo>
                      <a:lnTo>
                        <a:pt x="191" y="182"/>
                      </a:lnTo>
                      <a:lnTo>
                        <a:pt x="189" y="179"/>
                      </a:lnTo>
                      <a:lnTo>
                        <a:pt x="186" y="177"/>
                      </a:lnTo>
                      <a:lnTo>
                        <a:pt x="182" y="173"/>
                      </a:lnTo>
                      <a:lnTo>
                        <a:pt x="178" y="171"/>
                      </a:lnTo>
                      <a:lnTo>
                        <a:pt x="175" y="172"/>
                      </a:lnTo>
                      <a:lnTo>
                        <a:pt x="171" y="173"/>
                      </a:lnTo>
                      <a:lnTo>
                        <a:pt x="166" y="173"/>
                      </a:lnTo>
                      <a:lnTo>
                        <a:pt x="163" y="171"/>
                      </a:lnTo>
                      <a:lnTo>
                        <a:pt x="159" y="166"/>
                      </a:lnTo>
                      <a:lnTo>
                        <a:pt x="157" y="160"/>
                      </a:lnTo>
                      <a:lnTo>
                        <a:pt x="157" y="156"/>
                      </a:lnTo>
                      <a:lnTo>
                        <a:pt x="157" y="152"/>
                      </a:lnTo>
                      <a:lnTo>
                        <a:pt x="158" y="150"/>
                      </a:lnTo>
                      <a:lnTo>
                        <a:pt x="159" y="148"/>
                      </a:lnTo>
                      <a:lnTo>
                        <a:pt x="161" y="147"/>
                      </a:lnTo>
                      <a:lnTo>
                        <a:pt x="163" y="144"/>
                      </a:lnTo>
                      <a:lnTo>
                        <a:pt x="166" y="141"/>
                      </a:lnTo>
                      <a:lnTo>
                        <a:pt x="171" y="139"/>
                      </a:lnTo>
                      <a:lnTo>
                        <a:pt x="174" y="137"/>
                      </a:lnTo>
                      <a:lnTo>
                        <a:pt x="178" y="137"/>
                      </a:lnTo>
                      <a:lnTo>
                        <a:pt x="182" y="118"/>
                      </a:lnTo>
                      <a:lnTo>
                        <a:pt x="181" y="99"/>
                      </a:lnTo>
                      <a:lnTo>
                        <a:pt x="176" y="81"/>
                      </a:lnTo>
                      <a:lnTo>
                        <a:pt x="166" y="65"/>
                      </a:lnTo>
                      <a:lnTo>
                        <a:pt x="151" y="50"/>
                      </a:lnTo>
                      <a:lnTo>
                        <a:pt x="131" y="38"/>
                      </a:lnTo>
                      <a:lnTo>
                        <a:pt x="107" y="28"/>
                      </a:lnTo>
                      <a:lnTo>
                        <a:pt x="78" y="22"/>
                      </a:lnTo>
                      <a:lnTo>
                        <a:pt x="67" y="20"/>
                      </a:lnTo>
                      <a:lnTo>
                        <a:pt x="55" y="18"/>
                      </a:lnTo>
                      <a:lnTo>
                        <a:pt x="44" y="14"/>
                      </a:lnTo>
                      <a:lnTo>
                        <a:pt x="32" y="11"/>
                      </a:lnTo>
                      <a:lnTo>
                        <a:pt x="22" y="8"/>
                      </a:lnTo>
                      <a:lnTo>
                        <a:pt x="13" y="5"/>
                      </a:lnTo>
                      <a:lnTo>
                        <a:pt x="6" y="3"/>
                      </a:lnTo>
                      <a:lnTo>
                        <a:pt x="0" y="0"/>
                      </a:lnTo>
                      <a:lnTo>
                        <a:pt x="7" y="9"/>
                      </a:lnTo>
                      <a:lnTo>
                        <a:pt x="13" y="21"/>
                      </a:lnTo>
                      <a:lnTo>
                        <a:pt x="19" y="34"/>
                      </a:lnTo>
                      <a:lnTo>
                        <a:pt x="23" y="46"/>
                      </a:lnTo>
                      <a:lnTo>
                        <a:pt x="27" y="60"/>
                      </a:lnTo>
                      <a:lnTo>
                        <a:pt x="31" y="74"/>
                      </a:lnTo>
                      <a:lnTo>
                        <a:pt x="35" y="86"/>
                      </a:lnTo>
                      <a:lnTo>
                        <a:pt x="37" y="97"/>
                      </a:lnTo>
                      <a:lnTo>
                        <a:pt x="40" y="110"/>
                      </a:lnTo>
                      <a:lnTo>
                        <a:pt x="45" y="125"/>
                      </a:lnTo>
                      <a:lnTo>
                        <a:pt x="53" y="141"/>
                      </a:lnTo>
                      <a:lnTo>
                        <a:pt x="64" y="157"/>
                      </a:lnTo>
                      <a:lnTo>
                        <a:pt x="77" y="172"/>
                      </a:lnTo>
                      <a:lnTo>
                        <a:pt x="96" y="185"/>
                      </a:lnTo>
                      <a:lnTo>
                        <a:pt x="119" y="193"/>
                      </a:lnTo>
                      <a:lnTo>
                        <a:pt x="146" y="19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88" name="Freeform 316">
                  <a:extLst>
                    <a:ext uri="{FF2B5EF4-FFF2-40B4-BE49-F238E27FC236}">
                      <a16:creationId xmlns:a16="http://schemas.microsoft.com/office/drawing/2014/main" id="{25C13D5A-ECD2-4A90-859E-D7DBF2B7521D}"/>
                    </a:ext>
                  </a:extLst>
                </p:cNvPr>
                <p:cNvSpPr>
                  <a:spLocks/>
                </p:cNvSpPr>
                <p:nvPr/>
              </p:nvSpPr>
              <p:spPr bwMode="auto">
                <a:xfrm>
                  <a:off x="116" y="308"/>
                  <a:ext cx="10" cy="11"/>
                </a:xfrm>
                <a:custGeom>
                  <a:avLst/>
                  <a:gdLst>
                    <a:gd name="T0" fmla="*/ 0 w 20"/>
                    <a:gd name="T1" fmla="*/ 8 h 21"/>
                    <a:gd name="T2" fmla="*/ 2 w 20"/>
                    <a:gd name="T3" fmla="*/ 3 h 21"/>
                    <a:gd name="T4" fmla="*/ 4 w 20"/>
                    <a:gd name="T5" fmla="*/ 1 h 21"/>
                    <a:gd name="T6" fmla="*/ 7 w 20"/>
                    <a:gd name="T7" fmla="*/ 0 h 21"/>
                    <a:gd name="T8" fmla="*/ 11 w 20"/>
                    <a:gd name="T9" fmla="*/ 0 h 21"/>
                    <a:gd name="T10" fmla="*/ 14 w 20"/>
                    <a:gd name="T11" fmla="*/ 1 h 21"/>
                    <a:gd name="T12" fmla="*/ 18 w 20"/>
                    <a:gd name="T13" fmla="*/ 3 h 21"/>
                    <a:gd name="T14" fmla="*/ 19 w 20"/>
                    <a:gd name="T15" fmla="*/ 6 h 21"/>
                    <a:gd name="T16" fmla="*/ 20 w 20"/>
                    <a:gd name="T17" fmla="*/ 10 h 21"/>
                    <a:gd name="T18" fmla="*/ 19 w 20"/>
                    <a:gd name="T19" fmla="*/ 15 h 21"/>
                    <a:gd name="T20" fmla="*/ 18 w 20"/>
                    <a:gd name="T21" fmla="*/ 17 h 21"/>
                    <a:gd name="T22" fmla="*/ 14 w 20"/>
                    <a:gd name="T23" fmla="*/ 19 h 21"/>
                    <a:gd name="T24" fmla="*/ 12 w 20"/>
                    <a:gd name="T25" fmla="*/ 21 h 21"/>
                    <a:gd name="T26" fmla="*/ 9 w 20"/>
                    <a:gd name="T27" fmla="*/ 19 h 21"/>
                    <a:gd name="T28" fmla="*/ 4 w 20"/>
                    <a:gd name="T29" fmla="*/ 16 h 21"/>
                    <a:gd name="T30" fmla="*/ 2 w 20"/>
                    <a:gd name="T31" fmla="*/ 12 h 21"/>
                    <a:gd name="T32" fmla="*/ 0 w 20"/>
                    <a:gd name="T33"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1">
                      <a:moveTo>
                        <a:pt x="0" y="8"/>
                      </a:moveTo>
                      <a:lnTo>
                        <a:pt x="2" y="3"/>
                      </a:lnTo>
                      <a:lnTo>
                        <a:pt x="4" y="1"/>
                      </a:lnTo>
                      <a:lnTo>
                        <a:pt x="7" y="0"/>
                      </a:lnTo>
                      <a:lnTo>
                        <a:pt x="11" y="0"/>
                      </a:lnTo>
                      <a:lnTo>
                        <a:pt x="14" y="1"/>
                      </a:lnTo>
                      <a:lnTo>
                        <a:pt x="18" y="3"/>
                      </a:lnTo>
                      <a:lnTo>
                        <a:pt x="19" y="6"/>
                      </a:lnTo>
                      <a:lnTo>
                        <a:pt x="20" y="10"/>
                      </a:lnTo>
                      <a:lnTo>
                        <a:pt x="19" y="15"/>
                      </a:lnTo>
                      <a:lnTo>
                        <a:pt x="18" y="17"/>
                      </a:lnTo>
                      <a:lnTo>
                        <a:pt x="14" y="19"/>
                      </a:lnTo>
                      <a:lnTo>
                        <a:pt x="12" y="21"/>
                      </a:lnTo>
                      <a:lnTo>
                        <a:pt x="9" y="19"/>
                      </a:lnTo>
                      <a:lnTo>
                        <a:pt x="4" y="16"/>
                      </a:lnTo>
                      <a:lnTo>
                        <a:pt x="2" y="12"/>
                      </a:lnTo>
                      <a:lnTo>
                        <a:pt x="0" y="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89" name="Freeform 317">
                  <a:extLst>
                    <a:ext uri="{FF2B5EF4-FFF2-40B4-BE49-F238E27FC236}">
                      <a16:creationId xmlns:a16="http://schemas.microsoft.com/office/drawing/2014/main" id="{B8027663-5914-48A6-9BD0-521A3C4C4937}"/>
                    </a:ext>
                  </a:extLst>
                </p:cNvPr>
                <p:cNvSpPr>
                  <a:spLocks/>
                </p:cNvSpPr>
                <p:nvPr/>
              </p:nvSpPr>
              <p:spPr bwMode="auto">
                <a:xfrm>
                  <a:off x="136" y="322"/>
                  <a:ext cx="11" cy="11"/>
                </a:xfrm>
                <a:custGeom>
                  <a:avLst/>
                  <a:gdLst>
                    <a:gd name="T0" fmla="*/ 2 w 22"/>
                    <a:gd name="T1" fmla="*/ 3 h 22"/>
                    <a:gd name="T2" fmla="*/ 6 w 22"/>
                    <a:gd name="T3" fmla="*/ 0 h 22"/>
                    <a:gd name="T4" fmla="*/ 11 w 22"/>
                    <a:gd name="T5" fmla="*/ 0 h 22"/>
                    <a:gd name="T6" fmla="*/ 16 w 22"/>
                    <a:gd name="T7" fmla="*/ 2 h 22"/>
                    <a:gd name="T8" fmla="*/ 19 w 22"/>
                    <a:gd name="T9" fmla="*/ 4 h 22"/>
                    <a:gd name="T10" fmla="*/ 22 w 22"/>
                    <a:gd name="T11" fmla="*/ 7 h 22"/>
                    <a:gd name="T12" fmla="*/ 22 w 22"/>
                    <a:gd name="T13" fmla="*/ 12 h 22"/>
                    <a:gd name="T14" fmla="*/ 22 w 22"/>
                    <a:gd name="T15" fmla="*/ 17 h 22"/>
                    <a:gd name="T16" fmla="*/ 21 w 22"/>
                    <a:gd name="T17" fmla="*/ 20 h 22"/>
                    <a:gd name="T18" fmla="*/ 17 w 22"/>
                    <a:gd name="T19" fmla="*/ 22 h 22"/>
                    <a:gd name="T20" fmla="*/ 11 w 22"/>
                    <a:gd name="T21" fmla="*/ 22 h 22"/>
                    <a:gd name="T22" fmla="*/ 7 w 22"/>
                    <a:gd name="T23" fmla="*/ 20 h 22"/>
                    <a:gd name="T24" fmla="*/ 3 w 22"/>
                    <a:gd name="T25" fmla="*/ 18 h 22"/>
                    <a:gd name="T26" fmla="*/ 1 w 22"/>
                    <a:gd name="T27" fmla="*/ 14 h 22"/>
                    <a:gd name="T28" fmla="*/ 0 w 22"/>
                    <a:gd name="T29" fmla="*/ 10 h 22"/>
                    <a:gd name="T30" fmla="*/ 0 w 22"/>
                    <a:gd name="T31" fmla="*/ 6 h 22"/>
                    <a:gd name="T32" fmla="*/ 2 w 22"/>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2" y="3"/>
                      </a:moveTo>
                      <a:lnTo>
                        <a:pt x="6" y="0"/>
                      </a:lnTo>
                      <a:lnTo>
                        <a:pt x="11" y="0"/>
                      </a:lnTo>
                      <a:lnTo>
                        <a:pt x="16" y="2"/>
                      </a:lnTo>
                      <a:lnTo>
                        <a:pt x="19" y="4"/>
                      </a:lnTo>
                      <a:lnTo>
                        <a:pt x="22" y="7"/>
                      </a:lnTo>
                      <a:lnTo>
                        <a:pt x="22" y="12"/>
                      </a:lnTo>
                      <a:lnTo>
                        <a:pt x="22" y="17"/>
                      </a:lnTo>
                      <a:lnTo>
                        <a:pt x="21" y="20"/>
                      </a:lnTo>
                      <a:lnTo>
                        <a:pt x="17" y="22"/>
                      </a:lnTo>
                      <a:lnTo>
                        <a:pt x="11" y="22"/>
                      </a:lnTo>
                      <a:lnTo>
                        <a:pt x="7" y="20"/>
                      </a:lnTo>
                      <a:lnTo>
                        <a:pt x="3" y="18"/>
                      </a:lnTo>
                      <a:lnTo>
                        <a:pt x="1" y="14"/>
                      </a:lnTo>
                      <a:lnTo>
                        <a:pt x="0" y="10"/>
                      </a:lnTo>
                      <a:lnTo>
                        <a:pt x="0" y="6"/>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90" name="Freeform 318">
                  <a:extLst>
                    <a:ext uri="{FF2B5EF4-FFF2-40B4-BE49-F238E27FC236}">
                      <a16:creationId xmlns:a16="http://schemas.microsoft.com/office/drawing/2014/main" id="{8039F545-1D57-42AD-9086-EF73D4FE8FC3}"/>
                    </a:ext>
                  </a:extLst>
                </p:cNvPr>
                <p:cNvSpPr>
                  <a:spLocks/>
                </p:cNvSpPr>
                <p:nvPr/>
              </p:nvSpPr>
              <p:spPr bwMode="auto">
                <a:xfrm>
                  <a:off x="112" y="335"/>
                  <a:ext cx="10" cy="11"/>
                </a:xfrm>
                <a:custGeom>
                  <a:avLst/>
                  <a:gdLst>
                    <a:gd name="T0" fmla="*/ 3 w 21"/>
                    <a:gd name="T1" fmla="*/ 4 h 22"/>
                    <a:gd name="T2" fmla="*/ 5 w 21"/>
                    <a:gd name="T3" fmla="*/ 2 h 22"/>
                    <a:gd name="T4" fmla="*/ 10 w 21"/>
                    <a:gd name="T5" fmla="*/ 0 h 22"/>
                    <a:gd name="T6" fmla="*/ 14 w 21"/>
                    <a:gd name="T7" fmla="*/ 0 h 22"/>
                    <a:gd name="T8" fmla="*/ 19 w 21"/>
                    <a:gd name="T9" fmla="*/ 2 h 22"/>
                    <a:gd name="T10" fmla="*/ 21 w 21"/>
                    <a:gd name="T11" fmla="*/ 7 h 22"/>
                    <a:gd name="T12" fmla="*/ 21 w 21"/>
                    <a:gd name="T13" fmla="*/ 11 h 22"/>
                    <a:gd name="T14" fmla="*/ 20 w 21"/>
                    <a:gd name="T15" fmla="*/ 16 h 22"/>
                    <a:gd name="T16" fmla="*/ 18 w 21"/>
                    <a:gd name="T17" fmla="*/ 19 h 22"/>
                    <a:gd name="T18" fmla="*/ 14 w 21"/>
                    <a:gd name="T19" fmla="*/ 21 h 22"/>
                    <a:gd name="T20" fmla="*/ 11 w 21"/>
                    <a:gd name="T21" fmla="*/ 22 h 22"/>
                    <a:gd name="T22" fmla="*/ 6 w 21"/>
                    <a:gd name="T23" fmla="*/ 22 h 22"/>
                    <a:gd name="T24" fmla="*/ 3 w 21"/>
                    <a:gd name="T25" fmla="*/ 19 h 22"/>
                    <a:gd name="T26" fmla="*/ 0 w 21"/>
                    <a:gd name="T27" fmla="*/ 16 h 22"/>
                    <a:gd name="T28" fmla="*/ 0 w 21"/>
                    <a:gd name="T29" fmla="*/ 11 h 22"/>
                    <a:gd name="T30" fmla="*/ 2 w 21"/>
                    <a:gd name="T31" fmla="*/ 8 h 22"/>
                    <a:gd name="T32" fmla="*/ 3 w 21"/>
                    <a:gd name="T3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3" y="4"/>
                      </a:moveTo>
                      <a:lnTo>
                        <a:pt x="5" y="2"/>
                      </a:lnTo>
                      <a:lnTo>
                        <a:pt x="10" y="0"/>
                      </a:lnTo>
                      <a:lnTo>
                        <a:pt x="14" y="0"/>
                      </a:lnTo>
                      <a:lnTo>
                        <a:pt x="19" y="2"/>
                      </a:lnTo>
                      <a:lnTo>
                        <a:pt x="21" y="7"/>
                      </a:lnTo>
                      <a:lnTo>
                        <a:pt x="21" y="11"/>
                      </a:lnTo>
                      <a:lnTo>
                        <a:pt x="20" y="16"/>
                      </a:lnTo>
                      <a:lnTo>
                        <a:pt x="18" y="19"/>
                      </a:lnTo>
                      <a:lnTo>
                        <a:pt x="14" y="21"/>
                      </a:lnTo>
                      <a:lnTo>
                        <a:pt x="11" y="22"/>
                      </a:lnTo>
                      <a:lnTo>
                        <a:pt x="6" y="22"/>
                      </a:lnTo>
                      <a:lnTo>
                        <a:pt x="3" y="19"/>
                      </a:lnTo>
                      <a:lnTo>
                        <a:pt x="0" y="16"/>
                      </a:lnTo>
                      <a:lnTo>
                        <a:pt x="0" y="11"/>
                      </a:lnTo>
                      <a:lnTo>
                        <a:pt x="2" y="8"/>
                      </a:lnTo>
                      <a:lnTo>
                        <a:pt x="3"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91" name="Freeform 319">
                  <a:extLst>
                    <a:ext uri="{FF2B5EF4-FFF2-40B4-BE49-F238E27FC236}">
                      <a16:creationId xmlns:a16="http://schemas.microsoft.com/office/drawing/2014/main" id="{0D147DB0-2F19-46F6-ACFE-E0FEEC0ECDB7}"/>
                    </a:ext>
                  </a:extLst>
                </p:cNvPr>
                <p:cNvSpPr>
                  <a:spLocks/>
                </p:cNvSpPr>
                <p:nvPr/>
              </p:nvSpPr>
              <p:spPr bwMode="auto">
                <a:xfrm>
                  <a:off x="94" y="322"/>
                  <a:ext cx="11" cy="11"/>
                </a:xfrm>
                <a:custGeom>
                  <a:avLst/>
                  <a:gdLst>
                    <a:gd name="T0" fmla="*/ 3 w 22"/>
                    <a:gd name="T1" fmla="*/ 1 h 22"/>
                    <a:gd name="T2" fmla="*/ 1 w 22"/>
                    <a:gd name="T3" fmla="*/ 5 h 22"/>
                    <a:gd name="T4" fmla="*/ 0 w 22"/>
                    <a:gd name="T5" fmla="*/ 10 h 22"/>
                    <a:gd name="T6" fmla="*/ 0 w 22"/>
                    <a:gd name="T7" fmla="*/ 14 h 22"/>
                    <a:gd name="T8" fmla="*/ 1 w 22"/>
                    <a:gd name="T9" fmla="*/ 18 h 22"/>
                    <a:gd name="T10" fmla="*/ 4 w 22"/>
                    <a:gd name="T11" fmla="*/ 20 h 22"/>
                    <a:gd name="T12" fmla="*/ 10 w 22"/>
                    <a:gd name="T13" fmla="*/ 22 h 22"/>
                    <a:gd name="T14" fmla="*/ 15 w 22"/>
                    <a:gd name="T15" fmla="*/ 22 h 22"/>
                    <a:gd name="T16" fmla="*/ 18 w 22"/>
                    <a:gd name="T17" fmla="*/ 20 h 22"/>
                    <a:gd name="T18" fmla="*/ 21 w 22"/>
                    <a:gd name="T19" fmla="*/ 16 h 22"/>
                    <a:gd name="T20" fmla="*/ 22 w 22"/>
                    <a:gd name="T21" fmla="*/ 13 h 22"/>
                    <a:gd name="T22" fmla="*/ 22 w 22"/>
                    <a:gd name="T23" fmla="*/ 10 h 22"/>
                    <a:gd name="T24" fmla="*/ 21 w 22"/>
                    <a:gd name="T25" fmla="*/ 6 h 22"/>
                    <a:gd name="T26" fmla="*/ 17 w 22"/>
                    <a:gd name="T27" fmla="*/ 4 h 22"/>
                    <a:gd name="T28" fmla="*/ 13 w 22"/>
                    <a:gd name="T29" fmla="*/ 1 h 22"/>
                    <a:gd name="T30" fmla="*/ 7 w 22"/>
                    <a:gd name="T31" fmla="*/ 0 h 22"/>
                    <a:gd name="T32" fmla="*/ 3 w 22"/>
                    <a:gd name="T3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3" y="1"/>
                      </a:moveTo>
                      <a:lnTo>
                        <a:pt x="1" y="5"/>
                      </a:lnTo>
                      <a:lnTo>
                        <a:pt x="0" y="10"/>
                      </a:lnTo>
                      <a:lnTo>
                        <a:pt x="0" y="14"/>
                      </a:lnTo>
                      <a:lnTo>
                        <a:pt x="1" y="18"/>
                      </a:lnTo>
                      <a:lnTo>
                        <a:pt x="4" y="20"/>
                      </a:lnTo>
                      <a:lnTo>
                        <a:pt x="10" y="22"/>
                      </a:lnTo>
                      <a:lnTo>
                        <a:pt x="15" y="22"/>
                      </a:lnTo>
                      <a:lnTo>
                        <a:pt x="18" y="20"/>
                      </a:lnTo>
                      <a:lnTo>
                        <a:pt x="21" y="16"/>
                      </a:lnTo>
                      <a:lnTo>
                        <a:pt x="22" y="13"/>
                      </a:lnTo>
                      <a:lnTo>
                        <a:pt x="22" y="10"/>
                      </a:lnTo>
                      <a:lnTo>
                        <a:pt x="21" y="6"/>
                      </a:lnTo>
                      <a:lnTo>
                        <a:pt x="17" y="4"/>
                      </a:lnTo>
                      <a:lnTo>
                        <a:pt x="13" y="1"/>
                      </a:lnTo>
                      <a:lnTo>
                        <a:pt x="7" y="0"/>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92" name="Freeform 320">
                  <a:extLst>
                    <a:ext uri="{FF2B5EF4-FFF2-40B4-BE49-F238E27FC236}">
                      <a16:creationId xmlns:a16="http://schemas.microsoft.com/office/drawing/2014/main" id="{05C0290E-E9A5-4EBD-8854-9990794D391F}"/>
                    </a:ext>
                  </a:extLst>
                </p:cNvPr>
                <p:cNvSpPr>
                  <a:spLocks/>
                </p:cNvSpPr>
                <p:nvPr/>
              </p:nvSpPr>
              <p:spPr bwMode="auto">
                <a:xfrm>
                  <a:off x="88" y="342"/>
                  <a:ext cx="9" cy="10"/>
                </a:xfrm>
                <a:custGeom>
                  <a:avLst/>
                  <a:gdLst>
                    <a:gd name="T0" fmla="*/ 0 w 19"/>
                    <a:gd name="T1" fmla="*/ 12 h 19"/>
                    <a:gd name="T2" fmla="*/ 0 w 19"/>
                    <a:gd name="T3" fmla="*/ 9 h 19"/>
                    <a:gd name="T4" fmla="*/ 0 w 19"/>
                    <a:gd name="T5" fmla="*/ 5 h 19"/>
                    <a:gd name="T6" fmla="*/ 3 w 19"/>
                    <a:gd name="T7" fmla="*/ 3 h 19"/>
                    <a:gd name="T8" fmla="*/ 6 w 19"/>
                    <a:gd name="T9" fmla="*/ 1 h 19"/>
                    <a:gd name="T10" fmla="*/ 12 w 19"/>
                    <a:gd name="T11" fmla="*/ 0 h 19"/>
                    <a:gd name="T12" fmla="*/ 15 w 19"/>
                    <a:gd name="T13" fmla="*/ 1 h 19"/>
                    <a:gd name="T14" fmla="*/ 17 w 19"/>
                    <a:gd name="T15" fmla="*/ 3 h 19"/>
                    <a:gd name="T16" fmla="*/ 19 w 19"/>
                    <a:gd name="T17" fmla="*/ 7 h 19"/>
                    <a:gd name="T18" fmla="*/ 19 w 19"/>
                    <a:gd name="T19" fmla="*/ 10 h 19"/>
                    <a:gd name="T20" fmla="*/ 17 w 19"/>
                    <a:gd name="T21" fmla="*/ 15 h 19"/>
                    <a:gd name="T22" fmla="*/ 14 w 19"/>
                    <a:gd name="T23" fmla="*/ 17 h 19"/>
                    <a:gd name="T24" fmla="*/ 12 w 19"/>
                    <a:gd name="T25" fmla="*/ 19 h 19"/>
                    <a:gd name="T26" fmla="*/ 8 w 19"/>
                    <a:gd name="T27" fmla="*/ 19 h 19"/>
                    <a:gd name="T28" fmla="*/ 5 w 19"/>
                    <a:gd name="T29" fmla="*/ 17 h 19"/>
                    <a:gd name="T30" fmla="*/ 1 w 19"/>
                    <a:gd name="T31" fmla="*/ 15 h 19"/>
                    <a:gd name="T32" fmla="*/ 0 w 19"/>
                    <a:gd name="T3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0" y="12"/>
                      </a:moveTo>
                      <a:lnTo>
                        <a:pt x="0" y="9"/>
                      </a:lnTo>
                      <a:lnTo>
                        <a:pt x="0" y="5"/>
                      </a:lnTo>
                      <a:lnTo>
                        <a:pt x="3" y="3"/>
                      </a:lnTo>
                      <a:lnTo>
                        <a:pt x="6" y="1"/>
                      </a:lnTo>
                      <a:lnTo>
                        <a:pt x="12" y="0"/>
                      </a:lnTo>
                      <a:lnTo>
                        <a:pt x="15" y="1"/>
                      </a:lnTo>
                      <a:lnTo>
                        <a:pt x="17" y="3"/>
                      </a:lnTo>
                      <a:lnTo>
                        <a:pt x="19" y="7"/>
                      </a:lnTo>
                      <a:lnTo>
                        <a:pt x="19" y="10"/>
                      </a:lnTo>
                      <a:lnTo>
                        <a:pt x="17" y="15"/>
                      </a:lnTo>
                      <a:lnTo>
                        <a:pt x="14" y="17"/>
                      </a:lnTo>
                      <a:lnTo>
                        <a:pt x="12" y="19"/>
                      </a:lnTo>
                      <a:lnTo>
                        <a:pt x="8" y="19"/>
                      </a:lnTo>
                      <a:lnTo>
                        <a:pt x="5" y="17"/>
                      </a:lnTo>
                      <a:lnTo>
                        <a:pt x="1" y="15"/>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93" name="Freeform 321">
                  <a:extLst>
                    <a:ext uri="{FF2B5EF4-FFF2-40B4-BE49-F238E27FC236}">
                      <a16:creationId xmlns:a16="http://schemas.microsoft.com/office/drawing/2014/main" id="{37E34077-824B-40EA-AAAD-4AC5FED4CD1A}"/>
                    </a:ext>
                  </a:extLst>
                </p:cNvPr>
                <p:cNvSpPr>
                  <a:spLocks/>
                </p:cNvSpPr>
                <p:nvPr/>
              </p:nvSpPr>
              <p:spPr bwMode="auto">
                <a:xfrm>
                  <a:off x="105" y="357"/>
                  <a:ext cx="8" cy="11"/>
                </a:xfrm>
                <a:custGeom>
                  <a:avLst/>
                  <a:gdLst>
                    <a:gd name="T0" fmla="*/ 5 w 16"/>
                    <a:gd name="T1" fmla="*/ 22 h 22"/>
                    <a:gd name="T2" fmla="*/ 2 w 16"/>
                    <a:gd name="T3" fmla="*/ 20 h 22"/>
                    <a:gd name="T4" fmla="*/ 0 w 16"/>
                    <a:gd name="T5" fmla="*/ 18 h 22"/>
                    <a:gd name="T6" fmla="*/ 0 w 16"/>
                    <a:gd name="T7" fmla="*/ 15 h 22"/>
                    <a:gd name="T8" fmla="*/ 0 w 16"/>
                    <a:gd name="T9" fmla="*/ 10 h 22"/>
                    <a:gd name="T10" fmla="*/ 1 w 16"/>
                    <a:gd name="T11" fmla="*/ 7 h 22"/>
                    <a:gd name="T12" fmla="*/ 3 w 16"/>
                    <a:gd name="T13" fmla="*/ 3 h 22"/>
                    <a:gd name="T14" fmla="*/ 7 w 16"/>
                    <a:gd name="T15" fmla="*/ 1 h 22"/>
                    <a:gd name="T16" fmla="*/ 10 w 16"/>
                    <a:gd name="T17" fmla="*/ 0 h 22"/>
                    <a:gd name="T18" fmla="*/ 12 w 16"/>
                    <a:gd name="T19" fmla="*/ 1 h 22"/>
                    <a:gd name="T20" fmla="*/ 15 w 16"/>
                    <a:gd name="T21" fmla="*/ 3 h 22"/>
                    <a:gd name="T22" fmla="*/ 16 w 16"/>
                    <a:gd name="T23" fmla="*/ 8 h 22"/>
                    <a:gd name="T24" fmla="*/ 16 w 16"/>
                    <a:gd name="T25" fmla="*/ 11 h 22"/>
                    <a:gd name="T26" fmla="*/ 15 w 16"/>
                    <a:gd name="T27" fmla="*/ 15 h 22"/>
                    <a:gd name="T28" fmla="*/ 12 w 16"/>
                    <a:gd name="T29" fmla="*/ 18 h 22"/>
                    <a:gd name="T30" fmla="*/ 10 w 16"/>
                    <a:gd name="T31" fmla="*/ 20 h 22"/>
                    <a:gd name="T32" fmla="*/ 5 w 16"/>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2">
                      <a:moveTo>
                        <a:pt x="5" y="22"/>
                      </a:moveTo>
                      <a:lnTo>
                        <a:pt x="2" y="20"/>
                      </a:lnTo>
                      <a:lnTo>
                        <a:pt x="0" y="18"/>
                      </a:lnTo>
                      <a:lnTo>
                        <a:pt x="0" y="15"/>
                      </a:lnTo>
                      <a:lnTo>
                        <a:pt x="0" y="10"/>
                      </a:lnTo>
                      <a:lnTo>
                        <a:pt x="1" y="7"/>
                      </a:lnTo>
                      <a:lnTo>
                        <a:pt x="3" y="3"/>
                      </a:lnTo>
                      <a:lnTo>
                        <a:pt x="7" y="1"/>
                      </a:lnTo>
                      <a:lnTo>
                        <a:pt x="10" y="0"/>
                      </a:lnTo>
                      <a:lnTo>
                        <a:pt x="12" y="1"/>
                      </a:lnTo>
                      <a:lnTo>
                        <a:pt x="15" y="3"/>
                      </a:lnTo>
                      <a:lnTo>
                        <a:pt x="16" y="8"/>
                      </a:lnTo>
                      <a:lnTo>
                        <a:pt x="16" y="11"/>
                      </a:lnTo>
                      <a:lnTo>
                        <a:pt x="15" y="15"/>
                      </a:lnTo>
                      <a:lnTo>
                        <a:pt x="12" y="18"/>
                      </a:lnTo>
                      <a:lnTo>
                        <a:pt x="10" y="20"/>
                      </a:lnTo>
                      <a:lnTo>
                        <a:pt x="5" y="2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94" name="Freeform 322">
                  <a:extLst>
                    <a:ext uri="{FF2B5EF4-FFF2-40B4-BE49-F238E27FC236}">
                      <a16:creationId xmlns:a16="http://schemas.microsoft.com/office/drawing/2014/main" id="{14E1C47D-D067-48A0-ACC6-994BBC8CADB2}"/>
                    </a:ext>
                  </a:extLst>
                </p:cNvPr>
                <p:cNvSpPr>
                  <a:spLocks/>
                </p:cNvSpPr>
                <p:nvPr/>
              </p:nvSpPr>
              <p:spPr bwMode="auto">
                <a:xfrm>
                  <a:off x="119" y="346"/>
                  <a:ext cx="10" cy="13"/>
                </a:xfrm>
                <a:custGeom>
                  <a:avLst/>
                  <a:gdLst>
                    <a:gd name="T0" fmla="*/ 2 w 20"/>
                    <a:gd name="T1" fmla="*/ 14 h 25"/>
                    <a:gd name="T2" fmla="*/ 4 w 20"/>
                    <a:gd name="T3" fmla="*/ 9 h 25"/>
                    <a:gd name="T4" fmla="*/ 6 w 20"/>
                    <a:gd name="T5" fmla="*/ 5 h 25"/>
                    <a:gd name="T6" fmla="*/ 8 w 20"/>
                    <a:gd name="T7" fmla="*/ 1 h 25"/>
                    <a:gd name="T8" fmla="*/ 13 w 20"/>
                    <a:gd name="T9" fmla="*/ 0 h 25"/>
                    <a:gd name="T10" fmla="*/ 18 w 20"/>
                    <a:gd name="T11" fmla="*/ 1 h 25"/>
                    <a:gd name="T12" fmla="*/ 20 w 20"/>
                    <a:gd name="T13" fmla="*/ 5 h 25"/>
                    <a:gd name="T14" fmla="*/ 20 w 20"/>
                    <a:gd name="T15" fmla="*/ 8 h 25"/>
                    <a:gd name="T16" fmla="*/ 20 w 20"/>
                    <a:gd name="T17" fmla="*/ 13 h 25"/>
                    <a:gd name="T18" fmla="*/ 18 w 20"/>
                    <a:gd name="T19" fmla="*/ 17 h 25"/>
                    <a:gd name="T20" fmla="*/ 15 w 20"/>
                    <a:gd name="T21" fmla="*/ 21 h 25"/>
                    <a:gd name="T22" fmla="*/ 11 w 20"/>
                    <a:gd name="T23" fmla="*/ 24 h 25"/>
                    <a:gd name="T24" fmla="*/ 7 w 20"/>
                    <a:gd name="T25" fmla="*/ 25 h 25"/>
                    <a:gd name="T26" fmla="*/ 4 w 20"/>
                    <a:gd name="T27" fmla="*/ 24 h 25"/>
                    <a:gd name="T28" fmla="*/ 2 w 20"/>
                    <a:gd name="T29" fmla="*/ 21 h 25"/>
                    <a:gd name="T30" fmla="*/ 0 w 20"/>
                    <a:gd name="T31" fmla="*/ 17 h 25"/>
                    <a:gd name="T32" fmla="*/ 2 w 20"/>
                    <a:gd name="T3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5">
                      <a:moveTo>
                        <a:pt x="2" y="14"/>
                      </a:moveTo>
                      <a:lnTo>
                        <a:pt x="4" y="9"/>
                      </a:lnTo>
                      <a:lnTo>
                        <a:pt x="6" y="5"/>
                      </a:lnTo>
                      <a:lnTo>
                        <a:pt x="8" y="1"/>
                      </a:lnTo>
                      <a:lnTo>
                        <a:pt x="13" y="0"/>
                      </a:lnTo>
                      <a:lnTo>
                        <a:pt x="18" y="1"/>
                      </a:lnTo>
                      <a:lnTo>
                        <a:pt x="20" y="5"/>
                      </a:lnTo>
                      <a:lnTo>
                        <a:pt x="20" y="8"/>
                      </a:lnTo>
                      <a:lnTo>
                        <a:pt x="20" y="13"/>
                      </a:lnTo>
                      <a:lnTo>
                        <a:pt x="18" y="17"/>
                      </a:lnTo>
                      <a:lnTo>
                        <a:pt x="15" y="21"/>
                      </a:lnTo>
                      <a:lnTo>
                        <a:pt x="11" y="24"/>
                      </a:lnTo>
                      <a:lnTo>
                        <a:pt x="7" y="25"/>
                      </a:lnTo>
                      <a:lnTo>
                        <a:pt x="4" y="24"/>
                      </a:lnTo>
                      <a:lnTo>
                        <a:pt x="2" y="21"/>
                      </a:lnTo>
                      <a:lnTo>
                        <a:pt x="0" y="17"/>
                      </a:lnTo>
                      <a:lnTo>
                        <a:pt x="2"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95" name="Freeform 323">
                  <a:extLst>
                    <a:ext uri="{FF2B5EF4-FFF2-40B4-BE49-F238E27FC236}">
                      <a16:creationId xmlns:a16="http://schemas.microsoft.com/office/drawing/2014/main" id="{4BD7101D-D589-4E92-924E-CFE7249FA358}"/>
                    </a:ext>
                  </a:extLst>
                </p:cNvPr>
                <p:cNvSpPr>
                  <a:spLocks/>
                </p:cNvSpPr>
                <p:nvPr/>
              </p:nvSpPr>
              <p:spPr bwMode="auto">
                <a:xfrm>
                  <a:off x="132" y="349"/>
                  <a:ext cx="10" cy="10"/>
                </a:xfrm>
                <a:custGeom>
                  <a:avLst/>
                  <a:gdLst>
                    <a:gd name="T0" fmla="*/ 15 w 19"/>
                    <a:gd name="T1" fmla="*/ 1 h 19"/>
                    <a:gd name="T2" fmla="*/ 17 w 19"/>
                    <a:gd name="T3" fmla="*/ 3 h 19"/>
                    <a:gd name="T4" fmla="*/ 18 w 19"/>
                    <a:gd name="T5" fmla="*/ 7 h 19"/>
                    <a:gd name="T6" fmla="*/ 19 w 19"/>
                    <a:gd name="T7" fmla="*/ 9 h 19"/>
                    <a:gd name="T8" fmla="*/ 18 w 19"/>
                    <a:gd name="T9" fmla="*/ 12 h 19"/>
                    <a:gd name="T10" fmla="*/ 15 w 19"/>
                    <a:gd name="T11" fmla="*/ 16 h 19"/>
                    <a:gd name="T12" fmla="*/ 13 w 19"/>
                    <a:gd name="T13" fmla="*/ 18 h 19"/>
                    <a:gd name="T14" fmla="*/ 9 w 19"/>
                    <a:gd name="T15" fmla="*/ 19 h 19"/>
                    <a:gd name="T16" fmla="*/ 6 w 19"/>
                    <a:gd name="T17" fmla="*/ 19 h 19"/>
                    <a:gd name="T18" fmla="*/ 3 w 19"/>
                    <a:gd name="T19" fmla="*/ 18 h 19"/>
                    <a:gd name="T20" fmla="*/ 1 w 19"/>
                    <a:gd name="T21" fmla="*/ 15 h 19"/>
                    <a:gd name="T22" fmla="*/ 0 w 19"/>
                    <a:gd name="T23" fmla="*/ 11 h 19"/>
                    <a:gd name="T24" fmla="*/ 0 w 19"/>
                    <a:gd name="T25" fmla="*/ 8 h 19"/>
                    <a:gd name="T26" fmla="*/ 2 w 19"/>
                    <a:gd name="T27" fmla="*/ 3 h 19"/>
                    <a:gd name="T28" fmla="*/ 6 w 19"/>
                    <a:gd name="T29" fmla="*/ 1 h 19"/>
                    <a:gd name="T30" fmla="*/ 9 w 19"/>
                    <a:gd name="T31" fmla="*/ 0 h 19"/>
                    <a:gd name="T32" fmla="*/ 15 w 19"/>
                    <a:gd name="T3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5" y="1"/>
                      </a:moveTo>
                      <a:lnTo>
                        <a:pt x="17" y="3"/>
                      </a:lnTo>
                      <a:lnTo>
                        <a:pt x="18" y="7"/>
                      </a:lnTo>
                      <a:lnTo>
                        <a:pt x="19" y="9"/>
                      </a:lnTo>
                      <a:lnTo>
                        <a:pt x="18" y="12"/>
                      </a:lnTo>
                      <a:lnTo>
                        <a:pt x="15" y="16"/>
                      </a:lnTo>
                      <a:lnTo>
                        <a:pt x="13" y="18"/>
                      </a:lnTo>
                      <a:lnTo>
                        <a:pt x="9" y="19"/>
                      </a:lnTo>
                      <a:lnTo>
                        <a:pt x="6" y="19"/>
                      </a:lnTo>
                      <a:lnTo>
                        <a:pt x="3" y="18"/>
                      </a:lnTo>
                      <a:lnTo>
                        <a:pt x="1" y="15"/>
                      </a:lnTo>
                      <a:lnTo>
                        <a:pt x="0" y="11"/>
                      </a:lnTo>
                      <a:lnTo>
                        <a:pt x="0" y="8"/>
                      </a:lnTo>
                      <a:lnTo>
                        <a:pt x="2" y="3"/>
                      </a:lnTo>
                      <a:lnTo>
                        <a:pt x="6" y="1"/>
                      </a:lnTo>
                      <a:lnTo>
                        <a:pt x="9" y="0"/>
                      </a:lnTo>
                      <a:lnTo>
                        <a:pt x="1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96" name="Freeform 324">
                  <a:extLst>
                    <a:ext uri="{FF2B5EF4-FFF2-40B4-BE49-F238E27FC236}">
                      <a16:creationId xmlns:a16="http://schemas.microsoft.com/office/drawing/2014/main" id="{346E372E-F723-4EC2-BC3B-2EC073DB3948}"/>
                    </a:ext>
                  </a:extLst>
                </p:cNvPr>
                <p:cNvSpPr>
                  <a:spLocks/>
                </p:cNvSpPr>
                <p:nvPr/>
              </p:nvSpPr>
              <p:spPr bwMode="auto">
                <a:xfrm>
                  <a:off x="22" y="363"/>
                  <a:ext cx="82" cy="57"/>
                </a:xfrm>
                <a:custGeom>
                  <a:avLst/>
                  <a:gdLst>
                    <a:gd name="T0" fmla="*/ 160 w 163"/>
                    <a:gd name="T1" fmla="*/ 12 h 113"/>
                    <a:gd name="T2" fmla="*/ 156 w 163"/>
                    <a:gd name="T3" fmla="*/ 10 h 113"/>
                    <a:gd name="T4" fmla="*/ 155 w 163"/>
                    <a:gd name="T5" fmla="*/ 5 h 113"/>
                    <a:gd name="T6" fmla="*/ 147 w 163"/>
                    <a:gd name="T7" fmla="*/ 13 h 113"/>
                    <a:gd name="T8" fmla="*/ 131 w 163"/>
                    <a:gd name="T9" fmla="*/ 10 h 113"/>
                    <a:gd name="T10" fmla="*/ 97 w 163"/>
                    <a:gd name="T11" fmla="*/ 3 h 113"/>
                    <a:gd name="T12" fmla="*/ 70 w 163"/>
                    <a:gd name="T13" fmla="*/ 1 h 113"/>
                    <a:gd name="T14" fmla="*/ 65 w 163"/>
                    <a:gd name="T15" fmla="*/ 6 h 113"/>
                    <a:gd name="T16" fmla="*/ 88 w 163"/>
                    <a:gd name="T17" fmla="*/ 5 h 113"/>
                    <a:gd name="T18" fmla="*/ 117 w 163"/>
                    <a:gd name="T19" fmla="*/ 12 h 113"/>
                    <a:gd name="T20" fmla="*/ 137 w 163"/>
                    <a:gd name="T21" fmla="*/ 21 h 113"/>
                    <a:gd name="T22" fmla="*/ 135 w 163"/>
                    <a:gd name="T23" fmla="*/ 26 h 113"/>
                    <a:gd name="T24" fmla="*/ 122 w 163"/>
                    <a:gd name="T25" fmla="*/ 33 h 113"/>
                    <a:gd name="T26" fmla="*/ 108 w 163"/>
                    <a:gd name="T27" fmla="*/ 35 h 113"/>
                    <a:gd name="T28" fmla="*/ 83 w 163"/>
                    <a:gd name="T29" fmla="*/ 28 h 113"/>
                    <a:gd name="T30" fmla="*/ 55 w 163"/>
                    <a:gd name="T31" fmla="*/ 26 h 113"/>
                    <a:gd name="T32" fmla="*/ 41 w 163"/>
                    <a:gd name="T33" fmla="*/ 31 h 113"/>
                    <a:gd name="T34" fmla="*/ 50 w 163"/>
                    <a:gd name="T35" fmla="*/ 31 h 113"/>
                    <a:gd name="T36" fmla="*/ 64 w 163"/>
                    <a:gd name="T37" fmla="*/ 31 h 113"/>
                    <a:gd name="T38" fmla="*/ 80 w 163"/>
                    <a:gd name="T39" fmla="*/ 34 h 113"/>
                    <a:gd name="T40" fmla="*/ 100 w 163"/>
                    <a:gd name="T41" fmla="*/ 40 h 113"/>
                    <a:gd name="T42" fmla="*/ 102 w 163"/>
                    <a:gd name="T43" fmla="*/ 46 h 113"/>
                    <a:gd name="T44" fmla="*/ 78 w 163"/>
                    <a:gd name="T45" fmla="*/ 55 h 113"/>
                    <a:gd name="T46" fmla="*/ 55 w 163"/>
                    <a:gd name="T47" fmla="*/ 51 h 113"/>
                    <a:gd name="T48" fmla="*/ 35 w 163"/>
                    <a:gd name="T49" fmla="*/ 46 h 113"/>
                    <a:gd name="T50" fmla="*/ 42 w 163"/>
                    <a:gd name="T51" fmla="*/ 52 h 113"/>
                    <a:gd name="T52" fmla="*/ 61 w 163"/>
                    <a:gd name="T53" fmla="*/ 60 h 113"/>
                    <a:gd name="T54" fmla="*/ 40 w 163"/>
                    <a:gd name="T55" fmla="*/ 67 h 113"/>
                    <a:gd name="T56" fmla="*/ 14 w 163"/>
                    <a:gd name="T57" fmla="*/ 75 h 113"/>
                    <a:gd name="T58" fmla="*/ 0 w 163"/>
                    <a:gd name="T59" fmla="*/ 80 h 113"/>
                    <a:gd name="T60" fmla="*/ 8 w 163"/>
                    <a:gd name="T61" fmla="*/ 81 h 113"/>
                    <a:gd name="T62" fmla="*/ 30 w 163"/>
                    <a:gd name="T63" fmla="*/ 79 h 113"/>
                    <a:gd name="T64" fmla="*/ 56 w 163"/>
                    <a:gd name="T65" fmla="*/ 72 h 113"/>
                    <a:gd name="T66" fmla="*/ 67 w 163"/>
                    <a:gd name="T67" fmla="*/ 76 h 113"/>
                    <a:gd name="T68" fmla="*/ 56 w 163"/>
                    <a:gd name="T69" fmla="*/ 109 h 113"/>
                    <a:gd name="T70" fmla="*/ 57 w 163"/>
                    <a:gd name="T71" fmla="*/ 113 h 113"/>
                    <a:gd name="T72" fmla="*/ 71 w 163"/>
                    <a:gd name="T73" fmla="*/ 89 h 113"/>
                    <a:gd name="T74" fmla="*/ 83 w 163"/>
                    <a:gd name="T75" fmla="*/ 66 h 113"/>
                    <a:gd name="T76" fmla="*/ 99 w 163"/>
                    <a:gd name="T77" fmla="*/ 59 h 113"/>
                    <a:gd name="T78" fmla="*/ 114 w 163"/>
                    <a:gd name="T79" fmla="*/ 52 h 113"/>
                    <a:gd name="T80" fmla="*/ 115 w 163"/>
                    <a:gd name="T81" fmla="*/ 75 h 113"/>
                    <a:gd name="T82" fmla="*/ 108 w 163"/>
                    <a:gd name="T83" fmla="*/ 104 h 113"/>
                    <a:gd name="T84" fmla="*/ 114 w 163"/>
                    <a:gd name="T85" fmla="*/ 98 h 113"/>
                    <a:gd name="T86" fmla="*/ 126 w 163"/>
                    <a:gd name="T87" fmla="*/ 61 h 113"/>
                    <a:gd name="T88" fmla="*/ 138 w 163"/>
                    <a:gd name="T89" fmla="*/ 36 h 113"/>
                    <a:gd name="T90" fmla="*/ 148 w 163"/>
                    <a:gd name="T91" fmla="*/ 26 h 113"/>
                    <a:gd name="T92" fmla="*/ 152 w 163"/>
                    <a:gd name="T93" fmla="*/ 31 h 113"/>
                    <a:gd name="T94" fmla="*/ 148 w 163"/>
                    <a:gd name="T95" fmla="*/ 70 h 113"/>
                    <a:gd name="T96" fmla="*/ 158 w 163"/>
                    <a:gd name="T97" fmla="*/ 4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113">
                      <a:moveTo>
                        <a:pt x="163" y="14"/>
                      </a:moveTo>
                      <a:lnTo>
                        <a:pt x="162" y="13"/>
                      </a:lnTo>
                      <a:lnTo>
                        <a:pt x="160" y="12"/>
                      </a:lnTo>
                      <a:lnTo>
                        <a:pt x="159" y="12"/>
                      </a:lnTo>
                      <a:lnTo>
                        <a:pt x="158" y="11"/>
                      </a:lnTo>
                      <a:lnTo>
                        <a:pt x="156" y="10"/>
                      </a:lnTo>
                      <a:lnTo>
                        <a:pt x="156" y="7"/>
                      </a:lnTo>
                      <a:lnTo>
                        <a:pt x="155" y="6"/>
                      </a:lnTo>
                      <a:lnTo>
                        <a:pt x="155" y="5"/>
                      </a:lnTo>
                      <a:lnTo>
                        <a:pt x="153" y="8"/>
                      </a:lnTo>
                      <a:lnTo>
                        <a:pt x="151" y="11"/>
                      </a:lnTo>
                      <a:lnTo>
                        <a:pt x="147" y="13"/>
                      </a:lnTo>
                      <a:lnTo>
                        <a:pt x="146" y="14"/>
                      </a:lnTo>
                      <a:lnTo>
                        <a:pt x="139" y="12"/>
                      </a:lnTo>
                      <a:lnTo>
                        <a:pt x="131" y="10"/>
                      </a:lnTo>
                      <a:lnTo>
                        <a:pt x="120" y="7"/>
                      </a:lnTo>
                      <a:lnTo>
                        <a:pt x="108" y="4"/>
                      </a:lnTo>
                      <a:lnTo>
                        <a:pt x="97" y="3"/>
                      </a:lnTo>
                      <a:lnTo>
                        <a:pt x="85" y="1"/>
                      </a:lnTo>
                      <a:lnTo>
                        <a:pt x="77" y="0"/>
                      </a:lnTo>
                      <a:lnTo>
                        <a:pt x="70" y="1"/>
                      </a:lnTo>
                      <a:lnTo>
                        <a:pt x="63" y="4"/>
                      </a:lnTo>
                      <a:lnTo>
                        <a:pt x="62" y="5"/>
                      </a:lnTo>
                      <a:lnTo>
                        <a:pt x="65" y="6"/>
                      </a:lnTo>
                      <a:lnTo>
                        <a:pt x="70" y="5"/>
                      </a:lnTo>
                      <a:lnTo>
                        <a:pt x="79" y="4"/>
                      </a:lnTo>
                      <a:lnTo>
                        <a:pt x="88" y="5"/>
                      </a:lnTo>
                      <a:lnTo>
                        <a:pt x="98" y="6"/>
                      </a:lnTo>
                      <a:lnTo>
                        <a:pt x="108" y="8"/>
                      </a:lnTo>
                      <a:lnTo>
                        <a:pt x="117" y="12"/>
                      </a:lnTo>
                      <a:lnTo>
                        <a:pt x="125" y="14"/>
                      </a:lnTo>
                      <a:lnTo>
                        <a:pt x="132" y="18"/>
                      </a:lnTo>
                      <a:lnTo>
                        <a:pt x="137" y="21"/>
                      </a:lnTo>
                      <a:lnTo>
                        <a:pt x="139" y="23"/>
                      </a:lnTo>
                      <a:lnTo>
                        <a:pt x="138" y="25"/>
                      </a:lnTo>
                      <a:lnTo>
                        <a:pt x="135" y="26"/>
                      </a:lnTo>
                      <a:lnTo>
                        <a:pt x="131" y="28"/>
                      </a:lnTo>
                      <a:lnTo>
                        <a:pt x="126" y="30"/>
                      </a:lnTo>
                      <a:lnTo>
                        <a:pt x="122" y="33"/>
                      </a:lnTo>
                      <a:lnTo>
                        <a:pt x="117" y="35"/>
                      </a:lnTo>
                      <a:lnTo>
                        <a:pt x="114" y="37"/>
                      </a:lnTo>
                      <a:lnTo>
                        <a:pt x="108" y="35"/>
                      </a:lnTo>
                      <a:lnTo>
                        <a:pt x="101" y="33"/>
                      </a:lnTo>
                      <a:lnTo>
                        <a:pt x="92" y="30"/>
                      </a:lnTo>
                      <a:lnTo>
                        <a:pt x="83" y="28"/>
                      </a:lnTo>
                      <a:lnTo>
                        <a:pt x="72" y="27"/>
                      </a:lnTo>
                      <a:lnTo>
                        <a:pt x="63" y="26"/>
                      </a:lnTo>
                      <a:lnTo>
                        <a:pt x="55" y="26"/>
                      </a:lnTo>
                      <a:lnTo>
                        <a:pt x="48" y="28"/>
                      </a:lnTo>
                      <a:lnTo>
                        <a:pt x="44" y="30"/>
                      </a:lnTo>
                      <a:lnTo>
                        <a:pt x="41" y="31"/>
                      </a:lnTo>
                      <a:lnTo>
                        <a:pt x="41" y="33"/>
                      </a:lnTo>
                      <a:lnTo>
                        <a:pt x="47" y="31"/>
                      </a:lnTo>
                      <a:lnTo>
                        <a:pt x="50" y="31"/>
                      </a:lnTo>
                      <a:lnTo>
                        <a:pt x="55" y="31"/>
                      </a:lnTo>
                      <a:lnTo>
                        <a:pt x="60" y="31"/>
                      </a:lnTo>
                      <a:lnTo>
                        <a:pt x="64" y="31"/>
                      </a:lnTo>
                      <a:lnTo>
                        <a:pt x="70" y="31"/>
                      </a:lnTo>
                      <a:lnTo>
                        <a:pt x="75" y="33"/>
                      </a:lnTo>
                      <a:lnTo>
                        <a:pt x="80" y="34"/>
                      </a:lnTo>
                      <a:lnTo>
                        <a:pt x="85" y="35"/>
                      </a:lnTo>
                      <a:lnTo>
                        <a:pt x="93" y="37"/>
                      </a:lnTo>
                      <a:lnTo>
                        <a:pt x="100" y="40"/>
                      </a:lnTo>
                      <a:lnTo>
                        <a:pt x="105" y="41"/>
                      </a:lnTo>
                      <a:lnTo>
                        <a:pt x="108" y="43"/>
                      </a:lnTo>
                      <a:lnTo>
                        <a:pt x="102" y="46"/>
                      </a:lnTo>
                      <a:lnTo>
                        <a:pt x="93" y="50"/>
                      </a:lnTo>
                      <a:lnTo>
                        <a:pt x="84" y="52"/>
                      </a:lnTo>
                      <a:lnTo>
                        <a:pt x="78" y="55"/>
                      </a:lnTo>
                      <a:lnTo>
                        <a:pt x="72" y="56"/>
                      </a:lnTo>
                      <a:lnTo>
                        <a:pt x="64" y="53"/>
                      </a:lnTo>
                      <a:lnTo>
                        <a:pt x="55" y="51"/>
                      </a:lnTo>
                      <a:lnTo>
                        <a:pt x="48" y="49"/>
                      </a:lnTo>
                      <a:lnTo>
                        <a:pt x="41" y="46"/>
                      </a:lnTo>
                      <a:lnTo>
                        <a:pt x="35" y="46"/>
                      </a:lnTo>
                      <a:lnTo>
                        <a:pt x="32" y="48"/>
                      </a:lnTo>
                      <a:lnTo>
                        <a:pt x="35" y="50"/>
                      </a:lnTo>
                      <a:lnTo>
                        <a:pt x="42" y="52"/>
                      </a:lnTo>
                      <a:lnTo>
                        <a:pt x="50" y="55"/>
                      </a:lnTo>
                      <a:lnTo>
                        <a:pt x="56" y="58"/>
                      </a:lnTo>
                      <a:lnTo>
                        <a:pt x="61" y="60"/>
                      </a:lnTo>
                      <a:lnTo>
                        <a:pt x="56" y="61"/>
                      </a:lnTo>
                      <a:lnTo>
                        <a:pt x="49" y="64"/>
                      </a:lnTo>
                      <a:lnTo>
                        <a:pt x="40" y="67"/>
                      </a:lnTo>
                      <a:lnTo>
                        <a:pt x="31" y="70"/>
                      </a:lnTo>
                      <a:lnTo>
                        <a:pt x="22" y="72"/>
                      </a:lnTo>
                      <a:lnTo>
                        <a:pt x="14" y="75"/>
                      </a:lnTo>
                      <a:lnTo>
                        <a:pt x="7" y="78"/>
                      </a:lnTo>
                      <a:lnTo>
                        <a:pt x="3" y="79"/>
                      </a:lnTo>
                      <a:lnTo>
                        <a:pt x="0" y="80"/>
                      </a:lnTo>
                      <a:lnTo>
                        <a:pt x="0" y="81"/>
                      </a:lnTo>
                      <a:lnTo>
                        <a:pt x="2" y="81"/>
                      </a:lnTo>
                      <a:lnTo>
                        <a:pt x="8" y="81"/>
                      </a:lnTo>
                      <a:lnTo>
                        <a:pt x="14" y="81"/>
                      </a:lnTo>
                      <a:lnTo>
                        <a:pt x="22" y="80"/>
                      </a:lnTo>
                      <a:lnTo>
                        <a:pt x="30" y="79"/>
                      </a:lnTo>
                      <a:lnTo>
                        <a:pt x="40" y="76"/>
                      </a:lnTo>
                      <a:lnTo>
                        <a:pt x="48" y="74"/>
                      </a:lnTo>
                      <a:lnTo>
                        <a:pt x="56" y="72"/>
                      </a:lnTo>
                      <a:lnTo>
                        <a:pt x="63" y="70"/>
                      </a:lnTo>
                      <a:lnTo>
                        <a:pt x="68" y="67"/>
                      </a:lnTo>
                      <a:lnTo>
                        <a:pt x="67" y="76"/>
                      </a:lnTo>
                      <a:lnTo>
                        <a:pt x="64" y="89"/>
                      </a:lnTo>
                      <a:lnTo>
                        <a:pt x="61" y="101"/>
                      </a:lnTo>
                      <a:lnTo>
                        <a:pt x="56" y="109"/>
                      </a:lnTo>
                      <a:lnTo>
                        <a:pt x="54" y="112"/>
                      </a:lnTo>
                      <a:lnTo>
                        <a:pt x="55" y="113"/>
                      </a:lnTo>
                      <a:lnTo>
                        <a:pt x="57" y="113"/>
                      </a:lnTo>
                      <a:lnTo>
                        <a:pt x="60" y="110"/>
                      </a:lnTo>
                      <a:lnTo>
                        <a:pt x="64" y="102"/>
                      </a:lnTo>
                      <a:lnTo>
                        <a:pt x="71" y="89"/>
                      </a:lnTo>
                      <a:lnTo>
                        <a:pt x="77" y="76"/>
                      </a:lnTo>
                      <a:lnTo>
                        <a:pt x="79" y="67"/>
                      </a:lnTo>
                      <a:lnTo>
                        <a:pt x="83" y="66"/>
                      </a:lnTo>
                      <a:lnTo>
                        <a:pt x="88" y="64"/>
                      </a:lnTo>
                      <a:lnTo>
                        <a:pt x="93" y="61"/>
                      </a:lnTo>
                      <a:lnTo>
                        <a:pt x="99" y="59"/>
                      </a:lnTo>
                      <a:lnTo>
                        <a:pt x="105" y="57"/>
                      </a:lnTo>
                      <a:lnTo>
                        <a:pt x="109" y="55"/>
                      </a:lnTo>
                      <a:lnTo>
                        <a:pt x="114" y="52"/>
                      </a:lnTo>
                      <a:lnTo>
                        <a:pt x="116" y="51"/>
                      </a:lnTo>
                      <a:lnTo>
                        <a:pt x="116" y="61"/>
                      </a:lnTo>
                      <a:lnTo>
                        <a:pt x="115" y="75"/>
                      </a:lnTo>
                      <a:lnTo>
                        <a:pt x="113" y="89"/>
                      </a:lnTo>
                      <a:lnTo>
                        <a:pt x="110" y="98"/>
                      </a:lnTo>
                      <a:lnTo>
                        <a:pt x="108" y="104"/>
                      </a:lnTo>
                      <a:lnTo>
                        <a:pt x="108" y="105"/>
                      </a:lnTo>
                      <a:lnTo>
                        <a:pt x="110" y="104"/>
                      </a:lnTo>
                      <a:lnTo>
                        <a:pt x="114" y="98"/>
                      </a:lnTo>
                      <a:lnTo>
                        <a:pt x="118" y="89"/>
                      </a:lnTo>
                      <a:lnTo>
                        <a:pt x="123" y="75"/>
                      </a:lnTo>
                      <a:lnTo>
                        <a:pt x="126" y="61"/>
                      </a:lnTo>
                      <a:lnTo>
                        <a:pt x="126" y="48"/>
                      </a:lnTo>
                      <a:lnTo>
                        <a:pt x="133" y="42"/>
                      </a:lnTo>
                      <a:lnTo>
                        <a:pt x="138" y="36"/>
                      </a:lnTo>
                      <a:lnTo>
                        <a:pt x="143" y="31"/>
                      </a:lnTo>
                      <a:lnTo>
                        <a:pt x="146" y="28"/>
                      </a:lnTo>
                      <a:lnTo>
                        <a:pt x="148" y="26"/>
                      </a:lnTo>
                      <a:lnTo>
                        <a:pt x="151" y="26"/>
                      </a:lnTo>
                      <a:lnTo>
                        <a:pt x="152" y="28"/>
                      </a:lnTo>
                      <a:lnTo>
                        <a:pt x="152" y="31"/>
                      </a:lnTo>
                      <a:lnTo>
                        <a:pt x="151" y="42"/>
                      </a:lnTo>
                      <a:lnTo>
                        <a:pt x="149" y="56"/>
                      </a:lnTo>
                      <a:lnTo>
                        <a:pt x="148" y="70"/>
                      </a:lnTo>
                      <a:lnTo>
                        <a:pt x="147" y="80"/>
                      </a:lnTo>
                      <a:lnTo>
                        <a:pt x="153" y="68"/>
                      </a:lnTo>
                      <a:lnTo>
                        <a:pt x="158" y="49"/>
                      </a:lnTo>
                      <a:lnTo>
                        <a:pt x="161" y="29"/>
                      </a:lnTo>
                      <a:lnTo>
                        <a:pt x="163" y="1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97" name="Freeform 325">
                  <a:extLst>
                    <a:ext uri="{FF2B5EF4-FFF2-40B4-BE49-F238E27FC236}">
                      <a16:creationId xmlns:a16="http://schemas.microsoft.com/office/drawing/2014/main" id="{00752ADA-11B9-428D-8418-ECC4356F38FE}"/>
                    </a:ext>
                  </a:extLst>
                </p:cNvPr>
                <p:cNvSpPr>
                  <a:spLocks/>
                </p:cNvSpPr>
                <p:nvPr/>
              </p:nvSpPr>
              <p:spPr bwMode="auto">
                <a:xfrm>
                  <a:off x="27" y="263"/>
                  <a:ext cx="66" cy="63"/>
                </a:xfrm>
                <a:custGeom>
                  <a:avLst/>
                  <a:gdLst>
                    <a:gd name="T0" fmla="*/ 128 w 133"/>
                    <a:gd name="T1" fmla="*/ 122 h 124"/>
                    <a:gd name="T2" fmla="*/ 131 w 133"/>
                    <a:gd name="T3" fmla="*/ 119 h 124"/>
                    <a:gd name="T4" fmla="*/ 127 w 133"/>
                    <a:gd name="T5" fmla="*/ 112 h 124"/>
                    <a:gd name="T6" fmla="*/ 119 w 133"/>
                    <a:gd name="T7" fmla="*/ 101 h 124"/>
                    <a:gd name="T8" fmla="*/ 116 w 133"/>
                    <a:gd name="T9" fmla="*/ 87 h 124"/>
                    <a:gd name="T10" fmla="*/ 113 w 133"/>
                    <a:gd name="T11" fmla="*/ 58 h 124"/>
                    <a:gd name="T12" fmla="*/ 107 w 133"/>
                    <a:gd name="T13" fmla="*/ 43 h 124"/>
                    <a:gd name="T14" fmla="*/ 104 w 133"/>
                    <a:gd name="T15" fmla="*/ 43 h 124"/>
                    <a:gd name="T16" fmla="*/ 106 w 133"/>
                    <a:gd name="T17" fmla="*/ 56 h 124"/>
                    <a:gd name="T18" fmla="*/ 107 w 133"/>
                    <a:gd name="T19" fmla="*/ 82 h 124"/>
                    <a:gd name="T20" fmla="*/ 99 w 133"/>
                    <a:gd name="T21" fmla="*/ 85 h 124"/>
                    <a:gd name="T22" fmla="*/ 85 w 133"/>
                    <a:gd name="T23" fmla="*/ 75 h 124"/>
                    <a:gd name="T24" fmla="*/ 77 w 133"/>
                    <a:gd name="T25" fmla="*/ 63 h 124"/>
                    <a:gd name="T26" fmla="*/ 72 w 133"/>
                    <a:gd name="T27" fmla="*/ 39 h 124"/>
                    <a:gd name="T28" fmla="*/ 70 w 133"/>
                    <a:gd name="T29" fmla="*/ 23 h 124"/>
                    <a:gd name="T30" fmla="*/ 69 w 133"/>
                    <a:gd name="T31" fmla="*/ 9 h 124"/>
                    <a:gd name="T32" fmla="*/ 65 w 133"/>
                    <a:gd name="T33" fmla="*/ 2 h 124"/>
                    <a:gd name="T34" fmla="*/ 65 w 133"/>
                    <a:gd name="T35" fmla="*/ 7 h 124"/>
                    <a:gd name="T36" fmla="*/ 66 w 133"/>
                    <a:gd name="T37" fmla="*/ 18 h 124"/>
                    <a:gd name="T38" fmla="*/ 63 w 133"/>
                    <a:gd name="T39" fmla="*/ 29 h 124"/>
                    <a:gd name="T40" fmla="*/ 63 w 133"/>
                    <a:gd name="T41" fmla="*/ 39 h 124"/>
                    <a:gd name="T42" fmla="*/ 66 w 133"/>
                    <a:gd name="T43" fmla="*/ 56 h 124"/>
                    <a:gd name="T44" fmla="*/ 58 w 133"/>
                    <a:gd name="T45" fmla="*/ 55 h 124"/>
                    <a:gd name="T46" fmla="*/ 39 w 133"/>
                    <a:gd name="T47" fmla="*/ 36 h 124"/>
                    <a:gd name="T48" fmla="*/ 21 w 133"/>
                    <a:gd name="T49" fmla="*/ 16 h 124"/>
                    <a:gd name="T50" fmla="*/ 6 w 133"/>
                    <a:gd name="T51" fmla="*/ 2 h 124"/>
                    <a:gd name="T52" fmla="*/ 8 w 133"/>
                    <a:gd name="T53" fmla="*/ 11 h 124"/>
                    <a:gd name="T54" fmla="*/ 27 w 133"/>
                    <a:gd name="T55" fmla="*/ 36 h 124"/>
                    <a:gd name="T56" fmla="*/ 37 w 133"/>
                    <a:gd name="T57" fmla="*/ 51 h 124"/>
                    <a:gd name="T58" fmla="*/ 54 w 133"/>
                    <a:gd name="T59" fmla="*/ 66 h 124"/>
                    <a:gd name="T60" fmla="*/ 54 w 133"/>
                    <a:gd name="T61" fmla="*/ 70 h 124"/>
                    <a:gd name="T62" fmla="*/ 37 w 133"/>
                    <a:gd name="T63" fmla="*/ 67 h 124"/>
                    <a:gd name="T64" fmla="*/ 28 w 133"/>
                    <a:gd name="T65" fmla="*/ 61 h 124"/>
                    <a:gd name="T66" fmla="*/ 23 w 133"/>
                    <a:gd name="T67" fmla="*/ 62 h 124"/>
                    <a:gd name="T68" fmla="*/ 29 w 133"/>
                    <a:gd name="T69" fmla="*/ 68 h 124"/>
                    <a:gd name="T70" fmla="*/ 40 w 133"/>
                    <a:gd name="T71" fmla="*/ 75 h 124"/>
                    <a:gd name="T72" fmla="*/ 55 w 133"/>
                    <a:gd name="T73" fmla="*/ 81 h 124"/>
                    <a:gd name="T74" fmla="*/ 70 w 133"/>
                    <a:gd name="T75" fmla="*/ 84 h 124"/>
                    <a:gd name="T76" fmla="*/ 83 w 133"/>
                    <a:gd name="T77" fmla="*/ 86 h 124"/>
                    <a:gd name="T78" fmla="*/ 98 w 133"/>
                    <a:gd name="T79" fmla="*/ 97 h 124"/>
                    <a:gd name="T80" fmla="*/ 99 w 133"/>
                    <a:gd name="T81" fmla="*/ 104 h 124"/>
                    <a:gd name="T82" fmla="*/ 89 w 133"/>
                    <a:gd name="T83" fmla="*/ 107 h 124"/>
                    <a:gd name="T84" fmla="*/ 77 w 133"/>
                    <a:gd name="T85" fmla="*/ 108 h 124"/>
                    <a:gd name="T86" fmla="*/ 67 w 133"/>
                    <a:gd name="T87" fmla="*/ 108 h 124"/>
                    <a:gd name="T88" fmla="*/ 57 w 133"/>
                    <a:gd name="T89" fmla="*/ 107 h 124"/>
                    <a:gd name="T90" fmla="*/ 55 w 133"/>
                    <a:gd name="T91" fmla="*/ 111 h 124"/>
                    <a:gd name="T92" fmla="*/ 69 w 133"/>
                    <a:gd name="T93" fmla="*/ 114 h 124"/>
                    <a:gd name="T94" fmla="*/ 84 w 133"/>
                    <a:gd name="T95" fmla="*/ 114 h 124"/>
                    <a:gd name="T96" fmla="*/ 98 w 133"/>
                    <a:gd name="T97" fmla="*/ 114 h 124"/>
                    <a:gd name="T98" fmla="*/ 110 w 133"/>
                    <a:gd name="T99" fmla="*/ 113 h 124"/>
                    <a:gd name="T100" fmla="*/ 119 w 133"/>
                    <a:gd name="T101" fmla="*/ 114 h 124"/>
                    <a:gd name="T102" fmla="*/ 125 w 133"/>
                    <a:gd name="T103" fmla="*/ 12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24">
                      <a:moveTo>
                        <a:pt x="127" y="124"/>
                      </a:moveTo>
                      <a:lnTo>
                        <a:pt x="128" y="122"/>
                      </a:lnTo>
                      <a:lnTo>
                        <a:pt x="129" y="120"/>
                      </a:lnTo>
                      <a:lnTo>
                        <a:pt x="131" y="119"/>
                      </a:lnTo>
                      <a:lnTo>
                        <a:pt x="133" y="116"/>
                      </a:lnTo>
                      <a:lnTo>
                        <a:pt x="127" y="112"/>
                      </a:lnTo>
                      <a:lnTo>
                        <a:pt x="122" y="107"/>
                      </a:lnTo>
                      <a:lnTo>
                        <a:pt x="119" y="101"/>
                      </a:lnTo>
                      <a:lnTo>
                        <a:pt x="118" y="97"/>
                      </a:lnTo>
                      <a:lnTo>
                        <a:pt x="116" y="87"/>
                      </a:lnTo>
                      <a:lnTo>
                        <a:pt x="115" y="73"/>
                      </a:lnTo>
                      <a:lnTo>
                        <a:pt x="113" y="58"/>
                      </a:lnTo>
                      <a:lnTo>
                        <a:pt x="111" y="47"/>
                      </a:lnTo>
                      <a:lnTo>
                        <a:pt x="107" y="43"/>
                      </a:lnTo>
                      <a:lnTo>
                        <a:pt x="105" y="41"/>
                      </a:lnTo>
                      <a:lnTo>
                        <a:pt x="104" y="43"/>
                      </a:lnTo>
                      <a:lnTo>
                        <a:pt x="105" y="47"/>
                      </a:lnTo>
                      <a:lnTo>
                        <a:pt x="106" y="56"/>
                      </a:lnTo>
                      <a:lnTo>
                        <a:pt x="107" y="69"/>
                      </a:lnTo>
                      <a:lnTo>
                        <a:pt x="107" y="82"/>
                      </a:lnTo>
                      <a:lnTo>
                        <a:pt x="106" y="90"/>
                      </a:lnTo>
                      <a:lnTo>
                        <a:pt x="99" y="85"/>
                      </a:lnTo>
                      <a:lnTo>
                        <a:pt x="92" y="81"/>
                      </a:lnTo>
                      <a:lnTo>
                        <a:pt x="85" y="75"/>
                      </a:lnTo>
                      <a:lnTo>
                        <a:pt x="81" y="70"/>
                      </a:lnTo>
                      <a:lnTo>
                        <a:pt x="77" y="63"/>
                      </a:lnTo>
                      <a:lnTo>
                        <a:pt x="74" y="52"/>
                      </a:lnTo>
                      <a:lnTo>
                        <a:pt x="72" y="39"/>
                      </a:lnTo>
                      <a:lnTo>
                        <a:pt x="70" y="30"/>
                      </a:lnTo>
                      <a:lnTo>
                        <a:pt x="70" y="23"/>
                      </a:lnTo>
                      <a:lnTo>
                        <a:pt x="70" y="16"/>
                      </a:lnTo>
                      <a:lnTo>
                        <a:pt x="69" y="9"/>
                      </a:lnTo>
                      <a:lnTo>
                        <a:pt x="67" y="4"/>
                      </a:lnTo>
                      <a:lnTo>
                        <a:pt x="65" y="2"/>
                      </a:lnTo>
                      <a:lnTo>
                        <a:pt x="65" y="3"/>
                      </a:lnTo>
                      <a:lnTo>
                        <a:pt x="65" y="7"/>
                      </a:lnTo>
                      <a:lnTo>
                        <a:pt x="66" y="13"/>
                      </a:lnTo>
                      <a:lnTo>
                        <a:pt x="66" y="18"/>
                      </a:lnTo>
                      <a:lnTo>
                        <a:pt x="65" y="24"/>
                      </a:lnTo>
                      <a:lnTo>
                        <a:pt x="63" y="29"/>
                      </a:lnTo>
                      <a:lnTo>
                        <a:pt x="63" y="33"/>
                      </a:lnTo>
                      <a:lnTo>
                        <a:pt x="63" y="39"/>
                      </a:lnTo>
                      <a:lnTo>
                        <a:pt x="65" y="48"/>
                      </a:lnTo>
                      <a:lnTo>
                        <a:pt x="66" y="56"/>
                      </a:lnTo>
                      <a:lnTo>
                        <a:pt x="67" y="63"/>
                      </a:lnTo>
                      <a:lnTo>
                        <a:pt x="58" y="55"/>
                      </a:lnTo>
                      <a:lnTo>
                        <a:pt x="48" y="46"/>
                      </a:lnTo>
                      <a:lnTo>
                        <a:pt x="39" y="36"/>
                      </a:lnTo>
                      <a:lnTo>
                        <a:pt x="30" y="25"/>
                      </a:lnTo>
                      <a:lnTo>
                        <a:pt x="21" y="16"/>
                      </a:lnTo>
                      <a:lnTo>
                        <a:pt x="13" y="8"/>
                      </a:lnTo>
                      <a:lnTo>
                        <a:pt x="6" y="2"/>
                      </a:lnTo>
                      <a:lnTo>
                        <a:pt x="0" y="0"/>
                      </a:lnTo>
                      <a:lnTo>
                        <a:pt x="8" y="11"/>
                      </a:lnTo>
                      <a:lnTo>
                        <a:pt x="19" y="24"/>
                      </a:lnTo>
                      <a:lnTo>
                        <a:pt x="27" y="36"/>
                      </a:lnTo>
                      <a:lnTo>
                        <a:pt x="32" y="44"/>
                      </a:lnTo>
                      <a:lnTo>
                        <a:pt x="37" y="51"/>
                      </a:lnTo>
                      <a:lnTo>
                        <a:pt x="46" y="59"/>
                      </a:lnTo>
                      <a:lnTo>
                        <a:pt x="54" y="66"/>
                      </a:lnTo>
                      <a:lnTo>
                        <a:pt x="61" y="70"/>
                      </a:lnTo>
                      <a:lnTo>
                        <a:pt x="54" y="70"/>
                      </a:lnTo>
                      <a:lnTo>
                        <a:pt x="45" y="69"/>
                      </a:lnTo>
                      <a:lnTo>
                        <a:pt x="37" y="67"/>
                      </a:lnTo>
                      <a:lnTo>
                        <a:pt x="31" y="63"/>
                      </a:lnTo>
                      <a:lnTo>
                        <a:pt x="28" y="61"/>
                      </a:lnTo>
                      <a:lnTo>
                        <a:pt x="24" y="61"/>
                      </a:lnTo>
                      <a:lnTo>
                        <a:pt x="23" y="62"/>
                      </a:lnTo>
                      <a:lnTo>
                        <a:pt x="25" y="66"/>
                      </a:lnTo>
                      <a:lnTo>
                        <a:pt x="29" y="68"/>
                      </a:lnTo>
                      <a:lnTo>
                        <a:pt x="35" y="71"/>
                      </a:lnTo>
                      <a:lnTo>
                        <a:pt x="40" y="75"/>
                      </a:lnTo>
                      <a:lnTo>
                        <a:pt x="47" y="77"/>
                      </a:lnTo>
                      <a:lnTo>
                        <a:pt x="55" y="81"/>
                      </a:lnTo>
                      <a:lnTo>
                        <a:pt x="62" y="82"/>
                      </a:lnTo>
                      <a:lnTo>
                        <a:pt x="70" y="84"/>
                      </a:lnTo>
                      <a:lnTo>
                        <a:pt x="76" y="84"/>
                      </a:lnTo>
                      <a:lnTo>
                        <a:pt x="83" y="86"/>
                      </a:lnTo>
                      <a:lnTo>
                        <a:pt x="91" y="91"/>
                      </a:lnTo>
                      <a:lnTo>
                        <a:pt x="98" y="97"/>
                      </a:lnTo>
                      <a:lnTo>
                        <a:pt x="103" y="102"/>
                      </a:lnTo>
                      <a:lnTo>
                        <a:pt x="99" y="104"/>
                      </a:lnTo>
                      <a:lnTo>
                        <a:pt x="95" y="106"/>
                      </a:lnTo>
                      <a:lnTo>
                        <a:pt x="89" y="107"/>
                      </a:lnTo>
                      <a:lnTo>
                        <a:pt x="83" y="107"/>
                      </a:lnTo>
                      <a:lnTo>
                        <a:pt x="77" y="108"/>
                      </a:lnTo>
                      <a:lnTo>
                        <a:pt x="72" y="108"/>
                      </a:lnTo>
                      <a:lnTo>
                        <a:pt x="67" y="108"/>
                      </a:lnTo>
                      <a:lnTo>
                        <a:pt x="62" y="108"/>
                      </a:lnTo>
                      <a:lnTo>
                        <a:pt x="57" y="107"/>
                      </a:lnTo>
                      <a:lnTo>
                        <a:pt x="53" y="108"/>
                      </a:lnTo>
                      <a:lnTo>
                        <a:pt x="55" y="111"/>
                      </a:lnTo>
                      <a:lnTo>
                        <a:pt x="63" y="113"/>
                      </a:lnTo>
                      <a:lnTo>
                        <a:pt x="69" y="114"/>
                      </a:lnTo>
                      <a:lnTo>
                        <a:pt x="76" y="114"/>
                      </a:lnTo>
                      <a:lnTo>
                        <a:pt x="84" y="114"/>
                      </a:lnTo>
                      <a:lnTo>
                        <a:pt x="91" y="114"/>
                      </a:lnTo>
                      <a:lnTo>
                        <a:pt x="98" y="114"/>
                      </a:lnTo>
                      <a:lnTo>
                        <a:pt x="105" y="113"/>
                      </a:lnTo>
                      <a:lnTo>
                        <a:pt x="110" y="113"/>
                      </a:lnTo>
                      <a:lnTo>
                        <a:pt x="113" y="113"/>
                      </a:lnTo>
                      <a:lnTo>
                        <a:pt x="119" y="114"/>
                      </a:lnTo>
                      <a:lnTo>
                        <a:pt x="122" y="116"/>
                      </a:lnTo>
                      <a:lnTo>
                        <a:pt x="125" y="121"/>
                      </a:lnTo>
                      <a:lnTo>
                        <a:pt x="127" y="12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98" name="Freeform 326">
                  <a:extLst>
                    <a:ext uri="{FF2B5EF4-FFF2-40B4-BE49-F238E27FC236}">
                      <a16:creationId xmlns:a16="http://schemas.microsoft.com/office/drawing/2014/main" id="{6934EC49-4F13-431D-9E0C-EDC0306F6CCC}"/>
                    </a:ext>
                  </a:extLst>
                </p:cNvPr>
                <p:cNvSpPr>
                  <a:spLocks/>
                </p:cNvSpPr>
                <p:nvPr/>
              </p:nvSpPr>
              <p:spPr bwMode="auto">
                <a:xfrm>
                  <a:off x="125" y="240"/>
                  <a:ext cx="40" cy="94"/>
                </a:xfrm>
                <a:custGeom>
                  <a:avLst/>
                  <a:gdLst>
                    <a:gd name="T0" fmla="*/ 8 w 81"/>
                    <a:gd name="T1" fmla="*/ 156 h 189"/>
                    <a:gd name="T2" fmla="*/ 14 w 81"/>
                    <a:gd name="T3" fmla="*/ 148 h 189"/>
                    <a:gd name="T4" fmla="*/ 18 w 81"/>
                    <a:gd name="T5" fmla="*/ 151 h 189"/>
                    <a:gd name="T6" fmla="*/ 22 w 81"/>
                    <a:gd name="T7" fmla="*/ 134 h 189"/>
                    <a:gd name="T8" fmla="*/ 8 w 81"/>
                    <a:gd name="T9" fmla="*/ 107 h 189"/>
                    <a:gd name="T10" fmla="*/ 0 w 81"/>
                    <a:gd name="T11" fmla="*/ 77 h 189"/>
                    <a:gd name="T12" fmla="*/ 3 w 81"/>
                    <a:gd name="T13" fmla="*/ 78 h 189"/>
                    <a:gd name="T14" fmla="*/ 17 w 81"/>
                    <a:gd name="T15" fmla="*/ 109 h 189"/>
                    <a:gd name="T16" fmla="*/ 31 w 81"/>
                    <a:gd name="T17" fmla="*/ 88 h 189"/>
                    <a:gd name="T18" fmla="*/ 30 w 81"/>
                    <a:gd name="T19" fmla="*/ 53 h 189"/>
                    <a:gd name="T20" fmla="*/ 29 w 81"/>
                    <a:gd name="T21" fmla="*/ 22 h 189"/>
                    <a:gd name="T22" fmla="*/ 32 w 81"/>
                    <a:gd name="T23" fmla="*/ 23 h 189"/>
                    <a:gd name="T24" fmla="*/ 33 w 81"/>
                    <a:gd name="T25" fmla="*/ 41 h 189"/>
                    <a:gd name="T26" fmla="*/ 41 w 81"/>
                    <a:gd name="T27" fmla="*/ 41 h 189"/>
                    <a:gd name="T28" fmla="*/ 60 w 81"/>
                    <a:gd name="T29" fmla="*/ 2 h 189"/>
                    <a:gd name="T30" fmla="*/ 64 w 81"/>
                    <a:gd name="T31" fmla="*/ 2 h 189"/>
                    <a:gd name="T32" fmla="*/ 52 w 81"/>
                    <a:gd name="T33" fmla="*/ 28 h 189"/>
                    <a:gd name="T34" fmla="*/ 51 w 81"/>
                    <a:gd name="T35" fmla="*/ 51 h 189"/>
                    <a:gd name="T36" fmla="*/ 68 w 81"/>
                    <a:gd name="T37" fmla="*/ 43 h 189"/>
                    <a:gd name="T38" fmla="*/ 71 w 81"/>
                    <a:gd name="T39" fmla="*/ 43 h 189"/>
                    <a:gd name="T40" fmla="*/ 56 w 81"/>
                    <a:gd name="T41" fmla="*/ 56 h 189"/>
                    <a:gd name="T42" fmla="*/ 41 w 81"/>
                    <a:gd name="T43" fmla="*/ 78 h 189"/>
                    <a:gd name="T44" fmla="*/ 33 w 81"/>
                    <a:gd name="T45" fmla="*/ 116 h 189"/>
                    <a:gd name="T46" fmla="*/ 51 w 81"/>
                    <a:gd name="T47" fmla="*/ 115 h 189"/>
                    <a:gd name="T48" fmla="*/ 68 w 81"/>
                    <a:gd name="T49" fmla="*/ 110 h 189"/>
                    <a:gd name="T50" fmla="*/ 76 w 81"/>
                    <a:gd name="T51" fmla="*/ 106 h 189"/>
                    <a:gd name="T52" fmla="*/ 75 w 81"/>
                    <a:gd name="T53" fmla="*/ 110 h 189"/>
                    <a:gd name="T54" fmla="*/ 62 w 81"/>
                    <a:gd name="T55" fmla="*/ 118 h 189"/>
                    <a:gd name="T56" fmla="*/ 43 w 81"/>
                    <a:gd name="T57" fmla="*/ 126 h 189"/>
                    <a:gd name="T58" fmla="*/ 31 w 81"/>
                    <a:gd name="T59" fmla="*/ 132 h 189"/>
                    <a:gd name="T60" fmla="*/ 28 w 81"/>
                    <a:gd name="T61" fmla="*/ 152 h 189"/>
                    <a:gd name="T62" fmla="*/ 39 w 81"/>
                    <a:gd name="T63" fmla="*/ 155 h 189"/>
                    <a:gd name="T64" fmla="*/ 62 w 81"/>
                    <a:gd name="T65" fmla="*/ 145 h 189"/>
                    <a:gd name="T66" fmla="*/ 78 w 81"/>
                    <a:gd name="T67" fmla="*/ 134 h 189"/>
                    <a:gd name="T68" fmla="*/ 78 w 81"/>
                    <a:gd name="T69" fmla="*/ 139 h 189"/>
                    <a:gd name="T70" fmla="*/ 57 w 81"/>
                    <a:gd name="T71" fmla="*/ 164 h 189"/>
                    <a:gd name="T72" fmla="*/ 49 w 81"/>
                    <a:gd name="T73" fmla="*/ 166 h 189"/>
                    <a:gd name="T74" fmla="*/ 41 w 81"/>
                    <a:gd name="T75" fmla="*/ 158 h 189"/>
                    <a:gd name="T76" fmla="*/ 21 w 81"/>
                    <a:gd name="T77" fmla="*/ 160 h 189"/>
                    <a:gd name="T78" fmla="*/ 17 w 81"/>
                    <a:gd name="T79" fmla="*/ 171 h 189"/>
                    <a:gd name="T80" fmla="*/ 8 w 81"/>
                    <a:gd name="T81" fmla="*/ 183 h 189"/>
                    <a:gd name="T82" fmla="*/ 6 w 81"/>
                    <a:gd name="T83" fmla="*/ 183 h 189"/>
                    <a:gd name="T84" fmla="*/ 13 w 81"/>
                    <a:gd name="T85" fmla="*/ 168 h 189"/>
                    <a:gd name="T86" fmla="*/ 3 w 81"/>
                    <a:gd name="T87" fmla="*/ 16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 h="189">
                      <a:moveTo>
                        <a:pt x="0" y="163"/>
                      </a:moveTo>
                      <a:lnTo>
                        <a:pt x="5" y="160"/>
                      </a:lnTo>
                      <a:lnTo>
                        <a:pt x="8" y="156"/>
                      </a:lnTo>
                      <a:lnTo>
                        <a:pt x="11" y="151"/>
                      </a:lnTo>
                      <a:lnTo>
                        <a:pt x="13" y="146"/>
                      </a:lnTo>
                      <a:lnTo>
                        <a:pt x="14" y="148"/>
                      </a:lnTo>
                      <a:lnTo>
                        <a:pt x="16" y="149"/>
                      </a:lnTo>
                      <a:lnTo>
                        <a:pt x="17" y="151"/>
                      </a:lnTo>
                      <a:lnTo>
                        <a:pt x="18" y="151"/>
                      </a:lnTo>
                      <a:lnTo>
                        <a:pt x="19" y="147"/>
                      </a:lnTo>
                      <a:lnTo>
                        <a:pt x="21" y="141"/>
                      </a:lnTo>
                      <a:lnTo>
                        <a:pt x="22" y="134"/>
                      </a:lnTo>
                      <a:lnTo>
                        <a:pt x="21" y="130"/>
                      </a:lnTo>
                      <a:lnTo>
                        <a:pt x="15" y="121"/>
                      </a:lnTo>
                      <a:lnTo>
                        <a:pt x="8" y="107"/>
                      </a:lnTo>
                      <a:lnTo>
                        <a:pt x="2" y="92"/>
                      </a:lnTo>
                      <a:lnTo>
                        <a:pt x="0" y="83"/>
                      </a:lnTo>
                      <a:lnTo>
                        <a:pt x="0" y="77"/>
                      </a:lnTo>
                      <a:lnTo>
                        <a:pt x="2" y="75"/>
                      </a:lnTo>
                      <a:lnTo>
                        <a:pt x="3" y="75"/>
                      </a:lnTo>
                      <a:lnTo>
                        <a:pt x="3" y="78"/>
                      </a:lnTo>
                      <a:lnTo>
                        <a:pt x="6" y="86"/>
                      </a:lnTo>
                      <a:lnTo>
                        <a:pt x="10" y="98"/>
                      </a:lnTo>
                      <a:lnTo>
                        <a:pt x="17" y="109"/>
                      </a:lnTo>
                      <a:lnTo>
                        <a:pt x="24" y="115"/>
                      </a:lnTo>
                      <a:lnTo>
                        <a:pt x="28" y="103"/>
                      </a:lnTo>
                      <a:lnTo>
                        <a:pt x="31" y="88"/>
                      </a:lnTo>
                      <a:lnTo>
                        <a:pt x="32" y="73"/>
                      </a:lnTo>
                      <a:lnTo>
                        <a:pt x="32" y="62"/>
                      </a:lnTo>
                      <a:lnTo>
                        <a:pt x="30" y="53"/>
                      </a:lnTo>
                      <a:lnTo>
                        <a:pt x="29" y="40"/>
                      </a:lnTo>
                      <a:lnTo>
                        <a:pt x="28" y="28"/>
                      </a:lnTo>
                      <a:lnTo>
                        <a:pt x="29" y="22"/>
                      </a:lnTo>
                      <a:lnTo>
                        <a:pt x="31" y="19"/>
                      </a:lnTo>
                      <a:lnTo>
                        <a:pt x="32" y="19"/>
                      </a:lnTo>
                      <a:lnTo>
                        <a:pt x="32" y="23"/>
                      </a:lnTo>
                      <a:lnTo>
                        <a:pt x="32" y="27"/>
                      </a:lnTo>
                      <a:lnTo>
                        <a:pt x="32" y="34"/>
                      </a:lnTo>
                      <a:lnTo>
                        <a:pt x="33" y="41"/>
                      </a:lnTo>
                      <a:lnTo>
                        <a:pt x="34" y="48"/>
                      </a:lnTo>
                      <a:lnTo>
                        <a:pt x="37" y="53"/>
                      </a:lnTo>
                      <a:lnTo>
                        <a:pt x="41" y="41"/>
                      </a:lnTo>
                      <a:lnTo>
                        <a:pt x="46" y="25"/>
                      </a:lnTo>
                      <a:lnTo>
                        <a:pt x="52" y="11"/>
                      </a:lnTo>
                      <a:lnTo>
                        <a:pt x="60" y="2"/>
                      </a:lnTo>
                      <a:lnTo>
                        <a:pt x="64" y="0"/>
                      </a:lnTo>
                      <a:lnTo>
                        <a:pt x="66" y="0"/>
                      </a:lnTo>
                      <a:lnTo>
                        <a:pt x="64" y="2"/>
                      </a:lnTo>
                      <a:lnTo>
                        <a:pt x="62" y="5"/>
                      </a:lnTo>
                      <a:lnTo>
                        <a:pt x="57" y="13"/>
                      </a:lnTo>
                      <a:lnTo>
                        <a:pt x="52" y="28"/>
                      </a:lnTo>
                      <a:lnTo>
                        <a:pt x="47" y="43"/>
                      </a:lnTo>
                      <a:lnTo>
                        <a:pt x="45" y="53"/>
                      </a:lnTo>
                      <a:lnTo>
                        <a:pt x="51" y="51"/>
                      </a:lnTo>
                      <a:lnTo>
                        <a:pt x="57" y="49"/>
                      </a:lnTo>
                      <a:lnTo>
                        <a:pt x="63" y="47"/>
                      </a:lnTo>
                      <a:lnTo>
                        <a:pt x="68" y="43"/>
                      </a:lnTo>
                      <a:lnTo>
                        <a:pt x="70" y="42"/>
                      </a:lnTo>
                      <a:lnTo>
                        <a:pt x="72" y="42"/>
                      </a:lnTo>
                      <a:lnTo>
                        <a:pt x="71" y="43"/>
                      </a:lnTo>
                      <a:lnTo>
                        <a:pt x="69" y="47"/>
                      </a:lnTo>
                      <a:lnTo>
                        <a:pt x="63" y="50"/>
                      </a:lnTo>
                      <a:lnTo>
                        <a:pt x="56" y="56"/>
                      </a:lnTo>
                      <a:lnTo>
                        <a:pt x="48" y="61"/>
                      </a:lnTo>
                      <a:lnTo>
                        <a:pt x="44" y="64"/>
                      </a:lnTo>
                      <a:lnTo>
                        <a:pt x="41" y="78"/>
                      </a:lnTo>
                      <a:lnTo>
                        <a:pt x="38" y="93"/>
                      </a:lnTo>
                      <a:lnTo>
                        <a:pt x="36" y="108"/>
                      </a:lnTo>
                      <a:lnTo>
                        <a:pt x="33" y="116"/>
                      </a:lnTo>
                      <a:lnTo>
                        <a:pt x="39" y="116"/>
                      </a:lnTo>
                      <a:lnTo>
                        <a:pt x="45" y="115"/>
                      </a:lnTo>
                      <a:lnTo>
                        <a:pt x="51" y="115"/>
                      </a:lnTo>
                      <a:lnTo>
                        <a:pt x="57" y="114"/>
                      </a:lnTo>
                      <a:lnTo>
                        <a:pt x="62" y="113"/>
                      </a:lnTo>
                      <a:lnTo>
                        <a:pt x="68" y="110"/>
                      </a:lnTo>
                      <a:lnTo>
                        <a:pt x="71" y="109"/>
                      </a:lnTo>
                      <a:lnTo>
                        <a:pt x="74" y="108"/>
                      </a:lnTo>
                      <a:lnTo>
                        <a:pt x="76" y="106"/>
                      </a:lnTo>
                      <a:lnTo>
                        <a:pt x="77" y="106"/>
                      </a:lnTo>
                      <a:lnTo>
                        <a:pt x="77" y="108"/>
                      </a:lnTo>
                      <a:lnTo>
                        <a:pt x="75" y="110"/>
                      </a:lnTo>
                      <a:lnTo>
                        <a:pt x="72" y="113"/>
                      </a:lnTo>
                      <a:lnTo>
                        <a:pt x="68" y="115"/>
                      </a:lnTo>
                      <a:lnTo>
                        <a:pt x="62" y="118"/>
                      </a:lnTo>
                      <a:lnTo>
                        <a:pt x="55" y="121"/>
                      </a:lnTo>
                      <a:lnTo>
                        <a:pt x="48" y="124"/>
                      </a:lnTo>
                      <a:lnTo>
                        <a:pt x="43" y="126"/>
                      </a:lnTo>
                      <a:lnTo>
                        <a:pt x="38" y="128"/>
                      </a:lnTo>
                      <a:lnTo>
                        <a:pt x="34" y="129"/>
                      </a:lnTo>
                      <a:lnTo>
                        <a:pt x="31" y="132"/>
                      </a:lnTo>
                      <a:lnTo>
                        <a:pt x="29" y="139"/>
                      </a:lnTo>
                      <a:lnTo>
                        <a:pt x="28" y="147"/>
                      </a:lnTo>
                      <a:lnTo>
                        <a:pt x="28" y="152"/>
                      </a:lnTo>
                      <a:lnTo>
                        <a:pt x="30" y="154"/>
                      </a:lnTo>
                      <a:lnTo>
                        <a:pt x="33" y="155"/>
                      </a:lnTo>
                      <a:lnTo>
                        <a:pt x="39" y="155"/>
                      </a:lnTo>
                      <a:lnTo>
                        <a:pt x="43" y="154"/>
                      </a:lnTo>
                      <a:lnTo>
                        <a:pt x="53" y="149"/>
                      </a:lnTo>
                      <a:lnTo>
                        <a:pt x="62" y="145"/>
                      </a:lnTo>
                      <a:lnTo>
                        <a:pt x="70" y="140"/>
                      </a:lnTo>
                      <a:lnTo>
                        <a:pt x="75" y="137"/>
                      </a:lnTo>
                      <a:lnTo>
                        <a:pt x="78" y="134"/>
                      </a:lnTo>
                      <a:lnTo>
                        <a:pt x="81" y="133"/>
                      </a:lnTo>
                      <a:lnTo>
                        <a:pt x="81" y="134"/>
                      </a:lnTo>
                      <a:lnTo>
                        <a:pt x="78" y="139"/>
                      </a:lnTo>
                      <a:lnTo>
                        <a:pt x="72" y="147"/>
                      </a:lnTo>
                      <a:lnTo>
                        <a:pt x="64" y="156"/>
                      </a:lnTo>
                      <a:lnTo>
                        <a:pt x="57" y="164"/>
                      </a:lnTo>
                      <a:lnTo>
                        <a:pt x="51" y="170"/>
                      </a:lnTo>
                      <a:lnTo>
                        <a:pt x="51" y="168"/>
                      </a:lnTo>
                      <a:lnTo>
                        <a:pt x="49" y="166"/>
                      </a:lnTo>
                      <a:lnTo>
                        <a:pt x="47" y="163"/>
                      </a:lnTo>
                      <a:lnTo>
                        <a:pt x="46" y="161"/>
                      </a:lnTo>
                      <a:lnTo>
                        <a:pt x="41" y="158"/>
                      </a:lnTo>
                      <a:lnTo>
                        <a:pt x="34" y="156"/>
                      </a:lnTo>
                      <a:lnTo>
                        <a:pt x="26" y="158"/>
                      </a:lnTo>
                      <a:lnTo>
                        <a:pt x="21" y="160"/>
                      </a:lnTo>
                      <a:lnTo>
                        <a:pt x="17" y="163"/>
                      </a:lnTo>
                      <a:lnTo>
                        <a:pt x="17" y="167"/>
                      </a:lnTo>
                      <a:lnTo>
                        <a:pt x="17" y="171"/>
                      </a:lnTo>
                      <a:lnTo>
                        <a:pt x="17" y="175"/>
                      </a:lnTo>
                      <a:lnTo>
                        <a:pt x="13" y="179"/>
                      </a:lnTo>
                      <a:lnTo>
                        <a:pt x="8" y="183"/>
                      </a:lnTo>
                      <a:lnTo>
                        <a:pt x="3" y="186"/>
                      </a:lnTo>
                      <a:lnTo>
                        <a:pt x="1" y="189"/>
                      </a:lnTo>
                      <a:lnTo>
                        <a:pt x="6" y="183"/>
                      </a:lnTo>
                      <a:lnTo>
                        <a:pt x="10" y="177"/>
                      </a:lnTo>
                      <a:lnTo>
                        <a:pt x="13" y="171"/>
                      </a:lnTo>
                      <a:lnTo>
                        <a:pt x="13" y="168"/>
                      </a:lnTo>
                      <a:lnTo>
                        <a:pt x="10" y="164"/>
                      </a:lnTo>
                      <a:lnTo>
                        <a:pt x="7" y="162"/>
                      </a:lnTo>
                      <a:lnTo>
                        <a:pt x="3" y="161"/>
                      </a:lnTo>
                      <a:lnTo>
                        <a:pt x="0" y="163"/>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399" name="Freeform 327">
                  <a:extLst>
                    <a:ext uri="{FF2B5EF4-FFF2-40B4-BE49-F238E27FC236}">
                      <a16:creationId xmlns:a16="http://schemas.microsoft.com/office/drawing/2014/main" id="{781C5503-EAAF-473A-8267-C5AD2C475874}"/>
                    </a:ext>
                  </a:extLst>
                </p:cNvPr>
                <p:cNvSpPr>
                  <a:spLocks/>
                </p:cNvSpPr>
                <p:nvPr/>
              </p:nvSpPr>
              <p:spPr bwMode="auto">
                <a:xfrm>
                  <a:off x="116" y="292"/>
                  <a:ext cx="7" cy="12"/>
                </a:xfrm>
                <a:custGeom>
                  <a:avLst/>
                  <a:gdLst>
                    <a:gd name="T0" fmla="*/ 13 w 13"/>
                    <a:gd name="T1" fmla="*/ 23 h 24"/>
                    <a:gd name="T2" fmla="*/ 10 w 13"/>
                    <a:gd name="T3" fmla="*/ 21 h 24"/>
                    <a:gd name="T4" fmla="*/ 8 w 13"/>
                    <a:gd name="T5" fmla="*/ 21 h 24"/>
                    <a:gd name="T6" fmla="*/ 4 w 13"/>
                    <a:gd name="T7" fmla="*/ 23 h 24"/>
                    <a:gd name="T8" fmla="*/ 2 w 13"/>
                    <a:gd name="T9" fmla="*/ 24 h 24"/>
                    <a:gd name="T10" fmla="*/ 1 w 13"/>
                    <a:gd name="T11" fmla="*/ 18 h 24"/>
                    <a:gd name="T12" fmla="*/ 0 w 13"/>
                    <a:gd name="T13" fmla="*/ 12 h 24"/>
                    <a:gd name="T14" fmla="*/ 0 w 13"/>
                    <a:gd name="T15" fmla="*/ 8 h 24"/>
                    <a:gd name="T16" fmla="*/ 0 w 13"/>
                    <a:gd name="T17" fmla="*/ 2 h 24"/>
                    <a:gd name="T18" fmla="*/ 0 w 13"/>
                    <a:gd name="T19" fmla="*/ 0 h 24"/>
                    <a:gd name="T20" fmla="*/ 1 w 13"/>
                    <a:gd name="T21" fmla="*/ 0 h 24"/>
                    <a:gd name="T22" fmla="*/ 2 w 13"/>
                    <a:gd name="T23" fmla="*/ 1 h 24"/>
                    <a:gd name="T24" fmla="*/ 2 w 13"/>
                    <a:gd name="T25" fmla="*/ 3 h 24"/>
                    <a:gd name="T26" fmla="*/ 3 w 13"/>
                    <a:gd name="T27" fmla="*/ 8 h 24"/>
                    <a:gd name="T28" fmla="*/ 7 w 13"/>
                    <a:gd name="T29" fmla="*/ 12 h 24"/>
                    <a:gd name="T30" fmla="*/ 10 w 13"/>
                    <a:gd name="T31" fmla="*/ 18 h 24"/>
                    <a:gd name="T32" fmla="*/ 13 w 13"/>
                    <a:gd name="T3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4">
                      <a:moveTo>
                        <a:pt x="13" y="23"/>
                      </a:moveTo>
                      <a:lnTo>
                        <a:pt x="10" y="21"/>
                      </a:lnTo>
                      <a:lnTo>
                        <a:pt x="8" y="21"/>
                      </a:lnTo>
                      <a:lnTo>
                        <a:pt x="4" y="23"/>
                      </a:lnTo>
                      <a:lnTo>
                        <a:pt x="2" y="24"/>
                      </a:lnTo>
                      <a:lnTo>
                        <a:pt x="1" y="18"/>
                      </a:lnTo>
                      <a:lnTo>
                        <a:pt x="0" y="12"/>
                      </a:lnTo>
                      <a:lnTo>
                        <a:pt x="0" y="8"/>
                      </a:lnTo>
                      <a:lnTo>
                        <a:pt x="0" y="2"/>
                      </a:lnTo>
                      <a:lnTo>
                        <a:pt x="0" y="0"/>
                      </a:lnTo>
                      <a:lnTo>
                        <a:pt x="1" y="0"/>
                      </a:lnTo>
                      <a:lnTo>
                        <a:pt x="2" y="1"/>
                      </a:lnTo>
                      <a:lnTo>
                        <a:pt x="2" y="3"/>
                      </a:lnTo>
                      <a:lnTo>
                        <a:pt x="3" y="8"/>
                      </a:lnTo>
                      <a:lnTo>
                        <a:pt x="7" y="12"/>
                      </a:lnTo>
                      <a:lnTo>
                        <a:pt x="10" y="18"/>
                      </a:lnTo>
                      <a:lnTo>
                        <a:pt x="13" y="23"/>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400" name="Freeform 328">
                  <a:extLst>
                    <a:ext uri="{FF2B5EF4-FFF2-40B4-BE49-F238E27FC236}">
                      <a16:creationId xmlns:a16="http://schemas.microsoft.com/office/drawing/2014/main" id="{1E659681-0891-4ED5-8854-6FCE56CDD5F1}"/>
                    </a:ext>
                  </a:extLst>
                </p:cNvPr>
                <p:cNvSpPr>
                  <a:spLocks/>
                </p:cNvSpPr>
                <p:nvPr/>
              </p:nvSpPr>
              <p:spPr bwMode="auto">
                <a:xfrm>
                  <a:off x="171" y="289"/>
                  <a:ext cx="129" cy="79"/>
                </a:xfrm>
                <a:custGeom>
                  <a:avLst/>
                  <a:gdLst>
                    <a:gd name="T0" fmla="*/ 25 w 258"/>
                    <a:gd name="T1" fmla="*/ 110 h 157"/>
                    <a:gd name="T2" fmla="*/ 50 w 258"/>
                    <a:gd name="T3" fmla="*/ 95 h 157"/>
                    <a:gd name="T4" fmla="*/ 65 w 258"/>
                    <a:gd name="T5" fmla="*/ 57 h 157"/>
                    <a:gd name="T6" fmla="*/ 84 w 258"/>
                    <a:gd name="T7" fmla="*/ 29 h 157"/>
                    <a:gd name="T8" fmla="*/ 108 w 258"/>
                    <a:gd name="T9" fmla="*/ 3 h 157"/>
                    <a:gd name="T10" fmla="*/ 116 w 258"/>
                    <a:gd name="T11" fmla="*/ 1 h 157"/>
                    <a:gd name="T12" fmla="*/ 100 w 258"/>
                    <a:gd name="T13" fmla="*/ 19 h 157"/>
                    <a:gd name="T14" fmla="*/ 77 w 258"/>
                    <a:gd name="T15" fmla="*/ 48 h 157"/>
                    <a:gd name="T16" fmla="*/ 67 w 258"/>
                    <a:gd name="T17" fmla="*/ 77 h 157"/>
                    <a:gd name="T18" fmla="*/ 69 w 258"/>
                    <a:gd name="T19" fmla="*/ 84 h 157"/>
                    <a:gd name="T20" fmla="*/ 86 w 258"/>
                    <a:gd name="T21" fmla="*/ 74 h 157"/>
                    <a:gd name="T22" fmla="*/ 105 w 258"/>
                    <a:gd name="T23" fmla="*/ 61 h 157"/>
                    <a:gd name="T24" fmla="*/ 130 w 258"/>
                    <a:gd name="T25" fmla="*/ 31 h 157"/>
                    <a:gd name="T26" fmla="*/ 167 w 258"/>
                    <a:gd name="T27" fmla="*/ 4 h 157"/>
                    <a:gd name="T28" fmla="*/ 182 w 258"/>
                    <a:gd name="T29" fmla="*/ 2 h 157"/>
                    <a:gd name="T30" fmla="*/ 151 w 258"/>
                    <a:gd name="T31" fmla="*/ 24 h 157"/>
                    <a:gd name="T32" fmla="*/ 121 w 258"/>
                    <a:gd name="T33" fmla="*/ 56 h 157"/>
                    <a:gd name="T34" fmla="*/ 124 w 258"/>
                    <a:gd name="T35" fmla="*/ 63 h 157"/>
                    <a:gd name="T36" fmla="*/ 154 w 258"/>
                    <a:gd name="T37" fmla="*/ 57 h 157"/>
                    <a:gd name="T38" fmla="*/ 185 w 258"/>
                    <a:gd name="T39" fmla="*/ 39 h 157"/>
                    <a:gd name="T40" fmla="*/ 223 w 258"/>
                    <a:gd name="T41" fmla="*/ 22 h 157"/>
                    <a:gd name="T42" fmla="*/ 234 w 258"/>
                    <a:gd name="T43" fmla="*/ 22 h 157"/>
                    <a:gd name="T44" fmla="*/ 205 w 258"/>
                    <a:gd name="T45" fmla="*/ 34 h 157"/>
                    <a:gd name="T46" fmla="*/ 180 w 258"/>
                    <a:gd name="T47" fmla="*/ 54 h 157"/>
                    <a:gd name="T48" fmla="*/ 206 w 258"/>
                    <a:gd name="T49" fmla="*/ 57 h 157"/>
                    <a:gd name="T50" fmla="*/ 243 w 258"/>
                    <a:gd name="T51" fmla="*/ 48 h 157"/>
                    <a:gd name="T52" fmla="*/ 258 w 258"/>
                    <a:gd name="T53" fmla="*/ 44 h 157"/>
                    <a:gd name="T54" fmla="*/ 236 w 258"/>
                    <a:gd name="T55" fmla="*/ 57 h 157"/>
                    <a:gd name="T56" fmla="*/ 192 w 258"/>
                    <a:gd name="T57" fmla="*/ 69 h 157"/>
                    <a:gd name="T58" fmla="*/ 197 w 258"/>
                    <a:gd name="T59" fmla="*/ 82 h 157"/>
                    <a:gd name="T60" fmla="*/ 225 w 258"/>
                    <a:gd name="T61" fmla="*/ 97 h 157"/>
                    <a:gd name="T62" fmla="*/ 236 w 258"/>
                    <a:gd name="T63" fmla="*/ 105 h 157"/>
                    <a:gd name="T64" fmla="*/ 206 w 258"/>
                    <a:gd name="T65" fmla="*/ 95 h 157"/>
                    <a:gd name="T66" fmla="*/ 169 w 258"/>
                    <a:gd name="T67" fmla="*/ 78 h 157"/>
                    <a:gd name="T68" fmla="*/ 150 w 258"/>
                    <a:gd name="T69" fmla="*/ 76 h 157"/>
                    <a:gd name="T70" fmla="*/ 129 w 258"/>
                    <a:gd name="T71" fmla="*/ 78 h 157"/>
                    <a:gd name="T72" fmla="*/ 137 w 258"/>
                    <a:gd name="T73" fmla="*/ 92 h 157"/>
                    <a:gd name="T74" fmla="*/ 158 w 258"/>
                    <a:gd name="T75" fmla="*/ 109 h 157"/>
                    <a:gd name="T76" fmla="*/ 182 w 258"/>
                    <a:gd name="T77" fmla="*/ 123 h 157"/>
                    <a:gd name="T78" fmla="*/ 191 w 258"/>
                    <a:gd name="T79" fmla="*/ 135 h 157"/>
                    <a:gd name="T80" fmla="*/ 157 w 258"/>
                    <a:gd name="T81" fmla="*/ 114 h 157"/>
                    <a:gd name="T82" fmla="*/ 123 w 258"/>
                    <a:gd name="T83" fmla="*/ 92 h 157"/>
                    <a:gd name="T84" fmla="*/ 106 w 258"/>
                    <a:gd name="T85" fmla="*/ 85 h 157"/>
                    <a:gd name="T86" fmla="*/ 75 w 258"/>
                    <a:gd name="T87" fmla="*/ 97 h 157"/>
                    <a:gd name="T88" fmla="*/ 69 w 258"/>
                    <a:gd name="T89" fmla="*/ 106 h 157"/>
                    <a:gd name="T90" fmla="*/ 93 w 258"/>
                    <a:gd name="T91" fmla="*/ 125 h 157"/>
                    <a:gd name="T92" fmla="*/ 128 w 258"/>
                    <a:gd name="T93" fmla="*/ 150 h 157"/>
                    <a:gd name="T94" fmla="*/ 132 w 258"/>
                    <a:gd name="T95" fmla="*/ 157 h 157"/>
                    <a:gd name="T96" fmla="*/ 99 w 258"/>
                    <a:gd name="T97" fmla="*/ 136 h 157"/>
                    <a:gd name="T98" fmla="*/ 62 w 258"/>
                    <a:gd name="T99" fmla="*/ 114 h 157"/>
                    <a:gd name="T100" fmla="*/ 40 w 258"/>
                    <a:gd name="T101" fmla="*/ 117 h 157"/>
                    <a:gd name="T102" fmla="*/ 7 w 258"/>
                    <a:gd name="T103" fmla="*/ 128 h 157"/>
                    <a:gd name="T104" fmla="*/ 6 w 258"/>
                    <a:gd name="T105"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157">
                      <a:moveTo>
                        <a:pt x="10" y="121"/>
                      </a:moveTo>
                      <a:lnTo>
                        <a:pt x="14" y="117"/>
                      </a:lnTo>
                      <a:lnTo>
                        <a:pt x="20" y="114"/>
                      </a:lnTo>
                      <a:lnTo>
                        <a:pt x="25" y="110"/>
                      </a:lnTo>
                      <a:lnTo>
                        <a:pt x="33" y="106"/>
                      </a:lnTo>
                      <a:lnTo>
                        <a:pt x="39" y="102"/>
                      </a:lnTo>
                      <a:lnTo>
                        <a:pt x="46" y="99"/>
                      </a:lnTo>
                      <a:lnTo>
                        <a:pt x="50" y="95"/>
                      </a:lnTo>
                      <a:lnTo>
                        <a:pt x="52" y="93"/>
                      </a:lnTo>
                      <a:lnTo>
                        <a:pt x="54" y="85"/>
                      </a:lnTo>
                      <a:lnTo>
                        <a:pt x="59" y="72"/>
                      </a:lnTo>
                      <a:lnTo>
                        <a:pt x="65" y="57"/>
                      </a:lnTo>
                      <a:lnTo>
                        <a:pt x="70" y="47"/>
                      </a:lnTo>
                      <a:lnTo>
                        <a:pt x="74" y="42"/>
                      </a:lnTo>
                      <a:lnTo>
                        <a:pt x="78" y="35"/>
                      </a:lnTo>
                      <a:lnTo>
                        <a:pt x="84" y="29"/>
                      </a:lnTo>
                      <a:lnTo>
                        <a:pt x="90" y="21"/>
                      </a:lnTo>
                      <a:lnTo>
                        <a:pt x="97" y="14"/>
                      </a:lnTo>
                      <a:lnTo>
                        <a:pt x="103" y="8"/>
                      </a:lnTo>
                      <a:lnTo>
                        <a:pt x="108" y="3"/>
                      </a:lnTo>
                      <a:lnTo>
                        <a:pt x="112" y="1"/>
                      </a:lnTo>
                      <a:lnTo>
                        <a:pt x="116" y="0"/>
                      </a:lnTo>
                      <a:lnTo>
                        <a:pt x="118" y="0"/>
                      </a:lnTo>
                      <a:lnTo>
                        <a:pt x="116" y="1"/>
                      </a:lnTo>
                      <a:lnTo>
                        <a:pt x="114" y="4"/>
                      </a:lnTo>
                      <a:lnTo>
                        <a:pt x="112" y="8"/>
                      </a:lnTo>
                      <a:lnTo>
                        <a:pt x="107" y="12"/>
                      </a:lnTo>
                      <a:lnTo>
                        <a:pt x="100" y="19"/>
                      </a:lnTo>
                      <a:lnTo>
                        <a:pt x="94" y="26"/>
                      </a:lnTo>
                      <a:lnTo>
                        <a:pt x="88" y="34"/>
                      </a:lnTo>
                      <a:lnTo>
                        <a:pt x="82" y="42"/>
                      </a:lnTo>
                      <a:lnTo>
                        <a:pt x="77" y="48"/>
                      </a:lnTo>
                      <a:lnTo>
                        <a:pt x="74" y="53"/>
                      </a:lnTo>
                      <a:lnTo>
                        <a:pt x="70" y="61"/>
                      </a:lnTo>
                      <a:lnTo>
                        <a:pt x="68" y="69"/>
                      </a:lnTo>
                      <a:lnTo>
                        <a:pt x="67" y="77"/>
                      </a:lnTo>
                      <a:lnTo>
                        <a:pt x="66" y="82"/>
                      </a:lnTo>
                      <a:lnTo>
                        <a:pt x="66" y="85"/>
                      </a:lnTo>
                      <a:lnTo>
                        <a:pt x="67" y="85"/>
                      </a:lnTo>
                      <a:lnTo>
                        <a:pt x="69" y="84"/>
                      </a:lnTo>
                      <a:lnTo>
                        <a:pt x="74" y="82"/>
                      </a:lnTo>
                      <a:lnTo>
                        <a:pt x="77" y="79"/>
                      </a:lnTo>
                      <a:lnTo>
                        <a:pt x="81" y="77"/>
                      </a:lnTo>
                      <a:lnTo>
                        <a:pt x="86" y="74"/>
                      </a:lnTo>
                      <a:lnTo>
                        <a:pt x="91" y="70"/>
                      </a:lnTo>
                      <a:lnTo>
                        <a:pt x="96" y="67"/>
                      </a:lnTo>
                      <a:lnTo>
                        <a:pt x="101" y="63"/>
                      </a:lnTo>
                      <a:lnTo>
                        <a:pt x="105" y="61"/>
                      </a:lnTo>
                      <a:lnTo>
                        <a:pt x="108" y="60"/>
                      </a:lnTo>
                      <a:lnTo>
                        <a:pt x="114" y="50"/>
                      </a:lnTo>
                      <a:lnTo>
                        <a:pt x="121" y="40"/>
                      </a:lnTo>
                      <a:lnTo>
                        <a:pt x="130" y="31"/>
                      </a:lnTo>
                      <a:lnTo>
                        <a:pt x="141" y="22"/>
                      </a:lnTo>
                      <a:lnTo>
                        <a:pt x="151" y="15"/>
                      </a:lnTo>
                      <a:lnTo>
                        <a:pt x="160" y="9"/>
                      </a:lnTo>
                      <a:lnTo>
                        <a:pt x="167" y="4"/>
                      </a:lnTo>
                      <a:lnTo>
                        <a:pt x="173" y="2"/>
                      </a:lnTo>
                      <a:lnTo>
                        <a:pt x="179" y="1"/>
                      </a:lnTo>
                      <a:lnTo>
                        <a:pt x="182" y="1"/>
                      </a:lnTo>
                      <a:lnTo>
                        <a:pt x="182" y="2"/>
                      </a:lnTo>
                      <a:lnTo>
                        <a:pt x="177" y="4"/>
                      </a:lnTo>
                      <a:lnTo>
                        <a:pt x="169" y="9"/>
                      </a:lnTo>
                      <a:lnTo>
                        <a:pt x="160" y="16"/>
                      </a:lnTo>
                      <a:lnTo>
                        <a:pt x="151" y="24"/>
                      </a:lnTo>
                      <a:lnTo>
                        <a:pt x="142" y="32"/>
                      </a:lnTo>
                      <a:lnTo>
                        <a:pt x="134" y="41"/>
                      </a:lnTo>
                      <a:lnTo>
                        <a:pt x="127" y="49"/>
                      </a:lnTo>
                      <a:lnTo>
                        <a:pt x="121" y="56"/>
                      </a:lnTo>
                      <a:lnTo>
                        <a:pt x="120" y="61"/>
                      </a:lnTo>
                      <a:lnTo>
                        <a:pt x="120" y="63"/>
                      </a:lnTo>
                      <a:lnTo>
                        <a:pt x="122" y="63"/>
                      </a:lnTo>
                      <a:lnTo>
                        <a:pt x="124" y="63"/>
                      </a:lnTo>
                      <a:lnTo>
                        <a:pt x="130" y="62"/>
                      </a:lnTo>
                      <a:lnTo>
                        <a:pt x="138" y="61"/>
                      </a:lnTo>
                      <a:lnTo>
                        <a:pt x="146" y="59"/>
                      </a:lnTo>
                      <a:lnTo>
                        <a:pt x="154" y="57"/>
                      </a:lnTo>
                      <a:lnTo>
                        <a:pt x="160" y="56"/>
                      </a:lnTo>
                      <a:lnTo>
                        <a:pt x="167" y="50"/>
                      </a:lnTo>
                      <a:lnTo>
                        <a:pt x="175" y="45"/>
                      </a:lnTo>
                      <a:lnTo>
                        <a:pt x="185" y="39"/>
                      </a:lnTo>
                      <a:lnTo>
                        <a:pt x="197" y="33"/>
                      </a:lnTo>
                      <a:lnTo>
                        <a:pt x="207" y="29"/>
                      </a:lnTo>
                      <a:lnTo>
                        <a:pt x="217" y="24"/>
                      </a:lnTo>
                      <a:lnTo>
                        <a:pt x="223" y="22"/>
                      </a:lnTo>
                      <a:lnTo>
                        <a:pt x="228" y="19"/>
                      </a:lnTo>
                      <a:lnTo>
                        <a:pt x="233" y="18"/>
                      </a:lnTo>
                      <a:lnTo>
                        <a:pt x="235" y="19"/>
                      </a:lnTo>
                      <a:lnTo>
                        <a:pt x="234" y="22"/>
                      </a:lnTo>
                      <a:lnTo>
                        <a:pt x="228" y="24"/>
                      </a:lnTo>
                      <a:lnTo>
                        <a:pt x="221" y="26"/>
                      </a:lnTo>
                      <a:lnTo>
                        <a:pt x="213" y="31"/>
                      </a:lnTo>
                      <a:lnTo>
                        <a:pt x="205" y="34"/>
                      </a:lnTo>
                      <a:lnTo>
                        <a:pt x="197" y="39"/>
                      </a:lnTo>
                      <a:lnTo>
                        <a:pt x="190" y="45"/>
                      </a:lnTo>
                      <a:lnTo>
                        <a:pt x="184" y="49"/>
                      </a:lnTo>
                      <a:lnTo>
                        <a:pt x="180" y="54"/>
                      </a:lnTo>
                      <a:lnTo>
                        <a:pt x="177" y="59"/>
                      </a:lnTo>
                      <a:lnTo>
                        <a:pt x="185" y="60"/>
                      </a:lnTo>
                      <a:lnTo>
                        <a:pt x="196" y="59"/>
                      </a:lnTo>
                      <a:lnTo>
                        <a:pt x="206" y="57"/>
                      </a:lnTo>
                      <a:lnTo>
                        <a:pt x="217" y="55"/>
                      </a:lnTo>
                      <a:lnTo>
                        <a:pt x="227" y="53"/>
                      </a:lnTo>
                      <a:lnTo>
                        <a:pt x="236" y="50"/>
                      </a:lnTo>
                      <a:lnTo>
                        <a:pt x="243" y="48"/>
                      </a:lnTo>
                      <a:lnTo>
                        <a:pt x="248" y="47"/>
                      </a:lnTo>
                      <a:lnTo>
                        <a:pt x="253" y="44"/>
                      </a:lnTo>
                      <a:lnTo>
                        <a:pt x="258" y="42"/>
                      </a:lnTo>
                      <a:lnTo>
                        <a:pt x="258" y="44"/>
                      </a:lnTo>
                      <a:lnTo>
                        <a:pt x="255" y="47"/>
                      </a:lnTo>
                      <a:lnTo>
                        <a:pt x="250" y="50"/>
                      </a:lnTo>
                      <a:lnTo>
                        <a:pt x="244" y="54"/>
                      </a:lnTo>
                      <a:lnTo>
                        <a:pt x="236" y="57"/>
                      </a:lnTo>
                      <a:lnTo>
                        <a:pt x="226" y="62"/>
                      </a:lnTo>
                      <a:lnTo>
                        <a:pt x="215" y="65"/>
                      </a:lnTo>
                      <a:lnTo>
                        <a:pt x="204" y="68"/>
                      </a:lnTo>
                      <a:lnTo>
                        <a:pt x="192" y="69"/>
                      </a:lnTo>
                      <a:lnTo>
                        <a:pt x="181" y="69"/>
                      </a:lnTo>
                      <a:lnTo>
                        <a:pt x="184" y="74"/>
                      </a:lnTo>
                      <a:lnTo>
                        <a:pt x="190" y="77"/>
                      </a:lnTo>
                      <a:lnTo>
                        <a:pt x="197" y="82"/>
                      </a:lnTo>
                      <a:lnTo>
                        <a:pt x="205" y="86"/>
                      </a:lnTo>
                      <a:lnTo>
                        <a:pt x="212" y="90"/>
                      </a:lnTo>
                      <a:lnTo>
                        <a:pt x="219" y="94"/>
                      </a:lnTo>
                      <a:lnTo>
                        <a:pt x="225" y="97"/>
                      </a:lnTo>
                      <a:lnTo>
                        <a:pt x="229" y="99"/>
                      </a:lnTo>
                      <a:lnTo>
                        <a:pt x="235" y="101"/>
                      </a:lnTo>
                      <a:lnTo>
                        <a:pt x="237" y="104"/>
                      </a:lnTo>
                      <a:lnTo>
                        <a:pt x="236" y="105"/>
                      </a:lnTo>
                      <a:lnTo>
                        <a:pt x="230" y="104"/>
                      </a:lnTo>
                      <a:lnTo>
                        <a:pt x="225" y="102"/>
                      </a:lnTo>
                      <a:lnTo>
                        <a:pt x="217" y="99"/>
                      </a:lnTo>
                      <a:lnTo>
                        <a:pt x="206" y="95"/>
                      </a:lnTo>
                      <a:lnTo>
                        <a:pt x="196" y="91"/>
                      </a:lnTo>
                      <a:lnTo>
                        <a:pt x="185" y="86"/>
                      </a:lnTo>
                      <a:lnTo>
                        <a:pt x="176" y="83"/>
                      </a:lnTo>
                      <a:lnTo>
                        <a:pt x="169" y="78"/>
                      </a:lnTo>
                      <a:lnTo>
                        <a:pt x="165" y="75"/>
                      </a:lnTo>
                      <a:lnTo>
                        <a:pt x="160" y="75"/>
                      </a:lnTo>
                      <a:lnTo>
                        <a:pt x="156" y="76"/>
                      </a:lnTo>
                      <a:lnTo>
                        <a:pt x="150" y="76"/>
                      </a:lnTo>
                      <a:lnTo>
                        <a:pt x="144" y="76"/>
                      </a:lnTo>
                      <a:lnTo>
                        <a:pt x="138" y="77"/>
                      </a:lnTo>
                      <a:lnTo>
                        <a:pt x="134" y="77"/>
                      </a:lnTo>
                      <a:lnTo>
                        <a:pt x="129" y="78"/>
                      </a:lnTo>
                      <a:lnTo>
                        <a:pt x="126" y="78"/>
                      </a:lnTo>
                      <a:lnTo>
                        <a:pt x="128" y="83"/>
                      </a:lnTo>
                      <a:lnTo>
                        <a:pt x="132" y="87"/>
                      </a:lnTo>
                      <a:lnTo>
                        <a:pt x="137" y="92"/>
                      </a:lnTo>
                      <a:lnTo>
                        <a:pt x="143" y="97"/>
                      </a:lnTo>
                      <a:lnTo>
                        <a:pt x="147" y="101"/>
                      </a:lnTo>
                      <a:lnTo>
                        <a:pt x="153" y="106"/>
                      </a:lnTo>
                      <a:lnTo>
                        <a:pt x="158" y="109"/>
                      </a:lnTo>
                      <a:lnTo>
                        <a:pt x="161" y="112"/>
                      </a:lnTo>
                      <a:lnTo>
                        <a:pt x="168" y="116"/>
                      </a:lnTo>
                      <a:lnTo>
                        <a:pt x="176" y="120"/>
                      </a:lnTo>
                      <a:lnTo>
                        <a:pt x="182" y="123"/>
                      </a:lnTo>
                      <a:lnTo>
                        <a:pt x="188" y="127"/>
                      </a:lnTo>
                      <a:lnTo>
                        <a:pt x="191" y="130"/>
                      </a:lnTo>
                      <a:lnTo>
                        <a:pt x="194" y="133"/>
                      </a:lnTo>
                      <a:lnTo>
                        <a:pt x="191" y="135"/>
                      </a:lnTo>
                      <a:lnTo>
                        <a:pt x="182" y="130"/>
                      </a:lnTo>
                      <a:lnTo>
                        <a:pt x="175" y="125"/>
                      </a:lnTo>
                      <a:lnTo>
                        <a:pt x="166" y="120"/>
                      </a:lnTo>
                      <a:lnTo>
                        <a:pt x="157" y="114"/>
                      </a:lnTo>
                      <a:lnTo>
                        <a:pt x="147" y="108"/>
                      </a:lnTo>
                      <a:lnTo>
                        <a:pt x="137" y="102"/>
                      </a:lnTo>
                      <a:lnTo>
                        <a:pt x="129" y="97"/>
                      </a:lnTo>
                      <a:lnTo>
                        <a:pt x="123" y="92"/>
                      </a:lnTo>
                      <a:lnTo>
                        <a:pt x="119" y="89"/>
                      </a:lnTo>
                      <a:lnTo>
                        <a:pt x="114" y="85"/>
                      </a:lnTo>
                      <a:lnTo>
                        <a:pt x="109" y="84"/>
                      </a:lnTo>
                      <a:lnTo>
                        <a:pt x="106" y="85"/>
                      </a:lnTo>
                      <a:lnTo>
                        <a:pt x="101" y="87"/>
                      </a:lnTo>
                      <a:lnTo>
                        <a:pt x="94" y="90"/>
                      </a:lnTo>
                      <a:lnTo>
                        <a:pt x="84" y="93"/>
                      </a:lnTo>
                      <a:lnTo>
                        <a:pt x="75" y="97"/>
                      </a:lnTo>
                      <a:lnTo>
                        <a:pt x="69" y="99"/>
                      </a:lnTo>
                      <a:lnTo>
                        <a:pt x="68" y="101"/>
                      </a:lnTo>
                      <a:lnTo>
                        <a:pt x="68" y="104"/>
                      </a:lnTo>
                      <a:lnTo>
                        <a:pt x="69" y="106"/>
                      </a:lnTo>
                      <a:lnTo>
                        <a:pt x="74" y="110"/>
                      </a:lnTo>
                      <a:lnTo>
                        <a:pt x="78" y="114"/>
                      </a:lnTo>
                      <a:lnTo>
                        <a:pt x="85" y="119"/>
                      </a:lnTo>
                      <a:lnTo>
                        <a:pt x="93" y="125"/>
                      </a:lnTo>
                      <a:lnTo>
                        <a:pt x="103" y="131"/>
                      </a:lnTo>
                      <a:lnTo>
                        <a:pt x="112" y="138"/>
                      </a:lnTo>
                      <a:lnTo>
                        <a:pt x="121" y="144"/>
                      </a:lnTo>
                      <a:lnTo>
                        <a:pt x="128" y="150"/>
                      </a:lnTo>
                      <a:lnTo>
                        <a:pt x="134" y="152"/>
                      </a:lnTo>
                      <a:lnTo>
                        <a:pt x="138" y="155"/>
                      </a:lnTo>
                      <a:lnTo>
                        <a:pt x="137" y="157"/>
                      </a:lnTo>
                      <a:lnTo>
                        <a:pt x="132" y="157"/>
                      </a:lnTo>
                      <a:lnTo>
                        <a:pt x="123" y="152"/>
                      </a:lnTo>
                      <a:lnTo>
                        <a:pt x="118" y="147"/>
                      </a:lnTo>
                      <a:lnTo>
                        <a:pt x="108" y="142"/>
                      </a:lnTo>
                      <a:lnTo>
                        <a:pt x="99" y="136"/>
                      </a:lnTo>
                      <a:lnTo>
                        <a:pt x="89" y="129"/>
                      </a:lnTo>
                      <a:lnTo>
                        <a:pt x="78" y="123"/>
                      </a:lnTo>
                      <a:lnTo>
                        <a:pt x="69" y="119"/>
                      </a:lnTo>
                      <a:lnTo>
                        <a:pt x="62" y="114"/>
                      </a:lnTo>
                      <a:lnTo>
                        <a:pt x="59" y="113"/>
                      </a:lnTo>
                      <a:lnTo>
                        <a:pt x="55" y="113"/>
                      </a:lnTo>
                      <a:lnTo>
                        <a:pt x="48" y="115"/>
                      </a:lnTo>
                      <a:lnTo>
                        <a:pt x="40" y="117"/>
                      </a:lnTo>
                      <a:lnTo>
                        <a:pt x="31" y="121"/>
                      </a:lnTo>
                      <a:lnTo>
                        <a:pt x="22" y="123"/>
                      </a:lnTo>
                      <a:lnTo>
                        <a:pt x="14" y="127"/>
                      </a:lnTo>
                      <a:lnTo>
                        <a:pt x="7" y="128"/>
                      </a:lnTo>
                      <a:lnTo>
                        <a:pt x="2" y="129"/>
                      </a:lnTo>
                      <a:lnTo>
                        <a:pt x="0" y="129"/>
                      </a:lnTo>
                      <a:lnTo>
                        <a:pt x="1" y="128"/>
                      </a:lnTo>
                      <a:lnTo>
                        <a:pt x="6" y="125"/>
                      </a:lnTo>
                      <a:lnTo>
                        <a:pt x="10" y="1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401" name="Freeform 329">
                  <a:extLst>
                    <a:ext uri="{FF2B5EF4-FFF2-40B4-BE49-F238E27FC236}">
                      <a16:creationId xmlns:a16="http://schemas.microsoft.com/office/drawing/2014/main" id="{3861AA26-4CCC-4243-9DA2-4D3B68FC4A0C}"/>
                    </a:ext>
                  </a:extLst>
                </p:cNvPr>
                <p:cNvSpPr>
                  <a:spLocks/>
                </p:cNvSpPr>
                <p:nvPr/>
              </p:nvSpPr>
              <p:spPr bwMode="auto">
                <a:xfrm>
                  <a:off x="145" y="368"/>
                  <a:ext cx="93" cy="79"/>
                </a:xfrm>
                <a:custGeom>
                  <a:avLst/>
                  <a:gdLst>
                    <a:gd name="T0" fmla="*/ 21 w 187"/>
                    <a:gd name="T1" fmla="*/ 14 h 157"/>
                    <a:gd name="T2" fmla="*/ 45 w 187"/>
                    <a:gd name="T3" fmla="*/ 16 h 157"/>
                    <a:gd name="T4" fmla="*/ 84 w 187"/>
                    <a:gd name="T5" fmla="*/ 10 h 157"/>
                    <a:gd name="T6" fmla="*/ 119 w 187"/>
                    <a:gd name="T7" fmla="*/ 10 h 157"/>
                    <a:gd name="T8" fmla="*/ 130 w 187"/>
                    <a:gd name="T9" fmla="*/ 17 h 157"/>
                    <a:gd name="T10" fmla="*/ 110 w 187"/>
                    <a:gd name="T11" fmla="*/ 16 h 157"/>
                    <a:gd name="T12" fmla="*/ 80 w 187"/>
                    <a:gd name="T13" fmla="*/ 18 h 157"/>
                    <a:gd name="T14" fmla="*/ 51 w 187"/>
                    <a:gd name="T15" fmla="*/ 24 h 157"/>
                    <a:gd name="T16" fmla="*/ 55 w 187"/>
                    <a:gd name="T17" fmla="*/ 31 h 157"/>
                    <a:gd name="T18" fmla="*/ 72 w 187"/>
                    <a:gd name="T19" fmla="*/ 38 h 157"/>
                    <a:gd name="T20" fmla="*/ 82 w 187"/>
                    <a:gd name="T21" fmla="*/ 42 h 157"/>
                    <a:gd name="T22" fmla="*/ 117 w 187"/>
                    <a:gd name="T23" fmla="*/ 41 h 157"/>
                    <a:gd name="T24" fmla="*/ 155 w 187"/>
                    <a:gd name="T25" fmla="*/ 47 h 157"/>
                    <a:gd name="T26" fmla="*/ 174 w 187"/>
                    <a:gd name="T27" fmla="*/ 60 h 157"/>
                    <a:gd name="T28" fmla="*/ 165 w 187"/>
                    <a:gd name="T29" fmla="*/ 59 h 157"/>
                    <a:gd name="T30" fmla="*/ 141 w 187"/>
                    <a:gd name="T31" fmla="*/ 53 h 157"/>
                    <a:gd name="T32" fmla="*/ 108 w 187"/>
                    <a:gd name="T33" fmla="*/ 49 h 157"/>
                    <a:gd name="T34" fmla="*/ 103 w 187"/>
                    <a:gd name="T35" fmla="*/ 57 h 157"/>
                    <a:gd name="T36" fmla="*/ 119 w 187"/>
                    <a:gd name="T37" fmla="*/ 70 h 157"/>
                    <a:gd name="T38" fmla="*/ 144 w 187"/>
                    <a:gd name="T39" fmla="*/ 72 h 157"/>
                    <a:gd name="T40" fmla="*/ 174 w 187"/>
                    <a:gd name="T41" fmla="*/ 85 h 157"/>
                    <a:gd name="T42" fmla="*/ 181 w 187"/>
                    <a:gd name="T43" fmla="*/ 99 h 157"/>
                    <a:gd name="T44" fmla="*/ 160 w 187"/>
                    <a:gd name="T45" fmla="*/ 86 h 157"/>
                    <a:gd name="T46" fmla="*/ 138 w 187"/>
                    <a:gd name="T47" fmla="*/ 80 h 157"/>
                    <a:gd name="T48" fmla="*/ 148 w 187"/>
                    <a:gd name="T49" fmla="*/ 98 h 157"/>
                    <a:gd name="T50" fmla="*/ 170 w 187"/>
                    <a:gd name="T51" fmla="*/ 121 h 157"/>
                    <a:gd name="T52" fmla="*/ 180 w 187"/>
                    <a:gd name="T53" fmla="*/ 133 h 157"/>
                    <a:gd name="T54" fmla="*/ 184 w 187"/>
                    <a:gd name="T55" fmla="*/ 151 h 157"/>
                    <a:gd name="T56" fmla="*/ 174 w 187"/>
                    <a:gd name="T57" fmla="*/ 139 h 157"/>
                    <a:gd name="T58" fmla="*/ 145 w 187"/>
                    <a:gd name="T59" fmla="*/ 105 h 157"/>
                    <a:gd name="T60" fmla="*/ 126 w 187"/>
                    <a:gd name="T61" fmla="*/ 85 h 157"/>
                    <a:gd name="T62" fmla="*/ 120 w 187"/>
                    <a:gd name="T63" fmla="*/ 91 h 157"/>
                    <a:gd name="T64" fmla="*/ 128 w 187"/>
                    <a:gd name="T65" fmla="*/ 116 h 157"/>
                    <a:gd name="T66" fmla="*/ 138 w 187"/>
                    <a:gd name="T67" fmla="*/ 142 h 157"/>
                    <a:gd name="T68" fmla="*/ 132 w 187"/>
                    <a:gd name="T69" fmla="*/ 136 h 157"/>
                    <a:gd name="T70" fmla="*/ 112 w 187"/>
                    <a:gd name="T71" fmla="*/ 91 h 157"/>
                    <a:gd name="T72" fmla="*/ 92 w 187"/>
                    <a:gd name="T73" fmla="*/ 63 h 157"/>
                    <a:gd name="T74" fmla="*/ 79 w 187"/>
                    <a:gd name="T75" fmla="*/ 55 h 157"/>
                    <a:gd name="T76" fmla="*/ 74 w 187"/>
                    <a:gd name="T77" fmla="*/ 60 h 157"/>
                    <a:gd name="T78" fmla="*/ 84 w 187"/>
                    <a:gd name="T79" fmla="*/ 105 h 157"/>
                    <a:gd name="T80" fmla="*/ 97 w 187"/>
                    <a:gd name="T81" fmla="*/ 128 h 157"/>
                    <a:gd name="T82" fmla="*/ 83 w 187"/>
                    <a:gd name="T83" fmla="*/ 114 h 157"/>
                    <a:gd name="T84" fmla="*/ 67 w 187"/>
                    <a:gd name="T85" fmla="*/ 49 h 157"/>
                    <a:gd name="T86" fmla="*/ 44 w 187"/>
                    <a:gd name="T87" fmla="*/ 35 h 157"/>
                    <a:gd name="T88" fmla="*/ 37 w 187"/>
                    <a:gd name="T89" fmla="*/ 50 h 157"/>
                    <a:gd name="T90" fmla="*/ 43 w 187"/>
                    <a:gd name="T91" fmla="*/ 80 h 157"/>
                    <a:gd name="T92" fmla="*/ 50 w 187"/>
                    <a:gd name="T93" fmla="*/ 113 h 157"/>
                    <a:gd name="T94" fmla="*/ 44 w 187"/>
                    <a:gd name="T95" fmla="*/ 109 h 157"/>
                    <a:gd name="T96" fmla="*/ 34 w 187"/>
                    <a:gd name="T97" fmla="*/ 64 h 157"/>
                    <a:gd name="T98" fmla="*/ 17 w 187"/>
                    <a:gd name="T99" fmla="*/ 20 h 157"/>
                    <a:gd name="T100" fmla="*/ 0 w 187"/>
                    <a:gd name="T101" fmla="*/ 2 h 157"/>
                    <a:gd name="T102" fmla="*/ 4 w 187"/>
                    <a:gd name="T10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57">
                      <a:moveTo>
                        <a:pt x="6" y="2"/>
                      </a:moveTo>
                      <a:lnTo>
                        <a:pt x="13" y="8"/>
                      </a:lnTo>
                      <a:lnTo>
                        <a:pt x="21" y="14"/>
                      </a:lnTo>
                      <a:lnTo>
                        <a:pt x="29" y="17"/>
                      </a:lnTo>
                      <a:lnTo>
                        <a:pt x="36" y="18"/>
                      </a:lnTo>
                      <a:lnTo>
                        <a:pt x="45" y="16"/>
                      </a:lnTo>
                      <a:lnTo>
                        <a:pt x="57" y="14"/>
                      </a:lnTo>
                      <a:lnTo>
                        <a:pt x="70" y="11"/>
                      </a:lnTo>
                      <a:lnTo>
                        <a:pt x="84" y="10"/>
                      </a:lnTo>
                      <a:lnTo>
                        <a:pt x="97" y="9"/>
                      </a:lnTo>
                      <a:lnTo>
                        <a:pt x="108" y="9"/>
                      </a:lnTo>
                      <a:lnTo>
                        <a:pt x="119" y="10"/>
                      </a:lnTo>
                      <a:lnTo>
                        <a:pt x="125" y="11"/>
                      </a:lnTo>
                      <a:lnTo>
                        <a:pt x="130" y="15"/>
                      </a:lnTo>
                      <a:lnTo>
                        <a:pt x="130" y="17"/>
                      </a:lnTo>
                      <a:lnTo>
                        <a:pt x="126" y="17"/>
                      </a:lnTo>
                      <a:lnTo>
                        <a:pt x="117" y="16"/>
                      </a:lnTo>
                      <a:lnTo>
                        <a:pt x="110" y="16"/>
                      </a:lnTo>
                      <a:lnTo>
                        <a:pt x="102" y="16"/>
                      </a:lnTo>
                      <a:lnTo>
                        <a:pt x="90" y="17"/>
                      </a:lnTo>
                      <a:lnTo>
                        <a:pt x="80" y="18"/>
                      </a:lnTo>
                      <a:lnTo>
                        <a:pt x="68" y="19"/>
                      </a:lnTo>
                      <a:lnTo>
                        <a:pt x="59" y="22"/>
                      </a:lnTo>
                      <a:lnTo>
                        <a:pt x="51" y="24"/>
                      </a:lnTo>
                      <a:lnTo>
                        <a:pt x="46" y="26"/>
                      </a:lnTo>
                      <a:lnTo>
                        <a:pt x="50" y="29"/>
                      </a:lnTo>
                      <a:lnTo>
                        <a:pt x="55" y="31"/>
                      </a:lnTo>
                      <a:lnTo>
                        <a:pt x="60" y="33"/>
                      </a:lnTo>
                      <a:lnTo>
                        <a:pt x="66" y="35"/>
                      </a:lnTo>
                      <a:lnTo>
                        <a:pt x="72" y="38"/>
                      </a:lnTo>
                      <a:lnTo>
                        <a:pt x="76" y="39"/>
                      </a:lnTo>
                      <a:lnTo>
                        <a:pt x="80" y="41"/>
                      </a:lnTo>
                      <a:lnTo>
                        <a:pt x="82" y="42"/>
                      </a:lnTo>
                      <a:lnTo>
                        <a:pt x="91" y="41"/>
                      </a:lnTo>
                      <a:lnTo>
                        <a:pt x="104" y="40"/>
                      </a:lnTo>
                      <a:lnTo>
                        <a:pt x="117" y="41"/>
                      </a:lnTo>
                      <a:lnTo>
                        <a:pt x="130" y="42"/>
                      </a:lnTo>
                      <a:lnTo>
                        <a:pt x="143" y="45"/>
                      </a:lnTo>
                      <a:lnTo>
                        <a:pt x="155" y="47"/>
                      </a:lnTo>
                      <a:lnTo>
                        <a:pt x="164" y="50"/>
                      </a:lnTo>
                      <a:lnTo>
                        <a:pt x="170" y="54"/>
                      </a:lnTo>
                      <a:lnTo>
                        <a:pt x="174" y="60"/>
                      </a:lnTo>
                      <a:lnTo>
                        <a:pt x="175" y="62"/>
                      </a:lnTo>
                      <a:lnTo>
                        <a:pt x="172" y="61"/>
                      </a:lnTo>
                      <a:lnTo>
                        <a:pt x="165" y="59"/>
                      </a:lnTo>
                      <a:lnTo>
                        <a:pt x="159" y="56"/>
                      </a:lnTo>
                      <a:lnTo>
                        <a:pt x="151" y="54"/>
                      </a:lnTo>
                      <a:lnTo>
                        <a:pt x="141" y="53"/>
                      </a:lnTo>
                      <a:lnTo>
                        <a:pt x="130" y="50"/>
                      </a:lnTo>
                      <a:lnTo>
                        <a:pt x="119" y="49"/>
                      </a:lnTo>
                      <a:lnTo>
                        <a:pt x="108" y="49"/>
                      </a:lnTo>
                      <a:lnTo>
                        <a:pt x="100" y="49"/>
                      </a:lnTo>
                      <a:lnTo>
                        <a:pt x="95" y="50"/>
                      </a:lnTo>
                      <a:lnTo>
                        <a:pt x="103" y="57"/>
                      </a:lnTo>
                      <a:lnTo>
                        <a:pt x="111" y="62"/>
                      </a:lnTo>
                      <a:lnTo>
                        <a:pt x="117" y="67"/>
                      </a:lnTo>
                      <a:lnTo>
                        <a:pt x="119" y="70"/>
                      </a:lnTo>
                      <a:lnTo>
                        <a:pt x="126" y="70"/>
                      </a:lnTo>
                      <a:lnTo>
                        <a:pt x="134" y="71"/>
                      </a:lnTo>
                      <a:lnTo>
                        <a:pt x="144" y="72"/>
                      </a:lnTo>
                      <a:lnTo>
                        <a:pt x="155" y="75"/>
                      </a:lnTo>
                      <a:lnTo>
                        <a:pt x="165" y="79"/>
                      </a:lnTo>
                      <a:lnTo>
                        <a:pt x="174" y="85"/>
                      </a:lnTo>
                      <a:lnTo>
                        <a:pt x="181" y="93"/>
                      </a:lnTo>
                      <a:lnTo>
                        <a:pt x="187" y="103"/>
                      </a:lnTo>
                      <a:lnTo>
                        <a:pt x="181" y="99"/>
                      </a:lnTo>
                      <a:lnTo>
                        <a:pt x="175" y="94"/>
                      </a:lnTo>
                      <a:lnTo>
                        <a:pt x="167" y="91"/>
                      </a:lnTo>
                      <a:lnTo>
                        <a:pt x="160" y="86"/>
                      </a:lnTo>
                      <a:lnTo>
                        <a:pt x="153" y="84"/>
                      </a:lnTo>
                      <a:lnTo>
                        <a:pt x="145" y="82"/>
                      </a:lnTo>
                      <a:lnTo>
                        <a:pt x="138" y="80"/>
                      </a:lnTo>
                      <a:lnTo>
                        <a:pt x="132" y="80"/>
                      </a:lnTo>
                      <a:lnTo>
                        <a:pt x="140" y="90"/>
                      </a:lnTo>
                      <a:lnTo>
                        <a:pt x="148" y="98"/>
                      </a:lnTo>
                      <a:lnTo>
                        <a:pt x="156" y="107"/>
                      </a:lnTo>
                      <a:lnTo>
                        <a:pt x="163" y="114"/>
                      </a:lnTo>
                      <a:lnTo>
                        <a:pt x="170" y="121"/>
                      </a:lnTo>
                      <a:lnTo>
                        <a:pt x="175" y="127"/>
                      </a:lnTo>
                      <a:lnTo>
                        <a:pt x="179" y="131"/>
                      </a:lnTo>
                      <a:lnTo>
                        <a:pt x="180" y="133"/>
                      </a:lnTo>
                      <a:lnTo>
                        <a:pt x="181" y="138"/>
                      </a:lnTo>
                      <a:lnTo>
                        <a:pt x="182" y="144"/>
                      </a:lnTo>
                      <a:lnTo>
                        <a:pt x="184" y="151"/>
                      </a:lnTo>
                      <a:lnTo>
                        <a:pt x="187" y="157"/>
                      </a:lnTo>
                      <a:lnTo>
                        <a:pt x="181" y="148"/>
                      </a:lnTo>
                      <a:lnTo>
                        <a:pt x="174" y="139"/>
                      </a:lnTo>
                      <a:lnTo>
                        <a:pt x="165" y="128"/>
                      </a:lnTo>
                      <a:lnTo>
                        <a:pt x="155" y="116"/>
                      </a:lnTo>
                      <a:lnTo>
                        <a:pt x="145" y="105"/>
                      </a:lnTo>
                      <a:lnTo>
                        <a:pt x="137" y="95"/>
                      </a:lnTo>
                      <a:lnTo>
                        <a:pt x="130" y="88"/>
                      </a:lnTo>
                      <a:lnTo>
                        <a:pt x="126" y="85"/>
                      </a:lnTo>
                      <a:lnTo>
                        <a:pt x="121" y="84"/>
                      </a:lnTo>
                      <a:lnTo>
                        <a:pt x="120" y="86"/>
                      </a:lnTo>
                      <a:lnTo>
                        <a:pt x="120" y="91"/>
                      </a:lnTo>
                      <a:lnTo>
                        <a:pt x="121" y="95"/>
                      </a:lnTo>
                      <a:lnTo>
                        <a:pt x="123" y="103"/>
                      </a:lnTo>
                      <a:lnTo>
                        <a:pt x="128" y="116"/>
                      </a:lnTo>
                      <a:lnTo>
                        <a:pt x="134" y="130"/>
                      </a:lnTo>
                      <a:lnTo>
                        <a:pt x="137" y="138"/>
                      </a:lnTo>
                      <a:lnTo>
                        <a:pt x="138" y="142"/>
                      </a:lnTo>
                      <a:lnTo>
                        <a:pt x="137" y="142"/>
                      </a:lnTo>
                      <a:lnTo>
                        <a:pt x="134" y="140"/>
                      </a:lnTo>
                      <a:lnTo>
                        <a:pt x="132" y="136"/>
                      </a:lnTo>
                      <a:lnTo>
                        <a:pt x="126" y="125"/>
                      </a:lnTo>
                      <a:lnTo>
                        <a:pt x="118" y="108"/>
                      </a:lnTo>
                      <a:lnTo>
                        <a:pt x="112" y="91"/>
                      </a:lnTo>
                      <a:lnTo>
                        <a:pt x="112" y="78"/>
                      </a:lnTo>
                      <a:lnTo>
                        <a:pt x="102" y="70"/>
                      </a:lnTo>
                      <a:lnTo>
                        <a:pt x="92" y="63"/>
                      </a:lnTo>
                      <a:lnTo>
                        <a:pt x="84" y="59"/>
                      </a:lnTo>
                      <a:lnTo>
                        <a:pt x="81" y="56"/>
                      </a:lnTo>
                      <a:lnTo>
                        <a:pt x="79" y="55"/>
                      </a:lnTo>
                      <a:lnTo>
                        <a:pt x="76" y="54"/>
                      </a:lnTo>
                      <a:lnTo>
                        <a:pt x="75" y="55"/>
                      </a:lnTo>
                      <a:lnTo>
                        <a:pt x="74" y="60"/>
                      </a:lnTo>
                      <a:lnTo>
                        <a:pt x="75" y="70"/>
                      </a:lnTo>
                      <a:lnTo>
                        <a:pt x="79" y="87"/>
                      </a:lnTo>
                      <a:lnTo>
                        <a:pt x="84" y="105"/>
                      </a:lnTo>
                      <a:lnTo>
                        <a:pt x="93" y="120"/>
                      </a:lnTo>
                      <a:lnTo>
                        <a:pt x="98" y="125"/>
                      </a:lnTo>
                      <a:lnTo>
                        <a:pt x="97" y="128"/>
                      </a:lnTo>
                      <a:lnTo>
                        <a:pt x="95" y="127"/>
                      </a:lnTo>
                      <a:lnTo>
                        <a:pt x="90" y="123"/>
                      </a:lnTo>
                      <a:lnTo>
                        <a:pt x="83" y="114"/>
                      </a:lnTo>
                      <a:lnTo>
                        <a:pt x="74" y="97"/>
                      </a:lnTo>
                      <a:lnTo>
                        <a:pt x="67" y="73"/>
                      </a:lnTo>
                      <a:lnTo>
                        <a:pt x="67" y="49"/>
                      </a:lnTo>
                      <a:lnTo>
                        <a:pt x="60" y="44"/>
                      </a:lnTo>
                      <a:lnTo>
                        <a:pt x="52" y="39"/>
                      </a:lnTo>
                      <a:lnTo>
                        <a:pt x="44" y="35"/>
                      </a:lnTo>
                      <a:lnTo>
                        <a:pt x="38" y="33"/>
                      </a:lnTo>
                      <a:lnTo>
                        <a:pt x="37" y="40"/>
                      </a:lnTo>
                      <a:lnTo>
                        <a:pt x="37" y="50"/>
                      </a:lnTo>
                      <a:lnTo>
                        <a:pt x="39" y="62"/>
                      </a:lnTo>
                      <a:lnTo>
                        <a:pt x="42" y="71"/>
                      </a:lnTo>
                      <a:lnTo>
                        <a:pt x="43" y="80"/>
                      </a:lnTo>
                      <a:lnTo>
                        <a:pt x="45" y="93"/>
                      </a:lnTo>
                      <a:lnTo>
                        <a:pt x="47" y="106"/>
                      </a:lnTo>
                      <a:lnTo>
                        <a:pt x="50" y="113"/>
                      </a:lnTo>
                      <a:lnTo>
                        <a:pt x="51" y="115"/>
                      </a:lnTo>
                      <a:lnTo>
                        <a:pt x="47" y="114"/>
                      </a:lnTo>
                      <a:lnTo>
                        <a:pt x="44" y="109"/>
                      </a:lnTo>
                      <a:lnTo>
                        <a:pt x="41" y="101"/>
                      </a:lnTo>
                      <a:lnTo>
                        <a:pt x="38" y="86"/>
                      </a:lnTo>
                      <a:lnTo>
                        <a:pt x="34" y="64"/>
                      </a:lnTo>
                      <a:lnTo>
                        <a:pt x="30" y="44"/>
                      </a:lnTo>
                      <a:lnTo>
                        <a:pt x="28" y="31"/>
                      </a:lnTo>
                      <a:lnTo>
                        <a:pt x="17" y="20"/>
                      </a:lnTo>
                      <a:lnTo>
                        <a:pt x="9" y="12"/>
                      </a:lnTo>
                      <a:lnTo>
                        <a:pt x="4" y="7"/>
                      </a:lnTo>
                      <a:lnTo>
                        <a:pt x="0" y="2"/>
                      </a:lnTo>
                      <a:lnTo>
                        <a:pt x="0" y="0"/>
                      </a:lnTo>
                      <a:lnTo>
                        <a:pt x="1" y="0"/>
                      </a:lnTo>
                      <a:lnTo>
                        <a:pt x="4" y="0"/>
                      </a:lnTo>
                      <a:lnTo>
                        <a:pt x="6"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402" name="Freeform 330">
                  <a:extLst>
                    <a:ext uri="{FF2B5EF4-FFF2-40B4-BE49-F238E27FC236}">
                      <a16:creationId xmlns:a16="http://schemas.microsoft.com/office/drawing/2014/main" id="{E24A0E38-FCAE-4772-A748-C145D00B2746}"/>
                    </a:ext>
                  </a:extLst>
                </p:cNvPr>
                <p:cNvSpPr>
                  <a:spLocks/>
                </p:cNvSpPr>
                <p:nvPr/>
              </p:nvSpPr>
              <p:spPr bwMode="auto">
                <a:xfrm>
                  <a:off x="97" y="378"/>
                  <a:ext cx="64" cy="107"/>
                </a:xfrm>
                <a:custGeom>
                  <a:avLst/>
                  <a:gdLst>
                    <a:gd name="T0" fmla="*/ 58 w 129"/>
                    <a:gd name="T1" fmla="*/ 2 h 215"/>
                    <a:gd name="T2" fmla="*/ 62 w 129"/>
                    <a:gd name="T3" fmla="*/ 26 h 215"/>
                    <a:gd name="T4" fmla="*/ 65 w 129"/>
                    <a:gd name="T5" fmla="*/ 35 h 215"/>
                    <a:gd name="T6" fmla="*/ 74 w 129"/>
                    <a:gd name="T7" fmla="*/ 42 h 215"/>
                    <a:gd name="T8" fmla="*/ 87 w 129"/>
                    <a:gd name="T9" fmla="*/ 53 h 215"/>
                    <a:gd name="T10" fmla="*/ 100 w 129"/>
                    <a:gd name="T11" fmla="*/ 69 h 215"/>
                    <a:gd name="T12" fmla="*/ 114 w 129"/>
                    <a:gd name="T13" fmla="*/ 96 h 215"/>
                    <a:gd name="T14" fmla="*/ 127 w 129"/>
                    <a:gd name="T15" fmla="*/ 115 h 215"/>
                    <a:gd name="T16" fmla="*/ 129 w 129"/>
                    <a:gd name="T17" fmla="*/ 125 h 215"/>
                    <a:gd name="T18" fmla="*/ 126 w 129"/>
                    <a:gd name="T19" fmla="*/ 125 h 215"/>
                    <a:gd name="T20" fmla="*/ 120 w 129"/>
                    <a:gd name="T21" fmla="*/ 114 h 215"/>
                    <a:gd name="T22" fmla="*/ 112 w 129"/>
                    <a:gd name="T23" fmla="*/ 99 h 215"/>
                    <a:gd name="T24" fmla="*/ 101 w 129"/>
                    <a:gd name="T25" fmla="*/ 82 h 215"/>
                    <a:gd name="T26" fmla="*/ 90 w 129"/>
                    <a:gd name="T27" fmla="*/ 67 h 215"/>
                    <a:gd name="T28" fmla="*/ 81 w 129"/>
                    <a:gd name="T29" fmla="*/ 59 h 215"/>
                    <a:gd name="T30" fmla="*/ 73 w 129"/>
                    <a:gd name="T31" fmla="*/ 53 h 215"/>
                    <a:gd name="T32" fmla="*/ 68 w 129"/>
                    <a:gd name="T33" fmla="*/ 64 h 215"/>
                    <a:gd name="T34" fmla="*/ 70 w 129"/>
                    <a:gd name="T35" fmla="*/ 88 h 215"/>
                    <a:gd name="T36" fmla="*/ 76 w 129"/>
                    <a:gd name="T37" fmla="*/ 100 h 215"/>
                    <a:gd name="T38" fmla="*/ 91 w 129"/>
                    <a:gd name="T39" fmla="*/ 114 h 215"/>
                    <a:gd name="T40" fmla="*/ 108 w 129"/>
                    <a:gd name="T41" fmla="*/ 134 h 215"/>
                    <a:gd name="T42" fmla="*/ 119 w 129"/>
                    <a:gd name="T43" fmla="*/ 158 h 215"/>
                    <a:gd name="T44" fmla="*/ 121 w 129"/>
                    <a:gd name="T45" fmla="*/ 177 h 215"/>
                    <a:gd name="T46" fmla="*/ 114 w 129"/>
                    <a:gd name="T47" fmla="*/ 167 h 215"/>
                    <a:gd name="T48" fmla="*/ 106 w 129"/>
                    <a:gd name="T49" fmla="*/ 147 h 215"/>
                    <a:gd name="T50" fmla="*/ 97 w 129"/>
                    <a:gd name="T51" fmla="*/ 133 h 215"/>
                    <a:gd name="T52" fmla="*/ 87 w 129"/>
                    <a:gd name="T53" fmla="*/ 122 h 215"/>
                    <a:gd name="T54" fmla="*/ 76 w 129"/>
                    <a:gd name="T55" fmla="*/ 114 h 215"/>
                    <a:gd name="T56" fmla="*/ 79 w 129"/>
                    <a:gd name="T57" fmla="*/ 132 h 215"/>
                    <a:gd name="T58" fmla="*/ 86 w 129"/>
                    <a:gd name="T59" fmla="*/ 186 h 215"/>
                    <a:gd name="T60" fmla="*/ 83 w 129"/>
                    <a:gd name="T61" fmla="*/ 215 h 215"/>
                    <a:gd name="T62" fmla="*/ 81 w 129"/>
                    <a:gd name="T63" fmla="*/ 211 h 215"/>
                    <a:gd name="T64" fmla="*/ 79 w 129"/>
                    <a:gd name="T65" fmla="*/ 189 h 215"/>
                    <a:gd name="T66" fmla="*/ 67 w 129"/>
                    <a:gd name="T67" fmla="*/ 137 h 215"/>
                    <a:gd name="T68" fmla="*/ 53 w 129"/>
                    <a:gd name="T69" fmla="*/ 129 h 215"/>
                    <a:gd name="T70" fmla="*/ 35 w 129"/>
                    <a:gd name="T71" fmla="*/ 155 h 215"/>
                    <a:gd name="T72" fmla="*/ 28 w 129"/>
                    <a:gd name="T73" fmla="*/ 174 h 215"/>
                    <a:gd name="T74" fmla="*/ 25 w 129"/>
                    <a:gd name="T75" fmla="*/ 170 h 215"/>
                    <a:gd name="T76" fmla="*/ 33 w 129"/>
                    <a:gd name="T77" fmla="*/ 149 h 215"/>
                    <a:gd name="T78" fmla="*/ 50 w 129"/>
                    <a:gd name="T79" fmla="*/ 115 h 215"/>
                    <a:gd name="T80" fmla="*/ 58 w 129"/>
                    <a:gd name="T81" fmla="*/ 91 h 215"/>
                    <a:gd name="T82" fmla="*/ 58 w 129"/>
                    <a:gd name="T83" fmla="*/ 62 h 215"/>
                    <a:gd name="T84" fmla="*/ 51 w 129"/>
                    <a:gd name="T85" fmla="*/ 59 h 215"/>
                    <a:gd name="T86" fmla="*/ 35 w 129"/>
                    <a:gd name="T87" fmla="*/ 74 h 215"/>
                    <a:gd name="T88" fmla="*/ 20 w 129"/>
                    <a:gd name="T89" fmla="*/ 92 h 215"/>
                    <a:gd name="T90" fmla="*/ 9 w 129"/>
                    <a:gd name="T91" fmla="*/ 112 h 215"/>
                    <a:gd name="T92" fmla="*/ 3 w 129"/>
                    <a:gd name="T93" fmla="*/ 126 h 215"/>
                    <a:gd name="T94" fmla="*/ 0 w 129"/>
                    <a:gd name="T95" fmla="*/ 124 h 215"/>
                    <a:gd name="T96" fmla="*/ 4 w 129"/>
                    <a:gd name="T97" fmla="*/ 111 h 215"/>
                    <a:gd name="T98" fmla="*/ 15 w 129"/>
                    <a:gd name="T99" fmla="*/ 90 h 215"/>
                    <a:gd name="T100" fmla="*/ 30 w 129"/>
                    <a:gd name="T101" fmla="*/ 67 h 215"/>
                    <a:gd name="T102" fmla="*/ 47 w 129"/>
                    <a:gd name="T103" fmla="*/ 46 h 215"/>
                    <a:gd name="T104" fmla="*/ 57 w 129"/>
                    <a:gd name="T105" fmla="*/ 34 h 215"/>
                    <a:gd name="T106" fmla="*/ 55 w 129"/>
                    <a:gd name="T107" fmla="*/ 15 h 215"/>
                    <a:gd name="T108" fmla="*/ 53 w 129"/>
                    <a:gd name="T109" fmla="*/ 6 h 215"/>
                    <a:gd name="T110" fmla="*/ 55 w 129"/>
                    <a:gd name="T111" fmla="*/ 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 h="215">
                      <a:moveTo>
                        <a:pt x="56" y="0"/>
                      </a:moveTo>
                      <a:lnTo>
                        <a:pt x="58" y="2"/>
                      </a:lnTo>
                      <a:lnTo>
                        <a:pt x="59" y="13"/>
                      </a:lnTo>
                      <a:lnTo>
                        <a:pt x="62" y="26"/>
                      </a:lnTo>
                      <a:lnTo>
                        <a:pt x="63" y="32"/>
                      </a:lnTo>
                      <a:lnTo>
                        <a:pt x="65" y="35"/>
                      </a:lnTo>
                      <a:lnTo>
                        <a:pt x="68" y="37"/>
                      </a:lnTo>
                      <a:lnTo>
                        <a:pt x="74" y="42"/>
                      </a:lnTo>
                      <a:lnTo>
                        <a:pt x="80" y="46"/>
                      </a:lnTo>
                      <a:lnTo>
                        <a:pt x="87" y="53"/>
                      </a:lnTo>
                      <a:lnTo>
                        <a:pt x="94" y="60"/>
                      </a:lnTo>
                      <a:lnTo>
                        <a:pt x="100" y="69"/>
                      </a:lnTo>
                      <a:lnTo>
                        <a:pt x="105" y="79"/>
                      </a:lnTo>
                      <a:lnTo>
                        <a:pt x="114" y="96"/>
                      </a:lnTo>
                      <a:lnTo>
                        <a:pt x="123" y="107"/>
                      </a:lnTo>
                      <a:lnTo>
                        <a:pt x="127" y="115"/>
                      </a:lnTo>
                      <a:lnTo>
                        <a:pt x="129" y="121"/>
                      </a:lnTo>
                      <a:lnTo>
                        <a:pt x="129" y="125"/>
                      </a:lnTo>
                      <a:lnTo>
                        <a:pt x="128" y="126"/>
                      </a:lnTo>
                      <a:lnTo>
                        <a:pt x="126" y="125"/>
                      </a:lnTo>
                      <a:lnTo>
                        <a:pt x="123" y="119"/>
                      </a:lnTo>
                      <a:lnTo>
                        <a:pt x="120" y="114"/>
                      </a:lnTo>
                      <a:lnTo>
                        <a:pt x="117" y="107"/>
                      </a:lnTo>
                      <a:lnTo>
                        <a:pt x="112" y="99"/>
                      </a:lnTo>
                      <a:lnTo>
                        <a:pt x="106" y="90"/>
                      </a:lnTo>
                      <a:lnTo>
                        <a:pt x="101" y="82"/>
                      </a:lnTo>
                      <a:lnTo>
                        <a:pt x="95" y="74"/>
                      </a:lnTo>
                      <a:lnTo>
                        <a:pt x="90" y="67"/>
                      </a:lnTo>
                      <a:lnTo>
                        <a:pt x="87" y="64"/>
                      </a:lnTo>
                      <a:lnTo>
                        <a:pt x="81" y="59"/>
                      </a:lnTo>
                      <a:lnTo>
                        <a:pt x="76" y="55"/>
                      </a:lnTo>
                      <a:lnTo>
                        <a:pt x="73" y="53"/>
                      </a:lnTo>
                      <a:lnTo>
                        <a:pt x="70" y="52"/>
                      </a:lnTo>
                      <a:lnTo>
                        <a:pt x="68" y="64"/>
                      </a:lnTo>
                      <a:lnTo>
                        <a:pt x="68" y="75"/>
                      </a:lnTo>
                      <a:lnTo>
                        <a:pt x="70" y="88"/>
                      </a:lnTo>
                      <a:lnTo>
                        <a:pt x="71" y="96"/>
                      </a:lnTo>
                      <a:lnTo>
                        <a:pt x="76" y="100"/>
                      </a:lnTo>
                      <a:lnTo>
                        <a:pt x="83" y="106"/>
                      </a:lnTo>
                      <a:lnTo>
                        <a:pt x="91" y="114"/>
                      </a:lnTo>
                      <a:lnTo>
                        <a:pt x="100" y="124"/>
                      </a:lnTo>
                      <a:lnTo>
                        <a:pt x="108" y="134"/>
                      </a:lnTo>
                      <a:lnTo>
                        <a:pt x="114" y="145"/>
                      </a:lnTo>
                      <a:lnTo>
                        <a:pt x="119" y="158"/>
                      </a:lnTo>
                      <a:lnTo>
                        <a:pt x="121" y="172"/>
                      </a:lnTo>
                      <a:lnTo>
                        <a:pt x="121" y="177"/>
                      </a:lnTo>
                      <a:lnTo>
                        <a:pt x="119" y="175"/>
                      </a:lnTo>
                      <a:lnTo>
                        <a:pt x="114" y="167"/>
                      </a:lnTo>
                      <a:lnTo>
                        <a:pt x="110" y="155"/>
                      </a:lnTo>
                      <a:lnTo>
                        <a:pt x="106" y="147"/>
                      </a:lnTo>
                      <a:lnTo>
                        <a:pt x="103" y="140"/>
                      </a:lnTo>
                      <a:lnTo>
                        <a:pt x="97" y="133"/>
                      </a:lnTo>
                      <a:lnTo>
                        <a:pt x="93" y="127"/>
                      </a:lnTo>
                      <a:lnTo>
                        <a:pt x="87" y="122"/>
                      </a:lnTo>
                      <a:lnTo>
                        <a:pt x="81" y="118"/>
                      </a:lnTo>
                      <a:lnTo>
                        <a:pt x="76" y="114"/>
                      </a:lnTo>
                      <a:lnTo>
                        <a:pt x="72" y="113"/>
                      </a:lnTo>
                      <a:lnTo>
                        <a:pt x="79" y="132"/>
                      </a:lnTo>
                      <a:lnTo>
                        <a:pt x="83" y="157"/>
                      </a:lnTo>
                      <a:lnTo>
                        <a:pt x="86" y="186"/>
                      </a:lnTo>
                      <a:lnTo>
                        <a:pt x="85" y="209"/>
                      </a:lnTo>
                      <a:lnTo>
                        <a:pt x="83" y="215"/>
                      </a:lnTo>
                      <a:lnTo>
                        <a:pt x="82" y="215"/>
                      </a:lnTo>
                      <a:lnTo>
                        <a:pt x="81" y="211"/>
                      </a:lnTo>
                      <a:lnTo>
                        <a:pt x="81" y="205"/>
                      </a:lnTo>
                      <a:lnTo>
                        <a:pt x="79" y="189"/>
                      </a:lnTo>
                      <a:lnTo>
                        <a:pt x="74" y="163"/>
                      </a:lnTo>
                      <a:lnTo>
                        <a:pt x="67" y="137"/>
                      </a:lnTo>
                      <a:lnTo>
                        <a:pt x="63" y="122"/>
                      </a:lnTo>
                      <a:lnTo>
                        <a:pt x="53" y="129"/>
                      </a:lnTo>
                      <a:lnTo>
                        <a:pt x="43" y="141"/>
                      </a:lnTo>
                      <a:lnTo>
                        <a:pt x="35" y="155"/>
                      </a:lnTo>
                      <a:lnTo>
                        <a:pt x="30" y="170"/>
                      </a:lnTo>
                      <a:lnTo>
                        <a:pt x="28" y="174"/>
                      </a:lnTo>
                      <a:lnTo>
                        <a:pt x="26" y="174"/>
                      </a:lnTo>
                      <a:lnTo>
                        <a:pt x="25" y="170"/>
                      </a:lnTo>
                      <a:lnTo>
                        <a:pt x="26" y="162"/>
                      </a:lnTo>
                      <a:lnTo>
                        <a:pt x="33" y="149"/>
                      </a:lnTo>
                      <a:lnTo>
                        <a:pt x="42" y="132"/>
                      </a:lnTo>
                      <a:lnTo>
                        <a:pt x="50" y="115"/>
                      </a:lnTo>
                      <a:lnTo>
                        <a:pt x="57" y="105"/>
                      </a:lnTo>
                      <a:lnTo>
                        <a:pt x="58" y="91"/>
                      </a:lnTo>
                      <a:lnTo>
                        <a:pt x="59" y="76"/>
                      </a:lnTo>
                      <a:lnTo>
                        <a:pt x="58" y="62"/>
                      </a:lnTo>
                      <a:lnTo>
                        <a:pt x="58" y="54"/>
                      </a:lnTo>
                      <a:lnTo>
                        <a:pt x="51" y="59"/>
                      </a:lnTo>
                      <a:lnTo>
                        <a:pt x="43" y="66"/>
                      </a:lnTo>
                      <a:lnTo>
                        <a:pt x="35" y="74"/>
                      </a:lnTo>
                      <a:lnTo>
                        <a:pt x="27" y="83"/>
                      </a:lnTo>
                      <a:lnTo>
                        <a:pt x="20" y="92"/>
                      </a:lnTo>
                      <a:lnTo>
                        <a:pt x="13" y="103"/>
                      </a:lnTo>
                      <a:lnTo>
                        <a:pt x="9" y="112"/>
                      </a:lnTo>
                      <a:lnTo>
                        <a:pt x="5" y="121"/>
                      </a:lnTo>
                      <a:lnTo>
                        <a:pt x="3" y="126"/>
                      </a:lnTo>
                      <a:lnTo>
                        <a:pt x="2" y="126"/>
                      </a:lnTo>
                      <a:lnTo>
                        <a:pt x="0" y="124"/>
                      </a:lnTo>
                      <a:lnTo>
                        <a:pt x="2" y="117"/>
                      </a:lnTo>
                      <a:lnTo>
                        <a:pt x="4" y="111"/>
                      </a:lnTo>
                      <a:lnTo>
                        <a:pt x="9" y="102"/>
                      </a:lnTo>
                      <a:lnTo>
                        <a:pt x="15" y="90"/>
                      </a:lnTo>
                      <a:lnTo>
                        <a:pt x="22" y="79"/>
                      </a:lnTo>
                      <a:lnTo>
                        <a:pt x="30" y="67"/>
                      </a:lnTo>
                      <a:lnTo>
                        <a:pt x="38" y="55"/>
                      </a:lnTo>
                      <a:lnTo>
                        <a:pt x="47" y="46"/>
                      </a:lnTo>
                      <a:lnTo>
                        <a:pt x="53" y="41"/>
                      </a:lnTo>
                      <a:lnTo>
                        <a:pt x="57" y="34"/>
                      </a:lnTo>
                      <a:lnTo>
                        <a:pt x="57" y="23"/>
                      </a:lnTo>
                      <a:lnTo>
                        <a:pt x="55" y="15"/>
                      </a:lnTo>
                      <a:lnTo>
                        <a:pt x="53" y="9"/>
                      </a:lnTo>
                      <a:lnTo>
                        <a:pt x="53" y="6"/>
                      </a:lnTo>
                      <a:lnTo>
                        <a:pt x="53" y="5"/>
                      </a:lnTo>
                      <a:lnTo>
                        <a:pt x="55" y="2"/>
                      </a:lnTo>
                      <a:lnTo>
                        <a:pt x="56"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403" name="Freeform 331">
                  <a:extLst>
                    <a:ext uri="{FF2B5EF4-FFF2-40B4-BE49-F238E27FC236}">
                      <a16:creationId xmlns:a16="http://schemas.microsoft.com/office/drawing/2014/main" id="{AEE11CB2-1A51-4FFC-9191-2E2D3A7568A2}"/>
                    </a:ext>
                  </a:extLst>
                </p:cNvPr>
                <p:cNvSpPr>
                  <a:spLocks/>
                </p:cNvSpPr>
                <p:nvPr/>
              </p:nvSpPr>
              <p:spPr bwMode="auto">
                <a:xfrm>
                  <a:off x="162" y="239"/>
                  <a:ext cx="78" cy="111"/>
                </a:xfrm>
                <a:custGeom>
                  <a:avLst/>
                  <a:gdLst>
                    <a:gd name="T0" fmla="*/ 4 w 155"/>
                    <a:gd name="T1" fmla="*/ 212 h 223"/>
                    <a:gd name="T2" fmla="*/ 17 w 155"/>
                    <a:gd name="T3" fmla="*/ 182 h 223"/>
                    <a:gd name="T4" fmla="*/ 26 w 155"/>
                    <a:gd name="T5" fmla="*/ 162 h 223"/>
                    <a:gd name="T6" fmla="*/ 39 w 155"/>
                    <a:gd name="T7" fmla="*/ 133 h 223"/>
                    <a:gd name="T8" fmla="*/ 36 w 155"/>
                    <a:gd name="T9" fmla="*/ 119 h 223"/>
                    <a:gd name="T10" fmla="*/ 28 w 155"/>
                    <a:gd name="T11" fmla="*/ 108 h 223"/>
                    <a:gd name="T12" fmla="*/ 27 w 155"/>
                    <a:gd name="T13" fmla="*/ 94 h 223"/>
                    <a:gd name="T14" fmla="*/ 30 w 155"/>
                    <a:gd name="T15" fmla="*/ 97 h 223"/>
                    <a:gd name="T16" fmla="*/ 35 w 155"/>
                    <a:gd name="T17" fmla="*/ 105 h 223"/>
                    <a:gd name="T18" fmla="*/ 45 w 155"/>
                    <a:gd name="T19" fmla="*/ 111 h 223"/>
                    <a:gd name="T20" fmla="*/ 53 w 155"/>
                    <a:gd name="T21" fmla="*/ 106 h 223"/>
                    <a:gd name="T22" fmla="*/ 65 w 155"/>
                    <a:gd name="T23" fmla="*/ 93 h 223"/>
                    <a:gd name="T24" fmla="*/ 77 w 155"/>
                    <a:gd name="T25" fmla="*/ 79 h 223"/>
                    <a:gd name="T26" fmla="*/ 84 w 155"/>
                    <a:gd name="T27" fmla="*/ 67 h 223"/>
                    <a:gd name="T28" fmla="*/ 86 w 155"/>
                    <a:gd name="T29" fmla="*/ 56 h 223"/>
                    <a:gd name="T30" fmla="*/ 79 w 155"/>
                    <a:gd name="T31" fmla="*/ 29 h 223"/>
                    <a:gd name="T32" fmla="*/ 71 w 155"/>
                    <a:gd name="T33" fmla="*/ 14 h 223"/>
                    <a:gd name="T34" fmla="*/ 70 w 155"/>
                    <a:gd name="T35" fmla="*/ 11 h 223"/>
                    <a:gd name="T36" fmla="*/ 79 w 155"/>
                    <a:gd name="T37" fmla="*/ 20 h 223"/>
                    <a:gd name="T38" fmla="*/ 91 w 155"/>
                    <a:gd name="T39" fmla="*/ 45 h 223"/>
                    <a:gd name="T40" fmla="*/ 100 w 155"/>
                    <a:gd name="T41" fmla="*/ 42 h 223"/>
                    <a:gd name="T42" fmla="*/ 117 w 155"/>
                    <a:gd name="T43" fmla="*/ 11 h 223"/>
                    <a:gd name="T44" fmla="*/ 130 w 155"/>
                    <a:gd name="T45" fmla="*/ 0 h 223"/>
                    <a:gd name="T46" fmla="*/ 130 w 155"/>
                    <a:gd name="T47" fmla="*/ 4 h 223"/>
                    <a:gd name="T48" fmla="*/ 121 w 155"/>
                    <a:gd name="T49" fmla="*/ 19 h 223"/>
                    <a:gd name="T50" fmla="*/ 103 w 155"/>
                    <a:gd name="T51" fmla="*/ 54 h 223"/>
                    <a:gd name="T52" fmla="*/ 104 w 155"/>
                    <a:gd name="T53" fmla="*/ 61 h 223"/>
                    <a:gd name="T54" fmla="*/ 119 w 155"/>
                    <a:gd name="T55" fmla="*/ 57 h 223"/>
                    <a:gd name="T56" fmla="*/ 131 w 155"/>
                    <a:gd name="T57" fmla="*/ 53 h 223"/>
                    <a:gd name="T58" fmla="*/ 140 w 155"/>
                    <a:gd name="T59" fmla="*/ 49 h 223"/>
                    <a:gd name="T60" fmla="*/ 149 w 155"/>
                    <a:gd name="T61" fmla="*/ 43 h 223"/>
                    <a:gd name="T62" fmla="*/ 155 w 155"/>
                    <a:gd name="T63" fmla="*/ 43 h 223"/>
                    <a:gd name="T64" fmla="*/ 147 w 155"/>
                    <a:gd name="T65" fmla="*/ 50 h 223"/>
                    <a:gd name="T66" fmla="*/ 133 w 155"/>
                    <a:gd name="T67" fmla="*/ 59 h 223"/>
                    <a:gd name="T68" fmla="*/ 115 w 155"/>
                    <a:gd name="T69" fmla="*/ 68 h 223"/>
                    <a:gd name="T70" fmla="*/ 99 w 155"/>
                    <a:gd name="T71" fmla="*/ 74 h 223"/>
                    <a:gd name="T72" fmla="*/ 87 w 155"/>
                    <a:gd name="T73" fmla="*/ 80 h 223"/>
                    <a:gd name="T74" fmla="*/ 73 w 155"/>
                    <a:gd name="T75" fmla="*/ 97 h 223"/>
                    <a:gd name="T76" fmla="*/ 73 w 155"/>
                    <a:gd name="T77" fmla="*/ 105 h 223"/>
                    <a:gd name="T78" fmla="*/ 79 w 155"/>
                    <a:gd name="T79" fmla="*/ 109 h 223"/>
                    <a:gd name="T80" fmla="*/ 77 w 155"/>
                    <a:gd name="T81" fmla="*/ 112 h 223"/>
                    <a:gd name="T82" fmla="*/ 70 w 155"/>
                    <a:gd name="T83" fmla="*/ 118 h 223"/>
                    <a:gd name="T84" fmla="*/ 65 w 155"/>
                    <a:gd name="T85" fmla="*/ 119 h 223"/>
                    <a:gd name="T86" fmla="*/ 62 w 155"/>
                    <a:gd name="T87" fmla="*/ 119 h 223"/>
                    <a:gd name="T88" fmla="*/ 58 w 155"/>
                    <a:gd name="T89" fmla="*/ 124 h 223"/>
                    <a:gd name="T90" fmla="*/ 48 w 155"/>
                    <a:gd name="T91" fmla="*/ 143 h 223"/>
                    <a:gd name="T92" fmla="*/ 35 w 155"/>
                    <a:gd name="T93" fmla="*/ 169 h 223"/>
                    <a:gd name="T94" fmla="*/ 28 w 155"/>
                    <a:gd name="T95" fmla="*/ 192 h 223"/>
                    <a:gd name="T96" fmla="*/ 25 w 155"/>
                    <a:gd name="T97" fmla="*/ 204 h 223"/>
                    <a:gd name="T98" fmla="*/ 20 w 155"/>
                    <a:gd name="T99" fmla="*/ 214 h 223"/>
                    <a:gd name="T100" fmla="*/ 15 w 155"/>
                    <a:gd name="T101" fmla="*/ 218 h 223"/>
                    <a:gd name="T102" fmla="*/ 3 w 155"/>
                    <a:gd name="T103" fmla="*/ 2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223">
                      <a:moveTo>
                        <a:pt x="0" y="223"/>
                      </a:moveTo>
                      <a:lnTo>
                        <a:pt x="4" y="212"/>
                      </a:lnTo>
                      <a:lnTo>
                        <a:pt x="11" y="197"/>
                      </a:lnTo>
                      <a:lnTo>
                        <a:pt x="17" y="182"/>
                      </a:lnTo>
                      <a:lnTo>
                        <a:pt x="21" y="172"/>
                      </a:lnTo>
                      <a:lnTo>
                        <a:pt x="26" y="162"/>
                      </a:lnTo>
                      <a:lnTo>
                        <a:pt x="32" y="147"/>
                      </a:lnTo>
                      <a:lnTo>
                        <a:pt x="39" y="133"/>
                      </a:lnTo>
                      <a:lnTo>
                        <a:pt x="42" y="125"/>
                      </a:lnTo>
                      <a:lnTo>
                        <a:pt x="36" y="119"/>
                      </a:lnTo>
                      <a:lnTo>
                        <a:pt x="32" y="113"/>
                      </a:lnTo>
                      <a:lnTo>
                        <a:pt x="28" y="108"/>
                      </a:lnTo>
                      <a:lnTo>
                        <a:pt x="27" y="99"/>
                      </a:lnTo>
                      <a:lnTo>
                        <a:pt x="27" y="94"/>
                      </a:lnTo>
                      <a:lnTo>
                        <a:pt x="28" y="94"/>
                      </a:lnTo>
                      <a:lnTo>
                        <a:pt x="30" y="97"/>
                      </a:lnTo>
                      <a:lnTo>
                        <a:pt x="32" y="102"/>
                      </a:lnTo>
                      <a:lnTo>
                        <a:pt x="35" y="105"/>
                      </a:lnTo>
                      <a:lnTo>
                        <a:pt x="40" y="109"/>
                      </a:lnTo>
                      <a:lnTo>
                        <a:pt x="45" y="111"/>
                      </a:lnTo>
                      <a:lnTo>
                        <a:pt x="48" y="112"/>
                      </a:lnTo>
                      <a:lnTo>
                        <a:pt x="53" y="106"/>
                      </a:lnTo>
                      <a:lnTo>
                        <a:pt x="59" y="101"/>
                      </a:lnTo>
                      <a:lnTo>
                        <a:pt x="65" y="93"/>
                      </a:lnTo>
                      <a:lnTo>
                        <a:pt x="71" y="86"/>
                      </a:lnTo>
                      <a:lnTo>
                        <a:pt x="77" y="79"/>
                      </a:lnTo>
                      <a:lnTo>
                        <a:pt x="81" y="73"/>
                      </a:lnTo>
                      <a:lnTo>
                        <a:pt x="84" y="67"/>
                      </a:lnTo>
                      <a:lnTo>
                        <a:pt x="86" y="64"/>
                      </a:lnTo>
                      <a:lnTo>
                        <a:pt x="86" y="56"/>
                      </a:lnTo>
                      <a:lnTo>
                        <a:pt x="84" y="42"/>
                      </a:lnTo>
                      <a:lnTo>
                        <a:pt x="79" y="29"/>
                      </a:lnTo>
                      <a:lnTo>
                        <a:pt x="74" y="20"/>
                      </a:lnTo>
                      <a:lnTo>
                        <a:pt x="71" y="14"/>
                      </a:lnTo>
                      <a:lnTo>
                        <a:pt x="69" y="11"/>
                      </a:lnTo>
                      <a:lnTo>
                        <a:pt x="70" y="11"/>
                      </a:lnTo>
                      <a:lnTo>
                        <a:pt x="73" y="13"/>
                      </a:lnTo>
                      <a:lnTo>
                        <a:pt x="79" y="20"/>
                      </a:lnTo>
                      <a:lnTo>
                        <a:pt x="86" y="33"/>
                      </a:lnTo>
                      <a:lnTo>
                        <a:pt x="91" y="45"/>
                      </a:lnTo>
                      <a:lnTo>
                        <a:pt x="93" y="56"/>
                      </a:lnTo>
                      <a:lnTo>
                        <a:pt x="100" y="42"/>
                      </a:lnTo>
                      <a:lnTo>
                        <a:pt x="109" y="26"/>
                      </a:lnTo>
                      <a:lnTo>
                        <a:pt x="117" y="11"/>
                      </a:lnTo>
                      <a:lnTo>
                        <a:pt x="125" y="3"/>
                      </a:lnTo>
                      <a:lnTo>
                        <a:pt x="130" y="0"/>
                      </a:lnTo>
                      <a:lnTo>
                        <a:pt x="131" y="0"/>
                      </a:lnTo>
                      <a:lnTo>
                        <a:pt x="130" y="4"/>
                      </a:lnTo>
                      <a:lnTo>
                        <a:pt x="126" y="7"/>
                      </a:lnTo>
                      <a:lnTo>
                        <a:pt x="121" y="19"/>
                      </a:lnTo>
                      <a:lnTo>
                        <a:pt x="112" y="37"/>
                      </a:lnTo>
                      <a:lnTo>
                        <a:pt x="103" y="54"/>
                      </a:lnTo>
                      <a:lnTo>
                        <a:pt x="98" y="64"/>
                      </a:lnTo>
                      <a:lnTo>
                        <a:pt x="104" y="61"/>
                      </a:lnTo>
                      <a:lnTo>
                        <a:pt x="112" y="59"/>
                      </a:lnTo>
                      <a:lnTo>
                        <a:pt x="119" y="57"/>
                      </a:lnTo>
                      <a:lnTo>
                        <a:pt x="125" y="54"/>
                      </a:lnTo>
                      <a:lnTo>
                        <a:pt x="131" y="53"/>
                      </a:lnTo>
                      <a:lnTo>
                        <a:pt x="137" y="51"/>
                      </a:lnTo>
                      <a:lnTo>
                        <a:pt x="140" y="49"/>
                      </a:lnTo>
                      <a:lnTo>
                        <a:pt x="144" y="46"/>
                      </a:lnTo>
                      <a:lnTo>
                        <a:pt x="149" y="43"/>
                      </a:lnTo>
                      <a:lnTo>
                        <a:pt x="154" y="42"/>
                      </a:lnTo>
                      <a:lnTo>
                        <a:pt x="155" y="43"/>
                      </a:lnTo>
                      <a:lnTo>
                        <a:pt x="152" y="46"/>
                      </a:lnTo>
                      <a:lnTo>
                        <a:pt x="147" y="50"/>
                      </a:lnTo>
                      <a:lnTo>
                        <a:pt x="141" y="53"/>
                      </a:lnTo>
                      <a:lnTo>
                        <a:pt x="133" y="59"/>
                      </a:lnTo>
                      <a:lnTo>
                        <a:pt x="124" y="64"/>
                      </a:lnTo>
                      <a:lnTo>
                        <a:pt x="115" y="68"/>
                      </a:lnTo>
                      <a:lnTo>
                        <a:pt x="106" y="72"/>
                      </a:lnTo>
                      <a:lnTo>
                        <a:pt x="99" y="74"/>
                      </a:lnTo>
                      <a:lnTo>
                        <a:pt x="94" y="75"/>
                      </a:lnTo>
                      <a:lnTo>
                        <a:pt x="87" y="80"/>
                      </a:lnTo>
                      <a:lnTo>
                        <a:pt x="79" y="88"/>
                      </a:lnTo>
                      <a:lnTo>
                        <a:pt x="73" y="97"/>
                      </a:lnTo>
                      <a:lnTo>
                        <a:pt x="71" y="103"/>
                      </a:lnTo>
                      <a:lnTo>
                        <a:pt x="73" y="105"/>
                      </a:lnTo>
                      <a:lnTo>
                        <a:pt x="76" y="108"/>
                      </a:lnTo>
                      <a:lnTo>
                        <a:pt x="79" y="109"/>
                      </a:lnTo>
                      <a:lnTo>
                        <a:pt x="81" y="109"/>
                      </a:lnTo>
                      <a:lnTo>
                        <a:pt x="77" y="112"/>
                      </a:lnTo>
                      <a:lnTo>
                        <a:pt x="73" y="114"/>
                      </a:lnTo>
                      <a:lnTo>
                        <a:pt x="70" y="118"/>
                      </a:lnTo>
                      <a:lnTo>
                        <a:pt x="68" y="120"/>
                      </a:lnTo>
                      <a:lnTo>
                        <a:pt x="65" y="119"/>
                      </a:lnTo>
                      <a:lnTo>
                        <a:pt x="63" y="119"/>
                      </a:lnTo>
                      <a:lnTo>
                        <a:pt x="62" y="119"/>
                      </a:lnTo>
                      <a:lnTo>
                        <a:pt x="62" y="119"/>
                      </a:lnTo>
                      <a:lnTo>
                        <a:pt x="58" y="124"/>
                      </a:lnTo>
                      <a:lnTo>
                        <a:pt x="54" y="133"/>
                      </a:lnTo>
                      <a:lnTo>
                        <a:pt x="48" y="143"/>
                      </a:lnTo>
                      <a:lnTo>
                        <a:pt x="41" y="156"/>
                      </a:lnTo>
                      <a:lnTo>
                        <a:pt x="35" y="169"/>
                      </a:lnTo>
                      <a:lnTo>
                        <a:pt x="31" y="180"/>
                      </a:lnTo>
                      <a:lnTo>
                        <a:pt x="28" y="192"/>
                      </a:lnTo>
                      <a:lnTo>
                        <a:pt x="27" y="200"/>
                      </a:lnTo>
                      <a:lnTo>
                        <a:pt x="25" y="204"/>
                      </a:lnTo>
                      <a:lnTo>
                        <a:pt x="23" y="209"/>
                      </a:lnTo>
                      <a:lnTo>
                        <a:pt x="20" y="214"/>
                      </a:lnTo>
                      <a:lnTo>
                        <a:pt x="18" y="216"/>
                      </a:lnTo>
                      <a:lnTo>
                        <a:pt x="15" y="218"/>
                      </a:lnTo>
                      <a:lnTo>
                        <a:pt x="9" y="221"/>
                      </a:lnTo>
                      <a:lnTo>
                        <a:pt x="3" y="222"/>
                      </a:lnTo>
                      <a:lnTo>
                        <a:pt x="0" y="22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404" name="Freeform 332">
                  <a:extLst>
                    <a:ext uri="{FF2B5EF4-FFF2-40B4-BE49-F238E27FC236}">
                      <a16:creationId xmlns:a16="http://schemas.microsoft.com/office/drawing/2014/main" id="{09A7EBEE-9CC6-4A9C-B6E9-446876A5BFC9}"/>
                    </a:ext>
                  </a:extLst>
                </p:cNvPr>
                <p:cNvSpPr>
                  <a:spLocks/>
                </p:cNvSpPr>
                <p:nvPr/>
              </p:nvSpPr>
              <p:spPr bwMode="auto">
                <a:xfrm>
                  <a:off x="48" y="416"/>
                  <a:ext cx="50" cy="86"/>
                </a:xfrm>
                <a:custGeom>
                  <a:avLst/>
                  <a:gdLst>
                    <a:gd name="T0" fmla="*/ 65 w 100"/>
                    <a:gd name="T1" fmla="*/ 11 h 172"/>
                    <a:gd name="T2" fmla="*/ 55 w 100"/>
                    <a:gd name="T3" fmla="*/ 30 h 172"/>
                    <a:gd name="T4" fmla="*/ 47 w 100"/>
                    <a:gd name="T5" fmla="*/ 36 h 172"/>
                    <a:gd name="T6" fmla="*/ 31 w 100"/>
                    <a:gd name="T7" fmla="*/ 42 h 172"/>
                    <a:gd name="T8" fmla="*/ 15 w 100"/>
                    <a:gd name="T9" fmla="*/ 51 h 172"/>
                    <a:gd name="T10" fmla="*/ 3 w 100"/>
                    <a:gd name="T11" fmla="*/ 59 h 172"/>
                    <a:gd name="T12" fmla="*/ 0 w 100"/>
                    <a:gd name="T13" fmla="*/ 66 h 172"/>
                    <a:gd name="T14" fmla="*/ 1 w 100"/>
                    <a:gd name="T15" fmla="*/ 67 h 172"/>
                    <a:gd name="T16" fmla="*/ 8 w 100"/>
                    <a:gd name="T17" fmla="*/ 64 h 172"/>
                    <a:gd name="T18" fmla="*/ 18 w 100"/>
                    <a:gd name="T19" fmla="*/ 57 h 172"/>
                    <a:gd name="T20" fmla="*/ 32 w 100"/>
                    <a:gd name="T21" fmla="*/ 50 h 172"/>
                    <a:gd name="T22" fmla="*/ 45 w 100"/>
                    <a:gd name="T23" fmla="*/ 44 h 172"/>
                    <a:gd name="T24" fmla="*/ 47 w 100"/>
                    <a:gd name="T25" fmla="*/ 51 h 172"/>
                    <a:gd name="T26" fmla="*/ 42 w 100"/>
                    <a:gd name="T27" fmla="*/ 74 h 172"/>
                    <a:gd name="T28" fmla="*/ 37 w 100"/>
                    <a:gd name="T29" fmla="*/ 86 h 172"/>
                    <a:gd name="T30" fmla="*/ 26 w 100"/>
                    <a:gd name="T31" fmla="*/ 97 h 172"/>
                    <a:gd name="T32" fmla="*/ 14 w 100"/>
                    <a:gd name="T33" fmla="*/ 110 h 172"/>
                    <a:gd name="T34" fmla="*/ 5 w 100"/>
                    <a:gd name="T35" fmla="*/ 119 h 172"/>
                    <a:gd name="T36" fmla="*/ 3 w 100"/>
                    <a:gd name="T37" fmla="*/ 126 h 172"/>
                    <a:gd name="T38" fmla="*/ 5 w 100"/>
                    <a:gd name="T39" fmla="*/ 128 h 172"/>
                    <a:gd name="T40" fmla="*/ 14 w 100"/>
                    <a:gd name="T41" fmla="*/ 118 h 172"/>
                    <a:gd name="T42" fmla="*/ 34 w 100"/>
                    <a:gd name="T43" fmla="*/ 99 h 172"/>
                    <a:gd name="T44" fmla="*/ 42 w 100"/>
                    <a:gd name="T45" fmla="*/ 107 h 172"/>
                    <a:gd name="T46" fmla="*/ 46 w 100"/>
                    <a:gd name="T47" fmla="*/ 154 h 172"/>
                    <a:gd name="T48" fmla="*/ 49 w 100"/>
                    <a:gd name="T49" fmla="*/ 171 h 172"/>
                    <a:gd name="T50" fmla="*/ 50 w 100"/>
                    <a:gd name="T51" fmla="*/ 171 h 172"/>
                    <a:gd name="T52" fmla="*/ 50 w 100"/>
                    <a:gd name="T53" fmla="*/ 150 h 172"/>
                    <a:gd name="T54" fmla="*/ 49 w 100"/>
                    <a:gd name="T55" fmla="*/ 101 h 172"/>
                    <a:gd name="T56" fmla="*/ 53 w 100"/>
                    <a:gd name="T57" fmla="*/ 84 h 172"/>
                    <a:gd name="T58" fmla="*/ 55 w 100"/>
                    <a:gd name="T59" fmla="*/ 86 h 172"/>
                    <a:gd name="T60" fmla="*/ 61 w 100"/>
                    <a:gd name="T61" fmla="*/ 99 h 172"/>
                    <a:gd name="T62" fmla="*/ 82 w 100"/>
                    <a:gd name="T63" fmla="*/ 124 h 172"/>
                    <a:gd name="T64" fmla="*/ 93 w 100"/>
                    <a:gd name="T65" fmla="*/ 129 h 172"/>
                    <a:gd name="T66" fmla="*/ 88 w 100"/>
                    <a:gd name="T67" fmla="*/ 122 h 172"/>
                    <a:gd name="T68" fmla="*/ 78 w 100"/>
                    <a:gd name="T69" fmla="*/ 109 h 172"/>
                    <a:gd name="T70" fmla="*/ 63 w 100"/>
                    <a:gd name="T71" fmla="*/ 88 h 172"/>
                    <a:gd name="T72" fmla="*/ 58 w 100"/>
                    <a:gd name="T73" fmla="*/ 72 h 172"/>
                    <a:gd name="T74" fmla="*/ 60 w 100"/>
                    <a:gd name="T75" fmla="*/ 51 h 172"/>
                    <a:gd name="T76" fmla="*/ 62 w 100"/>
                    <a:gd name="T77" fmla="*/ 43 h 172"/>
                    <a:gd name="T78" fmla="*/ 65 w 100"/>
                    <a:gd name="T79" fmla="*/ 45 h 172"/>
                    <a:gd name="T80" fmla="*/ 76 w 100"/>
                    <a:gd name="T81" fmla="*/ 56 h 172"/>
                    <a:gd name="T82" fmla="*/ 93 w 100"/>
                    <a:gd name="T83" fmla="*/ 72 h 172"/>
                    <a:gd name="T84" fmla="*/ 100 w 100"/>
                    <a:gd name="T85" fmla="*/ 76 h 172"/>
                    <a:gd name="T86" fmla="*/ 93 w 100"/>
                    <a:gd name="T87" fmla="*/ 67 h 172"/>
                    <a:gd name="T88" fmla="*/ 84 w 100"/>
                    <a:gd name="T89" fmla="*/ 56 h 172"/>
                    <a:gd name="T90" fmla="*/ 73 w 100"/>
                    <a:gd name="T91" fmla="*/ 43 h 172"/>
                    <a:gd name="T92" fmla="*/ 70 w 100"/>
                    <a:gd name="T93" fmla="*/ 35 h 172"/>
                    <a:gd name="T94" fmla="*/ 70 w 100"/>
                    <a:gd name="T95" fmla="*/ 18 h 172"/>
                    <a:gd name="T96" fmla="*/ 76 w 100"/>
                    <a:gd name="T97" fmla="*/ 3 h 172"/>
                    <a:gd name="T98" fmla="*/ 73 w 100"/>
                    <a:gd name="T9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172">
                      <a:moveTo>
                        <a:pt x="70" y="4"/>
                      </a:moveTo>
                      <a:lnTo>
                        <a:pt x="65" y="11"/>
                      </a:lnTo>
                      <a:lnTo>
                        <a:pt x="60" y="21"/>
                      </a:lnTo>
                      <a:lnTo>
                        <a:pt x="55" y="30"/>
                      </a:lnTo>
                      <a:lnTo>
                        <a:pt x="53" y="36"/>
                      </a:lnTo>
                      <a:lnTo>
                        <a:pt x="47" y="36"/>
                      </a:lnTo>
                      <a:lnTo>
                        <a:pt x="40" y="38"/>
                      </a:lnTo>
                      <a:lnTo>
                        <a:pt x="31" y="42"/>
                      </a:lnTo>
                      <a:lnTo>
                        <a:pt x="23" y="46"/>
                      </a:lnTo>
                      <a:lnTo>
                        <a:pt x="15" y="51"/>
                      </a:lnTo>
                      <a:lnTo>
                        <a:pt x="8" y="56"/>
                      </a:lnTo>
                      <a:lnTo>
                        <a:pt x="3" y="59"/>
                      </a:lnTo>
                      <a:lnTo>
                        <a:pt x="1" y="63"/>
                      </a:lnTo>
                      <a:lnTo>
                        <a:pt x="0" y="66"/>
                      </a:lnTo>
                      <a:lnTo>
                        <a:pt x="0" y="67"/>
                      </a:lnTo>
                      <a:lnTo>
                        <a:pt x="1" y="67"/>
                      </a:lnTo>
                      <a:lnTo>
                        <a:pt x="4" y="65"/>
                      </a:lnTo>
                      <a:lnTo>
                        <a:pt x="8" y="64"/>
                      </a:lnTo>
                      <a:lnTo>
                        <a:pt x="12" y="60"/>
                      </a:lnTo>
                      <a:lnTo>
                        <a:pt x="18" y="57"/>
                      </a:lnTo>
                      <a:lnTo>
                        <a:pt x="25" y="53"/>
                      </a:lnTo>
                      <a:lnTo>
                        <a:pt x="32" y="50"/>
                      </a:lnTo>
                      <a:lnTo>
                        <a:pt x="39" y="46"/>
                      </a:lnTo>
                      <a:lnTo>
                        <a:pt x="45" y="44"/>
                      </a:lnTo>
                      <a:lnTo>
                        <a:pt x="49" y="43"/>
                      </a:lnTo>
                      <a:lnTo>
                        <a:pt x="47" y="51"/>
                      </a:lnTo>
                      <a:lnTo>
                        <a:pt x="45" y="63"/>
                      </a:lnTo>
                      <a:lnTo>
                        <a:pt x="42" y="74"/>
                      </a:lnTo>
                      <a:lnTo>
                        <a:pt x="41" y="81"/>
                      </a:lnTo>
                      <a:lnTo>
                        <a:pt x="37" y="86"/>
                      </a:lnTo>
                      <a:lnTo>
                        <a:pt x="32" y="90"/>
                      </a:lnTo>
                      <a:lnTo>
                        <a:pt x="26" y="97"/>
                      </a:lnTo>
                      <a:lnTo>
                        <a:pt x="19" y="103"/>
                      </a:lnTo>
                      <a:lnTo>
                        <a:pt x="14" y="110"/>
                      </a:lnTo>
                      <a:lnTo>
                        <a:pt x="9" y="114"/>
                      </a:lnTo>
                      <a:lnTo>
                        <a:pt x="5" y="119"/>
                      </a:lnTo>
                      <a:lnTo>
                        <a:pt x="3" y="122"/>
                      </a:lnTo>
                      <a:lnTo>
                        <a:pt x="3" y="126"/>
                      </a:lnTo>
                      <a:lnTo>
                        <a:pt x="3" y="128"/>
                      </a:lnTo>
                      <a:lnTo>
                        <a:pt x="5" y="128"/>
                      </a:lnTo>
                      <a:lnTo>
                        <a:pt x="8" y="125"/>
                      </a:lnTo>
                      <a:lnTo>
                        <a:pt x="14" y="118"/>
                      </a:lnTo>
                      <a:lnTo>
                        <a:pt x="24" y="107"/>
                      </a:lnTo>
                      <a:lnTo>
                        <a:pt x="34" y="99"/>
                      </a:lnTo>
                      <a:lnTo>
                        <a:pt x="41" y="94"/>
                      </a:lnTo>
                      <a:lnTo>
                        <a:pt x="42" y="107"/>
                      </a:lnTo>
                      <a:lnTo>
                        <a:pt x="44" y="131"/>
                      </a:lnTo>
                      <a:lnTo>
                        <a:pt x="46" y="154"/>
                      </a:lnTo>
                      <a:lnTo>
                        <a:pt x="48" y="166"/>
                      </a:lnTo>
                      <a:lnTo>
                        <a:pt x="49" y="171"/>
                      </a:lnTo>
                      <a:lnTo>
                        <a:pt x="50" y="172"/>
                      </a:lnTo>
                      <a:lnTo>
                        <a:pt x="50" y="171"/>
                      </a:lnTo>
                      <a:lnTo>
                        <a:pt x="52" y="165"/>
                      </a:lnTo>
                      <a:lnTo>
                        <a:pt x="50" y="150"/>
                      </a:lnTo>
                      <a:lnTo>
                        <a:pt x="50" y="125"/>
                      </a:lnTo>
                      <a:lnTo>
                        <a:pt x="49" y="101"/>
                      </a:lnTo>
                      <a:lnTo>
                        <a:pt x="52" y="86"/>
                      </a:lnTo>
                      <a:lnTo>
                        <a:pt x="53" y="84"/>
                      </a:lnTo>
                      <a:lnTo>
                        <a:pt x="54" y="84"/>
                      </a:lnTo>
                      <a:lnTo>
                        <a:pt x="55" y="86"/>
                      </a:lnTo>
                      <a:lnTo>
                        <a:pt x="56" y="90"/>
                      </a:lnTo>
                      <a:lnTo>
                        <a:pt x="61" y="99"/>
                      </a:lnTo>
                      <a:lnTo>
                        <a:pt x="71" y="111"/>
                      </a:lnTo>
                      <a:lnTo>
                        <a:pt x="82" y="124"/>
                      </a:lnTo>
                      <a:lnTo>
                        <a:pt x="90" y="129"/>
                      </a:lnTo>
                      <a:lnTo>
                        <a:pt x="93" y="129"/>
                      </a:lnTo>
                      <a:lnTo>
                        <a:pt x="92" y="127"/>
                      </a:lnTo>
                      <a:lnTo>
                        <a:pt x="88" y="122"/>
                      </a:lnTo>
                      <a:lnTo>
                        <a:pt x="84" y="117"/>
                      </a:lnTo>
                      <a:lnTo>
                        <a:pt x="78" y="109"/>
                      </a:lnTo>
                      <a:lnTo>
                        <a:pt x="70" y="98"/>
                      </a:lnTo>
                      <a:lnTo>
                        <a:pt x="63" y="88"/>
                      </a:lnTo>
                      <a:lnTo>
                        <a:pt x="58" y="80"/>
                      </a:lnTo>
                      <a:lnTo>
                        <a:pt x="58" y="72"/>
                      </a:lnTo>
                      <a:lnTo>
                        <a:pt x="58" y="61"/>
                      </a:lnTo>
                      <a:lnTo>
                        <a:pt x="60" y="51"/>
                      </a:lnTo>
                      <a:lnTo>
                        <a:pt x="61" y="45"/>
                      </a:lnTo>
                      <a:lnTo>
                        <a:pt x="62" y="43"/>
                      </a:lnTo>
                      <a:lnTo>
                        <a:pt x="63" y="43"/>
                      </a:lnTo>
                      <a:lnTo>
                        <a:pt x="65" y="45"/>
                      </a:lnTo>
                      <a:lnTo>
                        <a:pt x="69" y="49"/>
                      </a:lnTo>
                      <a:lnTo>
                        <a:pt x="76" y="56"/>
                      </a:lnTo>
                      <a:lnTo>
                        <a:pt x="84" y="64"/>
                      </a:lnTo>
                      <a:lnTo>
                        <a:pt x="93" y="72"/>
                      </a:lnTo>
                      <a:lnTo>
                        <a:pt x="99" y="76"/>
                      </a:lnTo>
                      <a:lnTo>
                        <a:pt x="100" y="76"/>
                      </a:lnTo>
                      <a:lnTo>
                        <a:pt x="98" y="72"/>
                      </a:lnTo>
                      <a:lnTo>
                        <a:pt x="93" y="67"/>
                      </a:lnTo>
                      <a:lnTo>
                        <a:pt x="88" y="61"/>
                      </a:lnTo>
                      <a:lnTo>
                        <a:pt x="84" y="56"/>
                      </a:lnTo>
                      <a:lnTo>
                        <a:pt x="78" y="49"/>
                      </a:lnTo>
                      <a:lnTo>
                        <a:pt x="73" y="43"/>
                      </a:lnTo>
                      <a:lnTo>
                        <a:pt x="71" y="39"/>
                      </a:lnTo>
                      <a:lnTo>
                        <a:pt x="70" y="35"/>
                      </a:lnTo>
                      <a:lnTo>
                        <a:pt x="69" y="27"/>
                      </a:lnTo>
                      <a:lnTo>
                        <a:pt x="70" y="18"/>
                      </a:lnTo>
                      <a:lnTo>
                        <a:pt x="73" y="8"/>
                      </a:lnTo>
                      <a:lnTo>
                        <a:pt x="76" y="3"/>
                      </a:lnTo>
                      <a:lnTo>
                        <a:pt x="76" y="0"/>
                      </a:lnTo>
                      <a:lnTo>
                        <a:pt x="73" y="0"/>
                      </a:lnTo>
                      <a:lnTo>
                        <a:pt x="7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
              <p:nvSpPr>
                <p:cNvPr id="3405" name="Freeform 333">
                  <a:extLst>
                    <a:ext uri="{FF2B5EF4-FFF2-40B4-BE49-F238E27FC236}">
                      <a16:creationId xmlns:a16="http://schemas.microsoft.com/office/drawing/2014/main" id="{08BB9DAB-A2BC-4865-9B54-71B137A747A1}"/>
                    </a:ext>
                  </a:extLst>
                </p:cNvPr>
                <p:cNvSpPr>
                  <a:spLocks/>
                </p:cNvSpPr>
                <p:nvPr/>
              </p:nvSpPr>
              <p:spPr bwMode="auto">
                <a:xfrm>
                  <a:off x="225" y="377"/>
                  <a:ext cx="100" cy="79"/>
                </a:xfrm>
                <a:custGeom>
                  <a:avLst/>
                  <a:gdLst>
                    <a:gd name="T0" fmla="*/ 4 w 200"/>
                    <a:gd name="T1" fmla="*/ 16 h 158"/>
                    <a:gd name="T2" fmla="*/ 15 w 200"/>
                    <a:gd name="T3" fmla="*/ 25 h 158"/>
                    <a:gd name="T4" fmla="*/ 23 w 200"/>
                    <a:gd name="T5" fmla="*/ 31 h 158"/>
                    <a:gd name="T6" fmla="*/ 39 w 200"/>
                    <a:gd name="T7" fmla="*/ 38 h 158"/>
                    <a:gd name="T8" fmla="*/ 44 w 200"/>
                    <a:gd name="T9" fmla="*/ 58 h 158"/>
                    <a:gd name="T10" fmla="*/ 45 w 200"/>
                    <a:gd name="T11" fmla="*/ 89 h 158"/>
                    <a:gd name="T12" fmla="*/ 49 w 200"/>
                    <a:gd name="T13" fmla="*/ 105 h 158"/>
                    <a:gd name="T14" fmla="*/ 51 w 200"/>
                    <a:gd name="T15" fmla="*/ 100 h 158"/>
                    <a:gd name="T16" fmla="*/ 50 w 200"/>
                    <a:gd name="T17" fmla="*/ 84 h 158"/>
                    <a:gd name="T18" fmla="*/ 53 w 200"/>
                    <a:gd name="T19" fmla="*/ 52 h 158"/>
                    <a:gd name="T20" fmla="*/ 58 w 200"/>
                    <a:gd name="T21" fmla="*/ 45 h 158"/>
                    <a:gd name="T22" fmla="*/ 67 w 200"/>
                    <a:gd name="T23" fmla="*/ 54 h 158"/>
                    <a:gd name="T24" fmla="*/ 79 w 200"/>
                    <a:gd name="T25" fmla="*/ 65 h 158"/>
                    <a:gd name="T26" fmla="*/ 88 w 200"/>
                    <a:gd name="T27" fmla="*/ 73 h 158"/>
                    <a:gd name="T28" fmla="*/ 94 w 200"/>
                    <a:gd name="T29" fmla="*/ 92 h 158"/>
                    <a:gd name="T30" fmla="*/ 103 w 200"/>
                    <a:gd name="T31" fmla="*/ 141 h 158"/>
                    <a:gd name="T32" fmla="*/ 112 w 200"/>
                    <a:gd name="T33" fmla="*/ 158 h 158"/>
                    <a:gd name="T34" fmla="*/ 112 w 200"/>
                    <a:gd name="T35" fmla="*/ 150 h 158"/>
                    <a:gd name="T36" fmla="*/ 106 w 200"/>
                    <a:gd name="T37" fmla="*/ 130 h 158"/>
                    <a:gd name="T38" fmla="*/ 100 w 200"/>
                    <a:gd name="T39" fmla="*/ 93 h 158"/>
                    <a:gd name="T40" fmla="*/ 110 w 200"/>
                    <a:gd name="T41" fmla="*/ 85 h 158"/>
                    <a:gd name="T42" fmla="*/ 137 w 200"/>
                    <a:gd name="T43" fmla="*/ 100 h 158"/>
                    <a:gd name="T44" fmla="*/ 167 w 200"/>
                    <a:gd name="T45" fmla="*/ 118 h 158"/>
                    <a:gd name="T46" fmla="*/ 191 w 200"/>
                    <a:gd name="T47" fmla="*/ 131 h 158"/>
                    <a:gd name="T48" fmla="*/ 198 w 200"/>
                    <a:gd name="T49" fmla="*/ 137 h 158"/>
                    <a:gd name="T50" fmla="*/ 197 w 200"/>
                    <a:gd name="T51" fmla="*/ 133 h 158"/>
                    <a:gd name="T52" fmla="*/ 186 w 200"/>
                    <a:gd name="T53" fmla="*/ 122 h 158"/>
                    <a:gd name="T54" fmla="*/ 163 w 200"/>
                    <a:gd name="T55" fmla="*/ 107 h 158"/>
                    <a:gd name="T56" fmla="*/ 135 w 200"/>
                    <a:gd name="T57" fmla="*/ 90 h 158"/>
                    <a:gd name="T58" fmla="*/ 112 w 200"/>
                    <a:gd name="T59" fmla="*/ 77 h 158"/>
                    <a:gd name="T60" fmla="*/ 100 w 200"/>
                    <a:gd name="T61" fmla="*/ 71 h 158"/>
                    <a:gd name="T62" fmla="*/ 107 w 200"/>
                    <a:gd name="T63" fmla="*/ 70 h 158"/>
                    <a:gd name="T64" fmla="*/ 121 w 200"/>
                    <a:gd name="T65" fmla="*/ 66 h 158"/>
                    <a:gd name="T66" fmla="*/ 142 w 200"/>
                    <a:gd name="T67" fmla="*/ 62 h 158"/>
                    <a:gd name="T68" fmla="*/ 166 w 200"/>
                    <a:gd name="T69" fmla="*/ 61 h 158"/>
                    <a:gd name="T70" fmla="*/ 186 w 200"/>
                    <a:gd name="T71" fmla="*/ 63 h 158"/>
                    <a:gd name="T72" fmla="*/ 200 w 200"/>
                    <a:gd name="T73" fmla="*/ 68 h 158"/>
                    <a:gd name="T74" fmla="*/ 196 w 200"/>
                    <a:gd name="T75" fmla="*/ 62 h 158"/>
                    <a:gd name="T76" fmla="*/ 185 w 200"/>
                    <a:gd name="T77" fmla="*/ 58 h 158"/>
                    <a:gd name="T78" fmla="*/ 162 w 200"/>
                    <a:gd name="T79" fmla="*/ 56 h 158"/>
                    <a:gd name="T80" fmla="*/ 133 w 200"/>
                    <a:gd name="T81" fmla="*/ 58 h 158"/>
                    <a:gd name="T82" fmla="*/ 110 w 200"/>
                    <a:gd name="T83" fmla="*/ 59 h 158"/>
                    <a:gd name="T84" fmla="*/ 100 w 200"/>
                    <a:gd name="T85" fmla="*/ 58 h 158"/>
                    <a:gd name="T86" fmla="*/ 90 w 200"/>
                    <a:gd name="T87" fmla="*/ 52 h 158"/>
                    <a:gd name="T88" fmla="*/ 77 w 200"/>
                    <a:gd name="T89" fmla="*/ 44 h 158"/>
                    <a:gd name="T90" fmla="*/ 68 w 200"/>
                    <a:gd name="T91" fmla="*/ 36 h 158"/>
                    <a:gd name="T92" fmla="*/ 72 w 200"/>
                    <a:gd name="T93" fmla="*/ 30 h 158"/>
                    <a:gd name="T94" fmla="*/ 88 w 200"/>
                    <a:gd name="T95" fmla="*/ 22 h 158"/>
                    <a:gd name="T96" fmla="*/ 104 w 200"/>
                    <a:gd name="T97" fmla="*/ 13 h 158"/>
                    <a:gd name="T98" fmla="*/ 119 w 200"/>
                    <a:gd name="T99" fmla="*/ 6 h 158"/>
                    <a:gd name="T100" fmla="*/ 128 w 200"/>
                    <a:gd name="T101" fmla="*/ 3 h 158"/>
                    <a:gd name="T102" fmla="*/ 121 w 200"/>
                    <a:gd name="T103" fmla="*/ 0 h 158"/>
                    <a:gd name="T104" fmla="*/ 107 w 200"/>
                    <a:gd name="T105" fmla="*/ 5 h 158"/>
                    <a:gd name="T106" fmla="*/ 92 w 200"/>
                    <a:gd name="T107" fmla="*/ 10 h 158"/>
                    <a:gd name="T108" fmla="*/ 75 w 200"/>
                    <a:gd name="T109" fmla="*/ 20 h 158"/>
                    <a:gd name="T110" fmla="*/ 61 w 200"/>
                    <a:gd name="T111" fmla="*/ 25 h 158"/>
                    <a:gd name="T112" fmla="*/ 53 w 200"/>
                    <a:gd name="T113" fmla="*/ 30 h 158"/>
                    <a:gd name="T114" fmla="*/ 43 w 200"/>
                    <a:gd name="T115" fmla="*/ 29 h 158"/>
                    <a:gd name="T116" fmla="*/ 31 w 200"/>
                    <a:gd name="T117" fmla="*/ 23 h 158"/>
                    <a:gd name="T118" fmla="*/ 21 w 200"/>
                    <a:gd name="T119" fmla="*/ 18 h 158"/>
                    <a:gd name="T120" fmla="*/ 11 w 200"/>
                    <a:gd name="T121" fmla="*/ 15 h 158"/>
                    <a:gd name="T122" fmla="*/ 3 w 200"/>
                    <a:gd name="T123" fmla="*/ 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58">
                      <a:moveTo>
                        <a:pt x="0" y="13"/>
                      </a:moveTo>
                      <a:lnTo>
                        <a:pt x="4" y="16"/>
                      </a:lnTo>
                      <a:lnTo>
                        <a:pt x="10" y="21"/>
                      </a:lnTo>
                      <a:lnTo>
                        <a:pt x="15" y="25"/>
                      </a:lnTo>
                      <a:lnTo>
                        <a:pt x="19" y="29"/>
                      </a:lnTo>
                      <a:lnTo>
                        <a:pt x="23" y="31"/>
                      </a:lnTo>
                      <a:lnTo>
                        <a:pt x="31" y="35"/>
                      </a:lnTo>
                      <a:lnTo>
                        <a:pt x="39" y="38"/>
                      </a:lnTo>
                      <a:lnTo>
                        <a:pt x="44" y="43"/>
                      </a:lnTo>
                      <a:lnTo>
                        <a:pt x="44" y="58"/>
                      </a:lnTo>
                      <a:lnTo>
                        <a:pt x="44" y="74"/>
                      </a:lnTo>
                      <a:lnTo>
                        <a:pt x="45" y="89"/>
                      </a:lnTo>
                      <a:lnTo>
                        <a:pt x="46" y="100"/>
                      </a:lnTo>
                      <a:lnTo>
                        <a:pt x="49" y="105"/>
                      </a:lnTo>
                      <a:lnTo>
                        <a:pt x="50" y="104"/>
                      </a:lnTo>
                      <a:lnTo>
                        <a:pt x="51" y="100"/>
                      </a:lnTo>
                      <a:lnTo>
                        <a:pt x="50" y="95"/>
                      </a:lnTo>
                      <a:lnTo>
                        <a:pt x="50" y="84"/>
                      </a:lnTo>
                      <a:lnTo>
                        <a:pt x="51" y="68"/>
                      </a:lnTo>
                      <a:lnTo>
                        <a:pt x="53" y="52"/>
                      </a:lnTo>
                      <a:lnTo>
                        <a:pt x="54" y="43"/>
                      </a:lnTo>
                      <a:lnTo>
                        <a:pt x="58" y="45"/>
                      </a:lnTo>
                      <a:lnTo>
                        <a:pt x="62" y="50"/>
                      </a:lnTo>
                      <a:lnTo>
                        <a:pt x="67" y="54"/>
                      </a:lnTo>
                      <a:lnTo>
                        <a:pt x="73" y="60"/>
                      </a:lnTo>
                      <a:lnTo>
                        <a:pt x="79" y="65"/>
                      </a:lnTo>
                      <a:lnTo>
                        <a:pt x="84" y="69"/>
                      </a:lnTo>
                      <a:lnTo>
                        <a:pt x="88" y="73"/>
                      </a:lnTo>
                      <a:lnTo>
                        <a:pt x="91" y="74"/>
                      </a:lnTo>
                      <a:lnTo>
                        <a:pt x="94" y="92"/>
                      </a:lnTo>
                      <a:lnTo>
                        <a:pt x="97" y="116"/>
                      </a:lnTo>
                      <a:lnTo>
                        <a:pt x="103" y="141"/>
                      </a:lnTo>
                      <a:lnTo>
                        <a:pt x="109" y="154"/>
                      </a:lnTo>
                      <a:lnTo>
                        <a:pt x="112" y="158"/>
                      </a:lnTo>
                      <a:lnTo>
                        <a:pt x="113" y="156"/>
                      </a:lnTo>
                      <a:lnTo>
                        <a:pt x="112" y="150"/>
                      </a:lnTo>
                      <a:lnTo>
                        <a:pt x="110" y="143"/>
                      </a:lnTo>
                      <a:lnTo>
                        <a:pt x="106" y="130"/>
                      </a:lnTo>
                      <a:lnTo>
                        <a:pt x="103" y="112"/>
                      </a:lnTo>
                      <a:lnTo>
                        <a:pt x="100" y="93"/>
                      </a:lnTo>
                      <a:lnTo>
                        <a:pt x="100" y="81"/>
                      </a:lnTo>
                      <a:lnTo>
                        <a:pt x="110" y="85"/>
                      </a:lnTo>
                      <a:lnTo>
                        <a:pt x="122" y="92"/>
                      </a:lnTo>
                      <a:lnTo>
                        <a:pt x="137" y="100"/>
                      </a:lnTo>
                      <a:lnTo>
                        <a:pt x="152" y="110"/>
                      </a:lnTo>
                      <a:lnTo>
                        <a:pt x="167" y="118"/>
                      </a:lnTo>
                      <a:lnTo>
                        <a:pt x="181" y="126"/>
                      </a:lnTo>
                      <a:lnTo>
                        <a:pt x="191" y="131"/>
                      </a:lnTo>
                      <a:lnTo>
                        <a:pt x="196" y="135"/>
                      </a:lnTo>
                      <a:lnTo>
                        <a:pt x="198" y="137"/>
                      </a:lnTo>
                      <a:lnTo>
                        <a:pt x="200" y="136"/>
                      </a:lnTo>
                      <a:lnTo>
                        <a:pt x="197" y="133"/>
                      </a:lnTo>
                      <a:lnTo>
                        <a:pt x="191" y="127"/>
                      </a:lnTo>
                      <a:lnTo>
                        <a:pt x="186" y="122"/>
                      </a:lnTo>
                      <a:lnTo>
                        <a:pt x="175" y="115"/>
                      </a:lnTo>
                      <a:lnTo>
                        <a:pt x="163" y="107"/>
                      </a:lnTo>
                      <a:lnTo>
                        <a:pt x="149" y="99"/>
                      </a:lnTo>
                      <a:lnTo>
                        <a:pt x="135" y="90"/>
                      </a:lnTo>
                      <a:lnTo>
                        <a:pt x="122" y="83"/>
                      </a:lnTo>
                      <a:lnTo>
                        <a:pt x="112" y="77"/>
                      </a:lnTo>
                      <a:lnTo>
                        <a:pt x="105" y="74"/>
                      </a:lnTo>
                      <a:lnTo>
                        <a:pt x="100" y="71"/>
                      </a:lnTo>
                      <a:lnTo>
                        <a:pt x="102" y="70"/>
                      </a:lnTo>
                      <a:lnTo>
                        <a:pt x="107" y="70"/>
                      </a:lnTo>
                      <a:lnTo>
                        <a:pt x="114" y="68"/>
                      </a:lnTo>
                      <a:lnTo>
                        <a:pt x="121" y="66"/>
                      </a:lnTo>
                      <a:lnTo>
                        <a:pt x="132" y="63"/>
                      </a:lnTo>
                      <a:lnTo>
                        <a:pt x="142" y="62"/>
                      </a:lnTo>
                      <a:lnTo>
                        <a:pt x="155" y="61"/>
                      </a:lnTo>
                      <a:lnTo>
                        <a:pt x="166" y="61"/>
                      </a:lnTo>
                      <a:lnTo>
                        <a:pt x="178" y="62"/>
                      </a:lnTo>
                      <a:lnTo>
                        <a:pt x="186" y="63"/>
                      </a:lnTo>
                      <a:lnTo>
                        <a:pt x="193" y="66"/>
                      </a:lnTo>
                      <a:lnTo>
                        <a:pt x="200" y="68"/>
                      </a:lnTo>
                      <a:lnTo>
                        <a:pt x="200" y="67"/>
                      </a:lnTo>
                      <a:lnTo>
                        <a:pt x="196" y="62"/>
                      </a:lnTo>
                      <a:lnTo>
                        <a:pt x="190" y="59"/>
                      </a:lnTo>
                      <a:lnTo>
                        <a:pt x="185" y="58"/>
                      </a:lnTo>
                      <a:lnTo>
                        <a:pt x="174" y="58"/>
                      </a:lnTo>
                      <a:lnTo>
                        <a:pt x="162" y="56"/>
                      </a:lnTo>
                      <a:lnTo>
                        <a:pt x="148" y="56"/>
                      </a:lnTo>
                      <a:lnTo>
                        <a:pt x="133" y="58"/>
                      </a:lnTo>
                      <a:lnTo>
                        <a:pt x="120" y="58"/>
                      </a:lnTo>
                      <a:lnTo>
                        <a:pt x="110" y="59"/>
                      </a:lnTo>
                      <a:lnTo>
                        <a:pt x="104" y="59"/>
                      </a:lnTo>
                      <a:lnTo>
                        <a:pt x="100" y="58"/>
                      </a:lnTo>
                      <a:lnTo>
                        <a:pt x="95" y="55"/>
                      </a:lnTo>
                      <a:lnTo>
                        <a:pt x="90" y="52"/>
                      </a:lnTo>
                      <a:lnTo>
                        <a:pt x="83" y="47"/>
                      </a:lnTo>
                      <a:lnTo>
                        <a:pt x="77" y="44"/>
                      </a:lnTo>
                      <a:lnTo>
                        <a:pt x="73" y="39"/>
                      </a:lnTo>
                      <a:lnTo>
                        <a:pt x="68" y="36"/>
                      </a:lnTo>
                      <a:lnTo>
                        <a:pt x="66" y="33"/>
                      </a:lnTo>
                      <a:lnTo>
                        <a:pt x="72" y="30"/>
                      </a:lnTo>
                      <a:lnTo>
                        <a:pt x="80" y="27"/>
                      </a:lnTo>
                      <a:lnTo>
                        <a:pt x="88" y="22"/>
                      </a:lnTo>
                      <a:lnTo>
                        <a:pt x="96" y="17"/>
                      </a:lnTo>
                      <a:lnTo>
                        <a:pt x="104" y="13"/>
                      </a:lnTo>
                      <a:lnTo>
                        <a:pt x="112" y="8"/>
                      </a:lnTo>
                      <a:lnTo>
                        <a:pt x="119" y="6"/>
                      </a:lnTo>
                      <a:lnTo>
                        <a:pt x="124" y="5"/>
                      </a:lnTo>
                      <a:lnTo>
                        <a:pt x="128" y="3"/>
                      </a:lnTo>
                      <a:lnTo>
                        <a:pt x="127" y="1"/>
                      </a:lnTo>
                      <a:lnTo>
                        <a:pt x="121" y="0"/>
                      </a:lnTo>
                      <a:lnTo>
                        <a:pt x="113" y="2"/>
                      </a:lnTo>
                      <a:lnTo>
                        <a:pt x="107" y="5"/>
                      </a:lnTo>
                      <a:lnTo>
                        <a:pt x="100" y="7"/>
                      </a:lnTo>
                      <a:lnTo>
                        <a:pt x="92" y="10"/>
                      </a:lnTo>
                      <a:lnTo>
                        <a:pt x="83" y="15"/>
                      </a:lnTo>
                      <a:lnTo>
                        <a:pt x="75" y="20"/>
                      </a:lnTo>
                      <a:lnTo>
                        <a:pt x="67" y="23"/>
                      </a:lnTo>
                      <a:lnTo>
                        <a:pt x="61" y="25"/>
                      </a:lnTo>
                      <a:lnTo>
                        <a:pt x="58" y="28"/>
                      </a:lnTo>
                      <a:lnTo>
                        <a:pt x="53" y="30"/>
                      </a:lnTo>
                      <a:lnTo>
                        <a:pt x="49" y="30"/>
                      </a:lnTo>
                      <a:lnTo>
                        <a:pt x="43" y="29"/>
                      </a:lnTo>
                      <a:lnTo>
                        <a:pt x="36" y="25"/>
                      </a:lnTo>
                      <a:lnTo>
                        <a:pt x="31" y="23"/>
                      </a:lnTo>
                      <a:lnTo>
                        <a:pt x="27" y="21"/>
                      </a:lnTo>
                      <a:lnTo>
                        <a:pt x="21" y="18"/>
                      </a:lnTo>
                      <a:lnTo>
                        <a:pt x="16" y="16"/>
                      </a:lnTo>
                      <a:lnTo>
                        <a:pt x="11" y="15"/>
                      </a:lnTo>
                      <a:lnTo>
                        <a:pt x="6" y="14"/>
                      </a:lnTo>
                      <a:lnTo>
                        <a:pt x="3" y="13"/>
                      </a:lnTo>
                      <a:lnTo>
                        <a:pt x="0" y="1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grpSp>
        </p:grpSp>
        <p:pic>
          <p:nvPicPr>
            <p:cNvPr id="3406" name="Picture 334" descr="POINSET2">
              <a:extLst>
                <a:ext uri="{FF2B5EF4-FFF2-40B4-BE49-F238E27FC236}">
                  <a16:creationId xmlns:a16="http://schemas.microsoft.com/office/drawing/2014/main" id="{18BAB281-5BD5-448D-A955-63C470A538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5138" y="1"/>
              <a:ext cx="624" cy="621"/>
            </a:xfrm>
            <a:prstGeom prst="rect">
              <a:avLst/>
            </a:prstGeom>
            <a:noFill/>
            <a:extLst>
              <a:ext uri="{909E8E84-426E-40DD-AFC4-6F175D3DCCD1}">
                <a14:hiddenFill xmlns:a14="http://schemas.microsoft.com/office/drawing/2010/main">
                  <a:solidFill>
                    <a:srgbClr val="FFFFFF"/>
                  </a:solidFill>
                </a14:hiddenFill>
              </a:ext>
            </a:extLst>
          </p:spPr>
        </p:pic>
        <p:pic>
          <p:nvPicPr>
            <p:cNvPr id="3407" name="Picture 335" descr="POINSET2">
              <a:extLst>
                <a:ext uri="{FF2B5EF4-FFF2-40B4-BE49-F238E27FC236}">
                  <a16:creationId xmlns:a16="http://schemas.microsoft.com/office/drawing/2014/main" id="{EA93415B-6050-4CE5-BB4D-EF834C391E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067281">
              <a:off x="-1" y="3697"/>
              <a:ext cx="624" cy="621"/>
            </a:xfrm>
            <a:prstGeom prst="rect">
              <a:avLst/>
            </a:prstGeom>
            <a:noFill/>
            <a:extLst>
              <a:ext uri="{909E8E84-426E-40DD-AFC4-6F175D3DCCD1}">
                <a14:hiddenFill xmlns:a14="http://schemas.microsoft.com/office/drawing/2010/main">
                  <a:solidFill>
                    <a:srgbClr val="FFFFFF"/>
                  </a:solidFill>
                </a14:hiddenFill>
              </a:ext>
            </a:extLst>
          </p:spPr>
        </p:pic>
      </p:grpSp>
      <p:sp>
        <p:nvSpPr>
          <p:cNvPr id="3077" name="Text Box 5">
            <a:extLst>
              <a:ext uri="{FF2B5EF4-FFF2-40B4-BE49-F238E27FC236}">
                <a16:creationId xmlns:a16="http://schemas.microsoft.com/office/drawing/2014/main" id="{AC0DA650-E1AF-4A00-87D1-1731F97E36E6}"/>
              </a:ext>
            </a:extLst>
          </p:cNvPr>
          <p:cNvSpPr txBox="1">
            <a:spLocks noChangeArrowheads="1"/>
          </p:cNvSpPr>
          <p:nvPr/>
        </p:nvSpPr>
        <p:spPr bwMode="auto">
          <a:xfrm>
            <a:off x="914400" y="1981200"/>
            <a:ext cx="8077200" cy="1754326"/>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just" eaLnBrk="1" fontAlgn="base" hangingPunct="1">
              <a:spcBef>
                <a:spcPct val="50000"/>
              </a:spcBef>
              <a:spcAft>
                <a:spcPct val="0"/>
              </a:spcAft>
            </a:pP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Tây</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có</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những</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cao</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nào</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Hãy</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chỉ</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vị</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trí</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các</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cao</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trên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lược</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đồ</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các</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cao</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 ở </a:t>
            </a:r>
            <a:r>
              <a:rPr lang="en-US" altLang="en-US" sz="3600" b="1" dirty="0" err="1">
                <a:solidFill>
                  <a:srgbClr val="CC0000"/>
                </a:solidFill>
                <a:latin typeface="Times New Roman" panose="02020603050405020304" pitchFamily="18" charset="0"/>
                <a:cs typeface="Times New Roman" panose="02020603050405020304" pitchFamily="18" charset="0"/>
              </a:rPr>
              <a:t>Tây</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535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 calcmode="lin" valueType="num">
                                      <p:cBhvr additive="base">
                                        <p:cTn id="7" dur="500" fill="hold"/>
                                        <p:tgtEl>
                                          <p:spTgt spid="30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B9E21CCA-0B18-4DDA-8576-160BC2673401}"/>
              </a:ext>
            </a:extLst>
          </p:cNvPr>
          <p:cNvSpPr txBox="1">
            <a:spLocks noChangeArrowheads="1"/>
          </p:cNvSpPr>
          <p:nvPr/>
        </p:nvSpPr>
        <p:spPr bwMode="auto">
          <a:xfrm>
            <a:off x="2971800" y="3981451"/>
            <a:ext cx="255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endParaRPr lang="en-US" altLang="en-US" sz="2800">
              <a:latin typeface=".VnRevue" panose="020B7200000000000000" pitchFamily="34" charset="0"/>
            </a:endParaRPr>
          </a:p>
        </p:txBody>
      </p:sp>
      <p:sp>
        <p:nvSpPr>
          <p:cNvPr id="31747" name="Rectangle 9">
            <a:extLst>
              <a:ext uri="{FF2B5EF4-FFF2-40B4-BE49-F238E27FC236}">
                <a16:creationId xmlns:a16="http://schemas.microsoft.com/office/drawing/2014/main" id="{09CE9086-B53C-4F45-AA77-6F279E7636D0}"/>
              </a:ext>
            </a:extLst>
          </p:cNvPr>
          <p:cNvSpPr>
            <a:spLocks noChangeArrowheads="1"/>
          </p:cNvSpPr>
          <p:nvPr/>
        </p:nvSpPr>
        <p:spPr bwMode="auto">
          <a:xfrm>
            <a:off x="990600" y="1295401"/>
            <a:ext cx="6400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en-US" altLang="en-US" b="1">
              <a:latin typeface="Times New Roman" panose="02020603050405020304" pitchFamily="18" charset="0"/>
            </a:endParaRPr>
          </a:p>
          <a:p>
            <a:pPr eaLnBrk="1" hangingPunct="1">
              <a:spcBef>
                <a:spcPct val="50000"/>
              </a:spcBef>
              <a:buClr>
                <a:schemeClr val="accent1"/>
              </a:buClr>
            </a:pPr>
            <a:r>
              <a:rPr lang="en-US" altLang="en-US">
                <a:latin typeface="Times New Roman" panose="02020603050405020304" pitchFamily="18" charset="0"/>
              </a:rPr>
              <a:t>  </a:t>
            </a:r>
          </a:p>
        </p:txBody>
      </p:sp>
      <p:sp>
        <p:nvSpPr>
          <p:cNvPr id="99344" name="Rectangle 16">
            <a:extLst>
              <a:ext uri="{FF2B5EF4-FFF2-40B4-BE49-F238E27FC236}">
                <a16:creationId xmlns:a16="http://schemas.microsoft.com/office/drawing/2014/main" id="{01C7B089-F935-4D3C-9D07-2DFFB8375162}"/>
              </a:ext>
            </a:extLst>
          </p:cNvPr>
          <p:cNvSpPr>
            <a:spLocks noChangeArrowheads="1"/>
          </p:cNvSpPr>
          <p:nvPr/>
        </p:nvSpPr>
        <p:spPr bwMode="auto">
          <a:xfrm>
            <a:off x="3337154" y="316088"/>
            <a:ext cx="2362200" cy="584775"/>
          </a:xfrm>
          <a:prstGeom prst="rect">
            <a:avLst/>
          </a:prstGeom>
          <a:noFill/>
          <a:ln w="9525" algn="ctr">
            <a:noFill/>
            <a:miter lim="800000"/>
            <a:headEnd/>
            <a:tailEnd/>
          </a:ln>
          <a:effec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buClr>
                <a:schemeClr val="hlink"/>
              </a:buClr>
              <a:buFont typeface="Wingdings" panose="05000000000000000000" pitchFamily="2" charset="2"/>
              <a:buNone/>
            </a:pPr>
            <a:r>
              <a:rPr lang="en-US" altLang="en-US" sz="3200" b="1" dirty="0">
                <a:solidFill>
                  <a:srgbClr val="CC0000"/>
                </a:solidFill>
                <a:latin typeface="Times New Roman" panose="02020603050405020304" pitchFamily="18" charset="0"/>
                <a:cs typeface="Times New Roman" panose="02020603050405020304" pitchFamily="18" charset="0"/>
              </a:rPr>
              <a:t>* </a:t>
            </a:r>
            <a:r>
              <a:rPr lang="en-US" altLang="en-US" sz="3200" b="1" u="sng" dirty="0" err="1">
                <a:solidFill>
                  <a:srgbClr val="CC0000"/>
                </a:solidFill>
                <a:latin typeface="Times New Roman" panose="02020603050405020304" pitchFamily="18" charset="0"/>
                <a:cs typeface="Times New Roman" panose="02020603050405020304" pitchFamily="18" charset="0"/>
              </a:rPr>
              <a:t>Bài</a:t>
            </a:r>
            <a:r>
              <a:rPr lang="en-US" altLang="en-US" sz="3200" b="1" u="sng" dirty="0">
                <a:solidFill>
                  <a:srgbClr val="CC0000"/>
                </a:solidFill>
                <a:latin typeface="Times New Roman" panose="02020603050405020304" pitchFamily="18" charset="0"/>
                <a:cs typeface="Times New Roman" panose="02020603050405020304" pitchFamily="18" charset="0"/>
              </a:rPr>
              <a:t> </a:t>
            </a:r>
            <a:r>
              <a:rPr lang="en-US" altLang="en-US" sz="3200" b="1" u="sng" dirty="0" err="1">
                <a:solidFill>
                  <a:srgbClr val="CC0000"/>
                </a:solidFill>
                <a:latin typeface="Times New Roman" panose="02020603050405020304" pitchFamily="18" charset="0"/>
                <a:cs typeface="Times New Roman" panose="02020603050405020304" pitchFamily="18" charset="0"/>
              </a:rPr>
              <a:t>học</a:t>
            </a:r>
            <a:r>
              <a:rPr lang="en-US" altLang="en-US" sz="3200" b="1" u="sng" dirty="0">
                <a:solidFill>
                  <a:srgbClr val="CC0000"/>
                </a:solidFill>
                <a:latin typeface="Times New Roman" panose="02020603050405020304" pitchFamily="18" charset="0"/>
                <a:cs typeface="Times New Roman" panose="02020603050405020304" pitchFamily="18" charset="0"/>
              </a:rPr>
              <a:t>:</a:t>
            </a:r>
          </a:p>
        </p:txBody>
      </p:sp>
      <p:sp>
        <p:nvSpPr>
          <p:cNvPr id="31752" name="Rectangle 15">
            <a:extLst>
              <a:ext uri="{FF2B5EF4-FFF2-40B4-BE49-F238E27FC236}">
                <a16:creationId xmlns:a16="http://schemas.microsoft.com/office/drawing/2014/main" id="{6DECF533-6271-4808-B6D4-6DEB839ED5FC}"/>
              </a:ext>
            </a:extLst>
          </p:cNvPr>
          <p:cNvSpPr>
            <a:spLocks noChangeArrowheads="1"/>
          </p:cNvSpPr>
          <p:nvPr/>
        </p:nvSpPr>
        <p:spPr bwMode="auto">
          <a:xfrm>
            <a:off x="576133" y="730708"/>
            <a:ext cx="8229600" cy="591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lvl="1" algn="just" eaLnBrk="1" hangingPunct="1">
              <a:lnSpc>
                <a:spcPct val="150000"/>
              </a:lnSpc>
            </a:pPr>
            <a:r>
              <a:rPr lang="en-US" altLang="en-US" sz="3200" b="1" dirty="0">
                <a:solidFill>
                  <a:srgbClr val="3333FF"/>
                </a:solidFill>
                <a:latin typeface="Times New Roman" panose="02020603050405020304" pitchFamily="18" charset="0"/>
                <a:cs typeface="Times New Roman" panose="02020603050405020304" pitchFamily="18" charset="0"/>
              </a:rPr>
              <a:t>-</a:t>
            </a:r>
            <a:r>
              <a:rPr lang="en-US" altLang="en-US" sz="3200" b="1" dirty="0" err="1">
                <a:solidFill>
                  <a:srgbClr val="3333FF"/>
                </a:solidFill>
                <a:latin typeface="Times New Roman" panose="02020603050405020304" pitchFamily="18" charset="0"/>
                <a:cs typeface="Times New Roman" panose="02020603050405020304" pitchFamily="18" charset="0"/>
              </a:rPr>
              <a:t>Tây</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Nguyên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tuy</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có</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nhiều</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dân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tộc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cùng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chung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sống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nhưng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đây</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là</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nơi</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thưa</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dân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nhất</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nước</a:t>
            </a:r>
            <a:r>
              <a:rPr lang="en-US" altLang="en-US" sz="3200" b="1" dirty="0">
                <a:solidFill>
                  <a:srgbClr val="3333FF"/>
                </a:solidFill>
                <a:latin typeface="Times New Roman" panose="02020603050405020304" pitchFamily="18" charset="0"/>
                <a:cs typeface="Times New Roman" panose="02020603050405020304" pitchFamily="18" charset="0"/>
              </a:rPr>
              <a:t> ta.</a:t>
            </a:r>
          </a:p>
          <a:p>
            <a:pPr algn="just" eaLnBrk="1" hangingPunct="1">
              <a:lnSpc>
                <a:spcPct val="150000"/>
              </a:lnSpc>
            </a:pPr>
            <a:r>
              <a:rPr lang="en-US" altLang="en-US" sz="3200" b="1" dirty="0">
                <a:solidFill>
                  <a:srgbClr val="3333FF"/>
                </a:solidFill>
                <a:latin typeface="Times New Roman" panose="02020603050405020304" pitchFamily="18" charset="0"/>
                <a:cs typeface="Times New Roman" panose="02020603050405020304" pitchFamily="18" charset="0"/>
              </a:rPr>
              <a:t>    - </a:t>
            </a:r>
            <a:r>
              <a:rPr lang="en-US" altLang="en-US" sz="3200" b="1" dirty="0" err="1">
                <a:solidFill>
                  <a:srgbClr val="3333FF"/>
                </a:solidFill>
                <a:latin typeface="Times New Roman" panose="02020603050405020304" pitchFamily="18" charset="0"/>
                <a:cs typeface="Times New Roman" panose="02020603050405020304" pitchFamily="18" charset="0"/>
              </a:rPr>
              <a:t>Các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dân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tộc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Tây</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Nguyên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sống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tập</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trung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thành</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các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buôn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sinh</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hoạt</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tập</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thể</a:t>
            </a:r>
            <a:r>
              <a:rPr lang="en-US" altLang="en-US" sz="3200" b="1" dirty="0">
                <a:solidFill>
                  <a:srgbClr val="3333FF"/>
                </a:solidFill>
                <a:latin typeface="Times New Roman" panose="02020603050405020304" pitchFamily="18" charset="0"/>
                <a:cs typeface="Times New Roman" panose="02020603050405020304" pitchFamily="18" charset="0"/>
              </a:rPr>
              <a:t> ở </a:t>
            </a:r>
            <a:r>
              <a:rPr lang="en-US" altLang="en-US" sz="3200" b="1" dirty="0" err="1">
                <a:solidFill>
                  <a:srgbClr val="3333FF"/>
                </a:solidFill>
                <a:latin typeface="Times New Roman" panose="02020603050405020304" pitchFamily="18" charset="0"/>
                <a:cs typeface="Times New Roman" panose="02020603050405020304" pitchFamily="18" charset="0"/>
              </a:rPr>
              <a:t>nhà</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rông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Người</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dân</a:t>
            </a:r>
            <a:r>
              <a:rPr lang="en-US" altLang="en-US" sz="3200" b="1" dirty="0">
                <a:solidFill>
                  <a:srgbClr val="3333FF"/>
                </a:solidFill>
                <a:latin typeface="Times New Roman" panose="02020603050405020304" pitchFamily="18" charset="0"/>
                <a:cs typeface="Times New Roman" panose="02020603050405020304" pitchFamily="18" charset="0"/>
              </a:rPr>
              <a:t> n</a:t>
            </a:r>
            <a:r>
              <a:rPr lang="vi-VN" altLang="en-US" sz="3200" b="1" dirty="0">
                <a:solidFill>
                  <a:srgbClr val="3333FF"/>
                </a:solidFill>
                <a:latin typeface="Times New Roman" panose="02020603050405020304" pitchFamily="18" charset="0"/>
                <a:cs typeface="Times New Roman" panose="02020603050405020304" pitchFamily="18" charset="0"/>
              </a:rPr>
              <a:t>ơ</a:t>
            </a:r>
            <a:r>
              <a:rPr lang="en-US" altLang="en-US" sz="3200" b="1" dirty="0" err="1">
                <a:solidFill>
                  <a:srgbClr val="3333FF"/>
                </a:solidFill>
                <a:latin typeface="Times New Roman" panose="02020603050405020304" pitchFamily="18" charset="0"/>
                <a:cs typeface="Times New Roman" panose="02020603050405020304" pitchFamily="18" charset="0"/>
              </a:rPr>
              <a:t>i</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đây</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rất</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yêu</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thích</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nghệ</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thuật</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và</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sáng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tạo</a:t>
            </a:r>
            <a:r>
              <a:rPr lang="en-US" altLang="en-US" sz="3200" b="1" dirty="0">
                <a:solidFill>
                  <a:srgbClr val="3333FF"/>
                </a:solidFill>
                <a:latin typeface="Times New Roman" panose="02020603050405020304" pitchFamily="18" charset="0"/>
                <a:cs typeface="Times New Roman" panose="02020603050405020304" pitchFamily="18" charset="0"/>
              </a:rPr>
              <a:t> ra </a:t>
            </a:r>
            <a:r>
              <a:rPr lang="en-US" altLang="en-US" sz="3200" b="1" dirty="0" err="1">
                <a:solidFill>
                  <a:srgbClr val="3333FF"/>
                </a:solidFill>
                <a:latin typeface="Times New Roman" panose="02020603050405020304" pitchFamily="18" charset="0"/>
                <a:cs typeface="Times New Roman" panose="02020603050405020304" pitchFamily="18" charset="0"/>
              </a:rPr>
              <a:t>nhiều</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loại</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nhạc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cụ</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dân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tộc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độc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đáo</a:t>
            </a:r>
            <a:r>
              <a:rPr lang="en-US" altLang="en-US" sz="3200" b="1" dirty="0">
                <a:solidFill>
                  <a:srgbClr val="3333FF"/>
                </a:solidFill>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3581400" y="2590800"/>
            <a:ext cx="3414717"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Vận</a:t>
            </a:r>
            <a:r>
              <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dụng</a:t>
            </a:r>
            <a:endPar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10581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a:extLst>
              <a:ext uri="{FF2B5EF4-FFF2-40B4-BE49-F238E27FC236}">
                <a16:creationId xmlns:a16="http://schemas.microsoft.com/office/drawing/2014/main" id="{77730A08-B015-4F57-AE6D-BA6F24887707}"/>
              </a:ext>
            </a:extLst>
          </p:cNvPr>
          <p:cNvSpPr>
            <a:spLocks noChangeArrowheads="1"/>
          </p:cNvSpPr>
          <p:nvPr/>
        </p:nvSpPr>
        <p:spPr bwMode="auto">
          <a:xfrm>
            <a:off x="8077200" y="2408239"/>
            <a:ext cx="1371600" cy="523875"/>
          </a:xfrm>
          <a:prstGeom prst="rect">
            <a:avLst/>
          </a:prstGeom>
          <a:solidFill>
            <a:srgbClr val="FFCCFF"/>
          </a:solidFill>
          <a:ln w="28575">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a:solidFill>
                  <a:srgbClr val="C0504D"/>
                </a:solidFill>
                <a:latin typeface="Times New Roman" panose="02020603050405020304" pitchFamily="18" charset="0"/>
                <a:cs typeface="Times New Roman" panose="02020603050405020304" pitchFamily="18" charset="0"/>
              </a:rPr>
              <a:t>Gia-rai</a:t>
            </a:r>
          </a:p>
        </p:txBody>
      </p:sp>
      <p:sp>
        <p:nvSpPr>
          <p:cNvPr id="156676" name="Rectangle 4">
            <a:extLst>
              <a:ext uri="{FF2B5EF4-FFF2-40B4-BE49-F238E27FC236}">
                <a16:creationId xmlns:a16="http://schemas.microsoft.com/office/drawing/2014/main" id="{2CAD2F4B-0394-474D-BD98-88A7269D1C77}"/>
              </a:ext>
            </a:extLst>
          </p:cNvPr>
          <p:cNvSpPr>
            <a:spLocks noChangeArrowheads="1"/>
          </p:cNvSpPr>
          <p:nvPr/>
        </p:nvSpPr>
        <p:spPr bwMode="auto">
          <a:xfrm>
            <a:off x="5638800" y="2408239"/>
            <a:ext cx="10668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a:solidFill>
                  <a:srgbClr val="C0504D"/>
                </a:solidFill>
                <a:latin typeface="Times New Roman" panose="02020603050405020304" pitchFamily="18" charset="0"/>
                <a:cs typeface="Times New Roman" panose="02020603050405020304" pitchFamily="18" charset="0"/>
              </a:rPr>
              <a:t>Ê-đê</a:t>
            </a:r>
          </a:p>
        </p:txBody>
      </p:sp>
      <p:sp>
        <p:nvSpPr>
          <p:cNvPr id="156677" name="Rectangle 5">
            <a:extLst>
              <a:ext uri="{FF2B5EF4-FFF2-40B4-BE49-F238E27FC236}">
                <a16:creationId xmlns:a16="http://schemas.microsoft.com/office/drawing/2014/main" id="{39F21E73-6D7E-4D74-BA85-9F85B6BBE905}"/>
              </a:ext>
            </a:extLst>
          </p:cNvPr>
          <p:cNvSpPr>
            <a:spLocks noChangeArrowheads="1"/>
          </p:cNvSpPr>
          <p:nvPr/>
        </p:nvSpPr>
        <p:spPr bwMode="auto">
          <a:xfrm>
            <a:off x="6858000" y="2408239"/>
            <a:ext cx="10668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a:solidFill>
                  <a:srgbClr val="C0504D"/>
                </a:solidFill>
                <a:latin typeface="Times New Roman" panose="02020603050405020304" pitchFamily="18" charset="0"/>
                <a:cs typeface="Times New Roman" panose="02020603050405020304" pitchFamily="18" charset="0"/>
              </a:rPr>
              <a:t>Kinh</a:t>
            </a:r>
          </a:p>
        </p:txBody>
      </p:sp>
      <p:sp>
        <p:nvSpPr>
          <p:cNvPr id="156678" name="Rectangle 6">
            <a:extLst>
              <a:ext uri="{FF2B5EF4-FFF2-40B4-BE49-F238E27FC236}">
                <a16:creationId xmlns:a16="http://schemas.microsoft.com/office/drawing/2014/main" id="{AF1B02EA-FC10-404F-9F48-DD87BA5EA05C}"/>
              </a:ext>
            </a:extLst>
          </p:cNvPr>
          <p:cNvSpPr>
            <a:spLocks noChangeArrowheads="1"/>
          </p:cNvSpPr>
          <p:nvPr/>
        </p:nvSpPr>
        <p:spPr bwMode="auto">
          <a:xfrm>
            <a:off x="3276600" y="2408239"/>
            <a:ext cx="12192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dirty="0" err="1">
                <a:solidFill>
                  <a:srgbClr val="C0504D"/>
                </a:solidFill>
                <a:latin typeface="Times New Roman" panose="02020603050405020304" pitchFamily="18" charset="0"/>
                <a:cs typeface="Times New Roman" panose="02020603050405020304" pitchFamily="18" charset="0"/>
              </a:rPr>
              <a:t>Mông</a:t>
            </a:r>
            <a:endParaRPr lang="en-US" altLang="en-US" sz="2800" b="1" dirty="0">
              <a:solidFill>
                <a:srgbClr val="C0504D"/>
              </a:solidFill>
              <a:latin typeface="Times New Roman" panose="02020603050405020304" pitchFamily="18" charset="0"/>
              <a:cs typeface="Times New Roman" panose="02020603050405020304" pitchFamily="18" charset="0"/>
            </a:endParaRPr>
          </a:p>
        </p:txBody>
      </p:sp>
      <p:sp>
        <p:nvSpPr>
          <p:cNvPr id="156679" name="Rectangle 7">
            <a:extLst>
              <a:ext uri="{FF2B5EF4-FFF2-40B4-BE49-F238E27FC236}">
                <a16:creationId xmlns:a16="http://schemas.microsoft.com/office/drawing/2014/main" id="{499511BC-F223-4139-9332-208CB8405A14}"/>
              </a:ext>
            </a:extLst>
          </p:cNvPr>
          <p:cNvSpPr>
            <a:spLocks noChangeArrowheads="1"/>
          </p:cNvSpPr>
          <p:nvPr/>
        </p:nvSpPr>
        <p:spPr bwMode="auto">
          <a:xfrm>
            <a:off x="4648200" y="2408239"/>
            <a:ext cx="9144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a:solidFill>
                  <a:srgbClr val="C0504D"/>
                </a:solidFill>
                <a:latin typeface="Times New Roman" panose="02020603050405020304" pitchFamily="18" charset="0"/>
                <a:cs typeface="Times New Roman" panose="02020603050405020304" pitchFamily="18" charset="0"/>
              </a:rPr>
              <a:t>Tày</a:t>
            </a:r>
          </a:p>
        </p:txBody>
      </p:sp>
      <p:sp>
        <p:nvSpPr>
          <p:cNvPr id="156680" name="Rectangle 8">
            <a:extLst>
              <a:ext uri="{FF2B5EF4-FFF2-40B4-BE49-F238E27FC236}">
                <a16:creationId xmlns:a16="http://schemas.microsoft.com/office/drawing/2014/main" id="{4E07C29B-E45A-473F-A57E-1E59A8DAD7E4}"/>
              </a:ext>
            </a:extLst>
          </p:cNvPr>
          <p:cNvSpPr>
            <a:spLocks noChangeArrowheads="1"/>
          </p:cNvSpPr>
          <p:nvPr/>
        </p:nvSpPr>
        <p:spPr bwMode="auto">
          <a:xfrm>
            <a:off x="457200" y="2408239"/>
            <a:ext cx="14478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dirty="0" err="1">
                <a:solidFill>
                  <a:srgbClr val="C0504D"/>
                </a:solidFill>
                <a:latin typeface="Times New Roman" panose="02020603050405020304" pitchFamily="18" charset="0"/>
                <a:cs typeface="Times New Roman" panose="02020603050405020304" pitchFamily="18" charset="0"/>
              </a:rPr>
              <a:t>Mường</a:t>
            </a:r>
            <a:endParaRPr lang="en-US" altLang="en-US" sz="2800" b="1" dirty="0">
              <a:solidFill>
                <a:srgbClr val="C0504D"/>
              </a:solidFill>
              <a:latin typeface="Times New Roman" panose="02020603050405020304" pitchFamily="18" charset="0"/>
              <a:cs typeface="Times New Roman" panose="02020603050405020304" pitchFamily="18" charset="0"/>
            </a:endParaRPr>
          </a:p>
        </p:txBody>
      </p:sp>
      <p:sp>
        <p:nvSpPr>
          <p:cNvPr id="156681" name="Rectangle 9">
            <a:extLst>
              <a:ext uri="{FF2B5EF4-FFF2-40B4-BE49-F238E27FC236}">
                <a16:creationId xmlns:a16="http://schemas.microsoft.com/office/drawing/2014/main" id="{AE4BBE4B-5A06-42DB-8D41-136491EE6D80}"/>
              </a:ext>
            </a:extLst>
          </p:cNvPr>
          <p:cNvSpPr>
            <a:spLocks noChangeArrowheads="1"/>
          </p:cNvSpPr>
          <p:nvPr/>
        </p:nvSpPr>
        <p:spPr bwMode="auto">
          <a:xfrm>
            <a:off x="1981200" y="2408239"/>
            <a:ext cx="12192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a:solidFill>
                  <a:srgbClr val="C0504D"/>
                </a:solidFill>
                <a:latin typeface="Times New Roman" panose="02020603050405020304" pitchFamily="18" charset="0"/>
                <a:cs typeface="Times New Roman" panose="02020603050405020304" pitchFamily="18" charset="0"/>
              </a:rPr>
              <a:t>Ba-na</a:t>
            </a:r>
          </a:p>
        </p:txBody>
      </p:sp>
      <p:sp>
        <p:nvSpPr>
          <p:cNvPr id="32778" name="Text Box 10">
            <a:extLst>
              <a:ext uri="{FF2B5EF4-FFF2-40B4-BE49-F238E27FC236}">
                <a16:creationId xmlns:a16="http://schemas.microsoft.com/office/drawing/2014/main" id="{74877FD3-CF40-4FC5-BCD8-6FBD75DDD5A4}"/>
              </a:ext>
            </a:extLst>
          </p:cNvPr>
          <p:cNvSpPr txBox="1">
            <a:spLocks noChangeArrowheads="1"/>
          </p:cNvSpPr>
          <p:nvPr/>
        </p:nvSpPr>
        <p:spPr bwMode="auto">
          <a:xfrm>
            <a:off x="5105400" y="3576638"/>
            <a:ext cx="4648200" cy="492443"/>
          </a:xfrm>
          <a:prstGeom prst="rect">
            <a:avLst/>
          </a:prstGeom>
          <a:solidFill>
            <a:srgbClr val="FFFF99"/>
          </a:solidFill>
          <a:ln w="28575">
            <a:solidFill>
              <a:srgbClr val="D60093"/>
            </a:solidFill>
            <a:miter lim="800000"/>
            <a:headEnd/>
            <a:tailEnd/>
          </a:ln>
        </p:spPr>
        <p:txBody>
          <a:bodyPr wrap="squar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50000"/>
              </a:spcBef>
              <a:spcAft>
                <a:spcPct val="0"/>
              </a:spcAft>
            </a:pPr>
            <a:r>
              <a:rPr lang="en-US" altLang="en-US" sz="2600" b="1" dirty="0" err="1">
                <a:solidFill>
                  <a:srgbClr val="3333FF"/>
                </a:solidFill>
                <a:latin typeface="Times New Roman" panose="02020603050405020304" pitchFamily="18" charset="0"/>
                <a:cs typeface="Times New Roman" panose="02020603050405020304" pitchFamily="18" charset="0"/>
              </a:rPr>
              <a:t>Những</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dân</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tộc</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từ</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nơi</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khác</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đến</a:t>
            </a:r>
            <a:r>
              <a:rPr lang="en-US" altLang="en-US" sz="2600" b="1" dirty="0">
                <a:solidFill>
                  <a:srgbClr val="3333FF"/>
                </a:solidFill>
                <a:latin typeface="Times New Roman" panose="02020603050405020304" pitchFamily="18" charset="0"/>
                <a:cs typeface="Times New Roman" panose="02020603050405020304" pitchFamily="18" charset="0"/>
              </a:rPr>
              <a:t>. </a:t>
            </a:r>
          </a:p>
        </p:txBody>
      </p:sp>
      <p:sp>
        <p:nvSpPr>
          <p:cNvPr id="32779" name="Text Box 11">
            <a:extLst>
              <a:ext uri="{FF2B5EF4-FFF2-40B4-BE49-F238E27FC236}">
                <a16:creationId xmlns:a16="http://schemas.microsoft.com/office/drawing/2014/main" id="{C67B8D53-D2BD-4AC8-86D0-B3CAEBA8BE9A}"/>
              </a:ext>
            </a:extLst>
          </p:cNvPr>
          <p:cNvSpPr txBox="1">
            <a:spLocks noChangeArrowheads="1"/>
          </p:cNvSpPr>
          <p:nvPr/>
        </p:nvSpPr>
        <p:spPr bwMode="auto">
          <a:xfrm>
            <a:off x="457200" y="3576638"/>
            <a:ext cx="4267200" cy="492443"/>
          </a:xfrm>
          <a:prstGeom prst="rect">
            <a:avLst/>
          </a:prstGeom>
          <a:solidFill>
            <a:srgbClr val="FFFF99"/>
          </a:solidFill>
          <a:ln w="28575">
            <a:solidFill>
              <a:srgbClr val="D60093"/>
            </a:solidFill>
            <a:miter lim="800000"/>
            <a:headEnd/>
            <a:tailEnd/>
          </a:ln>
        </p:spPr>
        <p:txBody>
          <a:bodyPr wrap="squar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50000"/>
              </a:spcBef>
              <a:spcAft>
                <a:spcPct val="0"/>
              </a:spcAft>
            </a:pPr>
            <a:r>
              <a:rPr lang="en-US" altLang="en-US" sz="2600" b="1" dirty="0" err="1">
                <a:solidFill>
                  <a:srgbClr val="3333FF"/>
                </a:solidFill>
                <a:latin typeface="Times New Roman" panose="02020603050405020304" pitchFamily="18" charset="0"/>
                <a:cs typeface="Times New Roman" panose="02020603050405020304" pitchFamily="18" charset="0"/>
              </a:rPr>
              <a:t>Những</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dân</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tộc</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sống</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lâu</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đời</a:t>
            </a:r>
            <a:r>
              <a:rPr lang="en-US" altLang="en-US" sz="2600" b="1" dirty="0">
                <a:solidFill>
                  <a:srgbClr val="3333FF"/>
                </a:solidFill>
                <a:latin typeface="Times New Roman" panose="02020603050405020304" pitchFamily="18" charset="0"/>
                <a:cs typeface="Times New Roman" panose="02020603050405020304" pitchFamily="18" charset="0"/>
              </a:rPr>
              <a:t>.</a:t>
            </a:r>
          </a:p>
        </p:txBody>
      </p:sp>
      <p:sp>
        <p:nvSpPr>
          <p:cNvPr id="156684" name="Text Box 12">
            <a:extLst>
              <a:ext uri="{FF2B5EF4-FFF2-40B4-BE49-F238E27FC236}">
                <a16:creationId xmlns:a16="http://schemas.microsoft.com/office/drawing/2014/main" id="{996CE2BC-28C4-419F-8B20-9846384D6589}"/>
              </a:ext>
            </a:extLst>
          </p:cNvPr>
          <p:cNvSpPr txBox="1">
            <a:spLocks noChangeArrowheads="1"/>
          </p:cNvSpPr>
          <p:nvPr/>
        </p:nvSpPr>
        <p:spPr bwMode="auto">
          <a:xfrm>
            <a:off x="640080" y="700982"/>
            <a:ext cx="8808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50000"/>
              </a:spcBef>
              <a:spcAft>
                <a:spcPct val="0"/>
              </a:spcAft>
            </a:pPr>
            <a:r>
              <a:rPr lang="en-US" altLang="en-US" sz="2800" b="1" dirty="0" err="1">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Em</a:t>
            </a:r>
            <a:r>
              <a:rPr lang="en-US" altLang="en-US" sz="28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hãy</a:t>
            </a:r>
            <a:r>
              <a:rPr lang="en-US" altLang="en-US" sz="28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chọn</a:t>
            </a:r>
            <a:r>
              <a:rPr lang="en-US" altLang="en-US"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những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dân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tộc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sau</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dân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tộc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nào</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sống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lâu</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đời</a:t>
            </a:r>
            <a:r>
              <a:rPr lang="en-US" altLang="en-US" sz="2800" b="1" dirty="0">
                <a:solidFill>
                  <a:srgbClr val="3333FF"/>
                </a:solidFill>
                <a:latin typeface="Times New Roman" panose="02020603050405020304" pitchFamily="18" charset="0"/>
                <a:cs typeface="Times New Roman" panose="02020603050405020304" pitchFamily="18" charset="0"/>
              </a:rPr>
              <a:t> ở </a:t>
            </a:r>
            <a:r>
              <a:rPr lang="en-US" altLang="en-US" sz="2800" b="1" dirty="0" err="1">
                <a:solidFill>
                  <a:srgbClr val="3333FF"/>
                </a:solidFill>
                <a:latin typeface="Times New Roman" panose="02020603050405020304" pitchFamily="18" charset="0"/>
                <a:cs typeface="Times New Roman" panose="02020603050405020304" pitchFamily="18" charset="0"/>
              </a:rPr>
              <a:t>Tây</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nguyên</a:t>
            </a:r>
            <a:r>
              <a:rPr lang="en-US" altLang="en-US" sz="2800" b="1" dirty="0">
                <a:solidFill>
                  <a:srgbClr val="3333FF"/>
                </a:solidFill>
                <a:latin typeface="Times New Roman" panose="02020603050405020304" pitchFamily="18" charset="0"/>
                <a:cs typeface="Times New Roman" panose="02020603050405020304" pitchFamily="18" charset="0"/>
              </a:rPr>
              <a:t> ? </a:t>
            </a:r>
            <a:r>
              <a:rPr lang="en-US" altLang="en-US" sz="2800" b="1" dirty="0" err="1">
                <a:solidFill>
                  <a:srgbClr val="3333FF"/>
                </a:solidFill>
                <a:latin typeface="Times New Roman" panose="02020603050405020304" pitchFamily="18" charset="0"/>
                <a:cs typeface="Times New Roman" panose="02020603050405020304" pitchFamily="18" charset="0"/>
              </a:rPr>
              <a:t>Những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dân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tộc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nào</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từ</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nơi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khác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đến</a:t>
            </a:r>
            <a:r>
              <a:rPr lang="en-US" altLang="en-US" sz="2800" b="1" dirty="0">
                <a:solidFill>
                  <a:srgbClr val="3333FF"/>
                </a:solidFill>
                <a:latin typeface="Times New Roman" panose="02020603050405020304" pitchFamily="18" charset="0"/>
                <a:cs typeface="Times New Roman" panose="02020603050405020304" pitchFamily="18" charset="0"/>
              </a:rPr>
              <a:t>?</a:t>
            </a:r>
          </a:p>
        </p:txBody>
      </p:sp>
      <p:sp>
        <p:nvSpPr>
          <p:cNvPr id="32781" name="Line 13">
            <a:extLst>
              <a:ext uri="{FF2B5EF4-FFF2-40B4-BE49-F238E27FC236}">
                <a16:creationId xmlns:a16="http://schemas.microsoft.com/office/drawing/2014/main" id="{5B498DA1-2409-4DB8-A7D6-829FD128AB8D}"/>
              </a:ext>
            </a:extLst>
          </p:cNvPr>
          <p:cNvSpPr>
            <a:spLocks noChangeShapeType="1"/>
          </p:cNvSpPr>
          <p:nvPr/>
        </p:nvSpPr>
        <p:spPr bwMode="auto">
          <a:xfrm>
            <a:off x="4876800" y="2980754"/>
            <a:ext cx="0" cy="3657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18592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6684"/>
                                        </p:tgtEl>
                                        <p:attrNameLst>
                                          <p:attrName>style.visibility</p:attrName>
                                        </p:attrNameLst>
                                      </p:cBhvr>
                                      <p:to>
                                        <p:strVal val="visible"/>
                                      </p:to>
                                    </p:set>
                                    <p:anim calcmode="lin" valueType="num">
                                      <p:cBhvr>
                                        <p:cTn id="7" dur="1000" fill="hold"/>
                                        <p:tgtEl>
                                          <p:spTgt spid="156684"/>
                                        </p:tgtEl>
                                        <p:attrNameLst>
                                          <p:attrName>ppt_x</p:attrName>
                                        </p:attrNameLst>
                                      </p:cBhvr>
                                      <p:tavLst>
                                        <p:tav tm="0">
                                          <p:val>
                                            <p:strVal val="#ppt_x-.2"/>
                                          </p:val>
                                        </p:tav>
                                        <p:tav tm="100000">
                                          <p:val>
                                            <p:strVal val="#ppt_x"/>
                                          </p:val>
                                        </p:tav>
                                      </p:tavLst>
                                    </p:anim>
                                    <p:anim calcmode="lin" valueType="num">
                                      <p:cBhvr>
                                        <p:cTn id="8" dur="1000" fill="hold"/>
                                        <p:tgtEl>
                                          <p:spTgt spid="15668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668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6681"/>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2.77556E-17 4.44444E-6 L 2.77556E-17 0.28541 " pathEditMode="relative" rAng="0" ptsTypes="AA">
                                      <p:cBhvr>
                                        <p:cTn id="14" dur="2000" fill="hold"/>
                                        <p:tgtEl>
                                          <p:spTgt spid="156681"/>
                                        </p:tgtEl>
                                        <p:attrNameLst>
                                          <p:attrName>ppt_x</p:attrName>
                                          <p:attrName>ppt_y</p:attrName>
                                        </p:attrNameLst>
                                      </p:cBhvr>
                                      <p:rCtr x="0" y="14259"/>
                                    </p:animMotion>
                                  </p:childTnLst>
                                </p:cTn>
                              </p:par>
                            </p:childTnLst>
                          </p:cTn>
                        </p:par>
                      </p:childTnLst>
                    </p:cTn>
                  </p:par>
                </p:childTnLst>
              </p:cTn>
              <p:nextCondLst>
                <p:cond evt="onClick" delay="0">
                  <p:tgtEl>
                    <p:spTgt spid="156681"/>
                  </p:tgtEl>
                </p:cond>
              </p:nextCondLst>
            </p:seq>
            <p:seq concurrent="1" nextAc="seek">
              <p:cTn id="15" restart="whenNotActive" fill="hold" evtFilter="cancelBubble" nodeType="interactiveSeq">
                <p:stCondLst>
                  <p:cond evt="onClick" delay="0">
                    <p:tgtEl>
                      <p:spTgt spid="156676"/>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56" presetClass="path" presetSubtype="0" accel="50000" decel="50000" fill="hold" grpId="0" nodeType="clickEffect">
                                  <p:stCondLst>
                                    <p:cond delay="0"/>
                                  </p:stCondLst>
                                  <p:childTnLst>
                                    <p:animMotion origin="layout" path="M 1.11022E-16 4.44444E-6 L -0.4 0.39652 " pathEditMode="relative" rAng="0" ptsTypes="AA">
                                      <p:cBhvr>
                                        <p:cTn id="19" dur="2000" fill="hold"/>
                                        <p:tgtEl>
                                          <p:spTgt spid="156676"/>
                                        </p:tgtEl>
                                        <p:attrNameLst>
                                          <p:attrName>ppt_x</p:attrName>
                                          <p:attrName>ppt_y</p:attrName>
                                        </p:attrNameLst>
                                      </p:cBhvr>
                                      <p:rCtr x="-20000" y="19815"/>
                                    </p:animMotion>
                                  </p:childTnLst>
                                </p:cTn>
                              </p:par>
                            </p:childTnLst>
                          </p:cTn>
                        </p:par>
                      </p:childTnLst>
                    </p:cTn>
                  </p:par>
                </p:childTnLst>
              </p:cTn>
              <p:nextCondLst>
                <p:cond evt="onClick" delay="0">
                  <p:tgtEl>
                    <p:spTgt spid="156676"/>
                  </p:tgtEl>
                </p:cond>
              </p:nextCondLst>
            </p:seq>
            <p:seq concurrent="1" nextAc="seek">
              <p:cTn id="20" restart="whenNotActive" fill="hold" evtFilter="cancelBubble" nodeType="interactiveSeq">
                <p:stCondLst>
                  <p:cond evt="onClick" delay="0">
                    <p:tgtEl>
                      <p:spTgt spid="15667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56" presetClass="path" presetSubtype="0" accel="50000" decel="50000" fill="hold" grpId="0" nodeType="clickEffect">
                                  <p:stCondLst>
                                    <p:cond delay="0"/>
                                  </p:stCondLst>
                                  <p:childTnLst>
                                    <p:animMotion origin="layout" path="M -0.05834 -0.00278 L -0.66667 0.50833 " pathEditMode="relative" rAng="0" ptsTypes="AA">
                                      <p:cBhvr>
                                        <p:cTn id="24" dur="2000" fill="hold"/>
                                        <p:tgtEl>
                                          <p:spTgt spid="156675"/>
                                        </p:tgtEl>
                                        <p:attrNameLst>
                                          <p:attrName>ppt_x</p:attrName>
                                          <p:attrName>ppt_y</p:attrName>
                                        </p:attrNameLst>
                                      </p:cBhvr>
                                      <p:rCtr x="-30417" y="25556"/>
                                    </p:animMotion>
                                  </p:childTnLst>
                                </p:cTn>
                              </p:par>
                            </p:childTnLst>
                          </p:cTn>
                        </p:par>
                      </p:childTnLst>
                    </p:cTn>
                  </p:par>
                </p:childTnLst>
              </p:cTn>
              <p:nextCondLst>
                <p:cond evt="onClick" delay="0">
                  <p:tgtEl>
                    <p:spTgt spid="156675"/>
                  </p:tgtEl>
                </p:cond>
              </p:nextCondLst>
            </p:seq>
            <p:seq concurrent="1" nextAc="seek">
              <p:cTn id="25" restart="whenNotActive" fill="hold" evtFilter="cancelBubble" nodeType="interactiveSeq">
                <p:stCondLst>
                  <p:cond evt="onClick" delay="0">
                    <p:tgtEl>
                      <p:spTgt spid="15668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9" presetClass="path" presetSubtype="0" accel="50000" decel="50000" fill="hold" grpId="0" nodeType="clickEffect">
                                  <p:stCondLst>
                                    <p:cond delay="0"/>
                                  </p:stCondLst>
                                  <p:childTnLst>
                                    <p:animMotion origin="layout" path="M 3.33333E-6 4.44444E-6 L 0.62916 0.26319 " pathEditMode="relative" rAng="0" ptsTypes="AA">
                                      <p:cBhvr>
                                        <p:cTn id="29" dur="2000" fill="hold"/>
                                        <p:tgtEl>
                                          <p:spTgt spid="156680"/>
                                        </p:tgtEl>
                                        <p:attrNameLst>
                                          <p:attrName>ppt_x</p:attrName>
                                          <p:attrName>ppt_y</p:attrName>
                                        </p:attrNameLst>
                                      </p:cBhvr>
                                      <p:rCtr x="31458" y="13148"/>
                                    </p:animMotion>
                                  </p:childTnLst>
                                </p:cTn>
                              </p:par>
                            </p:childTnLst>
                          </p:cTn>
                        </p:par>
                      </p:childTnLst>
                    </p:cTn>
                  </p:par>
                </p:childTnLst>
              </p:cTn>
              <p:nextCondLst>
                <p:cond evt="onClick" delay="0">
                  <p:tgtEl>
                    <p:spTgt spid="156680"/>
                  </p:tgtEl>
                </p:cond>
              </p:nextCondLst>
            </p:seq>
            <p:seq concurrent="1" nextAc="seek">
              <p:cTn id="30" restart="whenNotActive" fill="hold" evtFilter="cancelBubble" nodeType="interactiveSeq">
                <p:stCondLst>
                  <p:cond evt="onClick" delay="0">
                    <p:tgtEl>
                      <p:spTgt spid="156679"/>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49" presetClass="path" presetSubtype="0" accel="50000" decel="50000" fill="hold" grpId="0" nodeType="clickEffect">
                                  <p:stCondLst>
                                    <p:cond delay="0"/>
                                  </p:stCondLst>
                                  <p:childTnLst>
                                    <p:animMotion origin="layout" path="M -3.33333E-6 4.44444E-6 L 0.2 0.36319 " pathEditMode="relative" rAng="0" ptsTypes="AA">
                                      <p:cBhvr>
                                        <p:cTn id="34" dur="2000" fill="hold"/>
                                        <p:tgtEl>
                                          <p:spTgt spid="156679"/>
                                        </p:tgtEl>
                                        <p:attrNameLst>
                                          <p:attrName>ppt_x</p:attrName>
                                          <p:attrName>ppt_y</p:attrName>
                                        </p:attrNameLst>
                                      </p:cBhvr>
                                      <p:rCtr x="10000" y="18148"/>
                                    </p:animMotion>
                                  </p:childTnLst>
                                </p:cTn>
                              </p:par>
                            </p:childTnLst>
                          </p:cTn>
                        </p:par>
                      </p:childTnLst>
                    </p:cTn>
                  </p:par>
                </p:childTnLst>
              </p:cTn>
              <p:nextCondLst>
                <p:cond evt="onClick" delay="0">
                  <p:tgtEl>
                    <p:spTgt spid="156679"/>
                  </p:tgtEl>
                </p:cond>
              </p:nextCondLst>
            </p:seq>
            <p:seq concurrent="1" nextAc="seek">
              <p:cTn id="35" restart="whenNotActive" fill="hold" evtFilter="cancelBubble" nodeType="interactiveSeq">
                <p:stCondLst>
                  <p:cond evt="onClick" delay="0">
                    <p:tgtEl>
                      <p:spTgt spid="156677"/>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42" presetClass="path" presetSubtype="0" accel="50000" decel="50000" fill="hold" grpId="0" nodeType="clickEffect">
                                  <p:stCondLst>
                                    <p:cond delay="0"/>
                                  </p:stCondLst>
                                  <p:childTnLst>
                                    <p:animMotion origin="layout" path="M 1.11022E-16 4.44444E-6 L -0.04167 0.46319 " pathEditMode="relative" rAng="0" ptsTypes="AA">
                                      <p:cBhvr>
                                        <p:cTn id="39" dur="2000" fill="hold"/>
                                        <p:tgtEl>
                                          <p:spTgt spid="156677"/>
                                        </p:tgtEl>
                                        <p:attrNameLst>
                                          <p:attrName>ppt_x</p:attrName>
                                          <p:attrName>ppt_y</p:attrName>
                                        </p:attrNameLst>
                                      </p:cBhvr>
                                      <p:rCtr x="-2083" y="23148"/>
                                    </p:animMotion>
                                  </p:childTnLst>
                                </p:cTn>
                              </p:par>
                            </p:childTnLst>
                          </p:cTn>
                        </p:par>
                      </p:childTnLst>
                    </p:cTn>
                  </p:par>
                </p:childTnLst>
              </p:cTn>
              <p:nextCondLst>
                <p:cond evt="onClick" delay="0">
                  <p:tgtEl>
                    <p:spTgt spid="156677"/>
                  </p:tgtEl>
                </p:cond>
              </p:nextCondLst>
            </p:seq>
            <p:seq concurrent="1" nextAc="seek">
              <p:cTn id="40" restart="whenNotActive" fill="hold" evtFilter="cancelBubble" nodeType="interactiveSeq">
                <p:stCondLst>
                  <p:cond evt="onClick" delay="0">
                    <p:tgtEl>
                      <p:spTgt spid="156678"/>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9" presetClass="path" presetSubtype="0" accel="50000" decel="50000" fill="hold" grpId="0" nodeType="clickEffect">
                                  <p:stCondLst>
                                    <p:cond delay="0"/>
                                  </p:stCondLst>
                                  <p:childTnLst>
                                    <p:animMotion origin="layout" path="M 5.55112E-17 4.44444E-6 L 0.33333 0.56319 " pathEditMode="relative" rAng="0" ptsTypes="AA">
                                      <p:cBhvr>
                                        <p:cTn id="44" dur="2000" fill="hold"/>
                                        <p:tgtEl>
                                          <p:spTgt spid="156678"/>
                                        </p:tgtEl>
                                        <p:attrNameLst>
                                          <p:attrName>ppt_x</p:attrName>
                                          <p:attrName>ppt_y</p:attrName>
                                        </p:attrNameLst>
                                      </p:cBhvr>
                                      <p:rCtr x="16667" y="28148"/>
                                    </p:animMotion>
                                  </p:childTnLst>
                                </p:cTn>
                              </p:par>
                            </p:childTnLst>
                          </p:cTn>
                        </p:par>
                      </p:childTnLst>
                    </p:cTn>
                  </p:par>
                </p:childTnLst>
              </p:cTn>
              <p:nextCondLst>
                <p:cond evt="onClick" delay="0">
                  <p:tgtEl>
                    <p:spTgt spid="156678"/>
                  </p:tgtEl>
                </p:cond>
              </p:nextCondLst>
            </p:seq>
          </p:childTnLst>
        </p:cTn>
      </p:par>
    </p:tnLst>
    <p:bldLst>
      <p:bldP spid="156675" grpId="0" animBg="1"/>
      <p:bldP spid="156676" grpId="0" animBg="1"/>
      <p:bldP spid="156677" grpId="0" animBg="1"/>
      <p:bldP spid="156678" grpId="0" animBg="1"/>
      <p:bldP spid="156679" grpId="0" animBg="1"/>
      <p:bldP spid="156680" grpId="0" animBg="1"/>
      <p:bldP spid="156681" grpId="0" animBg="1"/>
      <p:bldP spid="15668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2E59E5-A4D0-4977-8508-88C63F37A9DD}"/>
              </a:ext>
            </a:extLst>
          </p:cNvPr>
          <p:cNvSpPr/>
          <p:nvPr/>
        </p:nvSpPr>
        <p:spPr>
          <a:xfrm>
            <a:off x="647700" y="914400"/>
            <a:ext cx="8610600" cy="2133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a:solidFill>
                  <a:schemeClr val="tx1"/>
                </a:solidFill>
                <a:latin typeface="Times New Roman" panose="02020603050405020304" pitchFamily="18" charset="0"/>
                <a:cs typeface="Times New Roman" panose="02020603050405020304" pitchFamily="18" charset="0"/>
              </a:rPr>
              <a:t>Em có suy nghĩ gì về tình đoàn kết các dân tộc ở Tây Nguyên cũng như tình đoàn kết của các dân tộc trên toàn đất nước Việt Nam?</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0C94A8C0-35AB-47B3-9420-7E21344A8D61}"/>
              </a:ext>
            </a:extLst>
          </p:cNvPr>
          <p:cNvSpPr/>
          <p:nvPr/>
        </p:nvSpPr>
        <p:spPr>
          <a:xfrm>
            <a:off x="533400" y="3429000"/>
            <a:ext cx="8610600" cy="3276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a:solidFill>
                  <a:schemeClr val="tx1"/>
                </a:solidFill>
                <a:latin typeface="Times New Roman" panose="02020603050405020304" pitchFamily="18" charset="0"/>
                <a:cs typeface="Times New Roman" panose="02020603050405020304" pitchFamily="18" charset="0"/>
              </a:rPr>
              <a:t>   Tây Nguyên có nhiều dân rộc sinh sống, các dân tộc ở đây đều đoàn kết bảo vệ Tây Nguyên trước giặc ngoại xâm,  chung tay xây dựng Tây Nguyên ngày càng giàu đẹp cũng như tất cả các dân tộc trên đất nước ta chung sức xây dựng đất nước Việt Nam ngày càng phát triển.</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3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2"/>
          <p:cNvSpPr txBox="1">
            <a:spLocks noChangeArrowheads="1"/>
          </p:cNvSpPr>
          <p:nvPr/>
        </p:nvSpPr>
        <p:spPr bwMode="auto">
          <a:xfrm>
            <a:off x="304800" y="228600"/>
            <a:ext cx="92964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fontAlgn="base" hangingPunct="1">
              <a:spcBef>
                <a:spcPct val="0"/>
              </a:spcBef>
              <a:spcAft>
                <a:spcPct val="0"/>
              </a:spcAft>
            </a:pPr>
            <a:r>
              <a:rPr lang="en-US" altLang="en-US" sz="2800" b="1">
                <a:solidFill>
                  <a:srgbClr val="CC0000"/>
                </a:solidFill>
                <a:cs typeface="Times New Roman" panose="02020603050405020304" pitchFamily="18" charset="0"/>
              </a:rPr>
              <a:t>Địa lí</a:t>
            </a:r>
          </a:p>
          <a:p>
            <a:pPr algn="ctr" eaLnBrk="1" fontAlgn="base" hangingPunct="1">
              <a:spcBef>
                <a:spcPct val="0"/>
              </a:spcBef>
              <a:spcAft>
                <a:spcPct val="0"/>
              </a:spcAft>
            </a:pPr>
            <a:r>
              <a:rPr lang="en-US" altLang="en-US" sz="2800" b="1">
                <a:solidFill>
                  <a:srgbClr val="CC0000"/>
                </a:solidFill>
                <a:cs typeface="Times New Roman" panose="02020603050405020304" pitchFamily="18" charset="0"/>
              </a:rPr>
              <a:t>Bài 6: Một </a:t>
            </a:r>
            <a:r>
              <a:rPr lang="en-US" altLang="en-US" sz="2800" b="1" dirty="0" err="1">
                <a:solidFill>
                  <a:srgbClr val="CC0000"/>
                </a:solidFill>
                <a:cs typeface="Times New Roman" panose="02020603050405020304" pitchFamily="18" charset="0"/>
              </a:rPr>
              <a:t>số</a:t>
            </a:r>
            <a:r>
              <a:rPr lang="en-US" altLang="en-US" sz="2800" b="1" dirty="0">
                <a:solidFill>
                  <a:srgbClr val="CC0000"/>
                </a:solidFill>
                <a:cs typeface="Times New Roman" panose="02020603050405020304" pitchFamily="18" charset="0"/>
              </a:rPr>
              <a:t> </a:t>
            </a:r>
            <a:r>
              <a:rPr lang="en-US" altLang="en-US" sz="2800" b="1" dirty="0" err="1">
                <a:solidFill>
                  <a:srgbClr val="CC0000"/>
                </a:solidFill>
                <a:cs typeface="Times New Roman" panose="02020603050405020304" pitchFamily="18" charset="0"/>
              </a:rPr>
              <a:t>dân</a:t>
            </a:r>
            <a:r>
              <a:rPr lang="en-US" altLang="en-US" sz="2800" b="1" dirty="0">
                <a:solidFill>
                  <a:srgbClr val="CC0000"/>
                </a:solidFill>
                <a:cs typeface="Times New Roman" panose="02020603050405020304" pitchFamily="18" charset="0"/>
              </a:rPr>
              <a:t> </a:t>
            </a:r>
            <a:r>
              <a:rPr lang="en-US" altLang="en-US" sz="2800" b="1" dirty="0" err="1">
                <a:solidFill>
                  <a:srgbClr val="CC0000"/>
                </a:solidFill>
                <a:cs typeface="Times New Roman" panose="02020603050405020304" pitchFamily="18" charset="0"/>
              </a:rPr>
              <a:t>tộc</a:t>
            </a:r>
            <a:r>
              <a:rPr lang="en-US" altLang="en-US" sz="2800" b="1" dirty="0">
                <a:solidFill>
                  <a:srgbClr val="CC0000"/>
                </a:solidFill>
                <a:cs typeface="Times New Roman" panose="02020603050405020304" pitchFamily="18" charset="0"/>
              </a:rPr>
              <a:t> ở </a:t>
            </a:r>
            <a:r>
              <a:rPr lang="en-US" altLang="en-US" sz="2800" b="1" dirty="0" err="1">
                <a:solidFill>
                  <a:srgbClr val="CC0000"/>
                </a:solidFill>
                <a:cs typeface="Times New Roman" panose="02020603050405020304" pitchFamily="18" charset="0"/>
              </a:rPr>
              <a:t>Tây</a:t>
            </a:r>
            <a:r>
              <a:rPr lang="en-US" altLang="en-US" sz="2800" b="1" dirty="0">
                <a:solidFill>
                  <a:srgbClr val="CC0000"/>
                </a:solidFill>
                <a:cs typeface="Times New Roman" panose="02020603050405020304" pitchFamily="18" charset="0"/>
              </a:rPr>
              <a:t> </a:t>
            </a:r>
            <a:r>
              <a:rPr lang="en-US" altLang="en-US" sz="2800" b="1" dirty="0" err="1">
                <a:solidFill>
                  <a:srgbClr val="CC0000"/>
                </a:solidFill>
                <a:cs typeface="Times New Roman" panose="02020603050405020304" pitchFamily="18" charset="0"/>
              </a:rPr>
              <a:t>Nguyên</a:t>
            </a:r>
            <a:endParaRPr lang="en-US" altLang="en-US" sz="2800" b="1" u="sng" dirty="0">
              <a:solidFill>
                <a:srgbClr val="CC0000"/>
              </a:solidFill>
              <a:cs typeface="Times New Roman" panose="02020603050405020304" pitchFamily="18" charset="0"/>
            </a:endParaRPr>
          </a:p>
          <a:p>
            <a:pPr marL="0" lvl="1" indent="0" eaLnBrk="1" fontAlgn="base" hangingPunct="1">
              <a:spcBef>
                <a:spcPct val="0"/>
              </a:spcBef>
              <a:spcAft>
                <a:spcPct val="0"/>
              </a:spcAft>
            </a:pPr>
            <a:r>
              <a:rPr lang="en-US" altLang="en-US" sz="2800" b="1" dirty="0">
                <a:solidFill>
                  <a:srgbClr val="3333FF"/>
                </a:solidFill>
                <a:cs typeface="Times New Roman" panose="02020603050405020304" pitchFamily="18" charset="0"/>
              </a:rPr>
              <a:t>1. </a:t>
            </a:r>
            <a:r>
              <a:rPr lang="en-US" altLang="en-US" sz="2800" b="1" dirty="0" err="1">
                <a:solidFill>
                  <a:srgbClr val="3333FF"/>
                </a:solidFill>
                <a:cs typeface="Times New Roman" panose="02020603050405020304" pitchFamily="18" charset="0"/>
              </a:rPr>
              <a:t>Tây</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Nguyên</a:t>
            </a:r>
            <a:r>
              <a:rPr lang="en-US" altLang="en-US" sz="2800" b="1" dirty="0">
                <a:solidFill>
                  <a:srgbClr val="3333FF"/>
                </a:solidFill>
                <a:cs typeface="Times New Roman" panose="02020603050405020304" pitchFamily="18" charset="0"/>
              </a:rPr>
              <a:t> – </a:t>
            </a:r>
            <a:r>
              <a:rPr lang="en-US" altLang="en-US" sz="2800" b="1" dirty="0" err="1">
                <a:solidFill>
                  <a:srgbClr val="3333FF"/>
                </a:solidFill>
                <a:cs typeface="Times New Roman" panose="02020603050405020304" pitchFamily="18" charset="0"/>
              </a:rPr>
              <a:t>nơi</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có</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nhiều</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dân</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tộc</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chung</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sống</a:t>
            </a:r>
            <a:endParaRPr lang="en-US" altLang="en-US" sz="2800" b="1" dirty="0">
              <a:solidFill>
                <a:srgbClr val="3333FF"/>
              </a:solidFill>
              <a:cs typeface="Times New Roman" panose="02020603050405020304" pitchFamily="18" charset="0"/>
            </a:endParaRPr>
          </a:p>
          <a:p>
            <a:pPr marL="0" lvl="1" indent="0"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Những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dân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tộc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sống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lâu</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đời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Gia</a:t>
            </a:r>
            <a:r>
              <a:rPr lang="en-US" altLang="en-US" sz="2800" b="1" dirty="0">
                <a:solidFill>
                  <a:prstClr val="black"/>
                </a:solidFill>
                <a:cs typeface="Times New Roman" panose="02020603050405020304" pitchFamily="18" charset="0"/>
              </a:rPr>
              <a:t> – rai, Ê – </a:t>
            </a:r>
            <a:r>
              <a:rPr lang="en-US" altLang="en-US" sz="2800" b="1" dirty="0" err="1">
                <a:solidFill>
                  <a:prstClr val="black"/>
                </a:solidFill>
                <a:cs typeface="Times New Roman" panose="02020603050405020304" pitchFamily="18" charset="0"/>
              </a:rPr>
              <a:t>đê</a:t>
            </a:r>
            <a:r>
              <a:rPr lang="en-US" altLang="en-US" sz="2800" b="1" dirty="0">
                <a:solidFill>
                  <a:prstClr val="black"/>
                </a:solidFill>
                <a:cs typeface="Times New Roman" panose="02020603050405020304" pitchFamily="18" charset="0"/>
              </a:rPr>
              <a:t>, Ba – </a:t>
            </a:r>
            <a:r>
              <a:rPr lang="en-US" altLang="en-US" sz="2800" b="1" dirty="0" err="1">
                <a:solidFill>
                  <a:prstClr val="black"/>
                </a:solidFill>
                <a:cs typeface="Times New Roman" panose="02020603050405020304" pitchFamily="18" charset="0"/>
              </a:rPr>
              <a:t>na</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Xơ</a:t>
            </a: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đăng</a:t>
            </a:r>
            <a:r>
              <a:rPr lang="en-US" altLang="en-US" sz="2800" b="1" dirty="0">
                <a:solidFill>
                  <a:prstClr val="black"/>
                </a:solidFill>
                <a:cs typeface="Times New Roman" panose="02020603050405020304" pitchFamily="18" charset="0"/>
              </a:rPr>
              <a:t>….</a:t>
            </a: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Những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dân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tộc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từ</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nơi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khác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đến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Kinh</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Mông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Tày</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Nùng</a:t>
            </a:r>
            <a:r>
              <a:rPr lang="en-US" altLang="en-US" sz="2800" b="1" dirty="0">
                <a:solidFill>
                  <a:prstClr val="black"/>
                </a:solidFill>
                <a:cs typeface="Times New Roman" panose="02020603050405020304" pitchFamily="18" charset="0"/>
              </a:rPr>
              <a:t>……</a:t>
            </a:r>
          </a:p>
          <a:p>
            <a:pPr eaLnBrk="1" fontAlgn="base" hangingPunct="1">
              <a:spcBef>
                <a:spcPct val="0"/>
              </a:spcBef>
              <a:spcAft>
                <a:spcPct val="0"/>
              </a:spcAft>
            </a:pPr>
            <a:r>
              <a:rPr lang="en-US" altLang="en-US" sz="2800" b="1" dirty="0">
                <a:solidFill>
                  <a:srgbClr val="3333FF"/>
                </a:solidFill>
                <a:cs typeface="Times New Roman" panose="02020603050405020304" pitchFamily="18" charset="0"/>
              </a:rPr>
              <a:t>2. </a:t>
            </a:r>
            <a:r>
              <a:rPr lang="en-US" altLang="en-US" sz="2800" b="1" dirty="0" err="1">
                <a:solidFill>
                  <a:srgbClr val="3333FF"/>
                </a:solidFill>
                <a:cs typeface="Times New Roman" panose="02020603050405020304" pitchFamily="18" charset="0"/>
              </a:rPr>
              <a:t>Nhà</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rông</a:t>
            </a:r>
            <a:r>
              <a:rPr lang="en-US" altLang="en-US" sz="2800" b="1" dirty="0">
                <a:solidFill>
                  <a:srgbClr val="3333FF"/>
                </a:solidFill>
                <a:cs typeface="Times New Roman" panose="02020603050405020304" pitchFamily="18" charset="0"/>
              </a:rPr>
              <a:t> ở </a:t>
            </a:r>
            <a:r>
              <a:rPr lang="en-US" altLang="en-US" sz="2800" b="1" dirty="0" err="1">
                <a:solidFill>
                  <a:srgbClr val="3333FF"/>
                </a:solidFill>
                <a:cs typeface="Times New Roman" panose="02020603050405020304" pitchFamily="18" charset="0"/>
              </a:rPr>
              <a:t>Tây</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Nguyên</a:t>
            </a:r>
            <a:endParaRPr lang="en-US" altLang="en-US" sz="2800" b="1" dirty="0">
              <a:solidFill>
                <a:srgbClr val="3333FF"/>
              </a:solidFill>
              <a:cs typeface="Times New Roman" panose="02020603050405020304" pitchFamily="18" charset="0"/>
            </a:endParaRP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Là</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ngôi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nhà</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chung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lớn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nhất</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của</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buôn</a:t>
            </a:r>
            <a:endParaRPr lang="en-US" altLang="en-US" sz="2800" b="1" dirty="0">
              <a:solidFill>
                <a:prstClr val="black"/>
              </a:solidFill>
              <a:cs typeface="Times New Roman" panose="02020603050405020304" pitchFamily="18" charset="0"/>
            </a:endParaRP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Là</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nơi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sinh</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hoạt</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tập</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thể</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hội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họp</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tiếp</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khách</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của</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buôn</a:t>
            </a:r>
            <a:r>
              <a:rPr lang="en-US" altLang="en-US" sz="2800" b="1" dirty="0">
                <a:solidFill>
                  <a:prstClr val="black"/>
                </a:solidFill>
                <a:cs typeface="Times New Roman" panose="02020603050405020304" pitchFamily="18" charset="0"/>
              </a:rPr>
              <a:t>.</a:t>
            </a:r>
          </a:p>
          <a:p>
            <a:pPr eaLnBrk="1" fontAlgn="base" hangingPunct="1">
              <a:spcBef>
                <a:spcPct val="0"/>
              </a:spcBef>
              <a:spcAft>
                <a:spcPct val="0"/>
              </a:spcAft>
            </a:pPr>
            <a:r>
              <a:rPr lang="en-US" altLang="en-US" sz="2800" b="1" dirty="0">
                <a:solidFill>
                  <a:srgbClr val="3333FF"/>
                </a:solidFill>
                <a:cs typeface="Times New Roman" panose="02020603050405020304" pitchFamily="18" charset="0"/>
              </a:rPr>
              <a:t>3. </a:t>
            </a:r>
            <a:r>
              <a:rPr lang="en-US" altLang="en-US" sz="2800" b="1" dirty="0" err="1">
                <a:solidFill>
                  <a:srgbClr val="3333FF"/>
                </a:solidFill>
                <a:cs typeface="Times New Roman" panose="02020603050405020304" pitchFamily="18" charset="0"/>
              </a:rPr>
              <a:t>Trang</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phục</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lễ</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hội</a:t>
            </a:r>
            <a:endParaRPr lang="en-US" altLang="en-US" sz="2800" b="1" dirty="0">
              <a:solidFill>
                <a:srgbClr val="3333FF"/>
              </a:solidFill>
              <a:cs typeface="Times New Roman" panose="02020603050405020304" pitchFamily="18" charset="0"/>
            </a:endParaRP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Trang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phục</a:t>
            </a:r>
            <a:r>
              <a:rPr lang="en-US" altLang="en-US" sz="2800" b="1" dirty="0">
                <a:solidFill>
                  <a:prstClr val="black"/>
                </a:solidFill>
                <a:cs typeface="Times New Roman" panose="02020603050405020304" pitchFamily="18" charset="0"/>
              </a:rPr>
              <a:t>: + Nam: </a:t>
            </a:r>
            <a:r>
              <a:rPr lang="en-US" altLang="en-US" sz="2800" b="1" dirty="0" err="1">
                <a:solidFill>
                  <a:prstClr val="black"/>
                </a:solidFill>
                <a:cs typeface="Times New Roman" panose="02020603050405020304" pitchFamily="18" charset="0"/>
              </a:rPr>
              <a:t>đóng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khố</a:t>
            </a:r>
            <a:endParaRPr lang="en-US" altLang="en-US" sz="2800" b="1" dirty="0">
              <a:solidFill>
                <a:prstClr val="black"/>
              </a:solidFill>
              <a:cs typeface="Times New Roman" panose="02020603050405020304" pitchFamily="18" charset="0"/>
            </a:endParaRP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Nữ</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quấn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váy</a:t>
            </a:r>
            <a:r>
              <a:rPr lang="en-US" altLang="en-US" sz="2800" b="1" dirty="0">
                <a:solidFill>
                  <a:prstClr val="black"/>
                </a:solidFill>
                <a:cs typeface="Times New Roman" panose="02020603050405020304" pitchFamily="18" charset="0"/>
              </a:rPr>
              <a:t> </a:t>
            </a: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Lễ</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hội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tổ</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chức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vào</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mùa</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xuân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hoặc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sau</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mỗi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vụ</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thu</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hoạch</a:t>
            </a:r>
            <a:endParaRPr lang="en-US" altLang="en-US" sz="2800"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16370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5"/>
            <a:ext cx="9906000" cy="6858000"/>
          </a:xfrm>
          <a:prstGeom prst="rect">
            <a:avLst/>
          </a:prstGeom>
        </p:spPr>
      </p:pic>
      <p:sp>
        <p:nvSpPr>
          <p:cNvPr id="2" name="Title 1"/>
          <p:cNvSpPr>
            <a:spLocks noGrp="1"/>
          </p:cNvSpPr>
          <p:nvPr>
            <p:ph type="ctrTitle"/>
          </p:nvPr>
        </p:nvSpPr>
        <p:spPr>
          <a:xfrm>
            <a:off x="609600" y="838200"/>
            <a:ext cx="8915400" cy="1905000"/>
          </a:xfrm>
        </p:spPr>
        <p:txBody>
          <a:bodyPr>
            <a:noAutofit/>
          </a:bodyPr>
          <a:lstStyle/>
          <a:p>
            <a:pPr algn="l"/>
            <a:r>
              <a:rPr lang="en-US" sz="4800" dirty="0">
                <a:solidFill>
                  <a:srgbClr val="3333FF"/>
                </a:solidFill>
                <a:latin typeface="Times New Roman" panose="02020603050405020304" pitchFamily="18" charset="0"/>
                <a:cs typeface="Times New Roman" panose="02020603050405020304" pitchFamily="18" charset="0"/>
              </a:rPr>
              <a:t>Chúc các em chăm ngoan, học giỏi.</a:t>
            </a:r>
          </a:p>
        </p:txBody>
      </p:sp>
    </p:spTree>
    <p:extLst>
      <p:ext uri="{BB962C8B-B14F-4D97-AF65-F5344CB8AC3E}">
        <p14:creationId xmlns:p14="http://schemas.microsoft.com/office/powerpoint/2010/main" val="272382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age 082">
            <a:extLst>
              <a:ext uri="{FF2B5EF4-FFF2-40B4-BE49-F238E27FC236}">
                <a16:creationId xmlns:a16="http://schemas.microsoft.com/office/drawing/2014/main" id="{CD7AABE8-2FA5-45B4-95A8-AC3A6779F107}"/>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81000" y="0"/>
            <a:ext cx="6324600" cy="6858000"/>
          </a:xfrm>
          <a:noFill/>
        </p:spPr>
      </p:pic>
      <p:cxnSp>
        <p:nvCxnSpPr>
          <p:cNvPr id="8" name="Straight Arrow Connector 7">
            <a:extLst>
              <a:ext uri="{FF2B5EF4-FFF2-40B4-BE49-F238E27FC236}">
                <a16:creationId xmlns:a16="http://schemas.microsoft.com/office/drawing/2014/main" id="{01D9F03B-4887-460A-9337-2B53D2295D8F}"/>
              </a:ext>
            </a:extLst>
          </p:cNvPr>
          <p:cNvCxnSpPr>
            <a:cxnSpLocks noChangeShapeType="1"/>
            <a:stCxn id="21" idx="1"/>
          </p:cNvCxnSpPr>
          <p:nvPr/>
        </p:nvCxnSpPr>
        <p:spPr bwMode="auto">
          <a:xfrm rot="10800000" flipV="1">
            <a:off x="2286000" y="977900"/>
            <a:ext cx="4648200" cy="12319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9">
            <a:extLst>
              <a:ext uri="{FF2B5EF4-FFF2-40B4-BE49-F238E27FC236}">
                <a16:creationId xmlns:a16="http://schemas.microsoft.com/office/drawing/2014/main" id="{D6907733-1DDF-45CF-87DD-7E0D1A8C25BE}"/>
              </a:ext>
            </a:extLst>
          </p:cNvPr>
          <p:cNvCxnSpPr>
            <a:cxnSpLocks noChangeShapeType="1"/>
            <a:stCxn id="22" idx="1"/>
          </p:cNvCxnSpPr>
          <p:nvPr/>
        </p:nvCxnSpPr>
        <p:spPr bwMode="auto">
          <a:xfrm rot="10800000" flipV="1">
            <a:off x="2362200" y="1816100"/>
            <a:ext cx="4648200" cy="9271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1" name="TextBox 20">
            <a:extLst>
              <a:ext uri="{FF2B5EF4-FFF2-40B4-BE49-F238E27FC236}">
                <a16:creationId xmlns:a16="http://schemas.microsoft.com/office/drawing/2014/main" id="{499B61DD-A46A-49B9-BBE8-30E41E6ECDA3}"/>
              </a:ext>
            </a:extLst>
          </p:cNvPr>
          <p:cNvSpPr txBox="1">
            <a:spLocks noChangeArrowheads="1"/>
          </p:cNvSpPr>
          <p:nvPr/>
        </p:nvSpPr>
        <p:spPr bwMode="auto">
          <a:xfrm>
            <a:off x="6934200" y="6858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0"/>
              </a:spcBef>
              <a:spcAft>
                <a:spcPct val="0"/>
              </a:spcAft>
            </a:pPr>
            <a:r>
              <a:rPr lang="en-US" altLang="en-US" sz="3200" b="1" dirty="0" err="1">
                <a:solidFill>
                  <a:srgbClr val="0000FF"/>
                </a:solidFill>
                <a:latin typeface="Times New Roman" panose="02020603050405020304" pitchFamily="18" charset="0"/>
                <a:cs typeface="Times New Roman" panose="02020603050405020304" pitchFamily="18" charset="0"/>
              </a:rPr>
              <a:t>Kon</a:t>
            </a:r>
            <a:r>
              <a:rPr lang="en-US" altLang="en-US" sz="3200" b="1" dirty="0">
                <a:solidFill>
                  <a:srgbClr val="0000FF"/>
                </a:solidFill>
                <a:latin typeface="Times New Roman" panose="02020603050405020304" pitchFamily="18" charset="0"/>
                <a:cs typeface="Times New Roman" panose="02020603050405020304" pitchFamily="18" charset="0"/>
              </a:rPr>
              <a:t> Tum</a:t>
            </a:r>
            <a:endParaRPr lang="en-US" altLang="en-US" sz="3200" b="1" dirty="0">
              <a:solidFill>
                <a:prstClr val="black"/>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5D7E86B-EC05-4831-B937-99732DB48F97}"/>
              </a:ext>
            </a:extLst>
          </p:cNvPr>
          <p:cNvSpPr txBox="1">
            <a:spLocks noChangeArrowheads="1"/>
          </p:cNvSpPr>
          <p:nvPr/>
        </p:nvSpPr>
        <p:spPr bwMode="auto">
          <a:xfrm>
            <a:off x="7010400" y="152400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0"/>
              </a:spcBef>
              <a:spcAft>
                <a:spcPct val="0"/>
              </a:spcAft>
            </a:pPr>
            <a:r>
              <a:rPr lang="en-US" altLang="en-US" sz="3200" b="1" dirty="0" err="1">
                <a:solidFill>
                  <a:srgbClr val="0000FF"/>
                </a:solidFill>
                <a:latin typeface="Times New Roman" panose="02020603050405020304" pitchFamily="18" charset="0"/>
                <a:cs typeface="Times New Roman" panose="02020603050405020304" pitchFamily="18" charset="0"/>
              </a:rPr>
              <a:t>Plây</a:t>
            </a:r>
            <a:r>
              <a:rPr lang="en-US" altLang="en-US" sz="3200" b="1" dirty="0">
                <a:solidFill>
                  <a:srgbClr val="0000FF"/>
                </a:solidFill>
                <a:latin typeface="Times New Roman" panose="02020603050405020304" pitchFamily="18" charset="0"/>
                <a:cs typeface="Times New Roman" panose="02020603050405020304" pitchFamily="18" charset="0"/>
              </a:rPr>
              <a:t> cu</a:t>
            </a:r>
            <a:endParaRPr lang="en-US" altLang="en-US" sz="3200" b="1" dirty="0">
              <a:solidFill>
                <a:prstClr val="black"/>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099AB8A-2B3C-4948-BE8D-C90A1BF7A811}"/>
              </a:ext>
            </a:extLst>
          </p:cNvPr>
          <p:cNvSpPr txBox="1">
            <a:spLocks noChangeArrowheads="1"/>
          </p:cNvSpPr>
          <p:nvPr/>
        </p:nvSpPr>
        <p:spPr bwMode="auto">
          <a:xfrm>
            <a:off x="7010400" y="24384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0"/>
              </a:spcBef>
              <a:spcAft>
                <a:spcPct val="0"/>
              </a:spcAft>
            </a:pPr>
            <a:r>
              <a:rPr lang="en-US" altLang="en-US" sz="3200" b="1" dirty="0" err="1">
                <a:solidFill>
                  <a:srgbClr val="0000FF"/>
                </a:solidFill>
                <a:latin typeface="Times New Roman" panose="02020603050405020304" pitchFamily="18" charset="0"/>
                <a:cs typeface="Times New Roman" panose="02020603050405020304" pitchFamily="18" charset="0"/>
              </a:rPr>
              <a:t>Đắk</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lắk</a:t>
            </a:r>
            <a:endParaRPr lang="en-US" altLang="en-US" sz="3200" b="1" dirty="0">
              <a:solidFill>
                <a:prstClr val="black"/>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0C3C561-8E67-4A77-917C-69B5C4B29468}"/>
              </a:ext>
            </a:extLst>
          </p:cNvPr>
          <p:cNvSpPr txBox="1">
            <a:spLocks noChangeArrowheads="1"/>
          </p:cNvSpPr>
          <p:nvPr/>
        </p:nvSpPr>
        <p:spPr bwMode="auto">
          <a:xfrm>
            <a:off x="7010400" y="320040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0"/>
              </a:spcBef>
              <a:spcAft>
                <a:spcPct val="0"/>
              </a:spcAft>
            </a:pPr>
            <a:r>
              <a:rPr lang="en-US" altLang="en-US" sz="3200" b="1" dirty="0" err="1">
                <a:solidFill>
                  <a:srgbClr val="0000FF"/>
                </a:solidFill>
                <a:latin typeface="Times New Roman" panose="02020603050405020304" pitchFamily="18" charset="0"/>
                <a:cs typeface="Times New Roman" panose="02020603050405020304" pitchFamily="18" charset="0"/>
              </a:rPr>
              <a:t>Lâm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Viên</a:t>
            </a:r>
            <a:endParaRPr lang="en-US" altLang="en-US" sz="3200" b="1" dirty="0">
              <a:solidFill>
                <a:prstClr val="black"/>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89E55E3-DB74-4D32-9792-20D8442625C9}"/>
              </a:ext>
            </a:extLst>
          </p:cNvPr>
          <p:cNvSpPr txBox="1">
            <a:spLocks noChangeArrowheads="1"/>
          </p:cNvSpPr>
          <p:nvPr/>
        </p:nvSpPr>
        <p:spPr bwMode="auto">
          <a:xfrm>
            <a:off x="7010400" y="38100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Di Linh</a:t>
            </a:r>
          </a:p>
          <a:p>
            <a:pPr eaLnBrk="1" fontAlgn="base" hangingPunct="1">
              <a:spcBef>
                <a:spcPct val="0"/>
              </a:spcBef>
              <a:spcAft>
                <a:spcPct val="0"/>
              </a:spcAft>
            </a:pPr>
            <a:endParaRPr lang="en-US" altLang="en-US" sz="3200" b="1" dirty="0">
              <a:solidFill>
                <a:prstClr val="black"/>
              </a:solidFill>
              <a:latin typeface="Times New Roman" panose="02020603050405020304" pitchFamily="18" charset="0"/>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F58748C7-EFCF-4775-806F-F1D99F04B3D3}"/>
              </a:ext>
            </a:extLst>
          </p:cNvPr>
          <p:cNvCxnSpPr>
            <a:cxnSpLocks noChangeShapeType="1"/>
            <a:stCxn id="23" idx="1"/>
          </p:cNvCxnSpPr>
          <p:nvPr/>
        </p:nvCxnSpPr>
        <p:spPr bwMode="auto">
          <a:xfrm rot="10800000" flipV="1">
            <a:off x="2819400" y="2730500"/>
            <a:ext cx="4191000" cy="11557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 name="Straight Arrow Connector 31">
            <a:extLst>
              <a:ext uri="{FF2B5EF4-FFF2-40B4-BE49-F238E27FC236}">
                <a16:creationId xmlns:a16="http://schemas.microsoft.com/office/drawing/2014/main" id="{F25EDA8D-9BC7-4526-A504-13D1D3AAC815}"/>
              </a:ext>
            </a:extLst>
          </p:cNvPr>
          <p:cNvCxnSpPr>
            <a:cxnSpLocks noChangeShapeType="1"/>
            <a:stCxn id="25" idx="1"/>
          </p:cNvCxnSpPr>
          <p:nvPr/>
        </p:nvCxnSpPr>
        <p:spPr bwMode="auto">
          <a:xfrm rot="10800000" flipV="1">
            <a:off x="3200400" y="3492500"/>
            <a:ext cx="3810000" cy="13081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33">
            <a:extLst>
              <a:ext uri="{FF2B5EF4-FFF2-40B4-BE49-F238E27FC236}">
                <a16:creationId xmlns:a16="http://schemas.microsoft.com/office/drawing/2014/main" id="{552ACF35-F112-48F8-84A5-932B28E4992E}"/>
              </a:ext>
            </a:extLst>
          </p:cNvPr>
          <p:cNvCxnSpPr>
            <a:cxnSpLocks noChangeShapeType="1"/>
          </p:cNvCxnSpPr>
          <p:nvPr/>
        </p:nvCxnSpPr>
        <p:spPr bwMode="auto">
          <a:xfrm rot="10800000" flipV="1">
            <a:off x="2209800" y="4191000"/>
            <a:ext cx="4800600" cy="129063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412330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heckerboard(across)">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diamond(in)">
                                      <p:cBhvr>
                                        <p:cTn id="23" dur="2000"/>
                                        <p:tgtEl>
                                          <p:spTgt spid="30"/>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amond(in)">
                                      <p:cBhvr>
                                        <p:cTn id="26" dur="20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heckerboard(across)">
                                      <p:cBhvr>
                                        <p:cTn id="31" dur="500"/>
                                        <p:tgtEl>
                                          <p:spTgt spid="3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heckerboard(across)">
                                      <p:cBhvr>
                                        <p:cTn id="34" dur="500"/>
                                        <p:tgtEl>
                                          <p:spTgt spid="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heckerboard(across)">
                                      <p:cBhvr>
                                        <p:cTn id="39" dur="500"/>
                                        <p:tgtEl>
                                          <p:spTgt spid="3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heckerboard(across)">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5">
            <a:extLst>
              <a:ext uri="{FF2B5EF4-FFF2-40B4-BE49-F238E27FC236}">
                <a16:creationId xmlns:a16="http://schemas.microsoft.com/office/drawing/2014/main" id="{D44C2406-0771-488C-A185-29A68C2E883E}"/>
              </a:ext>
            </a:extLst>
          </p:cNvPr>
          <p:cNvSpPr>
            <a:spLocks noChangeArrowheads="1"/>
          </p:cNvSpPr>
          <p:nvPr/>
        </p:nvSpPr>
        <p:spPr bwMode="auto">
          <a:xfrm>
            <a:off x="838200" y="1295401"/>
            <a:ext cx="7600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50000"/>
              </a:spcBef>
              <a:spcAft>
                <a:spcPct val="0"/>
              </a:spcAft>
            </a:pPr>
            <a:r>
              <a:rPr lang="en-US" altLang="en-US" sz="3600" b="1" dirty="0" err="1">
                <a:solidFill>
                  <a:srgbClr val="CC0000"/>
                </a:solidFill>
                <a:latin typeface="Times New Roman" panose="02020603050405020304" pitchFamily="18" charset="0"/>
                <a:cs typeface="Times New Roman" panose="02020603050405020304" pitchFamily="18" charset="0"/>
              </a:rPr>
              <a:t>Khí</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hậu</a:t>
            </a:r>
            <a:r>
              <a:rPr lang="en-US" altLang="en-US" sz="3600" b="1" dirty="0">
                <a:solidFill>
                  <a:srgbClr val="CC0000"/>
                </a:solidFill>
                <a:latin typeface="Times New Roman" panose="02020603050405020304" pitchFamily="18" charset="0"/>
                <a:cs typeface="Times New Roman" panose="02020603050405020304" pitchFamily="18" charset="0"/>
              </a:rPr>
              <a:t> ở </a:t>
            </a:r>
            <a:r>
              <a:rPr lang="en-US" altLang="en-US" sz="3600" b="1" dirty="0" err="1">
                <a:solidFill>
                  <a:srgbClr val="CC0000"/>
                </a:solidFill>
                <a:latin typeface="Times New Roman" panose="02020603050405020304" pitchFamily="18" charset="0"/>
                <a:cs typeface="Times New Roman" panose="02020603050405020304" pitchFamily="18" charset="0"/>
              </a:rPr>
              <a:t>Tây</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có</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mấy</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mùa</a:t>
            </a:r>
            <a:r>
              <a:rPr lang="en-US" altLang="en-US" sz="3600" b="1" dirty="0">
                <a:solidFill>
                  <a:srgbClr val="CC0000"/>
                </a:solidFill>
                <a:latin typeface="Times New Roman" panose="02020603050405020304" pitchFamily="18" charset="0"/>
                <a:cs typeface="Times New Roman" panose="02020603050405020304" pitchFamily="18" charset="0"/>
              </a:rPr>
              <a:t>? </a:t>
            </a:r>
          </a:p>
        </p:txBody>
      </p:sp>
      <p:sp>
        <p:nvSpPr>
          <p:cNvPr id="153606" name="Text Box 6">
            <a:extLst>
              <a:ext uri="{FF2B5EF4-FFF2-40B4-BE49-F238E27FC236}">
                <a16:creationId xmlns:a16="http://schemas.microsoft.com/office/drawing/2014/main" id="{9A69BEF5-664D-4B69-86A6-50CDF2898C47}"/>
              </a:ext>
            </a:extLst>
          </p:cNvPr>
          <p:cNvSpPr txBox="1">
            <a:spLocks noChangeArrowheads="1"/>
          </p:cNvSpPr>
          <p:nvPr/>
        </p:nvSpPr>
        <p:spPr bwMode="auto">
          <a:xfrm>
            <a:off x="1029089" y="2669489"/>
            <a:ext cx="822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lnSpc>
                <a:spcPct val="150000"/>
              </a:lnSpc>
              <a:spcBef>
                <a:spcPct val="50000"/>
              </a:spcBef>
              <a:spcAft>
                <a:spcPct val="0"/>
              </a:spcAft>
            </a:pP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Khí</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hậu</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Tây</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Nguyên</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có</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hai</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mùa</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rõ</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rệt</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là</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mùa</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mưa</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và</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mùa</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khô</a:t>
            </a:r>
            <a:r>
              <a:rPr lang="en-US" altLang="en-US" sz="3600" b="1" dirty="0">
                <a:solidFill>
                  <a:srgbClr val="3333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14502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 calcmode="lin" valueType="num">
                                      <p:cBhvr>
                                        <p:cTn id="7" dur="500" fill="hold"/>
                                        <p:tgtEl>
                                          <p:spTgt spid="15360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0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60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53606">
                                            <p:txEl>
                                              <p:pRg st="0" end="0"/>
                                            </p:txEl>
                                          </p:spTgt>
                                        </p:tgtEl>
                                        <p:attrNameLst>
                                          <p:attrName>style.visibility</p:attrName>
                                        </p:attrNameLst>
                                      </p:cBhvr>
                                      <p:to>
                                        <p:strVal val="visible"/>
                                      </p:to>
                                    </p:set>
                                    <p:anim calcmode="lin" valueType="num">
                                      <p:cBhvr additive="base">
                                        <p:cTn id="14" dur="500" fill="hold"/>
                                        <p:tgtEl>
                                          <p:spTgt spid="15360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36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72402" y="1371600"/>
            <a:ext cx="1986441" cy="80021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Địa</a:t>
            </a:r>
            <a:r>
              <a:rPr kumimoji="0" lang="en-US" sz="4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lí</a:t>
            </a:r>
            <a:r>
              <a:rPr kumimoji="0" lang="en-US" sz="4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4</a:t>
            </a:r>
          </a:p>
        </p:txBody>
      </p:sp>
      <p:sp>
        <p:nvSpPr>
          <p:cNvPr id="5" name="Rectangle 4"/>
          <p:cNvSpPr/>
          <p:nvPr/>
        </p:nvSpPr>
        <p:spPr>
          <a:xfrm>
            <a:off x="228600" y="2667000"/>
            <a:ext cx="9448800" cy="6155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6: MỘT SỐ DÂN TỘC Ở TÂY NGUYÊN</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0914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76899" y="457200"/>
            <a:ext cx="3352200" cy="646331"/>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3600" b="1" dirty="0" err="1">
                <a:ln w="1905"/>
                <a:solidFill>
                  <a:srgbClr val="00B050"/>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Yêu</a:t>
            </a:r>
            <a:r>
              <a:rPr lang="en-US" sz="3600" b="1" dirty="0">
                <a:ln w="1905"/>
                <a:solidFill>
                  <a:srgbClr val="00B050"/>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ln w="1905"/>
                <a:solidFill>
                  <a:srgbClr val="00B050"/>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cầu</a:t>
            </a:r>
            <a:r>
              <a:rPr lang="en-US" sz="3600" b="1" dirty="0">
                <a:ln w="1905"/>
                <a:solidFill>
                  <a:srgbClr val="00B050"/>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ln w="1905"/>
                <a:solidFill>
                  <a:srgbClr val="00B050"/>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cần</a:t>
            </a:r>
            <a:r>
              <a:rPr lang="en-US" sz="3600" b="1" dirty="0">
                <a:ln w="1905"/>
                <a:solidFill>
                  <a:srgbClr val="00B050"/>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ln w="1905"/>
                <a:solidFill>
                  <a:srgbClr val="00B050"/>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đạt</a:t>
            </a:r>
            <a:endParaRPr lang="en-US" sz="3600" b="1" cap="none" spc="0" dirty="0">
              <a:ln w="1905"/>
              <a:solidFill>
                <a:srgbClr val="00B050"/>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F0BF89CE-61C6-465F-99A0-297A7F9D4037}"/>
              </a:ext>
            </a:extLst>
          </p:cNvPr>
          <p:cNvSpPr/>
          <p:nvPr/>
        </p:nvSpPr>
        <p:spPr>
          <a:xfrm>
            <a:off x="2102247" y="1856720"/>
            <a:ext cx="5771322" cy="1143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B050"/>
                </a:solidFill>
                <a:latin typeface="Times New Roman" panose="02020603050405020304" pitchFamily="18" charset="0"/>
                <a:cs typeface="Times New Roman" panose="02020603050405020304" pitchFamily="18" charset="0"/>
              </a:rPr>
              <a:t>Tây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Nguyên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có</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nhiều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dân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tộc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chung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sống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nhưng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lại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a:t>
            </a:r>
            <a:r>
              <a:rPr lang="vi-VN" sz="2800" dirty="0">
                <a:solidFill>
                  <a:srgbClr val="00B050"/>
                </a:solidFill>
                <a:latin typeface="Times New Roman" panose="02020603050405020304" pitchFamily="18" charset="0"/>
                <a:cs typeface="Times New Roman" panose="02020603050405020304" pitchFamily="18" charset="0"/>
              </a:rPr>
              <a:t>ư</a:t>
            </a:r>
            <a:r>
              <a:rPr lang="en-US" sz="2800" dirty="0">
                <a:solidFill>
                  <a:srgbClr val="00B050"/>
                </a:solidFill>
                <a:latin typeface="Times New Roman" panose="02020603050405020304" pitchFamily="18" charset="0"/>
                <a:cs typeface="Times New Roman" panose="02020603050405020304" pitchFamily="18" charset="0"/>
              </a:rPr>
              <a:t>a </a:t>
            </a:r>
            <a:r>
              <a:rPr lang="en-US" sz="2800" dirty="0" err="1">
                <a:solidFill>
                  <a:srgbClr val="00B050"/>
                </a:solidFill>
                <a:latin typeface="Times New Roman" panose="02020603050405020304" pitchFamily="18" charset="0"/>
                <a:cs typeface="Times New Roman" panose="02020603050405020304" pitchFamily="18" charset="0"/>
              </a:rPr>
              <a:t>dân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nhất</a:t>
            </a:r>
            <a:r>
              <a:rPr lang="en-US" sz="2800" dirty="0">
                <a:solidFill>
                  <a:srgbClr val="00B050"/>
                </a:solidFill>
                <a:latin typeface="Times New Roman" panose="02020603050405020304" pitchFamily="18" charset="0"/>
                <a:cs typeface="Times New Roman" panose="02020603050405020304" pitchFamily="18" charset="0"/>
              </a:rPr>
              <a:t> n</a:t>
            </a:r>
            <a:r>
              <a:rPr lang="vi-VN" sz="2800" dirty="0">
                <a:solidFill>
                  <a:srgbClr val="00B050"/>
                </a:solidFill>
                <a:latin typeface="Times New Roman" panose="02020603050405020304" pitchFamily="18" charset="0"/>
                <a:cs typeface="Times New Roman" panose="02020603050405020304" pitchFamily="18" charset="0"/>
              </a:rPr>
              <a:t>ước ta.</a:t>
            </a:r>
          </a:p>
        </p:txBody>
      </p:sp>
      <p:sp>
        <p:nvSpPr>
          <p:cNvPr id="5" name="Rectangle: Rounded Corners 4">
            <a:extLst>
              <a:ext uri="{FF2B5EF4-FFF2-40B4-BE49-F238E27FC236}">
                <a16:creationId xmlns:a16="http://schemas.microsoft.com/office/drawing/2014/main" id="{4363A2B0-84C0-428A-84D3-70B40F142574}"/>
              </a:ext>
            </a:extLst>
          </p:cNvPr>
          <p:cNvSpPr/>
          <p:nvPr/>
        </p:nvSpPr>
        <p:spPr>
          <a:xfrm>
            <a:off x="2153477" y="3147632"/>
            <a:ext cx="5771321" cy="1143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B050"/>
                </a:solidFill>
                <a:latin typeface="Times New Roman" panose="02020603050405020304" pitchFamily="18" charset="0"/>
                <a:cs typeface="Times New Roman" panose="02020603050405020304" pitchFamily="18" charset="0"/>
              </a:rPr>
              <a:t>Mô</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tả</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trang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phục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truyền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thống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của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một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số</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dân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tộc</a:t>
            </a:r>
            <a:r>
              <a:rPr lang="en-US" sz="2800" dirty="0">
                <a:solidFill>
                  <a:srgbClr val="00B050"/>
                </a:solidFill>
                <a:latin typeface="Times New Roman" panose="02020603050405020304" pitchFamily="18" charset="0"/>
                <a:cs typeface="Times New Roman" panose="02020603050405020304" pitchFamily="18" charset="0"/>
              </a:rPr>
              <a:t> ở </a:t>
            </a:r>
            <a:r>
              <a:rPr lang="en-US" sz="2800" dirty="0" err="1">
                <a:solidFill>
                  <a:srgbClr val="00B050"/>
                </a:solidFill>
                <a:latin typeface="Times New Roman" panose="02020603050405020304" pitchFamily="18" charset="0"/>
                <a:cs typeface="Times New Roman" panose="02020603050405020304" pitchFamily="18" charset="0"/>
              </a:rPr>
              <a:t>Tây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Nguyên</a:t>
            </a:r>
            <a:r>
              <a:rPr lang="en-US" sz="2800" dirty="0">
                <a:solidFill>
                  <a:srgbClr val="00B050"/>
                </a:solidFill>
                <a:latin typeface="Times New Roman" panose="02020603050405020304" pitchFamily="18" charset="0"/>
                <a:cs typeface="Times New Roman" panose="02020603050405020304" pitchFamily="18" charset="0"/>
              </a:rPr>
              <a:t>.</a:t>
            </a:r>
            <a:endParaRPr lang="vi-VN"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33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3049204" y="2590800"/>
            <a:ext cx="4479111"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endPar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455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2"/>
          <p:cNvSpPr txBox="1">
            <a:spLocks noChangeArrowheads="1"/>
          </p:cNvSpPr>
          <p:nvPr/>
        </p:nvSpPr>
        <p:spPr bwMode="auto">
          <a:xfrm>
            <a:off x="457200" y="762000"/>
            <a:ext cx="79078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a:solidFill>
                  <a:srgbClr val="00B050"/>
                </a:solidFill>
                <a:cs typeface="Times New Roman" panose="02020603050405020304" pitchFamily="18" charset="0"/>
              </a:rPr>
              <a:t>1. </a:t>
            </a:r>
            <a:r>
              <a:rPr lang="en-US" altLang="en-US" sz="2800" b="1" dirty="0" err="1">
                <a:solidFill>
                  <a:srgbClr val="00B050"/>
                </a:solidFill>
                <a:cs typeface="Times New Roman" panose="02020603050405020304" pitchFamily="18" charset="0"/>
              </a:rPr>
              <a:t>Tây</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Nguyên</a:t>
            </a:r>
            <a:r>
              <a:rPr lang="en-US" altLang="en-US" sz="2800" b="1" dirty="0">
                <a:solidFill>
                  <a:srgbClr val="00B050"/>
                </a:solidFill>
                <a:cs typeface="Times New Roman" panose="02020603050405020304" pitchFamily="18" charset="0"/>
              </a:rPr>
              <a:t> – </a:t>
            </a:r>
            <a:r>
              <a:rPr lang="en-US" altLang="en-US" sz="2800" b="1" dirty="0" err="1">
                <a:solidFill>
                  <a:srgbClr val="00B050"/>
                </a:solidFill>
                <a:cs typeface="Times New Roman" panose="02020603050405020304" pitchFamily="18" charset="0"/>
              </a:rPr>
              <a:t>nơi</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có</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nhiều</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dân</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tộc</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chung</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sống</a:t>
            </a:r>
            <a:r>
              <a:rPr lang="en-US" altLang="en-US" sz="2800" b="1" dirty="0">
                <a:solidFill>
                  <a:srgbClr val="00B050"/>
                </a:solidFill>
                <a:cs typeface="Times New Roman" panose="02020603050405020304" pitchFamily="18" charset="0"/>
              </a:rPr>
              <a:t>.</a:t>
            </a:r>
          </a:p>
        </p:txBody>
      </p:sp>
    </p:spTree>
    <p:extLst>
      <p:ext uri="{BB962C8B-B14F-4D97-AF65-F5344CB8AC3E}">
        <p14:creationId xmlns:p14="http://schemas.microsoft.com/office/powerpoint/2010/main" val="328917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1104</Words>
  <Application>Microsoft Office PowerPoint</Application>
  <PresentationFormat>A4 Paper (210x297 mm)</PresentationFormat>
  <Paragraphs>114</Paragraphs>
  <Slides>35</Slides>
  <Notes>6</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48" baseType="lpstr">
      <vt:lpstr>.VnRevue</vt:lpstr>
      <vt:lpstr>.VnTime</vt:lpstr>
      <vt:lpstr>Arial</vt:lpstr>
      <vt:lpstr>Calibri</vt:lpstr>
      <vt:lpstr>Times New Roman</vt:lpstr>
      <vt:lpstr>Wingdings</vt:lpstr>
      <vt:lpstr>Office Theme</vt:lpstr>
      <vt:lpstr>Default Design</vt:lpstr>
      <vt:lpstr>1_Office Theme</vt:lpstr>
      <vt:lpstr>2_Office Theme</vt:lpstr>
      <vt:lpstr>3_Office Theme</vt:lpstr>
      <vt:lpstr>4_Office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Các dân tộc ở tây Nguyên sống tập trung thành buôn, mỗi buôn có một nhà rông. Nhà rông là ngôi nhà chung lớn nhất của buôn: dùng để sinh hoạt tập thể, hội họp, tiếp khách,….</vt:lpstr>
      <vt:lpstr>PowerPoint Presentation</vt:lpstr>
      <vt:lpstr>PowerPoint Presentation</vt:lpstr>
      <vt:lpstr>Trang phục người Xơ-đăng</vt:lpstr>
      <vt:lpstr>PowerPoint Presentation</vt:lpstr>
      <vt:lpstr>Lễ ăn cơm mới</vt:lpstr>
      <vt:lpstr>PowerPoint Presentation</vt:lpstr>
      <vt:lpstr>Uống rượu cần</vt:lpstr>
      <vt:lpstr>PowerPoint Presentation</vt:lpstr>
      <vt:lpstr>PowerPoint Presentation</vt:lpstr>
      <vt:lpstr>PowerPoint Presentation</vt:lpstr>
      <vt:lpstr>PowerPoint Presentation</vt:lpstr>
      <vt:lpstr>PowerPoint Presentation</vt:lpstr>
      <vt:lpstr>PowerPoint Presentation</vt:lpstr>
      <vt:lpstr>Chúc các em chăm ngoan, học giỏi.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Một số dân tộc ở Tây Nguyên</dc:title>
  <dc:creator>User</dc:creator>
  <cp:lastModifiedBy>Trần Thị Kim Tuyến</cp:lastModifiedBy>
  <cp:revision>69</cp:revision>
  <dcterms:created xsi:type="dcterms:W3CDTF">2017-10-11T12:37:56Z</dcterms:created>
  <dcterms:modified xsi:type="dcterms:W3CDTF">2021-10-15T07:04:24Z</dcterms:modified>
</cp:coreProperties>
</file>