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357" r:id="rId4"/>
    <p:sldId id="290" r:id="rId5"/>
    <p:sldId id="265" r:id="rId6"/>
    <p:sldId id="353" r:id="rId7"/>
    <p:sldId id="266" r:id="rId8"/>
    <p:sldId id="267" r:id="rId9"/>
    <p:sldId id="293" r:id="rId10"/>
    <p:sldId id="292" r:id="rId11"/>
    <p:sldId id="328" r:id="rId12"/>
    <p:sldId id="295" r:id="rId13"/>
    <p:sldId id="260" r:id="rId14"/>
    <p:sldId id="358" r:id="rId15"/>
    <p:sldId id="270" r:id="rId16"/>
    <p:sldId id="264" r:id="rId17"/>
    <p:sldId id="354" r:id="rId18"/>
    <p:sldId id="272" r:id="rId19"/>
    <p:sldId id="274" r:id="rId20"/>
    <p:sldId id="307" r:id="rId21"/>
    <p:sldId id="268" r:id="rId22"/>
    <p:sldId id="275" r:id="rId23"/>
    <p:sldId id="302" r:id="rId24"/>
    <p:sldId id="277" r:id="rId25"/>
    <p:sldId id="303" r:id="rId26"/>
    <p:sldId id="279" r:id="rId27"/>
    <p:sldId id="329" r:id="rId28"/>
    <p:sldId id="280" r:id="rId29"/>
    <p:sldId id="281" r:id="rId30"/>
    <p:sldId id="339" r:id="rId31"/>
    <p:sldId id="340" r:id="rId32"/>
    <p:sldId id="341" r:id="rId33"/>
    <p:sldId id="342" r:id="rId34"/>
    <p:sldId id="343" r:id="rId35"/>
    <p:sldId id="347" r:id="rId36"/>
    <p:sldId id="350" r:id="rId37"/>
    <p:sldId id="314" r:id="rId38"/>
    <p:sldId id="317" r:id="rId39"/>
    <p:sldId id="368" r:id="rId40"/>
    <p:sldId id="31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60"/>
  </p:normalViewPr>
  <p:slideViewPr>
    <p:cSldViewPr>
      <p:cViewPr varScale="1">
        <p:scale>
          <a:sx n="68" d="100"/>
          <a:sy n="68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FC930-407D-413A-AD85-1DC9CB1B7B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091B7-7D8C-4CBE-8E6F-0D6319FBA26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8EB-4977-4EE9-A0EF-C49BE243903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D4F6-1762-4C77-BB05-9E0141728E9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338" name="Rectangle 3"/>
          <p:cNvSpPr txBox="1">
            <a:spLocks noGrp="1" noChangeArrowheads="1"/>
          </p:cNvSpPr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7B1033-06C6-40EE-8AAB-380AF78F82C3}" type="datetime1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9/30/2021</a:t>
            </a:fld>
            <a:endParaRPr lang="en-US" sz="1200">
              <a:latin typeface="+mn-lt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DF9FFE-A111-4672-9326-6D1329B341C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latin typeface="+mn-lt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9601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861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4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5322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5639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2829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792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3426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8523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613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4814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0319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3959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0056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0578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7868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9803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8" r:id="rId10"/>
    <p:sldLayoutId id="2147483667" r:id="rId11"/>
    <p:sldLayoutId id="2147483665" r:id="rId12"/>
    <p:sldLayoutId id="2147483664" r:id="rId13"/>
    <p:sldLayoutId id="2147483663" r:id="rId14"/>
    <p:sldLayoutId id="2147483662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77" r:id="rId21"/>
    <p:sldLayoutId id="2147483669" r:id="rId22"/>
    <p:sldLayoutId id="2147483666" r:id="rId23"/>
    <p:sldLayoutId id="2147483661" r:id="rId24"/>
    <p:sldLayoutId id="2147483656" r:id="rId25"/>
    <p:sldLayoutId id="2147483657" r:id="rId26"/>
    <p:sldLayoutId id="2147483658" r:id="rId27"/>
    <p:sldLayoutId id="2147483659" r:id="rId28"/>
    <p:sldLayoutId id="2147483660" r:id="rId29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%20h&#7885;c.wmv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HGH">
            <a:extLst>
              <a:ext uri="{FF2B5EF4-FFF2-40B4-BE49-F238E27FC236}">
                <a16:creationId xmlns:a16="http://schemas.microsoft.com/office/drawing/2014/main" id="{CF97FD96-E963-490A-AB6E-1A4505AC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62308" b="54607"/>
          <a:stretch>
            <a:fillRect/>
          </a:stretch>
        </p:blipFill>
        <p:spPr bwMode="auto">
          <a:xfrm>
            <a:off x="6629400" y="-304800"/>
            <a:ext cx="27432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HGH">
            <a:extLst>
              <a:ext uri="{FF2B5EF4-FFF2-40B4-BE49-F238E27FC236}">
                <a16:creationId xmlns:a16="http://schemas.microsoft.com/office/drawing/2014/main" id="{2C9E55A6-1861-4B35-948A-BAA6EB3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8" t="54607" r="769"/>
          <a:stretch>
            <a:fillRect/>
          </a:stretch>
        </p:blipFill>
        <p:spPr bwMode="auto">
          <a:xfrm>
            <a:off x="-152400" y="4757738"/>
            <a:ext cx="27432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CC3EE2EB-7390-43D9-802D-4194E72C1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641600"/>
            <a:ext cx="7467600" cy="157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vi-VN" sz="6000" b="1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 BẮC BỘ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BA4BF8B-9533-41D2-ACD3-26E5434B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5982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4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úp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68580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3200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3505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400050"/>
            <a:ext cx="5486400" cy="33528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170081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52399" y="3657600"/>
            <a:ext cx="830580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ở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>
            <a:extLst>
              <a:ext uri="{FF2B5EF4-FFF2-40B4-BE49-F238E27FC236}">
                <a16:creationId xmlns:a16="http://schemas.microsoft.com/office/drawing/2014/main" id="{C335BB05-63B3-4B12-BA9F-F66611AC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" y="228600"/>
            <a:ext cx="881249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C3CFB411-9487-4351-9871-12E2AA0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01900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>
            <a:extLst>
              <a:ext uri="{FF2B5EF4-FFF2-40B4-BE49-F238E27FC236}">
                <a16:creationId xmlns:a16="http://schemas.microsoft.com/office/drawing/2014/main" id="{68705998-12A7-44DB-AB94-CD515F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3" y="100622"/>
            <a:ext cx="8708637" cy="66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>
            <a:extLst>
              <a:ext uri="{FF2B5EF4-FFF2-40B4-BE49-F238E27FC236}">
                <a16:creationId xmlns:a16="http://schemas.microsoft.com/office/drawing/2014/main" id="{1DECA230-F1A1-4B98-AD6C-5A175AC3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80615FC4-3B88-4FB8-BF8C-48CF6AA1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575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>
            <a:extLst>
              <a:ext uri="{FF2B5EF4-FFF2-40B4-BE49-F238E27FC236}">
                <a16:creationId xmlns:a16="http://schemas.microsoft.com/office/drawing/2014/main" id="{D0D8A765-1AA2-4072-8199-C1B9F8A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499533" y="1943120"/>
            <a:ext cx="1896533" cy="2159000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3667" y="499513"/>
            <a:ext cx="5130800" cy="1092200"/>
          </a:xfrm>
          <a:prstGeom prst="roundRect">
            <a:avLst/>
          </a:prstGeom>
          <a:solidFill>
            <a:srgbClr val="FDD3FA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đặc điểm về địa hình của trung du Bắc Bộ.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3667" y="3406140"/>
            <a:ext cx="5130800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tác dụng của việc trồng rừng ở trung du Bắc Bộ.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  <a:stCxn id="4" idx="5"/>
            <a:endCxn id="6" idx="1"/>
          </p:cNvCxnSpPr>
          <p:nvPr/>
        </p:nvCxnSpPr>
        <p:spPr>
          <a:xfrm flipV="1">
            <a:off x="2206413" y="1045613"/>
            <a:ext cx="1307254" cy="19770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5"/>
            <a:endCxn id="7" idx="1"/>
          </p:cNvCxnSpPr>
          <p:nvPr/>
        </p:nvCxnSpPr>
        <p:spPr>
          <a:xfrm>
            <a:off x="2206413" y="3022620"/>
            <a:ext cx="1307254" cy="988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7A74048-E92D-402A-9A30-48D8A297DD49}"/>
              </a:ext>
            </a:extLst>
          </p:cNvPr>
          <p:cNvSpPr/>
          <p:nvPr/>
        </p:nvSpPr>
        <p:spPr>
          <a:xfrm>
            <a:off x="3448050" y="1950719"/>
            <a:ext cx="5196417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HĐSX của người dân ở trung du Bắc Bộ.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237F-36D9-46A1-A2C0-A893D8AFD0B1}"/>
              </a:ext>
            </a:extLst>
          </p:cNvPr>
          <p:cNvCxnSpPr>
            <a:cxnSpLocks/>
            <a:stCxn id="4" idx="5"/>
          </p:cNvCxnSpPr>
          <p:nvPr/>
        </p:nvCxnSpPr>
        <p:spPr>
          <a:xfrm flipV="1">
            <a:off x="2206413" y="2667000"/>
            <a:ext cx="1307254" cy="355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23472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90870"/>
            <a:ext cx="84201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sẽ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7640" y="2548809"/>
            <a:ext cx="834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và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52400" y="4419600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ở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>
            <a:extLst>
              <a:ext uri="{FF2B5EF4-FFF2-40B4-BE49-F238E27FC236}">
                <a16:creationId xmlns:a16="http://schemas.microsoft.com/office/drawing/2014/main" id="{F0396F85-7D86-49A6-8E98-C2CDF9CC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2BE86D6F-443A-4AAF-AE7F-ECEDE17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98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7" y="387350"/>
            <a:ext cx="4859383" cy="184835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2662565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533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ở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xảy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981200"/>
            <a:ext cx="82296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17525" y="3353425"/>
            <a:ext cx="83542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94306"/>
              </p:ext>
            </p:extLst>
          </p:nvPr>
        </p:nvGraphicFramePr>
        <p:xfrm>
          <a:off x="95250" y="488335"/>
          <a:ext cx="8953500" cy="2759075"/>
        </p:xfrm>
        <a:graphic>
          <a:graphicData uri="http://schemas.openxmlformats.org/drawingml/2006/table">
            <a:tbl>
              <a:tblPr/>
              <a:tblGrid>
                <a:gridCol w="386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3581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427121" y="3605511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266700" y="5029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1"/>
            <a:ext cx="9144000" cy="167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EF0D1B05-5B01-4A6D-B232-137CB6686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934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3975640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040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86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1 day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1149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07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3400" y="0"/>
            <a:ext cx="1021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CLAP1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him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105525"/>
            <a:ext cx="3524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 day c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0"/>
            <a:ext cx="3590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au 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5334000"/>
            <a:ext cx="1109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248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HÃY CHỌN Ý ĐÚNG</a:t>
            </a:r>
            <a:endParaRPr lang="en-US" sz="3600" kern="10" dirty="0">
              <a:ln w="28575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0" fill="hold"/>
                                        <p:tgtEl>
                                          <p:spTgt spid="112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3"/>
                </p:tgtEl>
              </p:cMediaNode>
            </p:audio>
          </p:childTnLst>
        </p:cTn>
      </p:par>
    </p:tnLst>
    <p:bldLst>
      <p:bldP spid="1126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866875" y="1796475"/>
            <a:ext cx="8279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là: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07870" y="306836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207870" y="386989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1038325" y="298589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750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219300" y="460859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2" grpId="0"/>
      <p:bldP spid="114693" grpId="0" animBg="1"/>
      <p:bldP spid="1146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676400" y="1572624"/>
            <a:ext cx="579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  <a:endParaRPr lang="en-US" sz="32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371600" y="2318749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32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447800" y="3156949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 đồi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95400" y="3995149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Vùng đồng bằng</a:t>
            </a: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1371600" y="3156949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2775" name="Picture 7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143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027029" y="16764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123549" y="247617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077829" y="3390573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Đỉnh nhọn, sườn dốc.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894949" y="2552373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3798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17625" y="5402263"/>
            <a:ext cx="447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096879" y="4197023"/>
            <a:ext cx="3286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Tất cả các ý trên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  <p:bldP spid="117765" grpId="0" animBg="1"/>
      <p:bldP spid="1177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3400" y="1368899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95300" y="24792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Cao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71500" y="339360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mía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23900" y="430800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Cọ,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647700" y="4308001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4823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  <p:bldP spid="121860" grpId="0"/>
      <p:bldP spid="121861" grpId="0"/>
      <p:bldP spid="1218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57200" y="135255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07670" y="249555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83870" y="340995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b. Gây lũ lụt, đất đai cằn cỗi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36270" y="432435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c. Tất cả các ý trên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560070" y="432435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5847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56" grpId="0"/>
      <p:bldP spid="125957" grpId="0"/>
      <p:bldP spid="1259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1430"/>
            <a:ext cx="89916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493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2190958"/>
            <a:ext cx="3276600" cy="5522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3158490"/>
            <a:ext cx="335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 kiện tự nhiên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3276600"/>
            <a:ext cx="320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sản xuất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743200"/>
            <a:ext cx="228600" cy="415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0" y="2743200"/>
            <a:ext cx="228599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4602480"/>
            <a:ext cx="4343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4602480"/>
            <a:ext cx="3581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Trồng cây ăn quả, cây công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nghiệp và trồng rừng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41148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41910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2" descr="Narrow vertical">
            <a:extLst>
              <a:ext uri="{FF2B5EF4-FFF2-40B4-BE49-F238E27FC236}">
                <a16:creationId xmlns:a16="http://schemas.microsoft.com/office/drawing/2014/main" id="{AE4FEB3C-3514-41D4-A2B1-893E3CEB1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7813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1B5EF-A35A-4497-96FC-8F75C4FB41A2}"/>
              </a:ext>
            </a:extLst>
          </p:cNvPr>
          <p:cNvSpPr txBox="1"/>
          <p:nvPr/>
        </p:nvSpPr>
        <p:spPr>
          <a:xfrm flipH="1">
            <a:off x="381000" y="110046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hiểu biết của em về trung du Bắc Bộ sau khi bài hôm nay?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2351872"/>
            <a:ext cx="8046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54701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5E2D216E-68A8-4D47-A327-FC49D771C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Bài 4: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Trung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sườn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thoải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Chè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du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du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khẩu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phủ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xấu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" y="13238"/>
            <a:ext cx="9147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1" y="387350"/>
            <a:ext cx="4893129" cy="189736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133600" y="913465"/>
            <a:ext cx="2978150" cy="71437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04800" y="2631084"/>
            <a:ext cx="7772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1D452D-F023-48FD-8892-1A45FC4BEF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/>
            </a:endParaRPr>
          </a:p>
        </p:txBody>
      </p:sp>
      <p:pic>
        <p:nvPicPr>
          <p:cNvPr id="84995" name="Picture 2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2361">
            <a:off x="6324600" y="-152400"/>
            <a:ext cx="2325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76200" y="2325688"/>
            <a:ext cx="2819400" cy="4379912"/>
            <a:chOff x="48" y="624"/>
            <a:chExt cx="1776" cy="2759"/>
          </a:xfrm>
        </p:grpSpPr>
        <p:grpSp>
          <p:nvGrpSpPr>
            <p:cNvPr id="39956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39959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60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7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1049" cy="4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chemeClr val="bg1"/>
                  </a:solidFill>
                </a:rPr>
                <a:t>CHÚC</a:t>
              </a:r>
            </a:p>
          </p:txBody>
        </p:sp>
        <p:sp>
          <p:nvSpPr>
            <p:cNvPr id="39958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C¸C</a:t>
              </a:r>
            </a:p>
            <a:p>
              <a:pPr algn="ctr"/>
              <a:r>
                <a:rPr 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EM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2209800" y="2362200"/>
            <a:ext cx="3130550" cy="4311650"/>
            <a:chOff x="1440" y="624"/>
            <a:chExt cx="1972" cy="2716"/>
          </a:xfrm>
        </p:grpSpPr>
        <p:grpSp>
          <p:nvGrpSpPr>
            <p:cNvPr id="39951" name="Group 11"/>
            <p:cNvGrpSpPr>
              <a:grpSpLocks/>
            </p:cNvGrpSpPr>
            <p:nvPr/>
          </p:nvGrpSpPr>
          <p:grpSpPr bwMode="auto">
            <a:xfrm>
              <a:off x="1440" y="624"/>
              <a:ext cx="1972" cy="2716"/>
              <a:chOff x="720" y="2496"/>
              <a:chExt cx="1632" cy="1632"/>
            </a:xfrm>
          </p:grpSpPr>
          <p:sp>
            <p:nvSpPr>
              <p:cNvPr id="39954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5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2" name="AutoShape 14"/>
            <p:cNvSpPr>
              <a:spLocks noChangeArrowheads="1"/>
            </p:cNvSpPr>
            <p:nvPr/>
          </p:nvSpPr>
          <p:spPr bwMode="auto">
            <a:xfrm rot="-554298">
              <a:off x="1728" y="1296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GIáI</a:t>
              </a:r>
            </a:p>
          </p:txBody>
        </p:sp>
        <p:sp>
          <p:nvSpPr>
            <p:cNvPr id="39953" name="Text Box 15"/>
            <p:cNvSpPr txBox="1">
              <a:spLocks noChangeArrowheads="1"/>
            </p:cNvSpPr>
            <p:nvPr/>
          </p:nvSpPr>
          <p:spPr bwMode="auto">
            <a:xfrm>
              <a:off x="2026" y="637"/>
              <a:ext cx="906" cy="4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i="1" dirty="0">
                  <a:solidFill>
                    <a:schemeClr val="bg1"/>
                  </a:solidFill>
                </a:rPr>
                <a:t>HỌC</a:t>
              </a:r>
            </a:p>
          </p:txBody>
        </p:sp>
      </p:grpSp>
      <p:grpSp>
        <p:nvGrpSpPr>
          <p:cNvPr id="39943" name="Group 16"/>
          <p:cNvGrpSpPr>
            <a:grpSpLocks/>
          </p:cNvGrpSpPr>
          <p:nvPr/>
        </p:nvGrpSpPr>
        <p:grpSpPr bwMode="auto">
          <a:xfrm>
            <a:off x="4876800" y="2525713"/>
            <a:ext cx="2930525" cy="4179887"/>
            <a:chOff x="2954" y="673"/>
            <a:chExt cx="1846" cy="2633"/>
          </a:xfrm>
        </p:grpSpPr>
        <p:grpSp>
          <p:nvGrpSpPr>
            <p:cNvPr id="39944" name="Group 17"/>
            <p:cNvGrpSpPr>
              <a:grpSpLocks/>
            </p:cNvGrpSpPr>
            <p:nvPr/>
          </p:nvGrpSpPr>
          <p:grpSpPr bwMode="auto">
            <a:xfrm>
              <a:off x="2954" y="692"/>
              <a:ext cx="1846" cy="2614"/>
              <a:chOff x="720" y="2496"/>
              <a:chExt cx="1632" cy="1632"/>
            </a:xfrm>
          </p:grpSpPr>
          <p:sp>
            <p:nvSpPr>
              <p:cNvPr id="39949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0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945" name="Group 20"/>
            <p:cNvGrpSpPr>
              <a:grpSpLocks/>
            </p:cNvGrpSpPr>
            <p:nvPr/>
          </p:nvGrpSpPr>
          <p:grpSpPr bwMode="auto">
            <a:xfrm>
              <a:off x="3123" y="673"/>
              <a:ext cx="1356" cy="1775"/>
              <a:chOff x="3123" y="716"/>
              <a:chExt cx="1356" cy="1775"/>
            </a:xfrm>
          </p:grpSpPr>
          <p:sp>
            <p:nvSpPr>
              <p:cNvPr id="39946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Text Box 22"/>
              <p:cNvSpPr txBox="1">
                <a:spLocks noChangeArrowheads="1"/>
              </p:cNvSpPr>
              <p:nvPr/>
            </p:nvSpPr>
            <p:spPr bwMode="auto">
              <a:xfrm>
                <a:off x="3375" y="716"/>
                <a:ext cx="1104" cy="44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i="1">
                    <a:solidFill>
                      <a:schemeClr val="bg1"/>
                    </a:solidFill>
                  </a:rPr>
                  <a:t>CHĂM</a:t>
                </a:r>
              </a:p>
            </p:txBody>
          </p:sp>
          <p:sp>
            <p:nvSpPr>
              <p:cNvPr id="39948" name="Text Box 23"/>
              <p:cNvSpPr txBox="1">
                <a:spLocks noChangeArrowheads="1"/>
              </p:cNvSpPr>
              <p:nvPr/>
            </p:nvSpPr>
            <p:spPr bwMode="auto">
              <a:xfrm>
                <a:off x="3123" y="1507"/>
                <a:ext cx="1079" cy="36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chemeClr val="bg1"/>
                    </a:solidFill>
                  </a:rPr>
                  <a:t>NGOAN</a:t>
                </a:r>
              </a:p>
            </p:txBody>
          </p:sp>
        </p:grpSp>
      </p:grpSp>
    </p:spTree>
  </p:cSld>
  <p:clrMapOvr>
    <a:masterClrMapping/>
  </p:clrMapOvr>
  <p:transition spd="slow" advClick="0" advTm="5000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D5B7B42F-6007-4868-BA96-78FDB446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34869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758269"/>
            <a:ext cx="8686801" cy="12192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399" y="4127698"/>
            <a:ext cx="88125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+ 4  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-76200" y="44354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01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0" y="1673146"/>
            <a:ext cx="4357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146723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có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5108673"/>
            <a:ext cx="88887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Dãy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nhọn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42048202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879</Words>
  <Application>Microsoft Office PowerPoint</Application>
  <PresentationFormat>On-screen Show (4:3)</PresentationFormat>
  <Paragraphs>112</Paragraphs>
  <Slides>40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Nhóm 1: Vùng trung du là vùng núi, vùng đồi hay đồng bằng?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Hiện nay ở các vùng núi và trung du đang có hiện tượng gì xảy ra?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Trần Thị Kim Tuyến</cp:lastModifiedBy>
  <cp:revision>96</cp:revision>
  <dcterms:created xsi:type="dcterms:W3CDTF">2010-09-28T15:46:42Z</dcterms:created>
  <dcterms:modified xsi:type="dcterms:W3CDTF">2021-09-30T14:16:30Z</dcterms:modified>
</cp:coreProperties>
</file>