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0"/>
  </p:notesMasterIdLst>
  <p:sldIdLst>
    <p:sldId id="339" r:id="rId2"/>
    <p:sldId id="433" r:id="rId3"/>
    <p:sldId id="429" r:id="rId4"/>
    <p:sldId id="346" r:id="rId5"/>
    <p:sldId id="418" r:id="rId6"/>
    <p:sldId id="414" r:id="rId7"/>
    <p:sldId id="431" r:id="rId8"/>
    <p:sldId id="351" r:id="rId9"/>
    <p:sldId id="356" r:id="rId10"/>
    <p:sldId id="415" r:id="rId11"/>
    <p:sldId id="353" r:id="rId12"/>
    <p:sldId id="413" r:id="rId13"/>
    <p:sldId id="432" r:id="rId14"/>
    <p:sldId id="354" r:id="rId15"/>
    <p:sldId id="419" r:id="rId16"/>
    <p:sldId id="410" r:id="rId17"/>
    <p:sldId id="407" r:id="rId18"/>
    <p:sldId id="361" r:id="rId19"/>
    <p:sldId id="362" r:id="rId20"/>
    <p:sldId id="384" r:id="rId21"/>
    <p:sldId id="403" r:id="rId22"/>
    <p:sldId id="405" r:id="rId23"/>
    <p:sldId id="404" r:id="rId24"/>
    <p:sldId id="383" r:id="rId25"/>
    <p:sldId id="364" r:id="rId26"/>
    <p:sldId id="365" r:id="rId27"/>
    <p:sldId id="366" r:id="rId28"/>
    <p:sldId id="367" r:id="rId29"/>
    <p:sldId id="368" r:id="rId30"/>
    <p:sldId id="369" r:id="rId31"/>
    <p:sldId id="408" r:id="rId32"/>
    <p:sldId id="409" r:id="rId33"/>
    <p:sldId id="406" r:id="rId34"/>
    <p:sldId id="370" r:id="rId35"/>
    <p:sldId id="396" r:id="rId36"/>
    <p:sldId id="371" r:id="rId37"/>
    <p:sldId id="397" r:id="rId38"/>
    <p:sldId id="372" r:id="rId39"/>
    <p:sldId id="373" r:id="rId40"/>
    <p:sldId id="388" r:id="rId41"/>
    <p:sldId id="378" r:id="rId42"/>
    <p:sldId id="380" r:id="rId43"/>
    <p:sldId id="389" r:id="rId44"/>
    <p:sldId id="390" r:id="rId45"/>
    <p:sldId id="391" r:id="rId46"/>
    <p:sldId id="393" r:id="rId47"/>
    <p:sldId id="420" r:id="rId48"/>
    <p:sldId id="43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FF"/>
    <a:srgbClr val="CCFF66"/>
    <a:srgbClr val="FFFF66"/>
    <a:srgbClr val="FFFFFF"/>
    <a:srgbClr val="FF00FF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9506" autoAdjust="0"/>
  </p:normalViewPr>
  <p:slideViewPr>
    <p:cSldViewPr>
      <p:cViewPr varScale="1">
        <p:scale>
          <a:sx n="85" d="100"/>
          <a:sy n="8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9ED37-992B-4694-9E16-60B1D14B9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2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99CC-BFD4-45F8-95D7-B6BDBD06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5247-DFD1-4B9F-ACF2-7A31F99C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F9CF-FE1E-449E-821A-098C52800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BC67-600A-4EA1-80B7-74A3A3DB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49B4-FDC0-4F4A-87B6-DDBA1FA5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FD5A-A165-414C-9A16-D6A0BFAD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87D3-250A-4D1B-A077-FA5F92E3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17BA-DA02-4B44-8C61-3E7619918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8FF5-485C-42AE-927C-01B93A3A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DA6C-9256-4CEB-A54A-025EF084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5ADA-5F8A-4949-AEF7-72BD5A47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23C4-DCA2-4C11-8209-B2CCCFA7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C049-A312-461B-815F-D92BADC6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198D9567-1BE4-4C06-BC00-78367874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file:///D:\baidayVESINHMOITRUONG\Audio_005.wav" TargetMode="External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" Type="http://schemas.openxmlformats.org/officeDocument/2006/relationships/video" Target="file:///D:\baidayVESINHMOITRUONG\doan4.mpg" TargetMode="External"/><Relationship Id="rId16" Type="http://schemas.openxmlformats.org/officeDocument/2006/relationships/image" Target="../media/image10.png"/><Relationship Id="rId1" Type="http://schemas.openxmlformats.org/officeDocument/2006/relationships/video" Target="file:///D:\baidayVESINHMOITRUONG\doan3.mpg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baidayVESINHMOITRUONG\Audio_007.wav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aidayVESINHMOITRUONG\rac%20thai%20da%20cat\hinh%20anh%20rac%20thai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62147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pic>
        <p:nvPicPr>
          <p:cNvPr id="262170" name="Picture 26" descr="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00"/>
            <a:ext cx="4572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2" name="doan3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1295400" y="6324600"/>
            <a:ext cx="339725" cy="533400"/>
          </a:xfrm>
        </p:spPr>
      </p:pic>
      <p:pic>
        <p:nvPicPr>
          <p:cNvPr id="262184" name="doan4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3124200" y="6324600"/>
            <a:ext cx="377825" cy="533400"/>
          </a:xfrm>
        </p:spPr>
      </p:pic>
      <p:pic>
        <p:nvPicPr>
          <p:cNvPr id="262190" name="Picture 46" descr="qua chuo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6019800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1" name="Picture 47" descr="0F917B4CD3754ECA9C488848EFED51E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000" y="6019800"/>
            <a:ext cx="503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2" name="Picture 48" descr="bigemo_harabe_net-1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6096000"/>
            <a:ext cx="44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5" name="Picture 51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0" y="6858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6" name="Picture 52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391400" y="4800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7" name="Picture 53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571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8" name="Picture 54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8343900" y="1981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9" name="Picture 55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7665244" y="5262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0" name="Picture 56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8355013" y="9032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1" name="Picture 57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7436644" y="15168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2" name="Picture 58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28194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3" name="Picture 59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1104900" y="42291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4" name="Picture 60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426244" y="27741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5" name="Picture 61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1116013" y="31511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6" name="Picture 62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197644" y="37647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25" name="Audio_005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91" name="Line 147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2" name="Line 148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3" name="Line 149"/>
          <p:cNvSpPr>
            <a:spLocks noChangeShapeType="1"/>
          </p:cNvSpPr>
          <p:nvPr/>
        </p:nvSpPr>
        <p:spPr bwMode="auto">
          <a:xfrm>
            <a:off x="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4" name="Line 150"/>
          <p:cNvSpPr>
            <a:spLocks noChangeShapeType="1"/>
          </p:cNvSpPr>
          <p:nvPr/>
        </p:nvSpPr>
        <p:spPr bwMode="auto">
          <a:xfrm>
            <a:off x="-7620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2296" name="Picture 152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98" name="Picture 154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0" name="Picture 156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2" name="Picture 158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6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6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6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6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6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26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26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2"/>
                </p:tgtEl>
              </p:cMediaNode>
            </p:video>
            <p:vide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4"/>
                </p:tgtEl>
              </p:cMediaNode>
            </p:vide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225"/>
                </p:tgtEl>
              </p:cMediaNode>
            </p:audio>
          </p:childTnLst>
        </p:cTn>
      </p:par>
    </p:tnLst>
    <p:bldLst>
      <p:bldP spid="262147" grpId="0" animBg="1"/>
      <p:bldP spid="262291" grpId="0" animBg="1"/>
      <p:bldP spid="262292" grpId="0" animBg="1"/>
      <p:bldP spid="262293" grpId="0" animBg="1"/>
      <p:bldP spid="2622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229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762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12293" name="Picture 5" descr="Ảnh ve sinh moi tr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3315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278535" name="Picture 7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8" name="Picture 10" descr="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2098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2362200" y="5791200"/>
            <a:ext cx="838200" cy="3968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Arial" charset="0"/>
              </a:rPr>
              <a:t> Sai</a:t>
            </a: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2438400" y="5791200"/>
            <a:ext cx="1143000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0" grpId="0" animBg="1"/>
      <p:bldP spid="278540" grpId="1" animBg="1"/>
      <p:bldP spid="278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433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557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5573" name="Picture 5" descr="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66800" y="2224088"/>
            <a:ext cx="662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5363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24088"/>
            <a:ext cx="662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2.Cách xử lý rác.</a:t>
            </a:r>
          </a:p>
        </p:txBody>
      </p:sp>
      <p:graphicFrame>
        <p:nvGraphicFramePr>
          <p:cNvPr id="388126" name="Group 30"/>
          <p:cNvGraphicFramePr>
            <a:graphicFrameLocks noGrp="1"/>
          </p:cNvGraphicFramePr>
          <p:nvPr>
            <p:ph/>
          </p:nvPr>
        </p:nvGraphicFramePr>
        <p:xfrm>
          <a:off x="457200" y="3200400"/>
          <a:ext cx="8153400" cy="293052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293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914400" y="3352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Chôn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533400" y="4129088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xác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vật chết,….               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3124200" y="33528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Ủ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2667000" y="4114800"/>
            <a:ext cx="152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cỏ, lá cây, lông gà lông vịt….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4876800" y="4135438"/>
            <a:ext cx="1447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vỏ ốc,    ni lông, r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m,rạ….</a:t>
            </a:r>
          </a:p>
        </p:txBody>
      </p:sp>
      <p:sp>
        <p:nvSpPr>
          <p:cNvPr id="388133" name="Rectangle 37"/>
          <p:cNvSpPr>
            <a:spLocks noChangeArrowheads="1"/>
          </p:cNvSpPr>
          <p:nvPr/>
        </p:nvSpPr>
        <p:spPr bwMode="auto">
          <a:xfrm>
            <a:off x="5105400" y="32766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7086600" y="3351213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Tái chế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7010400" y="4113213"/>
            <a:ext cx="1600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nhựa, nhôm, giấy vụn…</a:t>
            </a:r>
          </a:p>
        </p:txBody>
      </p:sp>
      <p:sp>
        <p:nvSpPr>
          <p:cNvPr id="15387" name="Line 40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28" grpId="0"/>
      <p:bldP spid="388129" grpId="0"/>
      <p:bldP spid="388130" grpId="0"/>
      <p:bldP spid="388131" grpId="0"/>
      <p:bldP spid="388132" grpId="0"/>
      <p:bldP spid="388133" grpId="0"/>
      <p:bldP spid="388134" grpId="0"/>
      <p:bldP spid="388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6387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9559" name="AutoShap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1524000" y="2025650"/>
            <a:ext cx="5943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Rác thải có thể được xử lý theo bốn cách: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Chôn;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Đốt;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Ủ (để bón ruộng,…);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Tái chế.</a:t>
            </a:r>
          </a:p>
        </p:txBody>
      </p:sp>
      <p:pic>
        <p:nvPicPr>
          <p:cNvPr id="279562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778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741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3" name="Audio_0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9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4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anh%2010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858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R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605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A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RA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92195" name="AutoShap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92197" name="hinh anh rac thai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057400"/>
            <a:ext cx="8534400" cy="4495800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 descr="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005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RA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1" name="Picture 5" descr="images181821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2" name="Picture 10" descr="a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44" name="Picture 12" descr="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858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7" name="Picture 5" descr="anh%202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6" name="Picture 6" descr="images1540706_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4" name="Picture 6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84004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4005" name="WordArt 5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4006" name="AutoShape 6"/>
          <p:cNvSpPr>
            <a:spLocks noChangeArrowheads="1"/>
          </p:cNvSpPr>
          <p:nvPr/>
        </p:nvSpPr>
        <p:spPr bwMode="auto">
          <a:xfrm>
            <a:off x="7162800" y="13716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FF"/>
                </a:solidFill>
                <a:latin typeface="Arial" charset="0"/>
              </a:rPr>
              <a:t>SGK / 68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6781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1, 2: Điều tra rác thải ở trong trường học.</a:t>
            </a:r>
            <a:r>
              <a:rPr lang="en-US" sz="3600">
                <a:latin typeface="Arial" charset="0"/>
              </a:rPr>
              <a:t> </a:t>
            </a: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1447800" y="3533775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3,4: Điều tra rác thải ở địa phương n</a:t>
            </a:r>
            <a:r>
              <a:rPr lang="en-US" sz="31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em </a:t>
            </a:r>
            <a:r>
              <a:rPr lang="en-US" sz="3100">
                <a:latin typeface="Arial" charset="0"/>
              </a:rPr>
              <a:t>ở</a:t>
            </a:r>
            <a:r>
              <a:rPr lang="en-US" sz="32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06" grpId="0" animBg="1"/>
      <p:bldP spid="384006" grpId="1" animBg="1"/>
      <p:bldP spid="384007" grpId="0"/>
      <p:bldP spid="3840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80" name="Picture 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0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11" name="Picture 7" descr="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2" name="Picture 6" descr="t14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6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5" name="Picture 5" descr="images1540730_an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a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 descr="images1540706_an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a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0" name="Picture 6" descr="rac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3" name="Picture 5" descr="xu ly r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791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1. Kể tên những nơi thường có rác.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2. Các loại rác em thấy.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3. Rác do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âu mà có?</a:t>
            </a:r>
          </a:p>
        </p:txBody>
      </p:sp>
      <p:sp>
        <p:nvSpPr>
          <p:cNvPr id="6148" name="WordArt 7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1371" name="AutoShap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2667000" y="23368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NỘI DUNG ĐIỀU TRA</a:t>
            </a:r>
          </a:p>
          <a:p>
            <a:pPr algn="ctr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5" name="Picture 5" descr="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6" descr="RAC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3" name="Picture 5" descr="ra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1" name="Picture 5" descr="RAC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9" name="Picture 5" descr="xu ly rac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 6" descr="qu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8" name="Picture 6" descr="adep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5017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1. Tác hại của rác thải.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2. Cách xử lý rác</a:t>
            </a:r>
            <a:r>
              <a:rPr lang="en-US" sz="2400" b="1">
                <a:latin typeface="Arial" charset="0"/>
              </a:rPr>
              <a:t>.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Gây ô nhiễm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ờng;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838200" y="2895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Sinh ra nhiều mầm bệnh, có hại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ến sức khoẻ con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ời…</a:t>
            </a:r>
          </a:p>
        </p:txBody>
      </p:sp>
      <p:graphicFrame>
        <p:nvGraphicFramePr>
          <p:cNvPr id="372784" name="Group 48"/>
          <p:cNvGraphicFramePr>
            <a:graphicFrameLocks noGrp="1"/>
          </p:cNvGraphicFramePr>
          <p:nvPr>
            <p:ph/>
          </p:nvPr>
        </p:nvGraphicFramePr>
        <p:xfrm>
          <a:off x="762000" y="4343400"/>
          <a:ext cx="7543800" cy="2133600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  <a:gridCol w="1771650"/>
                <a:gridCol w="222885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2" name="Text Box 40"/>
          <p:cNvSpPr txBox="1">
            <a:spLocks noChangeArrowheads="1"/>
          </p:cNvSpPr>
          <p:nvPr/>
        </p:nvSpPr>
        <p:spPr bwMode="auto">
          <a:xfrm>
            <a:off x="990600" y="5195888"/>
            <a:ext cx="144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xác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vật chết, ….           </a:t>
            </a:r>
            <a:endParaRPr lang="en-US" sz="2400">
              <a:latin typeface="Arial" charset="0"/>
            </a:endParaRPr>
          </a:p>
        </p:txBody>
      </p:sp>
      <p:sp>
        <p:nvSpPr>
          <p:cNvPr id="50203" name="Text Box 41"/>
          <p:cNvSpPr txBox="1">
            <a:spLocks noChangeArrowheads="1"/>
          </p:cNvSpPr>
          <p:nvPr/>
        </p:nvSpPr>
        <p:spPr bwMode="auto">
          <a:xfrm>
            <a:off x="2895600" y="51958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cỏ, lá cây, lông gà lông vịt</a:t>
            </a:r>
            <a:r>
              <a:rPr lang="en-US" sz="2400">
                <a:latin typeface="Arial" charset="0"/>
              </a:rPr>
              <a:t>….</a:t>
            </a:r>
          </a:p>
        </p:txBody>
      </p:sp>
      <p:sp>
        <p:nvSpPr>
          <p:cNvPr id="50204" name="Text Box 42"/>
          <p:cNvSpPr txBox="1">
            <a:spLocks noChangeArrowheads="1"/>
          </p:cNvSpPr>
          <p:nvPr/>
        </p:nvSpPr>
        <p:spPr bwMode="auto">
          <a:xfrm>
            <a:off x="4953000" y="5241925"/>
            <a:ext cx="1001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vỏ ốc,    ni lông, r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m,rạ…</a:t>
            </a:r>
          </a:p>
        </p:txBody>
      </p:sp>
      <p:sp>
        <p:nvSpPr>
          <p:cNvPr id="50205" name="Text Box 43"/>
          <p:cNvSpPr txBox="1">
            <a:spLocks noChangeArrowheads="1"/>
          </p:cNvSpPr>
          <p:nvPr/>
        </p:nvSpPr>
        <p:spPr bwMode="auto">
          <a:xfrm>
            <a:off x="6435725" y="5241925"/>
            <a:ext cx="1336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nhựa, nhôm,     giấy vụn…</a:t>
            </a:r>
          </a:p>
        </p:txBody>
      </p:sp>
      <p:sp>
        <p:nvSpPr>
          <p:cNvPr id="50206" name="Text Box 44"/>
          <p:cNvSpPr txBox="1">
            <a:spLocks noChangeArrowheads="1"/>
          </p:cNvSpPr>
          <p:nvPr/>
        </p:nvSpPr>
        <p:spPr bwMode="auto">
          <a:xfrm>
            <a:off x="1143000" y="449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Chôn</a:t>
            </a:r>
          </a:p>
        </p:txBody>
      </p:sp>
      <p:sp>
        <p:nvSpPr>
          <p:cNvPr id="50207" name="Text Box 45"/>
          <p:cNvSpPr txBox="1">
            <a:spLocks noChangeArrowheads="1"/>
          </p:cNvSpPr>
          <p:nvPr/>
        </p:nvSpPr>
        <p:spPr bwMode="auto">
          <a:xfrm>
            <a:off x="3124200" y="4495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Ủ </a:t>
            </a:r>
          </a:p>
        </p:txBody>
      </p:sp>
      <p:sp>
        <p:nvSpPr>
          <p:cNvPr id="372782" name="Rectangle 46"/>
          <p:cNvSpPr>
            <a:spLocks noChangeArrowheads="1"/>
          </p:cNvSpPr>
          <p:nvPr/>
        </p:nvSpPr>
        <p:spPr bwMode="auto">
          <a:xfrm>
            <a:off x="4876800" y="43434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50209" name="Text Box 47"/>
          <p:cNvSpPr txBox="1">
            <a:spLocks noChangeArrowheads="1"/>
          </p:cNvSpPr>
          <p:nvPr/>
        </p:nvSpPr>
        <p:spPr bwMode="auto">
          <a:xfrm>
            <a:off x="6400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Tái chế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90800"/>
            <a:ext cx="22844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7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572000"/>
            <a:ext cx="442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76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57150"/>
            <a:ext cx="2400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77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4156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78" name="Picture 178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62663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79" name="Picture 179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6261100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80" name="Picture 180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6261100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WordArt 182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305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giỏi, chăm ngoan.</a:t>
            </a:r>
            <a:endParaRPr lang="en-US" sz="3600" b="1" kern="10" spc="72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23200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717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8195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659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6597" name="Picture 5" descr="Ảnh ve sinh moi truon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 descr="Ảnh ve sinh moi truon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442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9" name="Picture 7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0" name="Picture 8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343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1" name="Picture 9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3" name="Picture 11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7244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4" name="Picture 12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64047">
            <a:off x="4972050" y="523875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921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707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thải: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676400" y="3276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Gây ô nhiễm môi tr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ờng;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1676400" y="40386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Sinh ra nhiều mầm bệnh, có hại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ến sức khoẻ con ng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ời…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/>
      <p:bldP spid="387078" grpId="0"/>
      <p:bldP spid="387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0243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219200" y="19812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Trong các loại rác, có những loại rác dễ bị thối rữa, bốc mùi hôi thối và chứa nhiều vi khuẩn gây bệnh.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Chuột, gián, ruồi,… thường sống ở những nơi có rác. Chúng là những con vật trung gian truyền bệnh cho người</a:t>
            </a:r>
          </a:p>
        </p:txBody>
      </p:sp>
      <p:pic>
        <p:nvPicPr>
          <p:cNvPr id="276488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9969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/>
      <p:bldP spid="2764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1267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295400" y="2514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2.Cách xử lý rác thải.</a:t>
            </a:r>
          </a:p>
        </p:txBody>
      </p:sp>
      <p:sp>
        <p:nvSpPr>
          <p:cNvPr id="294923" name="AutoShape 11"/>
          <p:cNvSpPr>
            <a:spLocks noChangeArrowheads="1"/>
          </p:cNvSpPr>
          <p:nvPr/>
        </p:nvSpPr>
        <p:spPr bwMode="auto">
          <a:xfrm>
            <a:off x="6781800" y="24384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Arial" charset="0"/>
              </a:rPr>
              <a:t>Nhóm 2</a:t>
            </a: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609600" y="2971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Chỉ và nói rõ việc làm nào </a:t>
            </a:r>
            <a:r>
              <a:rPr lang="vi-VN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úng, việc làm nào sai trong các hình?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1" grpId="0"/>
      <p:bldP spid="294921" grpId="1"/>
      <p:bldP spid="294923" grpId="0" animBg="1"/>
      <p:bldP spid="294923" grpId="1" animBg="1"/>
      <p:bldP spid="294925" grpId="0"/>
      <p:bldP spid="294925" grpId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4431</TotalTime>
  <Words>538</Words>
  <Application>Microsoft Office PowerPoint</Application>
  <PresentationFormat>On-screen Show (4:3)</PresentationFormat>
  <Paragraphs>89</Paragraphs>
  <Slides>48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623</cp:revision>
  <dcterms:created xsi:type="dcterms:W3CDTF">2008-10-02T09:07:23Z</dcterms:created>
  <dcterms:modified xsi:type="dcterms:W3CDTF">2021-12-30T15:18:42Z</dcterms:modified>
</cp:coreProperties>
</file>