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72" r:id="rId2"/>
    <p:sldId id="257" r:id="rId3"/>
    <p:sldId id="258" r:id="rId4"/>
    <p:sldId id="259" r:id="rId5"/>
    <p:sldId id="261" r:id="rId6"/>
    <p:sldId id="262" r:id="rId7"/>
    <p:sldId id="281" r:id="rId8"/>
    <p:sldId id="263" r:id="rId9"/>
    <p:sldId id="264" r:id="rId10"/>
    <p:sldId id="280" r:id="rId11"/>
    <p:sldId id="282" r:id="rId12"/>
    <p:sldId id="283" r:id="rId13"/>
    <p:sldId id="279"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3" autoAdjust="0"/>
    <p:restoredTop sz="94660"/>
  </p:normalViewPr>
  <p:slideViewPr>
    <p:cSldViewPr snapToGrid="0">
      <p:cViewPr varScale="1">
        <p:scale>
          <a:sx n="65" d="100"/>
          <a:sy n="65" d="100"/>
        </p:scale>
        <p:origin x="66" y="3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0EF7F4-192F-4673-AF87-FE6CC7BC5D2F}" type="datetimeFigureOut">
              <a:rPr lang="en-US" smtClean="0"/>
              <a:t>11/8/2022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5F3CAF-7C29-43D2-8185-EA5388B560F2}" type="slidenum">
              <a:rPr lang="en-US" smtClean="0"/>
              <a:t>‹#›</a:t>
            </a:fld>
            <a:endParaRPr lang="en-US"/>
          </a:p>
        </p:txBody>
      </p:sp>
    </p:spTree>
    <p:extLst>
      <p:ext uri="{BB962C8B-B14F-4D97-AF65-F5344CB8AC3E}">
        <p14:creationId xmlns:p14="http://schemas.microsoft.com/office/powerpoint/2010/main" val="13890344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tranthao121004@gmail.com</a:t>
            </a:r>
            <a:endParaRPr lang="en-US"/>
          </a:p>
        </p:txBody>
      </p:sp>
    </p:spTree>
    <p:extLst>
      <p:ext uri="{BB962C8B-B14F-4D97-AF65-F5344CB8AC3E}">
        <p14:creationId xmlns:p14="http://schemas.microsoft.com/office/powerpoint/2010/main" val="9632567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DC4E624-5333-4008-9923-738A2D895B04}" type="slidenum">
              <a:rPr lang="zh-CN" altLang="en-US" smtClean="0"/>
              <a:t>8</a:t>
            </a:fld>
            <a:endParaRPr lang="zh-CN" altLang="en-US"/>
          </a:p>
        </p:txBody>
      </p:sp>
    </p:spTree>
    <p:extLst>
      <p:ext uri="{BB962C8B-B14F-4D97-AF65-F5344CB8AC3E}">
        <p14:creationId xmlns:p14="http://schemas.microsoft.com/office/powerpoint/2010/main" val="3326490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DC4E624-5333-4008-9923-738A2D895B04}" type="slidenum">
              <a:rPr lang="zh-CN" altLang="en-US" smtClean="0"/>
              <a:t>9</a:t>
            </a:fld>
            <a:endParaRPr lang="zh-CN" altLang="en-US"/>
          </a:p>
        </p:txBody>
      </p:sp>
    </p:spTree>
    <p:extLst>
      <p:ext uri="{BB962C8B-B14F-4D97-AF65-F5344CB8AC3E}">
        <p14:creationId xmlns:p14="http://schemas.microsoft.com/office/powerpoint/2010/main" val="34536845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DC4E624-5333-4008-9923-738A2D895B04}" type="slidenum">
              <a:rPr lang="zh-CN" altLang="en-US" smtClean="0"/>
              <a:t>10</a:t>
            </a:fld>
            <a:endParaRPr lang="zh-CN" altLang="en-US"/>
          </a:p>
        </p:txBody>
      </p:sp>
    </p:spTree>
    <p:extLst>
      <p:ext uri="{BB962C8B-B14F-4D97-AF65-F5344CB8AC3E}">
        <p14:creationId xmlns:p14="http://schemas.microsoft.com/office/powerpoint/2010/main" val="19184102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DC4E624-5333-4008-9923-738A2D895B04}" type="slidenum">
              <a:rPr lang="zh-CN" altLang="en-US" smtClean="0"/>
              <a:t>12</a:t>
            </a:fld>
            <a:endParaRPr lang="zh-CN" altLang="en-US"/>
          </a:p>
        </p:txBody>
      </p:sp>
    </p:spTree>
    <p:extLst>
      <p:ext uri="{BB962C8B-B14F-4D97-AF65-F5344CB8AC3E}">
        <p14:creationId xmlns:p14="http://schemas.microsoft.com/office/powerpoint/2010/main" val="26060812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09AAB01-D3F8-4EDB-BEC0-8CBD77732F5C}" type="datetimeFigureOut">
              <a:rPr lang="en-US" smtClean="0"/>
              <a:t>11/8/2022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DB8288-9C3D-4170-ADC6-C52334AE3A3F}" type="slidenum">
              <a:rPr lang="en-US" smtClean="0"/>
              <a:t>‹#›</a:t>
            </a:fld>
            <a:endParaRPr lang="en-US"/>
          </a:p>
        </p:txBody>
      </p:sp>
    </p:spTree>
    <p:extLst>
      <p:ext uri="{BB962C8B-B14F-4D97-AF65-F5344CB8AC3E}">
        <p14:creationId xmlns:p14="http://schemas.microsoft.com/office/powerpoint/2010/main" val="14999405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9AAB01-D3F8-4EDB-BEC0-8CBD77732F5C}" type="datetimeFigureOut">
              <a:rPr lang="en-US" smtClean="0"/>
              <a:t>11/8/2022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DB8288-9C3D-4170-ADC6-C52334AE3A3F}" type="slidenum">
              <a:rPr lang="en-US" smtClean="0"/>
              <a:t>‹#›</a:t>
            </a:fld>
            <a:endParaRPr lang="en-US"/>
          </a:p>
        </p:txBody>
      </p:sp>
    </p:spTree>
    <p:extLst>
      <p:ext uri="{BB962C8B-B14F-4D97-AF65-F5344CB8AC3E}">
        <p14:creationId xmlns:p14="http://schemas.microsoft.com/office/powerpoint/2010/main" val="7637634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9AAB01-D3F8-4EDB-BEC0-8CBD77732F5C}" type="datetimeFigureOut">
              <a:rPr lang="en-US" smtClean="0"/>
              <a:t>11/8/2022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DB8288-9C3D-4170-ADC6-C52334AE3A3F}" type="slidenum">
              <a:rPr lang="en-US" smtClean="0"/>
              <a:t>‹#›</a:t>
            </a:fld>
            <a:endParaRPr lang="en-US"/>
          </a:p>
        </p:txBody>
      </p:sp>
    </p:spTree>
    <p:extLst>
      <p:ext uri="{BB962C8B-B14F-4D97-AF65-F5344CB8AC3E}">
        <p14:creationId xmlns:p14="http://schemas.microsoft.com/office/powerpoint/2010/main" val="22365518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9AAB01-D3F8-4EDB-BEC0-8CBD77732F5C}" type="datetimeFigureOut">
              <a:rPr lang="en-US" smtClean="0"/>
              <a:t>11/8/2022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DB8288-9C3D-4170-ADC6-C52334AE3A3F}" type="slidenum">
              <a:rPr lang="en-US" smtClean="0"/>
              <a:t>‹#›</a:t>
            </a:fld>
            <a:endParaRPr lang="en-US"/>
          </a:p>
        </p:txBody>
      </p:sp>
    </p:spTree>
    <p:extLst>
      <p:ext uri="{BB962C8B-B14F-4D97-AF65-F5344CB8AC3E}">
        <p14:creationId xmlns:p14="http://schemas.microsoft.com/office/powerpoint/2010/main" val="42499281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09AAB01-D3F8-4EDB-BEC0-8CBD77732F5C}" type="datetimeFigureOut">
              <a:rPr lang="en-US" smtClean="0"/>
              <a:t>11/8/2022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DB8288-9C3D-4170-ADC6-C52334AE3A3F}" type="slidenum">
              <a:rPr lang="en-US" smtClean="0"/>
              <a:t>‹#›</a:t>
            </a:fld>
            <a:endParaRPr lang="en-US"/>
          </a:p>
        </p:txBody>
      </p:sp>
    </p:spTree>
    <p:extLst>
      <p:ext uri="{BB962C8B-B14F-4D97-AF65-F5344CB8AC3E}">
        <p14:creationId xmlns:p14="http://schemas.microsoft.com/office/powerpoint/2010/main" val="41968421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09AAB01-D3F8-4EDB-BEC0-8CBD77732F5C}" type="datetimeFigureOut">
              <a:rPr lang="en-US" smtClean="0"/>
              <a:t>11/8/2022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DB8288-9C3D-4170-ADC6-C52334AE3A3F}" type="slidenum">
              <a:rPr lang="en-US" smtClean="0"/>
              <a:t>‹#›</a:t>
            </a:fld>
            <a:endParaRPr lang="en-US"/>
          </a:p>
        </p:txBody>
      </p:sp>
    </p:spTree>
    <p:extLst>
      <p:ext uri="{BB962C8B-B14F-4D97-AF65-F5344CB8AC3E}">
        <p14:creationId xmlns:p14="http://schemas.microsoft.com/office/powerpoint/2010/main" val="19208887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09AAB01-D3F8-4EDB-BEC0-8CBD77732F5C}" type="datetimeFigureOut">
              <a:rPr lang="en-US" smtClean="0"/>
              <a:t>11/8/2022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1DB8288-9C3D-4170-ADC6-C52334AE3A3F}" type="slidenum">
              <a:rPr lang="en-US" smtClean="0"/>
              <a:t>‹#›</a:t>
            </a:fld>
            <a:endParaRPr lang="en-US"/>
          </a:p>
        </p:txBody>
      </p:sp>
    </p:spTree>
    <p:extLst>
      <p:ext uri="{BB962C8B-B14F-4D97-AF65-F5344CB8AC3E}">
        <p14:creationId xmlns:p14="http://schemas.microsoft.com/office/powerpoint/2010/main" val="33576936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09AAB01-D3F8-4EDB-BEC0-8CBD77732F5C}" type="datetimeFigureOut">
              <a:rPr lang="en-US" smtClean="0"/>
              <a:t>11/8/2022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1DB8288-9C3D-4170-ADC6-C52334AE3A3F}" type="slidenum">
              <a:rPr lang="en-US" smtClean="0"/>
              <a:t>‹#›</a:t>
            </a:fld>
            <a:endParaRPr lang="en-US"/>
          </a:p>
        </p:txBody>
      </p:sp>
    </p:spTree>
    <p:extLst>
      <p:ext uri="{BB962C8B-B14F-4D97-AF65-F5344CB8AC3E}">
        <p14:creationId xmlns:p14="http://schemas.microsoft.com/office/powerpoint/2010/main" val="28530064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9AAB01-D3F8-4EDB-BEC0-8CBD77732F5C}" type="datetimeFigureOut">
              <a:rPr lang="en-US" smtClean="0"/>
              <a:t>11/8/2022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1DB8288-9C3D-4170-ADC6-C52334AE3A3F}" type="slidenum">
              <a:rPr lang="en-US" smtClean="0"/>
              <a:t>‹#›</a:t>
            </a:fld>
            <a:endParaRPr lang="en-US"/>
          </a:p>
        </p:txBody>
      </p:sp>
    </p:spTree>
    <p:extLst>
      <p:ext uri="{BB962C8B-B14F-4D97-AF65-F5344CB8AC3E}">
        <p14:creationId xmlns:p14="http://schemas.microsoft.com/office/powerpoint/2010/main" val="33984759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09AAB01-D3F8-4EDB-BEC0-8CBD77732F5C}" type="datetimeFigureOut">
              <a:rPr lang="en-US" smtClean="0"/>
              <a:t>11/8/2022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DB8288-9C3D-4170-ADC6-C52334AE3A3F}" type="slidenum">
              <a:rPr lang="en-US" smtClean="0"/>
              <a:t>‹#›</a:t>
            </a:fld>
            <a:endParaRPr lang="en-US"/>
          </a:p>
        </p:txBody>
      </p:sp>
    </p:spTree>
    <p:extLst>
      <p:ext uri="{BB962C8B-B14F-4D97-AF65-F5344CB8AC3E}">
        <p14:creationId xmlns:p14="http://schemas.microsoft.com/office/powerpoint/2010/main" val="12183473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09AAB01-D3F8-4EDB-BEC0-8CBD77732F5C}" type="datetimeFigureOut">
              <a:rPr lang="en-US" smtClean="0"/>
              <a:t>11/8/2022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DB8288-9C3D-4170-ADC6-C52334AE3A3F}" type="slidenum">
              <a:rPr lang="en-US" smtClean="0"/>
              <a:t>‹#›</a:t>
            </a:fld>
            <a:endParaRPr lang="en-US"/>
          </a:p>
        </p:txBody>
      </p:sp>
    </p:spTree>
    <p:extLst>
      <p:ext uri="{BB962C8B-B14F-4D97-AF65-F5344CB8AC3E}">
        <p14:creationId xmlns:p14="http://schemas.microsoft.com/office/powerpoint/2010/main" val="5800634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9AAB01-D3F8-4EDB-BEC0-8CBD77732F5C}" type="datetimeFigureOut">
              <a:rPr lang="en-US" smtClean="0"/>
              <a:t>11/8/2022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DB8288-9C3D-4170-ADC6-C52334AE3A3F}" type="slidenum">
              <a:rPr lang="en-US" smtClean="0"/>
              <a:t>‹#›</a:t>
            </a:fld>
            <a:endParaRPr lang="en-US"/>
          </a:p>
        </p:txBody>
      </p:sp>
    </p:spTree>
    <p:extLst>
      <p:ext uri="{BB962C8B-B14F-4D97-AF65-F5344CB8AC3E}">
        <p14:creationId xmlns:p14="http://schemas.microsoft.com/office/powerpoint/2010/main" val="40345996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2.png"/><Relationship Id="rId7" Type="http://schemas.openxmlformats.org/officeDocument/2006/relationships/image" Target="../media/image15.png"/><Relationship Id="rId2" Type="http://schemas.openxmlformats.org/officeDocument/2006/relationships/image" Target="../media/image11.jpe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microsoft.com/office/2007/relationships/hdphoto" Target="../media/hdphoto2.wdp"/></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6.pn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7.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11" Type="http://schemas.microsoft.com/office/2007/relationships/hdphoto" Target="../media/hdphoto1.wdp"/><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2.png"/><Relationship Id="rId7" Type="http://schemas.openxmlformats.org/officeDocument/2006/relationships/image" Target="../media/image15.png"/><Relationship Id="rId2" Type="http://schemas.openxmlformats.org/officeDocument/2006/relationships/image" Target="../media/image11.jpe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microsoft.com/office/2007/relationships/hdphoto" Target="../media/hdphoto2.wdp"/></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jpeg"/><Relationship Id="rId1" Type="http://schemas.openxmlformats.org/officeDocument/2006/relationships/slideLayout" Target="../slideLayouts/slideLayout1.xml"/><Relationship Id="rId5" Type="http://schemas.microsoft.com/office/2007/relationships/hdphoto" Target="../media/hdphoto2.wdp"/><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jpeg"/><Relationship Id="rId1" Type="http://schemas.openxmlformats.org/officeDocument/2006/relationships/slideLayout" Target="../slideLayouts/slideLayout1.xml"/><Relationship Id="rId5" Type="http://schemas.microsoft.com/office/2007/relationships/hdphoto" Target="../media/hdphoto2.wdp"/><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2.png"/><Relationship Id="rId7" Type="http://schemas.openxmlformats.org/officeDocument/2006/relationships/image" Target="../media/image15.png"/><Relationship Id="rId2" Type="http://schemas.openxmlformats.org/officeDocument/2006/relationships/image" Target="../media/image11.jpe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b="9974"/>
          <a:stretch>
            <a:fillRect/>
          </a:stretch>
        </p:blipFill>
        <p:spPr>
          <a:xfrm>
            <a:off x="0" y="0"/>
            <a:ext cx="12192000" cy="6858000"/>
          </a:xfrm>
          <a:prstGeom prst="rect">
            <a:avLst/>
          </a:prstGeom>
        </p:spPr>
      </p:pic>
      <p:sp>
        <p:nvSpPr>
          <p:cNvPr id="2" name="Title 1"/>
          <p:cNvSpPr>
            <a:spLocks noGrp="1"/>
          </p:cNvSpPr>
          <p:nvPr>
            <p:ph type="ctrTitle"/>
          </p:nvPr>
        </p:nvSpPr>
        <p:spPr>
          <a:xfrm>
            <a:off x="1784555" y="1002891"/>
            <a:ext cx="9011264" cy="2919052"/>
          </a:xfrm>
        </p:spPr>
        <p:txBody>
          <a:bodyPr>
            <a:normAutofit/>
          </a:bodyPr>
          <a:lstStyle/>
          <a:p>
            <a:r>
              <a:rPr lang="en-US" sz="4800" b="1" dirty="0">
                <a:solidFill>
                  <a:srgbClr val="FF0000"/>
                </a:solidFill>
                <a:latin typeface="Times New Roman" panose="02020603050405020304" pitchFamily="18" charset="0"/>
                <a:cs typeface="Times New Roman" panose="02020603050405020304" pitchFamily="18" charset="0"/>
                <a:sym typeface="+mn-ea"/>
              </a:rPr>
              <a:t>TRƯỜNG TIỂU HỌC ÁI MỘ B</a:t>
            </a:r>
            <a:br>
              <a:rPr lang="en-US" sz="4800" b="1" dirty="0">
                <a:solidFill>
                  <a:srgbClr val="FF0000"/>
                </a:solidFill>
                <a:latin typeface="Times New Roman" panose="02020603050405020304" pitchFamily="18" charset="0"/>
                <a:cs typeface="Times New Roman" panose="02020603050405020304" pitchFamily="18" charset="0"/>
                <a:sym typeface="+mn-ea"/>
              </a:rPr>
            </a:br>
            <a:r>
              <a:rPr lang="en-US" sz="4800" b="1" dirty="0" err="1">
                <a:solidFill>
                  <a:srgbClr val="FF0000"/>
                </a:solidFill>
                <a:latin typeface="Times New Roman" panose="02020603050405020304" pitchFamily="18" charset="0"/>
                <a:cs typeface="Times New Roman" panose="02020603050405020304" pitchFamily="18" charset="0"/>
                <a:sym typeface="+mn-ea"/>
              </a:rPr>
              <a:t>Chào</a:t>
            </a:r>
            <a:r>
              <a:rPr lang="en-US" sz="4800" b="1" dirty="0">
                <a:solidFill>
                  <a:srgbClr val="FF0000"/>
                </a:solidFill>
                <a:latin typeface="Times New Roman" panose="02020603050405020304" pitchFamily="18" charset="0"/>
                <a:cs typeface="Times New Roman" panose="02020603050405020304" pitchFamily="18" charset="0"/>
                <a:sym typeface="+mn-ea"/>
              </a:rPr>
              <a:t> </a:t>
            </a:r>
            <a:r>
              <a:rPr lang="en-US" sz="4800" b="1" dirty="0" err="1">
                <a:solidFill>
                  <a:srgbClr val="FF0000"/>
                </a:solidFill>
                <a:latin typeface="Times New Roman" panose="02020603050405020304" pitchFamily="18" charset="0"/>
                <a:cs typeface="Times New Roman" panose="02020603050405020304" pitchFamily="18" charset="0"/>
                <a:sym typeface="+mn-ea"/>
              </a:rPr>
              <a:t>mừng</a:t>
            </a:r>
            <a:r>
              <a:rPr lang="en-US" sz="4800" b="1" dirty="0">
                <a:solidFill>
                  <a:srgbClr val="FF0000"/>
                </a:solidFill>
                <a:latin typeface="Times New Roman" panose="02020603050405020304" pitchFamily="18" charset="0"/>
                <a:cs typeface="Times New Roman" panose="02020603050405020304" pitchFamily="18" charset="0"/>
                <a:sym typeface="+mn-ea"/>
              </a:rPr>
              <a:t> </a:t>
            </a:r>
            <a:r>
              <a:rPr lang="en-US" sz="4800" b="1" dirty="0" err="1">
                <a:solidFill>
                  <a:srgbClr val="FF0000"/>
                </a:solidFill>
                <a:latin typeface="Times New Roman" panose="02020603050405020304" pitchFamily="18" charset="0"/>
                <a:cs typeface="Times New Roman" panose="02020603050405020304" pitchFamily="18" charset="0"/>
                <a:sym typeface="+mn-ea"/>
              </a:rPr>
              <a:t>các</a:t>
            </a:r>
            <a:r>
              <a:rPr lang="en-US" sz="4800" b="1" dirty="0">
                <a:solidFill>
                  <a:srgbClr val="FF0000"/>
                </a:solidFill>
                <a:latin typeface="Times New Roman" panose="02020603050405020304" pitchFamily="18" charset="0"/>
                <a:cs typeface="Times New Roman" panose="02020603050405020304" pitchFamily="18" charset="0"/>
                <a:sym typeface="+mn-ea"/>
              </a:rPr>
              <a:t> em </a:t>
            </a:r>
            <a:r>
              <a:rPr lang="en-US" sz="4800" b="1" dirty="0" err="1">
                <a:solidFill>
                  <a:srgbClr val="FF0000"/>
                </a:solidFill>
                <a:latin typeface="Times New Roman" panose="02020603050405020304" pitchFamily="18" charset="0"/>
                <a:cs typeface="Times New Roman" panose="02020603050405020304" pitchFamily="18" charset="0"/>
                <a:sym typeface="+mn-ea"/>
              </a:rPr>
              <a:t>đến</a:t>
            </a:r>
            <a:r>
              <a:rPr lang="en-US" sz="4800" b="1" dirty="0">
                <a:solidFill>
                  <a:srgbClr val="FF0000"/>
                </a:solidFill>
                <a:latin typeface="Times New Roman" panose="02020603050405020304" pitchFamily="18" charset="0"/>
                <a:cs typeface="Times New Roman" panose="02020603050405020304" pitchFamily="18" charset="0"/>
                <a:sym typeface="+mn-ea"/>
              </a:rPr>
              <a:t> </a:t>
            </a:r>
            <a:r>
              <a:rPr lang="en-US" sz="4800" b="1" dirty="0" err="1">
                <a:solidFill>
                  <a:srgbClr val="FF0000"/>
                </a:solidFill>
                <a:latin typeface="Times New Roman" panose="02020603050405020304" pitchFamily="18" charset="0"/>
                <a:cs typeface="Times New Roman" panose="02020603050405020304" pitchFamily="18" charset="0"/>
                <a:sym typeface="+mn-ea"/>
              </a:rPr>
              <a:t>với</a:t>
            </a:r>
            <a:r>
              <a:rPr lang="en-US" sz="4800" b="1" dirty="0">
                <a:solidFill>
                  <a:srgbClr val="FF0000"/>
                </a:solidFill>
                <a:latin typeface="Times New Roman" panose="02020603050405020304" pitchFamily="18" charset="0"/>
                <a:cs typeface="Times New Roman" panose="02020603050405020304" pitchFamily="18" charset="0"/>
                <a:sym typeface="+mn-ea"/>
              </a:rPr>
              <a:t> </a:t>
            </a:r>
            <a:r>
              <a:rPr lang="vi-VN" sz="4800" b="1" dirty="0">
                <a:solidFill>
                  <a:srgbClr val="FF0000"/>
                </a:solidFill>
                <a:latin typeface="Times New Roman" panose="02020603050405020304" pitchFamily="18" charset="0"/>
                <a:cs typeface="Times New Roman" panose="02020603050405020304" pitchFamily="18" charset="0"/>
                <a:sym typeface="+mn-ea"/>
              </a:rPr>
              <a:t>tiết</a:t>
            </a:r>
            <a:r>
              <a:rPr lang="en-US" altLang="vi-VN" sz="4800" b="1" dirty="0">
                <a:solidFill>
                  <a:srgbClr val="FF0000"/>
                </a:solidFill>
                <a:latin typeface="Times New Roman" panose="02020603050405020304" pitchFamily="18" charset="0"/>
                <a:cs typeface="Times New Roman" panose="02020603050405020304" pitchFamily="18" charset="0"/>
                <a:sym typeface="+mn-ea"/>
              </a:rPr>
              <a:t> </a:t>
            </a:r>
            <a:br>
              <a:rPr lang="en-US" altLang="vi-VN" sz="4800" b="1" dirty="0">
                <a:solidFill>
                  <a:srgbClr val="FF0000"/>
                </a:solidFill>
                <a:latin typeface="Times New Roman" panose="02020603050405020304" pitchFamily="18" charset="0"/>
                <a:cs typeface="Times New Roman" panose="02020603050405020304" pitchFamily="18" charset="0"/>
                <a:sym typeface="+mn-ea"/>
              </a:rPr>
            </a:br>
            <a:r>
              <a:rPr lang="en-US" altLang="vi-VN" sz="4800" b="1" dirty="0" err="1">
                <a:solidFill>
                  <a:srgbClr val="FF0000"/>
                </a:solidFill>
                <a:latin typeface="Times New Roman" panose="02020603050405020304" pitchFamily="18" charset="0"/>
                <a:cs typeface="Times New Roman" panose="02020603050405020304" pitchFamily="18" charset="0"/>
                <a:sym typeface="+mn-ea"/>
              </a:rPr>
              <a:t>Tự</a:t>
            </a:r>
            <a:r>
              <a:rPr lang="en-US" altLang="vi-VN" sz="4800" b="1" dirty="0">
                <a:solidFill>
                  <a:srgbClr val="FF0000"/>
                </a:solidFill>
                <a:latin typeface="Times New Roman" panose="02020603050405020304" pitchFamily="18" charset="0"/>
                <a:cs typeface="Times New Roman" panose="02020603050405020304" pitchFamily="18" charset="0"/>
                <a:sym typeface="+mn-ea"/>
              </a:rPr>
              <a:t> nhiên xã hội - </a:t>
            </a:r>
            <a:r>
              <a:rPr lang="en-US" altLang="vi-VN" sz="4800" b="1" dirty="0" err="1">
                <a:solidFill>
                  <a:srgbClr val="FF0000"/>
                </a:solidFill>
                <a:latin typeface="Times New Roman" panose="02020603050405020304" pitchFamily="18" charset="0"/>
                <a:cs typeface="Times New Roman" panose="02020603050405020304" pitchFamily="18" charset="0"/>
                <a:sym typeface="+mn-ea"/>
              </a:rPr>
              <a:t>Lớp</a:t>
            </a:r>
            <a:r>
              <a:rPr lang="en-US" altLang="vi-VN" sz="4800" b="1" dirty="0">
                <a:solidFill>
                  <a:srgbClr val="FF0000"/>
                </a:solidFill>
                <a:latin typeface="Times New Roman" panose="02020603050405020304" pitchFamily="18" charset="0"/>
                <a:cs typeface="Times New Roman" panose="02020603050405020304" pitchFamily="18" charset="0"/>
                <a:sym typeface="+mn-ea"/>
              </a:rPr>
              <a:t> 3</a:t>
            </a:r>
          </a:p>
        </p:txBody>
      </p:sp>
    </p:spTree>
    <p:extLst>
      <p:ext uri="{BB962C8B-B14F-4D97-AF65-F5344CB8AC3E}">
        <p14:creationId xmlns:p14="http://schemas.microsoft.com/office/powerpoint/2010/main" val="3099644805"/>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174813" y="109657"/>
            <a:ext cx="11873752" cy="870466"/>
          </a:xfrm>
          <a:prstGeom prst="roundRect">
            <a:avLst>
              <a:gd name="adj" fmla="val 50000"/>
            </a:avLst>
          </a:prstGeom>
          <a:solidFill>
            <a:schemeClr val="accent1">
              <a:lumMod val="40000"/>
              <a:lumOff val="60000"/>
              <a:alpha val="81000"/>
            </a:schemeClr>
          </a:solidFill>
          <a:ln w="38100">
            <a:solidFill>
              <a:schemeClr val="bg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defRPr/>
            </a:pPr>
            <a:r>
              <a:rPr lang="en-GB" altLang="en-US" sz="3600" b="1" kern="0" dirty="0">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2. </a:t>
            </a:r>
            <a:r>
              <a:rPr lang="en-GB" altLang="en-US" sz="3600" b="1" kern="0" dirty="0" err="1">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Ích</a:t>
            </a:r>
            <a:r>
              <a:rPr lang="en-GB" altLang="en-US" sz="3600" b="1" kern="0" dirty="0">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 </a:t>
            </a:r>
            <a:r>
              <a:rPr lang="en-GB" altLang="en-US" sz="3600" b="1" kern="0" dirty="0" err="1">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lợi</a:t>
            </a:r>
            <a:r>
              <a:rPr lang="en-GB" altLang="en-US" sz="3600" b="1" kern="0" dirty="0">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 </a:t>
            </a:r>
            <a:r>
              <a:rPr lang="en-GB" altLang="en-US" sz="3600" b="1" kern="0" dirty="0" err="1">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của</a:t>
            </a:r>
            <a:r>
              <a:rPr lang="en-GB" altLang="en-US" sz="3600" b="1" kern="0" dirty="0">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 </a:t>
            </a:r>
            <a:r>
              <a:rPr lang="en-GB" altLang="en-US" sz="3600" b="1" kern="0" dirty="0" err="1">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một</a:t>
            </a:r>
            <a:r>
              <a:rPr lang="en-GB" altLang="en-US" sz="3600" b="1" kern="0" dirty="0">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 </a:t>
            </a:r>
            <a:r>
              <a:rPr lang="en-GB" altLang="en-US" sz="3600" b="1" kern="0" dirty="0" err="1">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số</a:t>
            </a:r>
            <a:r>
              <a:rPr lang="en-GB" altLang="en-US" sz="3600" b="1" kern="0" dirty="0">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 </a:t>
            </a:r>
            <a:r>
              <a:rPr lang="en-GB" altLang="en-US" sz="3600" b="1" kern="0" dirty="0" err="1">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sản</a:t>
            </a:r>
            <a:r>
              <a:rPr lang="en-GB" altLang="en-US" sz="3600" b="1" kern="0" dirty="0">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 </a:t>
            </a:r>
            <a:r>
              <a:rPr lang="en-GB" altLang="en-US" sz="3600" b="1" kern="0" dirty="0" err="1">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phẩm</a:t>
            </a:r>
            <a:r>
              <a:rPr lang="en-GB" altLang="en-US" sz="3600" b="1" kern="0" dirty="0">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 </a:t>
            </a:r>
            <a:r>
              <a:rPr lang="en-GB" altLang="en-US" sz="3600" b="1" kern="0" dirty="0" err="1">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nông</a:t>
            </a:r>
            <a:r>
              <a:rPr lang="en-GB" altLang="en-US" sz="3600" b="1" kern="0" dirty="0">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 </a:t>
            </a:r>
            <a:r>
              <a:rPr lang="en-GB" altLang="en-US" sz="3600" b="1" kern="0" dirty="0" err="1">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nghiệp</a:t>
            </a:r>
            <a:r>
              <a:rPr lang="en-GB" altLang="en-US" sz="3600" b="1" kern="0" dirty="0">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 ở </a:t>
            </a:r>
            <a:r>
              <a:rPr lang="en-GB" altLang="en-US" sz="3600" b="1" kern="0" dirty="0" err="1">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địa</a:t>
            </a:r>
            <a:r>
              <a:rPr lang="en-GB" altLang="en-US" sz="3600" b="1" kern="0" dirty="0">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 </a:t>
            </a:r>
            <a:r>
              <a:rPr lang="en-GB" altLang="en-US" sz="3600" b="1" kern="0" dirty="0" err="1">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phương</a:t>
            </a:r>
            <a:r>
              <a:rPr lang="en-GB" altLang="en-US" sz="3600" b="1" kern="0" dirty="0">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a:t>
            </a:r>
            <a:endParaRPr lang="vi-VN" altLang="en-US" sz="3600" b="1" kern="0" dirty="0">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5" name="Rectangle 4"/>
          <p:cNvSpPr/>
          <p:nvPr/>
        </p:nvSpPr>
        <p:spPr>
          <a:xfrm>
            <a:off x="4397383" y="3514685"/>
            <a:ext cx="7169426" cy="2712859"/>
          </a:xfrm>
          <a:prstGeom prst="rect">
            <a:avLst/>
          </a:prstGeom>
          <a:ln>
            <a:solidFill>
              <a:srgbClr val="00B050"/>
            </a:solidFill>
          </a:ln>
        </p:spPr>
        <p:txBody>
          <a:bodyPr wrap="square">
            <a:spAutoFit/>
          </a:bodyPr>
          <a:lstStyle/>
          <a:p>
            <a:pPr algn="just">
              <a:lnSpc>
                <a:spcPct val="120000"/>
              </a:lnSpc>
              <a:spcAft>
                <a:spcPts val="0"/>
              </a:spcAft>
            </a:pPr>
            <a:r>
              <a:rPr lang="nl-NL" sz="2400" i="1" dirty="0">
                <a:latin typeface="Times New Roman" panose="02020603050405020304" pitchFamily="18" charset="0"/>
                <a:ea typeface="Times New Roman" panose="02020603050405020304" pitchFamily="18" charset="0"/>
              </a:rPr>
              <a:t>Vai trò và tầm quan trọng của hoạt động sản xuất nông nghiệp: cung cấp lương thực, thực phẩm, trang trí nhà cửa,...; cung cấp cho các hoạt động sản xuất khác (chế biến); buôn bán và mang lại các lợi ích kinh tế,... Bên cạnh đó trồng rừng, trồng cây giúp bảo vệ môi trường, chống xói mòn đất, ngăn mưa lũ,...</a:t>
            </a:r>
            <a:endParaRPr lang="en-US" sz="2000" dirty="0">
              <a:effectLst/>
              <a:latin typeface="Times New Roman" panose="02020603050405020304" pitchFamily="18" charset="0"/>
              <a:ea typeface="Times New Roman" panose="02020603050405020304" pitchFamily="18" charset="0"/>
            </a:endParaRPr>
          </a:p>
        </p:txBody>
      </p:sp>
      <p:sp>
        <p:nvSpPr>
          <p:cNvPr id="6" name="Rectangle 5"/>
          <p:cNvSpPr/>
          <p:nvPr/>
        </p:nvSpPr>
        <p:spPr>
          <a:xfrm>
            <a:off x="4596750" y="1314841"/>
            <a:ext cx="7312861" cy="1865126"/>
          </a:xfrm>
          <a:prstGeom prst="rect">
            <a:avLst/>
          </a:prstGeom>
          <a:ln>
            <a:solidFill>
              <a:srgbClr val="FF0000"/>
            </a:solidFill>
          </a:ln>
        </p:spPr>
        <p:txBody>
          <a:bodyPr wrap="square">
            <a:spAutoFit/>
          </a:bodyPr>
          <a:lstStyle/>
          <a:p>
            <a:pPr algn="just">
              <a:lnSpc>
                <a:spcPct val="120000"/>
              </a:lnSpc>
              <a:spcAft>
                <a:spcPts val="0"/>
              </a:spcAft>
            </a:pPr>
            <a:r>
              <a:rPr lang="nl-NL" sz="2400" dirty="0">
                <a:solidFill>
                  <a:srgbClr val="C00000"/>
                </a:solidFill>
                <a:latin typeface="Times New Roman" panose="02020603050405020304" pitchFamily="18" charset="0"/>
                <a:ea typeface="Times New Roman" panose="02020603050405020304" pitchFamily="18" charset="0"/>
              </a:rPr>
              <a:t>+ Hai bạn trong hình đang trao đổi về lợi ích của hoạt động sản xuất nông nghiệp nào?</a:t>
            </a:r>
            <a:endParaRPr lang="en-US" sz="2000" dirty="0">
              <a:solidFill>
                <a:srgbClr val="C00000"/>
              </a:solidFill>
              <a:effectLst/>
              <a:latin typeface="Times New Roman" panose="02020603050405020304" pitchFamily="18" charset="0"/>
              <a:ea typeface="Times New Roman" panose="02020603050405020304" pitchFamily="18" charset="0"/>
            </a:endParaRPr>
          </a:p>
          <a:p>
            <a:pPr algn="just">
              <a:lnSpc>
                <a:spcPct val="120000"/>
              </a:lnSpc>
              <a:spcAft>
                <a:spcPts val="0"/>
              </a:spcAft>
            </a:pPr>
            <a:r>
              <a:rPr lang="nl-NL" sz="2400" dirty="0">
                <a:solidFill>
                  <a:srgbClr val="C00000"/>
                </a:solidFill>
                <a:latin typeface="Times New Roman" panose="02020603050405020304" pitchFamily="18" charset="0"/>
                <a:ea typeface="Times New Roman" panose="02020603050405020304" pitchFamily="18" charset="0"/>
              </a:rPr>
              <a:t> </a:t>
            </a:r>
            <a:endParaRPr lang="en-US" sz="2000" dirty="0">
              <a:solidFill>
                <a:srgbClr val="C00000"/>
              </a:solidFill>
              <a:effectLst/>
              <a:latin typeface="Times New Roman" panose="02020603050405020304" pitchFamily="18" charset="0"/>
              <a:ea typeface="Times New Roman" panose="02020603050405020304" pitchFamily="18" charset="0"/>
            </a:endParaRPr>
          </a:p>
          <a:p>
            <a:pPr algn="just">
              <a:lnSpc>
                <a:spcPct val="120000"/>
              </a:lnSpc>
              <a:spcAft>
                <a:spcPts val="0"/>
              </a:spcAft>
            </a:pPr>
            <a:r>
              <a:rPr lang="nl-NL" sz="2400" dirty="0">
                <a:solidFill>
                  <a:srgbClr val="C00000"/>
                </a:solidFill>
                <a:latin typeface="Times New Roman" panose="02020603050405020304" pitchFamily="18" charset="0"/>
                <a:ea typeface="Times New Roman" panose="02020603050405020304" pitchFamily="18" charset="0"/>
              </a:rPr>
              <a:t>+ Hoạt động sản xuất nông nghiệp đó có ích lợi gì?</a:t>
            </a:r>
            <a:endParaRPr lang="en-US" sz="2000" dirty="0">
              <a:solidFill>
                <a:srgbClr val="C00000"/>
              </a:solidFill>
              <a:effectLst/>
              <a:latin typeface="Times New Roman" panose="02020603050405020304" pitchFamily="18" charset="0"/>
              <a:ea typeface="Times New Roman" panose="02020603050405020304" pitchFamily="18" charset="0"/>
            </a:endParaRPr>
          </a:p>
        </p:txBody>
      </p:sp>
      <p:grpSp>
        <p:nvGrpSpPr>
          <p:cNvPr id="7" name="Group 6"/>
          <p:cNvGrpSpPr/>
          <p:nvPr/>
        </p:nvGrpSpPr>
        <p:grpSpPr>
          <a:xfrm>
            <a:off x="174813" y="1647876"/>
            <a:ext cx="4238161" cy="4673411"/>
            <a:chOff x="174813" y="1356972"/>
            <a:chExt cx="4611560" cy="5016933"/>
          </a:xfrm>
        </p:grpSpPr>
        <p:pic>
          <p:nvPicPr>
            <p:cNvPr id="2" name="Picture 1"/>
            <p:cNvPicPr>
              <a:picLocks noChangeAspect="1"/>
            </p:cNvPicPr>
            <p:nvPr/>
          </p:nvPicPr>
          <p:blipFill rotWithShape="1">
            <a:blip r:embed="rId3"/>
            <a:srcRect t="33433" r="51175" b="-1915"/>
            <a:stretch/>
          </p:blipFill>
          <p:spPr>
            <a:xfrm>
              <a:off x="174813" y="3008242"/>
              <a:ext cx="3867100" cy="3365663"/>
            </a:xfrm>
            <a:prstGeom prst="rect">
              <a:avLst/>
            </a:prstGeom>
          </p:spPr>
        </p:pic>
        <p:pic>
          <p:nvPicPr>
            <p:cNvPr id="9" name="Picture 8"/>
            <p:cNvPicPr>
              <a:picLocks noChangeAspect="1"/>
            </p:cNvPicPr>
            <p:nvPr/>
          </p:nvPicPr>
          <p:blipFill rotWithShape="1">
            <a:blip r:embed="rId3"/>
            <a:srcRect t="1" r="41776" b="66400"/>
            <a:stretch/>
          </p:blipFill>
          <p:spPr>
            <a:xfrm>
              <a:off x="174813" y="1356972"/>
              <a:ext cx="4611560" cy="1651270"/>
            </a:xfrm>
            <a:prstGeom prst="rect">
              <a:avLst/>
            </a:prstGeom>
          </p:spPr>
        </p:pic>
      </p:grpSp>
    </p:spTree>
    <p:extLst>
      <p:ext uri="{BB962C8B-B14F-4D97-AF65-F5344CB8AC3E}">
        <p14:creationId xmlns:p14="http://schemas.microsoft.com/office/powerpoint/2010/main" val="22779259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ppt_x</p:attrName>
                                        </p:attrNameLst>
                                      </p:cBhvr>
                                      <p:tavLst>
                                        <p:tav tm="0">
                                          <p:val>
                                            <p:strVal val="#ppt_x"/>
                                          </p:val>
                                        </p:tav>
                                        <p:tav tm="100000">
                                          <p:val>
                                            <p:strVal val="#ppt_x"/>
                                          </p:val>
                                        </p:tav>
                                      </p:tavLst>
                                    </p:anim>
                                    <p:anim calcmode="lin" valueType="num">
                                      <p:cBhvr>
                                        <p:cTn id="9" dur="5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barn(inVertical)">
                                      <p:cBhvr>
                                        <p:cTn id="2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5" grpId="0"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Nền Lúa Lúa Gạo Và Dầu Gạo Quảng Bá Thực Phẩm Nền Trời XanhẢnh Nền, Dầu,  Taobao, đồng Hình nền Vector để tải xuống miễn phí"/>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025" y="0"/>
            <a:ext cx="12410781" cy="695123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3">
            <a:extLst>
              <a:ext uri="{BEBA8EAE-BF5A-486C-A8C5-ECC9F3942E4B}">
                <a14:imgProps xmlns:a14="http://schemas.microsoft.com/office/drawing/2010/main">
                  <a14:imgLayer r:embed="rId4">
                    <a14:imgEffect>
                      <a14:backgroundRemoval t="0" b="99107" l="178" r="100000"/>
                    </a14:imgEffect>
                  </a14:imgLayer>
                </a14:imgProps>
              </a:ext>
              <a:ext uri="{28A0092B-C50C-407E-A947-70E740481C1C}">
                <a14:useLocalDpi xmlns:a14="http://schemas.microsoft.com/office/drawing/2010/main" val="0"/>
              </a:ext>
            </a:extLst>
          </a:blip>
          <a:stretch>
            <a:fillRect/>
          </a:stretch>
        </p:blipFill>
        <p:spPr>
          <a:xfrm>
            <a:off x="9778134" y="-1446113"/>
            <a:ext cx="4045788" cy="402423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4807" y="-553596"/>
            <a:ext cx="7515464" cy="5555859"/>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42259" y="1242466"/>
            <a:ext cx="4352921" cy="3273836"/>
          </a:xfrm>
          <a:prstGeom prst="rect">
            <a:avLst/>
          </a:prstGeom>
          <a:effectLst>
            <a:reflection blurRad="6350" stA="50000" endA="300" endPos="55000" dir="5400000" sy="-100000" algn="bl" rotWithShape="0"/>
          </a:effectLst>
        </p:spPr>
      </p:pic>
      <p:sp>
        <p:nvSpPr>
          <p:cNvPr id="13" name="Rectangle 12"/>
          <p:cNvSpPr/>
          <p:nvPr/>
        </p:nvSpPr>
        <p:spPr>
          <a:xfrm>
            <a:off x="3718271" y="1941141"/>
            <a:ext cx="1842363" cy="1323439"/>
          </a:xfrm>
          <a:prstGeom prst="rect">
            <a:avLst/>
          </a:prstGeom>
          <a:noFill/>
        </p:spPr>
        <p:txBody>
          <a:bodyPr wrap="none" lIns="91440" tIns="45720" rIns="91440" bIns="45720">
            <a:spAutoFit/>
          </a:bodyPr>
          <a:lstStyle/>
          <a:p>
            <a:pPr algn="ctr"/>
            <a:r>
              <a:rPr lang="en-US" sz="8000"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UTM Cool Blue" panose="02040603050506020204" pitchFamily="18" charset="0"/>
              </a:rPr>
              <a:t>Vận</a:t>
            </a:r>
            <a:endParaRPr lang="en-US" sz="80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UTM Cool Blue" panose="02040603050506020204" pitchFamily="18" charset="0"/>
            </a:endParaRPr>
          </a:p>
        </p:txBody>
      </p:sp>
      <p:pic>
        <p:nvPicPr>
          <p:cNvPr id="15" name="Picture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90449" y="3954533"/>
            <a:ext cx="4338384" cy="2903467"/>
          </a:xfrm>
          <a:prstGeom prst="rect">
            <a:avLst/>
          </a:prstGeom>
          <a:effectLst>
            <a:outerShdw blurRad="76200" dir="13500000" sy="23000" kx="1200000" algn="br" rotWithShape="0">
              <a:prstClr val="black">
                <a:alpha val="20000"/>
              </a:prstClr>
            </a:outerShdw>
          </a:effectLst>
        </p:spPr>
      </p:pic>
      <p:pic>
        <p:nvPicPr>
          <p:cNvPr id="12" name="Picture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95999" y="1636893"/>
            <a:ext cx="4498955" cy="4184213"/>
          </a:xfrm>
          <a:prstGeom prst="rect">
            <a:avLst/>
          </a:prstGeom>
          <a:effectLst>
            <a:reflection blurRad="6350" stA="52000" endA="300" endPos="35000" dir="5400000" sy="-100000" algn="bl" rotWithShape="0"/>
          </a:effectLst>
        </p:spPr>
      </p:pic>
      <p:sp>
        <p:nvSpPr>
          <p:cNvPr id="16" name="Rectangle 15"/>
          <p:cNvSpPr/>
          <p:nvPr/>
        </p:nvSpPr>
        <p:spPr>
          <a:xfrm>
            <a:off x="7434126" y="2978541"/>
            <a:ext cx="2507418" cy="1323439"/>
          </a:xfrm>
          <a:prstGeom prst="rect">
            <a:avLst/>
          </a:prstGeom>
          <a:noFill/>
        </p:spPr>
        <p:txBody>
          <a:bodyPr wrap="none" lIns="91440" tIns="45720" rIns="91440" bIns="45720">
            <a:spAutoFit/>
          </a:bodyPr>
          <a:lstStyle/>
          <a:p>
            <a:pPr algn="ctr"/>
            <a:r>
              <a:rPr lang="en-GB" sz="8000"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UTM Cool Blue" panose="02040603050506020204" pitchFamily="18" charset="0"/>
              </a:rPr>
              <a:t>Dụng</a:t>
            </a:r>
            <a:endParaRPr lang="en-US" sz="80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UTM Cool Blue" panose="02040603050506020204" pitchFamily="18" charset="0"/>
            </a:endParaRPr>
          </a:p>
        </p:txBody>
      </p:sp>
    </p:spTree>
    <p:extLst>
      <p:ext uri="{BB962C8B-B14F-4D97-AF65-F5344CB8AC3E}">
        <p14:creationId xmlns:p14="http://schemas.microsoft.com/office/powerpoint/2010/main" val="1140279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6" presetClass="entr" presetSubtype="0" fill="hold" grpId="0" nodeType="afterEffect">
                                  <p:stCondLst>
                                    <p:cond delay="0"/>
                                  </p:stCondLst>
                                  <p:iterate type="lt">
                                    <p:tmPct val="10000"/>
                                  </p:iterate>
                                  <p:childTnLst>
                                    <p:set>
                                      <p:cBhvr>
                                        <p:cTn id="12" dur="1" fill="hold">
                                          <p:stCondLst>
                                            <p:cond delay="0"/>
                                          </p:stCondLst>
                                        </p:cTn>
                                        <p:tgtEl>
                                          <p:spTgt spid="13"/>
                                        </p:tgtEl>
                                        <p:attrNameLst>
                                          <p:attrName>style.visibility</p:attrName>
                                        </p:attrNameLst>
                                      </p:cBhvr>
                                      <p:to>
                                        <p:strVal val="visible"/>
                                      </p:to>
                                    </p:set>
                                    <p:anim by="(-#ppt_w*2)" calcmode="lin" valueType="num">
                                      <p:cBhvr rctx="PPT">
                                        <p:cTn id="13" dur="250" autoRev="1" fill="hold">
                                          <p:stCondLst>
                                            <p:cond delay="0"/>
                                          </p:stCondLst>
                                        </p:cTn>
                                        <p:tgtEl>
                                          <p:spTgt spid="13"/>
                                        </p:tgtEl>
                                        <p:attrNameLst>
                                          <p:attrName>ppt_w</p:attrName>
                                        </p:attrNameLst>
                                      </p:cBhvr>
                                    </p:anim>
                                    <p:anim by="(#ppt_w*0.50)" calcmode="lin" valueType="num">
                                      <p:cBhvr>
                                        <p:cTn id="14" dur="250" decel="50000" autoRev="1" fill="hold">
                                          <p:stCondLst>
                                            <p:cond delay="0"/>
                                          </p:stCondLst>
                                        </p:cTn>
                                        <p:tgtEl>
                                          <p:spTgt spid="13"/>
                                        </p:tgtEl>
                                        <p:attrNameLst>
                                          <p:attrName>ppt_x</p:attrName>
                                        </p:attrNameLst>
                                      </p:cBhvr>
                                    </p:anim>
                                    <p:anim from="(-#ppt_h/2)" to="(#ppt_y)" calcmode="lin" valueType="num">
                                      <p:cBhvr>
                                        <p:cTn id="15" dur="500" fill="hold">
                                          <p:stCondLst>
                                            <p:cond delay="0"/>
                                          </p:stCondLst>
                                        </p:cTn>
                                        <p:tgtEl>
                                          <p:spTgt spid="13"/>
                                        </p:tgtEl>
                                        <p:attrNameLst>
                                          <p:attrName>ppt_y</p:attrName>
                                        </p:attrNameLst>
                                      </p:cBhvr>
                                    </p:anim>
                                    <p:animRot by="21600000">
                                      <p:cBhvr>
                                        <p:cTn id="16" dur="500" fill="hold">
                                          <p:stCondLst>
                                            <p:cond delay="0"/>
                                          </p:stCondLst>
                                        </p:cTn>
                                        <p:tgtEl>
                                          <p:spTgt spid="13"/>
                                        </p:tgtEl>
                                        <p:attrNameLst>
                                          <p:attrName>r</p:attrName>
                                        </p:attrNameLst>
                                      </p:cBhvr>
                                    </p:animRot>
                                  </p:childTnLst>
                                </p:cTn>
                              </p:par>
                              <p:par>
                                <p:cTn id="17" presetID="42"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6" presetClass="entr" presetSubtype="0" fill="hold" grpId="0" nodeType="afterEffect">
                                  <p:stCondLst>
                                    <p:cond delay="0"/>
                                  </p:stCondLst>
                                  <p:iterate type="lt">
                                    <p:tmPct val="10000"/>
                                  </p:iterate>
                                  <p:childTnLst>
                                    <p:set>
                                      <p:cBhvr>
                                        <p:cTn id="24" dur="1" fill="hold">
                                          <p:stCondLst>
                                            <p:cond delay="0"/>
                                          </p:stCondLst>
                                        </p:cTn>
                                        <p:tgtEl>
                                          <p:spTgt spid="16"/>
                                        </p:tgtEl>
                                        <p:attrNameLst>
                                          <p:attrName>style.visibility</p:attrName>
                                        </p:attrNameLst>
                                      </p:cBhvr>
                                      <p:to>
                                        <p:strVal val="visible"/>
                                      </p:to>
                                    </p:set>
                                    <p:anim by="(-#ppt_w*2)" calcmode="lin" valueType="num">
                                      <p:cBhvr rctx="PPT">
                                        <p:cTn id="25" dur="250" autoRev="1" fill="hold">
                                          <p:stCondLst>
                                            <p:cond delay="0"/>
                                          </p:stCondLst>
                                        </p:cTn>
                                        <p:tgtEl>
                                          <p:spTgt spid="16"/>
                                        </p:tgtEl>
                                        <p:attrNameLst>
                                          <p:attrName>ppt_w</p:attrName>
                                        </p:attrNameLst>
                                      </p:cBhvr>
                                    </p:anim>
                                    <p:anim by="(#ppt_w*0.50)" calcmode="lin" valueType="num">
                                      <p:cBhvr>
                                        <p:cTn id="26" dur="250" decel="50000" autoRev="1" fill="hold">
                                          <p:stCondLst>
                                            <p:cond delay="0"/>
                                          </p:stCondLst>
                                        </p:cTn>
                                        <p:tgtEl>
                                          <p:spTgt spid="16"/>
                                        </p:tgtEl>
                                        <p:attrNameLst>
                                          <p:attrName>ppt_x</p:attrName>
                                        </p:attrNameLst>
                                      </p:cBhvr>
                                    </p:anim>
                                    <p:anim from="(-#ppt_h/2)" to="(#ppt_y)" calcmode="lin" valueType="num">
                                      <p:cBhvr>
                                        <p:cTn id="27" dur="500" fill="hold">
                                          <p:stCondLst>
                                            <p:cond delay="0"/>
                                          </p:stCondLst>
                                        </p:cTn>
                                        <p:tgtEl>
                                          <p:spTgt spid="16"/>
                                        </p:tgtEl>
                                        <p:attrNameLst>
                                          <p:attrName>ppt_y</p:attrName>
                                        </p:attrNameLst>
                                      </p:cBhvr>
                                    </p:anim>
                                    <p:animRot by="21600000">
                                      <p:cBhvr>
                                        <p:cTn id="28" dur="500" fill="hold">
                                          <p:stCondLst>
                                            <p:cond delay="0"/>
                                          </p:stCondLst>
                                        </p:cTn>
                                        <p:tgtEl>
                                          <p:spTgt spid="16"/>
                                        </p:tgtEl>
                                        <p:attrNameLst>
                                          <p:attrName>r</p:attrName>
                                        </p:attrNameLst>
                                      </p:cBhvr>
                                    </p:animRot>
                                  </p:childTnLst>
                                </p:cTn>
                              </p:par>
                            </p:childTnLst>
                          </p:cTn>
                        </p:par>
                        <p:par>
                          <p:cTn id="29" fill="hold">
                            <p:stCondLst>
                              <p:cond delay="2650"/>
                            </p:stCondLst>
                            <p:childTnLst>
                              <p:par>
                                <p:cTn id="30" presetID="2" presetClass="entr" presetSubtype="8" fill="hold" nodeType="after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0-#ppt_w/2"/>
                                          </p:val>
                                        </p:tav>
                                        <p:tav tm="100000">
                                          <p:val>
                                            <p:strVal val="#ppt_x"/>
                                          </p:val>
                                        </p:tav>
                                      </p:tavLst>
                                    </p:anim>
                                    <p:anim calcmode="lin" valueType="num">
                                      <p:cBhvr additive="base">
                                        <p:cTn id="33" dur="500" fill="hold"/>
                                        <p:tgtEl>
                                          <p:spTgt spid="1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22" presetClass="entr" presetSubtype="8"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left)">
                                      <p:cBhvr>
                                        <p:cTn id="3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174813" y="109657"/>
            <a:ext cx="11873752" cy="1321578"/>
          </a:xfrm>
          <a:prstGeom prst="roundRect">
            <a:avLst>
              <a:gd name="adj" fmla="val 50000"/>
            </a:avLst>
          </a:prstGeom>
          <a:solidFill>
            <a:schemeClr val="accent1">
              <a:lumMod val="40000"/>
              <a:lumOff val="60000"/>
              <a:alpha val="81000"/>
            </a:schemeClr>
          </a:solidFill>
          <a:ln w="38100">
            <a:solidFill>
              <a:schemeClr val="bg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defRPr/>
            </a:pPr>
            <a:r>
              <a:rPr lang="en-GB" altLang="en-US" sz="3600" b="1" kern="0" dirty="0">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3. </a:t>
            </a:r>
            <a:r>
              <a:rPr lang="en-GB" altLang="en-US" sz="3600" b="1" kern="0" dirty="0" err="1">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Tên</a:t>
            </a:r>
            <a:r>
              <a:rPr lang="en-GB" altLang="en-US" sz="3600" b="1" kern="0" dirty="0">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 </a:t>
            </a:r>
            <a:r>
              <a:rPr lang="en-GB" altLang="en-US" sz="3600" b="1" kern="0" dirty="0" err="1">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hoạt</a:t>
            </a:r>
            <a:r>
              <a:rPr lang="en-GB" altLang="en-US" sz="3600" b="1" kern="0" dirty="0">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 </a:t>
            </a:r>
            <a:r>
              <a:rPr lang="en-GB" altLang="en-US" sz="3600" b="1" kern="0" dirty="0" err="1">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động</a:t>
            </a:r>
            <a:r>
              <a:rPr lang="en-GB" altLang="en-US" sz="3600" b="1" kern="0" dirty="0">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 </a:t>
            </a:r>
            <a:r>
              <a:rPr lang="en-GB" altLang="en-US" sz="3600" b="1" kern="0" dirty="0" err="1">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sản</a:t>
            </a:r>
            <a:r>
              <a:rPr lang="en-GB" altLang="en-US" sz="3600" b="1" kern="0" dirty="0">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 </a:t>
            </a:r>
            <a:r>
              <a:rPr lang="en-GB" altLang="en-US" sz="3600" b="1" kern="0" dirty="0" err="1">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xuất</a:t>
            </a:r>
            <a:r>
              <a:rPr lang="en-GB" altLang="en-US" sz="3600" b="1" kern="0" dirty="0">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 </a:t>
            </a:r>
            <a:r>
              <a:rPr lang="en-GB" altLang="en-US" sz="3600" b="1" kern="0" dirty="0" err="1">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nông</a:t>
            </a:r>
            <a:r>
              <a:rPr lang="en-GB" altLang="en-US" sz="3600" b="1" kern="0" dirty="0">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 </a:t>
            </a:r>
            <a:r>
              <a:rPr lang="en-GB" altLang="en-US" sz="3600" b="1" kern="0" dirty="0" err="1">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nghiệp</a:t>
            </a:r>
            <a:r>
              <a:rPr lang="en-GB" altLang="en-US" sz="3600" b="1" kern="0" dirty="0">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 </a:t>
            </a:r>
            <a:r>
              <a:rPr lang="en-GB" altLang="en-US" sz="3600" b="1" kern="0" dirty="0" err="1">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sản</a:t>
            </a:r>
            <a:r>
              <a:rPr lang="en-GB" altLang="en-US" sz="3600" b="1" kern="0" dirty="0">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 </a:t>
            </a:r>
            <a:r>
              <a:rPr lang="en-GB" altLang="en-US" sz="3600" b="1" kern="0" dirty="0" err="1">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phẩm</a:t>
            </a:r>
            <a:r>
              <a:rPr lang="en-GB" altLang="en-US" sz="3600" b="1" kern="0" dirty="0">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 </a:t>
            </a:r>
            <a:r>
              <a:rPr lang="en-GB" altLang="en-US" sz="3600" b="1" kern="0" dirty="0" err="1">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và</a:t>
            </a:r>
            <a:r>
              <a:rPr lang="en-GB" altLang="en-US" sz="3600" b="1" kern="0" dirty="0">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 </a:t>
            </a:r>
            <a:r>
              <a:rPr lang="en-GB" altLang="en-US" sz="3600" b="1" kern="0" dirty="0" err="1">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ích</a:t>
            </a:r>
            <a:r>
              <a:rPr lang="en-GB" altLang="en-US" sz="3600" b="1" kern="0" dirty="0">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 </a:t>
            </a:r>
            <a:r>
              <a:rPr lang="en-GB" altLang="en-US" sz="3600" b="1" kern="0" dirty="0" err="1">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lợi</a:t>
            </a:r>
            <a:r>
              <a:rPr lang="en-GB" altLang="en-US" sz="3600" b="1" kern="0" dirty="0">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 </a:t>
            </a:r>
            <a:r>
              <a:rPr lang="en-GB" altLang="en-US" sz="3600" b="1" kern="0" dirty="0" err="1">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của</a:t>
            </a:r>
            <a:r>
              <a:rPr lang="en-GB" altLang="en-US" sz="3600" b="1" kern="0" dirty="0">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 </a:t>
            </a:r>
            <a:r>
              <a:rPr lang="en-GB" altLang="en-US" sz="3600" b="1" kern="0" dirty="0" err="1">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hoạt</a:t>
            </a:r>
            <a:r>
              <a:rPr lang="en-GB" altLang="en-US" sz="3600" b="1" kern="0" dirty="0">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 </a:t>
            </a:r>
            <a:r>
              <a:rPr lang="en-GB" altLang="en-US" sz="3600" b="1" kern="0" dirty="0" err="1">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động</a:t>
            </a:r>
            <a:r>
              <a:rPr lang="en-GB" altLang="en-US" sz="3600" b="1" kern="0" dirty="0">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 </a:t>
            </a:r>
            <a:r>
              <a:rPr lang="en-GB" altLang="en-US" sz="3600" b="1" kern="0" dirty="0" err="1">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sản</a:t>
            </a:r>
            <a:r>
              <a:rPr lang="en-GB" altLang="en-US" sz="3600" b="1" kern="0" dirty="0">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 </a:t>
            </a:r>
            <a:r>
              <a:rPr lang="en-GB" altLang="en-US" sz="3600" b="1" kern="0" dirty="0" err="1">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xuất</a:t>
            </a:r>
            <a:r>
              <a:rPr lang="en-GB" altLang="en-US" sz="3600" b="1" kern="0" dirty="0">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 </a:t>
            </a:r>
            <a:r>
              <a:rPr lang="en-GB" altLang="en-US" sz="3600" b="1" kern="0" dirty="0" err="1">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nông</a:t>
            </a:r>
            <a:r>
              <a:rPr lang="en-GB" altLang="en-US" sz="3600" b="1" kern="0" dirty="0">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 </a:t>
            </a:r>
            <a:r>
              <a:rPr lang="en-GB" altLang="en-US" sz="3600" b="1" kern="0" dirty="0" err="1">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nghiệp</a:t>
            </a:r>
            <a:r>
              <a:rPr lang="en-GB" altLang="en-US" sz="3600" b="1" kern="0" dirty="0">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 </a:t>
            </a:r>
            <a:r>
              <a:rPr lang="en-GB" altLang="en-US" sz="3600" b="1" kern="0" dirty="0" err="1">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đó</a:t>
            </a:r>
            <a:r>
              <a:rPr lang="en-GB" altLang="en-US" sz="3600" b="1" kern="0" dirty="0">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 :</a:t>
            </a:r>
            <a:endParaRPr lang="vi-VN" altLang="en-US" sz="3600" b="1" kern="0" dirty="0">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2771932711"/>
              </p:ext>
            </p:extLst>
          </p:nvPr>
        </p:nvGraphicFramePr>
        <p:xfrm>
          <a:off x="945322" y="1978623"/>
          <a:ext cx="10650330" cy="4596455"/>
        </p:xfrm>
        <a:graphic>
          <a:graphicData uri="http://schemas.openxmlformats.org/drawingml/2006/table">
            <a:tbl>
              <a:tblPr firstRow="1" bandRow="1">
                <a:tableStyleId>{93296810-A885-4BE3-A3E7-6D5BEEA58F35}</a:tableStyleId>
              </a:tblPr>
              <a:tblGrid>
                <a:gridCol w="3550110">
                  <a:extLst>
                    <a:ext uri="{9D8B030D-6E8A-4147-A177-3AD203B41FA5}">
                      <a16:colId xmlns:a16="http://schemas.microsoft.com/office/drawing/2014/main" val="3076856189"/>
                    </a:ext>
                  </a:extLst>
                </a:gridCol>
                <a:gridCol w="3550110">
                  <a:extLst>
                    <a:ext uri="{9D8B030D-6E8A-4147-A177-3AD203B41FA5}">
                      <a16:colId xmlns:a16="http://schemas.microsoft.com/office/drawing/2014/main" val="2302245957"/>
                    </a:ext>
                  </a:extLst>
                </a:gridCol>
                <a:gridCol w="3550110">
                  <a:extLst>
                    <a:ext uri="{9D8B030D-6E8A-4147-A177-3AD203B41FA5}">
                      <a16:colId xmlns:a16="http://schemas.microsoft.com/office/drawing/2014/main" val="47696210"/>
                    </a:ext>
                  </a:extLst>
                </a:gridCol>
              </a:tblGrid>
              <a:tr h="754699">
                <a:tc>
                  <a:txBody>
                    <a:bodyPr/>
                    <a:lstStyle/>
                    <a:p>
                      <a:pPr algn="ctr"/>
                      <a:r>
                        <a:rPr lang="en-GB" sz="2400" dirty="0" err="1">
                          <a:latin typeface="Times New Roman" panose="02020603050405020304" pitchFamily="18" charset="0"/>
                          <a:cs typeface="Times New Roman" panose="02020603050405020304" pitchFamily="18" charset="0"/>
                        </a:rPr>
                        <a:t>Hoạt</a:t>
                      </a:r>
                      <a:r>
                        <a:rPr lang="en-GB" sz="2400" baseline="0" dirty="0">
                          <a:latin typeface="Times New Roman" panose="02020603050405020304" pitchFamily="18" charset="0"/>
                          <a:cs typeface="Times New Roman" panose="02020603050405020304" pitchFamily="18" charset="0"/>
                        </a:rPr>
                        <a:t> </a:t>
                      </a:r>
                      <a:r>
                        <a:rPr lang="en-GB" sz="2400" baseline="0" dirty="0" err="1">
                          <a:latin typeface="Times New Roman" panose="02020603050405020304" pitchFamily="18" charset="0"/>
                          <a:cs typeface="Times New Roman" panose="02020603050405020304" pitchFamily="18" charset="0"/>
                        </a:rPr>
                        <a:t>động</a:t>
                      </a:r>
                      <a:r>
                        <a:rPr lang="en-GB" sz="2400" baseline="0" dirty="0">
                          <a:latin typeface="Times New Roman" panose="02020603050405020304" pitchFamily="18" charset="0"/>
                          <a:cs typeface="Times New Roman" panose="02020603050405020304" pitchFamily="18" charset="0"/>
                        </a:rPr>
                        <a:t> </a:t>
                      </a:r>
                      <a:r>
                        <a:rPr lang="en-GB" sz="2400" baseline="0" dirty="0" err="1">
                          <a:latin typeface="Times New Roman" panose="02020603050405020304" pitchFamily="18" charset="0"/>
                          <a:cs typeface="Times New Roman" panose="02020603050405020304" pitchFamily="18" charset="0"/>
                        </a:rPr>
                        <a:t>sản</a:t>
                      </a:r>
                      <a:r>
                        <a:rPr lang="en-GB" sz="2400" baseline="0" dirty="0">
                          <a:latin typeface="Times New Roman" panose="02020603050405020304" pitchFamily="18" charset="0"/>
                          <a:cs typeface="Times New Roman" panose="02020603050405020304" pitchFamily="18" charset="0"/>
                        </a:rPr>
                        <a:t> </a:t>
                      </a:r>
                      <a:r>
                        <a:rPr lang="en-GB" sz="2400" baseline="0" dirty="0" err="1">
                          <a:latin typeface="Times New Roman" panose="02020603050405020304" pitchFamily="18" charset="0"/>
                          <a:cs typeface="Times New Roman" panose="02020603050405020304" pitchFamily="18" charset="0"/>
                        </a:rPr>
                        <a:t>xuất</a:t>
                      </a:r>
                      <a:endParaRPr lang="en-US" sz="2400" dirty="0">
                        <a:latin typeface="Times New Roman" panose="02020603050405020304" pitchFamily="18" charset="0"/>
                        <a:cs typeface="Times New Roman" panose="02020603050405020304" pitchFamily="18" charset="0"/>
                      </a:endParaRPr>
                    </a:p>
                  </a:txBody>
                  <a:tcPr/>
                </a:tc>
                <a:tc>
                  <a:txBody>
                    <a:bodyPr/>
                    <a:lstStyle/>
                    <a:p>
                      <a:pPr algn="ctr"/>
                      <a:r>
                        <a:rPr lang="en-GB" sz="2400" dirty="0" err="1">
                          <a:latin typeface="Times New Roman" panose="02020603050405020304" pitchFamily="18" charset="0"/>
                          <a:cs typeface="Times New Roman" panose="02020603050405020304" pitchFamily="18" charset="0"/>
                        </a:rPr>
                        <a:t>Tên</a:t>
                      </a:r>
                      <a:r>
                        <a:rPr lang="en-GB" sz="2400" baseline="0" dirty="0">
                          <a:latin typeface="Times New Roman" panose="02020603050405020304" pitchFamily="18" charset="0"/>
                          <a:cs typeface="Times New Roman" panose="02020603050405020304" pitchFamily="18" charset="0"/>
                        </a:rPr>
                        <a:t> </a:t>
                      </a:r>
                      <a:r>
                        <a:rPr lang="en-GB" sz="2400" baseline="0" dirty="0" err="1">
                          <a:latin typeface="Times New Roman" panose="02020603050405020304" pitchFamily="18" charset="0"/>
                          <a:cs typeface="Times New Roman" panose="02020603050405020304" pitchFamily="18" charset="0"/>
                        </a:rPr>
                        <a:t>sản</a:t>
                      </a:r>
                      <a:r>
                        <a:rPr lang="en-GB" sz="2400" baseline="0" dirty="0">
                          <a:latin typeface="Times New Roman" panose="02020603050405020304" pitchFamily="18" charset="0"/>
                          <a:cs typeface="Times New Roman" panose="02020603050405020304" pitchFamily="18" charset="0"/>
                        </a:rPr>
                        <a:t> </a:t>
                      </a:r>
                      <a:r>
                        <a:rPr lang="en-GB" sz="2400" baseline="0" dirty="0" err="1">
                          <a:latin typeface="Times New Roman" panose="02020603050405020304" pitchFamily="18" charset="0"/>
                          <a:cs typeface="Times New Roman" panose="02020603050405020304" pitchFamily="18" charset="0"/>
                        </a:rPr>
                        <a:t>phẩm</a:t>
                      </a:r>
                      <a:endParaRPr lang="en-US" sz="2400" dirty="0">
                        <a:latin typeface="Times New Roman" panose="02020603050405020304" pitchFamily="18" charset="0"/>
                        <a:cs typeface="Times New Roman" panose="02020603050405020304" pitchFamily="18" charset="0"/>
                      </a:endParaRPr>
                    </a:p>
                  </a:txBody>
                  <a:tcPr/>
                </a:tc>
                <a:tc>
                  <a:txBody>
                    <a:bodyPr/>
                    <a:lstStyle/>
                    <a:p>
                      <a:pPr algn="ctr"/>
                      <a:r>
                        <a:rPr lang="en-GB" sz="2400" dirty="0" err="1">
                          <a:latin typeface="Times New Roman" panose="02020603050405020304" pitchFamily="18" charset="0"/>
                          <a:cs typeface="Times New Roman" panose="02020603050405020304" pitchFamily="18" charset="0"/>
                        </a:rPr>
                        <a:t>Ích</a:t>
                      </a:r>
                      <a:r>
                        <a:rPr lang="en-GB" sz="2400" baseline="0" dirty="0">
                          <a:latin typeface="Times New Roman" panose="02020603050405020304" pitchFamily="18" charset="0"/>
                          <a:cs typeface="Times New Roman" panose="02020603050405020304" pitchFamily="18" charset="0"/>
                        </a:rPr>
                        <a:t> </a:t>
                      </a:r>
                      <a:r>
                        <a:rPr lang="en-GB" sz="2400" baseline="0" dirty="0" err="1">
                          <a:latin typeface="Times New Roman" panose="02020603050405020304" pitchFamily="18" charset="0"/>
                          <a:cs typeface="Times New Roman" panose="02020603050405020304" pitchFamily="18" charset="0"/>
                        </a:rPr>
                        <a:t>lợi</a:t>
                      </a:r>
                      <a:endParaRPr lang="en-US"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53363509"/>
                  </a:ext>
                </a:extLst>
              </a:tr>
              <a:tr h="754699">
                <a:tc>
                  <a:txBody>
                    <a:bodyPr/>
                    <a:lstStyle/>
                    <a:p>
                      <a:r>
                        <a:rPr lang="en-GB" sz="2400" dirty="0" err="1">
                          <a:latin typeface="Times New Roman" panose="02020603050405020304" pitchFamily="18" charset="0"/>
                          <a:cs typeface="Times New Roman" panose="02020603050405020304" pitchFamily="18" charset="0"/>
                        </a:rPr>
                        <a:t>Trồng</a:t>
                      </a:r>
                      <a:r>
                        <a:rPr lang="en-GB" sz="2400" baseline="0" dirty="0">
                          <a:latin typeface="Times New Roman" panose="02020603050405020304" pitchFamily="18" charset="0"/>
                          <a:cs typeface="Times New Roman" panose="02020603050405020304" pitchFamily="18" charset="0"/>
                        </a:rPr>
                        <a:t> </a:t>
                      </a:r>
                      <a:r>
                        <a:rPr lang="en-GB" sz="2400" baseline="0" dirty="0" err="1">
                          <a:latin typeface="Times New Roman" panose="02020603050405020304" pitchFamily="18" charset="0"/>
                          <a:cs typeface="Times New Roman" panose="02020603050405020304" pitchFamily="18" charset="0"/>
                        </a:rPr>
                        <a:t>cây</a:t>
                      </a:r>
                      <a:r>
                        <a:rPr lang="en-GB" sz="2400" baseline="0" dirty="0">
                          <a:latin typeface="Times New Roman" panose="02020603050405020304" pitchFamily="18" charset="0"/>
                          <a:cs typeface="Times New Roman" panose="02020603050405020304" pitchFamily="18" charset="0"/>
                        </a:rPr>
                        <a:t> </a:t>
                      </a:r>
                      <a:r>
                        <a:rPr lang="en-GB" sz="2400" baseline="0" dirty="0" err="1">
                          <a:latin typeface="Times New Roman" panose="02020603050405020304" pitchFamily="18" charset="0"/>
                          <a:cs typeface="Times New Roman" panose="02020603050405020304" pitchFamily="18" charset="0"/>
                        </a:rPr>
                        <a:t>ăn</a:t>
                      </a:r>
                      <a:r>
                        <a:rPr lang="en-GB" sz="2400" baseline="0" dirty="0">
                          <a:latin typeface="Times New Roman" panose="02020603050405020304" pitchFamily="18" charset="0"/>
                          <a:cs typeface="Times New Roman" panose="02020603050405020304" pitchFamily="18" charset="0"/>
                        </a:rPr>
                        <a:t> </a:t>
                      </a:r>
                      <a:r>
                        <a:rPr lang="en-GB" sz="2400" baseline="0" dirty="0" err="1">
                          <a:latin typeface="Times New Roman" panose="02020603050405020304" pitchFamily="18" charset="0"/>
                          <a:cs typeface="Times New Roman" panose="02020603050405020304" pitchFamily="18" charset="0"/>
                        </a:rPr>
                        <a:t>quả</a:t>
                      </a:r>
                      <a:endParaRPr lang="en-US" sz="2400" dirty="0">
                        <a:latin typeface="Times New Roman" panose="02020603050405020304" pitchFamily="18" charset="0"/>
                        <a:cs typeface="Times New Roman" panose="02020603050405020304" pitchFamily="18" charset="0"/>
                      </a:endParaRPr>
                    </a:p>
                  </a:txBody>
                  <a:tcPr/>
                </a:tc>
                <a:tc>
                  <a:txBody>
                    <a:bodyPr/>
                    <a:lstStyle/>
                    <a:p>
                      <a:r>
                        <a:rPr lang="en-GB" sz="2400" dirty="0">
                          <a:latin typeface="Times New Roman" panose="02020603050405020304" pitchFamily="18" charset="0"/>
                          <a:cs typeface="Times New Roman" panose="02020603050405020304" pitchFamily="18" charset="0"/>
                        </a:rPr>
                        <a:t>Cam, </a:t>
                      </a:r>
                      <a:r>
                        <a:rPr lang="en-GB" sz="2400" dirty="0" err="1">
                          <a:latin typeface="Times New Roman" panose="02020603050405020304" pitchFamily="18" charset="0"/>
                          <a:cs typeface="Times New Roman" panose="02020603050405020304" pitchFamily="18" charset="0"/>
                        </a:rPr>
                        <a:t>bưởi</a:t>
                      </a:r>
                      <a:r>
                        <a:rPr lang="en-GB" sz="2400" baseline="0" dirty="0">
                          <a:latin typeface="Times New Roman" panose="02020603050405020304" pitchFamily="18" charset="0"/>
                          <a:cs typeface="Times New Roman" panose="02020603050405020304" pitchFamily="18" charset="0"/>
                        </a:rPr>
                        <a:t>, </a:t>
                      </a:r>
                      <a:r>
                        <a:rPr lang="en-GB" sz="2400" baseline="0" dirty="0" err="1">
                          <a:latin typeface="Times New Roman" panose="02020603050405020304" pitchFamily="18" charset="0"/>
                          <a:cs typeface="Times New Roman" panose="02020603050405020304" pitchFamily="18" charset="0"/>
                        </a:rPr>
                        <a:t>chuối</a:t>
                      </a:r>
                      <a:r>
                        <a:rPr lang="en-GB" sz="2400" baseline="0"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txBody>
                  <a:tcPr/>
                </a:tc>
                <a:tc>
                  <a:txBody>
                    <a:bodyPr/>
                    <a:lstStyle/>
                    <a:p>
                      <a:r>
                        <a:rPr lang="en-GB" sz="2400" dirty="0">
                          <a:latin typeface="Times New Roman" panose="02020603050405020304" pitchFamily="18" charset="0"/>
                          <a:cs typeface="Times New Roman" panose="02020603050405020304" pitchFamily="18" charset="0"/>
                        </a:rPr>
                        <a:t>-</a:t>
                      </a:r>
                      <a:r>
                        <a:rPr lang="en-GB" sz="2400" dirty="0" err="1">
                          <a:latin typeface="Times New Roman" panose="02020603050405020304" pitchFamily="18" charset="0"/>
                          <a:cs typeface="Times New Roman" panose="02020603050405020304" pitchFamily="18" charset="0"/>
                        </a:rPr>
                        <a:t>Làm</a:t>
                      </a:r>
                      <a:r>
                        <a:rPr lang="en-GB" sz="2400" baseline="0" dirty="0">
                          <a:latin typeface="Times New Roman" panose="02020603050405020304" pitchFamily="18" charset="0"/>
                          <a:cs typeface="Times New Roman" panose="02020603050405020304" pitchFamily="18" charset="0"/>
                        </a:rPr>
                        <a:t> </a:t>
                      </a:r>
                      <a:r>
                        <a:rPr lang="en-GB" sz="2400" baseline="0" dirty="0" err="1">
                          <a:latin typeface="Times New Roman" panose="02020603050405020304" pitchFamily="18" charset="0"/>
                          <a:cs typeface="Times New Roman" panose="02020603050405020304" pitchFamily="18" charset="0"/>
                        </a:rPr>
                        <a:t>thức</a:t>
                      </a:r>
                      <a:r>
                        <a:rPr lang="en-GB" sz="2400" baseline="0" dirty="0">
                          <a:latin typeface="Times New Roman" panose="02020603050405020304" pitchFamily="18" charset="0"/>
                          <a:cs typeface="Times New Roman" panose="02020603050405020304" pitchFamily="18" charset="0"/>
                        </a:rPr>
                        <a:t> </a:t>
                      </a:r>
                      <a:r>
                        <a:rPr lang="en-GB" sz="2400" baseline="0" dirty="0" err="1">
                          <a:latin typeface="Times New Roman" panose="02020603050405020304" pitchFamily="18" charset="0"/>
                          <a:cs typeface="Times New Roman" panose="02020603050405020304" pitchFamily="18" charset="0"/>
                        </a:rPr>
                        <a:t>ăn</a:t>
                      </a:r>
                      <a:r>
                        <a:rPr lang="en-GB" sz="2400" baseline="0" dirty="0">
                          <a:latin typeface="Times New Roman" panose="02020603050405020304" pitchFamily="18" charset="0"/>
                          <a:cs typeface="Times New Roman" panose="02020603050405020304" pitchFamily="18" charset="0"/>
                        </a:rPr>
                        <a:t>, </a:t>
                      </a:r>
                      <a:r>
                        <a:rPr lang="en-GB" sz="2400" baseline="0" dirty="0" err="1">
                          <a:latin typeface="Times New Roman" panose="02020603050405020304" pitchFamily="18" charset="0"/>
                          <a:cs typeface="Times New Roman" panose="02020603050405020304" pitchFamily="18" charset="0"/>
                        </a:rPr>
                        <a:t>đồ</a:t>
                      </a:r>
                      <a:r>
                        <a:rPr lang="en-GB" sz="2400" baseline="0" dirty="0">
                          <a:latin typeface="Times New Roman" panose="02020603050405020304" pitchFamily="18" charset="0"/>
                          <a:cs typeface="Times New Roman" panose="02020603050405020304" pitchFamily="18" charset="0"/>
                        </a:rPr>
                        <a:t> </a:t>
                      </a:r>
                      <a:r>
                        <a:rPr lang="en-GB" sz="2400" baseline="0" dirty="0" err="1">
                          <a:latin typeface="Times New Roman" panose="02020603050405020304" pitchFamily="18" charset="0"/>
                          <a:cs typeface="Times New Roman" panose="02020603050405020304" pitchFamily="18" charset="0"/>
                        </a:rPr>
                        <a:t>uống</a:t>
                      </a:r>
                      <a:endParaRPr lang="en-GB" sz="2400" baseline="0" dirty="0">
                        <a:latin typeface="Times New Roman" panose="02020603050405020304" pitchFamily="18" charset="0"/>
                        <a:cs typeface="Times New Roman" panose="02020603050405020304" pitchFamily="18" charset="0"/>
                      </a:endParaRPr>
                    </a:p>
                    <a:p>
                      <a:r>
                        <a:rPr lang="en-GB" sz="2400" baseline="0" dirty="0">
                          <a:latin typeface="Times New Roman" panose="02020603050405020304" pitchFamily="18" charset="0"/>
                          <a:cs typeface="Times New Roman" panose="02020603050405020304" pitchFamily="18" charset="0"/>
                        </a:rPr>
                        <a:t>-</a:t>
                      </a:r>
                      <a:r>
                        <a:rPr lang="en-GB" sz="2400" baseline="0" dirty="0" err="1">
                          <a:latin typeface="Times New Roman" panose="02020603050405020304" pitchFamily="18" charset="0"/>
                          <a:cs typeface="Times New Roman" panose="02020603050405020304" pitchFamily="18" charset="0"/>
                        </a:rPr>
                        <a:t>Làm</a:t>
                      </a:r>
                      <a:r>
                        <a:rPr lang="en-GB" sz="2400" baseline="0" dirty="0">
                          <a:latin typeface="Times New Roman" panose="02020603050405020304" pitchFamily="18" charset="0"/>
                          <a:cs typeface="Times New Roman" panose="02020603050405020304" pitchFamily="18" charset="0"/>
                        </a:rPr>
                        <a:t> </a:t>
                      </a:r>
                      <a:r>
                        <a:rPr lang="en-GB" sz="2400" baseline="0" dirty="0" err="1">
                          <a:latin typeface="Times New Roman" panose="02020603050405020304" pitchFamily="18" charset="0"/>
                          <a:cs typeface="Times New Roman" panose="02020603050405020304" pitchFamily="18" charset="0"/>
                        </a:rPr>
                        <a:t>hàn</a:t>
                      </a:r>
                      <a:r>
                        <a:rPr lang="en-GB" sz="2400" baseline="0" dirty="0">
                          <a:latin typeface="Times New Roman" panose="02020603050405020304" pitchFamily="18" charset="0"/>
                          <a:cs typeface="Times New Roman" panose="02020603050405020304" pitchFamily="18" charset="0"/>
                        </a:rPr>
                        <a:t> </a:t>
                      </a:r>
                      <a:r>
                        <a:rPr lang="en-GB" sz="2400" baseline="0" dirty="0" err="1">
                          <a:latin typeface="Times New Roman" panose="02020603050405020304" pitchFamily="18" charset="0"/>
                          <a:cs typeface="Times New Roman" panose="02020603050405020304" pitchFamily="18" charset="0"/>
                        </a:rPr>
                        <a:t>hóa</a:t>
                      </a:r>
                      <a:r>
                        <a:rPr lang="en-GB" sz="2400" baseline="0" dirty="0">
                          <a:latin typeface="Times New Roman" panose="02020603050405020304" pitchFamily="18" charset="0"/>
                          <a:cs typeface="Times New Roman" panose="02020603050405020304" pitchFamily="18" charset="0"/>
                        </a:rPr>
                        <a:t> </a:t>
                      </a:r>
                      <a:r>
                        <a:rPr lang="en-GB" sz="2400" baseline="0" dirty="0" err="1">
                          <a:latin typeface="Times New Roman" panose="02020603050405020304" pitchFamily="18" charset="0"/>
                          <a:cs typeface="Times New Roman" panose="02020603050405020304" pitchFamily="18" charset="0"/>
                        </a:rPr>
                        <a:t>để</a:t>
                      </a:r>
                      <a:r>
                        <a:rPr lang="en-GB" sz="2400" baseline="0" dirty="0">
                          <a:latin typeface="Times New Roman" panose="02020603050405020304" pitchFamily="18" charset="0"/>
                          <a:cs typeface="Times New Roman" panose="02020603050405020304" pitchFamily="18" charset="0"/>
                        </a:rPr>
                        <a:t> </a:t>
                      </a:r>
                      <a:r>
                        <a:rPr lang="en-GB" sz="2400" baseline="0" dirty="0" err="1">
                          <a:latin typeface="Times New Roman" panose="02020603050405020304" pitchFamily="18" charset="0"/>
                          <a:cs typeface="Times New Roman" panose="02020603050405020304" pitchFamily="18" charset="0"/>
                        </a:rPr>
                        <a:t>bán</a:t>
                      </a:r>
                      <a:endParaRPr lang="en-US"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518378454"/>
                  </a:ext>
                </a:extLst>
              </a:tr>
              <a:tr h="754699">
                <a:tc>
                  <a:txBody>
                    <a:bodyPr/>
                    <a:lstStyle/>
                    <a:p>
                      <a:endParaRPr lang="en-US"/>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357257597"/>
                  </a:ext>
                </a:extLst>
              </a:tr>
              <a:tr h="754699">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193311894"/>
                  </a:ext>
                </a:extLst>
              </a:tr>
              <a:tr h="754699">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358469677"/>
                  </a:ext>
                </a:extLst>
              </a:tr>
              <a:tr h="754699">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316367640"/>
                  </a:ext>
                </a:extLst>
              </a:tr>
            </a:tbl>
          </a:graphicData>
        </a:graphic>
      </p:graphicFrame>
    </p:spTree>
    <p:extLst>
      <p:ext uri="{BB962C8B-B14F-4D97-AF65-F5344CB8AC3E}">
        <p14:creationId xmlns:p14="http://schemas.microsoft.com/office/powerpoint/2010/main" val="40913078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ppt_x</p:attrName>
                                        </p:attrNameLst>
                                      </p:cBhvr>
                                      <p:tavLst>
                                        <p:tav tm="0">
                                          <p:val>
                                            <p:strVal val="#ppt_x"/>
                                          </p:val>
                                        </p:tav>
                                        <p:tav tm="100000">
                                          <p:val>
                                            <p:strVal val="#ppt_x"/>
                                          </p:val>
                                        </p:tav>
                                      </p:tavLst>
                                    </p:anim>
                                    <p:anim calcmode="lin" valueType="num">
                                      <p:cBhvr>
                                        <p:cTn id="9" dur="5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53630" y="1229720"/>
            <a:ext cx="8638370" cy="5610942"/>
          </a:xfrm>
          <a:prstGeom prst="rect">
            <a:avLst/>
          </a:prstGeom>
        </p:spPr>
      </p:pic>
      <p:pic>
        <p:nvPicPr>
          <p:cNvPr id="9" name="Picture 8"/>
          <p:cNvPicPr>
            <a:picLocks noChangeAspect="1"/>
          </p:cNvPicPr>
          <p:nvPr/>
        </p:nvPicPr>
        <p:blipFill rotWithShape="1">
          <a:blip r:embed="rId3">
            <a:extLst>
              <a:ext uri="{BEBA8EAE-BF5A-486C-A8C5-ECC9F3942E4B}">
                <a14:imgProps xmlns:a14="http://schemas.microsoft.com/office/drawing/2010/main">
                  <a14:imgLayer r:embed="rId4">
                    <a14:imgEffect>
                      <a14:backgroundRemoval t="1064" b="98936" l="0" r="100000"/>
                    </a14:imgEffect>
                  </a14:imgLayer>
                </a14:imgProps>
              </a:ext>
              <a:ext uri="{28A0092B-C50C-407E-A947-70E740481C1C}">
                <a14:useLocalDpi xmlns:a14="http://schemas.microsoft.com/office/drawing/2010/main" val="0"/>
              </a:ext>
            </a:extLst>
          </a:blip>
          <a:srcRect l="379" t="18022" r="3798" b="16923"/>
          <a:stretch/>
        </p:blipFill>
        <p:spPr>
          <a:xfrm rot="20670679">
            <a:off x="4950279" y="3277625"/>
            <a:ext cx="3409331" cy="2314592"/>
          </a:xfrm>
          <a:prstGeom prst="rect">
            <a:avLst/>
          </a:prstGeom>
        </p:spPr>
      </p:pic>
      <p:grpSp>
        <p:nvGrpSpPr>
          <p:cNvPr id="6" name="Group 5">
            <a:extLst>
              <a:ext uri="{FF2B5EF4-FFF2-40B4-BE49-F238E27FC236}">
                <a16:creationId xmlns:a16="http://schemas.microsoft.com/office/drawing/2014/main" id="{E32C5D44-9891-42F8-AAFC-7FE5DA2979ED}"/>
              </a:ext>
            </a:extLst>
          </p:cNvPr>
          <p:cNvGrpSpPr/>
          <p:nvPr/>
        </p:nvGrpSpPr>
        <p:grpSpPr>
          <a:xfrm>
            <a:off x="-1828084" y="280109"/>
            <a:ext cx="6535975" cy="6700409"/>
            <a:chOff x="-2675175" y="426720"/>
            <a:chExt cx="6535975" cy="6700409"/>
          </a:xfrm>
        </p:grpSpPr>
        <p:pic>
          <p:nvPicPr>
            <p:cNvPr id="7" name="图片 4">
              <a:extLst>
                <a:ext uri="{FF2B5EF4-FFF2-40B4-BE49-F238E27FC236}">
                  <a16:creationId xmlns:a16="http://schemas.microsoft.com/office/drawing/2014/main" id="{A9F4AB91-C459-4D24-8BB0-EB5F4D5F0177}"/>
                </a:ext>
              </a:extLst>
            </p:cNvPr>
            <p:cNvPicPr>
              <a:picLocks noChangeAspect="1"/>
            </p:cNvPicPr>
            <p:nvPr/>
          </p:nvPicPr>
          <p:blipFill rotWithShape="1">
            <a:blip r:embed="rId5">
              <a:extLst>
                <a:ext uri="{28A0092B-C50C-407E-A947-70E740481C1C}">
                  <a14:useLocalDpi xmlns:a14="http://schemas.microsoft.com/office/drawing/2010/main" val="0"/>
                </a:ext>
              </a:extLst>
            </a:blip>
            <a:srcRect l="31094" r="27156" b="20601"/>
            <a:stretch>
              <a:fillRect/>
            </a:stretch>
          </p:blipFill>
          <p:spPr>
            <a:xfrm>
              <a:off x="-2675175" y="426720"/>
              <a:ext cx="6535975" cy="6687372"/>
            </a:xfrm>
            <a:prstGeom prst="rect">
              <a:avLst/>
            </a:prstGeom>
          </p:spPr>
        </p:pic>
        <p:pic>
          <p:nvPicPr>
            <p:cNvPr id="8" name="图形 45">
              <a:extLst>
                <a:ext uri="{FF2B5EF4-FFF2-40B4-BE49-F238E27FC236}">
                  <a16:creationId xmlns:a16="http://schemas.microsoft.com/office/drawing/2014/main" id="{D177A99B-95EE-4EF3-BAFC-B0373F688484}"/>
                </a:ext>
              </a:extLst>
            </p:cNvPr>
            <p:cNvPicPr>
              <a:picLocks noChangeAspect="1"/>
            </p:cNvPicPr>
            <p:nvPr/>
          </p:nvPicPr>
          <p:blipFill>
            <a:blip/>
            <a:stretch>
              <a:fillRect/>
            </a:stretch>
          </p:blipFill>
          <p:spPr>
            <a:xfrm rot="780486">
              <a:off x="-931279" y="5253168"/>
              <a:ext cx="3043425" cy="1873961"/>
            </a:xfrm>
            <a:prstGeom prst="rect">
              <a:avLst/>
            </a:prstGeom>
          </p:spPr>
        </p:pic>
      </p:grpSp>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94259" y="1258253"/>
            <a:ext cx="7639050" cy="2581275"/>
          </a:xfrm>
          <a:prstGeom prst="rect">
            <a:avLst/>
          </a:prstGeom>
          <a:effectLst>
            <a:glow rad="228600">
              <a:schemeClr val="accent4">
                <a:satMod val="175000"/>
                <a:alpha val="40000"/>
              </a:schemeClr>
            </a:glow>
          </a:effectLst>
        </p:spPr>
      </p:pic>
      <p:pic>
        <p:nvPicPr>
          <p:cNvPr id="5" name="图片 42"/>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1828084" y="724273"/>
            <a:ext cx="16036553" cy="7421295"/>
          </a:xfrm>
          <a:prstGeom prst="rect">
            <a:avLst/>
          </a:prstGeom>
        </p:spPr>
      </p:pic>
    </p:spTree>
    <p:extLst>
      <p:ext uri="{BB962C8B-B14F-4D97-AF65-F5344CB8AC3E}">
        <p14:creationId xmlns:p14="http://schemas.microsoft.com/office/powerpoint/2010/main" val="32562408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1000" fill="hold"/>
                                        <p:tgtEl>
                                          <p:spTgt spid="5"/>
                                        </p:tgtEl>
                                        <p:attrNameLst>
                                          <p:attrName>ppt_w</p:attrName>
                                        </p:attrNameLst>
                                      </p:cBhvr>
                                      <p:tavLst>
                                        <p:tav tm="0">
                                          <p:val>
                                            <p:fltVal val="0"/>
                                          </p:val>
                                        </p:tav>
                                        <p:tav tm="100000">
                                          <p:val>
                                            <p:strVal val="#ppt_w"/>
                                          </p:val>
                                        </p:tav>
                                      </p:tavLst>
                                    </p:anim>
                                    <p:anim calcmode="lin" valueType="num">
                                      <p:cBhvr>
                                        <p:cTn id="12" dur="1000" fill="hold"/>
                                        <p:tgtEl>
                                          <p:spTgt spid="5"/>
                                        </p:tgtEl>
                                        <p:attrNameLst>
                                          <p:attrName>ppt_h</p:attrName>
                                        </p:attrNameLst>
                                      </p:cBhvr>
                                      <p:tavLst>
                                        <p:tav tm="0">
                                          <p:val>
                                            <p:fltVal val="0"/>
                                          </p:val>
                                        </p:tav>
                                        <p:tav tm="100000">
                                          <p:val>
                                            <p:strVal val="#ppt_h"/>
                                          </p:val>
                                        </p:tav>
                                      </p:tavLst>
                                    </p:anim>
                                    <p:animEffect transition="in" filter="fade">
                                      <p:cBhvr>
                                        <p:cTn id="13" dur="1000"/>
                                        <p:tgtEl>
                                          <p:spTgt spid="5"/>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 presetClass="entr" presetSubtype="12"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2000" fill="hold"/>
                                        <p:tgtEl>
                                          <p:spTgt spid="9"/>
                                        </p:tgtEl>
                                        <p:attrNameLst>
                                          <p:attrName>ppt_x</p:attrName>
                                        </p:attrNameLst>
                                      </p:cBhvr>
                                      <p:tavLst>
                                        <p:tav tm="0">
                                          <p:val>
                                            <p:strVal val="0-#ppt_w/2"/>
                                          </p:val>
                                        </p:tav>
                                        <p:tav tm="100000">
                                          <p:val>
                                            <p:strVal val="#ppt_x"/>
                                          </p:val>
                                        </p:tav>
                                      </p:tavLst>
                                    </p:anim>
                                    <p:anim calcmode="lin" valueType="num">
                                      <p:cBhvr additive="base">
                                        <p:cTn id="24" dur="2000" fill="hold"/>
                                        <p:tgtEl>
                                          <p:spTgt spid="9"/>
                                        </p:tgtEl>
                                        <p:attrNameLst>
                                          <p:attrName>ppt_y</p:attrName>
                                        </p:attrNameLst>
                                      </p:cBhvr>
                                      <p:tavLst>
                                        <p:tav tm="0">
                                          <p:val>
                                            <p:strVal val="1+#ppt_h/2"/>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strVal val="#ppt_x"/>
                                          </p:val>
                                        </p:tav>
                                        <p:tav tm="100000">
                                          <p:val>
                                            <p:strVal val="#ppt_x"/>
                                          </p:val>
                                        </p:tav>
                                      </p:tavLst>
                                    </p:anim>
                                    <p:anim calcmode="lin" valueType="num">
                                      <p:cBhvr>
                                        <p:cTn id="2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grpSp>
        <p:nvGrpSpPr>
          <p:cNvPr id="4" name="组合 10"/>
          <p:cNvGrpSpPr/>
          <p:nvPr/>
        </p:nvGrpSpPr>
        <p:grpSpPr>
          <a:xfrm>
            <a:off x="-1948563" y="-1251279"/>
            <a:ext cx="15302452" cy="4031790"/>
            <a:chOff x="-1624573" y="-1185864"/>
            <a:chExt cx="15732064" cy="3115323"/>
          </a:xfrm>
        </p:grpSpPr>
        <p:pic>
          <p:nvPicPr>
            <p:cNvPr id="5" name="图片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0800000">
              <a:off x="-1624573" y="-1185863"/>
              <a:ext cx="6967196" cy="2701927"/>
            </a:xfrm>
            <a:prstGeom prst="rect">
              <a:avLst/>
            </a:prstGeom>
          </p:spPr>
        </p:pic>
        <p:pic>
          <p:nvPicPr>
            <p:cNvPr id="6" name="图片 8"/>
            <p:cNvPicPr>
              <a:picLocks noChangeAspect="1"/>
            </p:cNvPicPr>
            <p:nvPr/>
          </p:nvPicPr>
          <p:blipFill>
            <a:blip r:embed="rId3">
              <a:extLst>
                <a:ext uri="{28A0092B-C50C-407E-A947-70E740481C1C}">
                  <a14:useLocalDpi xmlns:a14="http://schemas.microsoft.com/office/drawing/2010/main"/>
                </a:ext>
              </a:extLst>
            </a:blip>
            <a:stretch>
              <a:fillRect/>
            </a:stretch>
          </p:blipFill>
          <p:spPr>
            <a:xfrm rot="10800000">
              <a:off x="2199632" y="-1185864"/>
              <a:ext cx="8033180" cy="3115323"/>
            </a:xfrm>
            <a:prstGeom prst="rect">
              <a:avLst/>
            </a:prstGeom>
          </p:spPr>
        </p:pic>
        <p:pic>
          <p:nvPicPr>
            <p:cNvPr id="7" name="图片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0800000">
              <a:off x="7991755" y="-855662"/>
              <a:ext cx="6115736" cy="2371725"/>
            </a:xfrm>
            <a:prstGeom prst="rect">
              <a:avLst/>
            </a:prstGeom>
          </p:spPr>
        </p:pic>
      </p:gr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47830" y="635803"/>
            <a:ext cx="8181099" cy="4620932"/>
          </a:xfrm>
          <a:prstGeom prst="rect">
            <a:avLst/>
          </a:prstGeom>
        </p:spPr>
      </p:pic>
      <p:pic>
        <p:nvPicPr>
          <p:cNvPr id="9" name="图片 42"/>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1901509" y="609548"/>
            <a:ext cx="16036553" cy="7421295"/>
          </a:xfrm>
          <a:prstGeom prst="rect">
            <a:avLst/>
          </a:prstGeom>
        </p:spPr>
      </p:pic>
      <p:sp>
        <p:nvSpPr>
          <p:cNvPr id="10" name="Rectangle 9"/>
          <p:cNvSpPr/>
          <p:nvPr/>
        </p:nvSpPr>
        <p:spPr>
          <a:xfrm>
            <a:off x="6010163" y="1999847"/>
            <a:ext cx="3831498" cy="1938992"/>
          </a:xfrm>
          <a:prstGeom prst="rect">
            <a:avLst/>
          </a:prstGeom>
          <a:noFill/>
        </p:spPr>
        <p:txBody>
          <a:bodyPr wrap="none" lIns="91440" tIns="45720" rIns="91440" bIns="45720">
            <a:spAutoFit/>
          </a:bodyPr>
          <a:lstStyle/>
          <a:p>
            <a:pPr algn="ctr"/>
            <a:r>
              <a:rPr lang="en-US" sz="60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UTM Cool Blue" panose="02040603050506020204" pitchFamily="18" charset="0"/>
              </a:rPr>
              <a:t>TỰ NHIÊN </a:t>
            </a:r>
          </a:p>
          <a:p>
            <a:pPr algn="ctr"/>
            <a:r>
              <a:rPr lang="en-US" sz="60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UTM Cool Blue" panose="02040603050506020204" pitchFamily="18" charset="0"/>
              </a:rPr>
              <a:t>VÀ XÃ HỘI</a:t>
            </a:r>
            <a:endParaRPr lang="en-US" sz="60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UTM Cool Blue" panose="02040603050506020204" pitchFamily="18" charset="0"/>
            </a:endParaRPr>
          </a:p>
        </p:txBody>
      </p:sp>
      <p:grpSp>
        <p:nvGrpSpPr>
          <p:cNvPr id="11" name="Group 10">
            <a:extLst>
              <a:ext uri="{FF2B5EF4-FFF2-40B4-BE49-F238E27FC236}">
                <a16:creationId xmlns:a16="http://schemas.microsoft.com/office/drawing/2014/main" id="{E32C5D44-9891-42F8-AAFC-7FE5DA2979ED}"/>
              </a:ext>
            </a:extLst>
          </p:cNvPr>
          <p:cNvGrpSpPr/>
          <p:nvPr/>
        </p:nvGrpSpPr>
        <p:grpSpPr>
          <a:xfrm>
            <a:off x="-1828084" y="280109"/>
            <a:ext cx="6535975" cy="6700409"/>
            <a:chOff x="-2675175" y="426720"/>
            <a:chExt cx="6535975" cy="6700409"/>
          </a:xfrm>
        </p:grpSpPr>
        <p:pic>
          <p:nvPicPr>
            <p:cNvPr id="12" name="图片 4">
              <a:extLst>
                <a:ext uri="{FF2B5EF4-FFF2-40B4-BE49-F238E27FC236}">
                  <a16:creationId xmlns:a16="http://schemas.microsoft.com/office/drawing/2014/main" id="{A9F4AB91-C459-4D24-8BB0-EB5F4D5F0177}"/>
                </a:ext>
              </a:extLst>
            </p:cNvPr>
            <p:cNvPicPr>
              <a:picLocks noChangeAspect="1"/>
            </p:cNvPicPr>
            <p:nvPr/>
          </p:nvPicPr>
          <p:blipFill rotWithShape="1">
            <a:blip r:embed="rId7">
              <a:extLst>
                <a:ext uri="{28A0092B-C50C-407E-A947-70E740481C1C}">
                  <a14:useLocalDpi xmlns:a14="http://schemas.microsoft.com/office/drawing/2010/main" val="0"/>
                </a:ext>
              </a:extLst>
            </a:blip>
            <a:srcRect l="31094" r="27156" b="20601"/>
            <a:stretch>
              <a:fillRect/>
            </a:stretch>
          </p:blipFill>
          <p:spPr>
            <a:xfrm>
              <a:off x="-2675175" y="426720"/>
              <a:ext cx="6535975" cy="6687372"/>
            </a:xfrm>
            <a:prstGeom prst="rect">
              <a:avLst/>
            </a:prstGeom>
          </p:spPr>
        </p:pic>
        <p:pic>
          <p:nvPicPr>
            <p:cNvPr id="13" name="图形 45">
              <a:extLst>
                <a:ext uri="{FF2B5EF4-FFF2-40B4-BE49-F238E27FC236}">
                  <a16:creationId xmlns:a16="http://schemas.microsoft.com/office/drawing/2014/main" id="{D177A99B-95EE-4EF3-BAFC-B0373F688484}"/>
                </a:ext>
              </a:extLst>
            </p:cNvPr>
            <p:cNvPicPr>
              <a:picLocks noChangeAspect="1"/>
            </p:cNvPicPr>
            <p:nvPr/>
          </p:nvPicPr>
          <p:blipFill>
            <a:blip/>
            <a:stretch>
              <a:fillRect/>
            </a:stretch>
          </p:blipFill>
          <p:spPr>
            <a:xfrm rot="780486">
              <a:off x="-931279" y="5253168"/>
              <a:ext cx="3043425" cy="1873961"/>
            </a:xfrm>
            <a:prstGeom prst="rect">
              <a:avLst/>
            </a:prstGeom>
          </p:spPr>
        </p:pic>
      </p:grpSp>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636760" y="876730"/>
            <a:ext cx="2002612" cy="1831265"/>
          </a:xfrm>
          <a:prstGeom prst="rect">
            <a:avLst/>
          </a:prstGeom>
        </p:spPr>
      </p:pic>
      <p:pic>
        <p:nvPicPr>
          <p:cNvPr id="15" name="Picture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362702" y="1999847"/>
            <a:ext cx="2262333" cy="2288336"/>
          </a:xfrm>
          <a:prstGeom prst="rect">
            <a:avLst/>
          </a:prstGeom>
        </p:spPr>
      </p:pic>
      <p:pic>
        <p:nvPicPr>
          <p:cNvPr id="16" name="Picture 15"/>
          <p:cNvPicPr>
            <a:picLocks noChangeAspect="1"/>
          </p:cNvPicPr>
          <p:nvPr/>
        </p:nvPicPr>
        <p:blipFill rotWithShape="1">
          <a:blip r:embed="rId10">
            <a:extLst>
              <a:ext uri="{BEBA8EAE-BF5A-486C-A8C5-ECC9F3942E4B}">
                <a14:imgProps xmlns:a14="http://schemas.microsoft.com/office/drawing/2010/main">
                  <a14:imgLayer r:embed="rId11">
                    <a14:imgEffect>
                      <a14:backgroundRemoval t="1064" b="98936" l="0" r="100000"/>
                    </a14:imgEffect>
                  </a14:imgLayer>
                </a14:imgProps>
              </a:ext>
              <a:ext uri="{28A0092B-C50C-407E-A947-70E740481C1C}">
                <a14:useLocalDpi xmlns:a14="http://schemas.microsoft.com/office/drawing/2010/main" val="0"/>
              </a:ext>
            </a:extLst>
          </a:blip>
          <a:srcRect l="379" t="18022" r="3798" b="16923"/>
          <a:stretch/>
        </p:blipFill>
        <p:spPr>
          <a:xfrm rot="20670679">
            <a:off x="7434643" y="4252727"/>
            <a:ext cx="3409331" cy="2314592"/>
          </a:xfrm>
          <a:prstGeom prst="rect">
            <a:avLst/>
          </a:prstGeom>
        </p:spPr>
      </p:pic>
      <p:pic>
        <p:nvPicPr>
          <p:cNvPr id="17" name="Picture 1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666834" y="3024615"/>
            <a:ext cx="1280859" cy="1295581"/>
          </a:xfrm>
          <a:prstGeom prst="rect">
            <a:avLst/>
          </a:prstGeom>
        </p:spPr>
      </p:pic>
    </p:spTree>
    <p:extLst>
      <p:ext uri="{BB962C8B-B14F-4D97-AF65-F5344CB8AC3E}">
        <p14:creationId xmlns:p14="http://schemas.microsoft.com/office/powerpoint/2010/main" val="14837113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Effect transition="in" filter="fade">
                                      <p:cBhvr>
                                        <p:cTn id="9" dur="1000"/>
                                        <p:tgtEl>
                                          <p:spTgt spid="9"/>
                                        </p:tgtEl>
                                      </p:cBhvr>
                                    </p:animEffect>
                                  </p:childTnLst>
                                </p:cTn>
                              </p:par>
                              <p:par>
                                <p:cTn id="10" presetID="22" presetClass="entr" presetSubtype="1"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up)">
                                      <p:cBhvr>
                                        <p:cTn id="12" dur="1000"/>
                                        <p:tgtEl>
                                          <p:spTgt spid="4"/>
                                        </p:tgtEl>
                                      </p:cBhvr>
                                    </p:animEffect>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1000"/>
                                        <p:tgtEl>
                                          <p:spTgt spid="11"/>
                                        </p:tgtEl>
                                      </p:cBhvr>
                                    </p:animEffect>
                                    <p:anim calcmode="lin" valueType="num">
                                      <p:cBhvr>
                                        <p:cTn id="17" dur="1000" fill="hold"/>
                                        <p:tgtEl>
                                          <p:spTgt spid="11"/>
                                        </p:tgtEl>
                                        <p:attrNameLst>
                                          <p:attrName>ppt_x</p:attrName>
                                        </p:attrNameLst>
                                      </p:cBhvr>
                                      <p:tavLst>
                                        <p:tav tm="0">
                                          <p:val>
                                            <p:strVal val="#ppt_x"/>
                                          </p:val>
                                        </p:tav>
                                        <p:tav tm="100000">
                                          <p:val>
                                            <p:strVal val="#ppt_x"/>
                                          </p:val>
                                        </p:tav>
                                      </p:tavLst>
                                    </p:anim>
                                    <p:anim calcmode="lin" valueType="num">
                                      <p:cBhvr>
                                        <p:cTn id="18" dur="1000" fill="hold"/>
                                        <p:tgtEl>
                                          <p:spTgt spid="11"/>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31" presetClass="entr" presetSubtype="0" fill="hold"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1000" fill="hold"/>
                                        <p:tgtEl>
                                          <p:spTgt spid="8"/>
                                        </p:tgtEl>
                                        <p:attrNameLst>
                                          <p:attrName>ppt_w</p:attrName>
                                        </p:attrNameLst>
                                      </p:cBhvr>
                                      <p:tavLst>
                                        <p:tav tm="0">
                                          <p:val>
                                            <p:fltVal val="0"/>
                                          </p:val>
                                        </p:tav>
                                        <p:tav tm="100000">
                                          <p:val>
                                            <p:strVal val="#ppt_w"/>
                                          </p:val>
                                        </p:tav>
                                      </p:tavLst>
                                    </p:anim>
                                    <p:anim calcmode="lin" valueType="num">
                                      <p:cBhvr>
                                        <p:cTn id="23" dur="1000" fill="hold"/>
                                        <p:tgtEl>
                                          <p:spTgt spid="8"/>
                                        </p:tgtEl>
                                        <p:attrNameLst>
                                          <p:attrName>ppt_h</p:attrName>
                                        </p:attrNameLst>
                                      </p:cBhvr>
                                      <p:tavLst>
                                        <p:tav tm="0">
                                          <p:val>
                                            <p:fltVal val="0"/>
                                          </p:val>
                                        </p:tav>
                                        <p:tav tm="100000">
                                          <p:val>
                                            <p:strVal val="#ppt_h"/>
                                          </p:val>
                                        </p:tav>
                                      </p:tavLst>
                                    </p:anim>
                                    <p:anim calcmode="lin" valueType="num">
                                      <p:cBhvr>
                                        <p:cTn id="24" dur="1000" fill="hold"/>
                                        <p:tgtEl>
                                          <p:spTgt spid="8"/>
                                        </p:tgtEl>
                                        <p:attrNameLst>
                                          <p:attrName>style.rotation</p:attrName>
                                        </p:attrNameLst>
                                      </p:cBhvr>
                                      <p:tavLst>
                                        <p:tav tm="0">
                                          <p:val>
                                            <p:fltVal val="90"/>
                                          </p:val>
                                        </p:tav>
                                        <p:tav tm="100000">
                                          <p:val>
                                            <p:fltVal val="0"/>
                                          </p:val>
                                        </p:tav>
                                      </p:tavLst>
                                    </p:anim>
                                    <p:animEffect transition="in" filter="fade">
                                      <p:cBhvr>
                                        <p:cTn id="25" dur="1000"/>
                                        <p:tgtEl>
                                          <p:spTgt spid="8"/>
                                        </p:tgtEl>
                                      </p:cBhvr>
                                    </p:animEffect>
                                  </p:childTnLst>
                                </p:cTn>
                              </p:par>
                            </p:childTnLst>
                          </p:cTn>
                        </p:par>
                        <p:par>
                          <p:cTn id="26" fill="hold">
                            <p:stCondLst>
                              <p:cond delay="3000"/>
                            </p:stCondLst>
                            <p:childTnLst>
                              <p:par>
                                <p:cTn id="27" presetID="56" presetClass="entr" presetSubtype="0" fill="hold" grpId="0" nodeType="afterEffect">
                                  <p:stCondLst>
                                    <p:cond delay="0"/>
                                  </p:stCondLst>
                                  <p:iterate type="lt">
                                    <p:tmPct val="10000"/>
                                  </p:iterate>
                                  <p:childTnLst>
                                    <p:set>
                                      <p:cBhvr>
                                        <p:cTn id="28" dur="1" fill="hold">
                                          <p:stCondLst>
                                            <p:cond delay="0"/>
                                          </p:stCondLst>
                                        </p:cTn>
                                        <p:tgtEl>
                                          <p:spTgt spid="10"/>
                                        </p:tgtEl>
                                        <p:attrNameLst>
                                          <p:attrName>style.visibility</p:attrName>
                                        </p:attrNameLst>
                                      </p:cBhvr>
                                      <p:to>
                                        <p:strVal val="visible"/>
                                      </p:to>
                                    </p:set>
                                    <p:anim by="(-#ppt_w*2)" calcmode="lin" valueType="num">
                                      <p:cBhvr rctx="PPT">
                                        <p:cTn id="29" dur="250" autoRev="1" fill="hold">
                                          <p:stCondLst>
                                            <p:cond delay="0"/>
                                          </p:stCondLst>
                                        </p:cTn>
                                        <p:tgtEl>
                                          <p:spTgt spid="10"/>
                                        </p:tgtEl>
                                        <p:attrNameLst>
                                          <p:attrName>ppt_w</p:attrName>
                                        </p:attrNameLst>
                                      </p:cBhvr>
                                    </p:anim>
                                    <p:anim by="(#ppt_w*0.50)" calcmode="lin" valueType="num">
                                      <p:cBhvr>
                                        <p:cTn id="30" dur="250" decel="50000" autoRev="1" fill="hold">
                                          <p:stCondLst>
                                            <p:cond delay="0"/>
                                          </p:stCondLst>
                                        </p:cTn>
                                        <p:tgtEl>
                                          <p:spTgt spid="10"/>
                                        </p:tgtEl>
                                        <p:attrNameLst>
                                          <p:attrName>ppt_x</p:attrName>
                                        </p:attrNameLst>
                                      </p:cBhvr>
                                    </p:anim>
                                    <p:anim from="(-#ppt_h/2)" to="(#ppt_y)" calcmode="lin" valueType="num">
                                      <p:cBhvr>
                                        <p:cTn id="31" dur="500" fill="hold">
                                          <p:stCondLst>
                                            <p:cond delay="0"/>
                                          </p:stCondLst>
                                        </p:cTn>
                                        <p:tgtEl>
                                          <p:spTgt spid="10"/>
                                        </p:tgtEl>
                                        <p:attrNameLst>
                                          <p:attrName>ppt_y</p:attrName>
                                        </p:attrNameLst>
                                      </p:cBhvr>
                                    </p:anim>
                                    <p:animRot by="21600000">
                                      <p:cBhvr>
                                        <p:cTn id="32" dur="500" fill="hold">
                                          <p:stCondLst>
                                            <p:cond delay="0"/>
                                          </p:stCondLst>
                                        </p:cTn>
                                        <p:tgtEl>
                                          <p:spTgt spid="10"/>
                                        </p:tgtEl>
                                        <p:attrNameLst>
                                          <p:attrName>r</p:attrName>
                                        </p:attrNameLst>
                                      </p:cBhvr>
                                    </p:animRot>
                                  </p:childTnLst>
                                </p:cTn>
                              </p:par>
                            </p:childTnLst>
                          </p:cTn>
                        </p:par>
                        <p:par>
                          <p:cTn id="33" fill="hold">
                            <p:stCondLst>
                              <p:cond delay="4150"/>
                            </p:stCondLst>
                            <p:childTnLst>
                              <p:par>
                                <p:cTn id="34" presetID="42" presetClass="entr" presetSubtype="0" fill="hold" nodeType="after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1000"/>
                                        <p:tgtEl>
                                          <p:spTgt spid="15"/>
                                        </p:tgtEl>
                                      </p:cBhvr>
                                    </p:animEffect>
                                    <p:anim calcmode="lin" valueType="num">
                                      <p:cBhvr>
                                        <p:cTn id="37" dur="1000" fill="hold"/>
                                        <p:tgtEl>
                                          <p:spTgt spid="15"/>
                                        </p:tgtEl>
                                        <p:attrNameLst>
                                          <p:attrName>ppt_x</p:attrName>
                                        </p:attrNameLst>
                                      </p:cBhvr>
                                      <p:tavLst>
                                        <p:tav tm="0">
                                          <p:val>
                                            <p:strVal val="#ppt_x"/>
                                          </p:val>
                                        </p:tav>
                                        <p:tav tm="100000">
                                          <p:val>
                                            <p:strVal val="#ppt_x"/>
                                          </p:val>
                                        </p:tav>
                                      </p:tavLst>
                                    </p:anim>
                                    <p:anim calcmode="lin" valueType="num">
                                      <p:cBhvr>
                                        <p:cTn id="38" dur="1000" fill="hold"/>
                                        <p:tgtEl>
                                          <p:spTgt spid="15"/>
                                        </p:tgtEl>
                                        <p:attrNameLst>
                                          <p:attrName>ppt_y</p:attrName>
                                        </p:attrNameLst>
                                      </p:cBhvr>
                                      <p:tavLst>
                                        <p:tav tm="0">
                                          <p:val>
                                            <p:strVal val="#ppt_y+.1"/>
                                          </p:val>
                                        </p:tav>
                                        <p:tav tm="100000">
                                          <p:val>
                                            <p:strVal val="#ppt_y"/>
                                          </p:val>
                                        </p:tav>
                                      </p:tavLst>
                                    </p:anim>
                                  </p:childTnLst>
                                </p:cTn>
                              </p:par>
                            </p:childTnLst>
                          </p:cTn>
                        </p:par>
                        <p:par>
                          <p:cTn id="39" fill="hold">
                            <p:stCondLst>
                              <p:cond delay="5150"/>
                            </p:stCondLst>
                            <p:childTnLst>
                              <p:par>
                                <p:cTn id="40" presetID="42" presetClass="entr" presetSubtype="0"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1000"/>
                                        <p:tgtEl>
                                          <p:spTgt spid="17"/>
                                        </p:tgtEl>
                                      </p:cBhvr>
                                    </p:animEffect>
                                    <p:anim calcmode="lin" valueType="num">
                                      <p:cBhvr>
                                        <p:cTn id="43" dur="1000" fill="hold"/>
                                        <p:tgtEl>
                                          <p:spTgt spid="17"/>
                                        </p:tgtEl>
                                        <p:attrNameLst>
                                          <p:attrName>ppt_x</p:attrName>
                                        </p:attrNameLst>
                                      </p:cBhvr>
                                      <p:tavLst>
                                        <p:tav tm="0">
                                          <p:val>
                                            <p:strVal val="#ppt_x"/>
                                          </p:val>
                                        </p:tav>
                                        <p:tav tm="100000">
                                          <p:val>
                                            <p:strVal val="#ppt_x"/>
                                          </p:val>
                                        </p:tav>
                                      </p:tavLst>
                                    </p:anim>
                                    <p:anim calcmode="lin" valueType="num">
                                      <p:cBhvr>
                                        <p:cTn id="44" dur="1000" fill="hold"/>
                                        <p:tgtEl>
                                          <p:spTgt spid="17"/>
                                        </p:tgtEl>
                                        <p:attrNameLst>
                                          <p:attrName>ppt_y</p:attrName>
                                        </p:attrNameLst>
                                      </p:cBhvr>
                                      <p:tavLst>
                                        <p:tav tm="0">
                                          <p:val>
                                            <p:strVal val="#ppt_y+.1"/>
                                          </p:val>
                                        </p:tav>
                                        <p:tav tm="100000">
                                          <p:val>
                                            <p:strVal val="#ppt_y"/>
                                          </p:val>
                                        </p:tav>
                                      </p:tavLst>
                                    </p:anim>
                                  </p:childTnLst>
                                </p:cTn>
                              </p:par>
                            </p:childTnLst>
                          </p:cTn>
                        </p:par>
                        <p:par>
                          <p:cTn id="45" fill="hold">
                            <p:stCondLst>
                              <p:cond delay="6150"/>
                            </p:stCondLst>
                            <p:childTnLst>
                              <p:par>
                                <p:cTn id="46" presetID="42" presetClass="entr" presetSubtype="0" fill="hold" nodeType="after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fade">
                                      <p:cBhvr>
                                        <p:cTn id="48" dur="1000"/>
                                        <p:tgtEl>
                                          <p:spTgt spid="14"/>
                                        </p:tgtEl>
                                      </p:cBhvr>
                                    </p:animEffect>
                                    <p:anim calcmode="lin" valueType="num">
                                      <p:cBhvr>
                                        <p:cTn id="49" dur="1000" fill="hold"/>
                                        <p:tgtEl>
                                          <p:spTgt spid="14"/>
                                        </p:tgtEl>
                                        <p:attrNameLst>
                                          <p:attrName>ppt_x</p:attrName>
                                        </p:attrNameLst>
                                      </p:cBhvr>
                                      <p:tavLst>
                                        <p:tav tm="0">
                                          <p:val>
                                            <p:strVal val="#ppt_x"/>
                                          </p:val>
                                        </p:tav>
                                        <p:tav tm="100000">
                                          <p:val>
                                            <p:strVal val="#ppt_x"/>
                                          </p:val>
                                        </p:tav>
                                      </p:tavLst>
                                    </p:anim>
                                    <p:anim calcmode="lin" valueType="num">
                                      <p:cBhvr>
                                        <p:cTn id="50" dur="1000" fill="hold"/>
                                        <p:tgtEl>
                                          <p:spTgt spid="14"/>
                                        </p:tgtEl>
                                        <p:attrNameLst>
                                          <p:attrName>ppt_y</p:attrName>
                                        </p:attrNameLst>
                                      </p:cBhvr>
                                      <p:tavLst>
                                        <p:tav tm="0">
                                          <p:val>
                                            <p:strVal val="#ppt_y+.1"/>
                                          </p:val>
                                        </p:tav>
                                        <p:tav tm="100000">
                                          <p:val>
                                            <p:strVal val="#ppt_y"/>
                                          </p:val>
                                        </p:tav>
                                      </p:tavLst>
                                    </p:anim>
                                  </p:childTnLst>
                                </p:cTn>
                              </p:par>
                            </p:childTnLst>
                          </p:cTn>
                        </p:par>
                        <p:par>
                          <p:cTn id="51" fill="hold">
                            <p:stCondLst>
                              <p:cond delay="7150"/>
                            </p:stCondLst>
                            <p:childTnLst>
                              <p:par>
                                <p:cTn id="52" presetID="2" presetClass="entr" presetSubtype="12" fill="hold" nodeType="afterEffect">
                                  <p:stCondLst>
                                    <p:cond delay="0"/>
                                  </p:stCondLst>
                                  <p:childTnLst>
                                    <p:set>
                                      <p:cBhvr>
                                        <p:cTn id="53" dur="1" fill="hold">
                                          <p:stCondLst>
                                            <p:cond delay="0"/>
                                          </p:stCondLst>
                                        </p:cTn>
                                        <p:tgtEl>
                                          <p:spTgt spid="16"/>
                                        </p:tgtEl>
                                        <p:attrNameLst>
                                          <p:attrName>style.visibility</p:attrName>
                                        </p:attrNameLst>
                                      </p:cBhvr>
                                      <p:to>
                                        <p:strVal val="visible"/>
                                      </p:to>
                                    </p:set>
                                    <p:anim calcmode="lin" valueType="num">
                                      <p:cBhvr additive="base">
                                        <p:cTn id="54" dur="2000" fill="hold"/>
                                        <p:tgtEl>
                                          <p:spTgt spid="16"/>
                                        </p:tgtEl>
                                        <p:attrNameLst>
                                          <p:attrName>ppt_x</p:attrName>
                                        </p:attrNameLst>
                                      </p:cBhvr>
                                      <p:tavLst>
                                        <p:tav tm="0">
                                          <p:val>
                                            <p:strVal val="0-#ppt_w/2"/>
                                          </p:val>
                                        </p:tav>
                                        <p:tav tm="100000">
                                          <p:val>
                                            <p:strVal val="#ppt_x"/>
                                          </p:val>
                                        </p:tav>
                                      </p:tavLst>
                                    </p:anim>
                                    <p:anim calcmode="lin" valueType="num">
                                      <p:cBhvr additive="base">
                                        <p:cTn id="55" dur="20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Nền Lúa Lúa Gạo Và Dầu Gạo Quảng Bá Thực Phẩm Nền Trời XanhẢnh Nền, Dầu,  Taobao, đồng Hình nền Vector để tải xuống miễn phí"/>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025" y="0"/>
            <a:ext cx="12410781" cy="695123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3">
            <a:extLst>
              <a:ext uri="{BEBA8EAE-BF5A-486C-A8C5-ECC9F3942E4B}">
                <a14:imgProps xmlns:a14="http://schemas.microsoft.com/office/drawing/2010/main">
                  <a14:imgLayer r:embed="rId4">
                    <a14:imgEffect>
                      <a14:backgroundRemoval t="0" b="99107" l="178" r="100000"/>
                    </a14:imgEffect>
                  </a14:imgLayer>
                </a14:imgProps>
              </a:ext>
              <a:ext uri="{28A0092B-C50C-407E-A947-70E740481C1C}">
                <a14:useLocalDpi xmlns:a14="http://schemas.microsoft.com/office/drawing/2010/main" val="0"/>
              </a:ext>
            </a:extLst>
          </a:blip>
          <a:stretch>
            <a:fillRect/>
          </a:stretch>
        </p:blipFill>
        <p:spPr>
          <a:xfrm>
            <a:off x="9778134" y="-1446113"/>
            <a:ext cx="4045788" cy="402423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4807" y="-553596"/>
            <a:ext cx="7515464" cy="5555859"/>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42259" y="1242466"/>
            <a:ext cx="4352921" cy="3273836"/>
          </a:xfrm>
          <a:prstGeom prst="rect">
            <a:avLst/>
          </a:prstGeom>
          <a:effectLst>
            <a:reflection blurRad="6350" stA="50000" endA="300" endPos="55000" dir="5400000" sy="-100000" algn="bl" rotWithShape="0"/>
          </a:effectLst>
        </p:spPr>
      </p:pic>
      <p:sp>
        <p:nvSpPr>
          <p:cNvPr id="13" name="Rectangle 12"/>
          <p:cNvSpPr/>
          <p:nvPr/>
        </p:nvSpPr>
        <p:spPr>
          <a:xfrm>
            <a:off x="3491541" y="1941141"/>
            <a:ext cx="2295821" cy="1323439"/>
          </a:xfrm>
          <a:prstGeom prst="rect">
            <a:avLst/>
          </a:prstGeom>
          <a:noFill/>
        </p:spPr>
        <p:txBody>
          <a:bodyPr wrap="none" lIns="91440" tIns="45720" rIns="91440" bIns="45720">
            <a:spAutoFit/>
          </a:bodyPr>
          <a:lstStyle/>
          <a:p>
            <a:pPr algn="ctr"/>
            <a:r>
              <a:rPr lang="en-US" sz="8000"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UTM Cool Blue" panose="02040603050506020204" pitchFamily="18" charset="0"/>
              </a:rPr>
              <a:t>Khởi</a:t>
            </a:r>
            <a:endParaRPr lang="en-US" sz="80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UTM Cool Blue" panose="02040603050506020204" pitchFamily="18" charset="0"/>
            </a:endParaRPr>
          </a:p>
        </p:txBody>
      </p:sp>
      <p:pic>
        <p:nvPicPr>
          <p:cNvPr id="15" name="Picture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90449" y="3954533"/>
            <a:ext cx="4338384" cy="2903467"/>
          </a:xfrm>
          <a:prstGeom prst="rect">
            <a:avLst/>
          </a:prstGeom>
          <a:effectLst>
            <a:outerShdw blurRad="76200" dir="13500000" sy="23000" kx="1200000" algn="br" rotWithShape="0">
              <a:prstClr val="black">
                <a:alpha val="20000"/>
              </a:prstClr>
            </a:outerShdw>
          </a:effectLst>
        </p:spPr>
      </p:pic>
      <p:pic>
        <p:nvPicPr>
          <p:cNvPr id="12" name="Picture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95999" y="1636893"/>
            <a:ext cx="4498955" cy="4184213"/>
          </a:xfrm>
          <a:prstGeom prst="rect">
            <a:avLst/>
          </a:prstGeom>
          <a:effectLst>
            <a:reflection blurRad="6350" stA="52000" endA="300" endPos="35000" dir="5400000" sy="-100000" algn="bl" rotWithShape="0"/>
          </a:effectLst>
        </p:spPr>
      </p:pic>
      <p:sp>
        <p:nvSpPr>
          <p:cNvPr id="16" name="Rectangle 15"/>
          <p:cNvSpPr/>
          <p:nvPr/>
        </p:nvSpPr>
        <p:spPr>
          <a:xfrm>
            <a:off x="6643042" y="2978541"/>
            <a:ext cx="4089581" cy="1323439"/>
          </a:xfrm>
          <a:prstGeom prst="rect">
            <a:avLst/>
          </a:prstGeom>
          <a:noFill/>
        </p:spPr>
        <p:txBody>
          <a:bodyPr wrap="none" lIns="91440" tIns="45720" rIns="91440" bIns="45720">
            <a:spAutoFit/>
          </a:bodyPr>
          <a:lstStyle/>
          <a:p>
            <a:pPr algn="ctr"/>
            <a:r>
              <a:rPr lang="en-US" sz="8000"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UTM Cool Blue" panose="02040603050506020204" pitchFamily="18" charset="0"/>
              </a:rPr>
              <a:t>Động</a:t>
            </a:r>
            <a:endParaRPr lang="en-US" sz="80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UTM Cool Blue" panose="02040603050506020204" pitchFamily="18" charset="0"/>
            </a:endParaRPr>
          </a:p>
        </p:txBody>
      </p:sp>
    </p:spTree>
    <p:extLst>
      <p:ext uri="{BB962C8B-B14F-4D97-AF65-F5344CB8AC3E}">
        <p14:creationId xmlns:p14="http://schemas.microsoft.com/office/powerpoint/2010/main" val="40350831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6" presetClass="entr" presetSubtype="0" fill="hold" grpId="0" nodeType="afterEffect">
                                  <p:stCondLst>
                                    <p:cond delay="0"/>
                                  </p:stCondLst>
                                  <p:iterate type="lt">
                                    <p:tmPct val="10000"/>
                                  </p:iterate>
                                  <p:childTnLst>
                                    <p:set>
                                      <p:cBhvr>
                                        <p:cTn id="12" dur="1" fill="hold">
                                          <p:stCondLst>
                                            <p:cond delay="0"/>
                                          </p:stCondLst>
                                        </p:cTn>
                                        <p:tgtEl>
                                          <p:spTgt spid="13"/>
                                        </p:tgtEl>
                                        <p:attrNameLst>
                                          <p:attrName>style.visibility</p:attrName>
                                        </p:attrNameLst>
                                      </p:cBhvr>
                                      <p:to>
                                        <p:strVal val="visible"/>
                                      </p:to>
                                    </p:set>
                                    <p:anim by="(-#ppt_w*2)" calcmode="lin" valueType="num">
                                      <p:cBhvr rctx="PPT">
                                        <p:cTn id="13" dur="250" autoRev="1" fill="hold">
                                          <p:stCondLst>
                                            <p:cond delay="0"/>
                                          </p:stCondLst>
                                        </p:cTn>
                                        <p:tgtEl>
                                          <p:spTgt spid="13"/>
                                        </p:tgtEl>
                                        <p:attrNameLst>
                                          <p:attrName>ppt_w</p:attrName>
                                        </p:attrNameLst>
                                      </p:cBhvr>
                                    </p:anim>
                                    <p:anim by="(#ppt_w*0.50)" calcmode="lin" valueType="num">
                                      <p:cBhvr>
                                        <p:cTn id="14" dur="250" decel="50000" autoRev="1" fill="hold">
                                          <p:stCondLst>
                                            <p:cond delay="0"/>
                                          </p:stCondLst>
                                        </p:cTn>
                                        <p:tgtEl>
                                          <p:spTgt spid="13"/>
                                        </p:tgtEl>
                                        <p:attrNameLst>
                                          <p:attrName>ppt_x</p:attrName>
                                        </p:attrNameLst>
                                      </p:cBhvr>
                                    </p:anim>
                                    <p:anim from="(-#ppt_h/2)" to="(#ppt_y)" calcmode="lin" valueType="num">
                                      <p:cBhvr>
                                        <p:cTn id="15" dur="500" fill="hold">
                                          <p:stCondLst>
                                            <p:cond delay="0"/>
                                          </p:stCondLst>
                                        </p:cTn>
                                        <p:tgtEl>
                                          <p:spTgt spid="13"/>
                                        </p:tgtEl>
                                        <p:attrNameLst>
                                          <p:attrName>ppt_y</p:attrName>
                                        </p:attrNameLst>
                                      </p:cBhvr>
                                    </p:anim>
                                    <p:animRot by="21600000">
                                      <p:cBhvr>
                                        <p:cTn id="16" dur="500" fill="hold">
                                          <p:stCondLst>
                                            <p:cond delay="0"/>
                                          </p:stCondLst>
                                        </p:cTn>
                                        <p:tgtEl>
                                          <p:spTgt spid="13"/>
                                        </p:tgtEl>
                                        <p:attrNameLst>
                                          <p:attrName>r</p:attrName>
                                        </p:attrNameLst>
                                      </p:cBhvr>
                                    </p:animRot>
                                  </p:childTnLst>
                                </p:cTn>
                              </p:par>
                              <p:par>
                                <p:cTn id="17" presetID="42"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6" presetClass="entr" presetSubtype="0" fill="hold" grpId="0" nodeType="afterEffect">
                                  <p:stCondLst>
                                    <p:cond delay="0"/>
                                  </p:stCondLst>
                                  <p:iterate type="lt">
                                    <p:tmPct val="10000"/>
                                  </p:iterate>
                                  <p:childTnLst>
                                    <p:set>
                                      <p:cBhvr>
                                        <p:cTn id="24" dur="1" fill="hold">
                                          <p:stCondLst>
                                            <p:cond delay="0"/>
                                          </p:stCondLst>
                                        </p:cTn>
                                        <p:tgtEl>
                                          <p:spTgt spid="16"/>
                                        </p:tgtEl>
                                        <p:attrNameLst>
                                          <p:attrName>style.visibility</p:attrName>
                                        </p:attrNameLst>
                                      </p:cBhvr>
                                      <p:to>
                                        <p:strVal val="visible"/>
                                      </p:to>
                                    </p:set>
                                    <p:anim by="(-#ppt_w*2)" calcmode="lin" valueType="num">
                                      <p:cBhvr rctx="PPT">
                                        <p:cTn id="25" dur="250" autoRev="1" fill="hold">
                                          <p:stCondLst>
                                            <p:cond delay="0"/>
                                          </p:stCondLst>
                                        </p:cTn>
                                        <p:tgtEl>
                                          <p:spTgt spid="16"/>
                                        </p:tgtEl>
                                        <p:attrNameLst>
                                          <p:attrName>ppt_w</p:attrName>
                                        </p:attrNameLst>
                                      </p:cBhvr>
                                    </p:anim>
                                    <p:anim by="(#ppt_w*0.50)" calcmode="lin" valueType="num">
                                      <p:cBhvr>
                                        <p:cTn id="26" dur="250" decel="50000" autoRev="1" fill="hold">
                                          <p:stCondLst>
                                            <p:cond delay="0"/>
                                          </p:stCondLst>
                                        </p:cTn>
                                        <p:tgtEl>
                                          <p:spTgt spid="16"/>
                                        </p:tgtEl>
                                        <p:attrNameLst>
                                          <p:attrName>ppt_x</p:attrName>
                                        </p:attrNameLst>
                                      </p:cBhvr>
                                    </p:anim>
                                    <p:anim from="(-#ppt_h/2)" to="(#ppt_y)" calcmode="lin" valueType="num">
                                      <p:cBhvr>
                                        <p:cTn id="27" dur="500" fill="hold">
                                          <p:stCondLst>
                                            <p:cond delay="0"/>
                                          </p:stCondLst>
                                        </p:cTn>
                                        <p:tgtEl>
                                          <p:spTgt spid="16"/>
                                        </p:tgtEl>
                                        <p:attrNameLst>
                                          <p:attrName>ppt_y</p:attrName>
                                        </p:attrNameLst>
                                      </p:cBhvr>
                                    </p:anim>
                                    <p:animRot by="21600000">
                                      <p:cBhvr>
                                        <p:cTn id="28" dur="500" fill="hold">
                                          <p:stCondLst>
                                            <p:cond delay="0"/>
                                          </p:stCondLst>
                                        </p:cTn>
                                        <p:tgtEl>
                                          <p:spTgt spid="16"/>
                                        </p:tgtEl>
                                        <p:attrNameLst>
                                          <p:attrName>r</p:attrName>
                                        </p:attrNameLst>
                                      </p:cBhvr>
                                    </p:animRot>
                                  </p:childTnLst>
                                </p:cTn>
                              </p:par>
                            </p:childTnLst>
                          </p:cTn>
                        </p:par>
                        <p:par>
                          <p:cTn id="29" fill="hold">
                            <p:stCondLst>
                              <p:cond delay="2650"/>
                            </p:stCondLst>
                            <p:childTnLst>
                              <p:par>
                                <p:cTn id="30" presetID="2" presetClass="entr" presetSubtype="8" fill="hold" nodeType="after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0-#ppt_w/2"/>
                                          </p:val>
                                        </p:tav>
                                        <p:tav tm="100000">
                                          <p:val>
                                            <p:strVal val="#ppt_x"/>
                                          </p:val>
                                        </p:tav>
                                      </p:tavLst>
                                    </p:anim>
                                    <p:anim calcmode="lin" valueType="num">
                                      <p:cBhvr additive="base">
                                        <p:cTn id="33" dur="500" fill="hold"/>
                                        <p:tgtEl>
                                          <p:spTgt spid="1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22" presetClass="entr" presetSubtype="8"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left)">
                                      <p:cBhvr>
                                        <p:cTn id="3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Nền Lúa Lúa Gạo Và Dầu Gạo Quảng Bá Thực Phẩm Nền Trời XanhẢnh Nền, Dầu,  Taobao, đồng Hình nền Vector để tải xuống miễn phí"/>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025" y="0"/>
            <a:ext cx="12410781" cy="695123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14" y="-385030"/>
            <a:ext cx="7515464" cy="5555859"/>
          </a:xfrm>
          <a:prstGeom prst="rect">
            <a:avLst/>
          </a:prstGeom>
        </p:spPr>
      </p:pic>
      <p:sp>
        <p:nvSpPr>
          <p:cNvPr id="16" name="Rectangle 15"/>
          <p:cNvSpPr/>
          <p:nvPr/>
        </p:nvSpPr>
        <p:spPr>
          <a:xfrm>
            <a:off x="1036843" y="1084730"/>
            <a:ext cx="9631158" cy="4471130"/>
          </a:xfrm>
          <a:prstGeom prst="rect">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矩形 12"/>
          <p:cNvSpPr/>
          <p:nvPr/>
        </p:nvSpPr>
        <p:spPr>
          <a:xfrm>
            <a:off x="1036842" y="1482397"/>
            <a:ext cx="9494862" cy="2585323"/>
          </a:xfrm>
          <a:prstGeom prst="rect">
            <a:avLst/>
          </a:prstGeom>
        </p:spPr>
        <p:txBody>
          <a:bodyPr wrap="square">
            <a:spAutoFit/>
          </a:bodyPr>
          <a:lstStyle/>
          <a:p>
            <a:pPr algn="just"/>
            <a:r>
              <a:rPr lang="vi-VN" altLang="en-US" sz="5400" b="1" dirty="0">
                <a:solidFill>
                  <a:srgbClr val="C00000"/>
                </a:solidFill>
                <a:latin typeface="Times New Roman" panose="02020603050405020304" pitchFamily="18" charset="0"/>
                <a:cs typeface="Times New Roman" panose="02020603050405020304" pitchFamily="18" charset="0"/>
              </a:rPr>
              <a:t>Hãy kể tên các loại lương thực, thực phẩm mà gia đình em thường sử dụng?</a:t>
            </a:r>
            <a:endParaRPr lang="vi-VN" altLang="en-US" sz="5400" b="1"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8" name="Picture 17"/>
          <p:cNvPicPr>
            <a:picLocks noChangeAspect="1"/>
          </p:cNvPicPr>
          <p:nvPr/>
        </p:nvPicPr>
        <p:blipFill>
          <a:blip r:embed="rId4">
            <a:extLst>
              <a:ext uri="{BEBA8EAE-BF5A-486C-A8C5-ECC9F3942E4B}">
                <a14:imgProps xmlns:a14="http://schemas.microsoft.com/office/drawing/2010/main">
                  <a14:imgLayer r:embed="rId5">
                    <a14:imgEffect>
                      <a14:backgroundRemoval t="0" b="99107" l="178" r="100000"/>
                    </a14:imgEffect>
                  </a14:imgLayer>
                </a14:imgProps>
              </a:ext>
              <a:ext uri="{28A0092B-C50C-407E-A947-70E740481C1C}">
                <a14:useLocalDpi xmlns:a14="http://schemas.microsoft.com/office/drawing/2010/main" val="0"/>
              </a:ext>
            </a:extLst>
          </a:blip>
          <a:stretch>
            <a:fillRect/>
          </a:stretch>
        </p:blipFill>
        <p:spPr>
          <a:xfrm>
            <a:off x="9778134" y="-1446113"/>
            <a:ext cx="4045788" cy="4024230"/>
          </a:xfrm>
          <a:prstGeom prst="rect">
            <a:avLst/>
          </a:prstGeom>
        </p:spPr>
      </p:pic>
    </p:spTree>
    <p:extLst>
      <p:ext uri="{BB962C8B-B14F-4D97-AF65-F5344CB8AC3E}">
        <p14:creationId xmlns:p14="http://schemas.microsoft.com/office/powerpoint/2010/main" val="36053866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14" presetClass="entr" presetSubtype="1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randombar(horizontal)">
                                      <p:cBhvr>
                                        <p:cTn id="7" dur="500"/>
                                        <p:tgtEl>
                                          <p:spTgt spid="16"/>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randombar(horizontal)">
                                      <p:cBhvr>
                                        <p:cTn id="11" dur="500"/>
                                        <p:tgtEl>
                                          <p:spTgt spid="17"/>
                                        </p:tgtEl>
                                      </p:cBhvr>
                                    </p:animEffect>
                                  </p:childTnLst>
                                </p:cTn>
                              </p:par>
                              <p:par>
                                <p:cTn id="12" presetID="22" presetClass="entr" presetSubtype="8" fill="hold"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Nền Lúa Lúa Gạo Và Dầu Gạo Quảng Bá Thực Phẩm Nền Trời XanhẢnh Nền, Dầu,  Taobao, đồng Hình nền Vector để tải xuống miễn phí"/>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025" y="0"/>
            <a:ext cx="12410781" cy="695123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14" y="-385030"/>
            <a:ext cx="7515464" cy="5555859"/>
          </a:xfrm>
          <a:prstGeom prst="rect">
            <a:avLst/>
          </a:prstGeom>
        </p:spPr>
      </p:pic>
      <p:sp>
        <p:nvSpPr>
          <p:cNvPr id="16" name="Rectangle 15"/>
          <p:cNvSpPr/>
          <p:nvPr/>
        </p:nvSpPr>
        <p:spPr>
          <a:xfrm>
            <a:off x="644307" y="566002"/>
            <a:ext cx="10605247" cy="4873462"/>
          </a:xfrm>
          <a:prstGeom prst="rect">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400" dirty="0">
                <a:solidFill>
                  <a:srgbClr val="C00000"/>
                </a:solidFill>
              </a:rPr>
              <a:t>   </a:t>
            </a:r>
            <a:r>
              <a:rPr lang="en-US" sz="4400" dirty="0" err="1">
                <a:solidFill>
                  <a:srgbClr val="C00000"/>
                </a:solidFill>
              </a:rPr>
              <a:t>Lúa</a:t>
            </a:r>
            <a:r>
              <a:rPr lang="en-US" sz="4400" dirty="0">
                <a:solidFill>
                  <a:srgbClr val="C00000"/>
                </a:solidFill>
              </a:rPr>
              <a:t>, </a:t>
            </a:r>
            <a:r>
              <a:rPr lang="en-US" sz="4400" dirty="0" err="1">
                <a:solidFill>
                  <a:srgbClr val="C00000"/>
                </a:solidFill>
              </a:rPr>
              <a:t>ngô</a:t>
            </a:r>
            <a:r>
              <a:rPr lang="en-US" sz="4400" dirty="0">
                <a:solidFill>
                  <a:srgbClr val="C00000"/>
                </a:solidFill>
              </a:rPr>
              <a:t>, </a:t>
            </a:r>
            <a:r>
              <a:rPr lang="en-US" sz="4400" dirty="0" err="1">
                <a:solidFill>
                  <a:srgbClr val="C00000"/>
                </a:solidFill>
              </a:rPr>
              <a:t>khoai</a:t>
            </a:r>
            <a:r>
              <a:rPr lang="en-US" sz="4400" dirty="0">
                <a:solidFill>
                  <a:srgbClr val="C00000"/>
                </a:solidFill>
              </a:rPr>
              <a:t>, </a:t>
            </a:r>
            <a:r>
              <a:rPr lang="en-US" sz="4400" dirty="0" err="1">
                <a:solidFill>
                  <a:srgbClr val="C00000"/>
                </a:solidFill>
              </a:rPr>
              <a:t>sắn</a:t>
            </a:r>
            <a:r>
              <a:rPr lang="en-US" sz="4400" dirty="0">
                <a:solidFill>
                  <a:srgbClr val="C00000"/>
                </a:solidFill>
              </a:rPr>
              <a:t>, ...; </a:t>
            </a:r>
            <a:r>
              <a:rPr lang="en-US" sz="4400" dirty="0" err="1">
                <a:solidFill>
                  <a:srgbClr val="C00000"/>
                </a:solidFill>
              </a:rPr>
              <a:t>các</a:t>
            </a:r>
            <a:r>
              <a:rPr lang="en-US" sz="4400" dirty="0">
                <a:solidFill>
                  <a:srgbClr val="C00000"/>
                </a:solidFill>
              </a:rPr>
              <a:t> </a:t>
            </a:r>
            <a:r>
              <a:rPr lang="en-US" sz="4400" dirty="0" err="1">
                <a:solidFill>
                  <a:srgbClr val="C00000"/>
                </a:solidFill>
              </a:rPr>
              <a:t>loại</a:t>
            </a:r>
            <a:r>
              <a:rPr lang="en-US" sz="4400" dirty="0">
                <a:solidFill>
                  <a:srgbClr val="C00000"/>
                </a:solidFill>
              </a:rPr>
              <a:t> </a:t>
            </a:r>
            <a:r>
              <a:rPr lang="en-US" sz="4400" dirty="0" err="1">
                <a:solidFill>
                  <a:srgbClr val="C00000"/>
                </a:solidFill>
              </a:rPr>
              <a:t>thịt</a:t>
            </a:r>
            <a:r>
              <a:rPr lang="en-US" sz="4400" dirty="0">
                <a:solidFill>
                  <a:srgbClr val="C00000"/>
                </a:solidFill>
              </a:rPr>
              <a:t> </a:t>
            </a:r>
            <a:r>
              <a:rPr lang="en-US" sz="4400" dirty="0" err="1">
                <a:solidFill>
                  <a:srgbClr val="C00000"/>
                </a:solidFill>
              </a:rPr>
              <a:t>bò</a:t>
            </a:r>
            <a:r>
              <a:rPr lang="en-US" sz="4400" dirty="0">
                <a:solidFill>
                  <a:srgbClr val="C00000"/>
                </a:solidFill>
              </a:rPr>
              <a:t>, </a:t>
            </a:r>
            <a:r>
              <a:rPr lang="en-US" sz="4400" dirty="0" err="1">
                <a:solidFill>
                  <a:srgbClr val="C00000"/>
                </a:solidFill>
              </a:rPr>
              <a:t>lợn</a:t>
            </a:r>
            <a:r>
              <a:rPr lang="en-US" sz="4400" dirty="0">
                <a:solidFill>
                  <a:srgbClr val="C00000"/>
                </a:solidFill>
              </a:rPr>
              <a:t>, </a:t>
            </a:r>
            <a:r>
              <a:rPr lang="en-US" sz="4400" dirty="0" err="1">
                <a:solidFill>
                  <a:srgbClr val="C00000"/>
                </a:solidFill>
              </a:rPr>
              <a:t>dê</a:t>
            </a:r>
            <a:r>
              <a:rPr lang="en-US" sz="4400" dirty="0">
                <a:solidFill>
                  <a:srgbClr val="C00000"/>
                </a:solidFill>
              </a:rPr>
              <a:t>, </a:t>
            </a:r>
            <a:r>
              <a:rPr lang="en-US" sz="4400" dirty="0" err="1">
                <a:solidFill>
                  <a:srgbClr val="C00000"/>
                </a:solidFill>
              </a:rPr>
              <a:t>trâu</a:t>
            </a:r>
            <a:r>
              <a:rPr lang="en-US" sz="4400" dirty="0">
                <a:solidFill>
                  <a:srgbClr val="C00000"/>
                </a:solidFill>
              </a:rPr>
              <a:t>, ...; </a:t>
            </a:r>
            <a:r>
              <a:rPr lang="en-US" sz="4400" dirty="0" err="1">
                <a:solidFill>
                  <a:srgbClr val="C00000"/>
                </a:solidFill>
              </a:rPr>
              <a:t>gà</a:t>
            </a:r>
            <a:r>
              <a:rPr lang="en-US" sz="4400" dirty="0">
                <a:solidFill>
                  <a:srgbClr val="C00000"/>
                </a:solidFill>
              </a:rPr>
              <a:t>, </a:t>
            </a:r>
            <a:r>
              <a:rPr lang="en-US" sz="4400" dirty="0" err="1">
                <a:solidFill>
                  <a:srgbClr val="C00000"/>
                </a:solidFill>
              </a:rPr>
              <a:t>vịt</a:t>
            </a:r>
            <a:r>
              <a:rPr lang="en-US" sz="4400" dirty="0">
                <a:solidFill>
                  <a:srgbClr val="C00000"/>
                </a:solidFill>
              </a:rPr>
              <a:t>, </a:t>
            </a:r>
            <a:r>
              <a:rPr lang="en-US" sz="4400" dirty="0" err="1">
                <a:solidFill>
                  <a:srgbClr val="C00000"/>
                </a:solidFill>
              </a:rPr>
              <a:t>ngan</a:t>
            </a:r>
            <a:r>
              <a:rPr lang="en-US" sz="4400" dirty="0">
                <a:solidFill>
                  <a:srgbClr val="C00000"/>
                </a:solidFill>
              </a:rPr>
              <a:t> , </a:t>
            </a:r>
            <a:r>
              <a:rPr lang="en-US" sz="4400" dirty="0" err="1">
                <a:solidFill>
                  <a:srgbClr val="C00000"/>
                </a:solidFill>
              </a:rPr>
              <a:t>ngỗng</a:t>
            </a:r>
            <a:r>
              <a:rPr lang="en-US" sz="4400" dirty="0">
                <a:solidFill>
                  <a:srgbClr val="C00000"/>
                </a:solidFill>
              </a:rPr>
              <a:t>, </a:t>
            </a:r>
            <a:r>
              <a:rPr lang="en-US" sz="4400" dirty="0" err="1">
                <a:solidFill>
                  <a:srgbClr val="C00000"/>
                </a:solidFill>
              </a:rPr>
              <a:t>chim</a:t>
            </a:r>
            <a:r>
              <a:rPr lang="en-US" sz="4400" dirty="0">
                <a:solidFill>
                  <a:srgbClr val="C00000"/>
                </a:solidFill>
              </a:rPr>
              <a:t> </a:t>
            </a:r>
            <a:r>
              <a:rPr lang="en-US" sz="4400" dirty="0" err="1">
                <a:solidFill>
                  <a:srgbClr val="C00000"/>
                </a:solidFill>
              </a:rPr>
              <a:t>bồ</a:t>
            </a:r>
            <a:r>
              <a:rPr lang="en-US" sz="4400" dirty="0">
                <a:solidFill>
                  <a:srgbClr val="C00000"/>
                </a:solidFill>
              </a:rPr>
              <a:t> </a:t>
            </a:r>
            <a:r>
              <a:rPr lang="en-US" sz="4400" dirty="0" err="1">
                <a:solidFill>
                  <a:srgbClr val="C00000"/>
                </a:solidFill>
              </a:rPr>
              <a:t>câu</a:t>
            </a:r>
            <a:r>
              <a:rPr lang="en-US" sz="4400" dirty="0">
                <a:solidFill>
                  <a:srgbClr val="C00000"/>
                </a:solidFill>
              </a:rPr>
              <a:t>, </a:t>
            </a:r>
            <a:r>
              <a:rPr lang="en-US" sz="4400" dirty="0" err="1">
                <a:solidFill>
                  <a:srgbClr val="C00000"/>
                </a:solidFill>
              </a:rPr>
              <a:t>chim</a:t>
            </a:r>
            <a:r>
              <a:rPr lang="en-US" sz="4400" dirty="0">
                <a:solidFill>
                  <a:srgbClr val="C00000"/>
                </a:solidFill>
              </a:rPr>
              <a:t> </a:t>
            </a:r>
            <a:r>
              <a:rPr lang="en-US" sz="4400" dirty="0" err="1">
                <a:solidFill>
                  <a:srgbClr val="C00000"/>
                </a:solidFill>
              </a:rPr>
              <a:t>cút</a:t>
            </a:r>
            <a:r>
              <a:rPr lang="en-US" sz="4400" dirty="0">
                <a:solidFill>
                  <a:srgbClr val="C00000"/>
                </a:solidFill>
              </a:rPr>
              <a:t>, ...; </a:t>
            </a:r>
            <a:r>
              <a:rPr lang="en-US" sz="4400" dirty="0" err="1">
                <a:solidFill>
                  <a:srgbClr val="C00000"/>
                </a:solidFill>
              </a:rPr>
              <a:t>nuôi</a:t>
            </a:r>
            <a:r>
              <a:rPr lang="en-US" sz="4400" dirty="0">
                <a:solidFill>
                  <a:srgbClr val="C00000"/>
                </a:solidFill>
              </a:rPr>
              <a:t> </a:t>
            </a:r>
            <a:r>
              <a:rPr lang="en-US" sz="4400" dirty="0" err="1">
                <a:solidFill>
                  <a:srgbClr val="C00000"/>
                </a:solidFill>
              </a:rPr>
              <a:t>thả</a:t>
            </a:r>
            <a:r>
              <a:rPr lang="en-US" sz="4400" dirty="0">
                <a:solidFill>
                  <a:srgbClr val="C00000"/>
                </a:solidFill>
              </a:rPr>
              <a:t> </a:t>
            </a:r>
            <a:r>
              <a:rPr lang="en-US" sz="4400" dirty="0" err="1">
                <a:solidFill>
                  <a:srgbClr val="C00000"/>
                </a:solidFill>
              </a:rPr>
              <a:t>cá</a:t>
            </a:r>
            <a:r>
              <a:rPr lang="en-US" sz="4400" dirty="0">
                <a:solidFill>
                  <a:srgbClr val="C00000"/>
                </a:solidFill>
              </a:rPr>
              <a:t>, </a:t>
            </a:r>
            <a:r>
              <a:rPr lang="en-US" sz="4400" dirty="0" err="1">
                <a:solidFill>
                  <a:srgbClr val="C00000"/>
                </a:solidFill>
              </a:rPr>
              <a:t>tôm</a:t>
            </a:r>
            <a:r>
              <a:rPr lang="en-US" sz="4400" dirty="0">
                <a:solidFill>
                  <a:srgbClr val="C00000"/>
                </a:solidFill>
              </a:rPr>
              <a:t>; ...) </a:t>
            </a:r>
          </a:p>
        </p:txBody>
      </p:sp>
      <p:pic>
        <p:nvPicPr>
          <p:cNvPr id="18" name="Picture 17"/>
          <p:cNvPicPr>
            <a:picLocks noChangeAspect="1"/>
          </p:cNvPicPr>
          <p:nvPr/>
        </p:nvPicPr>
        <p:blipFill>
          <a:blip r:embed="rId4">
            <a:extLst>
              <a:ext uri="{BEBA8EAE-BF5A-486C-A8C5-ECC9F3942E4B}">
                <a14:imgProps xmlns:a14="http://schemas.microsoft.com/office/drawing/2010/main">
                  <a14:imgLayer r:embed="rId5">
                    <a14:imgEffect>
                      <a14:backgroundRemoval t="0" b="99107" l="178" r="100000"/>
                    </a14:imgEffect>
                  </a14:imgLayer>
                </a14:imgProps>
              </a:ext>
              <a:ext uri="{28A0092B-C50C-407E-A947-70E740481C1C}">
                <a14:useLocalDpi xmlns:a14="http://schemas.microsoft.com/office/drawing/2010/main" val="0"/>
              </a:ext>
            </a:extLst>
          </a:blip>
          <a:stretch>
            <a:fillRect/>
          </a:stretch>
        </p:blipFill>
        <p:spPr>
          <a:xfrm>
            <a:off x="9778134" y="-1446113"/>
            <a:ext cx="4045788" cy="4024230"/>
          </a:xfrm>
          <a:prstGeom prst="rect">
            <a:avLst/>
          </a:prstGeom>
        </p:spPr>
      </p:pic>
    </p:spTree>
    <p:extLst>
      <p:ext uri="{BB962C8B-B14F-4D97-AF65-F5344CB8AC3E}">
        <p14:creationId xmlns:p14="http://schemas.microsoft.com/office/powerpoint/2010/main" val="30022745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randombar(horizontal)">
                                      <p:cBhvr>
                                        <p:cTn id="7" dur="500"/>
                                        <p:tgtEl>
                                          <p:spTgt spid="16"/>
                                        </p:tgtEl>
                                      </p:cBhvr>
                                    </p:animEffect>
                                  </p:childTnLst>
                                </p:cTn>
                              </p:par>
                              <p:par>
                                <p:cTn id="8" presetID="22" presetClass="entr" presetSubtype="8"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left)">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5F970ED-9498-4630-A92D-8C9D2E53DF9E}"/>
              </a:ext>
            </a:extLst>
          </p:cNvPr>
          <p:cNvPicPr>
            <a:picLocks noChangeAspect="1"/>
          </p:cNvPicPr>
          <p:nvPr/>
        </p:nvPicPr>
        <p:blipFill>
          <a:blip r:embed="rId2"/>
          <a:stretch>
            <a:fillRect/>
          </a:stretch>
        </p:blipFill>
        <p:spPr>
          <a:xfrm>
            <a:off x="0" y="0"/>
            <a:ext cx="12192000" cy="6858000"/>
          </a:xfrm>
          <a:prstGeom prst="rect">
            <a:avLst/>
          </a:prstGeom>
        </p:spPr>
      </p:pic>
      <p:sp>
        <p:nvSpPr>
          <p:cNvPr id="6" name="Rectangle 5">
            <a:extLst>
              <a:ext uri="{FF2B5EF4-FFF2-40B4-BE49-F238E27FC236}">
                <a16:creationId xmlns:a16="http://schemas.microsoft.com/office/drawing/2014/main" id="{ADA96254-116F-44D6-8F4E-48F1933E0B1E}"/>
              </a:ext>
            </a:extLst>
          </p:cNvPr>
          <p:cNvSpPr/>
          <p:nvPr/>
        </p:nvSpPr>
        <p:spPr>
          <a:xfrm>
            <a:off x="1925597" y="1681922"/>
            <a:ext cx="9217019" cy="1569660"/>
          </a:xfrm>
          <a:prstGeom prst="rect">
            <a:avLst/>
          </a:prstGeom>
          <a:noFill/>
        </p:spPr>
        <p:txBody>
          <a:bodyPr wrap="square" lIns="91440" tIns="45720" rIns="91440" bIns="45720">
            <a:spAutoFit/>
          </a:bodyPr>
          <a:lstStyle/>
          <a:p>
            <a:pPr algn="ctr"/>
            <a:r>
              <a:rPr lang="en-US" sz="4800" b="1" dirty="0" err="1">
                <a:ln w="1905"/>
                <a:gradFill>
                  <a:gsLst>
                    <a:gs pos="0">
                      <a:srgbClr val="106869"/>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UTM Cooper Black" panose="02040603050506020204" pitchFamily="18" charset="0"/>
                <a:cs typeface="Times New Roman" pitchFamily="18" charset="0"/>
              </a:rPr>
              <a:t>Hoạt</a:t>
            </a:r>
            <a:r>
              <a:rPr lang="en-US" sz="4800" b="1" dirty="0">
                <a:ln w="1905"/>
                <a:gradFill>
                  <a:gsLst>
                    <a:gs pos="0">
                      <a:srgbClr val="106869"/>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UTM Cooper Black" panose="02040603050506020204" pitchFamily="18" charset="0"/>
                <a:cs typeface="Times New Roman" pitchFamily="18" charset="0"/>
              </a:rPr>
              <a:t> </a:t>
            </a:r>
            <a:r>
              <a:rPr lang="en-US" sz="4800" b="1" dirty="0" err="1">
                <a:ln w="1905"/>
                <a:gradFill>
                  <a:gsLst>
                    <a:gs pos="0">
                      <a:srgbClr val="106869"/>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UTM Cooper Black" panose="02040603050506020204" pitchFamily="18" charset="0"/>
                <a:cs typeface="Times New Roman" pitchFamily="18" charset="0"/>
              </a:rPr>
              <a:t>động</a:t>
            </a:r>
            <a:r>
              <a:rPr lang="en-US" sz="4800" b="1" dirty="0">
                <a:ln w="1905"/>
                <a:gradFill>
                  <a:gsLst>
                    <a:gs pos="0">
                      <a:srgbClr val="106869"/>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UTM Cooper Black" panose="02040603050506020204" pitchFamily="18" charset="0"/>
                <a:cs typeface="Times New Roman" pitchFamily="18" charset="0"/>
              </a:rPr>
              <a:t> </a:t>
            </a:r>
            <a:r>
              <a:rPr lang="en-US" sz="4800" b="1" dirty="0" err="1">
                <a:ln w="1905"/>
                <a:gradFill>
                  <a:gsLst>
                    <a:gs pos="0">
                      <a:srgbClr val="106869"/>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UTM Cooper Black" panose="02040603050506020204" pitchFamily="18" charset="0"/>
                <a:cs typeface="Times New Roman" pitchFamily="18" charset="0"/>
              </a:rPr>
              <a:t>sản</a:t>
            </a:r>
            <a:r>
              <a:rPr lang="en-US" sz="4800" b="1" dirty="0">
                <a:ln w="1905"/>
                <a:gradFill>
                  <a:gsLst>
                    <a:gs pos="0">
                      <a:srgbClr val="106869"/>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UTM Cooper Black" panose="02040603050506020204" pitchFamily="18" charset="0"/>
                <a:cs typeface="Times New Roman" pitchFamily="18" charset="0"/>
              </a:rPr>
              <a:t> </a:t>
            </a:r>
            <a:r>
              <a:rPr lang="en-US" sz="4800" b="1" dirty="0" err="1">
                <a:ln w="1905"/>
                <a:gradFill>
                  <a:gsLst>
                    <a:gs pos="0">
                      <a:srgbClr val="106869"/>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UTM Cooper Black" panose="02040603050506020204" pitchFamily="18" charset="0"/>
                <a:cs typeface="Times New Roman" pitchFamily="18" charset="0"/>
              </a:rPr>
              <a:t>xuất</a:t>
            </a:r>
            <a:endParaRPr lang="en-US" sz="4800" b="1" dirty="0">
              <a:ln w="1905"/>
              <a:gradFill>
                <a:gsLst>
                  <a:gs pos="0">
                    <a:srgbClr val="106869"/>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UTM Cooper Black" panose="02040603050506020204" pitchFamily="18" charset="0"/>
              <a:cs typeface="Times New Roman" pitchFamily="18" charset="0"/>
            </a:endParaRPr>
          </a:p>
          <a:p>
            <a:pPr algn="ctr"/>
            <a:r>
              <a:rPr lang="en-GB" sz="4800" b="1" dirty="0" err="1">
                <a:ln w="1905"/>
                <a:gradFill>
                  <a:gsLst>
                    <a:gs pos="0">
                      <a:srgbClr val="106869"/>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UTM Cooper Black" panose="02040603050506020204" pitchFamily="18" charset="0"/>
                <a:cs typeface="Times New Roman" pitchFamily="18" charset="0"/>
              </a:rPr>
              <a:t>nông</a:t>
            </a:r>
            <a:r>
              <a:rPr lang="en-GB" sz="4800" b="1" dirty="0">
                <a:ln w="1905"/>
                <a:gradFill>
                  <a:gsLst>
                    <a:gs pos="0">
                      <a:srgbClr val="106869"/>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UTM Cooper Black" panose="02040603050506020204" pitchFamily="18" charset="0"/>
                <a:cs typeface="Times New Roman" pitchFamily="18" charset="0"/>
              </a:rPr>
              <a:t> </a:t>
            </a:r>
            <a:r>
              <a:rPr lang="en-GB" sz="4800" b="1" dirty="0" err="1">
                <a:ln w="1905"/>
                <a:gradFill>
                  <a:gsLst>
                    <a:gs pos="0">
                      <a:srgbClr val="106869"/>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UTM Cooper Black" panose="02040603050506020204" pitchFamily="18" charset="0"/>
                <a:cs typeface="Times New Roman" pitchFamily="18" charset="0"/>
              </a:rPr>
              <a:t>nghiệp</a:t>
            </a:r>
            <a:r>
              <a:rPr lang="en-GB" sz="4800" b="1" dirty="0">
                <a:ln w="1905"/>
                <a:gradFill>
                  <a:gsLst>
                    <a:gs pos="0">
                      <a:srgbClr val="106869"/>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UTM Cooper Black" panose="02040603050506020204" pitchFamily="18" charset="0"/>
                <a:cs typeface="Times New Roman" pitchFamily="18" charset="0"/>
              </a:rPr>
              <a:t> (</a:t>
            </a:r>
            <a:r>
              <a:rPr lang="en-GB" sz="4800" b="1" dirty="0" err="1">
                <a:ln w="1905"/>
                <a:gradFill>
                  <a:gsLst>
                    <a:gs pos="0">
                      <a:srgbClr val="106869"/>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UTM Cooper Black" panose="02040603050506020204" pitchFamily="18" charset="0"/>
                <a:cs typeface="Times New Roman" pitchFamily="18" charset="0"/>
              </a:rPr>
              <a:t>tiết</a:t>
            </a:r>
            <a:r>
              <a:rPr lang="en-GB" sz="4800" b="1" dirty="0">
                <a:ln w="1905"/>
                <a:gradFill>
                  <a:gsLst>
                    <a:gs pos="0">
                      <a:srgbClr val="106869"/>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UTM Cooper Black" panose="02040603050506020204" pitchFamily="18" charset="0"/>
                <a:cs typeface="Times New Roman" pitchFamily="18" charset="0"/>
              </a:rPr>
              <a:t> 2)</a:t>
            </a:r>
            <a:endParaRPr lang="en-US" sz="4800" b="1" dirty="0">
              <a:ln w="1905"/>
              <a:gradFill>
                <a:gsLst>
                  <a:gs pos="0">
                    <a:srgbClr val="106869"/>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UTM Cooper Black" panose="02040603050506020204" pitchFamily="18" charset="0"/>
              <a:cs typeface="Times New Roman" pitchFamily="18" charset="0"/>
            </a:endParaRPr>
          </a:p>
        </p:txBody>
      </p:sp>
      <p:sp>
        <p:nvSpPr>
          <p:cNvPr id="9" name="Rectangle 8">
            <a:extLst>
              <a:ext uri="{FF2B5EF4-FFF2-40B4-BE49-F238E27FC236}">
                <a16:creationId xmlns:a16="http://schemas.microsoft.com/office/drawing/2014/main" id="{EE559E8F-B8F8-48E3-AFFC-E8DD1EFE125A}"/>
              </a:ext>
            </a:extLst>
          </p:cNvPr>
          <p:cNvSpPr/>
          <p:nvPr/>
        </p:nvSpPr>
        <p:spPr>
          <a:xfrm>
            <a:off x="4617670" y="1097147"/>
            <a:ext cx="3949286" cy="584775"/>
          </a:xfrm>
          <a:prstGeom prst="rect">
            <a:avLst/>
          </a:prstGeom>
          <a:noFill/>
        </p:spPr>
        <p:txBody>
          <a:bodyPr wrap="none" lIns="91440" tIns="45720" rIns="91440" bIns="45720">
            <a:spAutoFit/>
          </a:bodyPr>
          <a:lstStyle/>
          <a:p>
            <a:pPr algn="ctr"/>
            <a:r>
              <a:rPr lang="en-GB" sz="3200" dirty="0">
                <a:ln w="0"/>
                <a:solidFill>
                  <a:srgbClr val="F3C85F"/>
                </a:solidFill>
                <a:effectLst>
                  <a:reflection blurRad="6350" stA="53000" endA="300" endPos="35500" dir="5400000" sy="-90000" algn="bl" rotWithShape="0"/>
                </a:effectLst>
                <a:latin typeface="UTM Nokia" panose="02040603050506020204" pitchFamily="18" charset="0"/>
              </a:rPr>
              <a:t>TỰ NHIÊN VÀ XÃ HỘI</a:t>
            </a:r>
            <a:endParaRPr lang="en-US" sz="3200" b="0" cap="none" spc="0" dirty="0">
              <a:ln w="0"/>
              <a:solidFill>
                <a:srgbClr val="F3C85F"/>
              </a:solidFill>
              <a:effectLst>
                <a:reflection blurRad="6350" stA="53000" endA="300" endPos="35500" dir="5400000" sy="-90000" algn="bl" rotWithShape="0"/>
              </a:effectLst>
              <a:latin typeface="UTM Nokia" panose="02040603050506020204" pitchFamily="18" charset="0"/>
            </a:endParaRPr>
          </a:p>
        </p:txBody>
      </p:sp>
      <p:pic>
        <p:nvPicPr>
          <p:cNvPr id="10" name="Picture 4" descr="SaiGon75 Homepage">
            <a:extLst>
              <a:ext uri="{FF2B5EF4-FFF2-40B4-BE49-F238E27FC236}">
                <a16:creationId xmlns:a16="http://schemas.microsoft.com/office/drawing/2014/main" id="{470BC446-9488-4BA0-810C-6A6CE062CAC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1292023">
            <a:off x="8567014" y="3816560"/>
            <a:ext cx="3638345" cy="3638345"/>
          </a:xfrm>
          <a:prstGeom prst="rect">
            <a:avLst/>
          </a:prstGeom>
          <a:noFill/>
          <a:effectLst>
            <a:outerShdw blurRad="50800" dist="38100" algn="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82397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6" presetClass="entr" presetSubtype="0" fill="hold" grpId="0" nodeType="afterEffect">
                                  <p:stCondLst>
                                    <p:cond delay="0"/>
                                  </p:stCondLst>
                                  <p:iterate type="lt">
                                    <p:tmPct val="10000"/>
                                  </p:iterate>
                                  <p:childTnLst>
                                    <p:set>
                                      <p:cBhvr>
                                        <p:cTn id="12" dur="1" fill="hold">
                                          <p:stCondLst>
                                            <p:cond delay="0"/>
                                          </p:stCondLst>
                                        </p:cTn>
                                        <p:tgtEl>
                                          <p:spTgt spid="9"/>
                                        </p:tgtEl>
                                        <p:attrNameLst>
                                          <p:attrName>style.visibility</p:attrName>
                                        </p:attrNameLst>
                                      </p:cBhvr>
                                      <p:to>
                                        <p:strVal val="visible"/>
                                      </p:to>
                                    </p:set>
                                    <p:anim by="(-#ppt_w*2)" calcmode="lin" valueType="num">
                                      <p:cBhvr rctx="PPT">
                                        <p:cTn id="13" dur="250" autoRev="1" fill="hold">
                                          <p:stCondLst>
                                            <p:cond delay="0"/>
                                          </p:stCondLst>
                                        </p:cTn>
                                        <p:tgtEl>
                                          <p:spTgt spid="9"/>
                                        </p:tgtEl>
                                        <p:attrNameLst>
                                          <p:attrName>ppt_w</p:attrName>
                                        </p:attrNameLst>
                                      </p:cBhvr>
                                    </p:anim>
                                    <p:anim by="(#ppt_w*0.50)" calcmode="lin" valueType="num">
                                      <p:cBhvr>
                                        <p:cTn id="14" dur="250" decel="50000" autoRev="1" fill="hold">
                                          <p:stCondLst>
                                            <p:cond delay="0"/>
                                          </p:stCondLst>
                                        </p:cTn>
                                        <p:tgtEl>
                                          <p:spTgt spid="9"/>
                                        </p:tgtEl>
                                        <p:attrNameLst>
                                          <p:attrName>ppt_x</p:attrName>
                                        </p:attrNameLst>
                                      </p:cBhvr>
                                    </p:anim>
                                    <p:anim from="(-#ppt_h/2)" to="(#ppt_y)" calcmode="lin" valueType="num">
                                      <p:cBhvr>
                                        <p:cTn id="15" dur="500" fill="hold">
                                          <p:stCondLst>
                                            <p:cond delay="0"/>
                                          </p:stCondLst>
                                        </p:cTn>
                                        <p:tgtEl>
                                          <p:spTgt spid="9"/>
                                        </p:tgtEl>
                                        <p:attrNameLst>
                                          <p:attrName>ppt_y</p:attrName>
                                        </p:attrNameLst>
                                      </p:cBhvr>
                                    </p:anim>
                                    <p:animRot by="21600000">
                                      <p:cBhvr>
                                        <p:cTn id="16" dur="500" fill="hold">
                                          <p:stCondLst>
                                            <p:cond delay="0"/>
                                          </p:stCondLst>
                                        </p:cTn>
                                        <p:tgtEl>
                                          <p:spTgt spid="9"/>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56" presetClass="entr" presetSubtype="0" fill="hold" grpId="0" nodeType="clickEffect">
                                  <p:stCondLst>
                                    <p:cond delay="0"/>
                                  </p:stCondLst>
                                  <p:iterate type="lt">
                                    <p:tmPct val="10000"/>
                                  </p:iterate>
                                  <p:childTnLst>
                                    <p:set>
                                      <p:cBhvr>
                                        <p:cTn id="20" dur="1" fill="hold">
                                          <p:stCondLst>
                                            <p:cond delay="0"/>
                                          </p:stCondLst>
                                        </p:cTn>
                                        <p:tgtEl>
                                          <p:spTgt spid="6"/>
                                        </p:tgtEl>
                                        <p:attrNameLst>
                                          <p:attrName>style.visibility</p:attrName>
                                        </p:attrNameLst>
                                      </p:cBhvr>
                                      <p:to>
                                        <p:strVal val="visible"/>
                                      </p:to>
                                    </p:set>
                                    <p:anim by="(-#ppt_w*2)" calcmode="lin" valueType="num">
                                      <p:cBhvr rctx="PPT">
                                        <p:cTn id="21" dur="250" autoRev="1" fill="hold">
                                          <p:stCondLst>
                                            <p:cond delay="0"/>
                                          </p:stCondLst>
                                        </p:cTn>
                                        <p:tgtEl>
                                          <p:spTgt spid="6"/>
                                        </p:tgtEl>
                                        <p:attrNameLst>
                                          <p:attrName>ppt_w</p:attrName>
                                        </p:attrNameLst>
                                      </p:cBhvr>
                                    </p:anim>
                                    <p:anim by="(#ppt_w*0.50)" calcmode="lin" valueType="num">
                                      <p:cBhvr>
                                        <p:cTn id="22" dur="250" decel="50000" autoRev="1" fill="hold">
                                          <p:stCondLst>
                                            <p:cond delay="0"/>
                                          </p:stCondLst>
                                        </p:cTn>
                                        <p:tgtEl>
                                          <p:spTgt spid="6"/>
                                        </p:tgtEl>
                                        <p:attrNameLst>
                                          <p:attrName>ppt_x</p:attrName>
                                        </p:attrNameLst>
                                      </p:cBhvr>
                                    </p:anim>
                                    <p:anim from="(-#ppt_h/2)" to="(#ppt_y)" calcmode="lin" valueType="num">
                                      <p:cBhvr>
                                        <p:cTn id="23" dur="500" fill="hold">
                                          <p:stCondLst>
                                            <p:cond delay="0"/>
                                          </p:stCondLst>
                                        </p:cTn>
                                        <p:tgtEl>
                                          <p:spTgt spid="6"/>
                                        </p:tgtEl>
                                        <p:attrNameLst>
                                          <p:attrName>ppt_y</p:attrName>
                                        </p:attrNameLst>
                                      </p:cBhvr>
                                    </p:anim>
                                    <p:animRot by="21600000">
                                      <p:cBhvr>
                                        <p:cTn id="24" dur="500" fill="hold">
                                          <p:stCondLst>
                                            <p:cond delay="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Nền Lúa Lúa Gạo Và Dầu Gạo Quảng Bá Thực Phẩm Nền Trời XanhẢnh Nền, Dầu,  Taobao, đồng Hình nền Vector để tải xuống miễn phí"/>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025" y="0"/>
            <a:ext cx="12410781" cy="695123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3">
            <a:extLst>
              <a:ext uri="{BEBA8EAE-BF5A-486C-A8C5-ECC9F3942E4B}">
                <a14:imgProps xmlns:a14="http://schemas.microsoft.com/office/drawing/2010/main">
                  <a14:imgLayer r:embed="rId4">
                    <a14:imgEffect>
                      <a14:backgroundRemoval t="0" b="99107" l="178" r="100000"/>
                    </a14:imgEffect>
                  </a14:imgLayer>
                </a14:imgProps>
              </a:ext>
              <a:ext uri="{28A0092B-C50C-407E-A947-70E740481C1C}">
                <a14:useLocalDpi xmlns:a14="http://schemas.microsoft.com/office/drawing/2010/main" val="0"/>
              </a:ext>
            </a:extLst>
          </a:blip>
          <a:stretch>
            <a:fillRect/>
          </a:stretch>
        </p:blipFill>
        <p:spPr>
          <a:xfrm>
            <a:off x="9778134" y="-1446113"/>
            <a:ext cx="4045788" cy="402423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4807" y="-553596"/>
            <a:ext cx="7515464" cy="5555859"/>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42259" y="1242466"/>
            <a:ext cx="4352921" cy="3273836"/>
          </a:xfrm>
          <a:prstGeom prst="rect">
            <a:avLst/>
          </a:prstGeom>
          <a:effectLst>
            <a:reflection blurRad="6350" stA="50000" endA="300" endPos="55000" dir="5400000" sy="-100000" algn="bl" rotWithShape="0"/>
          </a:effectLst>
        </p:spPr>
      </p:pic>
      <p:sp>
        <p:nvSpPr>
          <p:cNvPr id="13" name="Rectangle 12"/>
          <p:cNvSpPr/>
          <p:nvPr/>
        </p:nvSpPr>
        <p:spPr>
          <a:xfrm>
            <a:off x="3263113" y="1941141"/>
            <a:ext cx="2752678" cy="1323439"/>
          </a:xfrm>
          <a:prstGeom prst="rect">
            <a:avLst/>
          </a:prstGeom>
          <a:noFill/>
        </p:spPr>
        <p:txBody>
          <a:bodyPr wrap="none" lIns="91440" tIns="45720" rIns="91440" bIns="45720">
            <a:spAutoFit/>
          </a:bodyPr>
          <a:lstStyle/>
          <a:p>
            <a:pPr algn="ctr"/>
            <a:r>
              <a:rPr lang="en-US" sz="8000"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UTM Cool Blue" panose="02040603050506020204" pitchFamily="18" charset="0"/>
              </a:rPr>
              <a:t>Khám</a:t>
            </a:r>
            <a:endParaRPr lang="en-US" sz="80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UTM Cool Blue" panose="02040603050506020204" pitchFamily="18" charset="0"/>
            </a:endParaRPr>
          </a:p>
        </p:txBody>
      </p:sp>
      <p:pic>
        <p:nvPicPr>
          <p:cNvPr id="15" name="Picture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90449" y="3954533"/>
            <a:ext cx="4338384" cy="2903467"/>
          </a:xfrm>
          <a:prstGeom prst="rect">
            <a:avLst/>
          </a:prstGeom>
          <a:effectLst>
            <a:outerShdw blurRad="76200" dir="13500000" sy="23000" kx="1200000" algn="br" rotWithShape="0">
              <a:prstClr val="black">
                <a:alpha val="20000"/>
              </a:prstClr>
            </a:outerShdw>
          </a:effectLst>
        </p:spPr>
      </p:pic>
      <p:pic>
        <p:nvPicPr>
          <p:cNvPr id="12" name="Picture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95999" y="1636893"/>
            <a:ext cx="4498955" cy="4184213"/>
          </a:xfrm>
          <a:prstGeom prst="rect">
            <a:avLst/>
          </a:prstGeom>
          <a:effectLst>
            <a:reflection blurRad="6350" stA="52000" endA="300" endPos="35000" dir="5400000" sy="-100000" algn="bl" rotWithShape="0"/>
          </a:effectLst>
        </p:spPr>
      </p:pic>
      <p:sp>
        <p:nvSpPr>
          <p:cNvPr id="16" name="Rectangle 15"/>
          <p:cNvSpPr/>
          <p:nvPr/>
        </p:nvSpPr>
        <p:spPr>
          <a:xfrm>
            <a:off x="7770754" y="2978541"/>
            <a:ext cx="1834156" cy="1323439"/>
          </a:xfrm>
          <a:prstGeom prst="rect">
            <a:avLst/>
          </a:prstGeom>
          <a:noFill/>
        </p:spPr>
        <p:txBody>
          <a:bodyPr wrap="none" lIns="91440" tIns="45720" rIns="91440" bIns="45720">
            <a:spAutoFit/>
          </a:bodyPr>
          <a:lstStyle/>
          <a:p>
            <a:pPr algn="ctr"/>
            <a:r>
              <a:rPr lang="en-GB" sz="8000"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UTM Cool Blue" panose="02040603050506020204" pitchFamily="18" charset="0"/>
              </a:rPr>
              <a:t>Phá</a:t>
            </a:r>
            <a:endParaRPr lang="en-US" sz="80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UTM Cool Blue" panose="02040603050506020204" pitchFamily="18" charset="0"/>
            </a:endParaRPr>
          </a:p>
        </p:txBody>
      </p:sp>
    </p:spTree>
    <p:extLst>
      <p:ext uri="{BB962C8B-B14F-4D97-AF65-F5344CB8AC3E}">
        <p14:creationId xmlns:p14="http://schemas.microsoft.com/office/powerpoint/2010/main" val="15730839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6" presetClass="entr" presetSubtype="0" fill="hold" grpId="0" nodeType="afterEffect">
                                  <p:stCondLst>
                                    <p:cond delay="0"/>
                                  </p:stCondLst>
                                  <p:iterate type="lt">
                                    <p:tmPct val="10000"/>
                                  </p:iterate>
                                  <p:childTnLst>
                                    <p:set>
                                      <p:cBhvr>
                                        <p:cTn id="12" dur="1" fill="hold">
                                          <p:stCondLst>
                                            <p:cond delay="0"/>
                                          </p:stCondLst>
                                        </p:cTn>
                                        <p:tgtEl>
                                          <p:spTgt spid="13"/>
                                        </p:tgtEl>
                                        <p:attrNameLst>
                                          <p:attrName>style.visibility</p:attrName>
                                        </p:attrNameLst>
                                      </p:cBhvr>
                                      <p:to>
                                        <p:strVal val="visible"/>
                                      </p:to>
                                    </p:set>
                                    <p:anim by="(-#ppt_w*2)" calcmode="lin" valueType="num">
                                      <p:cBhvr rctx="PPT">
                                        <p:cTn id="13" dur="250" autoRev="1" fill="hold">
                                          <p:stCondLst>
                                            <p:cond delay="0"/>
                                          </p:stCondLst>
                                        </p:cTn>
                                        <p:tgtEl>
                                          <p:spTgt spid="13"/>
                                        </p:tgtEl>
                                        <p:attrNameLst>
                                          <p:attrName>ppt_w</p:attrName>
                                        </p:attrNameLst>
                                      </p:cBhvr>
                                    </p:anim>
                                    <p:anim by="(#ppt_w*0.50)" calcmode="lin" valueType="num">
                                      <p:cBhvr>
                                        <p:cTn id="14" dur="250" decel="50000" autoRev="1" fill="hold">
                                          <p:stCondLst>
                                            <p:cond delay="0"/>
                                          </p:stCondLst>
                                        </p:cTn>
                                        <p:tgtEl>
                                          <p:spTgt spid="13"/>
                                        </p:tgtEl>
                                        <p:attrNameLst>
                                          <p:attrName>ppt_x</p:attrName>
                                        </p:attrNameLst>
                                      </p:cBhvr>
                                    </p:anim>
                                    <p:anim from="(-#ppt_h/2)" to="(#ppt_y)" calcmode="lin" valueType="num">
                                      <p:cBhvr>
                                        <p:cTn id="15" dur="500" fill="hold">
                                          <p:stCondLst>
                                            <p:cond delay="0"/>
                                          </p:stCondLst>
                                        </p:cTn>
                                        <p:tgtEl>
                                          <p:spTgt spid="13"/>
                                        </p:tgtEl>
                                        <p:attrNameLst>
                                          <p:attrName>ppt_y</p:attrName>
                                        </p:attrNameLst>
                                      </p:cBhvr>
                                    </p:anim>
                                    <p:animRot by="21600000">
                                      <p:cBhvr>
                                        <p:cTn id="16" dur="500" fill="hold">
                                          <p:stCondLst>
                                            <p:cond delay="0"/>
                                          </p:stCondLst>
                                        </p:cTn>
                                        <p:tgtEl>
                                          <p:spTgt spid="13"/>
                                        </p:tgtEl>
                                        <p:attrNameLst>
                                          <p:attrName>r</p:attrName>
                                        </p:attrNameLst>
                                      </p:cBhvr>
                                    </p:animRot>
                                  </p:childTnLst>
                                </p:cTn>
                              </p:par>
                              <p:par>
                                <p:cTn id="17" presetID="42"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6" presetClass="entr" presetSubtype="0" fill="hold" grpId="0" nodeType="afterEffect">
                                  <p:stCondLst>
                                    <p:cond delay="0"/>
                                  </p:stCondLst>
                                  <p:iterate type="lt">
                                    <p:tmPct val="10000"/>
                                  </p:iterate>
                                  <p:childTnLst>
                                    <p:set>
                                      <p:cBhvr>
                                        <p:cTn id="24" dur="1" fill="hold">
                                          <p:stCondLst>
                                            <p:cond delay="0"/>
                                          </p:stCondLst>
                                        </p:cTn>
                                        <p:tgtEl>
                                          <p:spTgt spid="16"/>
                                        </p:tgtEl>
                                        <p:attrNameLst>
                                          <p:attrName>style.visibility</p:attrName>
                                        </p:attrNameLst>
                                      </p:cBhvr>
                                      <p:to>
                                        <p:strVal val="visible"/>
                                      </p:to>
                                    </p:set>
                                    <p:anim by="(-#ppt_w*2)" calcmode="lin" valueType="num">
                                      <p:cBhvr rctx="PPT">
                                        <p:cTn id="25" dur="250" autoRev="1" fill="hold">
                                          <p:stCondLst>
                                            <p:cond delay="0"/>
                                          </p:stCondLst>
                                        </p:cTn>
                                        <p:tgtEl>
                                          <p:spTgt spid="16"/>
                                        </p:tgtEl>
                                        <p:attrNameLst>
                                          <p:attrName>ppt_w</p:attrName>
                                        </p:attrNameLst>
                                      </p:cBhvr>
                                    </p:anim>
                                    <p:anim by="(#ppt_w*0.50)" calcmode="lin" valueType="num">
                                      <p:cBhvr>
                                        <p:cTn id="26" dur="250" decel="50000" autoRev="1" fill="hold">
                                          <p:stCondLst>
                                            <p:cond delay="0"/>
                                          </p:stCondLst>
                                        </p:cTn>
                                        <p:tgtEl>
                                          <p:spTgt spid="16"/>
                                        </p:tgtEl>
                                        <p:attrNameLst>
                                          <p:attrName>ppt_x</p:attrName>
                                        </p:attrNameLst>
                                      </p:cBhvr>
                                    </p:anim>
                                    <p:anim from="(-#ppt_h/2)" to="(#ppt_y)" calcmode="lin" valueType="num">
                                      <p:cBhvr>
                                        <p:cTn id="27" dur="500" fill="hold">
                                          <p:stCondLst>
                                            <p:cond delay="0"/>
                                          </p:stCondLst>
                                        </p:cTn>
                                        <p:tgtEl>
                                          <p:spTgt spid="16"/>
                                        </p:tgtEl>
                                        <p:attrNameLst>
                                          <p:attrName>ppt_y</p:attrName>
                                        </p:attrNameLst>
                                      </p:cBhvr>
                                    </p:anim>
                                    <p:animRot by="21600000">
                                      <p:cBhvr>
                                        <p:cTn id="28" dur="500" fill="hold">
                                          <p:stCondLst>
                                            <p:cond delay="0"/>
                                          </p:stCondLst>
                                        </p:cTn>
                                        <p:tgtEl>
                                          <p:spTgt spid="16"/>
                                        </p:tgtEl>
                                        <p:attrNameLst>
                                          <p:attrName>r</p:attrName>
                                        </p:attrNameLst>
                                      </p:cBhvr>
                                    </p:animRot>
                                  </p:childTnLst>
                                </p:cTn>
                              </p:par>
                            </p:childTnLst>
                          </p:cTn>
                        </p:par>
                        <p:par>
                          <p:cTn id="29" fill="hold">
                            <p:stCondLst>
                              <p:cond delay="2600"/>
                            </p:stCondLst>
                            <p:childTnLst>
                              <p:par>
                                <p:cTn id="30" presetID="2" presetClass="entr" presetSubtype="8" fill="hold" nodeType="after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0-#ppt_w/2"/>
                                          </p:val>
                                        </p:tav>
                                        <p:tav tm="100000">
                                          <p:val>
                                            <p:strVal val="#ppt_x"/>
                                          </p:val>
                                        </p:tav>
                                      </p:tavLst>
                                    </p:anim>
                                    <p:anim calcmode="lin" valueType="num">
                                      <p:cBhvr additive="base">
                                        <p:cTn id="33" dur="500" fill="hold"/>
                                        <p:tgtEl>
                                          <p:spTgt spid="15"/>
                                        </p:tgtEl>
                                        <p:attrNameLst>
                                          <p:attrName>ppt_y</p:attrName>
                                        </p:attrNameLst>
                                      </p:cBhvr>
                                      <p:tavLst>
                                        <p:tav tm="0">
                                          <p:val>
                                            <p:strVal val="#ppt_y"/>
                                          </p:val>
                                        </p:tav>
                                        <p:tav tm="100000">
                                          <p:val>
                                            <p:strVal val="#ppt_y"/>
                                          </p:val>
                                        </p:tav>
                                      </p:tavLst>
                                    </p:anim>
                                  </p:childTnLst>
                                </p:cTn>
                              </p:par>
                            </p:childTnLst>
                          </p:cTn>
                        </p:par>
                        <p:par>
                          <p:cTn id="34" fill="hold">
                            <p:stCondLst>
                              <p:cond delay="3100"/>
                            </p:stCondLst>
                            <p:childTnLst>
                              <p:par>
                                <p:cTn id="35" presetID="22" presetClass="entr" presetSubtype="8"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left)">
                                      <p:cBhvr>
                                        <p:cTn id="3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966732" y="109657"/>
            <a:ext cx="10121153" cy="870466"/>
          </a:xfrm>
          <a:prstGeom prst="roundRect">
            <a:avLst>
              <a:gd name="adj" fmla="val 50000"/>
            </a:avLst>
          </a:prstGeom>
          <a:solidFill>
            <a:schemeClr val="accent1">
              <a:lumMod val="40000"/>
              <a:lumOff val="60000"/>
              <a:alpha val="81000"/>
            </a:schemeClr>
          </a:solidFill>
          <a:ln w="38100">
            <a:solidFill>
              <a:schemeClr val="bg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defRPr/>
            </a:pPr>
            <a:r>
              <a:rPr lang="en-GB" altLang="en-US" sz="3600" b="1" kern="0" dirty="0">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1. </a:t>
            </a:r>
            <a:r>
              <a:rPr lang="en-GB" altLang="en-US" sz="3600" b="1" kern="0" dirty="0" err="1">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Lợi</a:t>
            </a:r>
            <a:r>
              <a:rPr lang="en-GB" altLang="en-US" sz="3600" b="1" kern="0" dirty="0">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 </a:t>
            </a:r>
            <a:r>
              <a:rPr lang="en-GB" altLang="en-US" sz="3600" b="1" kern="0" dirty="0" err="1">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ích</a:t>
            </a:r>
            <a:r>
              <a:rPr lang="en-GB" altLang="en-US" sz="3600" b="1" kern="0" dirty="0">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 </a:t>
            </a:r>
            <a:r>
              <a:rPr lang="en-GB" altLang="en-US" sz="3600" b="1" kern="0" dirty="0" err="1">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của</a:t>
            </a:r>
            <a:r>
              <a:rPr lang="en-GB" altLang="en-US" sz="3600" b="1" kern="0" dirty="0">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 </a:t>
            </a:r>
            <a:r>
              <a:rPr lang="en-GB" altLang="en-US" sz="3600" b="1" kern="0" dirty="0" err="1">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hoạt</a:t>
            </a:r>
            <a:r>
              <a:rPr lang="en-GB" altLang="en-US" sz="3600" b="1" kern="0" dirty="0">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 </a:t>
            </a:r>
            <a:r>
              <a:rPr lang="en-GB" altLang="en-US" sz="3600" b="1" kern="0" dirty="0" err="1">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động</a:t>
            </a:r>
            <a:r>
              <a:rPr lang="en-GB" altLang="en-US" sz="3600" b="1" kern="0" dirty="0">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 </a:t>
            </a:r>
            <a:r>
              <a:rPr lang="en-GB" altLang="en-US" sz="3600" b="1" kern="0" dirty="0" err="1">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sản</a:t>
            </a:r>
            <a:r>
              <a:rPr lang="en-GB" altLang="en-US" sz="3600" b="1" kern="0" dirty="0">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 </a:t>
            </a:r>
            <a:r>
              <a:rPr lang="en-GB" altLang="en-US" sz="3600" b="1" kern="0" dirty="0" err="1">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xuất</a:t>
            </a:r>
            <a:r>
              <a:rPr lang="en-GB" altLang="en-US" sz="3600" b="1" kern="0" dirty="0">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 </a:t>
            </a:r>
            <a:r>
              <a:rPr lang="en-GB" altLang="en-US" sz="3600" b="1" kern="0" dirty="0" err="1">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nông</a:t>
            </a:r>
            <a:r>
              <a:rPr lang="en-GB" altLang="en-US" sz="3600" b="1" kern="0" dirty="0">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 </a:t>
            </a:r>
            <a:r>
              <a:rPr lang="en-GB" altLang="en-US" sz="3600" b="1" kern="0" dirty="0" err="1">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nghiệp</a:t>
            </a:r>
            <a:r>
              <a:rPr lang="en-GB" altLang="en-US" sz="3600" b="1" kern="0" dirty="0">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rPr>
              <a:t>:</a:t>
            </a:r>
            <a:endParaRPr lang="vi-VN" altLang="en-US" sz="3600" b="1" kern="0" dirty="0">
              <a:solidFill>
                <a:srgbClr val="FF000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endParaRPr>
          </a:p>
        </p:txBody>
      </p:sp>
      <p:pic>
        <p:nvPicPr>
          <p:cNvPr id="3" name="Picture 2"/>
          <p:cNvPicPr>
            <a:picLocks noChangeAspect="1"/>
          </p:cNvPicPr>
          <p:nvPr/>
        </p:nvPicPr>
        <p:blipFill>
          <a:blip r:embed="rId3"/>
          <a:stretch>
            <a:fillRect/>
          </a:stretch>
        </p:blipFill>
        <p:spPr>
          <a:xfrm>
            <a:off x="1654765" y="1033803"/>
            <a:ext cx="8124825" cy="2914650"/>
          </a:xfrm>
          <a:prstGeom prst="rect">
            <a:avLst/>
          </a:prstGeom>
        </p:spPr>
      </p:pic>
      <p:pic>
        <p:nvPicPr>
          <p:cNvPr id="4" name="Picture 3"/>
          <p:cNvPicPr>
            <a:picLocks noChangeAspect="1"/>
          </p:cNvPicPr>
          <p:nvPr/>
        </p:nvPicPr>
        <p:blipFill>
          <a:blip r:embed="rId4"/>
          <a:stretch>
            <a:fillRect/>
          </a:stretch>
        </p:blipFill>
        <p:spPr>
          <a:xfrm>
            <a:off x="1654765" y="3771900"/>
            <a:ext cx="8391525" cy="3086100"/>
          </a:xfrm>
          <a:prstGeom prst="rect">
            <a:avLst/>
          </a:prstGeom>
        </p:spPr>
      </p:pic>
    </p:spTree>
    <p:extLst>
      <p:ext uri="{BB962C8B-B14F-4D97-AF65-F5344CB8AC3E}">
        <p14:creationId xmlns:p14="http://schemas.microsoft.com/office/powerpoint/2010/main" val="22306510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ppt_x</p:attrName>
                                        </p:attrNameLst>
                                      </p:cBhvr>
                                      <p:tavLst>
                                        <p:tav tm="0">
                                          <p:val>
                                            <p:strVal val="#ppt_x"/>
                                          </p:val>
                                        </p:tav>
                                        <p:tav tm="100000">
                                          <p:val>
                                            <p:strVal val="#ppt_x"/>
                                          </p:val>
                                        </p:tav>
                                      </p:tavLst>
                                    </p:anim>
                                    <p:anim calcmode="lin" valueType="num">
                                      <p:cBhvr>
                                        <p:cTn id="9" dur="5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90690" y="2380868"/>
            <a:ext cx="12038154" cy="1978168"/>
            <a:chOff x="1603783" y="1418071"/>
            <a:chExt cx="11675373" cy="2401340"/>
          </a:xfrm>
        </p:grpSpPr>
        <p:sp>
          <p:nvSpPr>
            <p:cNvPr id="6" name="Rounded Rectangle 5"/>
            <p:cNvSpPr/>
            <p:nvPr/>
          </p:nvSpPr>
          <p:spPr>
            <a:xfrm>
              <a:off x="1603783" y="1418071"/>
              <a:ext cx="11093005" cy="2401340"/>
            </a:xfrm>
            <a:prstGeom prst="roundRect">
              <a:avLst/>
            </a:prstGeom>
            <a:noFill/>
            <a:ln w="57150">
              <a:solidFill>
                <a:schemeClr val="accent5">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736503" y="2030047"/>
              <a:ext cx="11542653" cy="934040"/>
            </a:xfrm>
            <a:prstGeom prst="rect">
              <a:avLst/>
            </a:prstGeom>
            <a:noFill/>
          </p:spPr>
          <p:txBody>
            <a:bodyPr wrap="square" rtlCol="0">
              <a:spAutoFit/>
            </a:bodyPr>
            <a:lstStyle/>
            <a:p>
              <a:pPr fontAlgn="base">
                <a:spcBef>
                  <a:spcPct val="0"/>
                </a:spcBef>
                <a:spcAft>
                  <a:spcPct val="0"/>
                </a:spcAft>
                <a:defRPr/>
              </a:pPr>
              <a:r>
                <a:rPr lang="en-US" altLang="en-US" sz="4400" b="1" dirty="0" err="1">
                  <a:solidFill>
                    <a:srgbClr val="FF0000"/>
                  </a:solidFill>
                  <a:latin typeface="Times New Roman" panose="02020603050405020304" pitchFamily="18" charset="0"/>
                  <a:cs typeface="Times New Roman" panose="02020603050405020304" pitchFamily="18" charset="0"/>
                </a:rPr>
                <a:t>Nêu</a:t>
              </a:r>
              <a:r>
                <a:rPr lang="en-US" altLang="en-US" sz="4400" b="1" dirty="0">
                  <a:solidFill>
                    <a:srgbClr val="FF0000"/>
                  </a:solidFill>
                  <a:latin typeface="Times New Roman" panose="02020603050405020304" pitchFamily="18" charset="0"/>
                  <a:cs typeface="Times New Roman" panose="02020603050405020304" pitchFamily="18" charset="0"/>
                </a:rPr>
                <a:t> </a:t>
              </a:r>
              <a:r>
                <a:rPr lang="en-US" altLang="en-US" sz="4400" b="1" dirty="0" err="1">
                  <a:solidFill>
                    <a:srgbClr val="FF0000"/>
                  </a:solidFill>
                  <a:latin typeface="Times New Roman" panose="02020603050405020304" pitchFamily="18" charset="0"/>
                  <a:cs typeface="Times New Roman" panose="02020603050405020304" pitchFamily="18" charset="0"/>
                </a:rPr>
                <a:t>một</a:t>
              </a:r>
              <a:r>
                <a:rPr lang="en-US" altLang="en-US" sz="4400" b="1" dirty="0">
                  <a:solidFill>
                    <a:srgbClr val="FF0000"/>
                  </a:solidFill>
                  <a:latin typeface="Times New Roman" panose="02020603050405020304" pitchFamily="18" charset="0"/>
                  <a:cs typeface="Times New Roman" panose="02020603050405020304" pitchFamily="18" charset="0"/>
                </a:rPr>
                <a:t> </a:t>
              </a:r>
              <a:r>
                <a:rPr lang="en-US" altLang="en-US" sz="4400" b="1" dirty="0" err="1">
                  <a:solidFill>
                    <a:srgbClr val="FF0000"/>
                  </a:solidFill>
                  <a:latin typeface="Times New Roman" panose="02020603050405020304" pitchFamily="18" charset="0"/>
                  <a:cs typeface="Times New Roman" panose="02020603050405020304" pitchFamily="18" charset="0"/>
                </a:rPr>
                <a:t>số</a:t>
              </a:r>
              <a:r>
                <a:rPr lang="en-US" altLang="en-US" sz="4400" b="1" dirty="0">
                  <a:solidFill>
                    <a:srgbClr val="FF0000"/>
                  </a:solidFill>
                  <a:latin typeface="Times New Roman" panose="02020603050405020304" pitchFamily="18" charset="0"/>
                  <a:cs typeface="Times New Roman" panose="02020603050405020304" pitchFamily="18" charset="0"/>
                </a:rPr>
                <a:t> </a:t>
              </a:r>
              <a:r>
                <a:rPr lang="en-US" altLang="en-US" sz="4400" b="1" dirty="0" err="1">
                  <a:solidFill>
                    <a:srgbClr val="FF0000"/>
                  </a:solidFill>
                  <a:latin typeface="Times New Roman" panose="02020603050405020304" pitchFamily="18" charset="0"/>
                  <a:cs typeface="Times New Roman" panose="02020603050405020304" pitchFamily="18" charset="0"/>
                </a:rPr>
                <a:t>lợi</a:t>
              </a:r>
              <a:r>
                <a:rPr lang="en-US" altLang="en-US" sz="4400" b="1" dirty="0">
                  <a:solidFill>
                    <a:srgbClr val="FF0000"/>
                  </a:solidFill>
                  <a:latin typeface="Times New Roman" panose="02020603050405020304" pitchFamily="18" charset="0"/>
                  <a:cs typeface="Times New Roman" panose="02020603050405020304" pitchFamily="18" charset="0"/>
                </a:rPr>
                <a:t> </a:t>
              </a:r>
              <a:r>
                <a:rPr lang="en-US" altLang="en-US" sz="4400" b="1" dirty="0" err="1">
                  <a:solidFill>
                    <a:srgbClr val="FF0000"/>
                  </a:solidFill>
                  <a:latin typeface="Times New Roman" panose="02020603050405020304" pitchFamily="18" charset="0"/>
                  <a:cs typeface="Times New Roman" panose="02020603050405020304" pitchFamily="18" charset="0"/>
                </a:rPr>
                <a:t>ích</a:t>
              </a:r>
              <a:r>
                <a:rPr lang="en-US" altLang="en-US" sz="4400" b="1" dirty="0">
                  <a:solidFill>
                    <a:srgbClr val="FF0000"/>
                  </a:solidFill>
                  <a:latin typeface="Times New Roman" panose="02020603050405020304" pitchFamily="18" charset="0"/>
                  <a:cs typeface="Times New Roman" panose="02020603050405020304" pitchFamily="18" charset="0"/>
                </a:rPr>
                <a:t> </a:t>
              </a:r>
              <a:r>
                <a:rPr lang="en-US" altLang="en-US" sz="4400" b="1" dirty="0" err="1">
                  <a:solidFill>
                    <a:srgbClr val="FF0000"/>
                  </a:solidFill>
                  <a:latin typeface="Times New Roman" panose="02020603050405020304" pitchFamily="18" charset="0"/>
                  <a:cs typeface="Times New Roman" panose="02020603050405020304" pitchFamily="18" charset="0"/>
                </a:rPr>
                <a:t>của</a:t>
              </a:r>
              <a:r>
                <a:rPr lang="en-US" altLang="en-US" sz="4400" b="1" dirty="0">
                  <a:solidFill>
                    <a:srgbClr val="FF0000"/>
                  </a:solidFill>
                  <a:latin typeface="Times New Roman" panose="02020603050405020304" pitchFamily="18" charset="0"/>
                  <a:cs typeface="Times New Roman" panose="02020603050405020304" pitchFamily="18" charset="0"/>
                </a:rPr>
                <a:t> </a:t>
              </a:r>
              <a:r>
                <a:rPr lang="en-US" altLang="en-US" sz="4400" b="1" dirty="0" err="1">
                  <a:solidFill>
                    <a:srgbClr val="FF0000"/>
                  </a:solidFill>
                  <a:latin typeface="Times New Roman" panose="02020603050405020304" pitchFamily="18" charset="0"/>
                  <a:cs typeface="Times New Roman" panose="02020603050405020304" pitchFamily="18" charset="0"/>
                </a:rPr>
                <a:t>sản</a:t>
              </a:r>
              <a:r>
                <a:rPr lang="en-US" altLang="en-US" sz="4400" b="1" dirty="0">
                  <a:solidFill>
                    <a:srgbClr val="FF0000"/>
                  </a:solidFill>
                  <a:latin typeface="Times New Roman" panose="02020603050405020304" pitchFamily="18" charset="0"/>
                  <a:cs typeface="Times New Roman" panose="02020603050405020304" pitchFamily="18" charset="0"/>
                </a:rPr>
                <a:t> </a:t>
              </a:r>
              <a:r>
                <a:rPr lang="en-US" altLang="en-US" sz="4400" b="1" dirty="0" err="1">
                  <a:solidFill>
                    <a:srgbClr val="FF0000"/>
                  </a:solidFill>
                  <a:latin typeface="Times New Roman" panose="02020603050405020304" pitchFamily="18" charset="0"/>
                  <a:cs typeface="Times New Roman" panose="02020603050405020304" pitchFamily="18" charset="0"/>
                </a:rPr>
                <a:t>phẩm</a:t>
              </a:r>
              <a:r>
                <a:rPr lang="en-US" altLang="en-US" sz="4400" b="1" dirty="0">
                  <a:solidFill>
                    <a:srgbClr val="FF0000"/>
                  </a:solidFill>
                  <a:latin typeface="Times New Roman" panose="02020603050405020304" pitchFamily="18" charset="0"/>
                  <a:cs typeface="Times New Roman" panose="02020603050405020304" pitchFamily="18" charset="0"/>
                </a:rPr>
                <a:t> </a:t>
              </a:r>
              <a:r>
                <a:rPr lang="en-US" altLang="en-US" sz="4400" b="1" dirty="0" err="1">
                  <a:solidFill>
                    <a:srgbClr val="FF0000"/>
                  </a:solidFill>
                  <a:latin typeface="Times New Roman" panose="02020603050405020304" pitchFamily="18" charset="0"/>
                  <a:cs typeface="Times New Roman" panose="02020603050405020304" pitchFamily="18" charset="0"/>
                </a:rPr>
                <a:t>nông</a:t>
              </a:r>
              <a:r>
                <a:rPr lang="en-US" altLang="en-US" sz="4400" b="1" dirty="0">
                  <a:solidFill>
                    <a:srgbClr val="FF0000"/>
                  </a:solidFill>
                  <a:latin typeface="Times New Roman" panose="02020603050405020304" pitchFamily="18" charset="0"/>
                  <a:cs typeface="Times New Roman" panose="02020603050405020304" pitchFamily="18" charset="0"/>
                </a:rPr>
                <a:t> </a:t>
              </a:r>
              <a:r>
                <a:rPr lang="en-US" altLang="en-US" sz="4400" b="1" dirty="0" err="1">
                  <a:solidFill>
                    <a:srgbClr val="FF0000"/>
                  </a:solidFill>
                  <a:latin typeface="Times New Roman" panose="02020603050405020304" pitchFamily="18" charset="0"/>
                  <a:cs typeface="Times New Roman" panose="02020603050405020304" pitchFamily="18" charset="0"/>
                </a:rPr>
                <a:t>nghiệp</a:t>
              </a:r>
              <a:r>
                <a:rPr lang="en-US" altLang="en-US" sz="4400" b="1" dirty="0">
                  <a:solidFill>
                    <a:srgbClr val="FF0000"/>
                  </a:solidFill>
                  <a:latin typeface="Times New Roman" panose="02020603050405020304" pitchFamily="18" charset="0"/>
                  <a:cs typeface="Times New Roman" panose="02020603050405020304" pitchFamily="18" charset="0"/>
                </a:rPr>
                <a:t>?</a:t>
              </a:r>
              <a:endParaRPr lang="vi-VN" altLang="en-US" sz="4400" b="1" dirty="0">
                <a:solidFill>
                  <a:srgbClr val="FF0000"/>
                </a:solidFill>
                <a:latin typeface="Times New Roman" panose="02020603050405020304" pitchFamily="18" charset="0"/>
                <a:cs typeface="Times New Roman" panose="02020603050405020304" pitchFamily="18" charset="0"/>
              </a:endParaRPr>
            </a:p>
          </p:txBody>
        </p:sp>
      </p:grpSp>
      <p:sp>
        <p:nvSpPr>
          <p:cNvPr id="10" name="TextBox 9">
            <a:extLst>
              <a:ext uri="{FF2B5EF4-FFF2-40B4-BE49-F238E27FC236}">
                <a16:creationId xmlns:a16="http://schemas.microsoft.com/office/drawing/2014/main" id="{93837AD0-0FA7-435C-BAD6-ED4407C312DB}"/>
              </a:ext>
            </a:extLst>
          </p:cNvPr>
          <p:cNvSpPr txBox="1"/>
          <p:nvPr/>
        </p:nvSpPr>
        <p:spPr>
          <a:xfrm>
            <a:off x="2712299" y="940261"/>
            <a:ext cx="9651043" cy="769441"/>
          </a:xfrm>
          <a:prstGeom prst="rect">
            <a:avLst/>
          </a:prstGeom>
          <a:solidFill>
            <a:schemeClr val="bg1">
              <a:alpha val="71000"/>
            </a:schemeClr>
          </a:solidFill>
        </p:spPr>
        <p:txBody>
          <a:bodyPr wrap="square" rtlCol="0">
            <a:spAutoFit/>
          </a:bodyPr>
          <a:lstStyle/>
          <a:p>
            <a:pPr algn="ctr"/>
            <a:r>
              <a:rPr lang="en-US" sz="4400" b="1" dirty="0" err="1">
                <a:latin typeface="Times New Roman" panose="02020603050405020304" pitchFamily="18" charset="0"/>
                <a:cs typeface="Times New Roman" panose="02020603050405020304" pitchFamily="18" charset="0"/>
              </a:rPr>
              <a:t>Thảo</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luận</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nhóm</a:t>
            </a:r>
            <a:r>
              <a:rPr lang="en-US" sz="4400" b="1" dirty="0">
                <a:latin typeface="Times New Roman" panose="02020603050405020304" pitchFamily="18" charset="0"/>
                <a:cs typeface="Times New Roman" panose="02020603050405020304" pitchFamily="18" charset="0"/>
              </a:rPr>
              <a:t> 4</a:t>
            </a:r>
          </a:p>
        </p:txBody>
      </p:sp>
      <p:pic>
        <p:nvPicPr>
          <p:cNvPr id="1026" name="Picture 2" descr="Kids Discuss Homework Study Together Stock Vector - Illustration of  primary, library: 15787396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349" y="0"/>
            <a:ext cx="4244001" cy="2429691"/>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Group 15"/>
          <p:cNvGrpSpPr/>
          <p:nvPr/>
        </p:nvGrpSpPr>
        <p:grpSpPr>
          <a:xfrm>
            <a:off x="264013" y="2665356"/>
            <a:ext cx="12064831" cy="1978168"/>
            <a:chOff x="1603783" y="1418071"/>
            <a:chExt cx="11701246" cy="2401340"/>
          </a:xfrm>
        </p:grpSpPr>
        <p:sp>
          <p:nvSpPr>
            <p:cNvPr id="17" name="Rounded Rectangle 16"/>
            <p:cNvSpPr/>
            <p:nvPr/>
          </p:nvSpPr>
          <p:spPr>
            <a:xfrm>
              <a:off x="1603783" y="1418071"/>
              <a:ext cx="11509194" cy="2401340"/>
            </a:xfrm>
            <a:prstGeom prst="roundRect">
              <a:avLst/>
            </a:prstGeom>
            <a:noFill/>
            <a:ln w="57150">
              <a:solidFill>
                <a:schemeClr val="accent5">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1762376" y="1418071"/>
              <a:ext cx="11542653" cy="2204338"/>
            </a:xfrm>
            <a:prstGeom prst="rect">
              <a:avLst/>
            </a:prstGeom>
            <a:noFill/>
          </p:spPr>
          <p:txBody>
            <a:bodyPr wrap="square" rtlCol="0">
              <a:spAutoFit/>
            </a:bodyPr>
            <a:lstStyle/>
            <a:p>
              <a:pPr fontAlgn="base">
                <a:spcBef>
                  <a:spcPct val="0"/>
                </a:spcBef>
                <a:spcAft>
                  <a:spcPct val="0"/>
                </a:spcAft>
                <a:defRPr/>
              </a:pPr>
              <a:r>
                <a:rPr lang="vi-VN" altLang="en-US" sz="2800" b="1" i="1" dirty="0">
                  <a:solidFill>
                    <a:srgbClr val="C00000"/>
                  </a:solidFill>
                  <a:latin typeface="Times New Roman" panose="02020603050405020304" pitchFamily="18" charset="0"/>
                  <a:cs typeface="Times New Roman" panose="02020603050405020304" pitchFamily="18" charset="0"/>
                </a:rPr>
                <a:t>Hoạt động sản xuất nông nghiệp làm ra các sản phẩm để phục vụ cuộc sống con người (thức ăn, đồ uống, trang trí nhà cửa, thuốc,...), làm nguyên liệu cho các ngành sản xuất khác (sản xuất thủ công, công nghiệp), đem bán hoặc xuất khẩu thu lại lợi ích kinh tế, ...</a:t>
              </a:r>
            </a:p>
          </p:txBody>
        </p:sp>
      </p:grpSp>
    </p:spTree>
    <p:extLst>
      <p:ext uri="{BB962C8B-B14F-4D97-AF65-F5344CB8AC3E}">
        <p14:creationId xmlns:p14="http://schemas.microsoft.com/office/powerpoint/2010/main" val="10515205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 presetClass="exit" presetSubtype="10" fill="hold" nodeType="clickEffect">
                                  <p:stCondLst>
                                    <p:cond delay="0"/>
                                  </p:stCondLst>
                                  <p:childTnLst>
                                    <p:animEffect transition="out" filter="blinds(horizontal)">
                                      <p:cBhvr>
                                        <p:cTn id="18" dur="500"/>
                                        <p:tgtEl>
                                          <p:spTgt spid="2"/>
                                        </p:tgtEl>
                                      </p:cBhvr>
                                    </p:animEffect>
                                    <p:set>
                                      <p:cBhvr>
                                        <p:cTn id="19" dur="1" fill="hold">
                                          <p:stCondLst>
                                            <p:cond delay="499"/>
                                          </p:stCondLst>
                                        </p:cTn>
                                        <p:tgtEl>
                                          <p:spTgt spid="2"/>
                                        </p:tgtEl>
                                        <p:attrNameLst>
                                          <p:attrName>style.visibility</p:attrName>
                                        </p:attrNameLst>
                                      </p:cBhvr>
                                      <p:to>
                                        <p:strVal val="hidden"/>
                                      </p:to>
                                    </p:set>
                                  </p:childTnLst>
                                </p:cTn>
                              </p:par>
                              <p:par>
                                <p:cTn id="20" presetID="6" presetClass="entr" presetSubtype="16"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circle(in)">
                                      <p:cBhvr>
                                        <p:cTn id="22"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TotalTime>
  <Words>398</Words>
  <Application>Microsoft Office PowerPoint</Application>
  <PresentationFormat>Widescreen</PresentationFormat>
  <Paragraphs>36</Paragraphs>
  <Slides>13</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Arial</vt:lpstr>
      <vt:lpstr>Calibri</vt:lpstr>
      <vt:lpstr>Calibri Light</vt:lpstr>
      <vt:lpstr>Times New Roman</vt:lpstr>
      <vt:lpstr>UTM Cool Blue</vt:lpstr>
      <vt:lpstr>UTM Cooper Black</vt:lpstr>
      <vt:lpstr>UTM Nokia</vt:lpstr>
      <vt:lpstr>Office Theme</vt:lpstr>
      <vt:lpstr>TRƯỜNG TIỂU HỌC ÁI MỘ B Chào mừng các em đến với tiết  Tự nhiên xã hội - Lớp 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M0</cp:lastModifiedBy>
  <cp:revision>10</cp:revision>
  <dcterms:created xsi:type="dcterms:W3CDTF">2022-08-10T14:26:33Z</dcterms:created>
  <dcterms:modified xsi:type="dcterms:W3CDTF">2022-11-08T10:31:10Z</dcterms:modified>
</cp:coreProperties>
</file>