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jfow73pgYEQybEEQnTF563UgL8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3C6356-F1C2-4F43-9E40-2E26BF0ADDFA}">
  <a:tblStyle styleId="{F43C6356-F1C2-4F43-9E40-2E26BF0ADDFA}" styleName="Table_0">
    <a:wholeTbl>
      <a:tcTxStyle b="off" i="off">
        <a:font>
          <a:latin typeface="UTM Duepuntozero"/>
          <a:ea typeface="UTM Duepuntozero"/>
          <a:cs typeface="UTM Duepuntozer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UTM Duepuntozero"/>
          <a:ea typeface="UTM Duepuntozero"/>
          <a:cs typeface="UTM Duepuntozero"/>
        </a:font>
        <a:schemeClr val="lt1"/>
      </a:tcTxStyle>
      <a:tcStyle>
        <a:fill>
          <a:solidFill>
            <a:schemeClr val="accent1"/>
          </a:solidFill>
        </a:fill>
      </a:tcStyle>
    </a:lastCol>
    <a:firstCol>
      <a:tcTxStyle b="on" i="off">
        <a:font>
          <a:latin typeface="UTM Duepuntozero"/>
          <a:ea typeface="UTM Duepuntozero"/>
          <a:cs typeface="UTM Duepuntozero"/>
        </a:font>
        <a:schemeClr val="lt1"/>
      </a:tcTxStyle>
      <a:tcStyle>
        <a:fill>
          <a:solidFill>
            <a:schemeClr val="accent1"/>
          </a:solidFill>
        </a:fill>
      </a:tcStyle>
    </a:firstCol>
    <a:lastRow>
      <a:tcTxStyle b="on" i="off">
        <a:font>
          <a:latin typeface="UTM Duepuntozero"/>
          <a:ea typeface="UTM Duepuntozero"/>
          <a:cs typeface="UTM Duepuntozero"/>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UTM Duepuntozero"/>
          <a:ea typeface="UTM Duepuntozero"/>
          <a:cs typeface="UTM Duepuntozero"/>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919648e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4919648e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14919648e7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17cb02c3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17cb02c3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1517cb02c3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êu Đề Bài 1-Quyển 3-Internet" showMasterSp="0" type="title">
  <p:cSld name="TITLE">
    <p:spTree>
      <p:nvGrpSpPr>
        <p:cNvPr id="16" name="Shape 16"/>
        <p:cNvGrpSpPr/>
        <p:nvPr/>
      </p:nvGrpSpPr>
      <p:grpSpPr>
        <a:xfrm>
          <a:off x="0" y="0"/>
          <a:ext cx="0" cy="0"/>
          <a:chOff x="0" y="0"/>
          <a:chExt cx="0" cy="0"/>
        </a:xfrm>
      </p:grpSpPr>
      <p:sp>
        <p:nvSpPr>
          <p:cNvPr id="17" name="Google Shape;17;p15"/>
          <p:cNvSpPr/>
          <p:nvPr/>
        </p:nvSpPr>
        <p:spPr>
          <a:xfrm>
            <a:off x="-6843" y="2059012"/>
            <a:ext cx="12195668" cy="182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5"/>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0" name="Google Shape;20;p1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pic>
        <p:nvPicPr>
          <p:cNvPr id="23" name="Google Shape;23;p15"/>
          <p:cNvPicPr preferRelativeResize="0"/>
          <p:nvPr/>
        </p:nvPicPr>
        <p:blipFill rotWithShape="1">
          <a:blip r:embed="rId2">
            <a:alphaModFix/>
          </a:blip>
          <a:srcRect b="0" l="0" r="0" t="0"/>
          <a:stretch/>
        </p:blipFill>
        <p:spPr>
          <a:xfrm>
            <a:off x="365759" y="-15913"/>
            <a:ext cx="1943100" cy="2057026"/>
          </a:xfrm>
          <a:prstGeom prst="rect">
            <a:avLst/>
          </a:prstGeom>
          <a:noFill/>
          <a:ln>
            <a:noFill/>
          </a:ln>
        </p:spPr>
      </p:pic>
      <p:pic>
        <p:nvPicPr>
          <p:cNvPr id="24" name="Google Shape;24;p15"/>
          <p:cNvPicPr preferRelativeResize="0"/>
          <p:nvPr/>
        </p:nvPicPr>
        <p:blipFill rotWithShape="1">
          <a:blip r:embed="rId3">
            <a:alphaModFix/>
          </a:blip>
          <a:srcRect b="0" l="0" r="0" t="0"/>
          <a:stretch/>
        </p:blipFill>
        <p:spPr>
          <a:xfrm>
            <a:off x="10325088" y="115342"/>
            <a:ext cx="1502698" cy="2118710"/>
          </a:xfrm>
          <a:prstGeom prst="rect">
            <a:avLst/>
          </a:prstGeom>
          <a:noFill/>
          <a:ln>
            <a:noFill/>
          </a:ln>
        </p:spPr>
      </p:pic>
      <p:pic>
        <p:nvPicPr>
          <p:cNvPr id="25" name="Google Shape;25;p15"/>
          <p:cNvPicPr preferRelativeResize="0"/>
          <p:nvPr/>
        </p:nvPicPr>
        <p:blipFill rotWithShape="1">
          <a:blip r:embed="rId4">
            <a:alphaModFix/>
          </a:blip>
          <a:srcRect b="0" l="0" r="0" t="0"/>
          <a:stretch/>
        </p:blipFill>
        <p:spPr>
          <a:xfrm>
            <a:off x="9454036" y="4523280"/>
            <a:ext cx="2373750" cy="1901250"/>
          </a:xfrm>
          <a:prstGeom prst="rect">
            <a:avLst/>
          </a:prstGeom>
          <a:noFill/>
          <a:ln>
            <a:noFill/>
          </a:ln>
        </p:spPr>
      </p:pic>
      <p:pic>
        <p:nvPicPr>
          <p:cNvPr id="26" name="Google Shape;26;p15"/>
          <p:cNvPicPr preferRelativeResize="0"/>
          <p:nvPr/>
        </p:nvPicPr>
        <p:blipFill rotWithShape="1">
          <a:blip r:embed="rId5">
            <a:alphaModFix/>
          </a:blip>
          <a:srcRect b="0" l="0" r="0" t="0"/>
          <a:stretch/>
        </p:blipFill>
        <p:spPr>
          <a:xfrm>
            <a:off x="720976" y="5023060"/>
            <a:ext cx="1232666" cy="12326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han 2-Chủ đề A-Bài 1-Nội dung">
  <p:cSld name="8- Phan 2-Chủ đề A-Bài 1-Nội dung">
    <p:bg>
      <p:bgPr>
        <a:solidFill>
          <a:schemeClr val="lt1"/>
        </a:solidFill>
      </p:bgPr>
    </p:bg>
    <p:spTree>
      <p:nvGrpSpPr>
        <p:cNvPr id="27" name="Shape 27"/>
        <p:cNvGrpSpPr/>
        <p:nvPr/>
      </p:nvGrpSpPr>
      <p:grpSpPr>
        <a:xfrm>
          <a:off x="0" y="0"/>
          <a:ext cx="0" cy="0"/>
          <a:chOff x="0" y="0"/>
          <a:chExt cx="0" cy="0"/>
        </a:xfrm>
      </p:grpSpPr>
      <p:sp>
        <p:nvSpPr>
          <p:cNvPr id="28" name="Google Shape;28;p1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19"/>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19"/>
          <p:cNvSpPr txBox="1"/>
          <p:nvPr/>
        </p:nvSpPr>
        <p:spPr>
          <a:xfrm>
            <a:off x="510153" y="161850"/>
            <a:ext cx="4333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Chủ đề A. Internet và truyền thông số</a:t>
            </a:r>
            <a:endParaRPr/>
          </a:p>
        </p:txBody>
      </p:sp>
      <p:sp>
        <p:nvSpPr>
          <p:cNvPr id="33" name="Google Shape;33;p19"/>
          <p:cNvSpPr txBox="1"/>
          <p:nvPr/>
        </p:nvSpPr>
        <p:spPr>
          <a:xfrm>
            <a:off x="7394098" y="178500"/>
            <a:ext cx="465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u="none">
                <a:solidFill>
                  <a:schemeClr val="lt1"/>
                </a:solidFill>
                <a:latin typeface="Arial"/>
                <a:ea typeface="Arial"/>
                <a:cs typeface="Arial"/>
                <a:sym typeface="Arial"/>
              </a:rPr>
              <a:t>Bài 1. Thế giới Internet thật là rộng lớn</a:t>
            </a:r>
            <a:endParaRPr/>
          </a:p>
        </p:txBody>
      </p:sp>
      <p:sp>
        <p:nvSpPr>
          <p:cNvPr id="34" name="Google Shape;34;p19"/>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5" name="Google Shape;35;p19"/>
          <p:cNvPicPr preferRelativeResize="0"/>
          <p:nvPr/>
        </p:nvPicPr>
        <p:blipFill rotWithShape="1">
          <a:blip r:embed="rId2">
            <a:alphaModFix/>
          </a:blip>
          <a:srcRect b="0" l="0" r="0" t="0"/>
          <a:stretch/>
        </p:blipFill>
        <p:spPr>
          <a:xfrm>
            <a:off x="11245645" y="5909480"/>
            <a:ext cx="995465" cy="513373"/>
          </a:xfrm>
          <a:prstGeom prst="rect">
            <a:avLst/>
          </a:prstGeom>
          <a:noFill/>
          <a:ln>
            <a:noFill/>
          </a:ln>
        </p:spPr>
      </p:pic>
      <p:pic>
        <p:nvPicPr>
          <p:cNvPr id="36" name="Google Shape;36;p19"/>
          <p:cNvPicPr preferRelativeResize="0"/>
          <p:nvPr/>
        </p:nvPicPr>
        <p:blipFill rotWithShape="1">
          <a:blip r:embed="rId3">
            <a:alphaModFix/>
          </a:blip>
          <a:srcRect b="0" l="0" r="0" t="0"/>
          <a:stretch/>
        </p:blipFill>
        <p:spPr>
          <a:xfrm>
            <a:off x="196625" y="5836225"/>
            <a:ext cx="946275" cy="9462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17"/>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7"/>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7"/>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41" name="Google Shape;41;p1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4" name="Google Shape;44;p17"/>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45" name="Google Shape;45;p17"/>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46" name="Google Shape;46;p17"/>
          <p:cNvGrpSpPr/>
          <p:nvPr/>
        </p:nvGrpSpPr>
        <p:grpSpPr>
          <a:xfrm>
            <a:off x="3517905" y="460004"/>
            <a:ext cx="4157131" cy="1475193"/>
            <a:chOff x="3634320" y="261051"/>
            <a:chExt cx="4157131" cy="1475193"/>
          </a:xfrm>
        </p:grpSpPr>
        <p:pic>
          <p:nvPicPr>
            <p:cNvPr id="47" name="Google Shape;47;p17"/>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48" name="Google Shape;48;p17"/>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ài 8- Phan 2-Chủ đề B-Nội dung">
  <p:cSld name="9_-Bài 8- Phan 2-Chủ đề B-Nội dung">
    <p:bg>
      <p:bgPr>
        <a:solidFill>
          <a:schemeClr val="lt1"/>
        </a:solidFill>
      </p:bgPr>
    </p:bg>
    <p:spTree>
      <p:nvGrpSpPr>
        <p:cNvPr id="49" name="Shape 49"/>
        <p:cNvGrpSpPr/>
        <p:nvPr/>
      </p:nvGrpSpPr>
      <p:grpSpPr>
        <a:xfrm>
          <a:off x="0" y="0"/>
          <a:ext cx="0" cy="0"/>
          <a:chOff x="0" y="0"/>
          <a:chExt cx="0" cy="0"/>
        </a:xfrm>
      </p:grpSpPr>
      <p:sp>
        <p:nvSpPr>
          <p:cNvPr id="50" name="Google Shape;50;p2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20"/>
          <p:cNvSpPr/>
          <p:nvPr/>
        </p:nvSpPr>
        <p:spPr>
          <a:xfrm>
            <a:off x="0" y="-1"/>
            <a:ext cx="12192000" cy="693019"/>
          </a:xfrm>
          <a:prstGeom prst="rect">
            <a:avLst/>
          </a:prstGeom>
          <a:solidFill>
            <a:srgbClr val="33A3DC"/>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800">
              <a:solidFill>
                <a:schemeClr val="lt1"/>
              </a:solidFill>
              <a:latin typeface="Arial"/>
              <a:ea typeface="Arial"/>
              <a:cs typeface="Arial"/>
              <a:sym typeface="Arial"/>
            </a:endParaRPr>
          </a:p>
        </p:txBody>
      </p:sp>
      <p:sp>
        <p:nvSpPr>
          <p:cNvPr id="54" name="Google Shape;54;p20"/>
          <p:cNvSpPr txBox="1"/>
          <p:nvPr/>
        </p:nvSpPr>
        <p:spPr>
          <a:xfrm>
            <a:off x="510139" y="161842"/>
            <a:ext cx="3385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Chủ</a:t>
            </a:r>
            <a:r>
              <a:rPr lang="en-US" sz="1800">
                <a:solidFill>
                  <a:schemeClr val="lt1"/>
                </a:solidFill>
                <a:latin typeface="Arial"/>
                <a:ea typeface="Arial"/>
                <a:cs typeface="Arial"/>
                <a:sym typeface="Arial"/>
              </a:rPr>
              <a:t> đề A</a:t>
            </a:r>
            <a:r>
              <a:rPr lang="en-US" sz="1800">
                <a:solidFill>
                  <a:schemeClr val="lt1"/>
                </a:solidFill>
                <a:latin typeface="Arial"/>
                <a:ea typeface="Arial"/>
                <a:cs typeface="Arial"/>
                <a:sym typeface="Arial"/>
              </a:rPr>
              <a:t>. Internet và truyền thông số</a:t>
            </a:r>
            <a:endParaRPr/>
          </a:p>
        </p:txBody>
      </p:sp>
      <p:sp>
        <p:nvSpPr>
          <p:cNvPr id="55" name="Google Shape;55;p20"/>
          <p:cNvSpPr txBox="1"/>
          <p:nvPr/>
        </p:nvSpPr>
        <p:spPr>
          <a:xfrm>
            <a:off x="6162675" y="161842"/>
            <a:ext cx="5402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Bài</a:t>
            </a:r>
            <a:r>
              <a:rPr lang="en-US" sz="1800">
                <a:solidFill>
                  <a:schemeClr val="lt1"/>
                </a:solidFill>
                <a:latin typeface="Arial"/>
                <a:ea typeface="Arial"/>
                <a:cs typeface="Arial"/>
                <a:sym typeface="Arial"/>
              </a:rPr>
              <a:t> 2</a:t>
            </a:r>
            <a:r>
              <a:rPr lang="en-US" sz="1800">
                <a:solidFill>
                  <a:schemeClr val="lt1"/>
                </a:solidFill>
                <a:latin typeface="Arial"/>
                <a:ea typeface="Arial"/>
                <a:cs typeface="Arial"/>
                <a:sym typeface="Arial"/>
              </a:rPr>
              <a:t>. Tớ liên lạc được với mọi người ở khắp mọi nơi trên thế giới</a:t>
            </a:r>
            <a:endParaRPr/>
          </a:p>
        </p:txBody>
      </p:sp>
      <p:sp>
        <p:nvSpPr>
          <p:cNvPr id="56" name="Google Shape;56;p2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57" name="Google Shape;57;p20"/>
          <p:cNvPicPr preferRelativeResize="0"/>
          <p:nvPr/>
        </p:nvPicPr>
        <p:blipFill rotWithShape="1">
          <a:blip r:embed="rId2">
            <a:alphaModFix/>
          </a:blip>
          <a:srcRect b="0" l="0" r="0" t="0"/>
          <a:stretch/>
        </p:blipFill>
        <p:spPr>
          <a:xfrm>
            <a:off x="510139" y="5094603"/>
            <a:ext cx="2600794" cy="1693376"/>
          </a:xfrm>
          <a:prstGeom prst="rect">
            <a:avLst/>
          </a:prstGeom>
          <a:noFill/>
          <a:ln>
            <a:noFill/>
          </a:ln>
        </p:spPr>
      </p:pic>
      <p:pic>
        <p:nvPicPr>
          <p:cNvPr id="58" name="Google Shape;58;p20"/>
          <p:cNvPicPr preferRelativeResize="0"/>
          <p:nvPr/>
        </p:nvPicPr>
        <p:blipFill rotWithShape="1">
          <a:blip r:embed="rId3">
            <a:alphaModFix/>
          </a:blip>
          <a:srcRect b="0" l="0" r="0" t="0"/>
          <a:stretch/>
        </p:blipFill>
        <p:spPr>
          <a:xfrm>
            <a:off x="9877425" y="5425844"/>
            <a:ext cx="1943100" cy="103089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ủ Đề - Mục tiêu chủ đề" showMasterSp="0" type="secHead">
  <p:cSld name="SECTION_HEADER">
    <p:bg>
      <p:bgPr>
        <a:solidFill>
          <a:schemeClr val="lt1"/>
        </a:solidFill>
      </p:bgPr>
    </p:bg>
    <p:spTree>
      <p:nvGrpSpPr>
        <p:cNvPr id="66" name="Shape 66"/>
        <p:cNvGrpSpPr/>
        <p:nvPr/>
      </p:nvGrpSpPr>
      <p:grpSpPr>
        <a:xfrm>
          <a:off x="0" y="0"/>
          <a:ext cx="0" cy="0"/>
          <a:chOff x="0" y="0"/>
          <a:chExt cx="0" cy="0"/>
        </a:xfrm>
      </p:grpSpPr>
      <p:sp>
        <p:nvSpPr>
          <p:cNvPr id="67" name="Google Shape;67;p18"/>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8"/>
          <p:cNvSpPr txBox="1"/>
          <p:nvPr>
            <p:ph type="title"/>
          </p:nvPr>
        </p:nvSpPr>
        <p:spPr>
          <a:xfrm>
            <a:off x="833191" y="2208879"/>
            <a:ext cx="10515600" cy="167640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Arial"/>
              <a:buNone/>
              <a:defRPr b="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8"/>
          <p:cNvSpPr txBox="1"/>
          <p:nvPr>
            <p:ph idx="1" type="body"/>
          </p:nvPr>
        </p:nvSpPr>
        <p:spPr>
          <a:xfrm>
            <a:off x="833191" y="4010334"/>
            <a:ext cx="10515600" cy="117463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chemeClr val="dk2"/>
                </a:solidFill>
              </a:defRPr>
            </a:lvl1pPr>
            <a:lvl2pPr indent="-228600" lvl="1" marL="914400" algn="l">
              <a:lnSpc>
                <a:spcPct val="90000"/>
              </a:lnSpc>
              <a:spcBef>
                <a:spcPts val="200"/>
              </a:spcBef>
              <a:spcAft>
                <a:spcPts val="0"/>
              </a:spcAft>
              <a:buSzPts val="1800"/>
              <a:buNone/>
              <a:defRPr sz="1800">
                <a:solidFill>
                  <a:srgbClr val="8C8C8C"/>
                </a:solidFill>
              </a:defRPr>
            </a:lvl2pPr>
            <a:lvl3pPr indent="-228600" lvl="2" marL="1371600" algn="l">
              <a:lnSpc>
                <a:spcPct val="90000"/>
              </a:lnSpc>
              <a:spcBef>
                <a:spcPts val="400"/>
              </a:spcBef>
              <a:spcAft>
                <a:spcPts val="0"/>
              </a:spcAft>
              <a:buSzPts val="1600"/>
              <a:buNone/>
              <a:defRPr sz="1600">
                <a:solidFill>
                  <a:srgbClr val="8C8C8C"/>
                </a:solidFill>
              </a:defRPr>
            </a:lvl3pPr>
            <a:lvl4pPr indent="-228600" lvl="3" marL="1828800" algn="l">
              <a:lnSpc>
                <a:spcPct val="90000"/>
              </a:lnSpc>
              <a:spcBef>
                <a:spcPts val="400"/>
              </a:spcBef>
              <a:spcAft>
                <a:spcPts val="0"/>
              </a:spcAft>
              <a:buSzPts val="1400"/>
              <a:buNone/>
              <a:defRPr sz="1400">
                <a:solidFill>
                  <a:srgbClr val="8C8C8C"/>
                </a:solidFill>
              </a:defRPr>
            </a:lvl4pPr>
            <a:lvl5pPr indent="-228600" lvl="4" marL="2286000" algn="l">
              <a:lnSpc>
                <a:spcPct val="90000"/>
              </a:lnSpc>
              <a:spcBef>
                <a:spcPts val="400"/>
              </a:spcBef>
              <a:spcAft>
                <a:spcPts val="0"/>
              </a:spcAft>
              <a:buSzPts val="1400"/>
              <a:buNone/>
              <a:defRPr sz="1400">
                <a:solidFill>
                  <a:srgbClr val="8C8C8C"/>
                </a:solidFill>
              </a:defRPr>
            </a:lvl5pPr>
            <a:lvl6pPr indent="-228600" lvl="5" marL="2743200" algn="l">
              <a:lnSpc>
                <a:spcPct val="90000"/>
              </a:lnSpc>
              <a:spcBef>
                <a:spcPts val="400"/>
              </a:spcBef>
              <a:spcAft>
                <a:spcPts val="0"/>
              </a:spcAft>
              <a:buSzPts val="1400"/>
              <a:buNone/>
              <a:defRPr sz="1400">
                <a:solidFill>
                  <a:srgbClr val="8C8C8C"/>
                </a:solidFill>
              </a:defRPr>
            </a:lvl6pPr>
            <a:lvl7pPr indent="-228600" lvl="6" marL="3200400" algn="l">
              <a:lnSpc>
                <a:spcPct val="90000"/>
              </a:lnSpc>
              <a:spcBef>
                <a:spcPts val="400"/>
              </a:spcBef>
              <a:spcAft>
                <a:spcPts val="0"/>
              </a:spcAft>
              <a:buSzPts val="1400"/>
              <a:buNone/>
              <a:defRPr sz="1400">
                <a:solidFill>
                  <a:srgbClr val="8C8C8C"/>
                </a:solidFill>
              </a:defRPr>
            </a:lvl7pPr>
            <a:lvl8pPr indent="-228600" lvl="7" marL="3657600" algn="l">
              <a:lnSpc>
                <a:spcPct val="90000"/>
              </a:lnSpc>
              <a:spcBef>
                <a:spcPts val="400"/>
              </a:spcBef>
              <a:spcAft>
                <a:spcPts val="0"/>
              </a:spcAft>
              <a:buSzPts val="1400"/>
              <a:buNone/>
              <a:defRPr sz="1400">
                <a:solidFill>
                  <a:srgbClr val="8C8C8C"/>
                </a:solidFill>
              </a:defRPr>
            </a:lvl8pPr>
            <a:lvl9pPr indent="-228600" lvl="8" marL="4114800" algn="l">
              <a:lnSpc>
                <a:spcPct val="90000"/>
              </a:lnSpc>
              <a:spcBef>
                <a:spcPts val="400"/>
              </a:spcBef>
              <a:spcAft>
                <a:spcPts val="400"/>
              </a:spcAft>
              <a:buSzPts val="1400"/>
              <a:buNone/>
              <a:defRPr sz="1400">
                <a:solidFill>
                  <a:srgbClr val="8C8C8C"/>
                </a:solidFill>
              </a:defRPr>
            </a:lvl9pPr>
          </a:lstStyle>
          <a:p/>
        </p:txBody>
      </p:sp>
      <p:sp>
        <p:nvSpPr>
          <p:cNvPr id="70" name="Google Shape;70;p1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algn="l">
              <a:spcBef>
                <a:spcPts val="0"/>
              </a:spcBef>
              <a:buNone/>
              <a:defRPr b="0" i="0" sz="1200" u="none" cap="none" strike="noStrike">
                <a:solidFill>
                  <a:schemeClr val="dk2"/>
                </a:solidFill>
                <a:latin typeface="Arial"/>
                <a:ea typeface="Arial"/>
                <a:cs typeface="Arial"/>
                <a:sym typeface="Arial"/>
              </a:defRPr>
            </a:lvl1pPr>
            <a:lvl2pPr indent="0" lvl="1" marL="0" algn="l">
              <a:spcBef>
                <a:spcPts val="0"/>
              </a:spcBef>
              <a:buNone/>
              <a:defRPr b="0" i="0" sz="1200" u="none" cap="none" strike="noStrike">
                <a:solidFill>
                  <a:schemeClr val="dk2"/>
                </a:solidFill>
                <a:latin typeface="Arial"/>
                <a:ea typeface="Arial"/>
                <a:cs typeface="Arial"/>
                <a:sym typeface="Arial"/>
              </a:defRPr>
            </a:lvl2pPr>
            <a:lvl3pPr indent="0" lvl="2" marL="0" algn="l">
              <a:spcBef>
                <a:spcPts val="0"/>
              </a:spcBef>
              <a:buNone/>
              <a:defRPr b="0" i="0" sz="1200" u="none" cap="none" strike="noStrike">
                <a:solidFill>
                  <a:schemeClr val="dk2"/>
                </a:solidFill>
                <a:latin typeface="Arial"/>
                <a:ea typeface="Arial"/>
                <a:cs typeface="Arial"/>
                <a:sym typeface="Arial"/>
              </a:defRPr>
            </a:lvl3pPr>
            <a:lvl4pPr indent="0" lvl="3" marL="0" algn="l">
              <a:spcBef>
                <a:spcPts val="0"/>
              </a:spcBef>
              <a:buNone/>
              <a:defRPr b="0" i="0" sz="1200" u="none" cap="none" strike="noStrike">
                <a:solidFill>
                  <a:schemeClr val="dk2"/>
                </a:solidFill>
                <a:latin typeface="Arial"/>
                <a:ea typeface="Arial"/>
                <a:cs typeface="Arial"/>
                <a:sym typeface="Arial"/>
              </a:defRPr>
            </a:lvl4pPr>
            <a:lvl5pPr indent="0" lvl="4" marL="0" algn="l">
              <a:spcBef>
                <a:spcPts val="0"/>
              </a:spcBef>
              <a:buNone/>
              <a:defRPr b="0" i="0" sz="1200" u="none" cap="none" strike="noStrike">
                <a:solidFill>
                  <a:schemeClr val="dk2"/>
                </a:solidFill>
                <a:latin typeface="Arial"/>
                <a:ea typeface="Arial"/>
                <a:cs typeface="Arial"/>
                <a:sym typeface="Arial"/>
              </a:defRPr>
            </a:lvl5pPr>
            <a:lvl6pPr indent="0" lvl="5" marL="0" algn="l">
              <a:spcBef>
                <a:spcPts val="0"/>
              </a:spcBef>
              <a:buNone/>
              <a:defRPr b="0" i="0" sz="1200" u="none" cap="none" strike="noStrike">
                <a:solidFill>
                  <a:schemeClr val="dk2"/>
                </a:solidFill>
                <a:latin typeface="Arial"/>
                <a:ea typeface="Arial"/>
                <a:cs typeface="Arial"/>
                <a:sym typeface="Arial"/>
              </a:defRPr>
            </a:lvl6pPr>
            <a:lvl7pPr indent="0" lvl="6" marL="0" algn="l">
              <a:spcBef>
                <a:spcPts val="0"/>
              </a:spcBef>
              <a:buNone/>
              <a:defRPr b="0" i="0" sz="1200" u="none" cap="none" strike="noStrike">
                <a:solidFill>
                  <a:schemeClr val="dk2"/>
                </a:solidFill>
                <a:latin typeface="Arial"/>
                <a:ea typeface="Arial"/>
                <a:cs typeface="Arial"/>
                <a:sym typeface="Arial"/>
              </a:defRPr>
            </a:lvl7pPr>
            <a:lvl8pPr indent="0" lvl="7" marL="0" algn="l">
              <a:spcBef>
                <a:spcPts val="0"/>
              </a:spcBef>
              <a:buNone/>
              <a:defRPr b="0" i="0" sz="1200" u="none" cap="none" strike="noStrike">
                <a:solidFill>
                  <a:schemeClr val="dk2"/>
                </a:solidFill>
                <a:latin typeface="Arial"/>
                <a:ea typeface="Arial"/>
                <a:cs typeface="Arial"/>
                <a:sym typeface="Arial"/>
              </a:defRPr>
            </a:lvl8pPr>
            <a:lvl9pPr indent="0" lvl="8" marL="0" algn="l">
              <a:spcBef>
                <a:spcPts val="0"/>
              </a:spcBef>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18"/>
          <p:cNvPicPr preferRelativeResize="0"/>
          <p:nvPr/>
        </p:nvPicPr>
        <p:blipFill rotWithShape="1">
          <a:blip r:embed="rId2">
            <a:alphaModFix/>
          </a:blip>
          <a:srcRect b="0" l="0" r="0" t="0"/>
          <a:stretch/>
        </p:blipFill>
        <p:spPr>
          <a:xfrm>
            <a:off x="452980" y="262439"/>
            <a:ext cx="1289022" cy="1327500"/>
          </a:xfrm>
          <a:prstGeom prst="rect">
            <a:avLst/>
          </a:prstGeom>
          <a:noFill/>
          <a:ln>
            <a:noFill/>
          </a:ln>
        </p:spPr>
      </p:pic>
      <p:pic>
        <p:nvPicPr>
          <p:cNvPr id="74" name="Google Shape;74;p18"/>
          <p:cNvPicPr preferRelativeResize="0"/>
          <p:nvPr/>
        </p:nvPicPr>
        <p:blipFill rotWithShape="1">
          <a:blip r:embed="rId3">
            <a:alphaModFix/>
          </a:blip>
          <a:srcRect b="0" l="0" r="0" t="0"/>
          <a:stretch/>
        </p:blipFill>
        <p:spPr>
          <a:xfrm>
            <a:off x="9758643" y="579185"/>
            <a:ext cx="1764536" cy="1010754"/>
          </a:xfrm>
          <a:prstGeom prst="rect">
            <a:avLst/>
          </a:prstGeom>
          <a:noFill/>
          <a:ln>
            <a:noFill/>
          </a:ln>
        </p:spPr>
      </p:pic>
      <p:grpSp>
        <p:nvGrpSpPr>
          <p:cNvPr id="75" name="Google Shape;75;p18"/>
          <p:cNvGrpSpPr/>
          <p:nvPr/>
        </p:nvGrpSpPr>
        <p:grpSpPr>
          <a:xfrm>
            <a:off x="3517905" y="460004"/>
            <a:ext cx="4157131" cy="1475193"/>
            <a:chOff x="3634320" y="261051"/>
            <a:chExt cx="4157131" cy="1475193"/>
          </a:xfrm>
        </p:grpSpPr>
        <p:pic>
          <p:nvPicPr>
            <p:cNvPr id="76" name="Google Shape;76;p18"/>
            <p:cNvPicPr preferRelativeResize="0"/>
            <p:nvPr/>
          </p:nvPicPr>
          <p:blipFill rotWithShape="1">
            <a:blip r:embed="rId4">
              <a:alphaModFix/>
            </a:blip>
            <a:srcRect b="81730" l="0" r="0" t="0"/>
            <a:stretch/>
          </p:blipFill>
          <p:spPr>
            <a:xfrm>
              <a:off x="4095749" y="261051"/>
              <a:ext cx="3695702" cy="341046"/>
            </a:xfrm>
            <a:prstGeom prst="rect">
              <a:avLst/>
            </a:prstGeom>
            <a:noFill/>
            <a:ln>
              <a:noFill/>
            </a:ln>
          </p:spPr>
        </p:pic>
        <p:pic>
          <p:nvPicPr>
            <p:cNvPr id="77" name="Google Shape;77;p18"/>
            <p:cNvPicPr preferRelativeResize="0"/>
            <p:nvPr/>
          </p:nvPicPr>
          <p:blipFill rotWithShape="1">
            <a:blip r:embed="rId5">
              <a:alphaModFix/>
            </a:blip>
            <a:srcRect b="0" l="0" r="0" t="40212"/>
            <a:stretch/>
          </p:blipFill>
          <p:spPr>
            <a:xfrm>
              <a:off x="3634320" y="620207"/>
              <a:ext cx="3695702" cy="111603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4"/>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4"/>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Arial"/>
                <a:ea typeface="Arial"/>
                <a:cs typeface="Arial"/>
                <a:sym typeface="Aria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Arial"/>
                <a:ea typeface="Arial"/>
                <a:cs typeface="Arial"/>
                <a:sym typeface="Arial"/>
              </a:defRPr>
            </a:lvl9pPr>
          </a:lstStyle>
          <a:p/>
        </p:txBody>
      </p:sp>
      <p:sp>
        <p:nvSpPr>
          <p:cNvPr id="13" name="Google Shape;13;p1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1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1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 name="Shape 59"/>
        <p:cNvGrpSpPr/>
        <p:nvPr/>
      </p:nvGrpSpPr>
      <p:grpSpPr>
        <a:xfrm>
          <a:off x="0" y="0"/>
          <a:ext cx="0" cy="0"/>
          <a:chOff x="0" y="0"/>
          <a:chExt cx="0" cy="0"/>
        </a:xfrm>
      </p:grpSpPr>
      <p:sp>
        <p:nvSpPr>
          <p:cNvPr id="60" name="Google Shape;60;p16"/>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6"/>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Arial"/>
              <a:buNone/>
              <a:defRPr b="0" i="0" sz="4000" u="none" cap="none" strike="noStrik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6"/>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Arial"/>
                <a:ea typeface="Arial"/>
                <a:cs typeface="Arial"/>
                <a:sym typeface="Aria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63" name="Google Shape;63;p1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0" marR="0" rtl="0" algn="l">
              <a:spcBef>
                <a:spcPts val="0"/>
              </a:spcBef>
              <a:buNone/>
              <a:defRPr b="0" i="0" sz="1200" u="none" cap="none" strike="noStrike">
                <a:solidFill>
                  <a:schemeClr val="dk1"/>
                </a:solidFill>
                <a:latin typeface="Arial"/>
                <a:ea typeface="Arial"/>
                <a:cs typeface="Arial"/>
                <a:sym typeface="Arial"/>
              </a:defRPr>
            </a:lvl2pPr>
            <a:lvl3pPr indent="0" lvl="2" marL="0" marR="0" rtl="0" algn="l">
              <a:spcBef>
                <a:spcPts val="0"/>
              </a:spcBef>
              <a:buNone/>
              <a:defRPr b="0" i="0" sz="1200" u="none" cap="none" strike="noStrike">
                <a:solidFill>
                  <a:schemeClr val="dk1"/>
                </a:solidFill>
                <a:latin typeface="Arial"/>
                <a:ea typeface="Arial"/>
                <a:cs typeface="Arial"/>
                <a:sym typeface="Arial"/>
              </a:defRPr>
            </a:lvl3pPr>
            <a:lvl4pPr indent="0" lvl="3" marL="0" marR="0" rtl="0" algn="l">
              <a:spcBef>
                <a:spcPts val="0"/>
              </a:spcBef>
              <a:buNone/>
              <a:defRPr b="0" i="0" sz="1200" u="none" cap="none" strike="noStrike">
                <a:solidFill>
                  <a:schemeClr val="dk1"/>
                </a:solidFill>
                <a:latin typeface="Arial"/>
                <a:ea typeface="Arial"/>
                <a:cs typeface="Arial"/>
                <a:sym typeface="Arial"/>
              </a:defRPr>
            </a:lvl4pPr>
            <a:lvl5pPr indent="0" lvl="4" marL="0" marR="0" rtl="0" algn="l">
              <a:spcBef>
                <a:spcPts val="0"/>
              </a:spcBef>
              <a:buNone/>
              <a:defRPr b="0" i="0" sz="1200" u="none" cap="none" strike="noStrike">
                <a:solidFill>
                  <a:schemeClr val="dk1"/>
                </a:solidFill>
                <a:latin typeface="Arial"/>
                <a:ea typeface="Arial"/>
                <a:cs typeface="Arial"/>
                <a:sym typeface="Arial"/>
              </a:defRPr>
            </a:lvl5pPr>
            <a:lvl6pPr indent="0" lvl="5" marL="0" marR="0" rtl="0" algn="l">
              <a:spcBef>
                <a:spcPts val="0"/>
              </a:spcBef>
              <a:buNone/>
              <a:defRPr b="0" i="0" sz="1200" u="none" cap="none" strike="noStrike">
                <a:solidFill>
                  <a:schemeClr val="dk1"/>
                </a:solidFill>
                <a:latin typeface="Arial"/>
                <a:ea typeface="Arial"/>
                <a:cs typeface="Arial"/>
                <a:sym typeface="Arial"/>
              </a:defRPr>
            </a:lvl6pPr>
            <a:lvl7pPr indent="0" lvl="6" marL="0" marR="0" rtl="0" algn="l">
              <a:spcBef>
                <a:spcPts val="0"/>
              </a:spcBef>
              <a:buNone/>
              <a:defRPr b="0" i="0" sz="1200" u="none" cap="none" strike="noStrike">
                <a:solidFill>
                  <a:schemeClr val="dk1"/>
                </a:solidFill>
                <a:latin typeface="Arial"/>
                <a:ea typeface="Arial"/>
                <a:cs typeface="Arial"/>
                <a:sym typeface="Arial"/>
              </a:defRPr>
            </a:lvl7pPr>
            <a:lvl8pPr indent="0" lvl="7" marL="0" marR="0" rtl="0" algn="l">
              <a:spcBef>
                <a:spcPts val="0"/>
              </a:spcBef>
              <a:buNone/>
              <a:defRPr b="0" i="0" sz="1200" u="none" cap="none" strike="noStrike">
                <a:solidFill>
                  <a:schemeClr val="dk1"/>
                </a:solidFill>
                <a:latin typeface="Arial"/>
                <a:ea typeface="Arial"/>
                <a:cs typeface="Arial"/>
                <a:sym typeface="Arial"/>
              </a:defRPr>
            </a:lvl8pPr>
            <a:lvl9pPr indent="0" lvl="8" marL="0" marR="0" rtl="0" algn="l">
              <a:spcBef>
                <a:spcPts val="0"/>
              </a:spcBef>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s://trangnguyen.edu.vn/" TargetMode="External"/><Relationship Id="rId10" Type="http://schemas.openxmlformats.org/officeDocument/2006/relationships/hyperlink" Target="http://www.doulingo.com/" TargetMode="External"/><Relationship Id="rId9" Type="http://schemas.openxmlformats.org/officeDocument/2006/relationships/hyperlink" Target="https://www.duolingo.com/" TargetMode="External"/><Relationship Id="rId5" Type="http://schemas.openxmlformats.org/officeDocument/2006/relationships/hyperlink" Target="https://vio.edu.vn" TargetMode="External"/><Relationship Id="rId6" Type="http://schemas.openxmlformats.org/officeDocument/2006/relationships/hyperlink" Target="https://dantri.com.vn/" TargetMode="External"/><Relationship Id="rId7" Type="http://schemas.openxmlformats.org/officeDocument/2006/relationships/hyperlink" Target="https://vio.edu.vn" TargetMode="External"/><Relationship Id="rId8" Type="http://schemas.openxmlformats.org/officeDocument/2006/relationships/hyperlink" Target="https://dantri.com.v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trangnguyen.edu.vn/" TargetMode="External"/><Relationship Id="rId4" Type="http://schemas.openxmlformats.org/officeDocument/2006/relationships/hyperlink" Target="https://vio.edu.vn" TargetMode="External"/><Relationship Id="rId5" Type="http://schemas.openxmlformats.org/officeDocument/2006/relationships/hyperlink" Target="https://dantri.com.vn/" TargetMode="External"/><Relationship Id="rId6" Type="http://schemas.openxmlformats.org/officeDocument/2006/relationships/hyperlink" Target="https://vio.edu.vn" TargetMode="External"/><Relationship Id="rId7" Type="http://schemas.openxmlformats.org/officeDocument/2006/relationships/hyperlink" Target="https://dantri.com.vn/" TargetMode="External"/><Relationship Id="rId8" Type="http://schemas.openxmlformats.org/officeDocument/2006/relationships/hyperlink" Target="https://www.duolingo.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Arial"/>
              <a:buNone/>
            </a:pPr>
            <a:r>
              <a:rPr lang="en-US"/>
              <a:t>GIỚI THIỆU CHƯƠNG TRÌNH</a:t>
            </a:r>
            <a:endParaRPr/>
          </a:p>
        </p:txBody>
      </p:sp>
      <p:sp>
        <p:nvSpPr>
          <p:cNvPr id="83" name="Google Shape;83;p1"/>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a:t>TIN HỌC LỚP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0" l="0" r="0" t="0"/>
          <a:stretch/>
        </p:blipFill>
        <p:spPr>
          <a:xfrm>
            <a:off x="10111140" y="795485"/>
            <a:ext cx="1980385" cy="1726489"/>
          </a:xfrm>
          <a:prstGeom prst="rect">
            <a:avLst/>
          </a:prstGeom>
          <a:noFill/>
          <a:ln>
            <a:noFill/>
          </a:ln>
        </p:spPr>
      </p:pic>
      <p:sp>
        <p:nvSpPr>
          <p:cNvPr id="143" name="Google Shape;143;p8"/>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ctr">
              <a:lnSpc>
                <a:spcPct val="90000"/>
              </a:lnSpc>
              <a:spcBef>
                <a:spcPts val="0"/>
              </a:spcBef>
              <a:spcAft>
                <a:spcPts val="0"/>
              </a:spcAft>
              <a:buSzPts val="3200"/>
              <a:buChar char="▪"/>
            </a:pPr>
            <a:r>
              <a:rPr lang="en-US" sz="3200">
                <a:solidFill>
                  <a:schemeClr val="dk2"/>
                </a:solidFill>
                <a:latin typeface="Arial"/>
                <a:ea typeface="Arial"/>
                <a:cs typeface="Arial"/>
                <a:sym typeface="Arial"/>
              </a:rPr>
              <a:t>Internet, World Wide Web và các trình duyệt Web</a:t>
            </a:r>
            <a:endParaRPr/>
          </a:p>
          <a:p>
            <a:pPr indent="-43179" lvl="0" marL="182880" rtl="0" algn="ctr">
              <a:lnSpc>
                <a:spcPct val="90000"/>
              </a:lnSpc>
              <a:spcBef>
                <a:spcPts val="1400"/>
              </a:spcBef>
              <a:spcAft>
                <a:spcPts val="0"/>
              </a:spcAft>
              <a:buSzPts val="2200"/>
              <a:buNone/>
            </a:pPr>
            <a:r>
              <a:t/>
            </a:r>
            <a:endParaRPr>
              <a:solidFill>
                <a:schemeClr val="dk2"/>
              </a:solidFill>
            </a:endParaRPr>
          </a:p>
        </p:txBody>
      </p:sp>
      <p:sp>
        <p:nvSpPr>
          <p:cNvPr id="144" name="Google Shape;144;p8"/>
          <p:cNvSpPr txBox="1"/>
          <p:nvPr/>
        </p:nvSpPr>
        <p:spPr>
          <a:xfrm>
            <a:off x="515155" y="2194785"/>
            <a:ext cx="10040295" cy="3170099"/>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2"/>
              </a:buClr>
              <a:buSzPts val="2000"/>
              <a:buFont typeface="Noto Sans Symbols"/>
              <a:buChar char="❖"/>
            </a:pPr>
            <a:r>
              <a:rPr b="1" lang="en-US" sz="2000" u="sng">
                <a:solidFill>
                  <a:schemeClr val="dk2"/>
                </a:solidFill>
                <a:latin typeface="Arial"/>
                <a:ea typeface="Arial"/>
                <a:cs typeface="Arial"/>
                <a:sym typeface="Arial"/>
              </a:rPr>
              <a:t>Internet: </a:t>
            </a:r>
            <a:r>
              <a:rPr lang="en-US" sz="2000">
                <a:solidFill>
                  <a:schemeClr val="dk2"/>
                </a:solidFill>
                <a:latin typeface="Arial"/>
                <a:ea typeface="Arial"/>
                <a:cs typeface="Arial"/>
                <a:sym typeface="Arial"/>
              </a:rPr>
              <a:t>là một mạng toàn cầu giúp các máy tính được kết nối theo một cách thức để chúng có thể giao tiếp và chia sẻ thông tin với nhau. </a:t>
            </a:r>
            <a:endParaRPr/>
          </a:p>
          <a:p>
            <a:pPr indent="-215900" lvl="0" marL="342900" marR="0" rtl="0" algn="just">
              <a:spcBef>
                <a:spcPts val="0"/>
              </a:spcBef>
              <a:spcAft>
                <a:spcPts val="0"/>
              </a:spcAft>
              <a:buClr>
                <a:schemeClr val="lt1"/>
              </a:buClr>
              <a:buSzPts val="2000"/>
              <a:buFont typeface="Noto Sans Symbols"/>
              <a:buNone/>
            </a:pPr>
            <a:r>
              <a:t/>
            </a:r>
            <a:endParaRPr sz="2000">
              <a:solidFill>
                <a:schemeClr val="dk2"/>
              </a:solidFill>
              <a:latin typeface="Arial"/>
              <a:ea typeface="Arial"/>
              <a:cs typeface="Arial"/>
              <a:sym typeface="Arial"/>
            </a:endParaRPr>
          </a:p>
          <a:p>
            <a:pPr indent="-342900" lvl="0" marL="342900" marR="0" rtl="0" algn="just">
              <a:spcBef>
                <a:spcPts val="0"/>
              </a:spcBef>
              <a:spcAft>
                <a:spcPts val="0"/>
              </a:spcAft>
              <a:buClr>
                <a:schemeClr val="dk2"/>
              </a:buClr>
              <a:buSzPts val="2000"/>
              <a:buFont typeface="Noto Sans Symbols"/>
              <a:buChar char="❖"/>
            </a:pPr>
            <a:r>
              <a:rPr b="1" lang="en-US" sz="2000" u="sng">
                <a:solidFill>
                  <a:schemeClr val="dk2"/>
                </a:solidFill>
                <a:latin typeface="Arial"/>
                <a:ea typeface="Arial"/>
                <a:cs typeface="Arial"/>
                <a:sym typeface="Arial"/>
              </a:rPr>
              <a:t>World Wide Web: </a:t>
            </a:r>
            <a:r>
              <a:rPr lang="en-US" sz="2000">
                <a:solidFill>
                  <a:schemeClr val="dk2"/>
                </a:solidFill>
                <a:latin typeface="Arial"/>
                <a:ea typeface="Arial"/>
                <a:cs typeface="Arial"/>
                <a:sym typeface="Arial"/>
              </a:rPr>
              <a:t>Trong khi Internet là một  mạng bao gồm các phần cứng được kết nối với nhau thì World Wide Web là một hệ thống các tài liệu được liên kết với nhau và có thể truy xuất được trên mạng Internet. </a:t>
            </a:r>
            <a:endParaRPr/>
          </a:p>
          <a:p>
            <a:pPr indent="-215900" lvl="0" marL="342900" marR="0" rtl="0" algn="just">
              <a:spcBef>
                <a:spcPts val="0"/>
              </a:spcBef>
              <a:spcAft>
                <a:spcPts val="0"/>
              </a:spcAft>
              <a:buClr>
                <a:schemeClr val="lt1"/>
              </a:buClr>
              <a:buSzPts val="2000"/>
              <a:buFont typeface="Noto Sans Symbols"/>
              <a:buNone/>
            </a:pPr>
            <a:r>
              <a:t/>
            </a:r>
            <a:endParaRPr sz="2000">
              <a:solidFill>
                <a:schemeClr val="dk2"/>
              </a:solidFill>
              <a:latin typeface="Arial"/>
              <a:ea typeface="Arial"/>
              <a:cs typeface="Arial"/>
              <a:sym typeface="Arial"/>
            </a:endParaRPr>
          </a:p>
          <a:p>
            <a:pPr indent="-342900" lvl="0" marL="342900" marR="0" rtl="0" algn="just">
              <a:spcBef>
                <a:spcPts val="0"/>
              </a:spcBef>
              <a:spcAft>
                <a:spcPts val="0"/>
              </a:spcAft>
              <a:buClr>
                <a:schemeClr val="dk2"/>
              </a:buClr>
              <a:buSzPts val="2000"/>
              <a:buFont typeface="Noto Sans Symbols"/>
              <a:buChar char="❖"/>
            </a:pPr>
            <a:r>
              <a:rPr b="1" lang="en-US" sz="2000" u="sng">
                <a:solidFill>
                  <a:schemeClr val="dk2"/>
                </a:solidFill>
                <a:latin typeface="Arial"/>
                <a:ea typeface="Arial"/>
                <a:cs typeface="Arial"/>
                <a:sym typeface="Arial"/>
              </a:rPr>
              <a:t>Trình duyệt Web: </a:t>
            </a:r>
            <a:r>
              <a:rPr lang="en-US" sz="2000">
                <a:solidFill>
                  <a:schemeClr val="dk2"/>
                </a:solidFill>
                <a:latin typeface="Arial"/>
                <a:ea typeface="Arial"/>
                <a:cs typeface="Arial"/>
                <a:sym typeface="Arial"/>
              </a:rPr>
              <a:t>là một chương trình cho phép bạn xem và điều hướng các trang Web trên Internet, và để trải nghiệm rất nhiều thông tin đa phương tiện thú vị trên World Wide Web.</a:t>
            </a:r>
            <a:endParaRPr sz="2000">
              <a:solidFill>
                <a:schemeClr val="dk2"/>
              </a:solidFill>
              <a:latin typeface="Arial"/>
              <a:ea typeface="Arial"/>
              <a:cs typeface="Arial"/>
              <a:sym typeface="Arial"/>
            </a:endParaRPr>
          </a:p>
        </p:txBody>
      </p:sp>
      <p:pic>
        <p:nvPicPr>
          <p:cNvPr id="145" name="Google Shape;145;p8"/>
          <p:cNvPicPr preferRelativeResize="0"/>
          <p:nvPr/>
        </p:nvPicPr>
        <p:blipFill rotWithShape="1">
          <a:blip r:embed="rId4">
            <a:alphaModFix/>
          </a:blip>
          <a:srcRect b="0" l="0" r="0" t="0"/>
          <a:stretch/>
        </p:blipFill>
        <p:spPr>
          <a:xfrm>
            <a:off x="515155" y="795485"/>
            <a:ext cx="1322626" cy="1399300"/>
          </a:xfrm>
          <a:prstGeom prst="rect">
            <a:avLst/>
          </a:prstGeom>
          <a:noFill/>
          <a:ln>
            <a:noFill/>
          </a:ln>
        </p:spPr>
      </p:pic>
      <p:sp>
        <p:nvSpPr>
          <p:cNvPr id="146" name="Google Shape;146;p8"/>
          <p:cNvSpPr/>
          <p:nvPr/>
        </p:nvSpPr>
        <p:spPr>
          <a:xfrm>
            <a:off x="2802193" y="5364884"/>
            <a:ext cx="74774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70C0"/>
                </a:solidFill>
                <a:latin typeface="Times New Roman"/>
                <a:ea typeface="Times New Roman"/>
                <a:cs typeface="Times New Roman"/>
                <a:sym typeface="Times New Roman"/>
              </a:rPr>
              <a:t>Một vài trình duyệt Web: Internet Explorer, Google Chrome, Mozila Fifox, Opera…</a:t>
            </a:r>
            <a:endParaRPr sz="2400">
              <a:solidFill>
                <a:srgbClr val="0070C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5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Effect filter="fade" transition="in">
                                      <p:cBhvr>
                                        <p:cTn dur="1000"/>
                                        <p:tgtEl>
                                          <p:spTgt spid="1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Effect filter="fade" transition="in">
                                      <p:cBhvr>
                                        <p:cTn dur="1000"/>
                                        <p:tgtEl>
                                          <p:spTgt spid="1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Effect filter="fade" transition="in">
                                      <p:cBhvr>
                                        <p:cTn dur="1000"/>
                                        <p:tgtEl>
                                          <p:spTgt spid="14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idx="1" type="body"/>
          </p:nvPr>
        </p:nvSpPr>
        <p:spPr>
          <a:xfrm>
            <a:off x="921781"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u="sng">
                <a:solidFill>
                  <a:srgbClr val="0070C0"/>
                </a:solidFill>
              </a:rPr>
              <a:t>Tìm hiểu về địa chỉ của Web site:</a:t>
            </a:r>
            <a:endParaRPr sz="3200">
              <a:solidFill>
                <a:srgbClr val="0070C0"/>
              </a:solidFill>
            </a:endParaRPr>
          </a:p>
        </p:txBody>
      </p:sp>
      <p:sp>
        <p:nvSpPr>
          <p:cNvPr id="152" name="Google Shape;152;p9"/>
          <p:cNvSpPr/>
          <p:nvPr/>
        </p:nvSpPr>
        <p:spPr>
          <a:xfrm>
            <a:off x="353140" y="1477982"/>
            <a:ext cx="1160289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34ADE3"/>
                </a:solidFill>
                <a:latin typeface="Times New Roman"/>
                <a:ea typeface="Times New Roman"/>
                <a:cs typeface="Times New Roman"/>
                <a:sym typeface="Times New Roman"/>
              </a:rPr>
              <a:t>Em muốn xem một bộ phim hoạt hình trên mạng thì làm thế nào?</a:t>
            </a:r>
            <a:endParaRPr b="1" sz="3200">
              <a:solidFill>
                <a:srgbClr val="34ADE3"/>
              </a:solidFill>
              <a:latin typeface="Times New Roman"/>
              <a:ea typeface="Times New Roman"/>
              <a:cs typeface="Times New Roman"/>
              <a:sym typeface="Times New Roman"/>
            </a:endParaRPr>
          </a:p>
        </p:txBody>
      </p:sp>
      <p:sp>
        <p:nvSpPr>
          <p:cNvPr id="153" name="Google Shape;153;p9"/>
          <p:cNvSpPr/>
          <p:nvPr/>
        </p:nvSpPr>
        <p:spPr>
          <a:xfrm>
            <a:off x="2236837" y="6011390"/>
            <a:ext cx="880080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34ADE3"/>
                </a:solidFill>
                <a:latin typeface="Times New Roman"/>
                <a:ea typeface="Times New Roman"/>
                <a:cs typeface="Times New Roman"/>
                <a:sym typeface="Times New Roman"/>
              </a:rPr>
              <a:t>? Em có nhận xét gì về tên địa chỉ các trang web?</a:t>
            </a:r>
            <a:endParaRPr b="1" sz="3200">
              <a:solidFill>
                <a:srgbClr val="34ADE3"/>
              </a:solidFill>
              <a:latin typeface="Arial"/>
              <a:ea typeface="Arial"/>
              <a:cs typeface="Arial"/>
              <a:sym typeface="Arial"/>
            </a:endParaRPr>
          </a:p>
        </p:txBody>
      </p:sp>
      <p:sp>
        <p:nvSpPr>
          <p:cNvPr id="154" name="Google Shape;154;p9"/>
          <p:cNvSpPr/>
          <p:nvPr/>
        </p:nvSpPr>
        <p:spPr>
          <a:xfrm>
            <a:off x="1425675" y="2022891"/>
            <a:ext cx="9457819" cy="10833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rgbClr val="34ADE3"/>
              </a:buClr>
              <a:buSzPts val="2800"/>
              <a:buFont typeface="Noto Sans Symbols"/>
              <a:buChar char="🡺"/>
            </a:pPr>
            <a:r>
              <a:rPr lang="en-US" sz="2800">
                <a:solidFill>
                  <a:srgbClr val="34ADE3"/>
                </a:solidFill>
                <a:latin typeface="Times New Roman"/>
                <a:ea typeface="Times New Roman"/>
                <a:cs typeface="Times New Roman"/>
                <a:sym typeface="Times New Roman"/>
              </a:rPr>
              <a:t>Mở trang web ví dụ như: </a:t>
            </a:r>
            <a:r>
              <a:rPr b="1" lang="en-US" sz="2800">
                <a:solidFill>
                  <a:srgbClr val="002060"/>
                </a:solidFill>
                <a:latin typeface="Times New Roman"/>
                <a:ea typeface="Times New Roman"/>
                <a:cs typeface="Times New Roman"/>
                <a:sym typeface="Times New Roman"/>
              </a:rPr>
              <a:t>youtube.com, </a:t>
            </a:r>
            <a:r>
              <a:rPr b="1" lang="en-US" sz="2800">
                <a:solidFill>
                  <a:srgbClr val="002060"/>
                </a:solidFill>
                <a:latin typeface="Times New Roman"/>
                <a:ea typeface="Times New Roman"/>
                <a:cs typeface="Times New Roman"/>
                <a:sym typeface="Times New Roman"/>
              </a:rPr>
              <a:t>vtvgo.vn</a:t>
            </a:r>
            <a:endParaRPr b="1" sz="2800">
              <a:solidFill>
                <a:srgbClr val="002060"/>
              </a:solidFill>
              <a:latin typeface="Times New Roman"/>
              <a:ea typeface="Times New Roman"/>
              <a:cs typeface="Times New Roman"/>
              <a:sym typeface="Times New Roman"/>
            </a:endParaRPr>
          </a:p>
          <a:p>
            <a:pPr indent="-342900" lvl="0" marL="342900" marR="0" rtl="0" algn="just">
              <a:lnSpc>
                <a:spcPct val="115000"/>
              </a:lnSpc>
              <a:spcBef>
                <a:spcPts val="0"/>
              </a:spcBef>
              <a:spcAft>
                <a:spcPts val="0"/>
              </a:spcAft>
              <a:buClr>
                <a:srgbClr val="34ADE3"/>
              </a:buClr>
              <a:buSzPts val="2800"/>
              <a:buFont typeface="Noto Sans Symbols"/>
              <a:buChar char="🡺"/>
            </a:pPr>
            <a:r>
              <a:rPr lang="en-US" sz="2800">
                <a:solidFill>
                  <a:srgbClr val="34ADE3"/>
                </a:solidFill>
                <a:latin typeface="Times New Roman"/>
                <a:ea typeface="Times New Roman"/>
                <a:cs typeface="Times New Roman"/>
                <a:sym typeface="Times New Roman"/>
              </a:rPr>
              <a:t>Nhập địa chỉ trang web vào </a:t>
            </a:r>
            <a:r>
              <a:rPr lang="en-US" sz="2800">
                <a:solidFill>
                  <a:srgbClr val="FF0000"/>
                </a:solidFill>
                <a:latin typeface="Times New Roman"/>
                <a:ea typeface="Times New Roman"/>
                <a:cs typeface="Times New Roman"/>
                <a:sym typeface="Times New Roman"/>
              </a:rPr>
              <a:t>ô địa chỉ </a:t>
            </a:r>
            <a:r>
              <a:rPr lang="en-US" sz="2800">
                <a:solidFill>
                  <a:srgbClr val="34ADE3"/>
                </a:solidFill>
                <a:latin typeface="Times New Roman"/>
                <a:ea typeface="Times New Roman"/>
                <a:cs typeface="Times New Roman"/>
                <a:sym typeface="Times New Roman"/>
              </a:rPr>
              <a:t>và ấn </a:t>
            </a:r>
            <a:r>
              <a:rPr lang="en-US" sz="2800">
                <a:solidFill>
                  <a:srgbClr val="FF0000"/>
                </a:solidFill>
                <a:latin typeface="Times New Roman"/>
                <a:ea typeface="Times New Roman"/>
                <a:cs typeface="Times New Roman"/>
                <a:sym typeface="Times New Roman"/>
              </a:rPr>
              <a:t>Enter</a:t>
            </a:r>
            <a:endParaRPr sz="2000">
              <a:solidFill>
                <a:srgbClr val="FF0000"/>
              </a:solidFill>
              <a:latin typeface="Calibri"/>
              <a:ea typeface="Calibri"/>
              <a:cs typeface="Calibri"/>
              <a:sym typeface="Calibri"/>
            </a:endParaRPr>
          </a:p>
        </p:txBody>
      </p:sp>
      <p:graphicFrame>
        <p:nvGraphicFramePr>
          <p:cNvPr id="155" name="Google Shape;155;p9"/>
          <p:cNvGraphicFramePr/>
          <p:nvPr/>
        </p:nvGraphicFramePr>
        <p:xfrm>
          <a:off x="2091407" y="3053854"/>
          <a:ext cx="8128000" cy="2801937"/>
        </p:xfrm>
        <a:graphic>
          <a:graphicData uri="http://schemas.openxmlformats.org/presentationml/2006/ole">
            <mc:AlternateContent>
              <mc:Choice Requires="v">
                <p:oleObj r:id="rId4" imgH="2801937" imgW="8128000" progId="PBrush" spid="_x0000_s1">
                  <p:embed/>
                </p:oleObj>
              </mc:Choice>
              <mc:Fallback>
                <p:oleObj r:id="rId5" imgH="2801937" imgW="8128000" progId="PBrush">
                  <p:embed/>
                  <p:pic>
                    <p:nvPicPr>
                      <p:cNvPr id="155" name="Google Shape;155;p9"/>
                      <p:cNvPicPr preferRelativeResize="0"/>
                      <p:nvPr/>
                    </p:nvPicPr>
                    <p:blipFill rotWithShape="1">
                      <a:blip r:embed="rId6">
                        <a:alphaModFix/>
                      </a:blip>
                      <a:srcRect b="0" l="0" r="0" t="0"/>
                      <a:stretch/>
                    </p:blipFill>
                    <p:spPr>
                      <a:xfrm>
                        <a:off x="2091407" y="3053854"/>
                        <a:ext cx="8128000" cy="2801937"/>
                      </a:xfrm>
                      <a:prstGeom prst="rect">
                        <a:avLst/>
                      </a:prstGeom>
                      <a:noFill/>
                      <a:ln>
                        <a:noFill/>
                      </a:ln>
                    </p:spPr>
                  </p:pic>
                </p:oleObj>
              </mc:Fallback>
            </mc:AlternateContent>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10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10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fontScale="92500"/>
          </a:bodyPr>
          <a:lstStyle/>
          <a:p>
            <a:pPr indent="-187960" lvl="0" marL="182880" rtl="0" algn="ctr">
              <a:lnSpc>
                <a:spcPct val="90000"/>
              </a:lnSpc>
              <a:spcBef>
                <a:spcPts val="0"/>
              </a:spcBef>
              <a:spcAft>
                <a:spcPts val="0"/>
              </a:spcAft>
              <a:buSzPct val="100000"/>
              <a:buChar char="▪"/>
            </a:pPr>
            <a:r>
              <a:rPr b="1" lang="en-US" sz="3200">
                <a:solidFill>
                  <a:schemeClr val="dk2"/>
                </a:solidFill>
                <a:latin typeface="Arial"/>
                <a:ea typeface="Arial"/>
                <a:cs typeface="Arial"/>
                <a:sym typeface="Arial"/>
              </a:rPr>
              <a:t>Internet, World Wide Web và các trình duyệt Web</a:t>
            </a:r>
            <a:endParaRPr/>
          </a:p>
          <a:p>
            <a:pPr indent="-53657" lvl="0" marL="182880" rtl="0" algn="ctr">
              <a:lnSpc>
                <a:spcPct val="90000"/>
              </a:lnSpc>
              <a:spcBef>
                <a:spcPts val="1400"/>
              </a:spcBef>
              <a:spcAft>
                <a:spcPts val="0"/>
              </a:spcAft>
              <a:buSzPct val="100000"/>
              <a:buNone/>
            </a:pPr>
            <a:r>
              <a:t/>
            </a:r>
            <a:endParaRPr>
              <a:solidFill>
                <a:schemeClr val="dk2"/>
              </a:solidFill>
            </a:endParaRPr>
          </a:p>
        </p:txBody>
      </p:sp>
      <p:sp>
        <p:nvSpPr>
          <p:cNvPr id="161" name="Google Shape;161;p10"/>
          <p:cNvSpPr txBox="1"/>
          <p:nvPr/>
        </p:nvSpPr>
        <p:spPr>
          <a:xfrm>
            <a:off x="393250" y="1459175"/>
            <a:ext cx="5925300" cy="3417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u="sng">
                <a:solidFill>
                  <a:schemeClr val="dk2"/>
                </a:solidFill>
                <a:latin typeface="Arial"/>
                <a:ea typeface="Arial"/>
                <a:cs typeface="Arial"/>
                <a:sym typeface="Arial"/>
              </a:rPr>
              <a:t>Tìm hiểu về địa chỉ của Web site:</a:t>
            </a:r>
            <a:endParaRPr/>
          </a:p>
          <a:p>
            <a:pPr indent="-133350" lvl="0" marL="285750" marR="0" rtl="0" algn="just">
              <a:spcBef>
                <a:spcPts val="0"/>
              </a:spcBef>
              <a:spcAft>
                <a:spcPts val="0"/>
              </a:spcAft>
              <a:buClr>
                <a:schemeClr val="lt1"/>
              </a:buClr>
              <a:buSzPts val="2400"/>
              <a:buFont typeface="Noto Sans Symbols"/>
              <a:buNone/>
            </a:pPr>
            <a:r>
              <a:t/>
            </a:r>
            <a:endParaRPr sz="2400">
              <a:solidFill>
                <a:schemeClr val="dk2"/>
              </a:solidFill>
              <a:latin typeface="Arial"/>
              <a:ea typeface="Arial"/>
              <a:cs typeface="Arial"/>
              <a:sym typeface="Arial"/>
            </a:endParaRPr>
          </a:p>
          <a:p>
            <a:pPr indent="-342900" lvl="0" marL="342900" marR="0" rtl="0" algn="just">
              <a:spcBef>
                <a:spcPts val="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Mỗi trang Web trên Internet đều có một địa chỉ cụ thể. Địa chỉ này được gọi là Bộ định vị tài nguyên thống nhất (</a:t>
            </a:r>
            <a:r>
              <a:rPr b="1" lang="en-US" sz="2400">
                <a:solidFill>
                  <a:schemeClr val="dk2"/>
                </a:solidFill>
                <a:latin typeface="Arial"/>
                <a:ea typeface="Arial"/>
                <a:cs typeface="Arial"/>
                <a:sym typeface="Arial"/>
              </a:rPr>
              <a:t>URL: Uniform Resource Locator</a:t>
            </a:r>
            <a:r>
              <a:rPr lang="en-US" sz="2400">
                <a:solidFill>
                  <a:schemeClr val="dk2"/>
                </a:solidFill>
                <a:latin typeface="Arial"/>
                <a:ea typeface="Arial"/>
                <a:cs typeface="Arial"/>
                <a:sym typeface="Arial"/>
              </a:rPr>
              <a:t>). </a:t>
            </a:r>
            <a:endParaRPr/>
          </a:p>
          <a:p>
            <a:pPr indent="-342900" lvl="0" marL="342900" marR="0" rtl="0" algn="just">
              <a:spcBef>
                <a:spcPts val="0"/>
              </a:spcBef>
              <a:spcAft>
                <a:spcPts val="0"/>
              </a:spcAft>
              <a:buClr>
                <a:schemeClr val="dk2"/>
              </a:buClr>
              <a:buSzPts val="2400"/>
              <a:buFont typeface="Noto Sans Symbols"/>
              <a:buChar char="❖"/>
            </a:pPr>
            <a:r>
              <a:rPr lang="en-US" sz="2400">
                <a:solidFill>
                  <a:schemeClr val="dk2"/>
                </a:solidFill>
                <a:latin typeface="Arial"/>
                <a:ea typeface="Arial"/>
                <a:cs typeface="Arial"/>
                <a:sym typeface="Arial"/>
              </a:rPr>
              <a:t>Đây là địa chỉ toàn cục của các tài liệu và các tài nguyên khác trên World Wide Web. </a:t>
            </a:r>
            <a:endParaRPr/>
          </a:p>
        </p:txBody>
      </p:sp>
      <p:pic>
        <p:nvPicPr>
          <p:cNvPr id="162" name="Google Shape;162;p10"/>
          <p:cNvPicPr preferRelativeResize="0"/>
          <p:nvPr/>
        </p:nvPicPr>
        <p:blipFill rotWithShape="1">
          <a:blip r:embed="rId3">
            <a:alphaModFix/>
          </a:blip>
          <a:srcRect b="59306" l="0" r="0" t="0"/>
          <a:stretch/>
        </p:blipFill>
        <p:spPr>
          <a:xfrm>
            <a:off x="7019948" y="1573481"/>
            <a:ext cx="4923020" cy="565035"/>
          </a:xfrm>
          <a:prstGeom prst="rect">
            <a:avLst/>
          </a:prstGeom>
          <a:noFill/>
          <a:ln>
            <a:noFill/>
          </a:ln>
        </p:spPr>
      </p:pic>
      <p:sp>
        <p:nvSpPr>
          <p:cNvPr id="163" name="Google Shape;163;p10"/>
          <p:cNvSpPr/>
          <p:nvPr/>
        </p:nvSpPr>
        <p:spPr>
          <a:xfrm>
            <a:off x="6626750" y="2562675"/>
            <a:ext cx="5316300" cy="272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Một số địa chỉ website khác:</a:t>
            </a:r>
            <a:endParaRPr sz="2800">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rPr lang="en-US" sz="2800" u="sng">
                <a:solidFill>
                  <a:schemeClr val="hlink"/>
                </a:solidFill>
                <a:latin typeface="Times New Roman"/>
                <a:ea typeface="Times New Roman"/>
                <a:cs typeface="Times New Roman"/>
                <a:sym typeface="Times New Roman"/>
                <a:hlinkClick r:id="rId4"/>
              </a:rPr>
              <a:t>https://www.trangnguyen.edu.vn</a:t>
            </a:r>
            <a:endParaRPr sz="2800">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rPr lang="en-US" sz="280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https://www.vio.edu.vn</a:t>
            </a:r>
            <a:endParaRPr sz="2800"/>
          </a:p>
          <a:p>
            <a:pPr indent="0" lvl="0" marL="457200" marR="0" rtl="0" algn="just">
              <a:spcBef>
                <a:spcPts val="0"/>
              </a:spcBef>
              <a:spcAft>
                <a:spcPts val="0"/>
              </a:spcAft>
              <a:buNone/>
            </a:pPr>
            <a:r>
              <a:rPr lang="en-US" sz="2800" u="sng">
                <a:solidFill>
                  <a:schemeClr val="dk1"/>
                </a:solidFill>
                <a:latin typeface="Times New Roman"/>
                <a:ea typeface="Times New Roman"/>
                <a:cs typeface="Times New Roman"/>
                <a:sym typeface="Times New Roman"/>
                <a:hlinkClick r:id="rId6">
                  <a:extLst>
                    <a:ext uri="{A12FA001-AC4F-418D-AE19-62706E023703}">
                      <ahyp:hlinkClr val="tx"/>
                    </a:ext>
                  </a:extLst>
                </a:hlinkClick>
              </a:rPr>
              <a:t>https://</a:t>
            </a:r>
            <a:r>
              <a:rPr lang="en-US" sz="280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www.</a:t>
            </a:r>
            <a:r>
              <a:rPr lang="en-US" sz="2800" u="sng">
                <a:solidFill>
                  <a:schemeClr val="dk1"/>
                </a:solidFill>
                <a:latin typeface="Times New Roman"/>
                <a:ea typeface="Times New Roman"/>
                <a:cs typeface="Times New Roman"/>
                <a:sym typeface="Times New Roman"/>
                <a:hlinkClick r:id="rId8">
                  <a:extLst>
                    <a:ext uri="{A12FA001-AC4F-418D-AE19-62706E023703}">
                      <ahyp:hlinkClr val="tx"/>
                    </a:ext>
                  </a:extLst>
                </a:hlinkClick>
              </a:rPr>
              <a:t>dantri.com.vn</a:t>
            </a:r>
            <a:endParaRPr sz="2800" u="sng">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rPr lang="en-US" sz="2800" u="sng">
                <a:solidFill>
                  <a:schemeClr val="hlink"/>
                </a:solidFill>
                <a:latin typeface="Times New Roman"/>
                <a:ea typeface="Times New Roman"/>
                <a:cs typeface="Times New Roman"/>
                <a:sym typeface="Times New Roman"/>
                <a:hlinkClick r:id="rId9"/>
              </a:rPr>
              <a:t>https://www.duolingo.com</a:t>
            </a:r>
            <a:endParaRPr sz="2800">
              <a:latin typeface="Times New Roman"/>
              <a:ea typeface="Times New Roman"/>
              <a:cs typeface="Times New Roman"/>
              <a:sym typeface="Times New Roman"/>
            </a:endParaRPr>
          </a:p>
          <a:p>
            <a:pPr indent="0" lvl="0" marL="457200" marR="0" rtl="0" algn="just">
              <a:spcBef>
                <a:spcPts val="0"/>
              </a:spcBef>
              <a:spcAft>
                <a:spcPts val="0"/>
              </a:spcAft>
              <a:buNone/>
            </a:pPr>
            <a:r>
              <a:t/>
            </a:r>
            <a:endParaRPr sz="2800">
              <a:latin typeface="Times New Roman"/>
              <a:ea typeface="Times New Roman"/>
              <a:cs typeface="Times New Roman"/>
              <a:sym typeface="Times New Roman"/>
            </a:endParaRPr>
          </a:p>
          <a:p>
            <a:pPr indent="0" lvl="0" marL="457200" marR="0" rtl="0" algn="just">
              <a:spcBef>
                <a:spcPts val="0"/>
              </a:spcBef>
              <a:spcAft>
                <a:spcPts val="0"/>
              </a:spcAft>
              <a:buNone/>
            </a:pPr>
            <a:r>
              <a:t/>
            </a:r>
            <a:endParaRPr sz="2800" u="sng">
              <a:solidFill>
                <a:schemeClr val="hlink"/>
              </a:solidFill>
              <a:latin typeface="Times New Roman"/>
              <a:ea typeface="Times New Roman"/>
              <a:cs typeface="Times New Roman"/>
              <a:sym typeface="Times New Roman"/>
              <a:hlinkClick r:id="rId10"/>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4919648e7d_0_0"/>
          <p:cNvSpPr txBox="1"/>
          <p:nvPr>
            <p:ph idx="1" type="body"/>
          </p:nvPr>
        </p:nvSpPr>
        <p:spPr>
          <a:xfrm>
            <a:off x="1275744" y="795485"/>
            <a:ext cx="9784800" cy="777900"/>
          </a:xfrm>
          <a:prstGeom prst="rect">
            <a:avLst/>
          </a:prstGeom>
        </p:spPr>
        <p:txBody>
          <a:bodyPr anchorCtr="0" anchor="t" bIns="45700" lIns="91425" spcFirstLastPara="1" rIns="91425" wrap="square" tIns="45700">
            <a:normAutofit/>
          </a:bodyPr>
          <a:lstStyle/>
          <a:p>
            <a:pPr indent="0" lvl="0" marL="0" rtl="0" algn="l">
              <a:spcBef>
                <a:spcPts val="1200"/>
              </a:spcBef>
              <a:spcAft>
                <a:spcPts val="200"/>
              </a:spcAft>
              <a:buNone/>
            </a:pPr>
            <a:r>
              <a:t/>
            </a:r>
            <a:endParaRPr sz="3400"/>
          </a:p>
        </p:txBody>
      </p:sp>
      <p:sp>
        <p:nvSpPr>
          <p:cNvPr id="170" name="Google Shape;170;g14919648e7d_0_0"/>
          <p:cNvSpPr txBox="1"/>
          <p:nvPr/>
        </p:nvSpPr>
        <p:spPr>
          <a:xfrm>
            <a:off x="1210250" y="795475"/>
            <a:ext cx="9663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FF"/>
                </a:solidFill>
                <a:latin typeface="Times New Roman"/>
                <a:ea typeface="Times New Roman"/>
                <a:cs typeface="Times New Roman"/>
                <a:sym typeface="Times New Roman"/>
              </a:rPr>
              <a:t>Thành phần cơ bản của một địa chỉ web site</a:t>
            </a:r>
            <a:endParaRPr sz="3400">
              <a:solidFill>
                <a:srgbClr val="0000FF"/>
              </a:solidFill>
              <a:latin typeface="Times New Roman"/>
              <a:ea typeface="Times New Roman"/>
              <a:cs typeface="Times New Roman"/>
              <a:sym typeface="Times New Roman"/>
            </a:endParaRPr>
          </a:p>
        </p:txBody>
      </p:sp>
      <p:sp>
        <p:nvSpPr>
          <p:cNvPr id="171" name="Google Shape;171;g14919648e7d_0_0"/>
          <p:cNvSpPr txBox="1"/>
          <p:nvPr/>
        </p:nvSpPr>
        <p:spPr>
          <a:xfrm>
            <a:off x="973850" y="1722825"/>
            <a:ext cx="10775400" cy="314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US" sz="2400">
                <a:solidFill>
                  <a:srgbClr val="0000FF"/>
                </a:solidFill>
                <a:latin typeface="Times New Roman"/>
                <a:ea typeface="Times New Roman"/>
                <a:cs typeface="Times New Roman"/>
                <a:sym typeface="Times New Roman"/>
              </a:rPr>
              <a:t>Yêu cầu:</a:t>
            </a:r>
            <a:r>
              <a:rPr lang="en-US" sz="2400">
                <a:solidFill>
                  <a:srgbClr val="0000FF"/>
                </a:solidFill>
                <a:latin typeface="Times New Roman"/>
                <a:ea typeface="Times New Roman"/>
                <a:cs typeface="Times New Roman"/>
                <a:sym typeface="Times New Roman"/>
              </a:rPr>
              <a:t> mở hai trang web và nhận xét trên địa chỉ các trang web: </a:t>
            </a:r>
            <a:r>
              <a:rPr b="1" lang="en-US" sz="2400">
                <a:solidFill>
                  <a:srgbClr val="002060"/>
                </a:solidFill>
                <a:latin typeface="Times New Roman"/>
                <a:ea typeface="Times New Roman"/>
                <a:cs typeface="Times New Roman"/>
                <a:sym typeface="Times New Roman"/>
              </a:rPr>
              <a:t>youtube.com, vtvgo.vn</a:t>
            </a:r>
            <a:endParaRPr sz="2400">
              <a:solidFill>
                <a:srgbClr val="0000FF"/>
              </a:solidFill>
              <a:latin typeface="Times New Roman"/>
              <a:ea typeface="Times New Roman"/>
              <a:cs typeface="Times New Roman"/>
              <a:sym typeface="Times New Roman"/>
            </a:endParaRPr>
          </a:p>
          <a:p>
            <a:pPr indent="0" lvl="0" marL="0" rtl="0" algn="just">
              <a:spcBef>
                <a:spcPts val="0"/>
              </a:spcBef>
              <a:spcAft>
                <a:spcPts val="0"/>
              </a:spcAft>
              <a:buNone/>
            </a:pPr>
            <a:r>
              <a:rPr lang="en-US" sz="2400">
                <a:solidFill>
                  <a:srgbClr val="0000FF"/>
                </a:solidFill>
                <a:latin typeface="Times New Roman"/>
                <a:ea typeface="Times New Roman"/>
                <a:cs typeface="Times New Roman"/>
                <a:sym typeface="Times New Roman"/>
              </a:rPr>
              <a:t>Nêu thành phần trên mỗi địa chỉ trang web (URL)?</a:t>
            </a:r>
            <a:endParaRPr sz="2400">
              <a:solidFill>
                <a:srgbClr val="0000FF"/>
              </a:solidFill>
              <a:latin typeface="Times New Roman"/>
              <a:ea typeface="Times New Roman"/>
              <a:cs typeface="Times New Roman"/>
              <a:sym typeface="Times New Roman"/>
            </a:endParaRPr>
          </a:p>
          <a:p>
            <a:pPr indent="-381000" lvl="0" marL="457200" rtl="0" algn="just">
              <a:spcBef>
                <a:spcPts val="0"/>
              </a:spcBef>
              <a:spcAft>
                <a:spcPts val="0"/>
              </a:spcAft>
              <a:buClr>
                <a:srgbClr val="0000FF"/>
              </a:buClr>
              <a:buSzPts val="2400"/>
              <a:buFont typeface="Noto Sans Symbols"/>
              <a:buChar char="❖"/>
            </a:pPr>
            <a:r>
              <a:rPr lang="en-US" sz="2400">
                <a:solidFill>
                  <a:srgbClr val="0000FF"/>
                </a:solidFill>
                <a:latin typeface="Times New Roman"/>
                <a:ea typeface="Times New Roman"/>
                <a:cs typeface="Times New Roman"/>
                <a:sym typeface="Times New Roman"/>
              </a:rPr>
              <a:t>URL bao gồm hai phần cơ bản: </a:t>
            </a:r>
            <a:endParaRPr sz="2400">
              <a:solidFill>
                <a:srgbClr val="0000FF"/>
              </a:solidFill>
              <a:latin typeface="Times New Roman"/>
              <a:ea typeface="Times New Roman"/>
              <a:cs typeface="Times New Roman"/>
              <a:sym typeface="Times New Roman"/>
            </a:endParaRPr>
          </a:p>
          <a:p>
            <a:pPr indent="-381000" lvl="0" marL="457200" rtl="0" algn="just">
              <a:spcBef>
                <a:spcPts val="0"/>
              </a:spcBef>
              <a:spcAft>
                <a:spcPts val="0"/>
              </a:spcAft>
              <a:buClr>
                <a:srgbClr val="0000FF"/>
              </a:buClr>
              <a:buSzPts val="2400"/>
              <a:buFont typeface="Times New Roman"/>
              <a:buAutoNum type="arabicPeriod"/>
            </a:pPr>
            <a:r>
              <a:rPr lang="en-US" sz="2400">
                <a:solidFill>
                  <a:srgbClr val="0000FF"/>
                </a:solidFill>
                <a:latin typeface="Times New Roman"/>
                <a:ea typeface="Times New Roman"/>
                <a:cs typeface="Times New Roman"/>
                <a:sym typeface="Times New Roman"/>
              </a:rPr>
              <a:t>phần </a:t>
            </a:r>
            <a:r>
              <a:rPr b="1" lang="en-US" sz="2400">
                <a:solidFill>
                  <a:srgbClr val="0000FF"/>
                </a:solidFill>
                <a:latin typeface="Times New Roman"/>
                <a:ea typeface="Times New Roman"/>
                <a:cs typeface="Times New Roman"/>
                <a:sym typeface="Times New Roman"/>
              </a:rPr>
              <a:t>định danh giao thức</a:t>
            </a:r>
            <a:r>
              <a:rPr lang="en-US" sz="2400">
                <a:solidFill>
                  <a:srgbClr val="0000FF"/>
                </a:solidFill>
                <a:latin typeface="Times New Roman"/>
                <a:ea typeface="Times New Roman"/>
                <a:cs typeface="Times New Roman"/>
                <a:sym typeface="Times New Roman"/>
              </a:rPr>
              <a:t> (Protocol identifier) và </a:t>
            </a:r>
            <a:endParaRPr sz="2400">
              <a:solidFill>
                <a:srgbClr val="0000FF"/>
              </a:solidFill>
              <a:latin typeface="Times New Roman"/>
              <a:ea typeface="Times New Roman"/>
              <a:cs typeface="Times New Roman"/>
              <a:sym typeface="Times New Roman"/>
            </a:endParaRPr>
          </a:p>
          <a:p>
            <a:pPr indent="-381000" lvl="0" marL="457200" rtl="0" algn="just">
              <a:spcBef>
                <a:spcPts val="0"/>
              </a:spcBef>
              <a:spcAft>
                <a:spcPts val="0"/>
              </a:spcAft>
              <a:buClr>
                <a:srgbClr val="0000FF"/>
              </a:buClr>
              <a:buSzPts val="2400"/>
              <a:buFont typeface="Times New Roman"/>
              <a:buAutoNum type="arabicPeriod"/>
            </a:pPr>
            <a:r>
              <a:rPr b="1" lang="en-US" sz="2400">
                <a:solidFill>
                  <a:srgbClr val="0000FF"/>
                </a:solidFill>
                <a:latin typeface="Times New Roman"/>
                <a:ea typeface="Times New Roman"/>
                <a:cs typeface="Times New Roman"/>
                <a:sym typeface="Times New Roman"/>
              </a:rPr>
              <a:t>tên tài nguyên </a:t>
            </a:r>
            <a:r>
              <a:rPr lang="en-US" sz="2400">
                <a:solidFill>
                  <a:srgbClr val="0000FF"/>
                </a:solidFill>
                <a:latin typeface="Times New Roman"/>
                <a:ea typeface="Times New Roman"/>
                <a:cs typeface="Times New Roman"/>
                <a:sym typeface="Times New Roman"/>
              </a:rPr>
              <a:t>(Resource name). </a:t>
            </a:r>
            <a:endParaRPr sz="2400">
              <a:solidFill>
                <a:srgbClr val="0000FF"/>
              </a:solidFill>
              <a:latin typeface="Times New Roman"/>
              <a:ea typeface="Times New Roman"/>
              <a:cs typeface="Times New Roman"/>
              <a:sym typeface="Times New Roman"/>
            </a:endParaRPr>
          </a:p>
          <a:p>
            <a:pPr indent="0" lvl="0" marL="0" rtl="0" algn="just">
              <a:spcBef>
                <a:spcPts val="0"/>
              </a:spcBef>
              <a:spcAft>
                <a:spcPts val="0"/>
              </a:spcAft>
              <a:buNone/>
            </a:pPr>
            <a:r>
              <a:rPr lang="en-US" sz="2400">
                <a:solidFill>
                  <a:srgbClr val="0000FF"/>
                </a:solidFill>
                <a:latin typeface="Times New Roman"/>
                <a:ea typeface="Times New Roman"/>
                <a:cs typeface="Times New Roman"/>
                <a:sym typeface="Times New Roman"/>
              </a:rPr>
              <a:t>Phần định danh giao thức và tên tài nguyên được phân biệt bởi dấu hai chấm </a:t>
            </a:r>
            <a:r>
              <a:rPr b="1" lang="en-US" sz="2400">
                <a:solidFill>
                  <a:srgbClr val="0000FF"/>
                </a:solidFill>
                <a:latin typeface="Times New Roman"/>
                <a:ea typeface="Times New Roman"/>
                <a:cs typeface="Times New Roman"/>
                <a:sym typeface="Times New Roman"/>
              </a:rPr>
              <a:t>(:)</a:t>
            </a:r>
            <a:r>
              <a:rPr lang="en-US" sz="2400">
                <a:solidFill>
                  <a:srgbClr val="0000FF"/>
                </a:solidFill>
                <a:latin typeface="Times New Roman"/>
                <a:ea typeface="Times New Roman"/>
                <a:cs typeface="Times New Roman"/>
                <a:sym typeface="Times New Roman"/>
              </a:rPr>
              <a:t> và hai dấu gạch chéo </a:t>
            </a:r>
            <a:r>
              <a:rPr b="1" lang="en-US" sz="2400">
                <a:solidFill>
                  <a:srgbClr val="0000FF"/>
                </a:solidFill>
                <a:latin typeface="Times New Roman"/>
                <a:ea typeface="Times New Roman"/>
                <a:cs typeface="Times New Roman"/>
                <a:sym typeface="Times New Roman"/>
              </a:rPr>
              <a:t>(//)</a:t>
            </a:r>
            <a:r>
              <a:rPr lang="en-US" sz="2400">
                <a:solidFill>
                  <a:srgbClr val="0000FF"/>
                </a:solidFill>
                <a:latin typeface="Times New Roman"/>
                <a:ea typeface="Times New Roman"/>
                <a:cs typeface="Times New Roman"/>
                <a:sym typeface="Times New Roman"/>
              </a:rPr>
              <a:t>.</a:t>
            </a:r>
            <a:endParaRPr sz="2400">
              <a:solidFill>
                <a:srgbClr val="0000FF"/>
              </a:solidFill>
              <a:latin typeface="Times New Roman"/>
              <a:ea typeface="Times New Roman"/>
              <a:cs typeface="Times New Roman"/>
              <a:sym typeface="Times New Roman"/>
            </a:endParaRPr>
          </a:p>
        </p:txBody>
      </p:sp>
      <p:pic>
        <p:nvPicPr>
          <p:cNvPr id="172" name="Google Shape;172;g14919648e7d_0_0"/>
          <p:cNvPicPr preferRelativeResize="0"/>
          <p:nvPr/>
        </p:nvPicPr>
        <p:blipFill>
          <a:blip r:embed="rId3">
            <a:alphaModFix/>
          </a:blip>
          <a:stretch>
            <a:fillRect/>
          </a:stretch>
        </p:blipFill>
        <p:spPr>
          <a:xfrm>
            <a:off x="2857500" y="4713275"/>
            <a:ext cx="6924875" cy="196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1000"/>
                                        <p:tgtEl>
                                          <p:spTgt spid="17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 calcmode="lin" valueType="num">
                                      <p:cBhvr additive="base">
                                        <p:cTn dur="1000"/>
                                        <p:tgtEl>
                                          <p:spTgt spid="17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 calcmode="lin" valueType="num">
                                      <p:cBhvr additive="base">
                                        <p:cTn dur="1000"/>
                                        <p:tgtEl>
                                          <p:spTgt spid="17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 calcmode="lin" valueType="num">
                                      <p:cBhvr additive="base">
                                        <p:cTn dur="1000"/>
                                        <p:tgtEl>
                                          <p:spTgt spid="17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 calcmode="lin" valueType="num">
                                      <p:cBhvr additive="base">
                                        <p:cTn dur="1000"/>
                                        <p:tgtEl>
                                          <p:spTgt spid="17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 calcmode="lin" valueType="num">
                                      <p:cBhvr additive="base">
                                        <p:cTn dur="1000"/>
                                        <p:tgtEl>
                                          <p:spTgt spid="17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a:solidFill>
                  <a:srgbClr val="FF0000"/>
                </a:solidFill>
                <a:latin typeface="Times New Roman"/>
                <a:ea typeface="Times New Roman"/>
                <a:cs typeface="Times New Roman"/>
                <a:sym typeface="Times New Roman"/>
              </a:rPr>
              <a:t>Luyện tập – Thực hành – Vận dụng</a:t>
            </a:r>
            <a:endParaRPr b="1" sz="3200">
              <a:solidFill>
                <a:srgbClr val="FF0000"/>
              </a:solidFill>
              <a:latin typeface="Times New Roman"/>
              <a:ea typeface="Times New Roman"/>
              <a:cs typeface="Times New Roman"/>
              <a:sym typeface="Times New Roman"/>
            </a:endParaRPr>
          </a:p>
        </p:txBody>
      </p:sp>
      <p:sp>
        <p:nvSpPr>
          <p:cNvPr id="178" name="Google Shape;178;p12"/>
          <p:cNvSpPr/>
          <p:nvPr/>
        </p:nvSpPr>
        <p:spPr>
          <a:xfrm>
            <a:off x="1021425" y="1963225"/>
            <a:ext cx="10843500" cy="267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Em hãy trao đổi với bạn và phân tích các thành phần của Một số địa chỉ website sau:</a:t>
            </a:r>
            <a:endParaRPr sz="28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US" sz="2800" u="sng">
                <a:solidFill>
                  <a:schemeClr val="hlink"/>
                </a:solidFill>
                <a:latin typeface="Times New Roman"/>
                <a:ea typeface="Times New Roman"/>
                <a:cs typeface="Times New Roman"/>
                <a:sym typeface="Times New Roman"/>
                <a:hlinkClick r:id="rId3"/>
              </a:rPr>
              <a:t>https://www.trangnguyen.edu.vn</a:t>
            </a:r>
            <a:endParaRPr sz="2800">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US" sz="28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https://www.vio.edu.vn</a:t>
            </a:r>
            <a:endParaRPr sz="2800"/>
          </a:p>
          <a:p>
            <a:pPr indent="0" lvl="0" marL="457200" rtl="0" algn="just">
              <a:spcBef>
                <a:spcPts val="0"/>
              </a:spcBef>
              <a:spcAft>
                <a:spcPts val="0"/>
              </a:spcAft>
              <a:buNone/>
            </a:pPr>
            <a:r>
              <a:rPr lang="en-US" sz="2800" u="sng">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a:t>
            </a:r>
            <a:r>
              <a:rPr lang="en-US" sz="280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www.</a:t>
            </a:r>
            <a:r>
              <a:rPr lang="en-US" sz="2800" u="sng">
                <a:solidFill>
                  <a:schemeClr val="dk1"/>
                </a:solidFill>
                <a:latin typeface="Times New Roman"/>
                <a:ea typeface="Times New Roman"/>
                <a:cs typeface="Times New Roman"/>
                <a:sym typeface="Times New Roman"/>
                <a:hlinkClick r:id="rId7">
                  <a:extLst>
                    <a:ext uri="{A12FA001-AC4F-418D-AE19-62706E023703}">
                      <ahyp:hlinkClr val="tx"/>
                    </a:ext>
                  </a:extLst>
                </a:hlinkClick>
              </a:rPr>
              <a:t>dantri.com.vn</a:t>
            </a:r>
            <a:endParaRPr sz="2800" u="sng">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rPr lang="en-US" sz="2800" u="sng">
                <a:solidFill>
                  <a:schemeClr val="hlink"/>
                </a:solidFill>
                <a:latin typeface="Times New Roman"/>
                <a:ea typeface="Times New Roman"/>
                <a:cs typeface="Times New Roman"/>
                <a:sym typeface="Times New Roman"/>
                <a:hlinkClick r:id="rId8"/>
              </a:rPr>
              <a:t>https://www.duolingo.com</a:t>
            </a:r>
            <a:endParaRPr sz="2800" u="sng">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3"/>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a:solidFill>
                  <a:srgbClr val="FF0000"/>
                </a:solidFill>
              </a:rPr>
              <a:t>Củng cố -  Dặn dò</a:t>
            </a:r>
            <a:endParaRPr b="1" sz="32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517cb02c3d_0_7"/>
          <p:cNvSpPr txBox="1"/>
          <p:nvPr>
            <p:ph idx="1" type="body"/>
          </p:nvPr>
        </p:nvSpPr>
        <p:spPr>
          <a:xfrm>
            <a:off x="1275744" y="795485"/>
            <a:ext cx="9784800" cy="777900"/>
          </a:xfrm>
          <a:prstGeom prst="rect">
            <a:avLst/>
          </a:prstGeom>
        </p:spPr>
        <p:txBody>
          <a:bodyPr anchorCtr="0" anchor="t" bIns="45700" lIns="91425" spcFirstLastPara="1" rIns="91425" wrap="square" tIns="45700">
            <a:normAutofit/>
          </a:bodyPr>
          <a:lstStyle/>
          <a:p>
            <a:pPr indent="0" lvl="0" marL="0" rtl="0" algn="l">
              <a:spcBef>
                <a:spcPts val="1200"/>
              </a:spcBef>
              <a:spcAft>
                <a:spcPts val="200"/>
              </a:spcAft>
              <a:buNone/>
            </a:pPr>
            <a:r>
              <a:t/>
            </a:r>
            <a:endParaRPr/>
          </a:p>
        </p:txBody>
      </p:sp>
      <p:pic>
        <p:nvPicPr>
          <p:cNvPr id="90" name="Google Shape;90;g1517cb02c3d_0_7"/>
          <p:cNvPicPr preferRelativeResize="0"/>
          <p:nvPr/>
        </p:nvPicPr>
        <p:blipFill rotWithShape="1">
          <a:blip r:embed="rId3">
            <a:alphaModFix/>
          </a:blip>
          <a:srcRect b="0" l="34456" r="0" t="33638"/>
          <a:stretch/>
        </p:blipFill>
        <p:spPr>
          <a:xfrm>
            <a:off x="4882500" y="1573375"/>
            <a:ext cx="6899141" cy="4816249"/>
          </a:xfrm>
          <a:prstGeom prst="rect">
            <a:avLst/>
          </a:prstGeom>
          <a:noFill/>
          <a:ln>
            <a:noFill/>
          </a:ln>
        </p:spPr>
      </p:pic>
      <p:sp>
        <p:nvSpPr>
          <p:cNvPr id="91" name="Google Shape;91;g1517cb02c3d_0_7"/>
          <p:cNvSpPr txBox="1"/>
          <p:nvPr/>
        </p:nvSpPr>
        <p:spPr>
          <a:xfrm>
            <a:off x="3709800" y="1313925"/>
            <a:ext cx="850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2" name="Google Shape;92;g1517cb02c3d_0_7"/>
          <p:cNvSpPr txBox="1"/>
          <p:nvPr/>
        </p:nvSpPr>
        <p:spPr>
          <a:xfrm>
            <a:off x="2492975" y="784225"/>
            <a:ext cx="8193600" cy="80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4000">
                <a:solidFill>
                  <a:srgbClr val="FF0000"/>
                </a:solidFill>
              </a:rPr>
              <a:t>ĐỒ DÙNG CẦN CHUẨN BỊ</a:t>
            </a:r>
            <a:endParaRPr>
              <a:solidFill>
                <a:srgbClr val="FF0000"/>
              </a:solidFill>
            </a:endParaRPr>
          </a:p>
        </p:txBody>
      </p:sp>
      <p:pic>
        <p:nvPicPr>
          <p:cNvPr id="93" name="Google Shape;93;g1517cb02c3d_0_7"/>
          <p:cNvPicPr preferRelativeResize="0"/>
          <p:nvPr/>
        </p:nvPicPr>
        <p:blipFill>
          <a:blip r:embed="rId4">
            <a:alphaModFix/>
          </a:blip>
          <a:stretch>
            <a:fillRect/>
          </a:stretch>
        </p:blipFill>
        <p:spPr>
          <a:xfrm>
            <a:off x="864900" y="1714125"/>
            <a:ext cx="3928500" cy="3928500"/>
          </a:xfrm>
          <a:prstGeom prst="rect">
            <a:avLst/>
          </a:prstGeom>
          <a:noFill/>
          <a:ln>
            <a:noFill/>
          </a:ln>
        </p:spPr>
      </p:pic>
      <p:sp>
        <p:nvSpPr>
          <p:cNvPr id="94" name="Google Shape;94;g1517cb02c3d_0_7"/>
          <p:cNvSpPr txBox="1"/>
          <p:nvPr/>
        </p:nvSpPr>
        <p:spPr>
          <a:xfrm>
            <a:off x="993325" y="5707775"/>
            <a:ext cx="36516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2400">
                <a:solidFill>
                  <a:srgbClr val="002060"/>
                </a:solidFill>
                <a:latin typeface="Times New Roman"/>
                <a:ea typeface="Times New Roman"/>
                <a:cs typeface="Times New Roman"/>
                <a:sym typeface="Times New Roman"/>
              </a:rPr>
              <a:t>SGK TIN HỌC LỚP 5</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099BDD"/>
              </a:buClr>
              <a:buSzPts val="4000"/>
              <a:buFont typeface="Arial"/>
              <a:buNone/>
            </a:pPr>
            <a:r>
              <a:rPr lang="en-US" sz="4000">
                <a:solidFill>
                  <a:srgbClr val="099BDD"/>
                </a:solidFill>
                <a:latin typeface="Arial"/>
                <a:ea typeface="Arial"/>
                <a:cs typeface="Arial"/>
                <a:sym typeface="Arial"/>
              </a:rPr>
              <a:t>CUỘC SỐNG TRỰC TUYẾN</a:t>
            </a:r>
            <a:endParaRPr sz="4000">
              <a:latin typeface="Arial"/>
              <a:ea typeface="Arial"/>
              <a:cs typeface="Arial"/>
              <a:sym typeface="Arial"/>
            </a:endParaRPr>
          </a:p>
        </p:txBody>
      </p:sp>
      <p:sp>
        <p:nvSpPr>
          <p:cNvPr id="100" name="Google Shape;100;p2"/>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000"/>
              <a:buNone/>
            </a:pPr>
            <a:r>
              <a:rPr lang="en-US" sz="3000">
                <a:latin typeface="Arial"/>
                <a:ea typeface="Arial"/>
                <a:cs typeface="Arial"/>
                <a:sym typeface="Arial"/>
              </a:rPr>
              <a:t>CHỦ ĐỀ A. INTERNET VÀ TRUYỀN THÔNG SỐ</a:t>
            </a:r>
            <a:endParaRPr sz="30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4000"/>
              <a:buFont typeface="Arial"/>
              <a:buNone/>
            </a:pPr>
            <a:r>
              <a:rPr lang="en-US" sz="4000">
                <a:latin typeface="Arial"/>
                <a:ea typeface="Arial"/>
                <a:cs typeface="Arial"/>
                <a:sym typeface="Arial"/>
              </a:rPr>
              <a:t>CHỦ ĐỀ A. </a:t>
            </a:r>
            <a:br>
              <a:rPr lang="en-US" sz="4000">
                <a:latin typeface="Arial"/>
                <a:ea typeface="Arial"/>
                <a:cs typeface="Arial"/>
                <a:sym typeface="Arial"/>
              </a:rPr>
            </a:br>
            <a:r>
              <a:rPr lang="en-US" sz="4000">
                <a:latin typeface="Arial"/>
                <a:ea typeface="Arial"/>
                <a:cs typeface="Arial"/>
                <a:sym typeface="Arial"/>
              </a:rPr>
              <a:t>INTERNET VÀ TRUYỀN THÔNG SỐ</a:t>
            </a:r>
            <a:endParaRPr/>
          </a:p>
        </p:txBody>
      </p:sp>
      <p:sp>
        <p:nvSpPr>
          <p:cNvPr id="106" name="Google Shape;106;p3"/>
          <p:cNvSpPr txBox="1"/>
          <p:nvPr>
            <p:ph idx="1" type="subTitle"/>
          </p:nvPr>
        </p:nvSpPr>
        <p:spPr>
          <a:xfrm>
            <a:off x="771525" y="3931855"/>
            <a:ext cx="10515600" cy="130925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lang="en-US" sz="3000">
                <a:latin typeface="Arial"/>
                <a:ea typeface="Arial"/>
                <a:cs typeface="Arial"/>
                <a:sym typeface="Arial"/>
              </a:rPr>
              <a:t>Bài 1. Thế giới Internet thật là rộng lớn</a:t>
            </a:r>
            <a:endParaRPr sz="3000">
              <a:latin typeface="Arial"/>
              <a:ea typeface="Arial"/>
              <a:cs typeface="Arial"/>
              <a:sym typeface="Arial"/>
            </a:endParaRPr>
          </a:p>
          <a:p>
            <a:pPr indent="0" lvl="0" marL="0" rtl="0" algn="l">
              <a:lnSpc>
                <a:spcPct val="90000"/>
              </a:lnSpc>
              <a:spcBef>
                <a:spcPts val="1400"/>
              </a:spcBef>
              <a:spcAft>
                <a:spcPts val="0"/>
              </a:spcAft>
              <a:buSzPct val="100000"/>
              <a:buNone/>
            </a:pPr>
            <a:r>
              <a:rPr lang="en-US" sz="3000">
                <a:latin typeface="Arial"/>
                <a:ea typeface="Arial"/>
                <a:cs typeface="Arial"/>
                <a:sym typeface="Arial"/>
              </a:rPr>
              <a:t>Bài 2. Tớ liên lạc được với mọi người ở khắp mọi nơi trên thế giới</a:t>
            </a:r>
            <a:endParaRPr sz="3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157162" y="2033347"/>
            <a:ext cx="11844337" cy="16764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4000"/>
              <a:buFont typeface="Arial"/>
              <a:buNone/>
            </a:pPr>
            <a:br>
              <a:rPr lang="en-US" sz="4000"/>
            </a:br>
            <a:r>
              <a:rPr b="1" lang="en-US" sz="4000">
                <a:solidFill>
                  <a:srgbClr val="FFFFFF"/>
                </a:solidFill>
                <a:latin typeface="Arial"/>
                <a:ea typeface="Arial"/>
                <a:cs typeface="Arial"/>
                <a:sym typeface="Arial"/>
              </a:rPr>
              <a:t>BÀI 1.</a:t>
            </a:r>
            <a:br>
              <a:rPr b="1" lang="en-US" sz="4000"/>
            </a:br>
            <a:r>
              <a:rPr b="1" lang="en-US" sz="4000">
                <a:latin typeface="Arial"/>
                <a:ea typeface="Arial"/>
                <a:cs typeface="Arial"/>
                <a:sym typeface="Arial"/>
              </a:rPr>
              <a:t>THẾ GIỚI INTERNET THẬT LÀ RỘNG LỚN</a:t>
            </a:r>
            <a:endParaRPr b="1" sz="4000">
              <a:latin typeface="Arial"/>
              <a:ea typeface="Arial"/>
              <a:cs typeface="Arial"/>
              <a:sym typeface="Arial"/>
            </a:endParaRPr>
          </a:p>
        </p:txBody>
      </p:sp>
      <p:sp>
        <p:nvSpPr>
          <p:cNvPr id="112" name="Google Shape;112;p4"/>
          <p:cNvSpPr txBox="1"/>
          <p:nvPr>
            <p:ph idx="1" type="body"/>
          </p:nvPr>
        </p:nvSpPr>
        <p:spPr>
          <a:xfrm>
            <a:off x="992848" y="3928821"/>
            <a:ext cx="10515600" cy="270420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US">
                <a:latin typeface="Arial"/>
                <a:ea typeface="Arial"/>
                <a:cs typeface="Arial"/>
                <a:sym typeface="Arial"/>
              </a:rPr>
              <a:t>Trong bài học này, bạn sẽ khám phá Internet thông qua việc đánh giá cách thức tổ chức của các trang Web. Bạn sẽ biết cách nhận diện các thành phần căn bản của trang Web. Bên cạnh đó, bạn cũng sẽ học các tác vụ căn bản khi sử dụng trình duyệt Web. Khi hoàn thiện bài học này, bạn sẽ được làm quen với:</a:t>
            </a:r>
            <a:endParaRPr>
              <a:latin typeface="Arial"/>
              <a:ea typeface="Arial"/>
              <a:cs typeface="Arial"/>
              <a:sym typeface="Arial"/>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Khái niệm sự khác nhau giữa Internet, World Wide Web và các trình duyệt Web</a:t>
            </a:r>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Cấu trúc của URL</a:t>
            </a:r>
            <a:endParaRPr/>
          </a:p>
          <a:p>
            <a:pPr indent="-342900" lvl="0" marL="342900" rtl="0" algn="l">
              <a:lnSpc>
                <a:spcPct val="90000"/>
              </a:lnSpc>
              <a:spcBef>
                <a:spcPts val="1400"/>
              </a:spcBef>
              <a:spcAft>
                <a:spcPts val="0"/>
              </a:spcAft>
              <a:buSzPts val="2000"/>
              <a:buFont typeface="Arial"/>
              <a:buChar char="•"/>
            </a:pPr>
            <a:r>
              <a:rPr b="1" lang="en-US">
                <a:latin typeface="Arial"/>
                <a:ea typeface="Arial"/>
                <a:cs typeface="Arial"/>
                <a:sym typeface="Arial"/>
              </a:rPr>
              <a:t>Các chức năng căn bản của trình duyệt Web </a:t>
            </a:r>
            <a:endParaRPr/>
          </a:p>
          <a:p>
            <a:pPr indent="0" lvl="0" marL="0" rtl="0" algn="l">
              <a:lnSpc>
                <a:spcPct val="90000"/>
              </a:lnSpc>
              <a:spcBef>
                <a:spcPts val="1400"/>
              </a:spcBef>
              <a:spcAft>
                <a:spcPts val="0"/>
              </a:spcAft>
              <a:buSzPts val="2000"/>
              <a:buNone/>
            </a:pPr>
            <a:r>
              <a:t/>
            </a:r>
            <a:endParaRPr>
              <a:latin typeface="Arial"/>
              <a:ea typeface="Arial"/>
              <a:cs typeface="Arial"/>
              <a:sym typeface="Arial"/>
            </a:endParaRPr>
          </a:p>
        </p:txBody>
      </p:sp>
    </p:spTree>
  </p:cSld>
  <p:clrMapOvr>
    <a:masterClrMapping/>
  </p:clrMapOvr>
  <p:transition spd="slow" p14:dur="1500">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Arial"/>
              <a:buNone/>
            </a:pPr>
            <a:r>
              <a:rPr lang="en-US"/>
              <a:t>TUẦN 1</a:t>
            </a:r>
            <a:endParaRPr/>
          </a:p>
        </p:txBody>
      </p:sp>
      <p:sp>
        <p:nvSpPr>
          <p:cNvPr id="118" name="Google Shape;118;p5"/>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t/>
            </a:r>
            <a:endParaRPr/>
          </a:p>
        </p:txBody>
      </p:sp>
      <p:graphicFrame>
        <p:nvGraphicFramePr>
          <p:cNvPr id="119" name="Google Shape;119;p5"/>
          <p:cNvGraphicFramePr/>
          <p:nvPr/>
        </p:nvGraphicFramePr>
        <p:xfrm>
          <a:off x="1524000" y="4111127"/>
          <a:ext cx="3000000" cy="3000000"/>
        </p:xfrm>
        <a:graphic>
          <a:graphicData uri="http://schemas.openxmlformats.org/drawingml/2006/table">
            <a:tbl>
              <a:tblPr bandRow="1" firstCol="1" firstRow="1">
                <a:noFill/>
                <a:tableStyleId>{F43C6356-F1C2-4F43-9E40-2E26BF0ADDFA}</a:tableStyleId>
              </a:tblPr>
              <a:tblGrid>
                <a:gridCol w="9610725"/>
              </a:tblGrid>
              <a:tr h="539750">
                <a:tc>
                  <a:txBody>
                    <a:bodyPr/>
                    <a:lstStyle/>
                    <a:p>
                      <a:pPr indent="0" lvl="0" marL="0" marR="0" rtl="0" algn="l">
                        <a:lnSpc>
                          <a:spcPct val="107000"/>
                        </a:lnSpc>
                        <a:spcBef>
                          <a:spcPts val="0"/>
                        </a:spcBef>
                        <a:spcAft>
                          <a:spcPts val="0"/>
                        </a:spcAft>
                        <a:buNone/>
                      </a:pPr>
                      <a:r>
                        <a:rPr lang="en-US" sz="2400" u="none" cap="none" strike="noStrike"/>
                        <a:t>Các khái niệm cơ bản về Internet</a:t>
                      </a:r>
                      <a:endParaRPr sz="2400" u="none" cap="none" strike="noStrike">
                        <a:latin typeface="Times New Roman"/>
                        <a:ea typeface="Times New Roman"/>
                        <a:cs typeface="Times New Roman"/>
                        <a:sym typeface="Times New Roman"/>
                      </a:endParaRPr>
                    </a:p>
                  </a:txBody>
                  <a:tcPr marT="0" marB="0" marR="68575" marL="68575" anchor="ctr"/>
                </a:tc>
              </a:tr>
              <a:tr h="539750">
                <a:tc>
                  <a:txBody>
                    <a:bodyPr/>
                    <a:lstStyle/>
                    <a:p>
                      <a:pPr indent="0" lvl="0" marL="0" marR="0" rtl="0" algn="l">
                        <a:lnSpc>
                          <a:spcPct val="107000"/>
                        </a:lnSpc>
                        <a:spcBef>
                          <a:spcPts val="0"/>
                        </a:spcBef>
                        <a:spcAft>
                          <a:spcPts val="0"/>
                        </a:spcAft>
                        <a:buNone/>
                      </a:pPr>
                      <a:r>
                        <a:rPr lang="en-US" sz="2400" u="none" cap="none" strike="noStrike"/>
                        <a:t>Tìm hiểu về địa chỉ của Web site</a:t>
                      </a:r>
                      <a:endParaRPr sz="24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ctrTitle"/>
          </p:nvPr>
        </p:nvSpPr>
        <p:spPr>
          <a:xfrm>
            <a:off x="365759" y="2166364"/>
            <a:ext cx="11471565" cy="17393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dk2"/>
              </a:buClr>
              <a:buSzPts val="6000"/>
              <a:buFont typeface="Arial"/>
              <a:buNone/>
            </a:pPr>
            <a:r>
              <a:rPr lang="en-US"/>
              <a:t>CÁC KHÁI NIỆM CƠ BẢN VỀ INTERNET</a:t>
            </a:r>
            <a:endParaRPr/>
          </a:p>
        </p:txBody>
      </p:sp>
      <p:sp>
        <p:nvSpPr>
          <p:cNvPr id="125" name="Google Shape;125;p6"/>
          <p:cNvSpPr txBox="1"/>
          <p:nvPr>
            <p:ph idx="1" type="subTitle"/>
          </p:nvPr>
        </p:nvSpPr>
        <p:spPr>
          <a:xfrm>
            <a:off x="1524000" y="3996250"/>
            <a:ext cx="9144000" cy="13092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ph idx="1" type="body"/>
          </p:nvPr>
        </p:nvSpPr>
        <p:spPr>
          <a:xfrm>
            <a:off x="1275744" y="795485"/>
            <a:ext cx="9784733" cy="777996"/>
          </a:xfrm>
          <a:prstGeom prst="rect">
            <a:avLst/>
          </a:prstGeom>
          <a:noFill/>
          <a:ln>
            <a:noFill/>
          </a:ln>
        </p:spPr>
        <p:txBody>
          <a:bodyPr anchorCtr="0" anchor="t" bIns="45700" lIns="91425" spcFirstLastPara="1" rIns="91425" wrap="square" tIns="45700">
            <a:normAutofit/>
          </a:bodyPr>
          <a:lstStyle/>
          <a:p>
            <a:pPr indent="-203200" lvl="0" marL="182880" rtl="0" algn="l">
              <a:lnSpc>
                <a:spcPct val="90000"/>
              </a:lnSpc>
              <a:spcBef>
                <a:spcPts val="0"/>
              </a:spcBef>
              <a:spcAft>
                <a:spcPts val="0"/>
              </a:spcAft>
              <a:buSzPts val="3200"/>
              <a:buChar char="▪"/>
            </a:pPr>
            <a:r>
              <a:rPr b="1" lang="en-US" sz="3200" u="sng">
                <a:solidFill>
                  <a:srgbClr val="0070C0"/>
                </a:solidFill>
              </a:rPr>
              <a:t>Thành phần cơ bản của một địa chỉ web site</a:t>
            </a:r>
            <a:endParaRPr sz="3200">
              <a:solidFill>
                <a:srgbClr val="0070C0"/>
              </a:solidFill>
            </a:endParaRPr>
          </a:p>
        </p:txBody>
      </p:sp>
      <p:sp>
        <p:nvSpPr>
          <p:cNvPr id="131" name="Google Shape;131;p11"/>
          <p:cNvSpPr/>
          <p:nvPr/>
        </p:nvSpPr>
        <p:spPr>
          <a:xfrm>
            <a:off x="553073" y="1790685"/>
            <a:ext cx="6096000" cy="289310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2"/>
              </a:buClr>
              <a:buSzPts val="2600"/>
              <a:buFont typeface="Noto Sans Symbols"/>
              <a:buChar char="❖"/>
            </a:pPr>
            <a:r>
              <a:rPr lang="en-US" sz="2600">
                <a:solidFill>
                  <a:schemeClr val="dk2"/>
                </a:solidFill>
                <a:latin typeface="Arial"/>
                <a:ea typeface="Arial"/>
                <a:cs typeface="Arial"/>
                <a:sym typeface="Arial"/>
              </a:rPr>
              <a:t>URL bao gồm hai phần cơ bản: </a:t>
            </a:r>
            <a:endParaRPr sz="2600">
              <a:solidFill>
                <a:schemeClr val="dk2"/>
              </a:solidFill>
              <a:latin typeface="Arial"/>
              <a:ea typeface="Arial"/>
              <a:cs typeface="Arial"/>
              <a:sym typeface="Arial"/>
            </a:endParaRPr>
          </a:p>
          <a:p>
            <a:pPr indent="-342900" lvl="0" marL="342900" marR="0" rtl="0" algn="just">
              <a:spcBef>
                <a:spcPts val="0"/>
              </a:spcBef>
              <a:spcAft>
                <a:spcPts val="0"/>
              </a:spcAft>
              <a:buClr>
                <a:schemeClr val="dk2"/>
              </a:buClr>
              <a:buSzPts val="2600"/>
              <a:buFont typeface="Arial"/>
              <a:buChar char="•"/>
            </a:pPr>
            <a:r>
              <a:rPr lang="en-US" sz="2600">
                <a:solidFill>
                  <a:schemeClr val="dk2"/>
                </a:solidFill>
                <a:latin typeface="Arial"/>
                <a:ea typeface="Arial"/>
                <a:cs typeface="Arial"/>
                <a:sym typeface="Arial"/>
              </a:rPr>
              <a:t>Phần </a:t>
            </a:r>
            <a:r>
              <a:rPr b="1" lang="en-US" sz="2600">
                <a:solidFill>
                  <a:schemeClr val="dk2"/>
                </a:solidFill>
                <a:latin typeface="Arial"/>
                <a:ea typeface="Arial"/>
                <a:cs typeface="Arial"/>
                <a:sym typeface="Arial"/>
              </a:rPr>
              <a:t>định danh giao thức </a:t>
            </a:r>
            <a:r>
              <a:rPr lang="en-US" sz="2600">
                <a:solidFill>
                  <a:schemeClr val="dk2"/>
                </a:solidFill>
                <a:latin typeface="Arial"/>
                <a:ea typeface="Arial"/>
                <a:cs typeface="Arial"/>
                <a:sym typeface="Arial"/>
              </a:rPr>
              <a:t>(Protocol identifier) và </a:t>
            </a:r>
            <a:r>
              <a:rPr b="1" lang="en-US" sz="2600">
                <a:solidFill>
                  <a:schemeClr val="dk2"/>
                </a:solidFill>
                <a:latin typeface="Arial"/>
                <a:ea typeface="Arial"/>
                <a:cs typeface="Arial"/>
                <a:sym typeface="Arial"/>
              </a:rPr>
              <a:t>tên tài nguyên </a:t>
            </a:r>
            <a:r>
              <a:rPr lang="en-US" sz="2600">
                <a:solidFill>
                  <a:schemeClr val="dk2"/>
                </a:solidFill>
                <a:latin typeface="Arial"/>
                <a:ea typeface="Arial"/>
                <a:cs typeface="Arial"/>
                <a:sym typeface="Arial"/>
              </a:rPr>
              <a:t>(Resource name). </a:t>
            </a:r>
            <a:endParaRPr sz="2600">
              <a:solidFill>
                <a:schemeClr val="dk2"/>
              </a:solidFill>
              <a:latin typeface="Arial"/>
              <a:ea typeface="Arial"/>
              <a:cs typeface="Arial"/>
              <a:sym typeface="Arial"/>
            </a:endParaRPr>
          </a:p>
          <a:p>
            <a:pPr indent="-342900" lvl="0" marL="342900" marR="0" rtl="0" algn="just">
              <a:spcBef>
                <a:spcPts val="0"/>
              </a:spcBef>
              <a:spcAft>
                <a:spcPts val="0"/>
              </a:spcAft>
              <a:buClr>
                <a:schemeClr val="dk2"/>
              </a:buClr>
              <a:buSzPts val="2600"/>
              <a:buFont typeface="Arial"/>
              <a:buChar char="•"/>
            </a:pPr>
            <a:r>
              <a:rPr lang="en-US" sz="2600">
                <a:solidFill>
                  <a:schemeClr val="dk2"/>
                </a:solidFill>
                <a:latin typeface="Arial"/>
                <a:ea typeface="Arial"/>
                <a:cs typeface="Arial"/>
                <a:sym typeface="Arial"/>
              </a:rPr>
              <a:t>Phần định danh giao thức và tên tài nguyên được </a:t>
            </a:r>
            <a:r>
              <a:rPr b="1" lang="en-US" sz="2600">
                <a:solidFill>
                  <a:schemeClr val="dk2"/>
                </a:solidFill>
                <a:latin typeface="Arial"/>
                <a:ea typeface="Arial"/>
                <a:cs typeface="Arial"/>
                <a:sym typeface="Arial"/>
              </a:rPr>
              <a:t>phân biệt bởi dấu hai chấm (:) và hai dấu gạch chéo (//).</a:t>
            </a:r>
            <a:endParaRPr b="1" sz="2600">
              <a:solidFill>
                <a:schemeClr val="dk2"/>
              </a:solidFill>
              <a:latin typeface="Arial"/>
              <a:ea typeface="Arial"/>
              <a:cs typeface="Arial"/>
              <a:sym typeface="Arial"/>
            </a:endParaRPr>
          </a:p>
        </p:txBody>
      </p:sp>
      <p:pic>
        <p:nvPicPr>
          <p:cNvPr id="132" name="Google Shape;132;p11"/>
          <p:cNvPicPr preferRelativeResize="0"/>
          <p:nvPr/>
        </p:nvPicPr>
        <p:blipFill rotWithShape="1">
          <a:blip r:embed="rId3">
            <a:alphaModFix/>
          </a:blip>
          <a:srcRect b="0" l="0" r="0" t="0"/>
          <a:stretch/>
        </p:blipFill>
        <p:spPr>
          <a:xfrm>
            <a:off x="6790544" y="2023673"/>
            <a:ext cx="5141626" cy="20986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idx="1" type="body"/>
          </p:nvPr>
        </p:nvSpPr>
        <p:spPr>
          <a:xfrm>
            <a:off x="1032389" y="1636143"/>
            <a:ext cx="10190400" cy="2109900"/>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2800"/>
              <a:buChar char="▪"/>
            </a:pPr>
            <a:r>
              <a:rPr b="1" lang="en-US" sz="2800">
                <a:solidFill>
                  <a:srgbClr val="33A3DC"/>
                </a:solidFill>
                <a:latin typeface="Times New Roman"/>
                <a:ea typeface="Times New Roman"/>
                <a:cs typeface="Times New Roman"/>
                <a:sym typeface="Times New Roman"/>
              </a:rPr>
              <a:t>Thảo luận nhóm 2; Đọc sách và trả lời các câu hỏi:</a:t>
            </a:r>
            <a:endParaRPr/>
          </a:p>
          <a:p>
            <a:pPr indent="-182880" lvl="0" marL="182880" rtl="0" algn="l">
              <a:lnSpc>
                <a:spcPct val="90000"/>
              </a:lnSpc>
              <a:spcBef>
                <a:spcPts val="1400"/>
              </a:spcBef>
              <a:spcAft>
                <a:spcPts val="0"/>
              </a:spcAft>
              <a:buSzPts val="2800"/>
              <a:buChar char="▪"/>
            </a:pPr>
            <a:r>
              <a:rPr lang="en-US" sz="2800">
                <a:solidFill>
                  <a:srgbClr val="33A3DC"/>
                </a:solidFill>
                <a:latin typeface="Times New Roman"/>
                <a:ea typeface="Times New Roman"/>
                <a:cs typeface="Times New Roman"/>
                <a:sym typeface="Times New Roman"/>
              </a:rPr>
              <a:t>1. Phân biệt các khái niệm: </a:t>
            </a:r>
            <a:r>
              <a:rPr b="1" lang="en-US" sz="2800" u="sng">
                <a:solidFill>
                  <a:srgbClr val="33A3DC"/>
                </a:solidFill>
                <a:latin typeface="Times New Roman"/>
                <a:ea typeface="Times New Roman"/>
                <a:cs typeface="Times New Roman"/>
                <a:sym typeface="Times New Roman"/>
              </a:rPr>
              <a:t>Internet; World Wide Web; Trình duyệt Web?</a:t>
            </a:r>
            <a:endParaRPr/>
          </a:p>
          <a:p>
            <a:pPr indent="-182880" lvl="0" marL="182880" rtl="0" algn="l">
              <a:lnSpc>
                <a:spcPct val="90000"/>
              </a:lnSpc>
              <a:spcBef>
                <a:spcPts val="1400"/>
              </a:spcBef>
              <a:spcAft>
                <a:spcPts val="0"/>
              </a:spcAft>
              <a:buSzPts val="2800"/>
              <a:buChar char="▪"/>
            </a:pPr>
            <a:r>
              <a:rPr b="1" lang="en-US" sz="2800">
                <a:solidFill>
                  <a:srgbClr val="33A3DC"/>
                </a:solidFill>
                <a:latin typeface="Times New Roman"/>
                <a:ea typeface="Times New Roman"/>
                <a:cs typeface="Times New Roman"/>
                <a:sym typeface="Times New Roman"/>
              </a:rPr>
              <a:t>2. Nêu một vài ví dụ về trình duyệt mà em biết?</a:t>
            </a:r>
            <a:endParaRPr b="1" sz="2800" u="sng">
              <a:solidFill>
                <a:srgbClr val="33A3DC"/>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2014-06-09T03:12:12Z</dcterms:created>
  <dc:creator>Nguyen Thanh Trung</dc:creator>
</cp:coreProperties>
</file>